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1" r:id="rId3"/>
    <p:sldId id="257" r:id="rId4"/>
    <p:sldId id="272" r:id="rId5"/>
    <p:sldId id="258" r:id="rId6"/>
    <p:sldId id="273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4630400" cy="8229600"/>
  <p:notesSz cx="8229600" cy="146304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orben" panose="020B0604020202020204" charset="0"/>
      <p:regular r:id="rId25"/>
    </p:embeddedFont>
    <p:embeddedFont>
      <p:font typeface="Nobile" panose="020B0604020202020204" charset="0"/>
      <p:regular r:id="rId26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35" autoAdjust="0"/>
    <p:restoredTop sz="94610"/>
  </p:normalViewPr>
  <p:slideViewPr>
    <p:cSldViewPr snapToGrid="0" snapToObjects="1">
      <p:cViewPr varScale="1">
        <p:scale>
          <a:sx n="59" d="100"/>
          <a:sy n="59" d="100"/>
        </p:scale>
        <p:origin x="8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065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4975" y="764500"/>
            <a:ext cx="7634049" cy="46511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300"/>
              </a:lnSpc>
              <a:buNone/>
            </a:pPr>
            <a:r>
              <a:rPr lang="en-US" sz="6000" dirty="0">
                <a:solidFill>
                  <a:srgbClr val="1B1B27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Взаємодія з органами влади щодо соціальних та благодійних проектів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4975" y="4705027"/>
            <a:ext cx="7634049" cy="17258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aa-E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Корпоративна соціальна відповідальність у GR-менеджменті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КСВ 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репутацію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в рамках КСВ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Інструментарій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корпоративної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GR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КСВ 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лобістську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3814405"/>
            <a:ext cx="1035808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Інструментарій</a:t>
            </a:r>
            <a:r>
              <a:rPr lang="en-US" sz="48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р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еалізації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КСВ у GR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864037" y="4956215"/>
            <a:ext cx="12902327" cy="2545080"/>
          </a:xfrm>
          <a:prstGeom prst="roundRect">
            <a:avLst>
              <a:gd name="adj" fmla="val 4074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79277" y="4971455"/>
            <a:ext cx="12871847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126093" y="5127188"/>
            <a:ext cx="59384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Стратегії та планування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7565827" y="5127188"/>
            <a:ext cx="59384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Розробка КСВ-стратегії та планування бюджету.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879277" y="6073021"/>
            <a:ext cx="12871847" cy="70651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126093" y="6228755"/>
            <a:ext cx="59384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Комунікація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7565827" y="6228755"/>
            <a:ext cx="59384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Прес-релізи, звіти та соціальні медіа.</a:t>
            </a:r>
            <a:endParaRPr lang="en-US" sz="1900" dirty="0"/>
          </a:p>
        </p:txBody>
      </p:sp>
      <p:sp>
        <p:nvSpPr>
          <p:cNvPr id="11" name="Shape 8"/>
          <p:cNvSpPr/>
          <p:nvPr/>
        </p:nvSpPr>
        <p:spPr>
          <a:xfrm>
            <a:off x="879277" y="6779538"/>
            <a:ext cx="12871847" cy="7065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126093" y="6935272"/>
            <a:ext cx="59384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Взаємодія зі стейкхолдерами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7565827" y="6935272"/>
            <a:ext cx="59384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Консультації, опитування та фокус-групи.</a:t>
            </a:r>
            <a:endParaRPr lang="en-US" sz="1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400538"/>
            <a:ext cx="10560963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Вплив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КСВ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на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лобістську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діяльність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3789164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Зміцнення довіри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64037" y="4421743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Соціально відповідальні ініціативи підвищують позитивний імідж компанії.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789164"/>
            <a:ext cx="3641884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Стратегічні партнерства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5372695" y="4421743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Співпраця з НУО та участь у громадських ініціативах.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789164"/>
            <a:ext cx="3360896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Громадська підтримка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9881354" y="4421743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КСВ-ініціативи можуть підвищити рівень підтримки з боку громадськості.</a:t>
            </a:r>
            <a:endParaRPr lang="en-US" sz="1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1261" y="1161098"/>
            <a:ext cx="7554278" cy="1419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Підтримка</a:t>
            </a:r>
            <a:r>
              <a:rPr lang="en-US" sz="44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4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економічного</a:t>
            </a:r>
            <a:r>
              <a:rPr lang="en-US" sz="44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4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розвитку</a:t>
            </a:r>
            <a:r>
              <a:rPr lang="en-US" sz="44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4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місцевих</a:t>
            </a:r>
            <a:r>
              <a:rPr lang="en-US" sz="44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4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громад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1261" y="3176707"/>
            <a:ext cx="511016" cy="511016"/>
          </a:xfrm>
          <a:prstGeom prst="roundRect">
            <a:avLst>
              <a:gd name="adj" fmla="val 18667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86406" y="3261836"/>
            <a:ext cx="100608" cy="340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9330" y="3176707"/>
            <a:ext cx="3176111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Фінансування проектів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9330" y="3667720"/>
            <a:ext cx="6816209" cy="36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Підтримка проектів з поліпшення інфраструктури.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1261" y="4513659"/>
            <a:ext cx="511016" cy="511016"/>
          </a:xfrm>
          <a:prstGeom prst="roundRect">
            <a:avLst>
              <a:gd name="adj" fmla="val 18667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447949" y="4598789"/>
            <a:ext cx="177641" cy="340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7019330" y="4513659"/>
            <a:ext cx="3605689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Розвиток підприємництва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7019330" y="5004673"/>
            <a:ext cx="6816209" cy="36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Надання мікрокредитів та консультативної підтримки.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1261" y="5850612"/>
            <a:ext cx="511016" cy="511016"/>
          </a:xfrm>
          <a:prstGeom prst="roundRect">
            <a:avLst>
              <a:gd name="adj" fmla="val 18667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41162" y="5935742"/>
            <a:ext cx="191214" cy="340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9330" y="5850612"/>
            <a:ext cx="3876437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Підтримка місцевих бізнесів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9330" y="6341626"/>
            <a:ext cx="6816209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Фінансова та консультативна підтримка для розвитку малих підприємств.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022747"/>
            <a:ext cx="12288441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Стимулювання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волонтерської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діяльності</a:t>
            </a:r>
            <a:endParaRPr lang="en-US" sz="4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2288024"/>
            <a:ext cx="4053840" cy="25054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5102066"/>
            <a:ext cx="4053840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Корпоративні волонтерські програми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864037" y="6021705"/>
            <a:ext cx="405384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Мотивування співробітників до участі у волонтерських проектах.</a:t>
            </a:r>
            <a:endParaRPr lang="en-US" sz="1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161" y="2288024"/>
            <a:ext cx="4053959" cy="25054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88161" y="5102066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Соціальні відпустки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5288161" y="5635943"/>
            <a:ext cx="4053959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Надання можливості співробітникам взяти соціальні відпустки.</a:t>
            </a:r>
            <a:endParaRPr lang="en-US" sz="19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404" y="2288024"/>
            <a:ext cx="4053840" cy="250543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2404" y="5102066"/>
            <a:ext cx="3181588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Програми винагород</a:t>
            </a:r>
            <a:endParaRPr lang="en-US" sz="2400" dirty="0"/>
          </a:p>
        </p:txBody>
      </p:sp>
      <p:sp>
        <p:nvSpPr>
          <p:cNvPr id="11" name="Text 6"/>
          <p:cNvSpPr/>
          <p:nvPr/>
        </p:nvSpPr>
        <p:spPr>
          <a:xfrm>
            <a:off x="9712404" y="5635943"/>
            <a:ext cx="405384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Впровадження системи нагород для активних волонтерів.</a:t>
            </a:r>
            <a:endParaRPr lang="en-US" sz="1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183124"/>
            <a:ext cx="741592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Розвиток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інклюзивності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та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різноманітності</a:t>
            </a:r>
            <a:endParaRPr lang="en-US" sz="4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37" y="3096458"/>
            <a:ext cx="1234440" cy="197500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468761" y="3343275"/>
            <a:ext cx="3917156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Ініціативи з інклюзивності</a:t>
            </a:r>
            <a:endParaRPr lang="en-US" sz="2400" dirty="0"/>
          </a:p>
        </p:txBody>
      </p:sp>
      <p:sp>
        <p:nvSpPr>
          <p:cNvPr id="6" name="Text 2"/>
          <p:cNvSpPr/>
          <p:nvPr/>
        </p:nvSpPr>
        <p:spPr>
          <a:xfrm>
            <a:off x="2468761" y="3877151"/>
            <a:ext cx="5811203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Розробка програм, що сприяють рівності можливостей.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37" y="5071467"/>
            <a:ext cx="1234440" cy="197500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468761" y="5318284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Навчання та освіта</a:t>
            </a:r>
            <a:endParaRPr lang="en-US" sz="2400" dirty="0"/>
          </a:p>
        </p:txBody>
      </p:sp>
      <p:sp>
        <p:nvSpPr>
          <p:cNvPr id="9" name="Text 4"/>
          <p:cNvSpPr/>
          <p:nvPr/>
        </p:nvSpPr>
        <p:spPr>
          <a:xfrm>
            <a:off x="2468761" y="5852160"/>
            <a:ext cx="5811203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Тренінги для співробітників з питань різноманітності та інклюзії.</a:t>
            </a:r>
            <a:endParaRPr lang="en-US" sz="1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998339"/>
            <a:ext cx="7415927" cy="2314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Підтримка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громадського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порядку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та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безпеки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864037" y="3683198"/>
            <a:ext cx="7415927" cy="1848088"/>
          </a:xfrm>
          <a:prstGeom prst="roundRect">
            <a:avLst>
              <a:gd name="adj" fmla="val 5611"/>
            </a:avLst>
          </a:prstGeom>
          <a:solidFill>
            <a:srgbClr val="D2D9F9"/>
          </a:solidFill>
          <a:ln w="15240">
            <a:solidFill>
              <a:srgbClr val="B8BF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26093" y="3945255"/>
            <a:ext cx="364367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Боротьба з насильством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126093" y="4479131"/>
            <a:ext cx="689181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Підтримка ініціатив, спрямованих на боротьбу з насильством.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864037" y="5778103"/>
            <a:ext cx="7415927" cy="1453039"/>
          </a:xfrm>
          <a:prstGeom prst="roundRect">
            <a:avLst>
              <a:gd name="adj" fmla="val 7136"/>
            </a:avLst>
          </a:prstGeom>
          <a:solidFill>
            <a:srgbClr val="D2D9F9"/>
          </a:solidFill>
          <a:ln w="15240">
            <a:solidFill>
              <a:srgbClr val="B8BF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126093" y="6040160"/>
            <a:ext cx="382393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Безпека дорожнього руху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1126093" y="6574036"/>
            <a:ext cx="689181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Кампанії з підвищення безпеки дорожнього руху.</a:t>
            </a:r>
            <a:endParaRPr lang="en-US" sz="1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212300"/>
            <a:ext cx="1290232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Підтримка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рятувальних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та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гуманітарних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ініціатив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4372451"/>
            <a:ext cx="3370778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Гуманітарна допомога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64037" y="5005030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Надання фінансової або матеріальної допомоги під час криз.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7623929" y="4372451"/>
            <a:ext cx="4488299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Підтримка рятувальних служб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623929" y="5005030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Фінансування ресурсів для рятувальних служб.</a:t>
            </a:r>
            <a:endParaRPr lang="en-US" sz="1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630561"/>
            <a:ext cx="741592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Підтримка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наукових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досліджень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та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інновацій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6350437" y="382154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15240">
            <a:solidFill>
              <a:srgbClr val="B8BF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73441" y="3914061"/>
            <a:ext cx="10941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900" dirty="0"/>
          </a:p>
        </p:txBody>
      </p:sp>
      <p:sp>
        <p:nvSpPr>
          <p:cNvPr id="6" name="Text 3"/>
          <p:cNvSpPr/>
          <p:nvPr/>
        </p:nvSpPr>
        <p:spPr>
          <a:xfrm>
            <a:off x="7152680" y="3821549"/>
            <a:ext cx="4910376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Фінансування наукових проектів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7152680" y="4355425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Надання грантів для наукових досліджень.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6350437" y="5274945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15240">
            <a:solidFill>
              <a:srgbClr val="B8BF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31531" y="5367457"/>
            <a:ext cx="193119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900" dirty="0"/>
          </a:p>
        </p:txBody>
      </p:sp>
      <p:sp>
        <p:nvSpPr>
          <p:cNvPr id="10" name="Text 7"/>
          <p:cNvSpPr/>
          <p:nvPr/>
        </p:nvSpPr>
        <p:spPr>
          <a:xfrm>
            <a:off x="7152680" y="5274945"/>
            <a:ext cx="3194685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Інноваційні конкурси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7152680" y="5808821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Організація конкурсів для стимулювання інноваційних ідей.</a:t>
            </a:r>
            <a:endParaRPr lang="en-US" sz="1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8909" y="814507"/>
            <a:ext cx="12515017" cy="713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Стимулювання</a:t>
            </a:r>
            <a:r>
              <a:rPr lang="en-US" sz="44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4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відповідального</a:t>
            </a:r>
            <a:r>
              <a:rPr lang="en-US" sz="44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4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споживання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09" y="1984296"/>
            <a:ext cx="6345079" cy="392144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8909" y="6191012"/>
            <a:ext cx="3821549" cy="356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Просування сталих практик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8909" y="6684645"/>
            <a:ext cx="6345079" cy="7303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Організація кампаній, що сприяють відповідальному споживанню ресурсів.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412" y="1984296"/>
            <a:ext cx="6345079" cy="392144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86412" y="6191012"/>
            <a:ext cx="2853571" cy="356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Освітні кампанії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86412" y="6684645"/>
            <a:ext cx="6345079" cy="7303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Проведення інформаційних кампаній для підвищення обізнаності.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399" y="559981"/>
            <a:ext cx="137704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aa-ET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Корпоративна соціальна відповідальність (КСВ) визначається як концепція, відповідно до якої компанії інтегрують соціальні та екологічні аспекти в свою діяльність і взаємодію з різними стейкхолдерами.</a:t>
            </a:r>
            <a:endParaRPr lang="uk-UA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aa-ET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aa-ET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Основні аспекти КСВ: економічний, соціальний і екологічний.</a:t>
            </a:r>
            <a:endParaRPr lang="uk-UA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6433"/>
            <a:ext cx="14630400" cy="51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45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422202"/>
            <a:ext cx="1290232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Корпоративна</a:t>
            </a:r>
            <a:r>
              <a:rPr lang="en-US" sz="48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с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оціальна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48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в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ідповідальність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48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у</a:t>
            </a:r>
            <a:r>
              <a:rPr lang="en-US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GR-</a:t>
            </a:r>
            <a:r>
              <a:rPr lang="uk-UA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енеджменті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3582353"/>
            <a:ext cx="3240286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Інтеграція у стратегію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64037" y="4214932"/>
            <a:ext cx="3898821" cy="2370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КСВ повинна бути частиною корпоративної стратегії, забезпечуючи узгодженість між соціальною відповідальністю та бізнес-цілями.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582353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Прозорість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5372695" y="4214932"/>
            <a:ext cx="3898821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Ефективна комунікація та прозорість є ключовими для успішного GR-менеджменту, використовуючи різні канали комунікації.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582353"/>
            <a:ext cx="3327559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Взаємодія з державою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9881354" y="4214932"/>
            <a:ext cx="3898821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Важливо встановлювати діалог з державними органами для реалізації соціальних ініціатив.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028" y="2111552"/>
            <a:ext cx="73152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70510" algn="just">
              <a:spcAft>
                <a:spcPts val="0"/>
              </a:spcAft>
            </a:pPr>
            <a:r>
              <a:rPr lang="aa-ET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Корпоративна соціальна відповідальність відіграє важливу роль у GR-менеджменті, впливаючи на репутацію компанії, взаємини з стейкхолдерами і ефективність лобіювання. Інтеграція КСВ у стратегії GR-менеджменту забезпечує не тільки дотримання соціальних і екологічних стандартів, але й створює конкурентні переваги для компанії. Успішне впровадження КСВ вимагає системного підходу, прозорості та постійного моніторингу результатів.</a:t>
            </a:r>
            <a:endParaRPr lang="uk-UA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aa-ET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687" y="1458005"/>
            <a:ext cx="6907593" cy="486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35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3520" y="603647"/>
            <a:ext cx="7609761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350"/>
              </a:lnSpc>
              <a:buNone/>
            </a:pPr>
            <a:r>
              <a:rPr lang="en-US" sz="43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Вплив КСВ </a:t>
            </a:r>
            <a:r>
              <a:rPr lang="en-US" sz="430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на</a:t>
            </a:r>
            <a:r>
              <a:rPr lang="en-US" sz="43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430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р</a:t>
            </a:r>
            <a:r>
              <a:rPr lang="en-US" sz="430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епутацію</a:t>
            </a:r>
            <a:r>
              <a:rPr lang="en-US" sz="430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43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</a:t>
            </a:r>
            <a:r>
              <a:rPr lang="en-US" sz="430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ідприємства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253520" y="2302073"/>
            <a:ext cx="7609761" cy="1628537"/>
          </a:xfrm>
          <a:prstGeom prst="roundRect">
            <a:avLst>
              <a:gd name="adj" fmla="val 5653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80215" y="2528768"/>
            <a:ext cx="2739747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Покращення іміджу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480215" y="3002637"/>
            <a:ext cx="7156371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Активна участь у соціальних ініціативах підвищує довіру громадськості та привертає увагу медіа.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6253520" y="4149685"/>
            <a:ext cx="7609761" cy="1628537"/>
          </a:xfrm>
          <a:prstGeom prst="roundRect">
            <a:avLst>
              <a:gd name="adj" fmla="val 5653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480215" y="4376380"/>
            <a:ext cx="2739747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Залучення талантів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6480215" y="4850249"/>
            <a:ext cx="7156371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Соціально відповідальні ініціативи приваблюють молодих фахівців, підвищуючи мотивацію співробітників.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253520" y="5997297"/>
            <a:ext cx="7609761" cy="1628537"/>
          </a:xfrm>
          <a:prstGeom prst="roundRect">
            <a:avLst>
              <a:gd name="adj" fmla="val 5653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80215" y="6223992"/>
            <a:ext cx="3894534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Відносини зі стейкхолдерами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6480215" y="6697861"/>
            <a:ext cx="7156371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Співпраця з громадськими організаціями зміцнює відносини та сприяє реалізації спільних проектів.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084" y="27651"/>
            <a:ext cx="140643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aa-ET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Негативний вплив на репутацію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aa-ET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Ризик відсутності виконання обіцянок: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a-ET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Неправдиві обіцянки: Якщо компанія обіцяє більше, ніж може реалізувати, або не дотримується своїх зобов'язань, це може негативно вплинути на її репутацію і викликати звинувачення у "зеленому піарі" або соціальному лицемірстві.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a-ET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Низька ефективність: Непрофесійно проведені соціальні проекти, які не досягають своїх цілей, можуть призвести до розчарування у стейкхолдерів і підриву довіри.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aa-ET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Можливість конфліктів інтересів: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a-ET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Конфлікти з бізнес-практиками: Соціальні ініціативи можуть бути сприйняті як нещирі, якщо вони суперечать загальній бізнес-політиці компанії або є частиною стратегії уникнення відповідальності за негативні екологічні чи соціальні наслідки.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a-ET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Негативні відгуки: Якщо соціальні заходи не враховують інтереси всіх зацікавлених сторін або викликають негативну реакцію серед певних груп, це може призвести до публічних критик.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aa-ET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Витрати та ресурси: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a-ET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Фінансові витрати: Реалізація соціальних проектів вимагає значних ресурсів і витрат, що може бути сприйнято як неефективне використання коштів, якщо результати не виправдовують вкладення.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a-ET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Ресурси і час: Витрати часу і ресурсів на реалізацію КСВ-ініціатив можуть бути визнані як непродуктивні, якщо не забезпечують відповідного повернення інвестицій.</a:t>
            </a:r>
            <a:endParaRPr lang="uk-UA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1966"/>
            <a:ext cx="14630400" cy="367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4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15908" y="653296"/>
            <a:ext cx="7484983" cy="1481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800"/>
              </a:lnSpc>
              <a:buNone/>
            </a:pPr>
            <a:r>
              <a:rPr lang="en-US" sz="46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Соціальні</a:t>
            </a:r>
            <a:r>
              <a:rPr lang="en-US" sz="46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46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з</a:t>
            </a:r>
            <a:r>
              <a:rPr lang="en-US" sz="46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аходи</a:t>
            </a:r>
            <a:r>
              <a:rPr lang="en-US" sz="46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46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в р</a:t>
            </a:r>
            <a:r>
              <a:rPr lang="en-US" sz="46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амках</a:t>
            </a:r>
            <a:r>
              <a:rPr lang="en-US" sz="46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6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КСВ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315908" y="2756654"/>
            <a:ext cx="533162" cy="533162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29983" y="2845475"/>
            <a:ext cx="105013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6005" y="2756654"/>
            <a:ext cx="2962632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Освітні ініціативи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7086005" y="3269099"/>
            <a:ext cx="6714887" cy="758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Організація курсів та тренінгів для підвищення кваліфікації молоді та дорослих.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15908" y="4531043"/>
            <a:ext cx="533162" cy="533162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489740" y="4619863"/>
            <a:ext cx="185380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750" dirty="0"/>
          </a:p>
        </p:txBody>
      </p:sp>
      <p:sp>
        <p:nvSpPr>
          <p:cNvPr id="10" name="Text 7"/>
          <p:cNvSpPr/>
          <p:nvPr/>
        </p:nvSpPr>
        <p:spPr>
          <a:xfrm>
            <a:off x="7086005" y="4531043"/>
            <a:ext cx="405788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Здоров'я та медичні послуги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7086005" y="5043488"/>
            <a:ext cx="6714887" cy="758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Проведення безкоштовних медичних оглядів та підтримка медичних установ.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6315908" y="6305431"/>
            <a:ext cx="533162" cy="533162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82596" y="6394252"/>
            <a:ext cx="199668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750" dirty="0"/>
          </a:p>
        </p:txBody>
      </p:sp>
      <p:sp>
        <p:nvSpPr>
          <p:cNvPr id="14" name="Text 11"/>
          <p:cNvSpPr/>
          <p:nvPr/>
        </p:nvSpPr>
        <p:spPr>
          <a:xfrm>
            <a:off x="7086005" y="6305431"/>
            <a:ext cx="5291495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Підтримка соціально вразливих груп</a:t>
            </a:r>
            <a:endParaRPr lang="en-US" sz="2300" dirty="0"/>
          </a:p>
        </p:txBody>
      </p:sp>
      <p:sp>
        <p:nvSpPr>
          <p:cNvPr id="15" name="Text 12"/>
          <p:cNvSpPr/>
          <p:nvPr/>
        </p:nvSpPr>
        <p:spPr>
          <a:xfrm>
            <a:off x="7086005" y="6817876"/>
            <a:ext cx="6714887" cy="758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Надання допомоги бездомним та малозабезпеченим, підтримка дитячих будинків.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018103"/>
            <a:ext cx="6245781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 err="1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Екологічні</a:t>
            </a:r>
            <a:r>
              <a:rPr lang="en-US" sz="48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uk-UA" sz="485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і</a:t>
            </a:r>
            <a:r>
              <a:rPr lang="en-US" sz="485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ніціативи</a:t>
            </a:r>
            <a:endParaRPr lang="en-US" sz="4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2283381"/>
            <a:ext cx="4053840" cy="25054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5097423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Екологічні кампанії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864037" y="5631299"/>
            <a:ext cx="405384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Організація акцій з прибирання територій та висадження дерев.</a:t>
            </a:r>
            <a:endParaRPr lang="en-US" sz="1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161" y="2283381"/>
            <a:ext cx="4053959" cy="25054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88161" y="5097423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Рециклювання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5288161" y="5631299"/>
            <a:ext cx="405395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Впровадження програм по збору та переробці відходів.</a:t>
            </a:r>
            <a:endParaRPr lang="en-US" sz="19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404" y="2283381"/>
            <a:ext cx="4053840" cy="250543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2404" y="5097423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Енергоефективність</a:t>
            </a:r>
            <a:endParaRPr lang="en-US" sz="2400" dirty="0"/>
          </a:p>
        </p:txBody>
      </p:sp>
      <p:sp>
        <p:nvSpPr>
          <p:cNvPr id="11" name="Text 6"/>
          <p:cNvSpPr/>
          <p:nvPr/>
        </p:nvSpPr>
        <p:spPr>
          <a:xfrm>
            <a:off x="9712404" y="5631299"/>
            <a:ext cx="4053840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Підтримка проектів з енергозбереження та впровадження зелених технологій.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3355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5334" y="3507938"/>
            <a:ext cx="8400574" cy="683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50"/>
              </a:lnSpc>
              <a:buNone/>
            </a:pPr>
            <a:r>
              <a:rPr lang="en-US" sz="430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Підтримка</a:t>
            </a:r>
            <a:r>
              <a:rPr lang="en-US" sz="430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30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культурних</a:t>
            </a:r>
            <a:r>
              <a:rPr lang="en-US" sz="4300" dirty="0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 </a:t>
            </a:r>
            <a:r>
              <a:rPr lang="en-US" sz="4300" dirty="0" err="1" smtClean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ініціатив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34" y="4519374"/>
            <a:ext cx="4366498" cy="87463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83933" y="5722025"/>
            <a:ext cx="3057525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Фінансування проектів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983933" y="6194941"/>
            <a:ext cx="3929301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Підтримка культурних подій, виставок та фестивалів.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832" y="4519374"/>
            <a:ext cx="4366617" cy="87463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50431" y="5722025"/>
            <a:ext cx="3929420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Розвиток культурної спільноти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5350431" y="6536650"/>
            <a:ext cx="3929420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Організація ярмарків, спортивних заходів та культурних свят.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8449" y="4519374"/>
            <a:ext cx="4366617" cy="87463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7048" y="5722025"/>
            <a:ext cx="2733556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Культурні гранти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9717048" y="6194941"/>
            <a:ext cx="3929420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Надання фінансової підтримки для культурних проектів.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822</Words>
  <Application>Microsoft Office PowerPoint</Application>
  <PresentationFormat>Произвольный</PresentationFormat>
  <Paragraphs>133</Paragraphs>
  <Slides>18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Calibri</vt:lpstr>
      <vt:lpstr>Times New Roman</vt:lpstr>
      <vt:lpstr>Corben</vt:lpstr>
      <vt:lpstr>Arial</vt:lpstr>
      <vt:lpstr>Nobile</vt:lpstr>
      <vt:lpstr>Courier New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Учетная запись Майкрософт</cp:lastModifiedBy>
  <cp:revision>4</cp:revision>
  <dcterms:created xsi:type="dcterms:W3CDTF">2024-11-14T12:32:01Z</dcterms:created>
  <dcterms:modified xsi:type="dcterms:W3CDTF">2024-11-14T16:10:12Z</dcterms:modified>
</cp:coreProperties>
</file>