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9" r:id="rId9"/>
    <p:sldId id="272" r:id="rId10"/>
    <p:sldId id="280" r:id="rId11"/>
    <p:sldId id="281" r:id="rId12"/>
    <p:sldId id="282" r:id="rId13"/>
    <p:sldId id="273" r:id="rId14"/>
    <p:sldId id="274" r:id="rId15"/>
    <p:sldId id="276" r:id="rId16"/>
    <p:sldId id="266" r:id="rId17"/>
    <p:sldId id="265" r:id="rId18"/>
    <p:sldId id="283" r:id="rId19"/>
    <p:sldId id="264" r:id="rId20"/>
    <p:sldId id="263" r:id="rId21"/>
    <p:sldId id="262" r:id="rId22"/>
    <p:sldId id="268" r:id="rId23"/>
    <p:sldId id="284" r:id="rId24"/>
    <p:sldId id="270" r:id="rId25"/>
    <p:sldId id="267" r:id="rId26"/>
    <p:sldId id="277" r:id="rId27"/>
    <p:sldId id="27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92"/>
  </p:normalViewPr>
  <p:slideViewPr>
    <p:cSldViewPr snapToGrid="0">
      <p:cViewPr varScale="1">
        <p:scale>
          <a:sx n="114" d="100"/>
          <a:sy n="114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42459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5463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146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8646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774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35979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38557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840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8000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4575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135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1282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118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313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04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542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FD1D-86DA-B54F-8E9A-BA26F87FEAE4}" type="datetimeFigureOut">
              <a:rPr lang="ru-UA" smtClean="0"/>
              <a:t>07.04.2026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232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24020-6664-8FBB-EAD1-8BB7FA1ECD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/>
              <a:t>Управління товарним рухом	</a:t>
            </a:r>
            <a:endParaRPr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517775-8E5B-134C-944A-8D1A5F22DB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7357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003AC1-DD53-60F7-5F03-F00162FF4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167268"/>
            <a:ext cx="11452302" cy="646770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формат, масштаб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АТБ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Comfy vs Foxtrot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Аптеки: Аптека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Подорожник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схожий формат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одну й ту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err="1"/>
              <a:t>Взаємна</a:t>
            </a:r>
            <a:r>
              <a:rPr lang="ru-RU" b="1" dirty="0"/>
              <a:t> </a:t>
            </a:r>
            <a:r>
              <a:rPr lang="ru-RU" b="1" dirty="0" err="1"/>
              <a:t>конкуренція</a:t>
            </a:r>
            <a:endParaRPr lang="ru-RU" b="1" dirty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онлайн-магазин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Rozetka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Ocean Plaza)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Foxtrot 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способом продажу (офлайн / онлайн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203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D4518E-0C0A-B70A-A371-E33BA8A71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44966"/>
            <a:ext cx="11686478" cy="634504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проводитьсяза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непрофільні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АТБ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посуд,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Walmart: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автоаксесуари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снеки,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диверсифікації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основною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заготівлями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кафе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кулінарію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Epicentr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доставка, дизайн,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+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ремонт)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896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C7066A-94EA-D3B3-D7A4-9D560BAC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23" y="200722"/>
            <a:ext cx="11797991" cy="645655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правильного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контингентів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ТРЦ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Ocean Plaza)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Кіоск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у спальному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IKEA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«дешево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самозбірка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стиль»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-сегмент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Дискаунтери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Lidl) 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1287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9.4. Культура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удосконалення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нерозривно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продажу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високоякісних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професійними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знаннями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навичками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торгового персоналу,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дотриманням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ним правил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установленням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зручного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режиму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розвитком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матеріально-технічної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Ha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традиційним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методом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недопущення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скупчення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вітринах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лінійне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так,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6—7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шафи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прилавки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впритул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підсобних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вздовж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зал;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маневрувати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1570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торгового залу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залу, а не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Оптимальною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ширина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1,5 м.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магазинах,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прилавок,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винесення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—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обґрунтованими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Кількісна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Середній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правило,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хронометражних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Хронометраж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9994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повинна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математичного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25—30 %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культура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виду і типу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Робота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покупки;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високопродуктивних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(ЕККА),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вагокасові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експрес-кас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597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.5. Влада в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схильні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довільно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координувати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одного з них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Неконтрольовані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переслідує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насильницькими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справедливий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контролю над ресурсами,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активи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примус,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спеціалістів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ототожнення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закон.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розподілено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нерівномірно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неподільні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Яскравим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прикладом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величезного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каналах служить методика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«точно у строк». Поставка за принципом «точно у строк»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складне: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комплектуючі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доставлятися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той момент, коли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вивільнює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запаси,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8849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стикаються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проблемою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своєчасної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комплектуючих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послідовності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надходжень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конвеєр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індивідуальних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характеристик деталей.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того,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резервних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деталі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поставляють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методом «точно у строк»,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 метод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дефектних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одиниць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Влада, заснована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винагороді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15%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Рітейлер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(реклама,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Влада, заснована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примусі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затримує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договору.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розриває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дилером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4460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214759-87B3-8270-8CE5-C3A8580E2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327" y="178420"/>
            <a:ext cx="11664175" cy="631158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ґрунтовнішу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продукт.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аптеки через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ототожнювання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найпопулярніші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референта)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Франчайзі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підкорятися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 закону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неформально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протекціонізм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Реально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поєднуються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оптимального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механізму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8220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.6.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зацікавленості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опортуністичної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Вірність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зобов'язанням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міцніша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вигод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ділових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виявлено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сама собою позитивно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неконструктивних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мовчазному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погодженню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Менеджери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Емоційні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моральні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вимушене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5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559531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фективного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рішучій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потужною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складаючись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незалежних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спілкуватися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співпрацювати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виражену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адміністративну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структуру,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заохочує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взаємодоповнюваність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субадитивність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9374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структурах каналу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рівноцінного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одному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закон,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сумісних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метою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84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.7.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Причини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рекламою,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змушені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потреба в ресурсах – грошах,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навиках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стороною.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сильніша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перетинатимуться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невідповідності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стоять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коли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звана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агентська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принципала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погляди і перед ним стоять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принципал не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відстежувати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агента;</a:t>
            </a:r>
          </a:p>
          <a:p>
            <a:pPr algn="just"/>
            <a:r>
              <a:rPr lang="ru-RU" dirty="0"/>
              <a:t>Суть: у </a:t>
            </a:r>
            <a:r>
              <a:rPr lang="ru-RU" dirty="0" err="1"/>
              <a:t>партнерів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та </a:t>
            </a:r>
            <a:r>
              <a:rPr lang="ru-RU" dirty="0" err="1"/>
              <a:t>пріоритети</a:t>
            </a:r>
            <a:r>
              <a:rPr lang="ru-RU" dirty="0"/>
              <a:t>.</a:t>
            </a:r>
          </a:p>
          <a:p>
            <a:r>
              <a:rPr lang="ru-RU" b="1" dirty="0" err="1"/>
              <a:t>Приклади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хоче</a:t>
            </a:r>
            <a:r>
              <a:rPr lang="ru-RU" dirty="0"/>
              <a:t> </a:t>
            </a:r>
            <a:r>
              <a:rPr lang="ru-RU" b="1" dirty="0" err="1"/>
              <a:t>збільшити</a:t>
            </a:r>
            <a:r>
              <a:rPr lang="ru-RU" b="1" dirty="0"/>
              <a:t> </a:t>
            </a:r>
            <a:r>
              <a:rPr lang="ru-RU" b="1" dirty="0" err="1"/>
              <a:t>обсяг</a:t>
            </a:r>
            <a:r>
              <a:rPr lang="ru-RU" b="1" dirty="0"/>
              <a:t> </a:t>
            </a:r>
            <a:r>
              <a:rPr lang="ru-RU" b="1" dirty="0" err="1"/>
              <a:t>продажів</a:t>
            </a:r>
            <a:r>
              <a:rPr lang="ru-RU" dirty="0"/>
              <a:t>, а </a:t>
            </a:r>
            <a:r>
              <a:rPr lang="ru-RU" dirty="0" err="1"/>
              <a:t>дистриб’ютор</a:t>
            </a:r>
            <a:r>
              <a:rPr lang="ru-RU" dirty="0"/>
              <a:t> — </a:t>
            </a:r>
            <a:r>
              <a:rPr lang="ru-RU" b="1" dirty="0" err="1"/>
              <a:t>максимізувати</a:t>
            </a:r>
            <a:r>
              <a:rPr lang="ru-RU" b="1" dirty="0"/>
              <a:t> </a:t>
            </a:r>
            <a:r>
              <a:rPr lang="ru-RU" b="1" dirty="0" err="1"/>
              <a:t>прибуток</a:t>
            </a:r>
            <a:r>
              <a:rPr lang="ru-RU" dirty="0"/>
              <a:t> і тому не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прагне</a:t>
            </a:r>
            <a:r>
              <a:rPr lang="ru-RU" dirty="0"/>
              <a:t> </a:t>
            </a:r>
            <a:r>
              <a:rPr lang="ru-RU" b="1" dirty="0" err="1"/>
              <a:t>розширити</a:t>
            </a:r>
            <a:r>
              <a:rPr lang="ru-RU" b="1" dirty="0"/>
              <a:t> </a:t>
            </a:r>
            <a:r>
              <a:rPr lang="ru-RU" b="1" dirty="0" err="1"/>
              <a:t>ринок</a:t>
            </a:r>
            <a:r>
              <a:rPr lang="ru-RU" dirty="0"/>
              <a:t>, а </a:t>
            </a:r>
            <a:r>
              <a:rPr lang="ru-RU" dirty="0" err="1"/>
              <a:t>посередник</a:t>
            </a:r>
            <a:r>
              <a:rPr lang="ru-RU" dirty="0"/>
              <a:t> </a:t>
            </a:r>
            <a:r>
              <a:rPr lang="ru-RU" dirty="0" err="1"/>
              <a:t>зосереджений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на </a:t>
            </a:r>
            <a:r>
              <a:rPr lang="ru-RU" b="1" dirty="0" err="1"/>
              <a:t>поточних</a:t>
            </a:r>
            <a:r>
              <a:rPr lang="ru-RU" b="1" dirty="0"/>
              <a:t> </a:t>
            </a:r>
            <a:r>
              <a:rPr lang="ru-RU" b="1" dirty="0" err="1"/>
              <a:t>клієнтах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активного </a:t>
            </a:r>
            <a:r>
              <a:rPr lang="ru-RU" dirty="0" err="1"/>
              <a:t>просування</a:t>
            </a:r>
            <a:r>
              <a:rPr lang="ru-RU" dirty="0"/>
              <a:t> товару, а дилер не </a:t>
            </a:r>
            <a:r>
              <a:rPr lang="ru-RU" dirty="0" err="1"/>
              <a:t>зацікавлений</a:t>
            </a:r>
            <a:r>
              <a:rPr lang="ru-RU" dirty="0"/>
              <a:t> </a:t>
            </a:r>
            <a:r>
              <a:rPr lang="ru-RU" dirty="0" err="1"/>
              <a:t>вкладати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у рекламу.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Агент </a:t>
            </a:r>
            <a:r>
              <a:rPr lang="ru-RU" dirty="0" err="1"/>
              <a:t>продає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брендів</a:t>
            </a:r>
            <a:r>
              <a:rPr lang="ru-RU" dirty="0"/>
              <a:t> і </a:t>
            </a:r>
            <a:r>
              <a:rPr lang="ru-RU" b="1" dirty="0" err="1"/>
              <a:t>просуває</a:t>
            </a:r>
            <a:r>
              <a:rPr lang="ru-RU" b="1" dirty="0"/>
              <a:t> </a:t>
            </a:r>
            <a:r>
              <a:rPr lang="ru-RU" b="1" dirty="0" err="1"/>
              <a:t>вигідніший</a:t>
            </a:r>
            <a:r>
              <a:rPr lang="ru-RU" b="1" dirty="0"/>
              <a:t> для себе</a:t>
            </a:r>
            <a:r>
              <a:rPr lang="ru-RU" dirty="0"/>
              <a:t>, а не той,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вигідний</a:t>
            </a:r>
            <a:r>
              <a:rPr lang="ru-RU" dirty="0"/>
              <a:t> принципалу.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647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сфер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сфера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/>
              <a:t>Суть: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 </a:t>
            </a:r>
            <a:r>
              <a:rPr lang="ru-RU" dirty="0" err="1"/>
              <a:t>бачать</a:t>
            </a:r>
            <a:r>
              <a:rPr lang="ru-RU" dirty="0"/>
              <a:t> «</a:t>
            </a:r>
            <a:r>
              <a:rPr lang="ru-RU" dirty="0" err="1"/>
              <a:t>хто</a:t>
            </a:r>
            <a:r>
              <a:rPr lang="ru-RU" dirty="0"/>
              <a:t> за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».</a:t>
            </a:r>
          </a:p>
          <a:p>
            <a:r>
              <a:rPr lang="ru-RU" b="1" dirty="0" err="1"/>
              <a:t>Приклади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Два </a:t>
            </a:r>
            <a:r>
              <a:rPr lang="ru-RU" dirty="0" err="1"/>
              <a:t>дистриб’ютори</a:t>
            </a:r>
            <a:r>
              <a:rPr lang="ru-RU" dirty="0"/>
              <a:t> </a:t>
            </a:r>
            <a:r>
              <a:rPr lang="ru-RU" b="1" dirty="0" err="1"/>
              <a:t>конкурують</a:t>
            </a:r>
            <a:r>
              <a:rPr lang="ru-RU" b="1" dirty="0"/>
              <a:t> за одну й ту саму </a:t>
            </a:r>
            <a:r>
              <a:rPr lang="ru-RU" b="1" dirty="0" err="1"/>
              <a:t>територію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вона мала бути </a:t>
            </a:r>
            <a:r>
              <a:rPr lang="ru-RU" dirty="0" err="1"/>
              <a:t>розподілена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b="1" dirty="0" err="1"/>
              <a:t>прямі</a:t>
            </a:r>
            <a:r>
              <a:rPr lang="ru-RU" b="1" dirty="0"/>
              <a:t> онлайн-</a:t>
            </a:r>
            <a:r>
              <a:rPr lang="ru-RU" b="1" dirty="0" err="1"/>
              <a:t>продажі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конфлікт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роздрібними</a:t>
            </a:r>
            <a:r>
              <a:rPr lang="ru-RU" dirty="0"/>
              <a:t> партнерами.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Посередник</a:t>
            </a:r>
            <a:r>
              <a:rPr lang="ru-RU" dirty="0"/>
              <a:t> </a:t>
            </a:r>
            <a:r>
              <a:rPr lang="ru-RU" dirty="0" err="1"/>
              <a:t>продає</a:t>
            </a:r>
            <a:r>
              <a:rPr lang="ru-RU" dirty="0"/>
              <a:t> товар не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цільовій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, яку </a:t>
            </a:r>
            <a:r>
              <a:rPr lang="ru-RU" dirty="0" err="1"/>
              <a:t>визначив</a:t>
            </a:r>
            <a:r>
              <a:rPr lang="ru-RU" dirty="0"/>
              <a:t> </a:t>
            </a:r>
            <a:r>
              <a:rPr lang="ru-RU" dirty="0" err="1"/>
              <a:t>виробник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Суперечка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: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займатися</a:t>
            </a:r>
            <a:r>
              <a:rPr lang="ru-RU" dirty="0"/>
              <a:t> </a:t>
            </a:r>
            <a:r>
              <a:rPr lang="ru-RU" b="1" dirty="0" err="1"/>
              <a:t>логістикою</a:t>
            </a:r>
            <a:r>
              <a:rPr lang="ru-RU" b="1" dirty="0"/>
              <a:t>, рекламою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сервісом</a:t>
            </a:r>
            <a:r>
              <a:rPr lang="ru-RU" dirty="0"/>
              <a:t>. </a:t>
            </a:r>
            <a:endParaRPr lang="ru-RU" dirty="0">
              <a:solidFill>
                <a:srgbClr val="000000"/>
              </a:solidFill>
              <a:effectLst/>
              <a:latin typeface="Wingdings" pitchFamily="2" charset="2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засад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один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неправильно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неповноту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невизначеність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зрозуміти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одна і та сама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сприйматиметься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по-різному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dirty="0"/>
              <a:t>Суть: одна </a:t>
            </a:r>
            <a:r>
              <a:rPr lang="ru-RU" dirty="0" err="1"/>
              <a:t>ситуація</a:t>
            </a:r>
            <a:r>
              <a:rPr lang="ru-RU" dirty="0"/>
              <a:t> — </a:t>
            </a:r>
            <a:r>
              <a:rPr lang="ru-RU" dirty="0" err="1"/>
              <a:t>різне</a:t>
            </a:r>
            <a:r>
              <a:rPr lang="ru-RU" dirty="0"/>
              <a:t> </a:t>
            </a:r>
            <a:r>
              <a:rPr lang="ru-RU" dirty="0" err="1"/>
              <a:t>бачення</a:t>
            </a:r>
            <a:r>
              <a:rPr lang="ru-RU" dirty="0"/>
              <a:t>.</a:t>
            </a:r>
          </a:p>
          <a:p>
            <a:r>
              <a:rPr lang="ru-RU" b="1" dirty="0" err="1"/>
              <a:t>Приклади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вважає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падіння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b="1" dirty="0" err="1"/>
              <a:t>погана</a:t>
            </a:r>
            <a:r>
              <a:rPr lang="ru-RU" b="1" dirty="0"/>
              <a:t> робота </a:t>
            </a:r>
            <a:r>
              <a:rPr lang="ru-RU" b="1" dirty="0" err="1"/>
              <a:t>дистриб’ютора</a:t>
            </a:r>
            <a:r>
              <a:rPr lang="ru-RU" dirty="0"/>
              <a:t>, а той 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b="1" dirty="0" err="1"/>
              <a:t>зниженням</a:t>
            </a:r>
            <a:r>
              <a:rPr lang="ru-RU" b="1" dirty="0"/>
              <a:t> </a:t>
            </a:r>
            <a:r>
              <a:rPr lang="ru-RU" b="1" dirty="0" err="1"/>
              <a:t>попиту</a:t>
            </a:r>
            <a:r>
              <a:rPr lang="ru-RU" b="1" dirty="0"/>
              <a:t> на ринку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Посередник</a:t>
            </a:r>
            <a:r>
              <a:rPr lang="ru-RU" dirty="0"/>
              <a:t> </a:t>
            </a:r>
            <a:r>
              <a:rPr lang="ru-RU" dirty="0" err="1"/>
              <a:t>думає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постачальник</a:t>
            </a:r>
            <a:r>
              <a:rPr lang="ru-RU" dirty="0"/>
              <a:t> </a:t>
            </a:r>
            <a:r>
              <a:rPr lang="ru-RU" dirty="0" err="1"/>
              <a:t>навмисно</a:t>
            </a:r>
            <a:r>
              <a:rPr lang="ru-RU" dirty="0"/>
              <a:t> </a:t>
            </a:r>
            <a:r>
              <a:rPr lang="ru-RU" dirty="0" err="1"/>
              <a:t>затримує</a:t>
            </a:r>
            <a:r>
              <a:rPr lang="ru-RU" dirty="0"/>
              <a:t> товар, </a:t>
            </a:r>
            <a:r>
              <a:rPr lang="ru-RU" dirty="0" err="1"/>
              <a:t>хоча</a:t>
            </a:r>
            <a:r>
              <a:rPr lang="ru-RU" dirty="0"/>
              <a:t> причина — </a:t>
            </a:r>
            <a:r>
              <a:rPr lang="ru-RU" b="1" dirty="0" err="1"/>
              <a:t>логістичні</a:t>
            </a:r>
            <a:r>
              <a:rPr lang="ru-RU" b="1" dirty="0"/>
              <a:t> </a:t>
            </a:r>
            <a:r>
              <a:rPr lang="ru-RU" b="1" dirty="0" err="1"/>
              <a:t>проблеми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Один </a:t>
            </a:r>
            <a:r>
              <a:rPr lang="ru-RU" dirty="0" err="1"/>
              <a:t>учасник</a:t>
            </a:r>
            <a:r>
              <a:rPr lang="ru-RU" dirty="0"/>
              <a:t> </a:t>
            </a:r>
            <a:r>
              <a:rPr lang="ru-RU" dirty="0" err="1"/>
              <a:t>сприймає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як </a:t>
            </a:r>
            <a:r>
              <a:rPr lang="ru-RU" b="1" dirty="0" err="1"/>
              <a:t>недобросовісну</a:t>
            </a:r>
            <a:r>
              <a:rPr lang="ru-RU" b="1" dirty="0"/>
              <a:t> </a:t>
            </a:r>
            <a:r>
              <a:rPr lang="ru-RU" b="1" dirty="0" err="1"/>
              <a:t>конкуренцію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просто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Через </a:t>
            </a:r>
            <a:r>
              <a:rPr lang="ru-RU" b="1" dirty="0" err="1"/>
              <a:t>неповну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неточну</a:t>
            </a:r>
            <a:r>
              <a:rPr lang="ru-RU" b="1" dirty="0"/>
              <a:t> </a:t>
            </a:r>
            <a:r>
              <a:rPr lang="ru-RU" b="1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партнери</a:t>
            </a:r>
            <a:r>
              <a:rPr lang="ru-RU" dirty="0"/>
              <a:t> </a:t>
            </a:r>
            <a:r>
              <a:rPr lang="ru-RU" dirty="0" err="1"/>
              <a:t>роблять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і </a:t>
            </a:r>
            <a:r>
              <a:rPr lang="ru-RU" dirty="0" err="1"/>
              <a:t>починають</a:t>
            </a:r>
            <a:r>
              <a:rPr lang="ru-RU" dirty="0"/>
              <a:t> </a:t>
            </a:r>
            <a:r>
              <a:rPr lang="ru-RU" dirty="0" err="1"/>
              <a:t>конфлікт</a:t>
            </a:r>
            <a:r>
              <a:rPr lang="ru-RU" dirty="0"/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002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7B1F8A-2828-CE69-4117-EF17FA2E5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7" y="245327"/>
            <a:ext cx="11496907" cy="6300439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позитивний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негативний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роботу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невинахідливим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недосконало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зруйнувати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збитків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урегулювання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врегульовувати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залагодження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038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каналах як метод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урегулювання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обмін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односторонній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двосторонній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персоналом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небезпека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стажери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повертаються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подивившись на свою роботу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познайомитися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позаорганізаційних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колом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кооптацію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кооптація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доступнішими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одного,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стандартизованих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передаватися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кооптації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обмінюватимуться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Кооптація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сумісних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Масштаб і характер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взаємовиключними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коли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погрози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обіцянки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союзників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7475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переговори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помічені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інсайдером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домовленостей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примусовій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формах.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Примусовий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Добровільний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погодженим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авторитетним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-активного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найвпливовіших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4211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EAD1D0-E825-9B7C-8866-FDB21447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45688"/>
            <a:ext cx="11586117" cy="6289287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й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оптової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подорожчанням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негнучкою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непривабливе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шкодить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складу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Суть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Таким чином,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закріплення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сторона.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прейскуранта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775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B58081-8319-E007-D6B5-6CA78F4B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175"/>
            <a:ext cx="11374244" cy="6166625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дефектів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товарах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незмінність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Закріплення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де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McDonald’s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 партнера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становищем у каналах,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контролю.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мінімізувати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09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6066263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субадитивністю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нижчими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Субадитивність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взаємодоповнюваність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55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615547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і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складів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безкоштовних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служб, часу і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зусиль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обслуговуючого</a:t>
            </a:r>
            <a:r>
              <a:rPr lang="ru-RU" sz="19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персоналу,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ліній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електронного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обміну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даними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максимальної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ресурсів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запланованої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аудит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задіяти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партнерами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партнера по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невдачу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маркетингового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абсолютно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залучені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 каналу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становище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 по каналу;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54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289933"/>
            <a:ext cx="11195825" cy="64119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оплати;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квот.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важелів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дало 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важелів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649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.3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протиборством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морально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типу,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Міжвидова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горизонтальна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характером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вона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оптовика,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збутовими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один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протистоять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Еволюція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десятиліття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загострила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55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42D970-A765-0378-2E08-29EA41090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10" y="423747"/>
            <a:ext cx="11563814" cy="6166624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моментом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„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‖.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монополізму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10.3)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B640DE-0F13-4E13-A3E6-0C4EC8EE0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013" y="2522034"/>
            <a:ext cx="7772400" cy="331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3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9CC0B4-330A-2D9D-6140-5DEBBE862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78780"/>
            <a:ext cx="11519210" cy="6400799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сильніший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(верх-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ліворуч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мікрочипів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TSMC)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невеликий бренд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метали) і завод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запатентоване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ПЗ,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бізнес-клієнт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(верх-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Автовиробник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двигунів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батарей)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великий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кооператив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Невеликий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(низ-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ліворуч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(цемент,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цеглу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сильніший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(низ-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Walmart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мережа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маленький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автоконцерн і невеликий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3363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C88A71-A999-1D88-8818-AB1821272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01444"/>
            <a:ext cx="11430000" cy="625583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бачимо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рис. 10.3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яскраво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представлена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ринку,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набуваючи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форм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типорозмірами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рівноцінними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масштабами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змагальності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5999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600</TotalTime>
  <Words>4936</Words>
  <Application>Microsoft Macintosh PowerPoint</Application>
  <PresentationFormat>Широкоэкранный</PresentationFormat>
  <Paragraphs>220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Управління товарним рухом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товарним рухом </dc:title>
  <dc:creator>Александр Ткачук</dc:creator>
  <cp:lastModifiedBy>Александр Ткачук</cp:lastModifiedBy>
  <cp:revision>31</cp:revision>
  <dcterms:created xsi:type="dcterms:W3CDTF">2025-02-04T10:50:44Z</dcterms:created>
  <dcterms:modified xsi:type="dcterms:W3CDTF">2026-04-07T13:47:03Z</dcterms:modified>
</cp:coreProperties>
</file>