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9" r:id="rId3"/>
    <p:sldId id="257" r:id="rId4"/>
    <p:sldId id="258" r:id="rId5"/>
    <p:sldId id="262" r:id="rId6"/>
    <p:sldId id="266" r:id="rId7"/>
    <p:sldId id="265" r:id="rId8"/>
    <p:sldId id="284" r:id="rId9"/>
    <p:sldId id="283" r:id="rId10"/>
    <p:sldId id="291" r:id="rId11"/>
    <p:sldId id="285" r:id="rId12"/>
    <p:sldId id="286" r:id="rId13"/>
    <p:sldId id="287" r:id="rId14"/>
    <p:sldId id="288" r:id="rId15"/>
    <p:sldId id="289" r:id="rId16"/>
    <p:sldId id="290" r:id="rId17"/>
    <p:sldId id="292" r:id="rId18"/>
    <p:sldId id="293" r:id="rId19"/>
    <p:sldId id="294" r:id="rId20"/>
    <p:sldId id="295" r:id="rId2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0" d="100"/>
          <a:sy n="90" d="100"/>
        </p:scale>
        <p:origin x="-370" y="19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ysa Sergiienko" userId="e6ee1ebd2127b032" providerId="LiveId" clId="{D2B85352-53C2-414E-8243-3EC5499C5168}"/>
    <pc:docChg chg="custSel modSld">
      <pc:chgData name="Larysa Sergiienko" userId="e6ee1ebd2127b032" providerId="LiveId" clId="{D2B85352-53C2-414E-8243-3EC5499C5168}" dt="2023-09-06T08:46:06.535" v="150" actId="1076"/>
      <pc:docMkLst>
        <pc:docMk/>
      </pc:docMkLst>
      <pc:sldChg chg="modSp mod">
        <pc:chgData name="Larysa Sergiienko" userId="e6ee1ebd2127b032" providerId="LiveId" clId="{D2B85352-53C2-414E-8243-3EC5499C5168}" dt="2023-09-06T08:46:06.535" v="150" actId="1076"/>
        <pc:sldMkLst>
          <pc:docMk/>
          <pc:sldMk cId="3888783591" sldId="256"/>
        </pc:sldMkLst>
        <pc:spChg chg="mod">
          <ac:chgData name="Larysa Sergiienko" userId="e6ee1ebd2127b032" providerId="LiveId" clId="{D2B85352-53C2-414E-8243-3EC5499C5168}" dt="2023-09-06T08:46:06.535" v="150" actId="1076"/>
          <ac:spMkLst>
            <pc:docMk/>
            <pc:sldMk cId="3888783591" sldId="256"/>
            <ac:spMk id="2" creationId="{6922891A-BDD8-3996-E15C-F0A021C7113F}"/>
          </ac:spMkLst>
        </pc:spChg>
        <pc:spChg chg="mod">
          <ac:chgData name="Larysa Sergiienko" userId="e6ee1ebd2127b032" providerId="LiveId" clId="{D2B85352-53C2-414E-8243-3EC5499C5168}" dt="2023-09-06T08:44:47.163" v="36" actId="20577"/>
          <ac:spMkLst>
            <pc:docMk/>
            <pc:sldMk cId="3888783591" sldId="256"/>
            <ac:spMk id="3" creationId="{39F26C30-9404-6602-8E95-9BB8AEDFA0B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780E62-97FB-4464-9D9A-4FBC5A74A926}" type="doc">
      <dgm:prSet loTypeId="urn:microsoft.com/office/officeart/2005/8/layout/pyramid1" loCatId="pyramid" qsTypeId="urn:microsoft.com/office/officeart/2005/8/quickstyle/simple1" qsCatId="simple" csTypeId="urn:microsoft.com/office/officeart/2005/8/colors/accent1_2" csCatId="accent1" phldr="1"/>
      <dgm:spPr/>
    </dgm:pt>
    <dgm:pt modelId="{086B5392-07C5-4A48-AF25-7A14BF33B676}" type="pres">
      <dgm:prSet presAssocID="{1B780E62-97FB-4464-9D9A-4FBC5A74A926}" presName="Name0" presStyleCnt="0">
        <dgm:presLayoutVars>
          <dgm:dir/>
          <dgm:animLvl val="lvl"/>
          <dgm:resizeHandles val="exact"/>
        </dgm:presLayoutVars>
      </dgm:prSet>
      <dgm:spPr/>
    </dgm:pt>
  </dgm:ptLst>
  <dgm:cxnLst>
    <dgm:cxn modelId="{F046C8EF-6F8D-42E6-9662-DFD74AD4714B}" type="presOf" srcId="{1B780E62-97FB-4464-9D9A-4FBC5A74A926}" destId="{086B5392-07C5-4A48-AF25-7A14BF33B676}"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02722-FACD-431B-915F-B531A04DF4F0}" type="datetimeFigureOut">
              <a:rPr lang="uk-UA" smtClean="0"/>
              <a:t>07.02.2024</a:t>
            </a:fld>
            <a:endParaRPr lang="uk-UA"/>
          </a:p>
        </p:txBody>
      </p:sp>
      <p:sp>
        <p:nvSpPr>
          <p:cNvPr id="4" name="Місце для зображення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58B79A-AF36-4DFD-AC52-62E4DC6212B1}" type="slidenum">
              <a:rPr lang="uk-UA" smtClean="0"/>
              <a:t>‹№›</a:t>
            </a:fld>
            <a:endParaRPr lang="uk-UA"/>
          </a:p>
        </p:txBody>
      </p:sp>
    </p:spTree>
    <p:extLst>
      <p:ext uri="{BB962C8B-B14F-4D97-AF65-F5344CB8AC3E}">
        <p14:creationId xmlns:p14="http://schemas.microsoft.com/office/powerpoint/2010/main" val="215758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1F58B79A-AF36-4DFD-AC52-62E4DC6212B1}" type="slidenum">
              <a:rPr lang="uk-UA" smtClean="0"/>
              <a:t>1</a:t>
            </a:fld>
            <a:endParaRPr lang="uk-UA"/>
          </a:p>
        </p:txBody>
      </p:sp>
    </p:spTree>
    <p:extLst>
      <p:ext uri="{BB962C8B-B14F-4D97-AF65-F5344CB8AC3E}">
        <p14:creationId xmlns:p14="http://schemas.microsoft.com/office/powerpoint/2010/main" val="338753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922891A-BDD8-3996-E15C-F0A021C7113F}"/>
              </a:ext>
            </a:extLst>
          </p:cNvPr>
          <p:cNvSpPr>
            <a:spLocks noGrp="1"/>
          </p:cNvSpPr>
          <p:nvPr>
            <p:ph type="title"/>
          </p:nvPr>
        </p:nvSpPr>
        <p:spPr>
          <a:xfrm>
            <a:off x="0" y="1253067"/>
            <a:ext cx="12279086" cy="4986866"/>
          </a:xfrm>
        </p:spPr>
        <p:txBody>
          <a:bodyPr>
            <a:normAutofit/>
          </a:bodyPr>
          <a:lstStyle/>
          <a:p>
            <a:r>
              <a:rPr lang="uk-UA" sz="3600" b="1" dirty="0" smtClean="0">
                <a:latin typeface="Times New Roman" pitchFamily="18" charset="0"/>
                <a:cs typeface="Times New Roman" pitchFamily="18" charset="0"/>
              </a:rPr>
              <a:t>Тема </a:t>
            </a:r>
            <a:r>
              <a:rPr lang="uk-UA" sz="3600" b="1" dirty="0">
                <a:latin typeface="Times New Roman" pitchFamily="18" charset="0"/>
                <a:cs typeface="Times New Roman" pitchFamily="18" charset="0"/>
              </a:rPr>
              <a:t>1.1. Теоретичні основи здійснення зовнішньоекономічної діяльності на підприємстві.</a:t>
            </a:r>
            <a:r>
              <a:rPr lang="uk-UA" sz="3600" dirty="0">
                <a:latin typeface="Times New Roman" pitchFamily="18" charset="0"/>
                <a:cs typeface="Times New Roman" pitchFamily="18" charset="0"/>
              </a:rPr>
              <a:t/>
            </a:r>
            <a:br>
              <a:rPr lang="uk-UA" sz="3600" dirty="0">
                <a:latin typeface="Times New Roman" pitchFamily="18" charset="0"/>
                <a:cs typeface="Times New Roman" pitchFamily="18" charset="0"/>
              </a:rPr>
            </a:br>
            <a:r>
              <a:rPr lang="uk-UA" sz="3600" dirty="0" smtClean="0">
                <a:latin typeface="Times New Roman" pitchFamily="18" charset="0"/>
                <a:cs typeface="Times New Roman" pitchFamily="18" charset="0"/>
              </a:rPr>
              <a:t/>
            </a:r>
            <a:br>
              <a:rPr lang="uk-UA" sz="3600" dirty="0" smtClean="0">
                <a:latin typeface="Times New Roman" pitchFamily="18" charset="0"/>
                <a:cs typeface="Times New Roman" pitchFamily="18" charset="0"/>
              </a:rPr>
            </a:br>
            <a:r>
              <a:rPr lang="uk-UA" sz="2200" dirty="0" smtClean="0">
                <a:latin typeface="Times New Roman" pitchFamily="18" charset="0"/>
                <a:cs typeface="Times New Roman" pitchFamily="18" charset="0"/>
              </a:rPr>
              <a:t>1.Сутність </a:t>
            </a:r>
            <a:r>
              <a:rPr lang="uk-UA" sz="2200" dirty="0">
                <a:latin typeface="Times New Roman" pitchFamily="18" charset="0"/>
                <a:cs typeface="Times New Roman" pitchFamily="18" charset="0"/>
              </a:rPr>
              <a:t>та принципи ЗЕД.</a:t>
            </a:r>
            <a:br>
              <a:rPr lang="uk-UA" sz="2200" dirty="0">
                <a:latin typeface="Times New Roman" pitchFamily="18" charset="0"/>
                <a:cs typeface="Times New Roman" pitchFamily="18" charset="0"/>
              </a:rPr>
            </a:br>
            <a:r>
              <a:rPr lang="uk-UA" sz="2200" dirty="0">
                <a:latin typeface="Times New Roman" pitchFamily="18" charset="0"/>
                <a:cs typeface="Times New Roman" pitchFamily="18" charset="0"/>
              </a:rPr>
              <a:t>2. Основні суб’єкти та види ЗЕД.</a:t>
            </a:r>
            <a:br>
              <a:rPr lang="uk-UA" sz="2200" dirty="0">
                <a:latin typeface="Times New Roman" pitchFamily="18" charset="0"/>
                <a:cs typeface="Times New Roman" pitchFamily="18" charset="0"/>
              </a:rPr>
            </a:br>
            <a:r>
              <a:rPr lang="uk-UA" sz="2200" dirty="0">
                <a:latin typeface="Times New Roman" pitchFamily="18" charset="0"/>
                <a:cs typeface="Times New Roman" pitchFamily="18" charset="0"/>
              </a:rPr>
              <a:t>3. </a:t>
            </a:r>
            <a:r>
              <a:rPr lang="ru-RU" sz="2200" dirty="0" err="1"/>
              <a:t>Правові</a:t>
            </a:r>
            <a:r>
              <a:rPr lang="ru-RU" sz="2200" dirty="0"/>
              <a:t> </a:t>
            </a:r>
            <a:r>
              <a:rPr lang="ru-RU" sz="2200" dirty="0" err="1"/>
              <a:t>режими</a:t>
            </a:r>
            <a:r>
              <a:rPr lang="ru-RU" sz="2200" dirty="0"/>
              <a:t> в </a:t>
            </a:r>
            <a:r>
              <a:rPr lang="ru-RU" sz="2200" dirty="0" err="1"/>
              <a:t>Україні</a:t>
            </a:r>
            <a:r>
              <a:rPr lang="ru-RU" sz="2200" dirty="0"/>
              <a:t> для </a:t>
            </a:r>
            <a:r>
              <a:rPr lang="ru-RU" sz="2200" dirty="0" err="1"/>
              <a:t>іноземних</a:t>
            </a:r>
            <a:r>
              <a:rPr lang="ru-RU" sz="2200" dirty="0"/>
              <a:t> </a:t>
            </a:r>
            <a:r>
              <a:rPr lang="ru-RU" sz="2200" dirty="0" err="1"/>
              <a:t>суб'єктів</a:t>
            </a:r>
            <a:r>
              <a:rPr lang="ru-RU" sz="2200" dirty="0"/>
              <a:t> </a:t>
            </a:r>
            <a:r>
              <a:rPr lang="ru-RU" sz="2200" dirty="0" err="1" smtClean="0"/>
              <a:t>господарювання</a:t>
            </a:r>
            <a:r>
              <a:rPr lang="ru-RU" sz="2200" dirty="0" smtClean="0"/>
              <a:t>.</a:t>
            </a:r>
            <a:r>
              <a:rPr lang="uk-UA" sz="2200" dirty="0">
                <a:latin typeface="Times New Roman" pitchFamily="18" charset="0"/>
                <a:cs typeface="Times New Roman" pitchFamily="18" charset="0"/>
              </a:rPr>
              <a:t/>
            </a:r>
            <a:br>
              <a:rPr lang="uk-UA" sz="2200" dirty="0">
                <a:latin typeface="Times New Roman" pitchFamily="18" charset="0"/>
                <a:cs typeface="Times New Roman" pitchFamily="18" charset="0"/>
              </a:rPr>
            </a:br>
            <a:r>
              <a:rPr lang="uk-UA" sz="2200" dirty="0">
                <a:latin typeface="Times New Roman" pitchFamily="18" charset="0"/>
                <a:cs typeface="Times New Roman" pitchFamily="18" charset="0"/>
              </a:rPr>
              <a:t>4. </a:t>
            </a:r>
            <a:r>
              <a:rPr lang="uk-UA" sz="2200" dirty="0" smtClean="0"/>
              <a:t>Основні </a:t>
            </a:r>
            <a:r>
              <a:rPr lang="uk-UA" sz="2200" dirty="0"/>
              <a:t>напрямки здійснення зовнішньоекономічних </a:t>
            </a:r>
            <a:r>
              <a:rPr lang="uk-UA" sz="2200" dirty="0" smtClean="0"/>
              <a:t>операцій.</a:t>
            </a:r>
            <a:br>
              <a:rPr lang="uk-UA" sz="2200" dirty="0" smtClean="0"/>
            </a:br>
            <a:r>
              <a:rPr lang="uk-UA" sz="2200" dirty="0" smtClean="0"/>
              <a:t>5. </a:t>
            </a:r>
            <a:r>
              <a:rPr lang="ru-RU" sz="2200" dirty="0" err="1"/>
              <a:t>Мотиви</a:t>
            </a:r>
            <a:r>
              <a:rPr lang="ru-RU" sz="2200" dirty="0"/>
              <a:t> </a:t>
            </a:r>
            <a:r>
              <a:rPr lang="ru-RU" sz="2200" dirty="0" err="1"/>
              <a:t>розвитку</a:t>
            </a:r>
            <a:r>
              <a:rPr lang="ru-RU" sz="2200" dirty="0"/>
              <a:t> ЗЕД </a:t>
            </a:r>
            <a:r>
              <a:rPr lang="ru-RU" sz="2200" dirty="0" err="1"/>
              <a:t>підприємства</a:t>
            </a:r>
            <a:r>
              <a:rPr lang="ru-RU" sz="2200" dirty="0"/>
              <a:t> та </a:t>
            </a:r>
            <a:r>
              <a:rPr lang="ru-RU" sz="2200" dirty="0" err="1"/>
              <a:t>фактори</a:t>
            </a:r>
            <a:r>
              <a:rPr lang="ru-RU" sz="2200" dirty="0"/>
              <a:t>, </a:t>
            </a:r>
            <a:r>
              <a:rPr lang="ru-RU" sz="2200" dirty="0" err="1"/>
              <a:t>що</a:t>
            </a:r>
            <a:r>
              <a:rPr lang="ru-RU" sz="2200" dirty="0"/>
              <a:t> </a:t>
            </a:r>
            <a:r>
              <a:rPr lang="ru-RU" sz="2200" dirty="0" err="1"/>
              <a:t>впливають</a:t>
            </a:r>
            <a:r>
              <a:rPr lang="ru-RU" sz="2200" dirty="0"/>
              <a:t> на </a:t>
            </a:r>
            <a:r>
              <a:rPr lang="ru-RU" sz="2200" dirty="0" err="1"/>
              <a:t>її</a:t>
            </a:r>
            <a:r>
              <a:rPr lang="ru-RU" sz="2200" dirty="0"/>
              <a:t> </a:t>
            </a:r>
            <a:r>
              <a:rPr lang="ru-RU" sz="2200" dirty="0" err="1" smtClean="0"/>
              <a:t>організацію</a:t>
            </a:r>
            <a:r>
              <a:rPr lang="ru-RU" sz="2200" dirty="0" smtClean="0"/>
              <a:t>.</a:t>
            </a:r>
            <a:r>
              <a:rPr lang="uk-UA" sz="2200" dirty="0"/>
              <a:t/>
            </a:r>
            <a:br>
              <a:rPr lang="uk-UA" sz="2200" dirty="0"/>
            </a:br>
            <a:r>
              <a:rPr lang="uk-UA" sz="2200" dirty="0">
                <a:latin typeface="Times New Roman" pitchFamily="18" charset="0"/>
                <a:cs typeface="Times New Roman" pitchFamily="18" charset="0"/>
              </a:rPr>
              <a:t/>
            </a:r>
            <a:br>
              <a:rPr lang="uk-UA" sz="2200" dirty="0">
                <a:latin typeface="Times New Roman" pitchFamily="18" charset="0"/>
                <a:cs typeface="Times New Roman" pitchFamily="18" charset="0"/>
              </a:rPr>
            </a:br>
            <a:endParaRPr lang="uk-UA" sz="2200" dirty="0">
              <a:latin typeface="Times New Roman" pitchFamily="18" charset="0"/>
              <a:cs typeface="Times New Roman" pitchFamily="18" charset="0"/>
            </a:endParaRPr>
          </a:p>
        </p:txBody>
      </p:sp>
      <p:sp>
        <p:nvSpPr>
          <p:cNvPr id="3" name="Заголовок 1">
            <a:extLst>
              <a:ext uri="{FF2B5EF4-FFF2-40B4-BE49-F238E27FC236}">
                <a16:creationId xmlns="" xmlns:a16="http://schemas.microsoft.com/office/drawing/2014/main" id="{39F26C30-9404-6602-8E95-9BB8AEDFA0B4}"/>
              </a:ext>
            </a:extLst>
          </p:cNvPr>
          <p:cNvSpPr txBox="1">
            <a:spLocks/>
          </p:cNvSpPr>
          <p:nvPr/>
        </p:nvSpPr>
        <p:spPr>
          <a:xfrm>
            <a:off x="1839686" y="3657987"/>
            <a:ext cx="10178143" cy="189372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r"/>
            <a:endParaRPr lang="en-US" sz="2600" dirty="0"/>
          </a:p>
        </p:txBody>
      </p:sp>
    </p:spTree>
    <p:extLst>
      <p:ext uri="{BB962C8B-B14F-4D97-AF65-F5344CB8AC3E}">
        <p14:creationId xmlns:p14="http://schemas.microsoft.com/office/powerpoint/2010/main" val="3888783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34961" y="254000"/>
            <a:ext cx="11522075" cy="5376333"/>
          </a:xfrm>
        </p:spPr>
        <p:txBody>
          <a:bodyPr>
            <a:normAutofit fontScale="90000"/>
          </a:bodyPr>
          <a:lstStyle/>
          <a:p>
            <a:pPr indent="457200">
              <a:lnSpc>
                <a:spcPct val="100000"/>
              </a:lnSpc>
            </a:pPr>
            <a:r>
              <a:rPr lang="uk-UA" sz="1800" b="1" i="1" dirty="0"/>
              <a:t>Об’єкти ЗЕД – це матеріально-речова продукція та послуги, зокрема, результати науково-технічного та виробничого співробітництва, які набувають при міжнародному обміні вартість, тобто стають товаром. Послуга – це товар особливого роду нематеріального характеру, що не має уречевленої форми. </a:t>
            </a:r>
            <a:r>
              <a:rPr lang="uk-UA" sz="1800" b="1" i="1" dirty="0" smtClean="0"/>
              <a:t/>
            </a:r>
            <a:br>
              <a:rPr lang="uk-UA" sz="1800" b="1" i="1" dirty="0" smtClean="0"/>
            </a:br>
            <a:r>
              <a:rPr lang="uk-UA" sz="1800" dirty="0" smtClean="0"/>
              <a:t>Згідно </a:t>
            </a:r>
            <a:r>
              <a:rPr lang="uk-UA" sz="1800" dirty="0"/>
              <a:t>з Гармонізованою системою опису і кодування товарів, усі товари діляться на 5 груп: </a:t>
            </a:r>
            <a:r>
              <a:rPr lang="uk-UA" sz="1800" dirty="0" smtClean="0"/>
              <a:t/>
            </a:r>
            <a:br>
              <a:rPr lang="uk-UA" sz="1800" dirty="0" smtClean="0"/>
            </a:br>
            <a:r>
              <a:rPr lang="uk-UA" sz="1800" dirty="0" smtClean="0"/>
              <a:t>1</a:t>
            </a:r>
            <a:r>
              <a:rPr lang="uk-UA" sz="1800" dirty="0"/>
              <a:t>) сільськогосподарська сировина, продукти харчування; </a:t>
            </a:r>
            <a:r>
              <a:rPr lang="uk-UA" sz="1800" dirty="0" smtClean="0"/>
              <a:t/>
            </a:r>
            <a:br>
              <a:rPr lang="uk-UA" sz="1800" dirty="0" smtClean="0"/>
            </a:br>
            <a:r>
              <a:rPr lang="uk-UA" sz="1800" dirty="0" smtClean="0"/>
              <a:t>2</a:t>
            </a:r>
            <a:r>
              <a:rPr lang="uk-UA" sz="1800" dirty="0"/>
              <a:t>) паливо, мінеральна сировина; </a:t>
            </a:r>
            <a:r>
              <a:rPr lang="uk-UA" sz="1800" dirty="0" smtClean="0"/>
              <a:t/>
            </a:r>
            <a:br>
              <a:rPr lang="uk-UA" sz="1800" dirty="0" smtClean="0"/>
            </a:br>
            <a:r>
              <a:rPr lang="uk-UA" sz="1800" dirty="0" smtClean="0"/>
              <a:t>3</a:t>
            </a:r>
            <a:r>
              <a:rPr lang="uk-UA" sz="1800" dirty="0"/>
              <a:t>) хімічні продукти; </a:t>
            </a:r>
            <a:r>
              <a:rPr lang="uk-UA" sz="1800" dirty="0" smtClean="0"/>
              <a:t/>
            </a:r>
            <a:br>
              <a:rPr lang="uk-UA" sz="1800" dirty="0" smtClean="0"/>
            </a:br>
            <a:r>
              <a:rPr lang="uk-UA" sz="1800" dirty="0" smtClean="0"/>
              <a:t>4</a:t>
            </a:r>
            <a:r>
              <a:rPr lang="uk-UA" sz="1800" dirty="0"/>
              <a:t>) машини, обладнання, транспортні засоби; </a:t>
            </a:r>
            <a:r>
              <a:rPr lang="uk-UA" sz="1800" dirty="0" smtClean="0"/>
              <a:t/>
            </a:r>
            <a:br>
              <a:rPr lang="uk-UA" sz="1800" dirty="0" smtClean="0"/>
            </a:br>
            <a:r>
              <a:rPr lang="uk-UA" sz="1800" dirty="0" smtClean="0"/>
              <a:t>5</a:t>
            </a:r>
            <a:r>
              <a:rPr lang="uk-UA" sz="1800" dirty="0"/>
              <a:t>) промислові товари народного споживання. </a:t>
            </a:r>
            <a:r>
              <a:rPr lang="uk-UA" sz="1800" dirty="0" smtClean="0"/>
              <a:t/>
            </a:r>
            <a:br>
              <a:rPr lang="uk-UA" sz="1800" dirty="0" smtClean="0"/>
            </a:br>
            <a:r>
              <a:rPr lang="uk-UA" sz="1800" dirty="0" smtClean="0"/>
              <a:t/>
            </a:r>
            <a:br>
              <a:rPr lang="uk-UA" sz="1800" dirty="0" smtClean="0"/>
            </a:br>
            <a:r>
              <a:rPr lang="uk-UA" sz="1800" dirty="0" smtClean="0"/>
              <a:t>Відповідно </a:t>
            </a:r>
            <a:r>
              <a:rPr lang="uk-UA" sz="1800" dirty="0"/>
              <a:t>до Класифікатора послуг зовнішньоекономічної діяльності, виокремлюють наступні види послуг: транспортні послуги; </a:t>
            </a:r>
            <a:r>
              <a:rPr lang="uk-UA" sz="1800" dirty="0" err="1"/>
              <a:t>послуги</a:t>
            </a:r>
            <a:r>
              <a:rPr lang="uk-UA" sz="1800" dirty="0"/>
              <a:t> зв’язку; подорожі; фінансові послуги; страхові послуги; будівельні послуги; роялті та ліцензійні послуги; комп’ютерні та інформаційні послуги; різні ділові, професійні та технічні послуги; інші ділові послуги; </a:t>
            </a:r>
            <a:r>
              <a:rPr lang="uk-UA" sz="1800" dirty="0" err="1"/>
              <a:t>послуги</a:t>
            </a:r>
            <a:r>
              <a:rPr lang="uk-UA" sz="1800" dirty="0"/>
              <a:t> приватним особам та послуги у галузі культури й відпочинку.</a:t>
            </a:r>
            <a:br>
              <a:rPr lang="uk-UA" sz="1800" dirty="0"/>
            </a:br>
            <a:r>
              <a:rPr lang="uk-UA" sz="1800" dirty="0" smtClean="0"/>
              <a:t> </a:t>
            </a:r>
            <a:r>
              <a:rPr lang="uk-UA" sz="1800" b="1" i="1" dirty="0" smtClean="0"/>
              <a:t>На </a:t>
            </a:r>
            <a:r>
              <a:rPr lang="uk-UA" sz="1800" b="1" i="1" dirty="0"/>
              <a:t>відміну від товарів, які підлягають обміну на світовому ринку лише шляхом фізичного перетину митних кордонів держав, відповідно до методики Світової організації торгівлі, послуги надаються на світовому ринку за допомогою 4 способів: </a:t>
            </a:r>
            <a:r>
              <a:rPr lang="uk-UA" sz="1800" b="1" i="1" dirty="0" smtClean="0"/>
              <a:t/>
            </a:r>
            <a:br>
              <a:rPr lang="uk-UA" sz="1800" b="1" i="1" dirty="0" smtClean="0"/>
            </a:br>
            <a:r>
              <a:rPr lang="uk-UA" sz="1800" dirty="0" smtClean="0"/>
              <a:t>1</a:t>
            </a:r>
            <a:r>
              <a:rPr lang="uk-UA" sz="1800" dirty="0"/>
              <a:t>. Транскордонна поставка послуг (</a:t>
            </a:r>
            <a:r>
              <a:rPr lang="en-US" sz="1800" dirty="0"/>
              <a:t>cross-border trade). </a:t>
            </a:r>
            <a:r>
              <a:rPr lang="uk-UA" sz="1800" dirty="0"/>
              <a:t/>
            </a:r>
            <a:br>
              <a:rPr lang="uk-UA" sz="1800" dirty="0"/>
            </a:br>
            <a:r>
              <a:rPr lang="en-US" sz="1800" dirty="0" smtClean="0"/>
              <a:t>2</a:t>
            </a:r>
            <a:r>
              <a:rPr lang="en-US" sz="1800" dirty="0"/>
              <a:t>. </a:t>
            </a:r>
            <a:r>
              <a:rPr lang="uk-UA" sz="1800" dirty="0"/>
              <a:t>Комерційна присутність виробника в країні надання послуги (</a:t>
            </a:r>
            <a:r>
              <a:rPr lang="en-US" sz="1800" dirty="0"/>
              <a:t>commercial presence). </a:t>
            </a:r>
            <a:r>
              <a:rPr lang="uk-UA" sz="1800" dirty="0" smtClean="0"/>
              <a:t/>
            </a:r>
            <a:br>
              <a:rPr lang="uk-UA" sz="1800" dirty="0" smtClean="0"/>
            </a:br>
            <a:r>
              <a:rPr lang="en-US" sz="1800" dirty="0" smtClean="0"/>
              <a:t>3</a:t>
            </a:r>
            <a:r>
              <a:rPr lang="en-US" sz="1800" dirty="0"/>
              <a:t>. </a:t>
            </a:r>
            <a:r>
              <a:rPr lang="uk-UA" sz="1800" dirty="0"/>
              <a:t>Споживання за кордоном (</a:t>
            </a:r>
            <a:r>
              <a:rPr lang="en-US" sz="1800" dirty="0"/>
              <a:t>consumption abroad). </a:t>
            </a:r>
            <a:r>
              <a:rPr lang="uk-UA" sz="1800" dirty="0" smtClean="0"/>
              <a:t/>
            </a:r>
            <a:br>
              <a:rPr lang="uk-UA" sz="1800" dirty="0" smtClean="0"/>
            </a:br>
            <a:r>
              <a:rPr lang="en-US" sz="1800" dirty="0" smtClean="0"/>
              <a:t>4</a:t>
            </a:r>
            <a:r>
              <a:rPr lang="en-US" sz="1800" dirty="0"/>
              <a:t>. </a:t>
            </a:r>
            <a:r>
              <a:rPr lang="uk-UA" sz="1800" dirty="0"/>
              <a:t>Переміщення фізичних осіб, що надають послугу (</a:t>
            </a:r>
            <a:r>
              <a:rPr lang="en-US" sz="1800" dirty="0"/>
              <a:t>movement of natural persons).</a:t>
            </a:r>
            <a:r>
              <a:rPr lang="uk-UA" sz="1800" dirty="0" smtClean="0"/>
              <a:t/>
            </a:r>
            <a:br>
              <a:rPr lang="uk-UA" sz="1800" dirty="0" smtClean="0"/>
            </a:br>
            <a:endParaRPr lang="uk-UA" sz="1700" dirty="0">
              <a:latin typeface="Times New Roman" pitchFamily="18" charset="0"/>
              <a:cs typeface="Times New Roman" pitchFamily="18" charset="0"/>
            </a:endParaRPr>
          </a:p>
        </p:txBody>
      </p:sp>
    </p:spTree>
    <p:extLst>
      <p:ext uri="{BB962C8B-B14F-4D97-AF65-F5344CB8AC3E}">
        <p14:creationId xmlns:p14="http://schemas.microsoft.com/office/powerpoint/2010/main" val="2898048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460375" y="160335"/>
            <a:ext cx="11406836" cy="5563131"/>
          </a:xfrm>
        </p:spPr>
        <p:txBody>
          <a:bodyPr/>
          <a:lstStyle/>
          <a:p>
            <a:pPr marL="0" indent="457200" algn="just">
              <a:lnSpc>
                <a:spcPct val="100000"/>
              </a:lnSpc>
              <a:spcBef>
                <a:spcPts val="0"/>
              </a:spcBef>
              <a:buNone/>
            </a:pPr>
            <a:endParaRPr lang="uk-UA" sz="1800" i="1" dirty="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5175" y="160338"/>
            <a:ext cx="5358946" cy="3751262"/>
          </a:xfrm>
          <a:prstGeom prst="rect">
            <a:avLst/>
          </a:prstGeom>
        </p:spPr>
      </p:pic>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5365" y="3420533"/>
            <a:ext cx="5732470" cy="2184399"/>
          </a:xfrm>
          <a:prstGeom prst="rect">
            <a:avLst/>
          </a:prstGeom>
        </p:spPr>
      </p:pic>
    </p:spTree>
    <p:extLst>
      <p:ext uri="{BB962C8B-B14F-4D97-AF65-F5344CB8AC3E}">
        <p14:creationId xmlns:p14="http://schemas.microsoft.com/office/powerpoint/2010/main" val="3861526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460375" y="160335"/>
            <a:ext cx="11406836" cy="5563131"/>
          </a:xfrm>
        </p:spPr>
        <p:txBody>
          <a:bodyPr/>
          <a:lstStyle/>
          <a:p>
            <a:pPr marL="0" indent="457200" algn="just">
              <a:lnSpc>
                <a:spcPct val="100000"/>
              </a:lnSpc>
              <a:spcBef>
                <a:spcPts val="0"/>
              </a:spcBef>
              <a:buNone/>
            </a:pPr>
            <a:r>
              <a:rPr lang="uk-UA" sz="1800" dirty="0">
                <a:solidFill>
                  <a:schemeClr val="tx1">
                    <a:lumMod val="50000"/>
                  </a:schemeClr>
                </a:solidFill>
                <a:latin typeface="Times New Roman" pitchFamily="18" charset="0"/>
                <a:cs typeface="Times New Roman" pitchFamily="18" charset="0"/>
              </a:rPr>
              <a:t>На території України суб'єкти господарської діяльності України й </a:t>
            </a:r>
            <a:r>
              <a:rPr lang="uk-UA" sz="1800" dirty="0" smtClean="0">
                <a:solidFill>
                  <a:schemeClr val="tx1">
                    <a:lumMod val="50000"/>
                  </a:schemeClr>
                </a:solidFill>
                <a:latin typeface="Times New Roman" pitchFamily="18" charset="0"/>
                <a:cs typeface="Times New Roman" pitchFamily="18" charset="0"/>
              </a:rPr>
              <a:t>іноземні </a:t>
            </a:r>
            <a:r>
              <a:rPr lang="uk-UA" sz="1800" dirty="0">
                <a:solidFill>
                  <a:schemeClr val="tx1">
                    <a:lumMod val="50000"/>
                  </a:schemeClr>
                </a:solidFill>
                <a:latin typeface="Times New Roman" pitchFamily="18" charset="0"/>
                <a:cs typeface="Times New Roman" pitchFamily="18" charset="0"/>
              </a:rPr>
              <a:t>суб'єкти господарської діяльності можуть здійснювати види ЗЕД, як закріплені у ст. 4 ЗУ "Про зовнішньоекономічну діяльність": </a:t>
            </a:r>
            <a:endParaRPr lang="uk-UA" sz="180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b="0" dirty="0" smtClean="0">
                <a:solidFill>
                  <a:schemeClr val="tx1">
                    <a:lumMod val="50000"/>
                  </a:schemeClr>
                </a:solidFill>
                <a:latin typeface="Times New Roman" pitchFamily="18" charset="0"/>
                <a:cs typeface="Times New Roman" pitchFamily="18" charset="0"/>
              </a:rPr>
              <a:t>експорт </a:t>
            </a:r>
            <a:r>
              <a:rPr lang="uk-UA" sz="1800" b="0" dirty="0">
                <a:solidFill>
                  <a:schemeClr val="tx1">
                    <a:lumMod val="50000"/>
                  </a:schemeClr>
                </a:solidFill>
                <a:latin typeface="Times New Roman" pitchFamily="18" charset="0"/>
                <a:cs typeface="Times New Roman" pitchFamily="18" charset="0"/>
              </a:rPr>
              <a:t>та імпорт товарів, капіталів і робочої сили; </a:t>
            </a:r>
            <a:endParaRPr lang="uk-UA"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b="0" dirty="0" smtClean="0">
                <a:solidFill>
                  <a:schemeClr val="tx1">
                    <a:lumMod val="50000"/>
                  </a:schemeClr>
                </a:solidFill>
                <a:latin typeface="Times New Roman" pitchFamily="18" charset="0"/>
                <a:cs typeface="Times New Roman" pitchFamily="18" charset="0"/>
              </a:rPr>
              <a:t>надання </a:t>
            </a:r>
            <a:r>
              <a:rPr lang="uk-UA" sz="1800" b="0" dirty="0">
                <a:solidFill>
                  <a:schemeClr val="tx1">
                    <a:lumMod val="50000"/>
                  </a:schemeClr>
                </a:solidFill>
                <a:latin typeface="Times New Roman" pitchFamily="18" charset="0"/>
                <a:cs typeface="Times New Roman" pitchFamily="18" charset="0"/>
              </a:rPr>
              <a:t>суб'єктами зовнішньоекономічної діяльності України послуг іноземним суб'єктам господарської діяльності, в тому числі: виробничих, транспортно-експедиційних, страхових, консультаційних, маркетингових, експортних, посередницьких, брокерських, агентських, консигнаційних, управлінських, облікових, аудиторських, юридичних, туристських та інших, що прямо та виключно не заборонені законами України; </a:t>
            </a:r>
            <a:endParaRPr lang="uk-UA"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b="0" dirty="0" smtClean="0">
                <a:solidFill>
                  <a:schemeClr val="tx1">
                    <a:lumMod val="50000"/>
                  </a:schemeClr>
                </a:solidFill>
                <a:latin typeface="Times New Roman" pitchFamily="18" charset="0"/>
                <a:cs typeface="Times New Roman" pitchFamily="18" charset="0"/>
              </a:rPr>
              <a:t>надання вищезазначених </a:t>
            </a:r>
            <a:r>
              <a:rPr lang="uk-UA" sz="1800" b="0" dirty="0">
                <a:solidFill>
                  <a:schemeClr val="tx1">
                    <a:lumMod val="50000"/>
                  </a:schemeClr>
                </a:solidFill>
                <a:latin typeface="Times New Roman" pitchFamily="18" charset="0"/>
                <a:cs typeface="Times New Roman" pitchFamily="18" charset="0"/>
              </a:rPr>
              <a:t>послуг іноземними суб'єктами господарської діяльності </a:t>
            </a:r>
            <a:r>
              <a:rPr lang="uk-UA" sz="1800" b="0" dirty="0" smtClean="0">
                <a:solidFill>
                  <a:schemeClr val="tx1">
                    <a:lumMod val="50000"/>
                  </a:schemeClr>
                </a:solidFill>
                <a:latin typeface="Times New Roman" pitchFamily="18" charset="0"/>
                <a:cs typeface="Times New Roman" pitchFamily="18" charset="0"/>
              </a:rPr>
              <a:t>суб'єктам </a:t>
            </a:r>
            <a:r>
              <a:rPr lang="uk-UA" sz="1800" b="0" dirty="0">
                <a:solidFill>
                  <a:schemeClr val="tx1">
                    <a:lumMod val="50000"/>
                  </a:schemeClr>
                </a:solidFill>
                <a:latin typeface="Times New Roman" pitchFamily="18" charset="0"/>
                <a:cs typeface="Times New Roman" pitchFamily="18" charset="0"/>
              </a:rPr>
              <a:t>зовнішньоекономічної діяльності України; </a:t>
            </a:r>
            <a:endParaRPr lang="uk-UA"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b="0" dirty="0" smtClean="0">
                <a:solidFill>
                  <a:schemeClr val="tx1">
                    <a:lumMod val="50000"/>
                  </a:schemeClr>
                </a:solidFill>
                <a:latin typeface="Times New Roman" pitchFamily="18" charset="0"/>
                <a:cs typeface="Times New Roman" pitchFamily="18" charset="0"/>
              </a:rPr>
              <a:t>наукова</a:t>
            </a:r>
            <a:r>
              <a:rPr lang="uk-UA" sz="1800" b="0" dirty="0">
                <a:solidFill>
                  <a:schemeClr val="tx1">
                    <a:lumMod val="50000"/>
                  </a:schemeClr>
                </a:solidFill>
                <a:latin typeface="Times New Roman" pitchFamily="18" charset="0"/>
                <a:cs typeface="Times New Roman" pitchFamily="18" charset="0"/>
              </a:rPr>
              <a:t>, науково-технічна, науково-виробнича, виробнича, </a:t>
            </a:r>
            <a:r>
              <a:rPr lang="uk-UA" sz="1800" b="0" dirty="0" smtClean="0">
                <a:solidFill>
                  <a:schemeClr val="tx1">
                    <a:lumMod val="50000"/>
                  </a:schemeClr>
                </a:solidFill>
                <a:latin typeface="Times New Roman" pitchFamily="18" charset="0"/>
                <a:cs typeface="Times New Roman" pitchFamily="18" charset="0"/>
              </a:rPr>
              <a:t>навчальна </a:t>
            </a:r>
            <a:r>
              <a:rPr lang="uk-UA" sz="1800" b="0" dirty="0">
                <a:solidFill>
                  <a:schemeClr val="tx1">
                    <a:lumMod val="50000"/>
                  </a:schemeClr>
                </a:solidFill>
                <a:latin typeface="Times New Roman" pitchFamily="18" charset="0"/>
                <a:cs typeface="Times New Roman" pitchFamily="18" charset="0"/>
              </a:rPr>
              <a:t>та інша кооперація з іноземними суб'єктами господарської діяльності; </a:t>
            </a:r>
            <a:endParaRPr lang="uk-UA"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b="0" dirty="0" smtClean="0">
                <a:solidFill>
                  <a:schemeClr val="tx1">
                    <a:lumMod val="50000"/>
                  </a:schemeClr>
                </a:solidFill>
                <a:latin typeface="Times New Roman" pitchFamily="18" charset="0"/>
                <a:cs typeface="Times New Roman" pitchFamily="18" charset="0"/>
              </a:rPr>
              <a:t>навчання </a:t>
            </a:r>
            <a:r>
              <a:rPr lang="uk-UA" sz="1800" b="0" dirty="0">
                <a:solidFill>
                  <a:schemeClr val="tx1">
                    <a:lumMod val="50000"/>
                  </a:schemeClr>
                </a:solidFill>
                <a:latin typeface="Times New Roman" pitchFamily="18" charset="0"/>
                <a:cs typeface="Times New Roman" pitchFamily="18" charset="0"/>
              </a:rPr>
              <a:t>та підготовка спеціалістів на комерційній основі; </a:t>
            </a:r>
            <a:endParaRPr lang="uk-UA"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b="0" dirty="0" smtClean="0">
                <a:solidFill>
                  <a:schemeClr val="tx1">
                    <a:lumMod val="50000"/>
                  </a:schemeClr>
                </a:solidFill>
                <a:latin typeface="Times New Roman" pitchFamily="18" charset="0"/>
                <a:cs typeface="Times New Roman" pitchFamily="18" charset="0"/>
              </a:rPr>
              <a:t>міжнародні </a:t>
            </a:r>
            <a:r>
              <a:rPr lang="uk-UA" sz="1800" b="0" dirty="0">
                <a:solidFill>
                  <a:schemeClr val="tx1">
                    <a:lumMod val="50000"/>
                  </a:schemeClr>
                </a:solidFill>
                <a:latin typeface="Times New Roman" pitchFamily="18" charset="0"/>
                <a:cs typeface="Times New Roman" pitchFamily="18" charset="0"/>
              </a:rPr>
              <a:t>фінансові операції й операції з цінними паперами у </a:t>
            </a:r>
            <a:r>
              <a:rPr lang="uk-UA" sz="1800" b="0" dirty="0" smtClean="0">
                <a:solidFill>
                  <a:schemeClr val="tx1">
                    <a:lumMod val="50000"/>
                  </a:schemeClr>
                </a:solidFill>
                <a:latin typeface="Times New Roman" pitchFamily="18" charset="0"/>
                <a:cs typeface="Times New Roman" pitchFamily="18" charset="0"/>
              </a:rPr>
              <a:t>випадках</a:t>
            </a:r>
            <a:r>
              <a:rPr lang="uk-UA" sz="1800" b="0" dirty="0">
                <a:solidFill>
                  <a:schemeClr val="tx1">
                    <a:lumMod val="50000"/>
                  </a:schemeClr>
                </a:solidFill>
                <a:latin typeface="Times New Roman" pitchFamily="18" charset="0"/>
                <a:cs typeface="Times New Roman" pitchFamily="18" charset="0"/>
              </a:rPr>
              <a:t>, передбачених законами України; </a:t>
            </a:r>
            <a:endParaRPr lang="uk-UA"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b="0" dirty="0" smtClean="0">
                <a:solidFill>
                  <a:schemeClr val="tx1">
                    <a:lumMod val="50000"/>
                  </a:schemeClr>
                </a:solidFill>
                <a:latin typeface="Times New Roman" pitchFamily="18" charset="0"/>
                <a:cs typeface="Times New Roman" pitchFamily="18" charset="0"/>
              </a:rPr>
              <a:t>кредитні </a:t>
            </a:r>
            <a:r>
              <a:rPr lang="uk-UA" sz="1800" b="0" dirty="0">
                <a:solidFill>
                  <a:schemeClr val="tx1">
                    <a:lumMod val="50000"/>
                  </a:schemeClr>
                </a:solidFill>
                <a:latin typeface="Times New Roman" pitchFamily="18" charset="0"/>
                <a:cs typeface="Times New Roman" pitchFamily="18" charset="0"/>
              </a:rPr>
              <a:t>та розрахункові операції між суб'єктами </a:t>
            </a:r>
            <a:r>
              <a:rPr lang="uk-UA" sz="1800" b="0" dirty="0" smtClean="0">
                <a:solidFill>
                  <a:schemeClr val="tx1">
                    <a:lumMod val="50000"/>
                  </a:schemeClr>
                </a:solidFill>
                <a:latin typeface="Times New Roman" pitchFamily="18" charset="0"/>
                <a:cs typeface="Times New Roman" pitchFamily="18" charset="0"/>
              </a:rPr>
              <a:t>зовнішньоекономічної </a:t>
            </a:r>
            <a:r>
              <a:rPr lang="uk-UA" sz="1800" b="0" dirty="0">
                <a:solidFill>
                  <a:schemeClr val="tx1">
                    <a:lumMod val="50000"/>
                  </a:schemeClr>
                </a:solidFill>
                <a:latin typeface="Times New Roman" pitchFamily="18" charset="0"/>
                <a:cs typeface="Times New Roman" pitchFamily="18" charset="0"/>
              </a:rPr>
              <a:t>діяльності й іноземними суб'єктами господарської діяльності; </a:t>
            </a:r>
            <a:endParaRPr lang="uk-UA"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b="0" dirty="0" smtClean="0">
                <a:solidFill>
                  <a:schemeClr val="tx1">
                    <a:lumMod val="50000"/>
                  </a:schemeClr>
                </a:solidFill>
                <a:latin typeface="Times New Roman" pitchFamily="18" charset="0"/>
                <a:cs typeface="Times New Roman" pitchFamily="18" charset="0"/>
              </a:rPr>
              <a:t>створення </a:t>
            </a:r>
            <a:r>
              <a:rPr lang="uk-UA" sz="1800" b="0" dirty="0">
                <a:solidFill>
                  <a:schemeClr val="tx1">
                    <a:lumMod val="50000"/>
                  </a:schemeClr>
                </a:solidFill>
                <a:latin typeface="Times New Roman" pitchFamily="18" charset="0"/>
                <a:cs typeface="Times New Roman" pitchFamily="18" charset="0"/>
              </a:rPr>
              <a:t>суб'єктами зовнішньоекономічної діяльності банківських, кредитних і страхових установ за межами України; </a:t>
            </a:r>
            <a:r>
              <a:rPr lang="ru-RU" sz="1800" b="0" dirty="0" err="1">
                <a:solidFill>
                  <a:schemeClr val="tx1">
                    <a:lumMod val="50000"/>
                  </a:schemeClr>
                </a:solidFill>
                <a:latin typeface="Times New Roman" pitchFamily="18" charset="0"/>
                <a:cs typeface="Times New Roman" pitchFamily="18" charset="0"/>
              </a:rPr>
              <a:t>створення</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іноземними</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суб'єктами</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господарської</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діяльності</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зазначених</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установ</a:t>
            </a:r>
            <a:r>
              <a:rPr lang="ru-RU" sz="1800" b="0" dirty="0">
                <a:solidFill>
                  <a:schemeClr val="tx1">
                    <a:lumMod val="50000"/>
                  </a:schemeClr>
                </a:solidFill>
                <a:latin typeface="Times New Roman" pitchFamily="18" charset="0"/>
                <a:cs typeface="Times New Roman" pitchFamily="18" charset="0"/>
              </a:rPr>
              <a:t> на </a:t>
            </a:r>
            <a:r>
              <a:rPr lang="ru-RU" sz="1800" b="0" dirty="0" err="1">
                <a:solidFill>
                  <a:schemeClr val="tx1">
                    <a:lumMod val="50000"/>
                  </a:schemeClr>
                </a:solidFill>
                <a:latin typeface="Times New Roman" pitchFamily="18" charset="0"/>
                <a:cs typeface="Times New Roman" pitchFamily="18" charset="0"/>
              </a:rPr>
              <a:t>території</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України</a:t>
            </a:r>
            <a:r>
              <a:rPr lang="ru-RU" sz="1800" b="0" dirty="0">
                <a:solidFill>
                  <a:schemeClr val="tx1">
                    <a:lumMod val="50000"/>
                  </a:schemeClr>
                </a:solidFill>
                <a:latin typeface="Times New Roman" pitchFamily="18" charset="0"/>
                <a:cs typeface="Times New Roman" pitchFamily="18" charset="0"/>
              </a:rPr>
              <a:t> у </a:t>
            </a:r>
            <a:r>
              <a:rPr lang="ru-RU" sz="1800" b="0" dirty="0" err="1">
                <a:solidFill>
                  <a:schemeClr val="tx1">
                    <a:lumMod val="50000"/>
                  </a:schemeClr>
                </a:solidFill>
                <a:latin typeface="Times New Roman" pitchFamily="18" charset="0"/>
                <a:cs typeface="Times New Roman" pitchFamily="18" charset="0"/>
              </a:rPr>
              <a:t>випадках</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передбачених</a:t>
            </a:r>
            <a:r>
              <a:rPr lang="ru-RU" sz="1800" b="0" dirty="0">
                <a:solidFill>
                  <a:schemeClr val="tx1">
                    <a:lumMod val="50000"/>
                  </a:schemeClr>
                </a:solidFill>
                <a:latin typeface="Times New Roman" pitchFamily="18" charset="0"/>
                <a:cs typeface="Times New Roman" pitchFamily="18" charset="0"/>
              </a:rPr>
              <a:t> законами </a:t>
            </a:r>
            <a:r>
              <a:rPr lang="ru-RU" sz="1800" b="0" dirty="0" err="1">
                <a:solidFill>
                  <a:schemeClr val="tx1">
                    <a:lumMod val="50000"/>
                  </a:schemeClr>
                </a:solidFill>
                <a:latin typeface="Times New Roman" pitchFamily="18" charset="0"/>
                <a:cs typeface="Times New Roman" pitchFamily="18" charset="0"/>
              </a:rPr>
              <a:t>України</a:t>
            </a:r>
            <a:r>
              <a:rPr lang="ru-RU" sz="1800" b="0" dirty="0">
                <a:solidFill>
                  <a:schemeClr val="tx1">
                    <a:lumMod val="50000"/>
                  </a:schemeClr>
                </a:solidFill>
                <a:latin typeface="Times New Roman" pitchFamily="18" charset="0"/>
                <a:cs typeface="Times New Roman" pitchFamily="18" charset="0"/>
              </a:rPr>
              <a:t>;</a:t>
            </a:r>
          </a:p>
          <a:p>
            <a:pPr marL="0" indent="228600" algn="just">
              <a:lnSpc>
                <a:spcPct val="100000"/>
              </a:lnSpc>
              <a:spcBef>
                <a:spcPts val="0"/>
              </a:spcBef>
              <a:buFont typeface="Wingdings" pitchFamily="2" charset="2"/>
              <a:buChar char="Ø"/>
            </a:pPr>
            <a:endParaRPr lang="uk-UA" sz="1800" b="0" dirty="0" smtClean="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14198350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228600" algn="just">
              <a:lnSpc>
                <a:spcPct val="100000"/>
              </a:lnSpc>
              <a:spcBef>
                <a:spcPts val="0"/>
              </a:spcBef>
              <a:buFont typeface="Wingdings" pitchFamily="2" charset="2"/>
              <a:buChar char="Ø"/>
            </a:pPr>
            <a:r>
              <a:rPr lang="uk-UA" sz="1700" b="0" dirty="0" smtClean="0">
                <a:solidFill>
                  <a:schemeClr val="tx1">
                    <a:lumMod val="50000"/>
                  </a:schemeClr>
                </a:solidFill>
                <a:latin typeface="Times New Roman" pitchFamily="18" charset="0"/>
                <a:cs typeface="Times New Roman" pitchFamily="18" charset="0"/>
              </a:rPr>
              <a:t>спільна </a:t>
            </a:r>
            <a:r>
              <a:rPr lang="uk-UA" sz="1700" b="0" dirty="0">
                <a:solidFill>
                  <a:schemeClr val="tx1">
                    <a:lumMod val="50000"/>
                  </a:schemeClr>
                </a:solidFill>
                <a:latin typeface="Times New Roman" pitchFamily="18" charset="0"/>
                <a:cs typeface="Times New Roman" pitchFamily="18" charset="0"/>
              </a:rPr>
              <a:t>підприємницька діяльність між суб'єктами </a:t>
            </a:r>
            <a:r>
              <a:rPr lang="uk-UA" sz="1700" b="0" dirty="0" smtClean="0">
                <a:solidFill>
                  <a:schemeClr val="tx1">
                    <a:lumMod val="50000"/>
                  </a:schemeClr>
                </a:solidFill>
                <a:latin typeface="Times New Roman" pitchFamily="18" charset="0"/>
                <a:cs typeface="Times New Roman" pitchFamily="18" charset="0"/>
              </a:rPr>
              <a:t>зовнішньоекономічної </a:t>
            </a:r>
            <a:r>
              <a:rPr lang="uk-UA" sz="1700" b="0" dirty="0">
                <a:solidFill>
                  <a:schemeClr val="tx1">
                    <a:lumMod val="50000"/>
                  </a:schemeClr>
                </a:solidFill>
                <a:latin typeface="Times New Roman" pitchFamily="18" charset="0"/>
                <a:cs typeface="Times New Roman" pitchFamily="18" charset="0"/>
              </a:rPr>
              <a:t>діяльності й іноземними суб'єктами господарської діяльності, що включає створення спільних підприємств різних видів і форм, проведення спільних господарських операцій та спільне володіння майном як </a:t>
            </a:r>
            <a:r>
              <a:rPr lang="uk-UA" sz="1700" b="0" dirty="0" smtClean="0">
                <a:solidFill>
                  <a:schemeClr val="tx1">
                    <a:lumMod val="50000"/>
                  </a:schemeClr>
                </a:solidFill>
                <a:latin typeface="Times New Roman" pitchFamily="18" charset="0"/>
                <a:cs typeface="Times New Roman" pitchFamily="18" charset="0"/>
              </a:rPr>
              <a:t>на території </a:t>
            </a:r>
            <a:r>
              <a:rPr lang="uk-UA" sz="1700" b="0" dirty="0">
                <a:solidFill>
                  <a:schemeClr val="tx1">
                    <a:lumMod val="50000"/>
                  </a:schemeClr>
                </a:solidFill>
                <a:latin typeface="Times New Roman" pitchFamily="18" charset="0"/>
                <a:cs typeface="Times New Roman" pitchFamily="18" charset="0"/>
              </a:rPr>
              <a:t>України, так і за її межами; </a:t>
            </a:r>
            <a:endParaRPr lang="uk-UA" sz="17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700" b="0" dirty="0" smtClean="0">
                <a:solidFill>
                  <a:schemeClr val="tx1">
                    <a:lumMod val="50000"/>
                  </a:schemeClr>
                </a:solidFill>
                <a:latin typeface="Times New Roman" pitchFamily="18" charset="0"/>
                <a:cs typeface="Times New Roman" pitchFamily="18" charset="0"/>
              </a:rPr>
              <a:t>підприємницька </a:t>
            </a:r>
            <a:r>
              <a:rPr lang="uk-UA" sz="1700" b="0" dirty="0">
                <a:solidFill>
                  <a:schemeClr val="tx1">
                    <a:lumMod val="50000"/>
                  </a:schemeClr>
                </a:solidFill>
                <a:latin typeface="Times New Roman" pitchFamily="18" charset="0"/>
                <a:cs typeface="Times New Roman" pitchFamily="18" charset="0"/>
              </a:rPr>
              <a:t>діяльність на території України, пов'язана з наданням </a:t>
            </a:r>
            <a:r>
              <a:rPr lang="uk-UA" sz="1700" b="0" dirty="0" smtClean="0">
                <a:solidFill>
                  <a:schemeClr val="tx1">
                    <a:lumMod val="50000"/>
                  </a:schemeClr>
                </a:solidFill>
                <a:latin typeface="Times New Roman" pitchFamily="18" charset="0"/>
                <a:cs typeface="Times New Roman" pitchFamily="18" charset="0"/>
              </a:rPr>
              <a:t>ліцензій</a:t>
            </a:r>
            <a:r>
              <a:rPr lang="uk-UA" sz="1700" b="0" dirty="0">
                <a:solidFill>
                  <a:schemeClr val="tx1">
                    <a:lumMod val="50000"/>
                  </a:schemeClr>
                </a:solidFill>
                <a:latin typeface="Times New Roman" pitchFamily="18" charset="0"/>
                <a:cs typeface="Times New Roman" pitchFamily="18" charset="0"/>
              </a:rPr>
              <a:t>, патентів, ноу-хау, торговельних марок та інших нематеріальних </a:t>
            </a:r>
            <a:r>
              <a:rPr lang="uk-UA" sz="1700" b="0" dirty="0" smtClean="0">
                <a:solidFill>
                  <a:schemeClr val="tx1">
                    <a:lumMod val="50000"/>
                  </a:schemeClr>
                </a:solidFill>
                <a:latin typeface="Times New Roman" pitchFamily="18" charset="0"/>
                <a:cs typeface="Times New Roman" pitchFamily="18" charset="0"/>
              </a:rPr>
              <a:t>об'єктів </a:t>
            </a:r>
            <a:r>
              <a:rPr lang="uk-UA" sz="1700" b="0" dirty="0">
                <a:solidFill>
                  <a:schemeClr val="tx1">
                    <a:lumMod val="50000"/>
                  </a:schemeClr>
                </a:solidFill>
                <a:latin typeface="Times New Roman" pitchFamily="18" charset="0"/>
                <a:cs typeface="Times New Roman" pitchFamily="18" charset="0"/>
              </a:rPr>
              <a:t>власності з боку іноземних суб'єктів господарської діяльності; аналогічна діяльність суб'єктів зовнішньоекономічної діяльності за межами України; </a:t>
            </a:r>
            <a:endParaRPr lang="uk-UA" sz="17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700" b="0" dirty="0" smtClean="0">
                <a:solidFill>
                  <a:schemeClr val="tx1">
                    <a:lumMod val="50000"/>
                  </a:schemeClr>
                </a:solidFill>
                <a:latin typeface="Times New Roman" pitchFamily="18" charset="0"/>
                <a:cs typeface="Times New Roman" pitchFamily="18" charset="0"/>
              </a:rPr>
              <a:t>організація </a:t>
            </a:r>
            <a:r>
              <a:rPr lang="uk-UA" sz="1700" b="0" dirty="0">
                <a:solidFill>
                  <a:schemeClr val="tx1">
                    <a:lumMod val="50000"/>
                  </a:schemeClr>
                </a:solidFill>
                <a:latin typeface="Times New Roman" pitchFamily="18" charset="0"/>
                <a:cs typeface="Times New Roman" pitchFamily="18" charset="0"/>
              </a:rPr>
              <a:t>та здійснення діяльності в галузі проведення виставок, аукціонів, торгів, конференцій, симпозіумів, семінарів та інших подібних заходів, що здійснюються на комерційній основі, за участю суб'єктів </a:t>
            </a:r>
            <a:r>
              <a:rPr lang="uk-UA" sz="1700" b="0" dirty="0" smtClean="0">
                <a:solidFill>
                  <a:schemeClr val="tx1">
                    <a:lumMod val="50000"/>
                  </a:schemeClr>
                </a:solidFill>
                <a:latin typeface="Times New Roman" pitchFamily="18" charset="0"/>
                <a:cs typeface="Times New Roman" pitchFamily="18" charset="0"/>
              </a:rPr>
              <a:t>зовнішньоекономічної </a:t>
            </a:r>
            <a:r>
              <a:rPr lang="uk-UA" sz="1700" b="0" dirty="0">
                <a:solidFill>
                  <a:schemeClr val="tx1">
                    <a:lumMod val="50000"/>
                  </a:schemeClr>
                </a:solidFill>
                <a:latin typeface="Times New Roman" pitchFamily="18" charset="0"/>
                <a:cs typeface="Times New Roman" pitchFamily="18" charset="0"/>
              </a:rPr>
              <a:t>діяльності; </a:t>
            </a:r>
            <a:endParaRPr lang="uk-UA" sz="17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700" b="0" dirty="0" smtClean="0">
                <a:solidFill>
                  <a:schemeClr val="tx1">
                    <a:lumMod val="50000"/>
                  </a:schemeClr>
                </a:solidFill>
                <a:latin typeface="Times New Roman" pitchFamily="18" charset="0"/>
                <a:cs typeface="Times New Roman" pitchFamily="18" charset="0"/>
              </a:rPr>
              <a:t>організація </a:t>
            </a:r>
            <a:r>
              <a:rPr lang="uk-UA" sz="1700" b="0" dirty="0">
                <a:solidFill>
                  <a:schemeClr val="tx1">
                    <a:lumMod val="50000"/>
                  </a:schemeClr>
                </a:solidFill>
                <a:latin typeface="Times New Roman" pitchFamily="18" charset="0"/>
                <a:cs typeface="Times New Roman" pitchFamily="18" charset="0"/>
              </a:rPr>
              <a:t>та здійснення оптової, </a:t>
            </a:r>
            <a:r>
              <a:rPr lang="uk-UA" sz="1700" b="0" dirty="0" smtClean="0">
                <a:solidFill>
                  <a:schemeClr val="tx1">
                    <a:lumMod val="50000"/>
                  </a:schemeClr>
                </a:solidFill>
                <a:latin typeface="Times New Roman" pitchFamily="18" charset="0"/>
                <a:cs typeface="Times New Roman" pitchFamily="18" charset="0"/>
              </a:rPr>
              <a:t>консигнаційної </a:t>
            </a:r>
            <a:r>
              <a:rPr lang="uk-UA" sz="1700" b="0" dirty="0">
                <a:solidFill>
                  <a:schemeClr val="tx1">
                    <a:lumMod val="50000"/>
                  </a:schemeClr>
                </a:solidFill>
                <a:latin typeface="Times New Roman" pitchFamily="18" charset="0"/>
                <a:cs typeface="Times New Roman" pitchFamily="18" charset="0"/>
              </a:rPr>
              <a:t>та роздрібної торгівлі на території України за іноземну валюту у передбачених законами України випадках; </a:t>
            </a:r>
            <a:endParaRPr lang="uk-UA" sz="17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700" b="0" dirty="0" smtClean="0">
                <a:solidFill>
                  <a:schemeClr val="tx1">
                    <a:lumMod val="50000"/>
                  </a:schemeClr>
                </a:solidFill>
                <a:latin typeface="Times New Roman" pitchFamily="18" charset="0"/>
                <a:cs typeface="Times New Roman" pitchFamily="18" charset="0"/>
              </a:rPr>
              <a:t>товарообмінні </a:t>
            </a:r>
            <a:r>
              <a:rPr lang="uk-UA" sz="1700" b="0" dirty="0">
                <a:solidFill>
                  <a:schemeClr val="tx1">
                    <a:lumMod val="50000"/>
                  </a:schemeClr>
                </a:solidFill>
                <a:latin typeface="Times New Roman" pitchFamily="18" charset="0"/>
                <a:cs typeface="Times New Roman" pitchFamily="18" charset="0"/>
              </a:rPr>
              <a:t>(бартерні) операції та інша діяльність, побудована на формах зустрічної торгівлі між суб'єктами зовнішньоекономічної </a:t>
            </a:r>
            <a:r>
              <a:rPr lang="uk-UA" sz="1700" b="0" dirty="0" smtClean="0">
                <a:solidFill>
                  <a:schemeClr val="tx1">
                    <a:lumMod val="50000"/>
                  </a:schemeClr>
                </a:solidFill>
                <a:latin typeface="Times New Roman" pitchFamily="18" charset="0"/>
                <a:cs typeface="Times New Roman" pitchFamily="18" charset="0"/>
              </a:rPr>
              <a:t>діяльності </a:t>
            </a:r>
            <a:r>
              <a:rPr lang="uk-UA" sz="1700" b="0" dirty="0">
                <a:solidFill>
                  <a:schemeClr val="tx1">
                    <a:lumMod val="50000"/>
                  </a:schemeClr>
                </a:solidFill>
                <a:latin typeface="Times New Roman" pitchFamily="18" charset="0"/>
                <a:cs typeface="Times New Roman" pitchFamily="18" charset="0"/>
              </a:rPr>
              <a:t>й іноземними суб'єктами господарської діяльності; </a:t>
            </a:r>
            <a:endParaRPr lang="uk-UA" sz="17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700" b="0" dirty="0" smtClean="0">
                <a:solidFill>
                  <a:schemeClr val="tx1">
                    <a:lumMod val="50000"/>
                  </a:schemeClr>
                </a:solidFill>
                <a:latin typeface="Times New Roman" pitchFamily="18" charset="0"/>
                <a:cs typeface="Times New Roman" pitchFamily="18" charset="0"/>
              </a:rPr>
              <a:t>орендні</a:t>
            </a:r>
            <a:r>
              <a:rPr lang="uk-UA" sz="1700" b="0" dirty="0">
                <a:solidFill>
                  <a:schemeClr val="tx1">
                    <a:lumMod val="50000"/>
                  </a:schemeClr>
                </a:solidFill>
                <a:latin typeface="Times New Roman" pitchFamily="18" charset="0"/>
                <a:cs typeface="Times New Roman" pitchFamily="18" charset="0"/>
              </a:rPr>
              <a:t>, в тому числі лізингові, операції між суб'єктами зовнішньоекономічної діяльності й іноземними суб'єктами господарської діяльності; </a:t>
            </a:r>
            <a:endParaRPr lang="uk-UA" sz="17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700" b="0" dirty="0" smtClean="0">
                <a:solidFill>
                  <a:schemeClr val="tx1">
                    <a:lumMod val="50000"/>
                  </a:schemeClr>
                </a:solidFill>
                <a:latin typeface="Times New Roman" pitchFamily="18" charset="0"/>
                <a:cs typeface="Times New Roman" pitchFamily="18" charset="0"/>
              </a:rPr>
              <a:t>операції </a:t>
            </a:r>
            <a:r>
              <a:rPr lang="uk-UA" sz="1700" b="0" dirty="0">
                <a:solidFill>
                  <a:schemeClr val="tx1">
                    <a:lumMod val="50000"/>
                  </a:schemeClr>
                </a:solidFill>
                <a:latin typeface="Times New Roman" pitchFamily="18" charset="0"/>
                <a:cs typeface="Times New Roman" pitchFamily="18" charset="0"/>
              </a:rPr>
              <a:t>з придбання, продажу й обміну валюти на валютних </a:t>
            </a:r>
            <a:r>
              <a:rPr lang="uk-UA" sz="1700" b="0" dirty="0" smtClean="0">
                <a:solidFill>
                  <a:schemeClr val="tx1">
                    <a:lumMod val="50000"/>
                  </a:schemeClr>
                </a:solidFill>
                <a:latin typeface="Times New Roman" pitchFamily="18" charset="0"/>
                <a:cs typeface="Times New Roman" pitchFamily="18" charset="0"/>
              </a:rPr>
              <a:t>аукціонах</a:t>
            </a:r>
            <a:r>
              <a:rPr lang="uk-UA" sz="1700" b="0" dirty="0">
                <a:solidFill>
                  <a:schemeClr val="tx1">
                    <a:lumMod val="50000"/>
                  </a:schemeClr>
                </a:solidFill>
                <a:latin typeface="Times New Roman" pitchFamily="18" charset="0"/>
                <a:cs typeface="Times New Roman" pitchFamily="18" charset="0"/>
              </a:rPr>
              <a:t>, валютних біржах і на міжбанківському валютному ринку; </a:t>
            </a:r>
            <a:endParaRPr lang="uk-UA" sz="17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700" b="0" dirty="0" smtClean="0">
                <a:solidFill>
                  <a:schemeClr val="tx1">
                    <a:lumMod val="50000"/>
                  </a:schemeClr>
                </a:solidFill>
                <a:latin typeface="Times New Roman" pitchFamily="18" charset="0"/>
                <a:cs typeface="Times New Roman" pitchFamily="18" charset="0"/>
              </a:rPr>
              <a:t>діяльність </a:t>
            </a:r>
            <a:r>
              <a:rPr lang="uk-UA" sz="1700" b="0" dirty="0">
                <a:solidFill>
                  <a:schemeClr val="tx1">
                    <a:lumMod val="50000"/>
                  </a:schemeClr>
                </a:solidFill>
                <a:latin typeface="Times New Roman" pitchFamily="18" charset="0"/>
                <a:cs typeface="Times New Roman" pitchFamily="18" charset="0"/>
              </a:rPr>
              <a:t>на контрактній основі фізичних осіб України з іноземними суб'єктами господарської діяльності як на території України, так і за її </a:t>
            </a:r>
            <a:r>
              <a:rPr lang="uk-UA" sz="1700" b="0" dirty="0" smtClean="0">
                <a:solidFill>
                  <a:schemeClr val="tx1">
                    <a:lumMod val="50000"/>
                  </a:schemeClr>
                </a:solidFill>
                <a:latin typeface="Times New Roman" pitchFamily="18" charset="0"/>
                <a:cs typeface="Times New Roman" pitchFamily="18" charset="0"/>
              </a:rPr>
              <a:t>межами</a:t>
            </a:r>
            <a:r>
              <a:rPr lang="uk-UA" sz="1700" b="0" dirty="0">
                <a:solidFill>
                  <a:schemeClr val="tx1">
                    <a:lumMod val="50000"/>
                  </a:schemeClr>
                </a:solidFill>
                <a:latin typeface="Times New Roman" pitchFamily="18" charset="0"/>
                <a:cs typeface="Times New Roman" pitchFamily="18" charset="0"/>
              </a:rPr>
              <a:t>; </a:t>
            </a:r>
            <a:endParaRPr lang="uk-UA" sz="17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700" b="0" dirty="0" smtClean="0">
                <a:solidFill>
                  <a:schemeClr val="tx1">
                    <a:lumMod val="50000"/>
                  </a:schemeClr>
                </a:solidFill>
                <a:latin typeface="Times New Roman" pitchFamily="18" charset="0"/>
                <a:cs typeface="Times New Roman" pitchFamily="18" charset="0"/>
              </a:rPr>
              <a:t>діяльність </a:t>
            </a:r>
            <a:r>
              <a:rPr lang="uk-UA" sz="1700" b="0" dirty="0">
                <a:solidFill>
                  <a:schemeClr val="tx1">
                    <a:lumMod val="50000"/>
                  </a:schemeClr>
                </a:solidFill>
                <a:latin typeface="Times New Roman" pitchFamily="18" charset="0"/>
                <a:cs typeface="Times New Roman" pitchFamily="18" charset="0"/>
              </a:rPr>
              <a:t>іноземних фізичних осіб на контрактній оплатній основі з суб'єктами зовнішньоекономічної діяльності як на території України, так і за її межами; </a:t>
            </a:r>
            <a:endParaRPr lang="uk-UA" sz="17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700" b="0" dirty="0" smtClean="0">
                <a:solidFill>
                  <a:schemeClr val="tx1">
                    <a:lumMod val="50000"/>
                  </a:schemeClr>
                </a:solidFill>
                <a:latin typeface="Times New Roman" pitchFamily="18" charset="0"/>
                <a:cs typeface="Times New Roman" pitchFamily="18" charset="0"/>
              </a:rPr>
              <a:t>інші </a:t>
            </a:r>
            <a:r>
              <a:rPr lang="uk-UA" sz="1700" b="0" dirty="0">
                <a:solidFill>
                  <a:schemeClr val="tx1">
                    <a:lumMod val="50000"/>
                  </a:schemeClr>
                </a:solidFill>
                <a:latin typeface="Times New Roman" pitchFamily="18" charset="0"/>
                <a:cs typeface="Times New Roman" pitchFamily="18" charset="0"/>
              </a:rPr>
              <a:t>види зовнішньоекономічної діяльності, не заборонені прямо й у </a:t>
            </a:r>
            <a:r>
              <a:rPr lang="uk-UA" sz="1700" b="0" dirty="0" smtClean="0">
                <a:solidFill>
                  <a:schemeClr val="tx1">
                    <a:lumMod val="50000"/>
                  </a:schemeClr>
                </a:solidFill>
                <a:latin typeface="Times New Roman" pitchFamily="18" charset="0"/>
                <a:cs typeface="Times New Roman" pitchFamily="18" charset="0"/>
              </a:rPr>
              <a:t>виключній </a:t>
            </a:r>
            <a:r>
              <a:rPr lang="uk-UA" sz="1700" b="0" dirty="0">
                <a:solidFill>
                  <a:schemeClr val="tx1">
                    <a:lumMod val="50000"/>
                  </a:schemeClr>
                </a:solidFill>
                <a:latin typeface="Times New Roman" pitchFamily="18" charset="0"/>
                <a:cs typeface="Times New Roman" pitchFamily="18" charset="0"/>
              </a:rPr>
              <a:t>формі законами України.</a:t>
            </a:r>
            <a:endParaRPr lang="uk-UA" sz="1700" b="0" dirty="0" smtClean="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515284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ctr">
              <a:lnSpc>
                <a:spcPct val="100000"/>
              </a:lnSpc>
              <a:spcBef>
                <a:spcPts val="0"/>
              </a:spcBef>
              <a:buNone/>
            </a:pPr>
            <a:r>
              <a:rPr lang="uk-UA" sz="1800" dirty="0">
                <a:solidFill>
                  <a:srgbClr val="FF0000"/>
                </a:solidFill>
                <a:latin typeface="Times New Roman" pitchFamily="18" charset="0"/>
                <a:cs typeface="Times New Roman" pitchFamily="18" charset="0"/>
              </a:rPr>
              <a:t>Відповідно до ст. 17 Закону України "Про зовнішньоекономічну </a:t>
            </a:r>
            <a:r>
              <a:rPr lang="uk-UA" sz="1800" dirty="0" err="1">
                <a:solidFill>
                  <a:srgbClr val="FF0000"/>
                </a:solidFill>
                <a:latin typeface="Times New Roman" pitchFamily="18" charset="0"/>
                <a:cs typeface="Times New Roman" pitchFamily="18" charset="0"/>
              </a:rPr>
              <a:t>діяль</a:t>
            </a:r>
            <a:r>
              <a:rPr lang="uk-UA" sz="1800" dirty="0">
                <a:solidFill>
                  <a:srgbClr val="FF0000"/>
                </a:solidFill>
                <a:latin typeface="Times New Roman" pitchFamily="18" charset="0"/>
                <a:cs typeface="Times New Roman" pitchFamily="18" charset="0"/>
              </a:rPr>
              <a:t/>
            </a:r>
            <a:r>
              <a:rPr lang="uk-UA" sz="1800" dirty="0" err="1">
                <a:solidFill>
                  <a:srgbClr val="FF0000"/>
                </a:solidFill>
                <a:latin typeface="Times New Roman" pitchFamily="18" charset="0"/>
                <a:cs typeface="Times New Roman" pitchFamily="18" charset="0"/>
              </a:rPr>
              <a:t>ність</a:t>
            </a:r>
            <a:r>
              <a:rPr lang="uk-UA" sz="1800" dirty="0">
                <a:solidFill>
                  <a:srgbClr val="FF0000"/>
                </a:solidFill>
                <a:latin typeface="Times New Roman" pitchFamily="18" charset="0"/>
                <a:cs typeface="Times New Roman" pitchFamily="18" charset="0"/>
              </a:rPr>
              <a:t>" заборонені до здійснення всіма суб'єктами господарювання такі види ЗЕД: </a:t>
            </a:r>
            <a:endParaRPr lang="uk-UA" sz="1800" dirty="0" smtClean="0">
              <a:solidFill>
                <a:srgbClr val="FF0000"/>
              </a:solidFill>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dirty="0" smtClean="0">
                <a:latin typeface="Times New Roman" pitchFamily="18" charset="0"/>
                <a:cs typeface="Times New Roman" pitchFamily="18" charset="0"/>
              </a:rPr>
              <a:t>експорт </a:t>
            </a:r>
            <a:r>
              <a:rPr lang="uk-UA" sz="1800" dirty="0">
                <a:latin typeface="Times New Roman" pitchFamily="18" charset="0"/>
                <a:cs typeface="Times New Roman" pitchFamily="18" charset="0"/>
              </a:rPr>
              <a:t>з території України предметів, які становлять національне, історичне, археологічне або культурне надбання українського народу, що визначається згідно із законами України; </a:t>
            </a:r>
            <a:endParaRPr lang="uk-UA" sz="1800" dirty="0" smtClean="0">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dirty="0" smtClean="0">
                <a:latin typeface="Times New Roman" pitchFamily="18" charset="0"/>
                <a:cs typeface="Times New Roman" pitchFamily="18" charset="0"/>
              </a:rPr>
              <a:t>імпорт </a:t>
            </a:r>
            <a:r>
              <a:rPr lang="uk-UA" sz="1800" dirty="0">
                <a:latin typeface="Times New Roman" pitchFamily="18" charset="0"/>
                <a:cs typeface="Times New Roman" pitchFamily="18" charset="0"/>
              </a:rPr>
              <a:t>або транзит будь-яких товарів, про які заздалегідь відомо, що вони можуть завдати шкоди суспільній моралі, здоров'ю чи становити загрозу життю населення, тваринному світу та рослинам або призвести до заподіяння шкоди навколишньому природному середовищу, якщо </a:t>
            </a:r>
            <a:r>
              <a:rPr lang="uk-UA" sz="1800" dirty="0" smtClean="0">
                <a:latin typeface="Times New Roman" pitchFamily="18" charset="0"/>
                <a:cs typeface="Times New Roman" pitchFamily="18" charset="0"/>
              </a:rPr>
              <a:t>стосовно </a:t>
            </a:r>
            <a:r>
              <a:rPr lang="uk-UA" sz="1800" dirty="0">
                <a:latin typeface="Times New Roman" pitchFamily="18" charset="0"/>
                <a:cs typeface="Times New Roman" pitchFamily="18" charset="0"/>
              </a:rPr>
              <a:t>транзитних товарів не вжито необхідних заходів для запобігання такої шкоди; </a:t>
            </a:r>
            <a:endParaRPr lang="uk-UA" sz="1800" dirty="0" smtClean="0">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dirty="0" smtClean="0">
                <a:latin typeface="Times New Roman" pitchFamily="18" charset="0"/>
                <a:cs typeface="Times New Roman" pitchFamily="18" charset="0"/>
              </a:rPr>
              <a:t>імпорт </a:t>
            </a:r>
            <a:r>
              <a:rPr lang="uk-UA" sz="1800" dirty="0">
                <a:latin typeface="Times New Roman" pitchFamily="18" charset="0"/>
                <a:cs typeface="Times New Roman" pitchFamily="18" charset="0"/>
              </a:rPr>
              <a:t>продукції та послуг, що містять пропаганду ідей війни, расизму та расової дискримінації, геноциду тощо, які суперечать відповідним </a:t>
            </a:r>
            <a:r>
              <a:rPr lang="uk-UA" sz="1800" dirty="0" smtClean="0">
                <a:latin typeface="Times New Roman" pitchFamily="18" charset="0"/>
                <a:cs typeface="Times New Roman" pitchFamily="18" charset="0"/>
              </a:rPr>
              <a:t>нормам </a:t>
            </a:r>
            <a:r>
              <a:rPr lang="uk-UA" sz="1800" dirty="0">
                <a:latin typeface="Times New Roman" pitchFamily="18" charset="0"/>
                <a:cs typeface="Times New Roman" pitchFamily="18" charset="0"/>
              </a:rPr>
              <a:t>Конституції України; </a:t>
            </a:r>
            <a:endParaRPr lang="uk-UA" sz="1800" dirty="0" smtClean="0">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dirty="0" smtClean="0">
                <a:latin typeface="Times New Roman" pitchFamily="18" charset="0"/>
                <a:cs typeface="Times New Roman" pitchFamily="18" charset="0"/>
              </a:rPr>
              <a:t>експорт </a:t>
            </a:r>
            <a:r>
              <a:rPr lang="uk-UA" sz="1800" dirty="0">
                <a:latin typeface="Times New Roman" pitchFamily="18" charset="0"/>
                <a:cs typeface="Times New Roman" pitchFamily="18" charset="0"/>
              </a:rPr>
              <a:t>природних ресурсів, які вичерпуються, якщо обмеження також застосовуються до внутрішнього споживання або виробництва; </a:t>
            </a:r>
            <a:endParaRPr lang="uk-UA" sz="1800" dirty="0" smtClean="0">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dirty="0" smtClean="0">
                <a:latin typeface="Times New Roman" pitchFamily="18" charset="0"/>
                <a:cs typeface="Times New Roman" pitchFamily="18" charset="0"/>
              </a:rPr>
              <a:t>експорт </a:t>
            </a:r>
            <a:r>
              <a:rPr lang="uk-UA" sz="1800" dirty="0">
                <a:latin typeface="Times New Roman" pitchFamily="18" charset="0"/>
                <a:cs typeface="Times New Roman" pitchFamily="18" charset="0"/>
              </a:rPr>
              <a:t>та імпорт товарів, здійснюваний з порушенням прав </a:t>
            </a:r>
            <a:r>
              <a:rPr lang="uk-UA" sz="1800" dirty="0" smtClean="0">
                <a:latin typeface="Times New Roman" pitchFamily="18" charset="0"/>
                <a:cs typeface="Times New Roman" pitchFamily="18" charset="0"/>
              </a:rPr>
              <a:t>інтелектуальної </a:t>
            </a:r>
            <a:r>
              <a:rPr lang="uk-UA" sz="1800" dirty="0">
                <a:latin typeface="Times New Roman" pitchFamily="18" charset="0"/>
                <a:cs typeface="Times New Roman" pitchFamily="18" charset="0"/>
              </a:rPr>
              <a:t>власності; </a:t>
            </a:r>
            <a:endParaRPr lang="uk-UA" sz="1800" dirty="0" smtClean="0">
              <a:latin typeface="Times New Roman" pitchFamily="18" charset="0"/>
              <a:cs typeface="Times New Roman" pitchFamily="18" charset="0"/>
            </a:endParaRPr>
          </a:p>
          <a:p>
            <a:pPr marL="0" indent="228600" algn="just">
              <a:lnSpc>
                <a:spcPct val="100000"/>
              </a:lnSpc>
              <a:spcBef>
                <a:spcPts val="0"/>
              </a:spcBef>
              <a:buFont typeface="Wingdings" pitchFamily="2" charset="2"/>
              <a:buChar char="Ø"/>
            </a:pPr>
            <a:r>
              <a:rPr lang="uk-UA" sz="1800" dirty="0" smtClean="0">
                <a:latin typeface="Times New Roman" pitchFamily="18" charset="0"/>
                <a:cs typeface="Times New Roman" pitchFamily="18" charset="0"/>
              </a:rPr>
              <a:t>експорт </a:t>
            </a:r>
            <a:r>
              <a:rPr lang="uk-UA" sz="1800" dirty="0">
                <a:latin typeface="Times New Roman" pitchFamily="18" charset="0"/>
                <a:cs typeface="Times New Roman" pitchFamily="18" charset="0"/>
              </a:rPr>
              <a:t>з території України товарів у межах виконання рішень Ради Безпеки Організації Об'єднаних Націй про застосування обмежень або ембарго на поставки товарів у відповідну державу.</a:t>
            </a:r>
            <a:endParaRPr lang="uk-UA" sz="1700" b="0" dirty="0" smtClean="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15243074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ctr">
              <a:lnSpc>
                <a:spcPct val="100000"/>
              </a:lnSpc>
              <a:spcBef>
                <a:spcPts val="0"/>
              </a:spcBef>
              <a:buNone/>
            </a:pPr>
            <a:r>
              <a:rPr lang="uk-UA" sz="1800" dirty="0">
                <a:latin typeface="Times New Roman" pitchFamily="18" charset="0"/>
                <a:cs typeface="Times New Roman" pitchFamily="18" charset="0"/>
              </a:rPr>
              <a:t>3. </a:t>
            </a:r>
            <a:r>
              <a:rPr lang="ru-RU" sz="1800" dirty="0" err="1"/>
              <a:t>Правові</a:t>
            </a:r>
            <a:r>
              <a:rPr lang="ru-RU" sz="1800" dirty="0"/>
              <a:t> </a:t>
            </a:r>
            <a:r>
              <a:rPr lang="ru-RU" sz="1800" dirty="0" err="1"/>
              <a:t>режими</a:t>
            </a:r>
            <a:r>
              <a:rPr lang="ru-RU" sz="1800" dirty="0"/>
              <a:t> в </a:t>
            </a:r>
            <a:r>
              <a:rPr lang="ru-RU" sz="1800" dirty="0" err="1"/>
              <a:t>Україні</a:t>
            </a:r>
            <a:r>
              <a:rPr lang="ru-RU" sz="1800" dirty="0"/>
              <a:t> для </a:t>
            </a:r>
            <a:r>
              <a:rPr lang="ru-RU" sz="1800" dirty="0" err="1"/>
              <a:t>іноземних</a:t>
            </a:r>
            <a:r>
              <a:rPr lang="ru-RU" sz="1800" dirty="0"/>
              <a:t> </a:t>
            </a:r>
            <a:r>
              <a:rPr lang="ru-RU" sz="1800" dirty="0" err="1"/>
              <a:t>суб'єктів</a:t>
            </a:r>
            <a:r>
              <a:rPr lang="ru-RU" sz="1800" dirty="0"/>
              <a:t> </a:t>
            </a:r>
            <a:r>
              <a:rPr lang="ru-RU" sz="1800" dirty="0" err="1" smtClean="0"/>
              <a:t>господарювання</a:t>
            </a:r>
            <a:r>
              <a:rPr lang="ru-RU" sz="1800" dirty="0" smtClean="0"/>
              <a:t>.</a:t>
            </a:r>
          </a:p>
          <a:p>
            <a:pPr marL="0" indent="0" algn="ctr">
              <a:lnSpc>
                <a:spcPct val="100000"/>
              </a:lnSpc>
              <a:spcBef>
                <a:spcPts val="0"/>
              </a:spcBef>
              <a:buNone/>
            </a:pPr>
            <a:endParaRPr lang="ru-RU" sz="1800" dirty="0">
              <a:latin typeface="Times New Roman" pitchFamily="18" charset="0"/>
              <a:cs typeface="Times New Roman" pitchFamily="18" charset="0"/>
            </a:endParaRPr>
          </a:p>
          <a:p>
            <a:pPr marL="0" indent="457200" algn="just">
              <a:lnSpc>
                <a:spcPct val="100000"/>
              </a:lnSpc>
              <a:spcBef>
                <a:spcPts val="0"/>
              </a:spcBef>
              <a:buNone/>
            </a:pPr>
            <a:r>
              <a:rPr lang="uk-UA" sz="1600" dirty="0">
                <a:latin typeface="Times New Roman" pitchFamily="18" charset="0"/>
                <a:cs typeface="Times New Roman" pitchFamily="18" charset="0"/>
              </a:rPr>
              <a:t>Правовий режим ЗЕД – це особливий порядок регулювання </a:t>
            </a:r>
            <a:r>
              <a:rPr lang="uk-UA" sz="1600" dirty="0" smtClean="0">
                <a:latin typeface="Times New Roman" pitchFamily="18" charset="0"/>
                <a:cs typeface="Times New Roman" pitchFamily="18" charset="0"/>
              </a:rPr>
              <a:t>зовнішньоекономічної </a:t>
            </a:r>
            <a:r>
              <a:rPr lang="uk-UA" sz="1600" dirty="0">
                <a:latin typeface="Times New Roman" pitchFamily="18" charset="0"/>
                <a:cs typeface="Times New Roman" pitchFamily="18" charset="0"/>
              </a:rPr>
              <a:t>діяльності, що виражається в комплексі взаємопов'язаних між собою економіко-правових заходів (стимуляційних та обмежувальних), спрямованих на досягнення цілей такої діяльності згідно з визначеними законодавцем </a:t>
            </a:r>
            <a:r>
              <a:rPr lang="uk-UA" sz="1600" dirty="0" smtClean="0">
                <a:latin typeface="Times New Roman" pitchFamily="18" charset="0"/>
                <a:cs typeface="Times New Roman" pitchFamily="18" charset="0"/>
              </a:rPr>
              <a:t>принципами. </a:t>
            </a:r>
          </a:p>
          <a:p>
            <a:pPr marL="0" indent="457200" algn="just">
              <a:lnSpc>
                <a:spcPct val="100000"/>
              </a:lnSpc>
              <a:spcBef>
                <a:spcPts val="0"/>
              </a:spcBef>
              <a:buNone/>
            </a:pPr>
            <a:r>
              <a:rPr lang="uk-UA" sz="1600" dirty="0" smtClean="0">
                <a:solidFill>
                  <a:schemeClr val="tx1">
                    <a:lumMod val="50000"/>
                  </a:schemeClr>
                </a:solidFill>
                <a:latin typeface="Times New Roman" pitchFamily="18" charset="0"/>
                <a:cs typeface="Times New Roman" pitchFamily="18" charset="0"/>
              </a:rPr>
              <a:t>На </a:t>
            </a:r>
            <a:r>
              <a:rPr lang="uk-UA" sz="1600" dirty="0">
                <a:solidFill>
                  <a:schemeClr val="tx1">
                    <a:lumMod val="50000"/>
                  </a:schemeClr>
                </a:solidFill>
                <a:latin typeface="Times New Roman" pitchFamily="18" charset="0"/>
                <a:cs typeface="Times New Roman" pitchFamily="18" charset="0"/>
              </a:rPr>
              <a:t>території України згідно із Законом України "Про </a:t>
            </a:r>
            <a:r>
              <a:rPr lang="uk-UA" sz="1600" dirty="0" smtClean="0">
                <a:solidFill>
                  <a:schemeClr val="tx1">
                    <a:lumMod val="50000"/>
                  </a:schemeClr>
                </a:solidFill>
                <a:latin typeface="Times New Roman" pitchFamily="18" charset="0"/>
                <a:cs typeface="Times New Roman" pitchFamily="18" charset="0"/>
              </a:rPr>
              <a:t>зовнішньоекономічну </a:t>
            </a:r>
            <a:r>
              <a:rPr lang="uk-UA" sz="1600" dirty="0">
                <a:solidFill>
                  <a:schemeClr val="tx1">
                    <a:lumMod val="50000"/>
                  </a:schemeClr>
                </a:solidFill>
                <a:latin typeface="Times New Roman" pitchFamily="18" charset="0"/>
                <a:cs typeface="Times New Roman" pitchFamily="18" charset="0"/>
              </a:rPr>
              <a:t>діяльність" № 959-12 від 16.04.91 р. запроваджуються такі </a:t>
            </a:r>
            <a:r>
              <a:rPr lang="uk-UA" sz="1600" dirty="0" smtClean="0">
                <a:solidFill>
                  <a:schemeClr val="tx1">
                    <a:lumMod val="50000"/>
                  </a:schemeClr>
                </a:solidFill>
                <a:latin typeface="Times New Roman" pitchFamily="18" charset="0"/>
                <a:cs typeface="Times New Roman" pitchFamily="18" charset="0"/>
              </a:rPr>
              <a:t>правові </a:t>
            </a:r>
            <a:r>
              <a:rPr lang="uk-UA" sz="1600" dirty="0">
                <a:solidFill>
                  <a:schemeClr val="tx1">
                    <a:lumMod val="50000"/>
                  </a:schemeClr>
                </a:solidFill>
                <a:latin typeface="Times New Roman" pitchFamily="18" charset="0"/>
                <a:cs typeface="Times New Roman" pitchFamily="18" charset="0"/>
              </a:rPr>
              <a:t>режими для іноземних суб'єктів господарської діяльності: </a:t>
            </a:r>
            <a:endParaRPr lang="uk-UA" sz="160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 typeface="Wingdings" pitchFamily="2" charset="2"/>
              <a:buChar char="Ø"/>
            </a:pPr>
            <a:r>
              <a:rPr lang="uk-UA" sz="1600" dirty="0" smtClean="0">
                <a:solidFill>
                  <a:schemeClr val="tx1">
                    <a:lumMod val="50000"/>
                  </a:schemeClr>
                </a:solidFill>
                <a:latin typeface="Times New Roman" pitchFamily="18" charset="0"/>
                <a:cs typeface="Times New Roman" pitchFamily="18" charset="0"/>
              </a:rPr>
              <a:t>національний </a:t>
            </a:r>
            <a:r>
              <a:rPr lang="uk-UA" sz="1600" dirty="0">
                <a:solidFill>
                  <a:schemeClr val="tx1">
                    <a:lumMod val="50000"/>
                  </a:schemeClr>
                </a:solidFill>
                <a:latin typeface="Times New Roman" pitchFamily="18" charset="0"/>
                <a:cs typeface="Times New Roman" pitchFamily="18" charset="0"/>
              </a:rPr>
              <a:t>режим, який означає, що іноземні суб'єкти </a:t>
            </a:r>
            <a:r>
              <a:rPr lang="uk-UA" sz="1600" dirty="0" smtClean="0">
                <a:solidFill>
                  <a:schemeClr val="tx1">
                    <a:lumMod val="50000"/>
                  </a:schemeClr>
                </a:solidFill>
                <a:latin typeface="Times New Roman" pitchFamily="18" charset="0"/>
                <a:cs typeface="Times New Roman" pitchFamily="18" charset="0"/>
              </a:rPr>
              <a:t>господарської </a:t>
            </a:r>
            <a:r>
              <a:rPr lang="uk-UA" sz="1600" dirty="0">
                <a:solidFill>
                  <a:schemeClr val="tx1">
                    <a:lumMod val="50000"/>
                  </a:schemeClr>
                </a:solidFill>
                <a:latin typeface="Times New Roman" pitchFamily="18" charset="0"/>
                <a:cs typeface="Times New Roman" pitchFamily="18" charset="0"/>
              </a:rPr>
              <a:t>діяльності мають обсяг прав та обов'язків не менший, ніж суб'єкти господарської діяльності України. Національний режим застосовується щодо всіх видів господарської діяльності іноземних суб'єктів цієї </a:t>
            </a:r>
            <a:r>
              <a:rPr lang="uk-UA" sz="1600" dirty="0" smtClean="0">
                <a:solidFill>
                  <a:schemeClr val="tx1">
                    <a:lumMod val="50000"/>
                  </a:schemeClr>
                </a:solidFill>
                <a:latin typeface="Times New Roman" pitchFamily="18" charset="0"/>
                <a:cs typeface="Times New Roman" pitchFamily="18" charset="0"/>
              </a:rPr>
              <a:t>діяльності</a:t>
            </a:r>
            <a:r>
              <a:rPr lang="uk-UA" sz="1600" dirty="0">
                <a:solidFill>
                  <a:schemeClr val="tx1">
                    <a:lumMod val="50000"/>
                  </a:schemeClr>
                </a:solidFill>
                <a:latin typeface="Times New Roman" pitchFamily="18" charset="0"/>
                <a:cs typeface="Times New Roman" pitchFamily="18" charset="0"/>
              </a:rPr>
              <a:t>, пов'язаної з їх інвестиціями на території України, а також щодо </a:t>
            </a:r>
            <a:r>
              <a:rPr lang="uk-UA" sz="1600" dirty="0" smtClean="0">
                <a:solidFill>
                  <a:schemeClr val="tx1">
                    <a:lumMod val="50000"/>
                  </a:schemeClr>
                </a:solidFill>
                <a:latin typeface="Times New Roman" pitchFamily="18" charset="0"/>
                <a:cs typeface="Times New Roman" pitchFamily="18" charset="0"/>
              </a:rPr>
              <a:t>експортно-імпортних </a:t>
            </a:r>
            <a:r>
              <a:rPr lang="uk-UA" sz="1600" dirty="0">
                <a:solidFill>
                  <a:schemeClr val="tx1">
                    <a:lumMod val="50000"/>
                  </a:schemeClr>
                </a:solidFill>
                <a:latin typeface="Times New Roman" pitchFamily="18" charset="0"/>
                <a:cs typeface="Times New Roman" pitchFamily="18" charset="0"/>
              </a:rPr>
              <a:t>операцій іноземних суб'єктів господарської діяльності тих країн, які входять разом з Україною до економічних союзів; </a:t>
            </a:r>
            <a:endParaRPr lang="uk-UA" sz="160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 typeface="Wingdings" pitchFamily="2" charset="2"/>
              <a:buChar char="Ø"/>
            </a:pPr>
            <a:r>
              <a:rPr lang="uk-UA" sz="1600" dirty="0" smtClean="0">
                <a:solidFill>
                  <a:schemeClr val="tx1">
                    <a:lumMod val="50000"/>
                  </a:schemeClr>
                </a:solidFill>
                <a:latin typeface="Times New Roman" pitchFamily="18" charset="0"/>
                <a:cs typeface="Times New Roman" pitchFamily="18" charset="0"/>
              </a:rPr>
              <a:t>режим </a:t>
            </a:r>
            <a:r>
              <a:rPr lang="uk-UA" sz="1600" dirty="0">
                <a:solidFill>
                  <a:schemeClr val="tx1">
                    <a:lumMod val="50000"/>
                  </a:schemeClr>
                </a:solidFill>
                <a:latin typeface="Times New Roman" pitchFamily="18" charset="0"/>
                <a:cs typeface="Times New Roman" pitchFamily="18" charset="0"/>
              </a:rPr>
              <a:t>найбільшого сприяння, який означає, що іноземні суб'єкти господарської діяльності мають обсяг прав, преференцій та пільг щодо мит, податків і зборів, якими користується та/або буде користуватися </a:t>
            </a:r>
            <a:r>
              <a:rPr lang="uk-UA" sz="1600" dirty="0" err="1">
                <a:solidFill>
                  <a:schemeClr val="tx1">
                    <a:lumMod val="50000"/>
                  </a:schemeClr>
                </a:solidFill>
                <a:latin typeface="Times New Roman" pitchFamily="18" charset="0"/>
                <a:cs typeface="Times New Roman" pitchFamily="18" charset="0"/>
              </a:rPr>
              <a:t>іно</a:t>
            </a:r>
            <a:r>
              <a:rPr lang="uk-UA" sz="1600" dirty="0">
                <a:solidFill>
                  <a:schemeClr val="tx1">
                    <a:lumMod val="50000"/>
                  </a:schemeClr>
                </a:solidFill>
                <a:latin typeface="Times New Roman" pitchFamily="18" charset="0"/>
                <a:cs typeface="Times New Roman" pitchFamily="18" charset="0"/>
              </a:rPr>
              <a:t>земний суб'єкт господарської діяльності будь-якої іншої держави, якій надано згаданий режим (за винятком випадків, коли зазначені мита, податки, збори та пільги за ними встановлюються в рамках спеціального режиму). Режим найбільшого сприяння надається на основі взаємної угоди суб'єктам господарської діяльності інших держав згідно з </a:t>
            </a:r>
            <a:r>
              <a:rPr lang="uk-UA" sz="1600" dirty="0" smtClean="0">
                <a:solidFill>
                  <a:schemeClr val="tx1">
                    <a:lumMod val="50000"/>
                  </a:schemeClr>
                </a:solidFill>
                <a:latin typeface="Times New Roman" pitchFamily="18" charset="0"/>
                <a:cs typeface="Times New Roman" pitchFamily="18" charset="0"/>
              </a:rPr>
              <a:t>відповідними </a:t>
            </a:r>
            <a:r>
              <a:rPr lang="uk-UA" sz="1600" dirty="0">
                <a:solidFill>
                  <a:schemeClr val="tx1">
                    <a:lumMod val="50000"/>
                  </a:schemeClr>
                </a:solidFill>
                <a:latin typeface="Times New Roman" pitchFamily="18" charset="0"/>
                <a:cs typeface="Times New Roman" pitchFamily="18" charset="0"/>
              </a:rPr>
              <a:t>договорами України та застосовується у сфері </a:t>
            </a:r>
            <a:r>
              <a:rPr lang="uk-UA" sz="1600" dirty="0" smtClean="0">
                <a:solidFill>
                  <a:schemeClr val="tx1">
                    <a:lumMod val="50000"/>
                  </a:schemeClr>
                </a:solidFill>
                <a:latin typeface="Times New Roman" pitchFamily="18" charset="0"/>
                <a:cs typeface="Times New Roman" pitchFamily="18" charset="0"/>
              </a:rPr>
              <a:t>зовнішньої торгівлі;</a:t>
            </a:r>
          </a:p>
          <a:p>
            <a:pPr algn="just">
              <a:lnSpc>
                <a:spcPct val="100000"/>
              </a:lnSpc>
              <a:spcBef>
                <a:spcPts val="0"/>
              </a:spcBef>
              <a:buFont typeface="Wingdings" pitchFamily="2" charset="2"/>
              <a:buChar char="Ø"/>
            </a:pPr>
            <a:r>
              <a:rPr lang="ru-RU" sz="1600" dirty="0" err="1">
                <a:solidFill>
                  <a:schemeClr val="tx1">
                    <a:lumMod val="50000"/>
                  </a:schemeClr>
                </a:solidFill>
                <a:latin typeface="Times New Roman" pitchFamily="18" charset="0"/>
                <a:cs typeface="Times New Roman" pitchFamily="18" charset="0"/>
              </a:rPr>
              <a:t>спеціальний</a:t>
            </a:r>
            <a:r>
              <a:rPr lang="ru-RU" sz="1600" dirty="0">
                <a:solidFill>
                  <a:schemeClr val="tx1">
                    <a:lumMod val="50000"/>
                  </a:schemeClr>
                </a:solidFill>
                <a:latin typeface="Times New Roman" pitchFamily="18" charset="0"/>
                <a:cs typeface="Times New Roman" pitchFamily="18" charset="0"/>
              </a:rPr>
              <a:t> режим, </a:t>
            </a:r>
            <a:r>
              <a:rPr lang="ru-RU" sz="1600" dirty="0" err="1">
                <a:solidFill>
                  <a:schemeClr val="tx1">
                    <a:lumMod val="50000"/>
                  </a:schemeClr>
                </a:solidFill>
                <a:latin typeface="Times New Roman" pitchFamily="18" charset="0"/>
                <a:cs typeface="Times New Roman" pitchFamily="18" charset="0"/>
              </a:rPr>
              <a:t>який</a:t>
            </a:r>
            <a:r>
              <a:rPr lang="ru-RU" sz="1600" dirty="0">
                <a:solidFill>
                  <a:schemeClr val="tx1">
                    <a:lumMod val="50000"/>
                  </a:schemeClr>
                </a:solidFill>
                <a:latin typeface="Times New Roman" pitchFamily="18" charset="0"/>
                <a:cs typeface="Times New Roman" pitchFamily="18" charset="0"/>
              </a:rPr>
              <a:t> </a:t>
            </a:r>
            <a:r>
              <a:rPr lang="ru-RU" sz="1600" dirty="0" err="1">
                <a:solidFill>
                  <a:schemeClr val="tx1">
                    <a:lumMod val="50000"/>
                  </a:schemeClr>
                </a:solidFill>
                <a:latin typeface="Times New Roman" pitchFamily="18" charset="0"/>
                <a:cs typeface="Times New Roman" pitchFamily="18" charset="0"/>
              </a:rPr>
              <a:t>застосовується</a:t>
            </a:r>
            <a:r>
              <a:rPr lang="ru-RU" sz="1600" dirty="0">
                <a:solidFill>
                  <a:schemeClr val="tx1">
                    <a:lumMod val="50000"/>
                  </a:schemeClr>
                </a:solidFill>
                <a:latin typeface="Times New Roman" pitchFamily="18" charset="0"/>
                <a:cs typeface="Times New Roman" pitchFamily="18" charset="0"/>
              </a:rPr>
              <a:t> до </a:t>
            </a:r>
            <a:r>
              <a:rPr lang="ru-RU" sz="1600" dirty="0" err="1">
                <a:solidFill>
                  <a:schemeClr val="tx1">
                    <a:lumMod val="50000"/>
                  </a:schemeClr>
                </a:solidFill>
                <a:latin typeface="Times New Roman" pitchFamily="18" charset="0"/>
                <a:cs typeface="Times New Roman" pitchFamily="18" charset="0"/>
              </a:rPr>
              <a:t>територій</a:t>
            </a:r>
            <a:r>
              <a:rPr lang="ru-RU" sz="1600" dirty="0">
                <a:solidFill>
                  <a:schemeClr val="tx1">
                    <a:lumMod val="50000"/>
                  </a:schemeClr>
                </a:solidFill>
                <a:latin typeface="Times New Roman" pitchFamily="18" charset="0"/>
                <a:cs typeface="Times New Roman" pitchFamily="18" charset="0"/>
              </a:rPr>
              <a:t> </a:t>
            </a:r>
            <a:r>
              <a:rPr lang="ru-RU" sz="1600" dirty="0" err="1">
                <a:solidFill>
                  <a:schemeClr val="tx1">
                    <a:lumMod val="50000"/>
                  </a:schemeClr>
                </a:solidFill>
                <a:latin typeface="Times New Roman" pitchFamily="18" charset="0"/>
                <a:cs typeface="Times New Roman" pitchFamily="18" charset="0"/>
              </a:rPr>
              <a:t>спеціальних</a:t>
            </a:r>
            <a:r>
              <a:rPr lang="ru-RU" sz="1600" dirty="0">
                <a:solidFill>
                  <a:schemeClr val="tx1">
                    <a:lumMod val="50000"/>
                  </a:schemeClr>
                </a:solidFill>
                <a:latin typeface="Times New Roman" pitchFamily="18" charset="0"/>
                <a:cs typeface="Times New Roman" pitchFamily="18" charset="0"/>
              </a:rPr>
              <a:t> </a:t>
            </a:r>
            <a:r>
              <a:rPr lang="ru-RU" sz="1600" dirty="0" err="1">
                <a:solidFill>
                  <a:schemeClr val="tx1">
                    <a:lumMod val="50000"/>
                  </a:schemeClr>
                </a:solidFill>
                <a:latin typeface="Times New Roman" pitchFamily="18" charset="0"/>
                <a:cs typeface="Times New Roman" pitchFamily="18" charset="0"/>
              </a:rPr>
              <a:t>економічних</a:t>
            </a:r>
            <a:r>
              <a:rPr lang="ru-RU" sz="1600" dirty="0">
                <a:solidFill>
                  <a:schemeClr val="tx1">
                    <a:lumMod val="50000"/>
                  </a:schemeClr>
                </a:solidFill>
                <a:latin typeface="Times New Roman" pitchFamily="18" charset="0"/>
                <a:cs typeface="Times New Roman" pitchFamily="18" charset="0"/>
              </a:rPr>
              <a:t> зон </a:t>
            </a:r>
            <a:r>
              <a:rPr lang="ru-RU" sz="1600" dirty="0" err="1">
                <a:solidFill>
                  <a:schemeClr val="tx1">
                    <a:lumMod val="50000"/>
                  </a:schemeClr>
                </a:solidFill>
                <a:latin typeface="Times New Roman" pitchFamily="18" charset="0"/>
                <a:cs typeface="Times New Roman" pitchFamily="18" charset="0"/>
              </a:rPr>
              <a:t>згідно</a:t>
            </a:r>
            <a:r>
              <a:rPr lang="ru-RU" sz="1600" dirty="0">
                <a:solidFill>
                  <a:schemeClr val="tx1">
                    <a:lumMod val="50000"/>
                  </a:schemeClr>
                </a:solidFill>
                <a:latin typeface="Times New Roman" pitchFamily="18" charset="0"/>
                <a:cs typeface="Times New Roman" pitchFamily="18" charset="0"/>
              </a:rPr>
              <a:t> </a:t>
            </a:r>
            <a:r>
              <a:rPr lang="ru-RU" sz="1600" dirty="0" err="1">
                <a:solidFill>
                  <a:schemeClr val="tx1">
                    <a:lumMod val="50000"/>
                  </a:schemeClr>
                </a:solidFill>
                <a:latin typeface="Times New Roman" pitchFamily="18" charset="0"/>
                <a:cs typeface="Times New Roman" pitchFamily="18" charset="0"/>
              </a:rPr>
              <a:t>із</a:t>
            </a:r>
            <a:r>
              <a:rPr lang="ru-RU" sz="1600" dirty="0">
                <a:solidFill>
                  <a:schemeClr val="tx1">
                    <a:lumMod val="50000"/>
                  </a:schemeClr>
                </a:solidFill>
                <a:latin typeface="Times New Roman" pitchFamily="18" charset="0"/>
                <a:cs typeface="Times New Roman" pitchFamily="18" charset="0"/>
              </a:rPr>
              <a:t> ст. 24 Закону, а </a:t>
            </a:r>
            <a:r>
              <a:rPr lang="ru-RU" sz="1600" dirty="0" err="1">
                <a:solidFill>
                  <a:schemeClr val="tx1">
                    <a:lumMod val="50000"/>
                  </a:schemeClr>
                </a:solidFill>
                <a:latin typeface="Times New Roman" pitchFamily="18" charset="0"/>
                <a:cs typeface="Times New Roman" pitchFamily="18" charset="0"/>
              </a:rPr>
              <a:t>також</a:t>
            </a:r>
            <a:r>
              <a:rPr lang="ru-RU" sz="1600" dirty="0">
                <a:solidFill>
                  <a:schemeClr val="tx1">
                    <a:lumMod val="50000"/>
                  </a:schemeClr>
                </a:solidFill>
                <a:latin typeface="Times New Roman" pitchFamily="18" charset="0"/>
                <a:cs typeface="Times New Roman" pitchFamily="18" charset="0"/>
              </a:rPr>
              <a:t> до </a:t>
            </a:r>
            <a:r>
              <a:rPr lang="ru-RU" sz="1600" dirty="0" err="1">
                <a:solidFill>
                  <a:schemeClr val="tx1">
                    <a:lumMod val="50000"/>
                  </a:schemeClr>
                </a:solidFill>
                <a:latin typeface="Times New Roman" pitchFamily="18" charset="0"/>
                <a:cs typeface="Times New Roman" pitchFamily="18" charset="0"/>
              </a:rPr>
              <a:t>територій</a:t>
            </a:r>
            <a:r>
              <a:rPr lang="ru-RU" sz="1600" dirty="0">
                <a:solidFill>
                  <a:schemeClr val="tx1">
                    <a:lumMod val="50000"/>
                  </a:schemeClr>
                </a:solidFill>
                <a:latin typeface="Times New Roman" pitchFamily="18" charset="0"/>
                <a:cs typeface="Times New Roman" pitchFamily="18" charset="0"/>
              </a:rPr>
              <a:t> </a:t>
            </a:r>
            <a:r>
              <a:rPr lang="ru-RU" sz="1600" dirty="0" err="1">
                <a:solidFill>
                  <a:schemeClr val="tx1">
                    <a:lumMod val="50000"/>
                  </a:schemeClr>
                </a:solidFill>
                <a:latin typeface="Times New Roman" pitchFamily="18" charset="0"/>
                <a:cs typeface="Times New Roman" pitchFamily="18" charset="0"/>
              </a:rPr>
              <a:t>митних</a:t>
            </a:r>
            <a:r>
              <a:rPr lang="ru-RU" sz="1600" dirty="0">
                <a:solidFill>
                  <a:schemeClr val="tx1">
                    <a:lumMod val="50000"/>
                  </a:schemeClr>
                </a:solidFill>
                <a:latin typeface="Times New Roman" pitchFamily="18" charset="0"/>
                <a:cs typeface="Times New Roman" pitchFamily="18" charset="0"/>
              </a:rPr>
              <a:t> </a:t>
            </a:r>
            <a:r>
              <a:rPr lang="ru-RU" sz="1600" dirty="0" err="1" smtClean="0">
                <a:solidFill>
                  <a:schemeClr val="tx1">
                    <a:lumMod val="50000"/>
                  </a:schemeClr>
                </a:solidFill>
                <a:latin typeface="Times New Roman" pitchFamily="18" charset="0"/>
                <a:cs typeface="Times New Roman" pitchFamily="18" charset="0"/>
              </a:rPr>
              <a:t>союзів</a:t>
            </a:r>
            <a:r>
              <a:rPr lang="ru-RU" sz="1600" dirty="0">
                <a:solidFill>
                  <a:schemeClr val="tx1">
                    <a:lumMod val="50000"/>
                  </a:schemeClr>
                </a:solidFill>
                <a:latin typeface="Times New Roman" pitchFamily="18" charset="0"/>
                <a:cs typeface="Times New Roman" pitchFamily="18" charset="0"/>
              </a:rPr>
              <a:t>, до </a:t>
            </a:r>
            <a:r>
              <a:rPr lang="ru-RU" sz="1600" dirty="0" err="1">
                <a:solidFill>
                  <a:schemeClr val="tx1">
                    <a:lumMod val="50000"/>
                  </a:schemeClr>
                </a:solidFill>
                <a:latin typeface="Times New Roman" pitchFamily="18" charset="0"/>
                <a:cs typeface="Times New Roman" pitchFamily="18" charset="0"/>
              </a:rPr>
              <a:t>яких</a:t>
            </a:r>
            <a:r>
              <a:rPr lang="ru-RU" sz="1600" dirty="0">
                <a:solidFill>
                  <a:schemeClr val="tx1">
                    <a:lumMod val="50000"/>
                  </a:schemeClr>
                </a:solidFill>
                <a:latin typeface="Times New Roman" pitchFamily="18" charset="0"/>
                <a:cs typeface="Times New Roman" pitchFamily="18" charset="0"/>
              </a:rPr>
              <a:t> входить </a:t>
            </a:r>
            <a:r>
              <a:rPr lang="ru-RU" sz="1600" dirty="0" err="1">
                <a:solidFill>
                  <a:schemeClr val="tx1">
                    <a:lumMod val="50000"/>
                  </a:schemeClr>
                </a:solidFill>
                <a:latin typeface="Times New Roman" pitchFamily="18" charset="0"/>
                <a:cs typeface="Times New Roman" pitchFamily="18" charset="0"/>
              </a:rPr>
              <a:t>Україна</a:t>
            </a:r>
            <a:r>
              <a:rPr lang="ru-RU" sz="1600" dirty="0">
                <a:solidFill>
                  <a:schemeClr val="tx1">
                    <a:lumMod val="50000"/>
                  </a:schemeClr>
                </a:solidFill>
                <a:latin typeface="Times New Roman" pitchFamily="18" charset="0"/>
                <a:cs typeface="Times New Roman" pitchFamily="18" charset="0"/>
              </a:rPr>
              <a:t>, і в </a:t>
            </a:r>
            <a:r>
              <a:rPr lang="ru-RU" sz="1600" dirty="0" err="1">
                <a:solidFill>
                  <a:schemeClr val="tx1">
                    <a:lumMod val="50000"/>
                  </a:schemeClr>
                </a:solidFill>
                <a:latin typeface="Times New Roman" pitchFamily="18" charset="0"/>
                <a:cs typeface="Times New Roman" pitchFamily="18" charset="0"/>
              </a:rPr>
              <a:t>разі</a:t>
            </a:r>
            <a:r>
              <a:rPr lang="ru-RU" sz="1600" dirty="0">
                <a:solidFill>
                  <a:schemeClr val="tx1">
                    <a:lumMod val="50000"/>
                  </a:schemeClr>
                </a:solidFill>
                <a:latin typeface="Times New Roman" pitchFamily="18" charset="0"/>
                <a:cs typeface="Times New Roman" pitchFamily="18" charset="0"/>
              </a:rPr>
              <a:t> </a:t>
            </a:r>
            <a:r>
              <a:rPr lang="ru-RU" sz="1600" dirty="0" err="1">
                <a:solidFill>
                  <a:schemeClr val="tx1">
                    <a:lumMod val="50000"/>
                  </a:schemeClr>
                </a:solidFill>
                <a:latin typeface="Times New Roman" pitchFamily="18" charset="0"/>
                <a:cs typeface="Times New Roman" pitchFamily="18" charset="0"/>
              </a:rPr>
              <a:t>встановлення</a:t>
            </a:r>
            <a:r>
              <a:rPr lang="ru-RU" sz="1600" dirty="0">
                <a:solidFill>
                  <a:schemeClr val="tx1">
                    <a:lumMod val="50000"/>
                  </a:schemeClr>
                </a:solidFill>
                <a:latin typeface="Times New Roman" pitchFamily="18" charset="0"/>
                <a:cs typeface="Times New Roman" pitchFamily="18" charset="0"/>
              </a:rPr>
              <a:t> будь-</a:t>
            </a:r>
            <a:r>
              <a:rPr lang="ru-RU" sz="1600" dirty="0" err="1">
                <a:solidFill>
                  <a:schemeClr val="tx1">
                    <a:lumMod val="50000"/>
                  </a:schemeClr>
                </a:solidFill>
                <a:latin typeface="Times New Roman" pitchFamily="18" charset="0"/>
                <a:cs typeface="Times New Roman" pitchFamily="18" charset="0"/>
              </a:rPr>
              <a:t>якого</a:t>
            </a:r>
            <a:r>
              <a:rPr lang="ru-RU" sz="1600" dirty="0">
                <a:solidFill>
                  <a:schemeClr val="tx1">
                    <a:lumMod val="50000"/>
                  </a:schemeClr>
                </a:solidFill>
                <a:latin typeface="Times New Roman" pitchFamily="18" charset="0"/>
                <a:cs typeface="Times New Roman" pitchFamily="18" charset="0"/>
              </a:rPr>
              <a:t> </a:t>
            </a:r>
            <a:r>
              <a:rPr lang="ru-RU" sz="1600" dirty="0" err="1" smtClean="0">
                <a:solidFill>
                  <a:schemeClr val="tx1">
                    <a:lumMod val="50000"/>
                  </a:schemeClr>
                </a:solidFill>
                <a:latin typeface="Times New Roman" pitchFamily="18" charset="0"/>
                <a:cs typeface="Times New Roman" pitchFamily="18" charset="0"/>
              </a:rPr>
              <a:t>спеціального</a:t>
            </a:r>
            <a:r>
              <a:rPr lang="ru-RU" sz="1600" dirty="0" smtClean="0">
                <a:solidFill>
                  <a:schemeClr val="tx1">
                    <a:lumMod val="50000"/>
                  </a:schemeClr>
                </a:solidFill>
                <a:latin typeface="Times New Roman" pitchFamily="18" charset="0"/>
                <a:cs typeface="Times New Roman" pitchFamily="18" charset="0"/>
              </a:rPr>
              <a:t> </a:t>
            </a:r>
            <a:r>
              <a:rPr lang="ru-RU" sz="1600" dirty="0">
                <a:solidFill>
                  <a:schemeClr val="tx1">
                    <a:lumMod val="50000"/>
                  </a:schemeClr>
                </a:solidFill>
                <a:latin typeface="Times New Roman" pitchFamily="18" charset="0"/>
                <a:cs typeface="Times New Roman" pitchFamily="18" charset="0"/>
              </a:rPr>
              <a:t>режиму </a:t>
            </a:r>
            <a:r>
              <a:rPr lang="ru-RU" sz="1600" dirty="0" err="1">
                <a:solidFill>
                  <a:schemeClr val="tx1">
                    <a:lumMod val="50000"/>
                  </a:schemeClr>
                </a:solidFill>
                <a:latin typeface="Times New Roman" pitchFamily="18" charset="0"/>
                <a:cs typeface="Times New Roman" pitchFamily="18" charset="0"/>
              </a:rPr>
              <a:t>згідно</a:t>
            </a:r>
            <a:r>
              <a:rPr lang="ru-RU" sz="1600" dirty="0">
                <a:solidFill>
                  <a:schemeClr val="tx1">
                    <a:lumMod val="50000"/>
                  </a:schemeClr>
                </a:solidFill>
                <a:latin typeface="Times New Roman" pitchFamily="18" charset="0"/>
                <a:cs typeface="Times New Roman" pitchFamily="18" charset="0"/>
              </a:rPr>
              <a:t> з </a:t>
            </a:r>
            <a:r>
              <a:rPr lang="ru-RU" sz="1600" dirty="0" err="1">
                <a:solidFill>
                  <a:schemeClr val="tx1">
                    <a:lumMod val="50000"/>
                  </a:schemeClr>
                </a:solidFill>
                <a:latin typeface="Times New Roman" pitchFamily="18" charset="0"/>
                <a:cs typeface="Times New Roman" pitchFamily="18" charset="0"/>
              </a:rPr>
              <a:t>міжнародними</a:t>
            </a:r>
            <a:r>
              <a:rPr lang="ru-RU" sz="1600" dirty="0">
                <a:solidFill>
                  <a:schemeClr val="tx1">
                    <a:lumMod val="50000"/>
                  </a:schemeClr>
                </a:solidFill>
                <a:latin typeface="Times New Roman" pitchFamily="18" charset="0"/>
                <a:cs typeface="Times New Roman" pitchFamily="18" charset="0"/>
              </a:rPr>
              <a:t> договорами за </a:t>
            </a:r>
            <a:r>
              <a:rPr lang="ru-RU" sz="1600" dirty="0" err="1">
                <a:solidFill>
                  <a:schemeClr val="tx1">
                    <a:lumMod val="50000"/>
                  </a:schemeClr>
                </a:solidFill>
                <a:latin typeface="Times New Roman" pitchFamily="18" charset="0"/>
                <a:cs typeface="Times New Roman" pitchFamily="18" charset="0"/>
              </a:rPr>
              <a:t>участю</a:t>
            </a:r>
            <a:r>
              <a:rPr lang="ru-RU" sz="1600" dirty="0">
                <a:solidFill>
                  <a:schemeClr val="tx1">
                    <a:lumMod val="50000"/>
                  </a:schemeClr>
                </a:solidFill>
                <a:latin typeface="Times New Roman" pitchFamily="18" charset="0"/>
                <a:cs typeface="Times New Roman" pitchFamily="18" charset="0"/>
              </a:rPr>
              <a:t> </a:t>
            </a:r>
            <a:r>
              <a:rPr lang="ru-RU" sz="1600" dirty="0" err="1">
                <a:solidFill>
                  <a:schemeClr val="tx1">
                    <a:lumMod val="50000"/>
                  </a:schemeClr>
                </a:solidFill>
                <a:latin typeface="Times New Roman" pitchFamily="18" charset="0"/>
                <a:cs typeface="Times New Roman" pitchFamily="18" charset="0"/>
              </a:rPr>
              <a:t>України</a:t>
            </a:r>
            <a:r>
              <a:rPr lang="ru-RU" sz="1600" dirty="0">
                <a:solidFill>
                  <a:schemeClr val="tx1">
                    <a:lumMod val="50000"/>
                  </a:schemeClr>
                </a:solidFill>
                <a:latin typeface="Times New Roman" pitchFamily="18" charset="0"/>
                <a:cs typeface="Times New Roman" pitchFamily="18" charset="0"/>
              </a:rPr>
              <a:t> </a:t>
            </a:r>
            <a:r>
              <a:rPr lang="ru-RU" sz="1600" dirty="0" err="1" smtClean="0">
                <a:solidFill>
                  <a:schemeClr val="tx1">
                    <a:lumMod val="50000"/>
                  </a:schemeClr>
                </a:solidFill>
                <a:latin typeface="Times New Roman" pitchFamily="18" charset="0"/>
                <a:cs typeface="Times New Roman" pitchFamily="18" charset="0"/>
              </a:rPr>
              <a:t>відповідно</a:t>
            </a:r>
            <a:r>
              <a:rPr lang="ru-RU" sz="1600" dirty="0" smtClean="0">
                <a:solidFill>
                  <a:schemeClr val="tx1">
                    <a:lumMod val="50000"/>
                  </a:schemeClr>
                </a:solidFill>
                <a:latin typeface="Times New Roman" pitchFamily="18" charset="0"/>
                <a:cs typeface="Times New Roman" pitchFamily="18" charset="0"/>
              </a:rPr>
              <a:t> </a:t>
            </a:r>
            <a:r>
              <a:rPr lang="ru-RU" sz="1600" dirty="0">
                <a:solidFill>
                  <a:schemeClr val="tx1">
                    <a:lumMod val="50000"/>
                  </a:schemeClr>
                </a:solidFill>
                <a:latin typeface="Times New Roman" pitchFamily="18" charset="0"/>
                <a:cs typeface="Times New Roman" pitchFamily="18" charset="0"/>
              </a:rPr>
              <a:t>до ст. 25 Закону.</a:t>
            </a:r>
            <a:r>
              <a:rPr lang="uk-UA" sz="1600" dirty="0" smtClean="0">
                <a:solidFill>
                  <a:schemeClr val="tx1">
                    <a:lumMod val="50000"/>
                  </a:schemeClr>
                </a:solidFill>
                <a:latin typeface="Times New Roman" pitchFamily="18" charset="0"/>
                <a:cs typeface="Times New Roman" pitchFamily="18" charset="0"/>
              </a:rPr>
              <a:t> </a:t>
            </a:r>
          </a:p>
          <a:p>
            <a:pPr marL="0" indent="457200" algn="just">
              <a:lnSpc>
                <a:spcPct val="100000"/>
              </a:lnSpc>
              <a:spcBef>
                <a:spcPts val="0"/>
              </a:spcBef>
              <a:buNone/>
            </a:pPr>
            <a:endParaRPr lang="uk-UA" sz="1600" b="0" dirty="0" smtClean="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565223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just">
              <a:lnSpc>
                <a:spcPct val="100000"/>
              </a:lnSpc>
              <a:spcBef>
                <a:spcPts val="0"/>
              </a:spcBef>
              <a:buNone/>
            </a:pPr>
            <a:r>
              <a:rPr lang="uk-UA" sz="1800" dirty="0">
                <a:latin typeface="Times New Roman" pitchFamily="18" charset="0"/>
                <a:cs typeface="Times New Roman" pitchFamily="18" charset="0"/>
              </a:rPr>
              <a:t/>
            </a:r>
            <a:br>
              <a:rPr lang="uk-UA" sz="1800" dirty="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marL="0" indent="457200" algn="just">
              <a:lnSpc>
                <a:spcPct val="100000"/>
              </a:lnSpc>
              <a:spcBef>
                <a:spcPts val="0"/>
              </a:spcBef>
              <a:buNone/>
            </a:pPr>
            <a:endParaRPr lang="uk-UA" sz="1700" b="0" dirty="0" smtClean="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TextBox 5"/>
          <p:cNvSpPr txBox="1"/>
          <p:nvPr/>
        </p:nvSpPr>
        <p:spPr>
          <a:xfrm>
            <a:off x="460375" y="465138"/>
            <a:ext cx="11418358" cy="5355312"/>
          </a:xfrm>
          <a:prstGeom prst="rect">
            <a:avLst/>
          </a:prstGeom>
          <a:noFill/>
        </p:spPr>
        <p:txBody>
          <a:bodyPr wrap="square" rtlCol="0">
            <a:spAutoFit/>
          </a:bodyPr>
          <a:lstStyle/>
          <a:p>
            <a:pPr indent="457200" algn="ctr"/>
            <a:r>
              <a:rPr lang="uk-UA" b="1" i="1" dirty="0" smtClean="0"/>
              <a:t>4. Основні </a:t>
            </a:r>
            <a:r>
              <a:rPr lang="uk-UA" b="1" i="1" dirty="0"/>
              <a:t>напрямки здійснення зовнішньоекономічних операцій </a:t>
            </a:r>
            <a:endParaRPr lang="uk-UA" b="1" i="1" dirty="0" smtClean="0"/>
          </a:p>
          <a:p>
            <a:pPr indent="457200"/>
            <a:r>
              <a:rPr lang="uk-UA" dirty="0" smtClean="0"/>
              <a:t>Зовнішньоекономічні </a:t>
            </a:r>
            <a:r>
              <a:rPr lang="uk-UA" dirty="0"/>
              <a:t>операції можуть здійснюватися господарюючими суб'єктами за такими основними напрямками: </a:t>
            </a:r>
            <a:endParaRPr lang="uk-UA" dirty="0" smtClean="0"/>
          </a:p>
          <a:p>
            <a:pPr indent="457200"/>
            <a:r>
              <a:rPr lang="uk-UA" dirty="0" err="1" smtClean="0"/>
              <a:t>•</a:t>
            </a:r>
            <a:r>
              <a:rPr lang="uk-UA" dirty="0" err="1"/>
              <a:t>міжнародна</a:t>
            </a:r>
            <a:r>
              <a:rPr lang="uk-UA" dirty="0"/>
              <a:t> торгівля (експортно-імпортна діяльність, включаючи реекспорт та реімпорт, операції зустрічної торгівлі, торгові операції змагального типу); </a:t>
            </a:r>
            <a:endParaRPr lang="uk-UA" dirty="0" smtClean="0"/>
          </a:p>
          <a:p>
            <a:pPr indent="457200"/>
            <a:r>
              <a:rPr lang="uk-UA" dirty="0" err="1" smtClean="0"/>
              <a:t>•</a:t>
            </a:r>
            <a:r>
              <a:rPr lang="uk-UA" dirty="0" err="1"/>
              <a:t>міжнародний</a:t>
            </a:r>
            <a:r>
              <a:rPr lang="uk-UA" dirty="0"/>
              <a:t> трансфер технологій (укладання ліцензійних і франчайзингових угод, експорт-імпорт інжинірингових та </a:t>
            </a:r>
            <a:r>
              <a:rPr lang="uk-UA" dirty="0" err="1"/>
              <a:t>реінжинірингових</a:t>
            </a:r>
            <a:r>
              <a:rPr lang="uk-UA" dirty="0"/>
              <a:t> послуг, консалтинг і наукоємний сервіс, лізинг тощо); </a:t>
            </a:r>
            <a:endParaRPr lang="uk-UA" dirty="0" smtClean="0"/>
          </a:p>
          <a:p>
            <a:pPr indent="457200"/>
            <a:r>
              <a:rPr lang="uk-UA" dirty="0" err="1" smtClean="0"/>
              <a:t>•</a:t>
            </a:r>
            <a:r>
              <a:rPr lang="uk-UA" dirty="0" err="1"/>
              <a:t>міжнародні</a:t>
            </a:r>
            <a:r>
              <a:rPr lang="uk-UA" dirty="0"/>
              <a:t> інвестиції (створення спільних підприємств, капіталовкладення в межах вільних економічних зон та ін</a:t>
            </a:r>
            <a:r>
              <a:rPr lang="uk-UA" dirty="0" smtClean="0"/>
              <a:t>.).</a:t>
            </a:r>
          </a:p>
          <a:p>
            <a:pPr indent="457200"/>
            <a:r>
              <a:rPr lang="uk-UA" dirty="0"/>
              <a:t>Серед наведених форм ЗЕД історично першою і переважаючою є міжнародна торгівля, що являє собою міжнародний обмін продуктами і послугами - результатами національної праці. </a:t>
            </a:r>
            <a:endParaRPr lang="uk-UA" dirty="0" smtClean="0"/>
          </a:p>
          <a:p>
            <a:pPr indent="457200"/>
            <a:r>
              <a:rPr lang="uk-UA" dirty="0" smtClean="0"/>
              <a:t>Основними </a:t>
            </a:r>
            <a:r>
              <a:rPr lang="uk-UA" dirty="0"/>
              <a:t>формами торгівлі виступають: торгівля готовою продукцією; торгівля продукцією в розібраному вигляді; зустрічна торгівля; постачання комплектного устаткування. </a:t>
            </a:r>
            <a:r>
              <a:rPr lang="uk-UA" dirty="0" smtClean="0"/>
              <a:t>Міжнародний </a:t>
            </a:r>
            <a:r>
              <a:rPr lang="uk-UA" dirty="0"/>
              <a:t>обмін технологіями передбачає використання активів, що перебувають за кордоном, наприклад, фірмових знаків, патентів авторських прав або інших видів експертних документів, згідно з підписаними контрактами, які носять назву ліцензійних угод. До міжнародного обміну технологіями належить також франчайзинг, тобто спосіб ведення бізнесу, при якому одна сторона продає іншій право на користування своїм фірмовим знаком, а також на довгочасній основі допомагає у здійсненні господарських операцій, поставляючи напівфабрикати і комплектуючі вироби, надаючи управлінські послуги і технології.</a:t>
            </a:r>
          </a:p>
        </p:txBody>
      </p:sp>
    </p:spTree>
    <p:extLst>
      <p:ext uri="{BB962C8B-B14F-4D97-AF65-F5344CB8AC3E}">
        <p14:creationId xmlns:p14="http://schemas.microsoft.com/office/powerpoint/2010/main" val="14697239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just">
              <a:lnSpc>
                <a:spcPct val="100000"/>
              </a:lnSpc>
              <a:spcBef>
                <a:spcPts val="0"/>
              </a:spcBef>
              <a:buNone/>
            </a:pPr>
            <a:r>
              <a:rPr lang="uk-UA" sz="1800" dirty="0">
                <a:latin typeface="Times New Roman" pitchFamily="18" charset="0"/>
                <a:cs typeface="Times New Roman" pitchFamily="18" charset="0"/>
              </a:rPr>
              <a:t/>
            </a:r>
            <a:br>
              <a:rPr lang="uk-UA" sz="1800" dirty="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marL="0" indent="457200" algn="just">
              <a:lnSpc>
                <a:spcPct val="100000"/>
              </a:lnSpc>
              <a:spcBef>
                <a:spcPts val="0"/>
              </a:spcBef>
              <a:buNone/>
            </a:pPr>
            <a:endParaRPr lang="uk-UA" sz="1700" b="0" dirty="0" smtClean="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TextBox 5"/>
          <p:cNvSpPr txBox="1"/>
          <p:nvPr/>
        </p:nvSpPr>
        <p:spPr>
          <a:xfrm>
            <a:off x="460375" y="465138"/>
            <a:ext cx="11418358" cy="5355312"/>
          </a:xfrm>
          <a:prstGeom prst="rect">
            <a:avLst/>
          </a:prstGeom>
          <a:noFill/>
        </p:spPr>
        <p:txBody>
          <a:bodyPr wrap="square" rtlCol="0">
            <a:spAutoFit/>
          </a:bodyPr>
          <a:lstStyle/>
          <a:p>
            <a:pPr indent="457200"/>
            <a:r>
              <a:rPr lang="uk-UA" dirty="0"/>
              <a:t>Обмін технологіями також здійснюється через укладання міжнародних лізингових угод, які розцінюються як альтернатива традиційному інвестуванню. До міжнародного обміну технологіями можна віднести також експорт-імпорт наукоємних послуг у сфері виробництва, обігу та управління, що вважається </a:t>
            </a:r>
            <a:r>
              <a:rPr lang="uk-UA" dirty="0" err="1"/>
              <a:t>найдинамічнішою</a:t>
            </a:r>
            <a:r>
              <a:rPr lang="uk-UA" dirty="0"/>
              <a:t> складовою всієї сукупності міжнародних економічних відносин. Розрізняють два види міжнародних інвестицій: прямі і </a:t>
            </a:r>
            <a:r>
              <a:rPr lang="uk-UA" dirty="0" smtClean="0"/>
              <a:t>портфельні</a:t>
            </a:r>
            <a:r>
              <a:rPr lang="uk-UA" b="1" i="1" dirty="0" smtClean="0"/>
              <a:t>. </a:t>
            </a:r>
          </a:p>
          <a:p>
            <a:pPr indent="457200"/>
            <a:r>
              <a:rPr lang="uk-UA" b="1" i="1" dirty="0" smtClean="0"/>
              <a:t>Прямі </a:t>
            </a:r>
            <a:r>
              <a:rPr lang="uk-UA" b="1" i="1" dirty="0"/>
              <a:t>інвестиції </a:t>
            </a:r>
            <a:r>
              <a:rPr lang="uk-UA" dirty="0"/>
              <a:t>є різновидом іноземних інвестицій, що супроводжуються контролем за діяльністю компанії навіть у випадку придбання невеликої частки її акцій (на рівні 10%). Досить поширеним різновидом прямого іноземного інвестування є створення спільних підприємств (СП). Часто з метою стимулювання таких інвестицій приймаючі держави надають інвесторам певні </a:t>
            </a:r>
            <a:r>
              <a:rPr lang="uk-UA" dirty="0" smtClean="0"/>
              <a:t>пільги.</a:t>
            </a:r>
          </a:p>
          <a:p>
            <a:pPr indent="457200"/>
            <a:r>
              <a:rPr lang="uk-UA" dirty="0"/>
              <a:t>До </a:t>
            </a:r>
            <a:r>
              <a:rPr lang="uk-UA" b="1" dirty="0"/>
              <a:t>портфельних інвестицій </a:t>
            </a:r>
            <a:r>
              <a:rPr lang="uk-UA" dirty="0"/>
              <a:t>можуть бути віднесені як боргові зобов'язання, так і акції фірми. Фактором, який дозволяє відрізняти даний тип інвестицій від прямих, є відсутність контролю за діяльністю фірми, яка приймає інвестиції. До портфельних інвестицій вдаються в основному з метою розв'язання фінансових завдань. </a:t>
            </a:r>
            <a:endParaRPr lang="uk-UA" dirty="0" smtClean="0"/>
          </a:p>
          <a:p>
            <a:pPr indent="457200"/>
            <a:r>
              <a:rPr lang="uk-UA" dirty="0" smtClean="0"/>
              <a:t>Окремо </a:t>
            </a:r>
            <a:r>
              <a:rPr lang="uk-UA" dirty="0"/>
              <a:t>слід виділити цілий комплекс міжнародних комерційних операцій, що носять </a:t>
            </a:r>
            <a:r>
              <a:rPr lang="uk-UA" dirty="0" err="1"/>
              <a:t>забезпечуючий</a:t>
            </a:r>
            <a:r>
              <a:rPr lang="uk-UA" dirty="0"/>
              <a:t> характер: </a:t>
            </a:r>
            <a:endParaRPr lang="uk-UA" dirty="0" smtClean="0"/>
          </a:p>
          <a:p>
            <a:pPr marL="285750" indent="-285750">
              <a:buFont typeface="Arial" pitchFamily="34" charset="0"/>
              <a:buChar char="•"/>
            </a:pPr>
            <a:r>
              <a:rPr lang="uk-UA" dirty="0" smtClean="0"/>
              <a:t>міжнародні </a:t>
            </a:r>
            <a:r>
              <a:rPr lang="uk-UA" dirty="0"/>
              <a:t>перевезення і </a:t>
            </a:r>
            <a:r>
              <a:rPr lang="uk-UA" dirty="0" err="1" smtClean="0"/>
              <a:t>транспортно</a:t>
            </a:r>
            <a:r>
              <a:rPr lang="uk-UA" dirty="0" smtClean="0"/>
              <a:t> - експедиторські </a:t>
            </a:r>
            <a:r>
              <a:rPr lang="uk-UA" dirty="0"/>
              <a:t>операції; </a:t>
            </a:r>
            <a:endParaRPr lang="uk-UA" dirty="0" smtClean="0"/>
          </a:p>
          <a:p>
            <a:pPr marL="285750" indent="-285750">
              <a:buFont typeface="Arial" pitchFamily="34" charset="0"/>
              <a:buChar char="•"/>
            </a:pPr>
            <a:r>
              <a:rPr lang="uk-UA" dirty="0" smtClean="0"/>
              <a:t>операції </a:t>
            </a:r>
            <a:r>
              <a:rPr lang="uk-UA" dirty="0"/>
              <a:t>зі зберігання і страхування вантажів; </a:t>
            </a:r>
            <a:endParaRPr lang="uk-UA" dirty="0" smtClean="0"/>
          </a:p>
          <a:p>
            <a:pPr marL="285750" indent="-285750">
              <a:buFont typeface="Arial" pitchFamily="34" charset="0"/>
              <a:buChar char="•"/>
            </a:pPr>
            <a:r>
              <a:rPr lang="uk-UA" dirty="0" smtClean="0"/>
              <a:t>розрахунково-фінансові </a:t>
            </a:r>
            <a:r>
              <a:rPr lang="uk-UA" dirty="0"/>
              <a:t>операції; </a:t>
            </a:r>
            <a:endParaRPr lang="uk-UA" dirty="0" smtClean="0"/>
          </a:p>
          <a:p>
            <a:pPr marL="285750" indent="-285750">
              <a:buFont typeface="Arial" pitchFamily="34" charset="0"/>
              <a:buChar char="•"/>
            </a:pPr>
            <a:r>
              <a:rPr lang="uk-UA" dirty="0" smtClean="0"/>
              <a:t>митне </a:t>
            </a:r>
            <a:r>
              <a:rPr lang="uk-UA" dirty="0"/>
              <a:t>оформлення вантажів; дослідження кон'юнктури ринків і т. ін.</a:t>
            </a:r>
          </a:p>
        </p:txBody>
      </p:sp>
    </p:spTree>
    <p:extLst>
      <p:ext uri="{BB962C8B-B14F-4D97-AF65-F5344CB8AC3E}">
        <p14:creationId xmlns:p14="http://schemas.microsoft.com/office/powerpoint/2010/main" val="36581089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just">
              <a:lnSpc>
                <a:spcPct val="100000"/>
              </a:lnSpc>
              <a:spcBef>
                <a:spcPts val="0"/>
              </a:spcBef>
              <a:buNone/>
            </a:pPr>
            <a:r>
              <a:rPr lang="uk-UA" sz="1800" dirty="0">
                <a:latin typeface="Times New Roman" pitchFamily="18" charset="0"/>
                <a:cs typeface="Times New Roman" pitchFamily="18" charset="0"/>
              </a:rPr>
              <a:t/>
            </a:r>
            <a:br>
              <a:rPr lang="uk-UA" sz="1800" dirty="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marL="0" indent="457200" algn="just">
              <a:lnSpc>
                <a:spcPct val="100000"/>
              </a:lnSpc>
              <a:spcBef>
                <a:spcPts val="0"/>
              </a:spcBef>
              <a:buNone/>
            </a:pPr>
            <a:endParaRPr lang="uk-UA" sz="1700" b="0" dirty="0" smtClean="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TextBox 5"/>
          <p:cNvSpPr txBox="1"/>
          <p:nvPr/>
        </p:nvSpPr>
        <p:spPr>
          <a:xfrm>
            <a:off x="460375" y="465138"/>
            <a:ext cx="11418358" cy="5032147"/>
          </a:xfrm>
          <a:prstGeom prst="rect">
            <a:avLst/>
          </a:prstGeom>
          <a:noFill/>
        </p:spPr>
        <p:txBody>
          <a:bodyPr wrap="square" rtlCol="0">
            <a:spAutoFit/>
          </a:bodyPr>
          <a:lstStyle/>
          <a:p>
            <a:pPr indent="457200"/>
            <a:r>
              <a:rPr lang="uk-UA" b="1" i="1" dirty="0"/>
              <a:t>5. </a:t>
            </a:r>
            <a:r>
              <a:rPr lang="ru-RU" b="1" i="1" dirty="0" err="1"/>
              <a:t>Мотиви</a:t>
            </a:r>
            <a:r>
              <a:rPr lang="ru-RU" b="1" i="1" dirty="0"/>
              <a:t> </a:t>
            </a:r>
            <a:r>
              <a:rPr lang="ru-RU" b="1" i="1" dirty="0" err="1"/>
              <a:t>розвитку</a:t>
            </a:r>
            <a:r>
              <a:rPr lang="ru-RU" b="1" i="1" dirty="0"/>
              <a:t> ЗЕД </a:t>
            </a:r>
            <a:r>
              <a:rPr lang="ru-RU" b="1" i="1" dirty="0" err="1"/>
              <a:t>підприємства</a:t>
            </a:r>
            <a:r>
              <a:rPr lang="ru-RU" b="1" i="1" dirty="0"/>
              <a:t> та </a:t>
            </a:r>
            <a:r>
              <a:rPr lang="ru-RU" b="1" i="1" dirty="0" err="1"/>
              <a:t>фактори</a:t>
            </a:r>
            <a:r>
              <a:rPr lang="ru-RU" b="1" i="1" dirty="0"/>
              <a:t>, </a:t>
            </a:r>
            <a:r>
              <a:rPr lang="ru-RU" b="1" i="1" dirty="0" err="1"/>
              <a:t>що</a:t>
            </a:r>
            <a:r>
              <a:rPr lang="ru-RU" b="1" i="1" dirty="0"/>
              <a:t> </a:t>
            </a:r>
            <a:r>
              <a:rPr lang="ru-RU" b="1" i="1" dirty="0" err="1"/>
              <a:t>впливають</a:t>
            </a:r>
            <a:r>
              <a:rPr lang="ru-RU" b="1" i="1" dirty="0"/>
              <a:t> на </a:t>
            </a:r>
            <a:r>
              <a:rPr lang="ru-RU" b="1" i="1" dirty="0" err="1"/>
              <a:t>її</a:t>
            </a:r>
            <a:r>
              <a:rPr lang="ru-RU" b="1" i="1" dirty="0"/>
              <a:t> </a:t>
            </a:r>
            <a:r>
              <a:rPr lang="ru-RU" b="1" i="1" dirty="0" err="1"/>
              <a:t>організацію</a:t>
            </a:r>
            <a:r>
              <a:rPr lang="ru-RU" b="1" i="1" dirty="0" smtClean="0"/>
              <a:t>.</a:t>
            </a:r>
          </a:p>
          <a:p>
            <a:pPr indent="457200"/>
            <a:endParaRPr lang="uk-UA" dirty="0" smtClean="0"/>
          </a:p>
          <a:p>
            <a:pPr indent="457200"/>
            <a:r>
              <a:rPr lang="uk-UA" sz="1500" dirty="0" smtClean="0"/>
              <a:t>У </a:t>
            </a:r>
            <a:r>
              <a:rPr lang="uk-UA" sz="1500" dirty="0"/>
              <a:t>кожного підприємства є власні мотиви розвитку ЗЕД, однак серед основних виокремлюють наступні: </a:t>
            </a:r>
            <a:endParaRPr lang="uk-UA" sz="1500" dirty="0" smtClean="0"/>
          </a:p>
          <a:p>
            <a:pPr indent="457200"/>
            <a:r>
              <a:rPr lang="uk-UA" sz="1500" dirty="0" smtClean="0"/>
              <a:t>• </a:t>
            </a:r>
            <a:r>
              <a:rPr lang="uk-UA" sz="1500" dirty="0"/>
              <a:t>розширення ринку збуту своєї продукції за національні межі з метою максимізації прибутку; </a:t>
            </a:r>
            <a:endParaRPr lang="uk-UA" sz="1500" dirty="0" smtClean="0"/>
          </a:p>
          <a:p>
            <a:pPr indent="457200"/>
            <a:r>
              <a:rPr lang="uk-UA" sz="1500" dirty="0" smtClean="0"/>
              <a:t>• </a:t>
            </a:r>
            <a:r>
              <a:rPr lang="uk-UA" sz="1500" dirty="0"/>
              <a:t>закупівля необхідної сировини, комплектуючих виробів, нових технологій і обладнання; </a:t>
            </a:r>
            <a:endParaRPr lang="uk-UA" sz="1500" dirty="0" smtClean="0"/>
          </a:p>
          <a:p>
            <a:pPr indent="457200"/>
            <a:r>
              <a:rPr lang="uk-UA" sz="1500" dirty="0" smtClean="0"/>
              <a:t>• </a:t>
            </a:r>
            <a:r>
              <a:rPr lang="uk-UA" sz="1500" dirty="0"/>
              <a:t>залучення інжинірингових та інших послуг для потреб виробництва; </a:t>
            </a:r>
            <a:endParaRPr lang="uk-UA" sz="1500" dirty="0" smtClean="0"/>
          </a:p>
          <a:p>
            <a:pPr indent="457200"/>
            <a:r>
              <a:rPr lang="uk-UA" sz="1500" dirty="0" smtClean="0"/>
              <a:t>• </a:t>
            </a:r>
            <a:r>
              <a:rPr lang="uk-UA" sz="1500" dirty="0"/>
              <a:t>залучення іноземних інвестицій з метою модернізації виробництва, зміцнення експортного потенціалу і конкурентних позицій на світових товарних ринках; </a:t>
            </a:r>
            <a:endParaRPr lang="uk-UA" sz="1500" dirty="0" smtClean="0"/>
          </a:p>
          <a:p>
            <a:pPr indent="457200"/>
            <a:r>
              <a:rPr lang="uk-UA" sz="1500" dirty="0" smtClean="0"/>
              <a:t>• </a:t>
            </a:r>
            <a:r>
              <a:rPr lang="uk-UA" sz="1500" dirty="0"/>
              <a:t>участь у міжнародному поділі праці, спеціалізації і кооперуванні виробництва з метою успішного забезпечення розвитку своєї економіки</a:t>
            </a:r>
            <a:r>
              <a:rPr lang="uk-UA" sz="1500" dirty="0" smtClean="0"/>
              <a:t>.</a:t>
            </a:r>
          </a:p>
          <a:p>
            <a:pPr indent="457200"/>
            <a:r>
              <a:rPr lang="uk-UA" sz="1500" dirty="0"/>
              <a:t>Фактори, що впливають на організацію та розвиток ЗЕД, доцільно поділити на дві групи: внутрішні і </a:t>
            </a:r>
            <a:r>
              <a:rPr lang="uk-UA" sz="1500" dirty="0" smtClean="0"/>
              <a:t>зовнішні. </a:t>
            </a:r>
            <a:r>
              <a:rPr lang="uk-UA" sz="1500" dirty="0"/>
              <a:t>До внутрішніх факторів належать: </a:t>
            </a:r>
            <a:endParaRPr lang="uk-UA" sz="1500" dirty="0" smtClean="0"/>
          </a:p>
          <a:p>
            <a:pPr marL="285750" indent="-285750">
              <a:buFont typeface="Arial" pitchFamily="34" charset="0"/>
              <a:buChar char="•"/>
            </a:pPr>
            <a:r>
              <a:rPr lang="uk-UA" sz="1500" dirty="0" smtClean="0"/>
              <a:t>масштаби </a:t>
            </a:r>
            <a:r>
              <a:rPr lang="uk-UA" sz="1500" dirty="0"/>
              <a:t>ЗЕД; </a:t>
            </a:r>
            <a:endParaRPr lang="uk-UA" sz="1500" dirty="0" smtClean="0"/>
          </a:p>
          <a:p>
            <a:pPr marL="285750" indent="-285750">
              <a:buFont typeface="Arial" pitchFamily="34" charset="0"/>
              <a:buChar char="•"/>
            </a:pPr>
            <a:r>
              <a:rPr lang="uk-UA" sz="1500" dirty="0" smtClean="0"/>
              <a:t>витрати</a:t>
            </a:r>
            <a:r>
              <a:rPr lang="uk-UA" sz="1500" dirty="0"/>
              <a:t>; </a:t>
            </a:r>
            <a:endParaRPr lang="uk-UA" sz="1500" dirty="0" smtClean="0"/>
          </a:p>
          <a:p>
            <a:pPr marL="285750" indent="-285750">
              <a:buFont typeface="Arial" pitchFamily="34" charset="0"/>
              <a:buChar char="•"/>
            </a:pPr>
            <a:r>
              <a:rPr lang="uk-UA" sz="1500" dirty="0" smtClean="0"/>
              <a:t>складність </a:t>
            </a:r>
            <a:r>
              <a:rPr lang="uk-UA" sz="1500" dirty="0"/>
              <a:t>продукції; </a:t>
            </a:r>
            <a:endParaRPr lang="uk-UA" sz="1500" dirty="0" smtClean="0"/>
          </a:p>
          <a:p>
            <a:pPr marL="285750" indent="-285750">
              <a:buFont typeface="Arial" pitchFamily="34" charset="0"/>
              <a:buChar char="•"/>
            </a:pPr>
            <a:r>
              <a:rPr lang="uk-UA" sz="1500" dirty="0" smtClean="0"/>
              <a:t>досвід</a:t>
            </a:r>
            <a:r>
              <a:rPr lang="uk-UA" sz="1500" dirty="0"/>
              <a:t>; </a:t>
            </a:r>
            <a:endParaRPr lang="uk-UA" sz="1500" dirty="0" smtClean="0"/>
          </a:p>
          <a:p>
            <a:pPr marL="285750" indent="-285750">
              <a:buFont typeface="Arial" pitchFamily="34" charset="0"/>
              <a:buChar char="•"/>
            </a:pPr>
            <a:r>
              <a:rPr lang="uk-UA" sz="1500" dirty="0" smtClean="0"/>
              <a:t>контроль</a:t>
            </a:r>
            <a:r>
              <a:rPr lang="uk-UA" sz="1500" dirty="0"/>
              <a:t>. </a:t>
            </a:r>
            <a:endParaRPr lang="uk-UA" sz="1500" dirty="0" smtClean="0"/>
          </a:p>
          <a:p>
            <a:r>
              <a:rPr lang="uk-UA" sz="1500" dirty="0" smtClean="0"/>
              <a:t>Кожна </a:t>
            </a:r>
            <a:r>
              <a:rPr lang="uk-UA" sz="1500" dirty="0"/>
              <a:t>організація, яка бере участь у міжнародному бізнесі, може здійснювати різну кількість операцій. При невеликому їх масштабі і малій номенклатурі, як правило, на початковому етапі, немає потреби створювати додаткові структурні підрозділи, а тим більше засновувати зовнішньоторгову фірму. Як показує досвід, можна скористатися матричною структурою. У випадку розширення ЗЕД можна створювати спеціальні підрозділи або офшорні компанії.</a:t>
            </a:r>
          </a:p>
        </p:txBody>
      </p:sp>
    </p:spTree>
    <p:extLst>
      <p:ext uri="{BB962C8B-B14F-4D97-AF65-F5344CB8AC3E}">
        <p14:creationId xmlns:p14="http://schemas.microsoft.com/office/powerpoint/2010/main" val="27857063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just">
              <a:lnSpc>
                <a:spcPct val="100000"/>
              </a:lnSpc>
              <a:spcBef>
                <a:spcPts val="0"/>
              </a:spcBef>
              <a:buNone/>
            </a:pPr>
            <a:r>
              <a:rPr lang="uk-UA" sz="1800" dirty="0">
                <a:latin typeface="Times New Roman" pitchFamily="18" charset="0"/>
                <a:cs typeface="Times New Roman" pitchFamily="18" charset="0"/>
              </a:rPr>
              <a:t/>
            </a:r>
            <a:br>
              <a:rPr lang="uk-UA" sz="1800" dirty="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marL="0" indent="457200" algn="just">
              <a:lnSpc>
                <a:spcPct val="100000"/>
              </a:lnSpc>
              <a:spcBef>
                <a:spcPts val="0"/>
              </a:spcBef>
              <a:buNone/>
            </a:pPr>
            <a:endParaRPr lang="uk-UA" sz="1700" b="0" dirty="0" smtClean="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TextBox 5"/>
          <p:cNvSpPr txBox="1"/>
          <p:nvPr/>
        </p:nvSpPr>
        <p:spPr>
          <a:xfrm>
            <a:off x="460375" y="465138"/>
            <a:ext cx="11418358" cy="5355312"/>
          </a:xfrm>
          <a:prstGeom prst="rect">
            <a:avLst/>
          </a:prstGeom>
          <a:noFill/>
        </p:spPr>
        <p:txBody>
          <a:bodyPr wrap="square" rtlCol="0">
            <a:spAutoFit/>
          </a:bodyPr>
          <a:lstStyle/>
          <a:p>
            <a:pPr indent="457200"/>
            <a:r>
              <a:rPr lang="ru-RU" dirty="0" err="1">
                <a:latin typeface="Times New Roman" pitchFamily="18" charset="0"/>
                <a:cs typeface="Times New Roman" pitchFamily="18" charset="0"/>
              </a:rPr>
              <a:t>Виробництво</a:t>
            </a:r>
            <a:r>
              <a:rPr lang="ru-RU" dirty="0">
                <a:latin typeface="Times New Roman" pitchFamily="18" charset="0"/>
                <a:cs typeface="Times New Roman" pitchFamily="18" charset="0"/>
              </a:rPr>
              <a:t> за кордоном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продаж </a:t>
            </a:r>
            <a:r>
              <a:rPr lang="ru-RU" dirty="0" err="1">
                <a:latin typeface="Times New Roman" pitchFamily="18" charset="0"/>
                <a:cs typeface="Times New Roman" pitchFamily="18" charset="0"/>
              </a:rPr>
              <a:t>продукції</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зовнішніх</a:t>
            </a:r>
            <a:r>
              <a:rPr lang="ru-RU" dirty="0">
                <a:latin typeface="Times New Roman" pitchFamily="18" charset="0"/>
                <a:cs typeface="Times New Roman" pitchFamily="18" charset="0"/>
              </a:rPr>
              <a:t> ринках </a:t>
            </a:r>
            <a:r>
              <a:rPr lang="ru-RU" dirty="0" err="1">
                <a:latin typeface="Times New Roman" pitchFamily="18" charset="0"/>
                <a:cs typeface="Times New Roman" pitchFamily="18" charset="0"/>
              </a:rPr>
              <a:t>пов'язані</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постійними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витратами</a:t>
            </a:r>
            <a:r>
              <a:rPr lang="ru-RU" dirty="0">
                <a:latin typeface="Times New Roman" pitchFamily="18" charset="0"/>
                <a:cs typeface="Times New Roman" pitchFamily="18" charset="0"/>
              </a:rPr>
              <a:t>, тому при малому </a:t>
            </a:r>
            <a:r>
              <a:rPr lang="ru-RU" dirty="0" err="1">
                <a:latin typeface="Times New Roman" pitchFamily="18" charset="0"/>
                <a:cs typeface="Times New Roman" pitchFamily="18" charset="0"/>
              </a:rPr>
              <a:t>обсязі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виробництва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дешевше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залучити</a:t>
            </a:r>
            <a:r>
              <a:rPr lang="ru-RU" dirty="0">
                <a:latin typeface="Times New Roman" pitchFamily="18" charset="0"/>
                <a:cs typeface="Times New Roman" pitchFamily="18" charset="0"/>
              </a:rPr>
              <a:t> до </a:t>
            </a:r>
            <a:r>
              <a:rPr lang="ru-RU" dirty="0" err="1">
                <a:latin typeface="Times New Roman" pitchFamily="18" charset="0"/>
                <a:cs typeface="Times New Roman" pitchFamily="18" charset="0"/>
              </a:rPr>
              <a:t>роботи</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підрядних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умовах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сторонню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фірму</a:t>
            </a:r>
            <a:r>
              <a:rPr lang="ru-RU" dirty="0">
                <a:latin typeface="Times New Roman" pitchFamily="18" charset="0"/>
                <a:cs typeface="Times New Roman" pitchFamily="18" charset="0"/>
              </a:rPr>
              <a:t>, яка </a:t>
            </a:r>
            <a:r>
              <a:rPr lang="ru-RU" dirty="0" err="1">
                <a:latin typeface="Times New Roman" pitchFamily="18" charset="0"/>
                <a:cs typeface="Times New Roman" pitchFamily="18" charset="0"/>
              </a:rPr>
              <a:t>займається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міжнародним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бізнесом</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indent="457200"/>
            <a:r>
              <a:rPr lang="ru-RU" dirty="0" smtClean="0">
                <a:latin typeface="Times New Roman" pitchFamily="18" charset="0"/>
                <a:cs typeface="Times New Roman" pitchFamily="18" charset="0"/>
              </a:rPr>
              <a:t>Коли </a:t>
            </a:r>
            <a:r>
              <a:rPr lang="ru-RU" dirty="0" err="1">
                <a:latin typeface="Times New Roman" pitchFamily="18" charset="0"/>
                <a:cs typeface="Times New Roman" pitchFamily="18" charset="0"/>
              </a:rPr>
              <a:t>бізнес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розширюється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вигіднішим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варіантом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стати </a:t>
            </a:r>
            <a:r>
              <a:rPr lang="ru-RU" dirty="0" err="1">
                <a:latin typeface="Times New Roman" pitchFamily="18" charset="0"/>
                <a:cs typeface="Times New Roman" pitchFamily="18" charset="0"/>
              </a:rPr>
              <a:t>ведення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міжнародних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операцій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своїми</a:t>
            </a:r>
            <a:r>
              <a:rPr lang="ru-RU" dirty="0">
                <a:latin typeface="Times New Roman" pitchFamily="18" charset="0"/>
                <a:cs typeface="Times New Roman" pitchFamily="18" charset="0"/>
              </a:rPr>
              <a:t> силами. </a:t>
            </a:r>
            <a:r>
              <a:rPr lang="ru-RU" dirty="0" err="1">
                <a:latin typeface="Times New Roman" pitchFamily="18" charset="0"/>
                <a:cs typeface="Times New Roman" pitchFamily="18" charset="0"/>
              </a:rPr>
              <a:t>Частина</a:t>
            </a:r>
            <a:r>
              <a:rPr lang="ru-RU" dirty="0">
                <a:latin typeface="Times New Roman" pitchFamily="18" charset="0"/>
                <a:cs typeface="Times New Roman" pitchFamily="18" charset="0"/>
              </a:rPr>
              <a:t> затрат </a:t>
            </a:r>
            <a:r>
              <a:rPr lang="ru-RU" dirty="0" err="1">
                <a:latin typeface="Times New Roman" pitchFamily="18" charset="0"/>
                <a:cs typeface="Times New Roman" pitchFamily="18" charset="0"/>
              </a:rPr>
              <a:t>пов'язана</a:t>
            </a:r>
            <a:r>
              <a:rPr lang="ru-RU" dirty="0">
                <a:latin typeface="Times New Roman" pitchFamily="18" charset="0"/>
                <a:cs typeface="Times New Roman" pitchFamily="18" charset="0"/>
              </a:rPr>
              <a:t> з передачею </a:t>
            </a:r>
            <a:r>
              <a:rPr lang="ru-RU" dirty="0" err="1">
                <a:latin typeface="Times New Roman" pitchFamily="18" charset="0"/>
                <a:cs typeface="Times New Roman" pitchFamily="18" charset="0"/>
              </a:rPr>
              <a:t>технології</a:t>
            </a:r>
            <a:r>
              <a:rPr lang="ru-RU" dirty="0">
                <a:latin typeface="Times New Roman" pitchFamily="18" charset="0"/>
                <a:cs typeface="Times New Roman" pitchFamily="18" charset="0"/>
              </a:rPr>
              <a:t>. Як правило, </a:t>
            </a:r>
            <a:r>
              <a:rPr lang="ru-RU" dirty="0" err="1">
                <a:latin typeface="Times New Roman" pitchFamily="18" charset="0"/>
                <a:cs typeface="Times New Roman" pitchFamily="18" charset="0"/>
              </a:rPr>
              <a:t>дешевше</a:t>
            </a:r>
            <a:r>
              <a:rPr lang="ru-RU" dirty="0">
                <a:latin typeface="Times New Roman" pitchFamily="18" charset="0"/>
                <a:cs typeface="Times New Roman" pitchFamily="18" charset="0"/>
              </a:rPr>
              <a:t> обходиться передача </a:t>
            </a:r>
            <a:r>
              <a:rPr lang="ru-RU" dirty="0" err="1">
                <a:latin typeface="Times New Roman" pitchFamily="18" charset="0"/>
                <a:cs typeface="Times New Roman" pitchFamily="18" charset="0"/>
              </a:rPr>
              <a:t>всередині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сімейства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фірм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ніж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компанії</a:t>
            </a:r>
            <a:r>
              <a:rPr lang="ru-RU" dirty="0" smtClean="0">
                <a:latin typeface="Times New Roman" pitchFamily="18" charset="0"/>
                <a:cs typeface="Times New Roman" pitchFamily="18" charset="0"/>
              </a:rPr>
              <a:t>. </a:t>
            </a:r>
            <a:r>
              <a:rPr lang="uk-UA" dirty="0">
                <a:latin typeface="Times New Roman" pitchFamily="18" charset="0"/>
                <a:cs typeface="Times New Roman" pitchFamily="18" charset="0"/>
              </a:rPr>
              <a:t>Відмінності в затратах особливо відчутні, коли технологія складна, адже персонал філії добре ознайомлений з підходами, які використовує фірма в цілому. З цієї причини, чим складніша технологія, тим імовірніше, що компанія здійснить експансію в інші країни шляхом створення свого підприємства, а не укладання контракту зі сторонньою закордонною фірмою на виробництво продукції від свого імені. </a:t>
            </a:r>
            <a:endParaRPr lang="uk-UA" dirty="0" smtClean="0">
              <a:latin typeface="Times New Roman" pitchFamily="18" charset="0"/>
              <a:cs typeface="Times New Roman" pitchFamily="18" charset="0"/>
            </a:endParaRPr>
          </a:p>
          <a:p>
            <a:pPr indent="457200"/>
            <a:r>
              <a:rPr lang="uk-UA" dirty="0" smtClean="0">
                <a:latin typeface="Times New Roman" pitchFamily="18" charset="0"/>
                <a:cs typeface="Times New Roman" pitchFamily="18" charset="0"/>
              </a:rPr>
              <a:t>На </a:t>
            </a:r>
            <a:r>
              <a:rPr lang="uk-UA" dirty="0">
                <a:latin typeface="Times New Roman" pitchFamily="18" charset="0"/>
                <a:cs typeface="Times New Roman" pitchFamily="18" charset="0"/>
              </a:rPr>
              <a:t>початковому етапі виходу на міжнародні ринки небагато фірм готові витрачати значну частину ресурсів на міжнародні операції. На початкових етапах вони намагаються берегти свої ресурси і зосереджувати їх насамперед у країні базування. З розширенням зарубіжної діяльності фірма починає розглядати свій міжнародний сектор окремо від внутрішнього. </a:t>
            </a:r>
            <a:endParaRPr lang="uk-UA" dirty="0" smtClean="0">
              <a:latin typeface="Times New Roman" pitchFamily="18" charset="0"/>
              <a:cs typeface="Times New Roman" pitchFamily="18" charset="0"/>
            </a:endParaRPr>
          </a:p>
          <a:p>
            <a:pPr indent="457200"/>
            <a:r>
              <a:rPr lang="uk-UA" dirty="0" smtClean="0">
                <a:latin typeface="Times New Roman" pitchFamily="18" charset="0"/>
                <a:cs typeface="Times New Roman" pitchFamily="18" charset="0"/>
              </a:rPr>
              <a:t>Потім </a:t>
            </a:r>
            <a:r>
              <a:rPr lang="uk-UA" dirty="0">
                <a:latin typeface="Times New Roman" pitchFamily="18" charset="0"/>
                <a:cs typeface="Times New Roman" pitchFamily="18" charset="0"/>
              </a:rPr>
              <a:t>з'являється тенденція до обслуговування міжнародних операцій власними силами і зростання питомої ваги ресурсів, розмішених за кордоном. Чим більше угод фірма укладає з іншими компаніями, тим імовірніше, що вона втратить контроль над прийняттям рішень і це може позначитись на оптимізації її діяльності на глобальному рівні. Угоди з зовнішніми організаціями передбачають також розподіл доходів, що має велике значення на підприємствах з високим потенційним прибутком. Фірма ризикує ще й тим, що її конфіденційна інформація стане відомою конкурентам.</a:t>
            </a:r>
          </a:p>
        </p:txBody>
      </p:sp>
    </p:spTree>
    <p:extLst>
      <p:ext uri="{BB962C8B-B14F-4D97-AF65-F5344CB8AC3E}">
        <p14:creationId xmlns:p14="http://schemas.microsoft.com/office/powerpoint/2010/main" val="432276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2E0981E-1246-3633-2281-7D050FD4C899}"/>
              </a:ext>
            </a:extLst>
          </p:cNvPr>
          <p:cNvSpPr>
            <a:spLocks noGrp="1"/>
          </p:cNvSpPr>
          <p:nvPr>
            <p:ph type="title"/>
          </p:nvPr>
        </p:nvSpPr>
        <p:spPr>
          <a:xfrm>
            <a:off x="334962" y="559029"/>
            <a:ext cx="11522075" cy="671057"/>
          </a:xfrm>
        </p:spPr>
        <p:txBody>
          <a:bodyPr>
            <a:normAutofit/>
          </a:bodyPr>
          <a:lstStyle/>
          <a:p>
            <a:r>
              <a:rPr lang="uk-UA" sz="4000" dirty="0">
                <a:solidFill>
                  <a:schemeClr val="tx1">
                    <a:lumMod val="50000"/>
                  </a:schemeClr>
                </a:solidFill>
                <a:latin typeface="Times New Roman" pitchFamily="18" charset="0"/>
                <a:cs typeface="Times New Roman" pitchFamily="18" charset="0"/>
              </a:rPr>
              <a:t>1.Сутність та принципи ЗЕД.</a:t>
            </a:r>
            <a:endParaRPr lang="uk-UA" sz="4000" b="1" u="sng" dirty="0">
              <a:solidFill>
                <a:schemeClr val="tx1">
                  <a:lumMod val="50000"/>
                </a:schemeClr>
              </a:solidFill>
            </a:endParaRPr>
          </a:p>
        </p:txBody>
      </p:sp>
      <p:sp>
        <p:nvSpPr>
          <p:cNvPr id="3" name="Місце для тексту 2">
            <a:extLst>
              <a:ext uri="{FF2B5EF4-FFF2-40B4-BE49-F238E27FC236}">
                <a16:creationId xmlns="" xmlns:a16="http://schemas.microsoft.com/office/drawing/2014/main" id="{8B9A3973-71B0-12D7-14B4-03C2C164B9F9}"/>
              </a:ext>
            </a:extLst>
          </p:cNvPr>
          <p:cNvSpPr>
            <a:spLocks noGrp="1"/>
          </p:cNvSpPr>
          <p:nvPr>
            <p:ph type="body" sz="quarter" idx="10"/>
          </p:nvPr>
        </p:nvSpPr>
        <p:spPr>
          <a:xfrm>
            <a:off x="334963" y="1295400"/>
            <a:ext cx="11653837" cy="4614333"/>
          </a:xfrm>
        </p:spPr>
        <p:txBody>
          <a:bodyPr/>
          <a:lstStyle/>
          <a:p>
            <a:pPr marL="144000" indent="360000" algn="just">
              <a:lnSpc>
                <a:spcPct val="150000"/>
              </a:lnSpc>
              <a:spcBef>
                <a:spcPts val="0"/>
              </a:spcBef>
              <a:buNone/>
            </a:pPr>
            <a:r>
              <a:rPr lang="uk-UA" sz="1600" dirty="0"/>
              <a:t>В умовах глобального економічного розвитку зовнішньоекономічна діяльність є важливим чинником економічного зростання для будь-якої держави (у тому числі України), яка може проявлятися в різних формах виходу підприємств на зовнішній ринок. За рахунок здійснення </a:t>
            </a:r>
            <a:r>
              <a:rPr lang="uk-UA" sz="1600" dirty="0" smtClean="0"/>
              <a:t>зовнішньоекономічної </a:t>
            </a:r>
            <a:r>
              <a:rPr lang="uk-UA" sz="1600" dirty="0"/>
              <a:t>діяльності (надалі – ЗЕД) країни вирішують проблеми </a:t>
            </a:r>
            <a:r>
              <a:rPr lang="uk-UA" sz="1600" dirty="0" smtClean="0"/>
              <a:t>нестачі </a:t>
            </a:r>
            <a:r>
              <a:rPr lang="uk-UA" sz="1600" dirty="0"/>
              <a:t>продовольчих і сировинних товарів, енергоносіїв і таке інше. </a:t>
            </a:r>
            <a:endParaRPr lang="uk-UA" sz="1600" dirty="0" smtClean="0"/>
          </a:p>
          <a:p>
            <a:pPr marL="144000" indent="360000" algn="just">
              <a:lnSpc>
                <a:spcPct val="150000"/>
              </a:lnSpc>
              <a:spcBef>
                <a:spcPts val="0"/>
              </a:spcBef>
              <a:buNone/>
            </a:pPr>
            <a:r>
              <a:rPr lang="uk-UA" sz="1600" dirty="0"/>
              <a:t>Реформування вітчизняної економіки на початку 90-х рр. ХХ ст. стало підґрунтям для розвитку зовнішньоекономічної діяльності окремих підприємств як самостійних суб'єктів її реалізації, що спонукало їх до </a:t>
            </a:r>
            <a:r>
              <a:rPr lang="uk-UA" sz="1600" dirty="0" smtClean="0"/>
              <a:t>більшої </a:t>
            </a:r>
            <a:r>
              <a:rPr lang="uk-UA" sz="1600" dirty="0"/>
              <a:t>відповідальності за результати її здійснення. За таких умов перш за все передбачається вирішення питань, пов'язаних з визначенням </a:t>
            </a:r>
            <a:r>
              <a:rPr lang="uk-UA" sz="1600" dirty="0" smtClean="0"/>
              <a:t>сутності </a:t>
            </a:r>
            <a:r>
              <a:rPr lang="uk-UA" sz="1600" dirty="0"/>
              <a:t>поняття "зовнішньоекономічна діяльність" та основних її принципів. Правовою основою здійснення зовнішньоекономічної діяльності на території України є: Закон України "Про зовнішньоекономічну </a:t>
            </a:r>
            <a:r>
              <a:rPr lang="uk-UA" sz="1600" dirty="0" smtClean="0"/>
              <a:t>діяльність</a:t>
            </a:r>
            <a:r>
              <a:rPr lang="uk-UA" sz="1600" dirty="0"/>
              <a:t>" № 959-12 від 16.04.1991 р.; Митний кодекс України від </a:t>
            </a:r>
            <a:r>
              <a:rPr lang="uk-UA" sz="1600" dirty="0" smtClean="0"/>
              <a:t>13.03.2012 </a:t>
            </a:r>
            <a:r>
              <a:rPr lang="en-US" sz="1600" dirty="0"/>
              <a:t>№ 4495-VI; </a:t>
            </a:r>
            <a:r>
              <a:rPr lang="uk-UA" sz="1600" dirty="0"/>
              <a:t>Податковий кодекс України від 02.12.2010 р. № 2755-</a:t>
            </a:r>
            <a:r>
              <a:rPr lang="en-US" sz="1600" dirty="0"/>
              <a:t>VI; </a:t>
            </a:r>
            <a:r>
              <a:rPr lang="uk-UA" sz="1600" dirty="0" smtClean="0"/>
              <a:t>Господарський </a:t>
            </a:r>
            <a:r>
              <a:rPr lang="uk-UA" sz="1600" dirty="0"/>
              <a:t>кодекс України від 16.01.2003 р. № 436-</a:t>
            </a:r>
            <a:r>
              <a:rPr lang="en-US" sz="1600" dirty="0"/>
              <a:t>IV; </a:t>
            </a:r>
            <a:r>
              <a:rPr lang="uk-UA" sz="1600" dirty="0"/>
              <a:t>Закон України "Про митний тариф України" № 584-</a:t>
            </a:r>
            <a:r>
              <a:rPr lang="en-US" sz="1600" dirty="0"/>
              <a:t>VII </a:t>
            </a:r>
            <a:r>
              <a:rPr lang="uk-UA" sz="1600" dirty="0"/>
              <a:t>від 19.09.2013 р. тощо.</a:t>
            </a:r>
            <a:endParaRPr lang="ru-RU" sz="1600" b="0" dirty="0">
              <a:solidFill>
                <a:srgbClr val="222F3A"/>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8404607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just">
              <a:lnSpc>
                <a:spcPct val="100000"/>
              </a:lnSpc>
              <a:spcBef>
                <a:spcPts val="0"/>
              </a:spcBef>
              <a:buNone/>
            </a:pPr>
            <a:r>
              <a:rPr lang="uk-UA" sz="1800" dirty="0">
                <a:latin typeface="Times New Roman" pitchFamily="18" charset="0"/>
                <a:cs typeface="Times New Roman" pitchFamily="18" charset="0"/>
              </a:rPr>
              <a:t/>
            </a:r>
            <a:br>
              <a:rPr lang="uk-UA" sz="1800" dirty="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marL="0" indent="457200" algn="just">
              <a:lnSpc>
                <a:spcPct val="100000"/>
              </a:lnSpc>
              <a:spcBef>
                <a:spcPts val="0"/>
              </a:spcBef>
              <a:buNone/>
            </a:pPr>
            <a:endParaRPr lang="uk-UA" sz="1700" b="0" dirty="0" smtClean="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TextBox 5"/>
          <p:cNvSpPr txBox="1"/>
          <p:nvPr/>
        </p:nvSpPr>
        <p:spPr>
          <a:xfrm>
            <a:off x="460375" y="465138"/>
            <a:ext cx="11418358" cy="5355312"/>
          </a:xfrm>
          <a:prstGeom prst="rect">
            <a:avLst/>
          </a:prstGeom>
          <a:noFill/>
        </p:spPr>
        <p:txBody>
          <a:bodyPr wrap="square" rtlCol="0">
            <a:spAutoFit/>
          </a:bodyPr>
          <a:lstStyle/>
          <a:p>
            <a:pPr indent="457200"/>
            <a:r>
              <a:rPr lang="uk-UA" dirty="0"/>
              <a:t>До </a:t>
            </a:r>
            <a:r>
              <a:rPr lang="uk-UA" b="1" i="1" dirty="0"/>
              <a:t>зовнішніх факторів </a:t>
            </a:r>
            <a:r>
              <a:rPr lang="uk-UA" dirty="0"/>
              <a:t>належать: </a:t>
            </a:r>
            <a:endParaRPr lang="uk-UA" dirty="0" smtClean="0"/>
          </a:p>
          <a:p>
            <a:pPr indent="457200"/>
            <a:r>
              <a:rPr lang="uk-UA" dirty="0" smtClean="0"/>
              <a:t>1) економічна </a:t>
            </a:r>
            <a:r>
              <a:rPr lang="uk-UA" dirty="0"/>
              <a:t>свобода; </a:t>
            </a:r>
            <a:endParaRPr lang="uk-UA" dirty="0" smtClean="0"/>
          </a:p>
          <a:p>
            <a:pPr indent="457200"/>
            <a:r>
              <a:rPr lang="uk-UA" dirty="0" smtClean="0"/>
              <a:t>2</a:t>
            </a:r>
            <a:r>
              <a:rPr lang="uk-UA" dirty="0"/>
              <a:t>) конкуренція; </a:t>
            </a:r>
            <a:endParaRPr lang="uk-UA" dirty="0" smtClean="0"/>
          </a:p>
          <a:p>
            <a:pPr indent="457200"/>
            <a:r>
              <a:rPr lang="uk-UA" dirty="0" smtClean="0"/>
              <a:t>3</a:t>
            </a:r>
            <a:r>
              <a:rPr lang="uk-UA" dirty="0"/>
              <a:t>) присутність у країні; </a:t>
            </a:r>
            <a:endParaRPr lang="uk-UA" dirty="0" smtClean="0"/>
          </a:p>
          <a:p>
            <a:pPr indent="457200"/>
            <a:r>
              <a:rPr lang="uk-UA" dirty="0" smtClean="0"/>
              <a:t>4</a:t>
            </a:r>
            <a:r>
              <a:rPr lang="uk-UA" dirty="0"/>
              <a:t>) ризики. </a:t>
            </a:r>
            <a:endParaRPr lang="uk-UA" dirty="0" smtClean="0"/>
          </a:p>
          <a:p>
            <a:pPr indent="457200"/>
            <a:r>
              <a:rPr lang="uk-UA" b="1" dirty="0" smtClean="0"/>
              <a:t>Економічна </a:t>
            </a:r>
            <a:r>
              <a:rPr lang="uk-UA" b="1" dirty="0"/>
              <a:t>свобода включає такі фактори</a:t>
            </a:r>
            <a:r>
              <a:rPr lang="uk-UA" dirty="0"/>
              <a:t>, як пряме заміщення окремих форм діяльності, визначення ставок податків, величини коштів, що підлягають репатріації, вимоги (фактичні або можливі) дотримання умов антимонопольного законодавства тощо. </a:t>
            </a:r>
            <a:endParaRPr lang="uk-UA" dirty="0" smtClean="0"/>
          </a:p>
          <a:p>
            <a:pPr indent="457200"/>
            <a:r>
              <a:rPr lang="uk-UA" dirty="0" smtClean="0"/>
              <a:t>Можливість </a:t>
            </a:r>
            <a:r>
              <a:rPr lang="uk-UA" dirty="0"/>
              <a:t>конкуренції може змусити фірму обирати стратегію прискореного розширення закордонних операцій, але тільки (через обмеженість ресурсів) шляхом укладання угод з іншими фірмами. Звести до мінімуму конкуренцію на конкретних ринках можна також за допомогою угод про співробітництво, які перешкоджають виходу нових конкурентів на ринок. Коли компанія вже здійснює операції у певній країні, деякі переваги використання підрядної фірми вже втрачають сенс. </a:t>
            </a:r>
            <a:endParaRPr lang="uk-UA" dirty="0" smtClean="0"/>
          </a:p>
          <a:p>
            <a:pPr indent="457200"/>
            <a:r>
              <a:rPr lang="uk-UA" dirty="0" smtClean="0"/>
              <a:t>В </a:t>
            </a:r>
            <a:r>
              <a:rPr lang="uk-UA" dirty="0"/>
              <a:t>компаніях з високим рівнем диверсифікації діючі закордонні підприємства можуть виготовляти продукцію, яка настільки відрізняється від тієї, яка передається їм з центральної штаб-квартири, що простіше укласти договір з досвідченою сторонньою фірмою. У бізнесі існують різні ризики. Однак ризик, пов'язаний з ймовірністю політичних або економічних змін, які можуть знизити захищеність активів фірми і отримуваних доходів, керівництво корпорацій часто ставить у міжнародних операціях на перше місце. Один із способів зведення до мінімуму втрат полягає у мінімізації активів за кордоном.</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448472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a:extLst>
              <a:ext uri="{FF2B5EF4-FFF2-40B4-BE49-F238E27FC236}">
                <a16:creationId xmlns="" xmlns:a16="http://schemas.microsoft.com/office/drawing/2014/main" id="{0F852CE3-FA52-781D-AC25-D8FF157C7E26}"/>
              </a:ext>
            </a:extLst>
          </p:cNvPr>
          <p:cNvSpPr>
            <a:spLocks noGrp="1"/>
          </p:cNvSpPr>
          <p:nvPr>
            <p:ph type="body" sz="quarter" idx="10"/>
          </p:nvPr>
        </p:nvSpPr>
        <p:spPr>
          <a:xfrm>
            <a:off x="152401" y="211668"/>
            <a:ext cx="11709400" cy="5469466"/>
          </a:xfrm>
        </p:spPr>
        <p:txBody>
          <a:bodyPr/>
          <a:lstStyle/>
          <a:p>
            <a:pPr marL="0" indent="0">
              <a:buNone/>
            </a:pPr>
            <a:endParaRPr lang="uk-UA" sz="1600" dirty="0" smtClean="0">
              <a:solidFill>
                <a:srgbClr val="002060"/>
              </a:solidFill>
              <a:latin typeface="Times New Roman" pitchFamily="18" charset="0"/>
              <a:cs typeface="Times New Roman" pitchFamily="18" charset="0"/>
            </a:endParaRPr>
          </a:p>
          <a:p>
            <a:pPr marL="0" indent="457200" algn="just">
              <a:lnSpc>
                <a:spcPct val="100000"/>
              </a:lnSpc>
              <a:spcBef>
                <a:spcPts val="0"/>
              </a:spcBef>
              <a:buNone/>
            </a:pPr>
            <a:r>
              <a:rPr lang="uk-UA" sz="1600" dirty="0">
                <a:solidFill>
                  <a:schemeClr val="tx1">
                    <a:lumMod val="50000"/>
                  </a:schemeClr>
                </a:solidFill>
              </a:rPr>
              <a:t>Поняття ЗЕД у СРСР з'явилося в 1987 році у зв'язку з необхідністю реформування державної системи управління. Сутність, такого процесу зводилася до децентралізації зовнішньої торгівлі і переходу від </a:t>
            </a:r>
            <a:r>
              <a:rPr lang="uk-UA" sz="1600" dirty="0" smtClean="0">
                <a:solidFill>
                  <a:schemeClr val="tx1">
                    <a:lumMod val="50000"/>
                  </a:schemeClr>
                </a:solidFill>
              </a:rPr>
              <a:t>міжурядових </a:t>
            </a:r>
            <a:r>
              <a:rPr lang="uk-UA" sz="1600" dirty="0">
                <a:solidFill>
                  <a:schemeClr val="tx1">
                    <a:lumMod val="50000"/>
                  </a:schemeClr>
                </a:solidFill>
              </a:rPr>
              <a:t>зовнішньоекономічних зв'язків до ЗЕД на рівні підприємства. У </a:t>
            </a:r>
            <a:r>
              <a:rPr lang="uk-UA" sz="1600" dirty="0" smtClean="0">
                <a:solidFill>
                  <a:schemeClr val="tx1">
                    <a:lumMod val="50000"/>
                  </a:schemeClr>
                </a:solidFill>
              </a:rPr>
              <a:t>результаті </a:t>
            </a:r>
            <a:r>
              <a:rPr lang="uk-UA" sz="1600" dirty="0">
                <a:solidFill>
                  <a:schemeClr val="tx1">
                    <a:lumMod val="50000"/>
                  </a:schemeClr>
                </a:solidFill>
              </a:rPr>
              <a:t>проведення зовнішньоекономічних реформ склалися два поняття: "зовнішньоекономічні зв'язки" та "зовнішньоекономічна діяльність</a:t>
            </a:r>
            <a:r>
              <a:rPr lang="uk-UA" sz="1600" dirty="0" smtClean="0">
                <a:solidFill>
                  <a:schemeClr val="tx1">
                    <a:lumMod val="50000"/>
                  </a:schemeClr>
                </a:solidFill>
              </a:rPr>
              <a:t>".</a:t>
            </a:r>
          </a:p>
          <a:p>
            <a:pPr marL="0" indent="457200" algn="just">
              <a:lnSpc>
                <a:spcPct val="100000"/>
              </a:lnSpc>
              <a:spcBef>
                <a:spcPts val="0"/>
              </a:spcBef>
              <a:buNone/>
            </a:pPr>
            <a:r>
              <a:rPr lang="uk-UA" sz="1600" dirty="0">
                <a:solidFill>
                  <a:schemeClr val="tx1">
                    <a:lumMod val="50000"/>
                  </a:schemeClr>
                </a:solidFill>
              </a:rPr>
              <a:t>Зовнішньоекономічні зв'язки найчастіше розглядаються як система різних форм міжнародного співробітництва держав й їхніх суб'єктів у різних сферах. </a:t>
            </a:r>
            <a:endParaRPr lang="uk-UA" sz="1600" dirty="0" smtClean="0">
              <a:solidFill>
                <a:schemeClr val="tx1">
                  <a:lumMod val="50000"/>
                </a:schemeClr>
              </a:solidFill>
            </a:endParaRPr>
          </a:p>
          <a:p>
            <a:pPr marL="0" indent="457200" algn="just">
              <a:lnSpc>
                <a:spcPct val="100000"/>
              </a:lnSpc>
              <a:spcBef>
                <a:spcPts val="0"/>
              </a:spcBef>
              <a:buNone/>
            </a:pPr>
            <a:r>
              <a:rPr lang="uk-UA" sz="1600" dirty="0" smtClean="0">
                <a:solidFill>
                  <a:schemeClr val="tx1">
                    <a:lumMod val="50000"/>
                  </a:schemeClr>
                </a:solidFill>
              </a:rPr>
              <a:t>Так</a:t>
            </a:r>
            <a:r>
              <a:rPr lang="uk-UA" sz="1600" dirty="0">
                <a:solidFill>
                  <a:schemeClr val="tx1">
                    <a:lumMod val="50000"/>
                  </a:schemeClr>
                </a:solidFill>
              </a:rPr>
              <a:t>, за результатами наукових </a:t>
            </a:r>
            <a:r>
              <a:rPr lang="uk-UA" sz="1600" dirty="0" smtClean="0">
                <a:solidFill>
                  <a:schemeClr val="tx1">
                    <a:lumMod val="50000"/>
                  </a:schemeClr>
                </a:solidFill>
              </a:rPr>
              <a:t>досліджень, </a:t>
            </a:r>
            <a:r>
              <a:rPr lang="uk-UA" sz="1600" dirty="0">
                <a:solidFill>
                  <a:schemeClr val="tx1">
                    <a:lumMod val="50000"/>
                  </a:schemeClr>
                </a:solidFill>
              </a:rPr>
              <a:t>проведених вітчизняними економістами, можна стверджувати, що </a:t>
            </a:r>
            <a:r>
              <a:rPr lang="uk-UA" sz="1600" dirty="0" smtClean="0">
                <a:solidFill>
                  <a:schemeClr val="tx1">
                    <a:lumMod val="50000"/>
                  </a:schemeClr>
                </a:solidFill>
              </a:rPr>
              <a:t>зовнішньоекономічні </a:t>
            </a:r>
            <a:r>
              <a:rPr lang="uk-UA" sz="1600" dirty="0">
                <a:solidFill>
                  <a:schemeClr val="tx1">
                    <a:lumMod val="50000"/>
                  </a:schemeClr>
                </a:solidFill>
              </a:rPr>
              <a:t>зв'язки визначаються як: </a:t>
            </a:r>
            <a:endParaRPr lang="uk-UA" sz="1600" dirty="0" smtClean="0">
              <a:solidFill>
                <a:schemeClr val="tx1">
                  <a:lumMod val="50000"/>
                </a:schemeClr>
              </a:solidFill>
            </a:endParaRPr>
          </a:p>
          <a:p>
            <a:pPr marL="0" algn="just">
              <a:lnSpc>
                <a:spcPct val="100000"/>
              </a:lnSpc>
              <a:spcBef>
                <a:spcPts val="0"/>
              </a:spcBef>
              <a:buFont typeface="Wingdings" pitchFamily="2" charset="2"/>
              <a:buChar char="§"/>
            </a:pPr>
            <a:r>
              <a:rPr lang="uk-UA" sz="1600" i="1" dirty="0" smtClean="0"/>
              <a:t>сукупність </a:t>
            </a:r>
            <a:r>
              <a:rPr lang="uk-UA" sz="1600" i="1" dirty="0"/>
              <a:t>міжнародних торгово-економічних зв'язків як єднання різних напрямів, форм, методів, засобів і способів торгово-економічного, науково-технічного співробітництва, а також валютно-фінансових і </a:t>
            </a:r>
            <a:r>
              <a:rPr lang="uk-UA" sz="1600" i="1" dirty="0" smtClean="0"/>
              <a:t>кредитних </a:t>
            </a:r>
            <a:r>
              <a:rPr lang="uk-UA" sz="1600" i="1" dirty="0"/>
              <a:t>відносин між країнами з ціллю раціонального використання переваг міжнародного розподілу праці, можливостей міжнародних </a:t>
            </a:r>
            <a:r>
              <a:rPr lang="uk-UA" sz="1600" i="1" dirty="0" smtClean="0"/>
              <a:t>економічних </a:t>
            </a:r>
            <a:r>
              <a:rPr lang="uk-UA" sz="1600" i="1" dirty="0"/>
              <a:t>відносин для підвищення економічної ефективності господарської та підприємницької діяльності; </a:t>
            </a:r>
            <a:endParaRPr lang="uk-UA" sz="1600" i="1" dirty="0" smtClean="0"/>
          </a:p>
          <a:p>
            <a:pPr marL="0" algn="just">
              <a:lnSpc>
                <a:spcPct val="100000"/>
              </a:lnSpc>
              <a:spcBef>
                <a:spcPts val="0"/>
              </a:spcBef>
              <a:buFont typeface="Wingdings" pitchFamily="2" charset="2"/>
              <a:buChar char="§"/>
            </a:pPr>
            <a:r>
              <a:rPr lang="uk-UA" sz="1600" i="1" dirty="0" smtClean="0"/>
              <a:t>комплексна </a:t>
            </a:r>
            <a:r>
              <a:rPr lang="uk-UA" sz="1600" i="1" dirty="0"/>
              <a:t>система різнобічних форм міжнародного співробітництва держав та їх суб'єктів у різних галузях економіки. </a:t>
            </a:r>
            <a:endParaRPr lang="uk-UA" sz="1600" i="1" dirty="0" smtClean="0"/>
          </a:p>
          <a:p>
            <a:pPr marL="0" indent="0" algn="ctr">
              <a:lnSpc>
                <a:spcPct val="100000"/>
              </a:lnSpc>
              <a:spcBef>
                <a:spcPts val="0"/>
              </a:spcBef>
              <a:buNone/>
            </a:pPr>
            <a:r>
              <a:rPr lang="uk-UA" sz="1500" dirty="0">
                <a:solidFill>
                  <a:schemeClr val="tx1">
                    <a:lumMod val="50000"/>
                  </a:schemeClr>
                </a:solidFill>
              </a:rPr>
              <a:t>Отже, зовнішньоекономічні зв'язки є історичною й економічною </a:t>
            </a:r>
            <a:r>
              <a:rPr lang="uk-UA" sz="1500" dirty="0" smtClean="0">
                <a:solidFill>
                  <a:schemeClr val="tx1">
                    <a:lumMod val="50000"/>
                  </a:schemeClr>
                </a:solidFill>
              </a:rPr>
              <a:t>категорією</a:t>
            </a:r>
            <a:r>
              <a:rPr lang="uk-UA" sz="1500" dirty="0">
                <a:solidFill>
                  <a:schemeClr val="tx1">
                    <a:lumMod val="50000"/>
                  </a:schemeClr>
                </a:solidFill>
              </a:rPr>
              <a:t>. Як історична категорія зовнішньоекономічні зв'язки – це </a:t>
            </a:r>
            <a:r>
              <a:rPr lang="uk-UA" sz="1500" dirty="0" smtClean="0">
                <a:solidFill>
                  <a:schemeClr val="tx1">
                    <a:lumMod val="50000"/>
                  </a:schemeClr>
                </a:solidFill>
              </a:rPr>
              <a:t>продукт </a:t>
            </a:r>
            <a:r>
              <a:rPr lang="uk-UA" sz="1500" dirty="0">
                <a:solidFill>
                  <a:schemeClr val="tx1">
                    <a:lumMod val="50000"/>
                  </a:schemeClr>
                </a:solidFill>
              </a:rPr>
              <a:t>цивілізації. Вони виникають з появою держав і розвиваються разом з ними. Як економічна категорія зовнішньоекономічні зв'язки втілюють систему економічних відносин, які виникають у процесі руху ресурсів усіх видів між державами й економічними суб'єктами різних країн. Ці двосторонні відносини охоплюють усі сфери економічного життя </a:t>
            </a:r>
            <a:r>
              <a:rPr lang="uk-UA" sz="1500" dirty="0" smtClean="0">
                <a:solidFill>
                  <a:schemeClr val="tx1">
                    <a:lumMod val="50000"/>
                  </a:schemeClr>
                </a:solidFill>
              </a:rPr>
              <a:t>держави</a:t>
            </a:r>
            <a:r>
              <a:rPr lang="uk-UA" sz="1500" dirty="0">
                <a:solidFill>
                  <a:schemeClr val="tx1">
                    <a:lumMod val="50000"/>
                  </a:schemeClr>
                </a:solidFill>
              </a:rPr>
              <a:t>, насамперед його виробничу, торгівельну, інвестиційну та </a:t>
            </a:r>
            <a:r>
              <a:rPr lang="uk-UA" sz="1500" dirty="0" smtClean="0">
                <a:solidFill>
                  <a:schemeClr val="tx1">
                    <a:lumMod val="50000"/>
                  </a:schemeClr>
                </a:solidFill>
              </a:rPr>
              <a:t>фінансову діяльність.</a:t>
            </a:r>
            <a:endParaRPr lang="uk-UA" sz="1500" i="1"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634179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7F1325B-2263-D26B-996A-93C999404B54}"/>
              </a:ext>
            </a:extLst>
          </p:cNvPr>
          <p:cNvSpPr>
            <a:spLocks noGrp="1"/>
          </p:cNvSpPr>
          <p:nvPr>
            <p:ph type="title"/>
          </p:nvPr>
        </p:nvSpPr>
        <p:spPr>
          <a:xfrm>
            <a:off x="1804533" y="122465"/>
            <a:ext cx="9516609" cy="812572"/>
          </a:xfrm>
        </p:spPr>
        <p:txBody>
          <a:bodyPr>
            <a:normAutofit fontScale="90000"/>
          </a:bodyPr>
          <a:lstStyle/>
          <a:p>
            <a:r>
              <a:rPr lang="uk-UA" dirty="0"/>
              <a:t/>
            </a:r>
            <a:br>
              <a:rPr lang="uk-UA" dirty="0"/>
            </a:br>
            <a:endParaRPr lang="uk-UA" dirty="0"/>
          </a:p>
        </p:txBody>
      </p:sp>
      <p:sp>
        <p:nvSpPr>
          <p:cNvPr id="4" name="Текст 2">
            <a:extLst>
              <a:ext uri="{FF2B5EF4-FFF2-40B4-BE49-F238E27FC236}">
                <a16:creationId xmlns="" xmlns:a16="http://schemas.microsoft.com/office/drawing/2014/main" id="{21CAA04C-9C2A-BDAA-12A0-69887BD4867B}"/>
              </a:ext>
            </a:extLst>
          </p:cNvPr>
          <p:cNvSpPr>
            <a:spLocks noGrp="1"/>
          </p:cNvSpPr>
          <p:nvPr>
            <p:ph type="body" sz="quarter" idx="10"/>
          </p:nvPr>
        </p:nvSpPr>
        <p:spPr>
          <a:xfrm>
            <a:off x="149905" y="372533"/>
            <a:ext cx="11522075" cy="547793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6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gn="just">
              <a:lnSpc>
                <a:spcPct val="100000"/>
              </a:lnSpc>
              <a:spcBef>
                <a:spcPts val="0"/>
              </a:spcBef>
              <a:buNone/>
            </a:pPr>
            <a:r>
              <a:rPr lang="uk-UA" sz="1800" dirty="0">
                <a:solidFill>
                  <a:schemeClr val="tx1">
                    <a:lumMod val="50000"/>
                  </a:schemeClr>
                </a:solidFill>
              </a:rPr>
              <a:t>Зовнішньоекономічна діяльність, як і будь-яка інша, ґрунтується на принципах, які декларуються у спеціальних документах або є своєрідною нормою, звичаєм і повинні виконуватись усіма учасниками </a:t>
            </a:r>
            <a:r>
              <a:rPr lang="uk-UA" sz="1800" dirty="0" smtClean="0">
                <a:solidFill>
                  <a:schemeClr val="tx1">
                    <a:lumMod val="50000"/>
                  </a:schemeClr>
                </a:solidFill>
              </a:rPr>
              <a:t>зовнішньоторговельних </a:t>
            </a:r>
            <a:r>
              <a:rPr lang="uk-UA" sz="1800" dirty="0">
                <a:solidFill>
                  <a:schemeClr val="tx1">
                    <a:lumMod val="50000"/>
                  </a:schemeClr>
                </a:solidFill>
              </a:rPr>
              <a:t>відносин. Ці принципи можуть бути декларовані в спеціальних документах або ж бути своєрідною традицією, нормою, звичаєм. Усі </a:t>
            </a:r>
            <a:r>
              <a:rPr lang="uk-UA" sz="1800" dirty="0" smtClean="0">
                <a:solidFill>
                  <a:schemeClr val="tx1">
                    <a:lumMod val="50000"/>
                  </a:schemeClr>
                </a:solidFill>
              </a:rPr>
              <a:t>принципи </a:t>
            </a:r>
            <a:r>
              <a:rPr lang="uk-UA" sz="1800" dirty="0">
                <a:solidFill>
                  <a:schemeClr val="tx1">
                    <a:lumMod val="50000"/>
                  </a:schemeClr>
                </a:solidFill>
              </a:rPr>
              <a:t>ЗЕД можна згрупувати за трьома рівнями: </a:t>
            </a:r>
            <a:r>
              <a:rPr lang="uk-UA" sz="1800" dirty="0">
                <a:solidFill>
                  <a:srgbClr val="FF0000"/>
                </a:solidFill>
              </a:rPr>
              <a:t>загальні, специфічні, </a:t>
            </a:r>
            <a:r>
              <a:rPr lang="uk-UA" sz="1800" dirty="0" smtClean="0">
                <a:solidFill>
                  <a:srgbClr val="FF0000"/>
                </a:solidFill>
              </a:rPr>
              <a:t>національні.</a:t>
            </a:r>
          </a:p>
          <a:p>
            <a:pPr marL="0" indent="457200" algn="just">
              <a:lnSpc>
                <a:spcPct val="100000"/>
              </a:lnSpc>
              <a:spcBef>
                <a:spcPts val="0"/>
              </a:spcBef>
              <a:buNone/>
            </a:pPr>
            <a:endParaRPr lang="uk-UA" sz="1700" dirty="0">
              <a:solidFill>
                <a:srgbClr val="FF0000"/>
              </a:solidFill>
              <a:latin typeface="Times New Roman" pitchFamily="18" charset="0"/>
              <a:ea typeface="+mj-ea"/>
              <a:cs typeface="Times New Roman"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190" y="1938868"/>
            <a:ext cx="6170677" cy="3829596"/>
          </a:xfrm>
          <a:prstGeom prst="rect">
            <a:avLst/>
          </a:prstGeom>
        </p:spPr>
      </p:pic>
      <p:sp>
        <p:nvSpPr>
          <p:cNvPr id="6" name="TextBox 5"/>
          <p:cNvSpPr txBox="1"/>
          <p:nvPr/>
        </p:nvSpPr>
        <p:spPr>
          <a:xfrm>
            <a:off x="6477000" y="2284005"/>
            <a:ext cx="5266266" cy="3139321"/>
          </a:xfrm>
          <a:prstGeom prst="rect">
            <a:avLst/>
          </a:prstGeom>
          <a:noFill/>
        </p:spPr>
        <p:txBody>
          <a:bodyPr wrap="square" rtlCol="0">
            <a:spAutoFit/>
          </a:bodyPr>
          <a:lstStyle/>
          <a:p>
            <a:pPr algn="ctr"/>
            <a:r>
              <a:rPr lang="uk-UA" dirty="0">
                <a:solidFill>
                  <a:schemeClr val="tx1">
                    <a:lumMod val="50000"/>
                  </a:schemeClr>
                </a:solidFill>
              </a:rPr>
              <a:t>Загальні принципи зовнішньоекономічної діяльності – це невелика кількість загальновизнаних у всьому світі правил, що стали своєрідними загальновідомими істинами (аксіомами), яких дотримуються всі учасники міжнародних ділових операцій. І хоча в різноманітних виданнях набір цих принципів може відрізнятися, однак у кінцевому результаті вони зводяться до трьох головних: </a:t>
            </a:r>
            <a:r>
              <a:rPr lang="uk-UA" dirty="0">
                <a:solidFill>
                  <a:srgbClr val="FF0000"/>
                </a:solidFill>
              </a:rPr>
              <a:t>науковість, системність, </a:t>
            </a:r>
            <a:r>
              <a:rPr lang="uk-UA" dirty="0" err="1">
                <a:solidFill>
                  <a:srgbClr val="FF0000"/>
                </a:solidFill>
              </a:rPr>
              <a:t>взаємовигідність</a:t>
            </a:r>
            <a:r>
              <a:rPr lang="uk-UA" dirty="0">
                <a:solidFill>
                  <a:srgbClr val="FF0000"/>
                </a:solidFill>
              </a:rPr>
              <a:t>.</a:t>
            </a:r>
          </a:p>
          <a:p>
            <a:endParaRPr lang="uk-UA" dirty="0"/>
          </a:p>
        </p:txBody>
      </p:sp>
    </p:spTree>
    <p:extLst>
      <p:ext uri="{BB962C8B-B14F-4D97-AF65-F5344CB8AC3E}">
        <p14:creationId xmlns:p14="http://schemas.microsoft.com/office/powerpoint/2010/main" val="258734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133" y="143933"/>
            <a:ext cx="11768667" cy="5170646"/>
          </a:xfrm>
          <a:prstGeom prst="rect">
            <a:avLst/>
          </a:prstGeom>
          <a:noFill/>
        </p:spPr>
        <p:txBody>
          <a:bodyPr wrap="square" rtlCol="0">
            <a:spAutoFit/>
          </a:bodyPr>
          <a:lstStyle/>
          <a:p>
            <a:pPr indent="457200" algn="just"/>
            <a:r>
              <a:rPr lang="uk-UA" sz="1500" dirty="0">
                <a:solidFill>
                  <a:schemeClr val="tx1">
                    <a:lumMod val="50000"/>
                  </a:schemeClr>
                </a:solidFill>
                <a:latin typeface="Times New Roman" pitchFamily="18" charset="0"/>
                <a:cs typeface="Times New Roman" pitchFamily="18" charset="0"/>
              </a:rPr>
              <a:t>Іншою групою принців ЗЕД є </a:t>
            </a:r>
            <a:r>
              <a:rPr lang="uk-UA" sz="1500" dirty="0">
                <a:solidFill>
                  <a:srgbClr val="FF0000"/>
                </a:solidFill>
                <a:latin typeface="Times New Roman" pitchFamily="18" charset="0"/>
                <a:cs typeface="Times New Roman" pitchFamily="18" charset="0"/>
              </a:rPr>
              <a:t>специфічні принципи, </a:t>
            </a:r>
            <a:r>
              <a:rPr lang="uk-UA" sz="1500" dirty="0">
                <a:solidFill>
                  <a:schemeClr val="tx1">
                    <a:lumMod val="50000"/>
                  </a:schemeClr>
                </a:solidFill>
                <a:latin typeface="Times New Roman" pitchFamily="18" charset="0"/>
                <a:cs typeface="Times New Roman" pitchFamily="18" charset="0"/>
              </a:rPr>
              <a:t>які закріплені у відповідних міжнародних правових документах і є обов'язковими для виконання всіма державами, що підписали такий документ. І хоча терміна "зовнішньоекономічна діяльність" у зазначених документах може не бути, за своїм характером більшість закріплених там принципів мають пряме відношення до зовнішньоекономічної діяльності. </a:t>
            </a:r>
            <a:endParaRPr lang="uk-UA" sz="1500" dirty="0" smtClean="0">
              <a:solidFill>
                <a:schemeClr val="tx1">
                  <a:lumMod val="50000"/>
                </a:schemeClr>
              </a:solidFill>
              <a:latin typeface="Times New Roman" pitchFamily="18" charset="0"/>
              <a:cs typeface="Times New Roman" pitchFamily="18" charset="0"/>
            </a:endParaRPr>
          </a:p>
          <a:p>
            <a:pPr indent="457200" algn="just"/>
            <a:r>
              <a:rPr lang="uk-UA" sz="1500" dirty="0" smtClean="0">
                <a:solidFill>
                  <a:schemeClr val="tx1">
                    <a:lumMod val="50000"/>
                  </a:schemeClr>
                </a:solidFill>
                <a:latin typeface="Times New Roman" pitchFamily="18" charset="0"/>
                <a:cs typeface="Times New Roman" pitchFamily="18" charset="0"/>
              </a:rPr>
              <a:t>Найбільш </a:t>
            </a:r>
            <a:r>
              <a:rPr lang="uk-UA" sz="1500" dirty="0">
                <a:solidFill>
                  <a:schemeClr val="tx1">
                    <a:lumMod val="50000"/>
                  </a:schemeClr>
                </a:solidFill>
                <a:latin typeface="Times New Roman" pitchFamily="18" charset="0"/>
                <a:cs typeface="Times New Roman" pitchFamily="18" charset="0"/>
              </a:rPr>
              <a:t>повний перелік принципів організації міжнародних </a:t>
            </a:r>
            <a:r>
              <a:rPr lang="uk-UA" sz="1500" dirty="0" smtClean="0">
                <a:solidFill>
                  <a:schemeClr val="tx1">
                    <a:lumMod val="50000"/>
                  </a:schemeClr>
                </a:solidFill>
                <a:latin typeface="Times New Roman" pitchFamily="18" charset="0"/>
                <a:cs typeface="Times New Roman" pitchFamily="18" charset="0"/>
              </a:rPr>
              <a:t>економічних </a:t>
            </a:r>
            <a:r>
              <a:rPr lang="uk-UA" sz="1500" dirty="0">
                <a:solidFill>
                  <a:schemeClr val="tx1">
                    <a:lumMod val="50000"/>
                  </a:schemeClr>
                </a:solidFill>
                <a:latin typeface="Times New Roman" pitchFamily="18" charset="0"/>
                <a:cs typeface="Times New Roman" pitchFamily="18" charset="0"/>
              </a:rPr>
              <a:t>відносин міститься в "Хартії економічних прав і обов'язків держав", прийнятій </a:t>
            </a:r>
            <a:r>
              <a:rPr lang="en-US" sz="1500" dirty="0">
                <a:solidFill>
                  <a:schemeClr val="tx1">
                    <a:lumMod val="50000"/>
                  </a:schemeClr>
                </a:solidFill>
                <a:latin typeface="Times New Roman" pitchFamily="18" charset="0"/>
                <a:cs typeface="Times New Roman" pitchFamily="18" charset="0"/>
              </a:rPr>
              <a:t>IV </a:t>
            </a:r>
            <a:r>
              <a:rPr lang="uk-UA" sz="1500" dirty="0">
                <a:solidFill>
                  <a:schemeClr val="tx1">
                    <a:lumMod val="50000"/>
                  </a:schemeClr>
                </a:solidFill>
                <a:latin typeface="Times New Roman" pitchFamily="18" charset="0"/>
                <a:cs typeface="Times New Roman" pitchFamily="18" charset="0"/>
              </a:rPr>
              <a:t>Спеціальною сесією Генеральної Асамблеї ООН у 1974 р. Хартія була прийнята разом із Декларацією про встановлення нового економічного порядку та Програмою дій з його встановлення. У зазначеному документі вказано такі принципи: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суверенітет</a:t>
            </a:r>
            <a:r>
              <a:rPr lang="uk-UA" sz="1500" dirty="0">
                <a:solidFill>
                  <a:schemeClr val="tx1">
                    <a:lumMod val="50000"/>
                  </a:schemeClr>
                </a:solidFill>
                <a:latin typeface="Times New Roman" pitchFamily="18" charset="0"/>
                <a:cs typeface="Times New Roman" pitchFamily="18" charset="0"/>
              </a:rPr>
              <a:t>;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територіальна </a:t>
            </a:r>
            <a:r>
              <a:rPr lang="uk-UA" sz="1500" dirty="0">
                <a:solidFill>
                  <a:schemeClr val="tx1">
                    <a:lumMod val="50000"/>
                  </a:schemeClr>
                </a:solidFill>
                <a:latin typeface="Times New Roman" pitchFamily="18" charset="0"/>
                <a:cs typeface="Times New Roman" pitchFamily="18" charset="0"/>
              </a:rPr>
              <a:t>цілісність і політична незалежність держав;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суверенна </a:t>
            </a:r>
            <a:r>
              <a:rPr lang="uk-UA" sz="1500" dirty="0">
                <a:solidFill>
                  <a:schemeClr val="tx1">
                    <a:lumMod val="50000"/>
                  </a:schemeClr>
                </a:solidFill>
                <a:latin typeface="Times New Roman" pitchFamily="18" charset="0"/>
                <a:cs typeface="Times New Roman" pitchFamily="18" charset="0"/>
              </a:rPr>
              <a:t>рівність усіх держав;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ненапад </a:t>
            </a:r>
            <a:r>
              <a:rPr lang="uk-UA" sz="1500" dirty="0">
                <a:solidFill>
                  <a:schemeClr val="tx1">
                    <a:lumMod val="50000"/>
                  </a:schemeClr>
                </a:solidFill>
                <a:latin typeface="Times New Roman" pitchFamily="18" charset="0"/>
                <a:cs typeface="Times New Roman" pitchFamily="18" charset="0"/>
              </a:rPr>
              <a:t>і невтручання у внутрішні справи;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взаємна </a:t>
            </a:r>
            <a:r>
              <a:rPr lang="uk-UA" sz="1500" dirty="0">
                <a:solidFill>
                  <a:schemeClr val="tx1">
                    <a:lumMod val="50000"/>
                  </a:schemeClr>
                </a:solidFill>
                <a:latin typeface="Times New Roman" pitchFamily="18" charset="0"/>
                <a:cs typeface="Times New Roman" pitchFamily="18" charset="0"/>
              </a:rPr>
              <a:t>та справедлива вигода;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мирне </a:t>
            </a:r>
            <a:r>
              <a:rPr lang="uk-UA" sz="1500" dirty="0">
                <a:solidFill>
                  <a:schemeClr val="tx1">
                    <a:lumMod val="50000"/>
                  </a:schemeClr>
                </a:solidFill>
                <a:latin typeface="Times New Roman" pitchFamily="18" charset="0"/>
                <a:cs typeface="Times New Roman" pitchFamily="18" charset="0"/>
              </a:rPr>
              <a:t>співіснування;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рівноправність </a:t>
            </a:r>
            <a:r>
              <a:rPr lang="uk-UA" sz="1500" dirty="0">
                <a:solidFill>
                  <a:schemeClr val="tx1">
                    <a:lumMod val="50000"/>
                  </a:schemeClr>
                </a:solidFill>
                <a:latin typeface="Times New Roman" pitchFamily="18" charset="0"/>
                <a:cs typeface="Times New Roman" pitchFamily="18" charset="0"/>
              </a:rPr>
              <a:t>і самовизначення народів;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мирне </a:t>
            </a:r>
            <a:r>
              <a:rPr lang="uk-UA" sz="1500" dirty="0">
                <a:solidFill>
                  <a:schemeClr val="tx1">
                    <a:lumMod val="50000"/>
                  </a:schemeClr>
                </a:solidFill>
                <a:latin typeface="Times New Roman" pitchFamily="18" charset="0"/>
                <a:cs typeface="Times New Roman" pitchFamily="18" charset="0"/>
              </a:rPr>
              <a:t>регулювання спорів;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усунення </a:t>
            </a:r>
            <a:r>
              <a:rPr lang="uk-UA" sz="1500" dirty="0">
                <a:solidFill>
                  <a:schemeClr val="tx1">
                    <a:lumMod val="50000"/>
                  </a:schemeClr>
                </a:solidFill>
                <a:latin typeface="Times New Roman" pitchFamily="18" charset="0"/>
                <a:cs typeface="Times New Roman" pitchFamily="18" charset="0"/>
              </a:rPr>
              <a:t>несправедливості, що виникає в результаті застосування сили та позбавляє націю засобів для її нормального розвитку;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сумлінне </a:t>
            </a:r>
            <a:r>
              <a:rPr lang="uk-UA" sz="1500" dirty="0">
                <a:solidFill>
                  <a:schemeClr val="tx1">
                    <a:lumMod val="50000"/>
                  </a:schemeClr>
                </a:solidFill>
                <a:latin typeface="Times New Roman" pitchFamily="18" charset="0"/>
                <a:cs typeface="Times New Roman" pitchFamily="18" charset="0"/>
              </a:rPr>
              <a:t>виконання міжнародних зобов'язань;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повага </a:t>
            </a:r>
            <a:r>
              <a:rPr lang="uk-UA" sz="1500" dirty="0">
                <a:solidFill>
                  <a:schemeClr val="tx1">
                    <a:lumMod val="50000"/>
                  </a:schemeClr>
                </a:solidFill>
                <a:latin typeface="Times New Roman" pitchFamily="18" charset="0"/>
                <a:cs typeface="Times New Roman" pitchFamily="18" charset="0"/>
              </a:rPr>
              <a:t>до прав людини й основних свобод;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відсутність </a:t>
            </a:r>
            <a:r>
              <a:rPr lang="uk-UA" sz="1500" dirty="0">
                <a:solidFill>
                  <a:schemeClr val="tx1">
                    <a:lumMod val="50000"/>
                  </a:schemeClr>
                </a:solidFill>
                <a:latin typeface="Times New Roman" pitchFamily="18" charset="0"/>
                <a:cs typeface="Times New Roman" pitchFamily="18" charset="0"/>
              </a:rPr>
              <a:t>прагнення до гегемонії в сферах впливу;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сприяння </a:t>
            </a:r>
            <a:r>
              <a:rPr lang="uk-UA" sz="1500" dirty="0">
                <a:solidFill>
                  <a:schemeClr val="tx1">
                    <a:lumMod val="50000"/>
                  </a:schemeClr>
                </a:solidFill>
                <a:latin typeface="Times New Roman" pitchFamily="18" charset="0"/>
                <a:cs typeface="Times New Roman" pitchFamily="18" charset="0"/>
              </a:rPr>
              <a:t>міжнародній соціальній справедливості;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міжнародне </a:t>
            </a:r>
            <a:r>
              <a:rPr lang="uk-UA" sz="1500" dirty="0">
                <a:solidFill>
                  <a:schemeClr val="tx1">
                    <a:lumMod val="50000"/>
                  </a:schemeClr>
                </a:solidFill>
                <a:latin typeface="Times New Roman" pitchFamily="18" charset="0"/>
                <a:cs typeface="Times New Roman" pitchFamily="18" charset="0"/>
              </a:rPr>
              <a:t>співробітництво з метою розвитку; </a:t>
            </a:r>
            <a:endParaRPr lang="uk-UA" sz="1500" dirty="0" smtClean="0">
              <a:solidFill>
                <a:schemeClr val="tx1">
                  <a:lumMod val="50000"/>
                </a:schemeClr>
              </a:solidFill>
              <a:latin typeface="Times New Roman" pitchFamily="18" charset="0"/>
              <a:cs typeface="Times New Roman" pitchFamily="18" charset="0"/>
            </a:endParaRPr>
          </a:p>
          <a:p>
            <a:pPr indent="457200" algn="just">
              <a:buFont typeface="Arial" pitchFamily="34" charset="0"/>
              <a:buChar char="•"/>
            </a:pPr>
            <a:r>
              <a:rPr lang="uk-UA" sz="1500" dirty="0" smtClean="0">
                <a:solidFill>
                  <a:schemeClr val="tx1">
                    <a:lumMod val="50000"/>
                  </a:schemeClr>
                </a:solidFill>
                <a:latin typeface="Times New Roman" pitchFamily="18" charset="0"/>
                <a:cs typeface="Times New Roman" pitchFamily="18" charset="0"/>
              </a:rPr>
              <a:t>вільний </a:t>
            </a:r>
            <a:r>
              <a:rPr lang="uk-UA" sz="1500" dirty="0">
                <a:solidFill>
                  <a:schemeClr val="tx1">
                    <a:lumMod val="50000"/>
                  </a:schemeClr>
                </a:solidFill>
                <a:latin typeface="Times New Roman" pitchFamily="18" charset="0"/>
                <a:cs typeface="Times New Roman" pitchFamily="18" charset="0"/>
              </a:rPr>
              <a:t>доступ до морів для країн, що їх не мають. </a:t>
            </a:r>
            <a:endParaRPr lang="uk-UA" sz="1500" dirty="0" smtClean="0">
              <a:solidFill>
                <a:schemeClr val="tx1">
                  <a:lumMod val="50000"/>
                </a:schemeClr>
              </a:solidFill>
              <a:latin typeface="Times New Roman" pitchFamily="18" charset="0"/>
              <a:cs typeface="Times New Roman" pitchFamily="18" charset="0"/>
            </a:endParaRPr>
          </a:p>
          <a:p>
            <a:pPr indent="457200" algn="just"/>
            <a:r>
              <a:rPr lang="uk-UA" sz="1500" dirty="0" smtClean="0">
                <a:solidFill>
                  <a:schemeClr val="tx1">
                    <a:lumMod val="50000"/>
                  </a:schemeClr>
                </a:solidFill>
                <a:latin typeface="Times New Roman" pitchFamily="18" charset="0"/>
                <a:cs typeface="Times New Roman" pitchFamily="18" charset="0"/>
              </a:rPr>
              <a:t>Деякі </a:t>
            </a:r>
            <a:r>
              <a:rPr lang="uk-UA" sz="1500" dirty="0">
                <a:solidFill>
                  <a:schemeClr val="tx1">
                    <a:lumMod val="50000"/>
                  </a:schemeClr>
                </a:solidFill>
                <a:latin typeface="Times New Roman" pitchFamily="18" charset="0"/>
                <a:cs typeface="Times New Roman" pitchFamily="18" charset="0"/>
              </a:rPr>
              <a:t>з зазначених принципів збігаються з загальними, наприклад, пункт "взаємна та справедлива вигода".</a:t>
            </a:r>
          </a:p>
        </p:txBody>
      </p:sp>
    </p:spTree>
    <p:extLst>
      <p:ext uri="{BB962C8B-B14F-4D97-AF65-F5344CB8AC3E}">
        <p14:creationId xmlns:p14="http://schemas.microsoft.com/office/powerpoint/2010/main" val="608632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392582" y="312737"/>
            <a:ext cx="11469218" cy="5977996"/>
          </a:xfrm>
        </p:spPr>
        <p:txBody>
          <a:bodyPr/>
          <a:lstStyle/>
          <a:p>
            <a:pPr marL="0" indent="45720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На сучасному етапі розвитку зовнішньоекономічних зв'язків України особливий інтерес становлять принципи ЗЕД у Європейському Союзі (ЄС). Вони містяться в так званій Білій книзі (1985 р.) і передбачають: </a:t>
            </a:r>
            <a:endParaRPr lang="uk-UA" sz="200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dirty="0" smtClean="0">
                <a:solidFill>
                  <a:schemeClr val="tx1">
                    <a:lumMod val="50000"/>
                  </a:schemeClr>
                </a:solidFill>
                <a:latin typeface="Times New Roman" pitchFamily="18" charset="0"/>
                <a:cs typeface="Times New Roman" pitchFamily="18" charset="0"/>
              </a:rPr>
              <a:t>контроль </a:t>
            </a:r>
            <a:r>
              <a:rPr lang="uk-UA" sz="2000" dirty="0">
                <a:solidFill>
                  <a:schemeClr val="tx1">
                    <a:lumMod val="50000"/>
                  </a:schemeClr>
                </a:solidFill>
                <a:latin typeface="Times New Roman" pitchFamily="18" charset="0"/>
                <a:cs typeface="Times New Roman" pitchFamily="18" charset="0"/>
              </a:rPr>
              <a:t>і оформлення документів на товари, що перетинають </a:t>
            </a:r>
            <a:r>
              <a:rPr lang="uk-UA" sz="2000" dirty="0" smtClean="0">
                <a:solidFill>
                  <a:schemeClr val="tx1">
                    <a:lumMod val="50000"/>
                  </a:schemeClr>
                </a:solidFill>
                <a:latin typeface="Times New Roman" pitchFamily="18" charset="0"/>
                <a:cs typeface="Times New Roman" pitchFamily="18" charset="0"/>
              </a:rPr>
              <a:t>національні </a:t>
            </a:r>
            <a:r>
              <a:rPr lang="uk-UA" sz="2000" dirty="0">
                <a:solidFill>
                  <a:schemeClr val="tx1">
                    <a:lumMod val="50000"/>
                  </a:schemeClr>
                </a:solidFill>
                <a:latin typeface="Times New Roman" pitchFamily="18" charset="0"/>
                <a:cs typeface="Times New Roman" pitchFamily="18" charset="0"/>
              </a:rPr>
              <a:t>кордони; </a:t>
            </a:r>
            <a:r>
              <a:rPr lang="uk-UA" sz="2000" dirty="0" smtClean="0">
                <a:solidFill>
                  <a:schemeClr val="tx1">
                    <a:lumMod val="50000"/>
                  </a:schemeClr>
                </a:solidFill>
                <a:latin typeface="Times New Roman" pitchFamily="18" charset="0"/>
                <a:cs typeface="Times New Roman" pitchFamily="18" charset="0"/>
              </a:rPr>
              <a:t>свободу </a:t>
            </a:r>
            <a:r>
              <a:rPr lang="uk-UA" sz="2000" dirty="0">
                <a:solidFill>
                  <a:schemeClr val="tx1">
                    <a:lumMod val="50000"/>
                  </a:schemeClr>
                </a:solidFill>
                <a:latin typeface="Times New Roman" pitchFamily="18" charset="0"/>
                <a:cs typeface="Times New Roman" pitchFamily="18" charset="0"/>
              </a:rPr>
              <a:t>пересування осіб для працевлаштування або постійне місце проживання в будь-якій країні; </a:t>
            </a:r>
            <a:endParaRPr lang="uk-UA" sz="200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dirty="0" smtClean="0">
                <a:solidFill>
                  <a:schemeClr val="tx1">
                    <a:lumMod val="50000"/>
                  </a:schemeClr>
                </a:solidFill>
                <a:latin typeface="Times New Roman" pitchFamily="18" charset="0"/>
                <a:cs typeface="Times New Roman" pitchFamily="18" charset="0"/>
              </a:rPr>
              <a:t>17 </a:t>
            </a:r>
            <a:r>
              <a:rPr lang="uk-UA" sz="2000" dirty="0">
                <a:solidFill>
                  <a:schemeClr val="tx1">
                    <a:lumMod val="50000"/>
                  </a:schemeClr>
                </a:solidFill>
                <a:latin typeface="Times New Roman" pitchFamily="18" charset="0"/>
                <a:cs typeface="Times New Roman" pitchFamily="18" charset="0"/>
              </a:rPr>
              <a:t>уніфікацію технічних норм і стандартів; </a:t>
            </a:r>
            <a:endParaRPr lang="uk-UA" sz="200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dirty="0" smtClean="0">
                <a:solidFill>
                  <a:schemeClr val="tx1">
                    <a:lumMod val="50000"/>
                  </a:schemeClr>
                </a:solidFill>
                <a:latin typeface="Times New Roman" pitchFamily="18" charset="0"/>
                <a:cs typeface="Times New Roman" pitchFamily="18" charset="0"/>
              </a:rPr>
              <a:t>відкриття </a:t>
            </a:r>
            <a:r>
              <a:rPr lang="uk-UA" sz="2000" dirty="0">
                <a:solidFill>
                  <a:schemeClr val="tx1">
                    <a:lumMod val="50000"/>
                  </a:schemeClr>
                </a:solidFill>
                <a:latin typeface="Times New Roman" pitchFamily="18" charset="0"/>
                <a:cs typeface="Times New Roman" pitchFamily="18" charset="0"/>
              </a:rPr>
              <a:t>споживчих ринків; </a:t>
            </a:r>
            <a:endParaRPr lang="uk-UA" sz="200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dirty="0" smtClean="0">
                <a:solidFill>
                  <a:schemeClr val="tx1">
                    <a:lumMod val="50000"/>
                  </a:schemeClr>
                </a:solidFill>
                <a:latin typeface="Times New Roman" pitchFamily="18" charset="0"/>
                <a:cs typeface="Times New Roman" pitchFamily="18" charset="0"/>
              </a:rPr>
              <a:t>лібералізацію </a:t>
            </a:r>
            <a:r>
              <a:rPr lang="uk-UA" sz="2000" dirty="0">
                <a:solidFill>
                  <a:schemeClr val="tx1">
                    <a:lumMod val="50000"/>
                  </a:schemeClr>
                </a:solidFill>
                <a:latin typeface="Times New Roman" pitchFamily="18" charset="0"/>
                <a:cs typeface="Times New Roman" pitchFamily="18" charset="0"/>
              </a:rPr>
              <a:t>фінансових послуг; </a:t>
            </a:r>
            <a:endParaRPr lang="uk-UA" sz="200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dirty="0" smtClean="0">
                <a:solidFill>
                  <a:schemeClr val="tx1">
                    <a:lumMod val="50000"/>
                  </a:schemeClr>
                </a:solidFill>
                <a:latin typeface="Times New Roman" pitchFamily="18" charset="0"/>
                <a:cs typeface="Times New Roman" pitchFamily="18" charset="0"/>
              </a:rPr>
              <a:t>поступове </a:t>
            </a:r>
            <a:r>
              <a:rPr lang="uk-UA" sz="2000" dirty="0">
                <a:solidFill>
                  <a:schemeClr val="tx1">
                    <a:lumMod val="50000"/>
                  </a:schemeClr>
                </a:solidFill>
                <a:latin typeface="Times New Roman" pitchFamily="18" charset="0"/>
                <a:cs typeface="Times New Roman" pitchFamily="18" charset="0"/>
              </a:rPr>
              <a:t>відкриття ринку інформаційних послуг; </a:t>
            </a:r>
            <a:endParaRPr lang="uk-UA" sz="200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dirty="0" smtClean="0">
                <a:solidFill>
                  <a:schemeClr val="tx1">
                    <a:lumMod val="50000"/>
                  </a:schemeClr>
                </a:solidFill>
                <a:latin typeface="Times New Roman" pitchFamily="18" charset="0"/>
                <a:cs typeface="Times New Roman" pitchFamily="18" charset="0"/>
              </a:rPr>
              <a:t>лібералізацію </a:t>
            </a:r>
            <a:r>
              <a:rPr lang="uk-UA" sz="2000" dirty="0">
                <a:solidFill>
                  <a:schemeClr val="tx1">
                    <a:lumMod val="50000"/>
                  </a:schemeClr>
                </a:solidFill>
                <a:latin typeface="Times New Roman" pitchFamily="18" charset="0"/>
                <a:cs typeface="Times New Roman" pitchFamily="18" charset="0"/>
              </a:rPr>
              <a:t>транспортних послуг; </a:t>
            </a:r>
            <a:endParaRPr lang="uk-UA" sz="200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dirty="0" smtClean="0">
                <a:solidFill>
                  <a:schemeClr val="tx1">
                    <a:lumMod val="50000"/>
                  </a:schemeClr>
                </a:solidFill>
                <a:latin typeface="Times New Roman" pitchFamily="18" charset="0"/>
                <a:cs typeface="Times New Roman" pitchFamily="18" charset="0"/>
              </a:rPr>
              <a:t>створення </a:t>
            </a:r>
            <a:r>
              <a:rPr lang="uk-UA" sz="2000" dirty="0">
                <a:solidFill>
                  <a:schemeClr val="tx1">
                    <a:lumMod val="50000"/>
                  </a:schemeClr>
                </a:solidFill>
                <a:latin typeface="Times New Roman" pitchFamily="18" charset="0"/>
                <a:cs typeface="Times New Roman" pitchFamily="18" charset="0"/>
              </a:rPr>
              <a:t>сприятливих умов для промислового співробітництва з урахуванням законодавства про права на інтелектуальну та </a:t>
            </a:r>
            <a:r>
              <a:rPr lang="uk-UA" sz="2000" dirty="0" smtClean="0">
                <a:solidFill>
                  <a:schemeClr val="tx1">
                    <a:lumMod val="50000"/>
                  </a:schemeClr>
                </a:solidFill>
                <a:latin typeface="Times New Roman" pitchFamily="18" charset="0"/>
                <a:cs typeface="Times New Roman" pitchFamily="18" charset="0"/>
              </a:rPr>
              <a:t>промислову </a:t>
            </a:r>
            <a:r>
              <a:rPr lang="uk-UA" sz="2000" dirty="0">
                <a:solidFill>
                  <a:schemeClr val="tx1">
                    <a:lumMod val="50000"/>
                  </a:schemeClr>
                </a:solidFill>
                <a:latin typeface="Times New Roman" pitchFamily="18" charset="0"/>
                <a:cs typeface="Times New Roman" pitchFamily="18" charset="0"/>
              </a:rPr>
              <a:t>власність; </a:t>
            </a:r>
            <a:endParaRPr lang="uk-UA" sz="200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dirty="0" smtClean="0">
                <a:solidFill>
                  <a:schemeClr val="tx1">
                    <a:lumMod val="50000"/>
                  </a:schemeClr>
                </a:solidFill>
                <a:latin typeface="Times New Roman" pitchFamily="18" charset="0"/>
                <a:cs typeface="Times New Roman" pitchFamily="18" charset="0"/>
              </a:rPr>
              <a:t>усунення </a:t>
            </a:r>
            <a:r>
              <a:rPr lang="uk-UA" sz="2000" dirty="0">
                <a:solidFill>
                  <a:schemeClr val="tx1">
                    <a:lumMod val="50000"/>
                  </a:schemeClr>
                </a:solidFill>
                <a:latin typeface="Times New Roman" pitchFamily="18" charset="0"/>
                <a:cs typeface="Times New Roman" pitchFamily="18" charset="0"/>
              </a:rPr>
              <a:t>фіскальних бар'єрів</a:t>
            </a:r>
            <a:r>
              <a:rPr lang="uk-UA" sz="2000" dirty="0" smtClean="0">
                <a:solidFill>
                  <a:schemeClr val="tx1">
                    <a:lumMod val="50000"/>
                  </a:schemeClr>
                </a:solidFill>
                <a:latin typeface="Times New Roman" pitchFamily="18" charset="0"/>
                <a:cs typeface="Times New Roman" pitchFamily="18" charset="0"/>
              </a:rPr>
              <a:t>.</a:t>
            </a:r>
          </a:p>
          <a:p>
            <a:pPr marL="0" indent="0" algn="just">
              <a:lnSpc>
                <a:spcPct val="100000"/>
              </a:lnSpc>
              <a:spcBef>
                <a:spcPts val="0"/>
              </a:spcBef>
              <a:buNone/>
            </a:pPr>
            <a:endParaRPr lang="ru-RU" sz="1900" b="0" dirty="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175309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460375" y="160335"/>
            <a:ext cx="11406836" cy="5563131"/>
          </a:xfrm>
        </p:spPr>
        <p:txBody>
          <a:bodyPr/>
          <a:lstStyle/>
          <a:p>
            <a:pPr marL="0" indent="457200" algn="just">
              <a:lnSpc>
                <a:spcPct val="100000"/>
              </a:lnSpc>
              <a:spcBef>
                <a:spcPts val="0"/>
              </a:spcBef>
              <a:buNone/>
            </a:pPr>
            <a:r>
              <a:rPr lang="uk-UA" sz="1800" dirty="0">
                <a:solidFill>
                  <a:schemeClr val="tx1">
                    <a:lumMod val="50000"/>
                  </a:schemeClr>
                </a:solidFill>
                <a:latin typeface="Times New Roman" pitchFamily="18" charset="0"/>
                <a:cs typeface="Times New Roman" pitchFamily="18" charset="0"/>
              </a:rPr>
              <a:t>Національні принципи ЗЕД закріплюються в законодавчих актах країни. Так, згідно зі ст. 2 Закону України "Про зовнішньоекономічну </a:t>
            </a:r>
            <a:r>
              <a:rPr lang="uk-UA" sz="1800" dirty="0" smtClean="0">
                <a:solidFill>
                  <a:schemeClr val="tx1">
                    <a:lumMod val="50000"/>
                  </a:schemeClr>
                </a:solidFill>
                <a:latin typeface="Times New Roman" pitchFamily="18" charset="0"/>
                <a:cs typeface="Times New Roman" pitchFamily="18" charset="0"/>
              </a:rPr>
              <a:t>діяльність</a:t>
            </a:r>
            <a:r>
              <a:rPr lang="uk-UA" sz="1800" dirty="0">
                <a:solidFill>
                  <a:schemeClr val="tx1">
                    <a:lumMod val="50000"/>
                  </a:schemeClr>
                </a:solidFill>
                <a:latin typeface="Times New Roman" pitchFamily="18" charset="0"/>
                <a:cs typeface="Times New Roman" pitchFamily="18" charset="0"/>
              </a:rPr>
              <a:t>" суб'єкти господарської діяльності України й іноземні суб'єкти </a:t>
            </a:r>
            <a:r>
              <a:rPr lang="uk-UA" sz="1800" dirty="0" smtClean="0">
                <a:solidFill>
                  <a:schemeClr val="tx1">
                    <a:lumMod val="50000"/>
                  </a:schemeClr>
                </a:solidFill>
                <a:latin typeface="Times New Roman" pitchFamily="18" charset="0"/>
                <a:cs typeface="Times New Roman" pitchFamily="18" charset="0"/>
              </a:rPr>
              <a:t>господарської </a:t>
            </a:r>
            <a:r>
              <a:rPr lang="uk-UA" sz="1800" dirty="0">
                <a:solidFill>
                  <a:schemeClr val="tx1">
                    <a:lumMod val="50000"/>
                  </a:schemeClr>
                </a:solidFill>
                <a:latin typeface="Times New Roman" pitchFamily="18" charset="0"/>
                <a:cs typeface="Times New Roman" pitchFamily="18" charset="0"/>
              </a:rPr>
              <a:t>діяльності у процесі здійснення зовнішньоекономічної </a:t>
            </a:r>
            <a:r>
              <a:rPr lang="uk-UA" sz="1800" dirty="0" smtClean="0">
                <a:solidFill>
                  <a:schemeClr val="tx1">
                    <a:lumMod val="50000"/>
                  </a:schemeClr>
                </a:solidFill>
                <a:latin typeface="Times New Roman" pitchFamily="18" charset="0"/>
                <a:cs typeface="Times New Roman" pitchFamily="18" charset="0"/>
              </a:rPr>
              <a:t>діяльності </a:t>
            </a:r>
            <a:r>
              <a:rPr lang="uk-UA" sz="1800" dirty="0">
                <a:solidFill>
                  <a:schemeClr val="tx1">
                    <a:lumMod val="50000"/>
                  </a:schemeClr>
                </a:solidFill>
                <a:latin typeface="Times New Roman" pitchFamily="18" charset="0"/>
                <a:cs typeface="Times New Roman" pitchFamily="18" charset="0"/>
              </a:rPr>
              <a:t>керуються такими принципами: </a:t>
            </a:r>
            <a:endParaRPr lang="uk-UA" sz="180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суверенітет </a:t>
            </a:r>
            <a:r>
              <a:rPr lang="uk-UA" sz="1800" dirty="0">
                <a:solidFill>
                  <a:schemeClr val="tx1">
                    <a:lumMod val="50000"/>
                  </a:schemeClr>
                </a:solidFill>
                <a:latin typeface="Times New Roman" pitchFamily="18" charset="0"/>
                <a:cs typeface="Times New Roman" pitchFamily="18" charset="0"/>
              </a:rPr>
              <a:t>народу України – складається у виключному праві народу України самостійно та незалежно здійснювати ЗЕД на території України, керуючись законодавством України; </a:t>
            </a:r>
            <a:endParaRPr lang="uk-UA" sz="180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зобов'язання </a:t>
            </a:r>
            <a:r>
              <a:rPr lang="uk-UA" sz="1800" dirty="0">
                <a:solidFill>
                  <a:schemeClr val="tx1">
                    <a:lumMod val="50000"/>
                  </a:schemeClr>
                </a:solidFill>
                <a:latin typeface="Times New Roman" pitchFamily="18" charset="0"/>
                <a:cs typeface="Times New Roman" pitchFamily="18" charset="0"/>
              </a:rPr>
              <a:t>України </a:t>
            </a:r>
            <a:r>
              <a:rPr lang="uk-UA" sz="1800" dirty="0" smtClean="0">
                <a:solidFill>
                  <a:schemeClr val="tx1">
                    <a:lumMod val="50000"/>
                  </a:schemeClr>
                </a:solidFill>
                <a:latin typeface="Times New Roman" pitchFamily="18" charset="0"/>
                <a:cs typeface="Times New Roman" pitchFamily="18" charset="0"/>
              </a:rPr>
              <a:t>виконувати </a:t>
            </a:r>
            <a:r>
              <a:rPr lang="uk-UA" sz="1800" dirty="0">
                <a:solidFill>
                  <a:schemeClr val="tx1">
                    <a:lumMod val="50000"/>
                  </a:schemeClr>
                </a:solidFill>
                <a:latin typeface="Times New Roman" pitchFamily="18" charset="0"/>
                <a:cs typeface="Times New Roman" pitchFamily="18" charset="0"/>
              </a:rPr>
              <a:t>умови договорів у сфері зовнішньоекономічних відносин; </a:t>
            </a:r>
            <a:endParaRPr lang="uk-UA" sz="180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свобода </a:t>
            </a:r>
            <a:r>
              <a:rPr lang="uk-UA" sz="1800" dirty="0">
                <a:solidFill>
                  <a:schemeClr val="tx1">
                    <a:lumMod val="50000"/>
                  </a:schemeClr>
                </a:solidFill>
                <a:latin typeface="Times New Roman" pitchFamily="18" charset="0"/>
                <a:cs typeface="Times New Roman" pitchFamily="18" charset="0"/>
              </a:rPr>
              <a:t>– добровільний вибір контрагента, форми співпраці, права власності на всі отримані суб'єктами ЗЕД результати цієї діяльності; </a:t>
            </a:r>
            <a:endParaRPr lang="uk-UA" sz="180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юридична </a:t>
            </a:r>
            <a:r>
              <a:rPr lang="uk-UA" sz="1800" dirty="0">
                <a:solidFill>
                  <a:schemeClr val="tx1">
                    <a:lumMod val="50000"/>
                  </a:schemeClr>
                </a:solidFill>
                <a:latin typeface="Times New Roman" pitchFamily="18" charset="0"/>
                <a:cs typeface="Times New Roman" pitchFamily="18" charset="0"/>
              </a:rPr>
              <a:t>рівність і недискримінація – рівність усіх суб'єктів перед Законом; </a:t>
            </a:r>
            <a:endParaRPr lang="uk-UA" sz="180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неприпустимість </a:t>
            </a:r>
            <a:r>
              <a:rPr lang="uk-UA" sz="1800" dirty="0">
                <a:solidFill>
                  <a:schemeClr val="tx1">
                    <a:lumMod val="50000"/>
                  </a:schemeClr>
                </a:solidFill>
                <a:latin typeface="Times New Roman" pitchFamily="18" charset="0"/>
                <a:cs typeface="Times New Roman" pitchFamily="18" charset="0"/>
              </a:rPr>
              <a:t>обмежувальної діяльності з боку будь-яких </a:t>
            </a:r>
            <a:r>
              <a:rPr lang="uk-UA" sz="1800" dirty="0" smtClean="0">
                <a:solidFill>
                  <a:schemeClr val="tx1">
                    <a:lumMod val="50000"/>
                  </a:schemeClr>
                </a:solidFill>
                <a:latin typeface="Times New Roman" pitchFamily="18" charset="0"/>
                <a:cs typeface="Times New Roman" pitchFamily="18" charset="0"/>
              </a:rPr>
              <a:t>суб'єктів </a:t>
            </a:r>
            <a:r>
              <a:rPr lang="uk-UA" sz="1800" dirty="0">
                <a:solidFill>
                  <a:schemeClr val="tx1">
                    <a:lumMod val="50000"/>
                  </a:schemeClr>
                </a:solidFill>
                <a:latin typeface="Times New Roman" pitchFamily="18" charset="0"/>
                <a:cs typeface="Times New Roman" pitchFamily="18" charset="0"/>
              </a:rPr>
              <a:t>ЗЕД; </a:t>
            </a:r>
            <a:endParaRPr lang="uk-UA" sz="180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верховенство </a:t>
            </a:r>
            <a:r>
              <a:rPr lang="uk-UA" sz="1800" dirty="0">
                <a:solidFill>
                  <a:schemeClr val="tx1">
                    <a:lumMod val="50000"/>
                  </a:schemeClr>
                </a:solidFill>
                <a:latin typeface="Times New Roman" pitchFamily="18" charset="0"/>
                <a:cs typeface="Times New Roman" pitchFamily="18" charset="0"/>
              </a:rPr>
              <a:t>Закону – ЗЕД регулюється тільки законами України; </a:t>
            </a:r>
            <a:endParaRPr lang="uk-UA" sz="180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використання </a:t>
            </a:r>
            <a:r>
              <a:rPr lang="uk-UA" sz="1800" dirty="0">
                <a:solidFill>
                  <a:schemeClr val="tx1">
                    <a:lumMod val="50000"/>
                  </a:schemeClr>
                </a:solidFill>
                <a:latin typeface="Times New Roman" pitchFamily="18" charset="0"/>
                <a:cs typeface="Times New Roman" pitchFamily="18" charset="0"/>
              </a:rPr>
              <a:t>підзаконних актів, які створюють менш сприятливі умови для функціонування суб'єктів, ЗЕД неприпустиме; </a:t>
            </a:r>
            <a:endParaRPr lang="uk-UA" sz="180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захист </a:t>
            </a:r>
            <a:r>
              <a:rPr lang="uk-UA" sz="1800" dirty="0">
                <a:solidFill>
                  <a:schemeClr val="tx1">
                    <a:lumMod val="50000"/>
                  </a:schemeClr>
                </a:solidFill>
                <a:latin typeface="Times New Roman" pitchFamily="18" charset="0"/>
                <a:cs typeface="Times New Roman" pitchFamily="18" charset="0"/>
              </a:rPr>
              <a:t>інтересів суб'єктів підприємницької діяльності як на території України, так і за її межами; </a:t>
            </a:r>
            <a:endParaRPr lang="uk-UA" sz="180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еквівалентність </a:t>
            </a:r>
            <a:r>
              <a:rPr lang="uk-UA" sz="1800" dirty="0">
                <a:solidFill>
                  <a:schemeClr val="tx1">
                    <a:lumMod val="50000"/>
                  </a:schemeClr>
                </a:solidFill>
                <a:latin typeface="Times New Roman" pitchFamily="18" charset="0"/>
                <a:cs typeface="Times New Roman" pitchFamily="18" charset="0"/>
              </a:rPr>
              <a:t>обміну – виключення демпінгу під час ввезення та вивезення товарів. </a:t>
            </a:r>
            <a:endParaRPr lang="uk-UA" sz="1800" i="1" dirty="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2336205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graphicFrame>
        <p:nvGraphicFramePr>
          <p:cNvPr id="6" name="Схема 5"/>
          <p:cNvGraphicFramePr/>
          <p:nvPr>
            <p:extLst>
              <p:ext uri="{D42A27DB-BD31-4B8C-83A1-F6EECF244321}">
                <p14:modId xmlns:p14="http://schemas.microsoft.com/office/powerpoint/2010/main" val="3777685911"/>
              </p:ext>
            </p:extLst>
          </p:nvPr>
        </p:nvGraphicFramePr>
        <p:xfrm>
          <a:off x="1371600" y="1413933"/>
          <a:ext cx="5740400" cy="33951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Рисунок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08812" y="529668"/>
            <a:ext cx="6259017" cy="4694263"/>
          </a:xfrm>
          <a:prstGeom prst="rect">
            <a:avLst/>
          </a:prstGeom>
        </p:spPr>
      </p:pic>
    </p:spTree>
    <p:extLst>
      <p:ext uri="{BB962C8B-B14F-4D97-AF65-F5344CB8AC3E}">
        <p14:creationId xmlns:p14="http://schemas.microsoft.com/office/powerpoint/2010/main" val="7642734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34961" y="254000"/>
            <a:ext cx="11522075" cy="5376333"/>
          </a:xfrm>
        </p:spPr>
        <p:txBody>
          <a:bodyPr>
            <a:normAutofit fontScale="90000"/>
          </a:bodyPr>
          <a:lstStyle/>
          <a:p>
            <a:pPr algn="ctr">
              <a:lnSpc>
                <a:spcPct val="100000"/>
              </a:lnSpc>
            </a:pPr>
            <a:r>
              <a:rPr lang="uk-UA" sz="2000" b="1" i="1" dirty="0">
                <a:latin typeface="Times New Roman" pitchFamily="18" charset="0"/>
                <a:cs typeface="Times New Roman" pitchFamily="18" charset="0"/>
              </a:rPr>
              <a:t>2. Основні суб’єкти та види ЗЕД.</a:t>
            </a:r>
            <a:r>
              <a:rPr lang="uk-UA" sz="2000" b="1" i="1" dirty="0" smtClean="0">
                <a:latin typeface="Times New Roman" pitchFamily="18" charset="0"/>
                <a:cs typeface="Times New Roman" pitchFamily="18" charset="0"/>
              </a:rPr>
              <a:t/>
            </a:r>
            <a:br>
              <a:rPr lang="uk-UA" sz="2000" b="1" i="1" dirty="0" smtClean="0">
                <a:latin typeface="Times New Roman" pitchFamily="18" charset="0"/>
                <a:cs typeface="Times New Roman" pitchFamily="18" charset="0"/>
              </a:rPr>
            </a:br>
            <a:r>
              <a:rPr lang="uk-UA" sz="2000" b="1" i="1" dirty="0" smtClean="0">
                <a:latin typeface="Times New Roman" pitchFamily="18" charset="0"/>
                <a:cs typeface="Times New Roman" pitchFamily="18" charset="0"/>
              </a:rPr>
              <a:t/>
            </a:r>
            <a:br>
              <a:rPr lang="uk-UA" sz="2000" b="1" i="1" dirty="0" smtClean="0">
                <a:latin typeface="Times New Roman" pitchFamily="18" charset="0"/>
                <a:cs typeface="Times New Roman" pitchFamily="18" charset="0"/>
              </a:rPr>
            </a:br>
            <a:r>
              <a:rPr lang="uk-UA" sz="1700" dirty="0">
                <a:latin typeface="Times New Roman" pitchFamily="18" charset="0"/>
                <a:cs typeface="Times New Roman" pitchFamily="18" charset="0"/>
              </a:rPr>
              <a:t>Зовнішньоекономічна діяльність України здійснюється суб'єктами </a:t>
            </a:r>
            <a:r>
              <a:rPr lang="uk-UA" sz="1700" dirty="0" smtClean="0">
                <a:latin typeface="Times New Roman" pitchFamily="18" charset="0"/>
                <a:cs typeface="Times New Roman" pitchFamily="18" charset="0"/>
              </a:rPr>
              <a:t>господарювання</a:t>
            </a:r>
            <a:r>
              <a:rPr lang="uk-UA" sz="1700" dirty="0">
                <a:latin typeface="Times New Roman" pitchFamily="18" charset="0"/>
                <a:cs typeface="Times New Roman" pitchFamily="18" charset="0"/>
              </a:rPr>
              <a:t>, які згідно зі ст. 55 ГКУ визначаються як учасники </a:t>
            </a:r>
            <a:r>
              <a:rPr lang="uk-UA" sz="1700" dirty="0" smtClean="0">
                <a:latin typeface="Times New Roman" pitchFamily="18" charset="0"/>
                <a:cs typeface="Times New Roman" pitchFamily="18" charset="0"/>
              </a:rPr>
              <a:t>господарських </a:t>
            </a:r>
            <a:r>
              <a:rPr lang="uk-UA" sz="1700" dirty="0">
                <a:latin typeface="Times New Roman" pitchFamily="18" charset="0"/>
                <a:cs typeface="Times New Roman" pitchFamily="18" charset="0"/>
              </a:rPr>
              <a:t>відносин, що здійснюють господарську діяльність, реалізуючи </a:t>
            </a:r>
            <a:r>
              <a:rPr lang="uk-UA" sz="1700" dirty="0" smtClean="0">
                <a:latin typeface="Times New Roman" pitchFamily="18" charset="0"/>
                <a:cs typeface="Times New Roman" pitchFamily="18" charset="0"/>
              </a:rPr>
              <a:t>господарську </a:t>
            </a:r>
            <a:r>
              <a:rPr lang="uk-UA" sz="1700" dirty="0">
                <a:latin typeface="Times New Roman" pitchFamily="18" charset="0"/>
                <a:cs typeface="Times New Roman" pitchFamily="18" charset="0"/>
              </a:rPr>
              <a:t>компетенцію (сукупність господарських прав та обов'язків), мають відокремлене майно та несуть відповідальність за своїми </a:t>
            </a:r>
            <a:r>
              <a:rPr lang="uk-UA" sz="1700" dirty="0" smtClean="0">
                <a:latin typeface="Times New Roman" pitchFamily="18" charset="0"/>
                <a:cs typeface="Times New Roman" pitchFamily="18" charset="0"/>
              </a:rPr>
              <a:t>зобов'язаннями </a:t>
            </a:r>
            <a:r>
              <a:rPr lang="uk-UA" sz="1700" dirty="0">
                <a:latin typeface="Times New Roman" pitchFamily="18" charset="0"/>
                <a:cs typeface="Times New Roman" pitchFamily="18" charset="0"/>
              </a:rPr>
              <a:t>в межах цього майна, крім випадків, передбачених законодавством. </a:t>
            </a:r>
            <a:r>
              <a:rPr lang="uk-UA" sz="1700" dirty="0" smtClean="0">
                <a:latin typeface="Times New Roman" pitchFamily="18" charset="0"/>
                <a:cs typeface="Times New Roman" pitchFamily="18" charset="0"/>
              </a:rPr>
              <a:t/>
            </a:r>
            <a:br>
              <a:rPr lang="uk-UA" sz="1700" dirty="0" smtClean="0">
                <a:latin typeface="Times New Roman" pitchFamily="18" charset="0"/>
                <a:cs typeface="Times New Roman" pitchFamily="18" charset="0"/>
              </a:rPr>
            </a:br>
            <a:r>
              <a:rPr lang="uk-UA" sz="1700" dirty="0" smtClean="0">
                <a:latin typeface="Times New Roman" pitchFamily="18" charset="0"/>
                <a:cs typeface="Times New Roman" pitchFamily="18" charset="0"/>
              </a:rPr>
              <a:t>Суб'єктами </a:t>
            </a:r>
            <a:r>
              <a:rPr lang="uk-UA" sz="1700" dirty="0">
                <a:latin typeface="Times New Roman" pitchFamily="18" charset="0"/>
                <a:cs typeface="Times New Roman" pitchFamily="18" charset="0"/>
              </a:rPr>
              <a:t>ЗЕД в Україні згідно зі ст. 3 ЗУ "Про зовнішньоекономічну діяльність" є: </a:t>
            </a:r>
            <a:r>
              <a:rPr lang="uk-UA" sz="1700" dirty="0" smtClean="0">
                <a:latin typeface="Times New Roman" pitchFamily="18" charset="0"/>
                <a:cs typeface="Times New Roman" pitchFamily="18" charset="0"/>
              </a:rPr>
              <a:t/>
            </a:r>
            <a:br>
              <a:rPr lang="uk-UA" sz="1700" dirty="0" smtClean="0">
                <a:latin typeface="Times New Roman" pitchFamily="18" charset="0"/>
                <a:cs typeface="Times New Roman" pitchFamily="18" charset="0"/>
              </a:rPr>
            </a:br>
            <a:r>
              <a:rPr lang="uk-UA" sz="1700" dirty="0" smtClean="0">
                <a:latin typeface="Times New Roman" pitchFamily="18" charset="0"/>
                <a:cs typeface="Times New Roman" pitchFamily="18" charset="0"/>
              </a:rPr>
              <a:t>1. фізичні </a:t>
            </a:r>
            <a:r>
              <a:rPr lang="uk-UA" sz="1700" dirty="0">
                <a:latin typeface="Times New Roman" pitchFamily="18" charset="0"/>
                <a:cs typeface="Times New Roman" pitchFamily="18" charset="0"/>
              </a:rPr>
              <a:t>особи – громадяни України, іноземні громадяни й особи без громадянства, які мають цивільну правоздатність і дієздатність згідно з законами України та постійно проживають на території України; </a:t>
            </a:r>
            <a:r>
              <a:rPr lang="uk-UA" sz="1700" dirty="0" smtClean="0">
                <a:latin typeface="Times New Roman" pitchFamily="18" charset="0"/>
                <a:cs typeface="Times New Roman" pitchFamily="18" charset="0"/>
              </a:rPr>
              <a:t/>
            </a:r>
            <a:br>
              <a:rPr lang="uk-UA" sz="1700" dirty="0" smtClean="0">
                <a:latin typeface="Times New Roman" pitchFamily="18" charset="0"/>
                <a:cs typeface="Times New Roman" pitchFamily="18" charset="0"/>
              </a:rPr>
            </a:br>
            <a:r>
              <a:rPr lang="uk-UA" sz="1700" dirty="0" smtClean="0">
                <a:latin typeface="Times New Roman" pitchFamily="18" charset="0"/>
                <a:cs typeface="Times New Roman" pitchFamily="18" charset="0"/>
              </a:rPr>
              <a:t>2. юридичні </a:t>
            </a:r>
            <a:r>
              <a:rPr lang="uk-UA" sz="1700" dirty="0">
                <a:latin typeface="Times New Roman" pitchFamily="18" charset="0"/>
                <a:cs typeface="Times New Roman" pitchFamily="18" charset="0"/>
              </a:rPr>
              <a:t>особи, зареєстровані як такі в Україні й які мають постійне місцезнаходження на території України (підприємства, організації й </a:t>
            </a:r>
            <a:r>
              <a:rPr lang="uk-UA" sz="1700" dirty="0" smtClean="0">
                <a:latin typeface="Times New Roman" pitchFamily="18" charset="0"/>
                <a:cs typeface="Times New Roman" pitchFamily="18" charset="0"/>
              </a:rPr>
              <a:t>об'єднання </a:t>
            </a:r>
            <a:r>
              <a:rPr lang="uk-UA" sz="1700" dirty="0">
                <a:latin typeface="Times New Roman" pitchFamily="18" charset="0"/>
                <a:cs typeface="Times New Roman" pitchFamily="18" charset="0"/>
              </a:rPr>
              <a:t>всіх видів, включаючи акціонерні й інші види господарських </a:t>
            </a:r>
            <a:r>
              <a:rPr lang="uk-UA" sz="1700" dirty="0" smtClean="0">
                <a:latin typeface="Times New Roman" pitchFamily="18" charset="0"/>
                <a:cs typeface="Times New Roman" pitchFamily="18" charset="0"/>
              </a:rPr>
              <a:t>товариств</a:t>
            </a:r>
            <a:r>
              <a:rPr lang="uk-UA" sz="1700" dirty="0">
                <a:latin typeface="Times New Roman" pitchFamily="18" charset="0"/>
                <a:cs typeface="Times New Roman" pitchFamily="18" charset="0"/>
              </a:rPr>
              <a:t>, асоціації, спілки, концерни, консорціуми, торговельні доми, </a:t>
            </a:r>
            <a:r>
              <a:rPr lang="uk-UA" sz="1700" dirty="0" smtClean="0">
                <a:latin typeface="Times New Roman" pitchFamily="18" charset="0"/>
                <a:cs typeface="Times New Roman" pitchFamily="18" charset="0"/>
              </a:rPr>
              <a:t>посередницькі </a:t>
            </a:r>
            <a:r>
              <a:rPr lang="uk-UA" sz="1700" dirty="0">
                <a:latin typeface="Times New Roman" pitchFamily="18" charset="0"/>
                <a:cs typeface="Times New Roman" pitchFamily="18" charset="0"/>
              </a:rPr>
              <a:t>та консультаційні фірми, кооперативи, кредитно-фінансові установи, міжнародні об'єднання, організації та інші), в тому числі </a:t>
            </a:r>
            <a:r>
              <a:rPr lang="uk-UA" sz="1700" dirty="0" smtClean="0">
                <a:latin typeface="Times New Roman" pitchFamily="18" charset="0"/>
                <a:cs typeface="Times New Roman" pitchFamily="18" charset="0"/>
              </a:rPr>
              <a:t>юридичні </a:t>
            </a:r>
            <a:r>
              <a:rPr lang="uk-UA" sz="1700" dirty="0">
                <a:latin typeface="Times New Roman" pitchFamily="18" charset="0"/>
                <a:cs typeface="Times New Roman" pitchFamily="18" charset="0"/>
              </a:rPr>
              <a:t>особи, майно та/або капітал яких є повністю у власності іноземних суб'єктів господарської діяльності; </a:t>
            </a:r>
            <a:r>
              <a:rPr lang="uk-UA" sz="1700" dirty="0" smtClean="0">
                <a:latin typeface="Times New Roman" pitchFamily="18" charset="0"/>
                <a:cs typeface="Times New Roman" pitchFamily="18" charset="0"/>
              </a:rPr>
              <a:t/>
            </a:r>
            <a:br>
              <a:rPr lang="uk-UA" sz="1700" dirty="0" smtClean="0">
                <a:latin typeface="Times New Roman" pitchFamily="18" charset="0"/>
                <a:cs typeface="Times New Roman" pitchFamily="18" charset="0"/>
              </a:rPr>
            </a:br>
            <a:r>
              <a:rPr lang="uk-UA" sz="1700" dirty="0" smtClean="0">
                <a:latin typeface="Times New Roman" pitchFamily="18" charset="0"/>
                <a:cs typeface="Times New Roman" pitchFamily="18" charset="0"/>
              </a:rPr>
              <a:t>3. об'єднання </a:t>
            </a:r>
            <a:r>
              <a:rPr lang="uk-UA" sz="1700" dirty="0">
                <a:latin typeface="Times New Roman" pitchFamily="18" charset="0"/>
                <a:cs typeface="Times New Roman" pitchFamily="18" charset="0"/>
              </a:rPr>
              <a:t>фізичних, юридичних, фізичних і юридичних осіб, які не є юридичними особами згідно з законами України, але які мають </a:t>
            </a:r>
            <a:r>
              <a:rPr lang="uk-UA" sz="1700" dirty="0" smtClean="0">
                <a:latin typeface="Times New Roman" pitchFamily="18" charset="0"/>
                <a:cs typeface="Times New Roman" pitchFamily="18" charset="0"/>
              </a:rPr>
              <a:t>постійне </a:t>
            </a:r>
            <a:r>
              <a:rPr lang="uk-UA" sz="1700" dirty="0">
                <a:latin typeface="Times New Roman" pitchFamily="18" charset="0"/>
                <a:cs typeface="Times New Roman" pitchFamily="18" charset="0"/>
              </a:rPr>
              <a:t>місцезнаходження на території України й яким цивільно-правовими законами України не заборонено здійснювати господарську діяльність; </a:t>
            </a:r>
            <a:r>
              <a:rPr lang="uk-UA" sz="1700" dirty="0" smtClean="0">
                <a:latin typeface="Times New Roman" pitchFamily="18" charset="0"/>
                <a:cs typeface="Times New Roman" pitchFamily="18" charset="0"/>
              </a:rPr>
              <a:t/>
            </a:r>
            <a:br>
              <a:rPr lang="uk-UA" sz="1700" dirty="0" smtClean="0">
                <a:latin typeface="Times New Roman" pitchFamily="18" charset="0"/>
                <a:cs typeface="Times New Roman" pitchFamily="18" charset="0"/>
              </a:rPr>
            </a:br>
            <a:r>
              <a:rPr lang="uk-UA" sz="1700" dirty="0" smtClean="0">
                <a:latin typeface="Times New Roman" pitchFamily="18" charset="0"/>
                <a:cs typeface="Times New Roman" pitchFamily="18" charset="0"/>
              </a:rPr>
              <a:t>4. структурні </a:t>
            </a:r>
            <a:r>
              <a:rPr lang="uk-UA" sz="1700" dirty="0">
                <a:latin typeface="Times New Roman" pitchFamily="18" charset="0"/>
                <a:cs typeface="Times New Roman" pitchFamily="18" charset="0"/>
              </a:rPr>
              <a:t>одиниці іноземних суб'єктів господарської діяльності, які не є юридичними особами згідно з законами України (філії, відділення, тощо), але мають постійне місцезнаходження на території України; </a:t>
            </a:r>
            <a:r>
              <a:rPr lang="uk-UA" sz="1700" dirty="0" smtClean="0">
                <a:latin typeface="Times New Roman" pitchFamily="18" charset="0"/>
                <a:cs typeface="Times New Roman" pitchFamily="18" charset="0"/>
              </a:rPr>
              <a:t/>
            </a:r>
            <a:br>
              <a:rPr lang="uk-UA" sz="1700" dirty="0" smtClean="0">
                <a:latin typeface="Times New Roman" pitchFamily="18" charset="0"/>
                <a:cs typeface="Times New Roman" pitchFamily="18" charset="0"/>
              </a:rPr>
            </a:br>
            <a:r>
              <a:rPr lang="uk-UA" sz="1700" dirty="0" smtClean="0">
                <a:latin typeface="Times New Roman" pitchFamily="18" charset="0"/>
                <a:cs typeface="Times New Roman" pitchFamily="18" charset="0"/>
              </a:rPr>
              <a:t>5. спільні </a:t>
            </a:r>
            <a:r>
              <a:rPr lang="uk-UA" sz="1700" dirty="0">
                <a:latin typeface="Times New Roman" pitchFamily="18" charset="0"/>
                <a:cs typeface="Times New Roman" pitchFamily="18" charset="0"/>
              </a:rPr>
              <a:t>підприємства за участю суб'єктів господарської діяльності України й іноземних суб'єктів господарської діяльності, зареєстровані як такі в Україні й які мають постійне місцезнаходження на території України; </a:t>
            </a:r>
            <a:r>
              <a:rPr lang="uk-UA" sz="1700" dirty="0" smtClean="0">
                <a:latin typeface="Times New Roman" pitchFamily="18" charset="0"/>
                <a:cs typeface="Times New Roman" pitchFamily="18" charset="0"/>
              </a:rPr>
              <a:t/>
            </a:r>
            <a:br>
              <a:rPr lang="uk-UA" sz="1700" dirty="0" smtClean="0">
                <a:latin typeface="Times New Roman" pitchFamily="18" charset="0"/>
                <a:cs typeface="Times New Roman" pitchFamily="18" charset="0"/>
              </a:rPr>
            </a:br>
            <a:r>
              <a:rPr lang="uk-UA" sz="1700" dirty="0" smtClean="0">
                <a:latin typeface="Times New Roman" pitchFamily="18" charset="0"/>
                <a:cs typeface="Times New Roman" pitchFamily="18" charset="0"/>
              </a:rPr>
              <a:t>6. інші </a:t>
            </a:r>
            <a:r>
              <a:rPr lang="uk-UA" sz="1700" dirty="0">
                <a:latin typeface="Times New Roman" pitchFamily="18" charset="0"/>
                <a:cs typeface="Times New Roman" pitchFamily="18" charset="0"/>
              </a:rPr>
              <a:t>суб'єкти господарської діяльності, передбачені законами України.</a:t>
            </a:r>
          </a:p>
        </p:txBody>
      </p:sp>
    </p:spTree>
    <p:extLst>
      <p:ext uri="{BB962C8B-B14F-4D97-AF65-F5344CB8AC3E}">
        <p14:creationId xmlns:p14="http://schemas.microsoft.com/office/powerpoint/2010/main" val="969117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783</TotalTime>
  <Words>3146</Words>
  <Application>Microsoft Office PowerPoint</Application>
  <PresentationFormat>Довільний</PresentationFormat>
  <Paragraphs>134</Paragraphs>
  <Slides>20</Slides>
  <Notes>1</Notes>
  <HiddenSlides>0</HiddenSlides>
  <MMClips>0</MMClips>
  <ScaleCrop>false</ScaleCrop>
  <HeadingPairs>
    <vt:vector size="4" baseType="variant">
      <vt:variant>
        <vt:lpstr>Тема</vt:lpstr>
      </vt:variant>
      <vt:variant>
        <vt:i4>1</vt:i4>
      </vt:variant>
      <vt:variant>
        <vt:lpstr>Заголовки слайдів</vt:lpstr>
      </vt:variant>
      <vt:variant>
        <vt:i4>20</vt:i4>
      </vt:variant>
    </vt:vector>
  </HeadingPairs>
  <TitlesOfParts>
    <vt:vector size="21" baseType="lpstr">
      <vt:lpstr>Тема Office</vt:lpstr>
      <vt:lpstr>Тема 1.1. Теоретичні основи здійснення зовнішньоекономічної діяльності на підприємстві.  1.Сутність та принципи ЗЕД. 2. Основні суб’єкти та види ЗЕД. 3. Правові режими в Україні для іноземних суб'єктів господарювання. 4. Основні напрямки здійснення зовнішньоекономічних операцій. 5. Мотиви розвитку ЗЕД підприємства та фактори, що впливають на її організацію.  </vt:lpstr>
      <vt:lpstr>1.Сутність та принципи ЗЕД.</vt:lpstr>
      <vt:lpstr>Презентація PowerPoint</vt:lpstr>
      <vt:lpstr> </vt:lpstr>
      <vt:lpstr>Презентація PowerPoint</vt:lpstr>
      <vt:lpstr>Презентація PowerPoint</vt:lpstr>
      <vt:lpstr>Презентація PowerPoint</vt:lpstr>
      <vt:lpstr>Презентація PowerPoint</vt:lpstr>
      <vt:lpstr>2. Основні суб’єкти та види ЗЕД.  Зовнішньоекономічна діяльність України здійснюється суб'єктами господарювання, які згідно зі ст. 55 ГКУ визначаються як учасники господарських відносин, що здійснюють господарську діяльність, реалізуючи господарську компетенцію (сукупність господарських прав та обов'язків), мають відокремлене майно та несуть відповідальність за своїми зобов'язаннями в межах цього майна, крім випадків, передбачених законодавством.  Суб'єктами ЗЕД в Україні згідно зі ст. 3 ЗУ "Про зовнішньоекономічну діяльність" є:  1. фізичні особи – громадяни України, іноземні громадяни й особи без громадянства, які мають цивільну правоздатність і дієздатність згідно з законами України та постійно проживають на території України;  2. юридичні особи, зареєстровані як такі в Україні й які мають постійне місцезнаходження на території України (підприємства, організації й об'єднання всіх видів, включаючи акціонерні й інші види господарських товариств, асоціації, спілки, концерни, консорціуми, торговельні доми, посередницькі та консультаційні фірми, кооперативи, кредитно-фінансові установи, міжнародні об'єднання, організації та інші), в тому числі юридичні особи, майно та/або капітал яких є повністю у власності іноземних суб'єктів господарської діяльності;  3. об'єднання фізичних, юридичних, фізичних і юридичних осіб, які не є юридичними особами згідно з законами України, але які мають постійне місцезнаходження на території України й яким цивільно-правовими законами України не заборонено здійснювати господарську діяльність;  4. структурні одиниці іноземних суб'єктів господарської діяльності, які не є юридичними особами згідно з законами України (філії, відділення, тощо), але мають постійне місцезнаходження на території України;  5. спільні підприємства за участю суб'єктів господарської діяльності України й іноземних суб'єктів господарської діяльності, зареєстровані як такі в Україні й які мають постійне місцезнаходження на території України;  6. інші суб'єкти господарської діяльності, передбачені законами України.</vt:lpstr>
      <vt:lpstr>Об’єкти ЗЕД – це матеріально-речова продукція та послуги, зокрема, результати науково-технічного та виробничого співробітництва, які набувають при міжнародному обміні вартість, тобто стають товаром. Послуга – це товар особливого роду нематеріального характеру, що не має уречевленої форми.  Згідно з Гармонізованою системою опису і кодування товарів, усі товари діляться на 5 груп:  1) сільськогосподарська сировина, продукти харчування;  2) паливо, мінеральна сировина;  3) хімічні продукти;  4) машини, обладнання, транспортні засоби;  5) промислові товари народного споживання.   Відповідно до Класифікатора послуг зовнішньоекономічної діяльності, виокремлюють наступні види послуг: транспортні послуги; послуги зв’язку; подорожі; фінансові послуги; страхові послуги; будівельні послуги; роялті та ліцензійні послуги; комп’ютерні та інформаційні послуги; різні ділові, професійні та технічні послуги; інші ділові послуги; послуги приватним особам та послуги у галузі культури й відпочинку.  На відміну від товарів, які підлягають обміну на світовому ринку лише шляхом фізичного перетину митних кордонів держав, відповідно до методики Світової організації торгівлі, послуги надаються на світовому ринку за допомогою 4 способів:  1. Транскордонна поставка послуг (cross-border trade).  2. Комерційна присутність виробника в країні надання послуги (commercial presence).  3. Споживання за кордоном (consumption abroad).  4. Переміщення фізичних осіб, що надають послугу (movement of natural persons).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User</cp:lastModifiedBy>
  <cp:revision>39</cp:revision>
  <dcterms:created xsi:type="dcterms:W3CDTF">2023-01-12T09:20:21Z</dcterms:created>
  <dcterms:modified xsi:type="dcterms:W3CDTF">2024-02-07T11:22:30Z</dcterms:modified>
</cp:coreProperties>
</file>