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35" r:id="rId5"/>
    <p:sldId id="346" r:id="rId6"/>
    <p:sldId id="336" r:id="rId7"/>
    <p:sldId id="337" r:id="rId8"/>
    <p:sldId id="348" r:id="rId9"/>
    <p:sldId id="341" r:id="rId10"/>
    <p:sldId id="349" r:id="rId11"/>
    <p:sldId id="339" r:id="rId12"/>
    <p:sldId id="338" r:id="rId13"/>
    <p:sldId id="340" r:id="rId14"/>
    <p:sldId id="342" r:id="rId15"/>
    <p:sldId id="344" r:id="rId16"/>
    <p:sldId id="350" r:id="rId17"/>
    <p:sldId id="351" r:id="rId18"/>
    <p:sldId id="345" r:id="rId19"/>
    <p:sldId id="352" r:id="rId20"/>
    <p:sldId id="353" r:id="rId21"/>
    <p:sldId id="354" r:id="rId22"/>
    <p:sldId id="355" r:id="rId23"/>
    <p:sldId id="356" r:id="rId24"/>
    <p:sldId id="357" r:id="rId25"/>
    <p:sldId id="34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94" autoAdjust="0"/>
  </p:normalViewPr>
  <p:slideViewPr>
    <p:cSldViewPr snapToGrid="0">
      <p:cViewPr varScale="1">
        <p:scale>
          <a:sx n="71" d="100"/>
          <a:sy n="71" d="100"/>
        </p:scale>
        <p:origin x="852" y="78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kn_pov@ztu.edu.ua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4968" y="442536"/>
            <a:ext cx="5772452" cy="21108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Алгоритми</a:t>
            </a:r>
            <a:r>
              <a:rPr lang="ru-RU" dirty="0"/>
              <a:t> </a:t>
            </a:r>
            <a:r>
              <a:rPr lang="ru-RU" dirty="0" err="1"/>
              <a:t>розв'язуванні</a:t>
            </a:r>
            <a:r>
              <a:rPr lang="ru-RU" dirty="0"/>
              <a:t> задач в </a:t>
            </a:r>
            <a:r>
              <a:rPr lang="ru-RU" dirty="0" err="1"/>
              <a:t>комп'ютерних</a:t>
            </a:r>
            <a:r>
              <a:rPr lang="ru-RU" dirty="0"/>
              <a:t> науках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C9717-8E23-0322-5DEB-E20BBD22EBBA}"/>
              </a:ext>
            </a:extLst>
          </p:cNvPr>
          <p:cNvSpPr txBox="1"/>
          <p:nvPr/>
        </p:nvSpPr>
        <p:spPr>
          <a:xfrm>
            <a:off x="6409427" y="4114800"/>
            <a:ext cx="5664958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Метою </a:t>
            </a:r>
            <a:r>
              <a:rPr lang="ru-RU" sz="1400" dirty="0" err="1"/>
              <a:t>вивчення</a:t>
            </a:r>
            <a:r>
              <a:rPr lang="ru-RU" sz="1400" dirty="0"/>
              <a:t> курсу </a:t>
            </a:r>
            <a:endParaRPr lang="en-US" sz="1400" dirty="0"/>
          </a:p>
          <a:p>
            <a:pPr algn="r"/>
            <a:r>
              <a:rPr lang="ru-RU" sz="1400" dirty="0"/>
              <a:t>«</a:t>
            </a:r>
            <a:r>
              <a:rPr lang="ru-RU" sz="1400" b="1" i="0" dirty="0" err="1">
                <a:effectLst/>
                <a:latin typeface="Source Sans Pro" panose="020B0503030403020204" pitchFamily="34" charset="0"/>
              </a:rPr>
              <a:t>Алгоритми</a:t>
            </a:r>
            <a:r>
              <a:rPr lang="ru-RU" sz="1400" b="1" i="0" dirty="0">
                <a:effectLst/>
                <a:latin typeface="Source Sans Pro" panose="020B0503030403020204" pitchFamily="34" charset="0"/>
              </a:rPr>
              <a:t> </a:t>
            </a:r>
            <a:r>
              <a:rPr lang="ru-RU" sz="1400" b="1" i="0" dirty="0" err="1">
                <a:effectLst/>
                <a:latin typeface="Source Sans Pro" panose="020B0503030403020204" pitchFamily="34" charset="0"/>
              </a:rPr>
              <a:t>розв'язуванні</a:t>
            </a:r>
            <a:r>
              <a:rPr lang="ru-RU" sz="1400" b="1" i="0" dirty="0">
                <a:effectLst/>
                <a:latin typeface="Source Sans Pro" panose="020B0503030403020204" pitchFamily="34" charset="0"/>
              </a:rPr>
              <a:t> задач в </a:t>
            </a:r>
            <a:r>
              <a:rPr lang="ru-RU" sz="1400" b="1" i="0" dirty="0" err="1">
                <a:effectLst/>
                <a:latin typeface="Source Sans Pro" panose="020B0503030403020204" pitchFamily="34" charset="0"/>
              </a:rPr>
              <a:t>комп'ютерних</a:t>
            </a:r>
            <a:r>
              <a:rPr lang="ru-RU" sz="1400" b="1" i="0" dirty="0">
                <a:effectLst/>
                <a:latin typeface="Source Sans Pro" panose="020B0503030403020204" pitchFamily="34" charset="0"/>
              </a:rPr>
              <a:t> науках</a:t>
            </a:r>
            <a:r>
              <a:rPr lang="ru-RU" sz="1400" dirty="0"/>
              <a:t>» </a:t>
            </a:r>
            <a:endParaRPr lang="en-US" sz="1400" dirty="0"/>
          </a:p>
          <a:p>
            <a:pPr algn="r"/>
            <a:r>
              <a:rPr lang="ru-RU" sz="1400" dirty="0"/>
              <a:t>є </a:t>
            </a:r>
            <a:r>
              <a:rPr lang="ru-RU" sz="1400" dirty="0" err="1"/>
              <a:t>ґрунтовне</a:t>
            </a:r>
            <a:r>
              <a:rPr lang="ru-RU" sz="1400" dirty="0"/>
              <a:t> </a:t>
            </a:r>
            <a:r>
              <a:rPr lang="ru-RU" sz="1400" dirty="0" err="1"/>
              <a:t>вивчення</a:t>
            </a:r>
            <a:r>
              <a:rPr lang="ru-RU" sz="1400" dirty="0"/>
              <a:t> </a:t>
            </a:r>
            <a:r>
              <a:rPr lang="ru-RU" sz="1400" dirty="0" err="1"/>
              <a:t>сучасних</a:t>
            </a:r>
            <a:r>
              <a:rPr lang="ru-RU" sz="1400" dirty="0"/>
              <a:t> </a:t>
            </a:r>
            <a:r>
              <a:rPr lang="ru-RU" sz="1400" dirty="0" err="1"/>
              <a:t>методів</a:t>
            </a:r>
            <a:r>
              <a:rPr lang="ru-RU" sz="1400" dirty="0"/>
              <a:t> та </a:t>
            </a:r>
            <a:r>
              <a:rPr lang="ru-RU" sz="1400" dirty="0" err="1"/>
              <a:t>технологій</a:t>
            </a:r>
            <a:r>
              <a:rPr lang="ru-RU" sz="1400" dirty="0"/>
              <a:t> </a:t>
            </a:r>
            <a:r>
              <a:rPr lang="ru-RU" sz="1400" dirty="0" err="1"/>
              <a:t>розробки</a:t>
            </a:r>
            <a:r>
              <a:rPr lang="ru-RU" sz="1400" dirty="0"/>
              <a:t> </a:t>
            </a:r>
            <a:endParaRPr lang="en-US" sz="1400" dirty="0"/>
          </a:p>
          <a:p>
            <a:pPr algn="r"/>
            <a:r>
              <a:rPr lang="ru-RU" sz="1400" dirty="0"/>
              <a:t>і </a:t>
            </a:r>
            <a:r>
              <a:rPr lang="ru-RU" sz="1400" dirty="0" err="1"/>
              <a:t>оцінювання</a:t>
            </a:r>
            <a:r>
              <a:rPr lang="ru-RU" sz="1400" dirty="0"/>
              <a:t> </a:t>
            </a:r>
            <a:r>
              <a:rPr lang="ru-RU" sz="1400" dirty="0" err="1"/>
              <a:t>алгоритмів</a:t>
            </a:r>
            <a:r>
              <a:rPr lang="ru-RU" sz="1400" dirty="0"/>
              <a:t>, фундаментальна </a:t>
            </a:r>
            <a:r>
              <a:rPr lang="ru-RU" sz="1400" dirty="0" err="1"/>
              <a:t>підготовка</a:t>
            </a:r>
            <a:r>
              <a:rPr lang="ru-RU" sz="1400" dirty="0"/>
              <a:t> </a:t>
            </a:r>
            <a:r>
              <a:rPr lang="ru-RU" sz="1400" dirty="0" err="1"/>
              <a:t>студентів</a:t>
            </a:r>
            <a:r>
              <a:rPr lang="ru-RU" sz="1400" dirty="0"/>
              <a:t> </a:t>
            </a:r>
            <a:endParaRPr lang="en-US" sz="1400" dirty="0"/>
          </a:p>
          <a:p>
            <a:pPr algn="r"/>
            <a:r>
              <a:rPr lang="ru-RU" sz="1400" dirty="0"/>
              <a:t>у </a:t>
            </a:r>
            <a:r>
              <a:rPr lang="ru-RU" sz="1400" dirty="0" err="1"/>
              <a:t>виборі</a:t>
            </a:r>
            <a:r>
              <a:rPr lang="ru-RU" sz="1400" dirty="0"/>
              <a:t> та </a:t>
            </a:r>
            <a:r>
              <a:rPr lang="ru-RU" sz="1400" dirty="0" err="1"/>
              <a:t>використанні</a:t>
            </a:r>
            <a:r>
              <a:rPr lang="ru-RU" sz="1400" dirty="0"/>
              <a:t> </a:t>
            </a:r>
            <a:r>
              <a:rPr lang="ru-RU" sz="1400" dirty="0" err="1"/>
              <a:t>методів</a:t>
            </a:r>
            <a:r>
              <a:rPr lang="ru-RU" sz="1400" dirty="0"/>
              <a:t> </a:t>
            </a:r>
            <a:r>
              <a:rPr lang="ru-RU" sz="1400" dirty="0" err="1"/>
              <a:t>алгоритмізації</a:t>
            </a:r>
            <a:r>
              <a:rPr lang="ru-RU" sz="1400" dirty="0"/>
              <a:t>, </a:t>
            </a:r>
            <a:endParaRPr lang="en-US" sz="1400" dirty="0"/>
          </a:p>
          <a:p>
            <a:pPr algn="r"/>
            <a:r>
              <a:rPr lang="ru-RU" sz="1400" dirty="0" err="1"/>
              <a:t>методів</a:t>
            </a:r>
            <a:r>
              <a:rPr lang="ru-RU" sz="1400" dirty="0"/>
              <a:t> </a:t>
            </a:r>
            <a:r>
              <a:rPr lang="ru-RU" sz="1400" dirty="0" err="1"/>
              <a:t>обчислень</a:t>
            </a:r>
            <a:r>
              <a:rPr lang="ru-RU" sz="1400" dirty="0"/>
              <a:t>, </a:t>
            </a:r>
            <a:r>
              <a:rPr lang="ru-RU" sz="1400" dirty="0" err="1"/>
              <a:t>стійких</a:t>
            </a:r>
            <a:r>
              <a:rPr lang="ru-RU" sz="1400" dirty="0"/>
              <a:t> до </a:t>
            </a:r>
            <a:r>
              <a:rPr lang="ru-RU" sz="1400" dirty="0" err="1"/>
              <a:t>похибок</a:t>
            </a:r>
            <a:r>
              <a:rPr lang="ru-RU" sz="1400" dirty="0"/>
              <a:t>, </a:t>
            </a:r>
            <a:endParaRPr lang="en-US" sz="1400" dirty="0"/>
          </a:p>
          <a:p>
            <a:pPr algn="r"/>
            <a:r>
              <a:rPr lang="ru-RU" sz="1400" dirty="0" err="1"/>
              <a:t>ефективних</a:t>
            </a:r>
            <a:r>
              <a:rPr lang="ru-RU" sz="1400" dirty="0"/>
              <a:t> </a:t>
            </a:r>
            <a:r>
              <a:rPr lang="ru-RU" sz="1400" dirty="0" err="1"/>
              <a:t>методів</a:t>
            </a:r>
            <a:r>
              <a:rPr lang="ru-RU" sz="1400" dirty="0"/>
              <a:t> </a:t>
            </a:r>
            <a:r>
              <a:rPr lang="ru-RU" sz="1400" dirty="0" err="1"/>
              <a:t>обчислення</a:t>
            </a:r>
            <a:r>
              <a:rPr lang="ru-RU" sz="1400" dirty="0"/>
              <a:t> </a:t>
            </a:r>
            <a:r>
              <a:rPr lang="ru-RU" sz="1400" dirty="0" err="1"/>
              <a:t>математичних</a:t>
            </a:r>
            <a:r>
              <a:rPr lang="ru-RU" sz="1400" dirty="0"/>
              <a:t> задач, </a:t>
            </a:r>
            <a:endParaRPr lang="en-US" sz="1400" dirty="0"/>
          </a:p>
          <a:p>
            <a:pPr algn="r"/>
            <a:r>
              <a:rPr lang="ru-RU" sz="1400" dirty="0" err="1"/>
              <a:t>аналізі</a:t>
            </a:r>
            <a:r>
              <a:rPr lang="ru-RU" sz="1400" dirty="0"/>
              <a:t> </a:t>
            </a:r>
            <a:r>
              <a:rPr lang="ru-RU" sz="1400" dirty="0" err="1"/>
              <a:t>одержаних</a:t>
            </a:r>
            <a:r>
              <a:rPr lang="ru-RU" sz="1400" dirty="0"/>
              <a:t> </a:t>
            </a:r>
            <a:r>
              <a:rPr lang="ru-RU" sz="1400" dirty="0" err="1"/>
              <a:t>наближених</a:t>
            </a:r>
            <a:r>
              <a:rPr lang="ru-RU" sz="1400" dirty="0"/>
              <a:t> </a:t>
            </a:r>
            <a:r>
              <a:rPr lang="ru-RU" sz="1400" dirty="0" err="1"/>
              <a:t>розв’язків</a:t>
            </a:r>
            <a:r>
              <a:rPr lang="ru-RU" sz="1400" dirty="0"/>
              <a:t>, </a:t>
            </a:r>
            <a:endParaRPr lang="en-US" sz="1400" dirty="0"/>
          </a:p>
          <a:p>
            <a:pPr algn="r"/>
            <a:r>
              <a:rPr lang="ru-RU" sz="1400" dirty="0" err="1"/>
              <a:t>створенні</a:t>
            </a:r>
            <a:r>
              <a:rPr lang="ru-RU" sz="1400" dirty="0"/>
              <a:t> </a:t>
            </a:r>
            <a:r>
              <a:rPr lang="ru-RU" sz="1400" dirty="0" err="1"/>
              <a:t>високоефективних</a:t>
            </a:r>
            <a:r>
              <a:rPr lang="ru-RU" sz="1400" dirty="0"/>
              <a:t> </a:t>
            </a:r>
            <a:r>
              <a:rPr lang="ru-RU" sz="1400" dirty="0" err="1"/>
              <a:t>алгоритмів</a:t>
            </a:r>
            <a:r>
              <a:rPr lang="ru-RU" sz="1400" dirty="0"/>
              <a:t> і </a:t>
            </a:r>
            <a:r>
              <a:rPr lang="ru-RU" sz="1400" dirty="0" err="1"/>
              <a:t>програм</a:t>
            </a:r>
            <a:r>
              <a:rPr lang="ru-RU" sz="1400" dirty="0"/>
              <a:t>, </a:t>
            </a:r>
            <a:endParaRPr lang="en-US" sz="1400" dirty="0"/>
          </a:p>
          <a:p>
            <a:pPr algn="r"/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враховують</a:t>
            </a:r>
            <a:r>
              <a:rPr lang="ru-RU" sz="1400" dirty="0"/>
              <a:t> </a:t>
            </a:r>
            <a:r>
              <a:rPr lang="ru-RU" sz="1400" dirty="0" err="1"/>
              <a:t>особливості</a:t>
            </a:r>
            <a:r>
              <a:rPr lang="ru-RU" sz="1400" dirty="0"/>
              <a:t> </a:t>
            </a:r>
            <a:r>
              <a:rPr lang="ru-RU" sz="1400" dirty="0" err="1"/>
              <a:t>реалізації</a:t>
            </a:r>
            <a:r>
              <a:rPr lang="ru-RU" sz="1400" dirty="0"/>
              <a:t> </a:t>
            </a:r>
            <a:r>
              <a:rPr lang="ru-RU" sz="1400" dirty="0" err="1"/>
              <a:t>обчислень</a:t>
            </a:r>
            <a:r>
              <a:rPr lang="ru-RU" sz="1400" dirty="0"/>
              <a:t>, </a:t>
            </a:r>
            <a:endParaRPr lang="en-US" sz="1400" dirty="0"/>
          </a:p>
          <a:p>
            <a:pPr algn="r"/>
            <a:r>
              <a:rPr lang="ru-RU" sz="1400" dirty="0"/>
              <a:t>та </a:t>
            </a:r>
            <a:r>
              <a:rPr lang="ru-RU" sz="1400" dirty="0" err="1"/>
              <a:t>сприяння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логічного</a:t>
            </a:r>
            <a:r>
              <a:rPr lang="ru-RU" sz="1400" dirty="0"/>
              <a:t> та </a:t>
            </a:r>
            <a:r>
              <a:rPr lang="ru-RU" sz="1400" dirty="0" err="1"/>
              <a:t>аналітичного</a:t>
            </a:r>
            <a:r>
              <a:rPr lang="ru-RU" sz="1400" dirty="0"/>
              <a:t> </a:t>
            </a:r>
            <a:r>
              <a:rPr lang="ru-RU" sz="1400" dirty="0" err="1"/>
              <a:t>мислення</a:t>
            </a:r>
            <a:r>
              <a:rPr lang="ru-RU" sz="1400" dirty="0"/>
              <a:t> </a:t>
            </a:r>
            <a:endParaRPr lang="en-US" sz="1400" dirty="0"/>
          </a:p>
          <a:p>
            <a:pPr algn="r"/>
            <a:r>
              <a:rPr lang="ru-RU" sz="1400" dirty="0" err="1"/>
              <a:t>студентів</a:t>
            </a:r>
            <a:r>
              <a:rPr lang="ru-RU" sz="1400" dirty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605" y="441961"/>
            <a:ext cx="7295292" cy="119705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Зображення</a:t>
            </a:r>
            <a:r>
              <a:rPr lang="ru-RU" dirty="0"/>
              <a:t> алгоритму у </a:t>
            </a:r>
            <a:r>
              <a:rPr lang="ru-RU" dirty="0" err="1"/>
              <a:t>вигляді</a:t>
            </a:r>
            <a:r>
              <a:rPr lang="ru-RU" dirty="0"/>
              <a:t> блок-</a:t>
            </a:r>
            <a:r>
              <a:rPr lang="ru-RU" dirty="0" err="1"/>
              <a:t>схеми</a:t>
            </a:r>
            <a:endParaRPr lang="en-Z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0C9103-7D77-A81B-F335-3C272A867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849" y="1639019"/>
            <a:ext cx="67246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36512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блок-схем</a:t>
            </a:r>
            <a:endParaRPr lang="en-Z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C279F05-A6CF-BF53-FF76-3A75C30434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9021" y="437643"/>
            <a:ext cx="5278244" cy="5399739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18E3153-8B61-594E-9E32-3554B3B6655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435194" y="618836"/>
            <a:ext cx="5863044" cy="4420549"/>
          </a:xfrm>
        </p:spPr>
      </p:pic>
    </p:spTree>
    <p:extLst>
      <p:ext uri="{BB962C8B-B14F-4D97-AF65-F5344CB8AC3E}">
        <p14:creationId xmlns:p14="http://schemas.microsoft.com/office/powerpoint/2010/main" val="81220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573E-D6D3-B0CD-C07C-459CD26A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639217"/>
          </a:xfrm>
        </p:spPr>
        <p:txBody>
          <a:bodyPr/>
          <a:lstStyle/>
          <a:p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endParaRPr lang="en-ZA" dirty="0"/>
          </a:p>
        </p:txBody>
      </p:sp>
      <p:graphicFrame>
        <p:nvGraphicFramePr>
          <p:cNvPr id="6" name="Table Placeholder 2">
            <a:extLst>
              <a:ext uri="{FF2B5EF4-FFF2-40B4-BE49-F238E27FC236}">
                <a16:creationId xmlns:a16="http://schemas.microsoft.com/office/drawing/2014/main" id="{0F79245D-314F-2B78-AB57-5196A89AD1B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2109761"/>
              </p:ext>
            </p:extLst>
          </p:nvPr>
        </p:nvGraphicFramePr>
        <p:xfrm>
          <a:off x="948906" y="929209"/>
          <a:ext cx="10410843" cy="49817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56874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6453969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</a:tblGrid>
              <a:tr h="591983">
                <a:tc>
                  <a:txBody>
                    <a:bodyPr/>
                    <a:lstStyle/>
                    <a:p>
                      <a:r>
                        <a:rPr lang="ru-RU" sz="1800" dirty="0" err="1"/>
                        <a:t>Лінійний</a:t>
                      </a:r>
                      <a:r>
                        <a:rPr lang="ru-RU" sz="1800" dirty="0"/>
                        <a:t> алгоритм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dirty="0" err="1"/>
                        <a:t>Лінійний</a:t>
                      </a:r>
                      <a:r>
                        <a:rPr lang="ru-RU" sz="1800" b="0" dirty="0"/>
                        <a:t> алгоритм – </a:t>
                      </a:r>
                      <a:r>
                        <a:rPr lang="ru-RU" sz="1800" b="0" dirty="0" err="1"/>
                        <a:t>це</a:t>
                      </a:r>
                      <a:r>
                        <a:rPr lang="ru-RU" sz="1800" b="0" dirty="0"/>
                        <a:t> алгоритм, у </a:t>
                      </a:r>
                      <a:r>
                        <a:rPr lang="ru-RU" sz="1800" b="0" dirty="0" err="1"/>
                        <a:t>якому</a:t>
                      </a:r>
                      <a:r>
                        <a:rPr lang="ru-RU" sz="1800" b="0" dirty="0"/>
                        <a:t> блоки </a:t>
                      </a:r>
                      <a:r>
                        <a:rPr lang="ru-RU" sz="1800" b="0" dirty="0" err="1"/>
                        <a:t>виконуються</a:t>
                      </a:r>
                      <a:endParaRPr lang="ru-RU" sz="1800" b="0" dirty="0"/>
                    </a:p>
                    <a:p>
                      <a:r>
                        <a:rPr lang="ru-RU" sz="1800" b="0" dirty="0" err="1"/>
                        <a:t>послідовно</a:t>
                      </a:r>
                      <a:r>
                        <a:rPr lang="ru-RU" sz="1800" b="0" dirty="0"/>
                        <a:t> </a:t>
                      </a:r>
                      <a:r>
                        <a:rPr lang="ru-RU" sz="1800" b="0" dirty="0" err="1"/>
                        <a:t>зверху</a:t>
                      </a:r>
                      <a:r>
                        <a:rPr lang="ru-RU" sz="1800" b="0" dirty="0"/>
                        <a:t> вниз </a:t>
                      </a:r>
                      <a:r>
                        <a:rPr lang="ru-RU" sz="1800" b="0" dirty="0" err="1"/>
                        <a:t>від</a:t>
                      </a:r>
                      <a:r>
                        <a:rPr lang="ru-RU" sz="1800" b="0" dirty="0"/>
                        <a:t> початку до </a:t>
                      </a:r>
                      <a:r>
                        <a:rPr lang="ru-RU" sz="1800" b="0" dirty="0" err="1"/>
                        <a:t>кінця</a:t>
                      </a:r>
                      <a:r>
                        <a:rPr lang="ru-RU" sz="1800" b="0" dirty="0"/>
                        <a:t>. </a:t>
                      </a:r>
                      <a:endParaRPr lang="en-US" sz="18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06829">
                <a:tc>
                  <a:txBody>
                    <a:bodyPr/>
                    <a:lstStyle/>
                    <a:p>
                      <a:r>
                        <a:rPr lang="ru-RU" b="1" dirty="0" err="1"/>
                        <a:t>Алгоритми</a:t>
                      </a:r>
                      <a:r>
                        <a:rPr lang="ru-RU" b="1" dirty="0"/>
                        <a:t>, </a:t>
                      </a:r>
                      <a:r>
                        <a:rPr lang="ru-RU" b="1" dirty="0" err="1"/>
                        <a:t>що</a:t>
                      </a:r>
                      <a:r>
                        <a:rPr lang="ru-RU" b="1" dirty="0"/>
                        <a:t> </a:t>
                      </a:r>
                      <a:r>
                        <a:rPr lang="ru-RU" b="1" dirty="0" err="1"/>
                        <a:t>розгалужуються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dirty="0" err="1"/>
                        <a:t>Процес</a:t>
                      </a:r>
                      <a:r>
                        <a:rPr lang="ru-RU" sz="1800" dirty="0"/>
                        <a:t>, </a:t>
                      </a:r>
                      <a:r>
                        <a:rPr lang="ru-RU" sz="1800" dirty="0" err="1"/>
                        <a:t>який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залежно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від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деяких</a:t>
                      </a:r>
                      <a:r>
                        <a:rPr lang="ru-RU" sz="1800" dirty="0"/>
                        <a:t> умов</a:t>
                      </a:r>
                    </a:p>
                    <a:p>
                      <a:r>
                        <a:rPr lang="ru-RU" sz="1800" dirty="0"/>
                        <a:t>проходить по </a:t>
                      </a:r>
                      <a:r>
                        <a:rPr lang="ru-RU" sz="1800" dirty="0" err="1"/>
                        <a:t>тій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або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іншій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гілці</a:t>
                      </a:r>
                      <a:r>
                        <a:rPr lang="ru-RU" sz="1800" dirty="0"/>
                        <a:t> алгоритму. </a:t>
                      </a:r>
                      <a:r>
                        <a:rPr lang="ru-RU" sz="1800" dirty="0" err="1"/>
                        <a:t>Такий</a:t>
                      </a:r>
                      <a:r>
                        <a:rPr lang="ru-RU" sz="1800" dirty="0"/>
                        <a:t> алгоритм </a:t>
                      </a:r>
                      <a:r>
                        <a:rPr lang="ru-RU" sz="1800" dirty="0" err="1"/>
                        <a:t>називають</a:t>
                      </a:r>
                      <a:r>
                        <a:rPr lang="ru-RU" sz="1800" dirty="0"/>
                        <a:t> алгоритмом, </a:t>
                      </a:r>
                      <a:r>
                        <a:rPr lang="ru-RU" sz="1800" dirty="0" err="1"/>
                        <a:t>що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розгалужується</a:t>
                      </a:r>
                      <a:r>
                        <a:rPr lang="ru-RU" sz="1800" dirty="0"/>
                        <a:t>.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06829">
                <a:tc>
                  <a:txBody>
                    <a:bodyPr/>
                    <a:lstStyle/>
                    <a:p>
                      <a:r>
                        <a:rPr lang="ru-RU" b="1" dirty="0" err="1"/>
                        <a:t>Циклічний</a:t>
                      </a:r>
                      <a:r>
                        <a:rPr lang="ru-RU" b="1" dirty="0"/>
                        <a:t> алгоритм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Цикл</a:t>
                      </a:r>
                      <a:r>
                        <a:rPr lang="ru-RU" dirty="0"/>
                        <a:t> – </a:t>
                      </a:r>
                      <a:r>
                        <a:rPr lang="ru-RU" dirty="0" err="1"/>
                        <a:t>різновид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керуючої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конструкції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призначеної</a:t>
                      </a:r>
                      <a:r>
                        <a:rPr lang="ru-RU" dirty="0"/>
                        <a:t> для </a:t>
                      </a:r>
                      <a:r>
                        <a:rPr lang="ru-RU" dirty="0" err="1"/>
                        <a:t>організації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багаторазового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виконання</a:t>
                      </a:r>
                      <a:r>
                        <a:rPr lang="ru-RU" dirty="0"/>
                        <a:t> одних і тих самих </a:t>
                      </a:r>
                      <a:r>
                        <a:rPr lang="ru-RU" dirty="0" err="1"/>
                        <a:t>ділянок</a:t>
                      </a:r>
                      <a:r>
                        <a:rPr lang="ru-RU" dirty="0"/>
                        <a:t> алгоритму при </a:t>
                      </a:r>
                      <a:r>
                        <a:rPr lang="ru-RU" dirty="0" err="1"/>
                        <a:t>різних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значеннях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змінних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6068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Цикл </a:t>
                      </a:r>
                      <a:r>
                        <a:rPr lang="ru-RU" dirty="0" err="1"/>
                        <a:t>називають</a:t>
                      </a:r>
                      <a:r>
                        <a:rPr lang="ru-RU" dirty="0"/>
                        <a:t> </a:t>
                      </a:r>
                      <a:r>
                        <a:rPr lang="ru-RU" sz="2000" b="1" dirty="0" err="1"/>
                        <a:t>детермінованим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якщо</a:t>
                      </a:r>
                      <a:r>
                        <a:rPr lang="ru-RU" dirty="0"/>
                        <a:t> число </a:t>
                      </a:r>
                      <a:r>
                        <a:rPr lang="ru-RU" dirty="0" err="1"/>
                        <a:t>повторень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тіла</a:t>
                      </a:r>
                      <a:r>
                        <a:rPr lang="ru-RU" dirty="0"/>
                        <a:t> циклу </a:t>
                      </a:r>
                      <a:r>
                        <a:rPr lang="ru-RU" dirty="0" err="1"/>
                        <a:t>заздалегідь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відомо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або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визначено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6068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Цикл </a:t>
                      </a:r>
                      <a:r>
                        <a:rPr lang="ru-RU" dirty="0" err="1"/>
                        <a:t>називають</a:t>
                      </a:r>
                      <a:r>
                        <a:rPr lang="ru-RU" dirty="0"/>
                        <a:t> </a:t>
                      </a:r>
                      <a:r>
                        <a:rPr lang="ru-RU" sz="2000" b="1" dirty="0" err="1"/>
                        <a:t>ітераційним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якщо</a:t>
                      </a:r>
                      <a:r>
                        <a:rPr lang="ru-RU" dirty="0"/>
                        <a:t> число </a:t>
                      </a:r>
                      <a:r>
                        <a:rPr lang="ru-RU" dirty="0" err="1"/>
                        <a:t>повторень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тіла</a:t>
                      </a:r>
                      <a:r>
                        <a:rPr lang="ru-RU" dirty="0"/>
                        <a:t> циклу </a:t>
                      </a:r>
                      <a:r>
                        <a:rPr lang="ru-RU" dirty="0" err="1"/>
                        <a:t>заздалегідь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невідомо</a:t>
                      </a:r>
                      <a:r>
                        <a:rPr lang="ru-RU" dirty="0"/>
                        <a:t>, а </a:t>
                      </a:r>
                      <a:r>
                        <a:rPr lang="ru-RU" dirty="0" err="1"/>
                        <a:t>залежить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значень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параметрів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деяких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змінних</a:t>
                      </a:r>
                      <a:r>
                        <a:rPr lang="ru-RU" dirty="0"/>
                        <a:t>), </a:t>
                      </a:r>
                      <a:r>
                        <a:rPr lang="ru-RU" dirty="0" err="1"/>
                        <a:t>що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беруть</a:t>
                      </a:r>
                      <a:r>
                        <a:rPr lang="ru-RU" dirty="0"/>
                        <a:t> участь в </a:t>
                      </a:r>
                      <a:r>
                        <a:rPr lang="ru-RU" dirty="0" err="1"/>
                        <a:t>обчисленнях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86690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800" dirty="0" err="1"/>
                        <a:t>Інши</a:t>
                      </a:r>
                      <a:r>
                        <a:rPr lang="uk-UA" sz="1800" dirty="0"/>
                        <a:t> види алгоритмів </a:t>
                      </a:r>
                      <a:r>
                        <a:rPr lang="uk-UA" sz="1800" dirty="0">
                          <a:sym typeface="Wingdings" panose="05000000000000000000" pitchFamily="2" charset="2"/>
                        </a:rPr>
                        <a:t></a:t>
                      </a:r>
                      <a:endParaRPr lang="en-US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r>
                        <a:rPr lang="en-US" sz="1800" dirty="0"/>
                        <a:t>Percentage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42E34-541A-0DF0-0999-C86F3925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4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1435727"/>
            <a:ext cx="5793225" cy="852648"/>
          </a:xfrm>
        </p:spPr>
        <p:txBody>
          <a:bodyPr>
            <a:normAutofit/>
          </a:bodyPr>
          <a:lstStyle/>
          <a:p>
            <a:r>
              <a:rPr lang="ru-RU" sz="2800" dirty="0" err="1"/>
              <a:t>Лінійний</a:t>
            </a:r>
            <a:r>
              <a:rPr lang="ru-RU" sz="2800" dirty="0"/>
              <a:t> алгоритм</a:t>
            </a:r>
            <a:endParaRPr lang="en-ZA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5B7AB5-46E3-D83F-3501-6988B9332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76" y="2355223"/>
            <a:ext cx="23907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16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1435727"/>
            <a:ext cx="5793225" cy="85264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Алгоритми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розгалужуються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42AA8A8-C214-22B4-58E8-3BAAB15F193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61806" y="1633537"/>
            <a:ext cx="3962400" cy="3914775"/>
          </a:xfrm>
        </p:spPr>
      </p:pic>
    </p:spTree>
    <p:extLst>
      <p:ext uri="{BB962C8B-B14F-4D97-AF65-F5344CB8AC3E}">
        <p14:creationId xmlns:p14="http://schemas.microsoft.com/office/powerpoint/2010/main" val="128041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1435727"/>
            <a:ext cx="5793225" cy="852648"/>
          </a:xfrm>
        </p:spPr>
        <p:txBody>
          <a:bodyPr>
            <a:normAutofit fontScale="90000"/>
          </a:bodyPr>
          <a:lstStyle/>
          <a:p>
            <a:r>
              <a:rPr lang="ru-RU" dirty="0"/>
              <a:t>Алгоритм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ітераційним</a:t>
            </a:r>
            <a:r>
              <a:rPr lang="ru-RU" dirty="0"/>
              <a:t> циклом </a:t>
            </a:r>
            <a:endParaRPr lang="en-Z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70DCF59-4B78-B4A9-1F57-90BF2A67E62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391112" y="723900"/>
            <a:ext cx="3381375" cy="270510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58628A-EA57-6C02-49B4-2EDAE498505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391112" y="3874508"/>
            <a:ext cx="3001963" cy="149759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189931-EB0A-6AC7-B978-38FD2A32CB38}"/>
              </a:ext>
            </a:extLst>
          </p:cNvPr>
          <p:cNvSpPr txBox="1">
            <a:spLocks/>
          </p:cNvSpPr>
          <p:nvPr/>
        </p:nvSpPr>
        <p:spPr>
          <a:xfrm>
            <a:off x="911352" y="3757898"/>
            <a:ext cx="5793225" cy="101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Алгоритм з </a:t>
            </a:r>
            <a:r>
              <a:rPr lang="ru-RU" dirty="0" err="1"/>
              <a:t>детермінованим</a:t>
            </a:r>
            <a:r>
              <a:rPr lang="ru-RU" dirty="0"/>
              <a:t> циклом</a:t>
            </a:r>
            <a:endParaRPr lang="en-ZA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DECFCA-CA5C-A6AB-2BCB-10F700C8CDF4}"/>
              </a:ext>
            </a:extLst>
          </p:cNvPr>
          <p:cNvSpPr txBox="1">
            <a:spLocks/>
          </p:cNvSpPr>
          <p:nvPr/>
        </p:nvSpPr>
        <p:spPr>
          <a:xfrm>
            <a:off x="848168" y="278392"/>
            <a:ext cx="6441153" cy="7070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Циклічни</a:t>
            </a:r>
            <a:r>
              <a:rPr lang="ru-RU" sz="36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алгоритми</a:t>
            </a:r>
            <a:endParaRPr lang="en-ZA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6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CD806-93D6-11E9-8D00-2E93BE75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390C1-367D-3859-0E26-DCBA2FCCDB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D2D02-F837-4D03-2EBA-CDA228D6D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411862"/>
            <a:ext cx="7525235" cy="60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2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85D5-46EA-FC23-8C75-70F69F563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37C98-036E-AB85-AD38-89409EAB4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70654-40E9-DD3A-C52E-38867D53D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352" y="385117"/>
            <a:ext cx="7281862" cy="60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2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74329-CD12-AE6A-3FC4-A0A1BB3B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847534"/>
          </a:xfrm>
        </p:spPr>
        <p:txBody>
          <a:bodyPr/>
          <a:lstStyle/>
          <a:p>
            <a:r>
              <a:rPr lang="ru-RU" dirty="0"/>
              <a:t>псевдокод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572F6-E328-6260-1DE0-8777947C2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2" y="1695450"/>
            <a:ext cx="9108947" cy="465753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dirty="0"/>
              <a:t>Введіть </a:t>
            </a:r>
            <a:r>
              <a:rPr lang="en-US" dirty="0"/>
              <a:t>a I b</a:t>
            </a:r>
          </a:p>
          <a:p>
            <a:pPr marL="457200" indent="-457200">
              <a:buAutoNum type="arabicPeriod"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en-US" dirty="0"/>
              <a:t>a&lt;b </a:t>
            </a:r>
          </a:p>
          <a:p>
            <a:pPr lvl="1" indent="0">
              <a:buNone/>
            </a:pPr>
            <a:r>
              <a:rPr lang="ru-RU" dirty="0"/>
              <a:t>Так -</a:t>
            </a:r>
            <a:r>
              <a:rPr lang="en-US" dirty="0"/>
              <a:t>A &lt;&gt;B</a:t>
            </a:r>
          </a:p>
          <a:p>
            <a:pPr lvl="1" indent="0">
              <a:buNone/>
            </a:pPr>
            <a:r>
              <a:rPr lang="uk-UA" dirty="0"/>
              <a:t>Ні знайти остаток від ділення</a:t>
            </a:r>
          </a:p>
          <a:p>
            <a:pPr lvl="1" indent="0">
              <a:buNone/>
            </a:pPr>
            <a:r>
              <a:rPr lang="en-US" dirty="0"/>
              <a:t>Q,R   </a:t>
            </a:r>
            <a:r>
              <a:rPr lang="ru-RU" dirty="0"/>
              <a:t>з </a:t>
            </a:r>
            <a:r>
              <a:rPr lang="uk-UA" dirty="0"/>
              <a:t>формули </a:t>
            </a:r>
            <a:r>
              <a:rPr lang="en-US" dirty="0"/>
              <a:t>a = </a:t>
            </a:r>
            <a:r>
              <a:rPr lang="en-US" dirty="0" err="1"/>
              <a:t>bq</a:t>
            </a:r>
            <a:r>
              <a:rPr lang="en-US" dirty="0"/>
              <a:t>+ r</a:t>
            </a:r>
          </a:p>
          <a:p>
            <a:pPr lvl="1" indent="0">
              <a:buNone/>
            </a:pPr>
            <a:r>
              <a:rPr lang="en-US" dirty="0"/>
              <a:t>3 </a:t>
            </a:r>
            <a:r>
              <a:rPr lang="uk-UA" dirty="0"/>
              <a:t>Якщо </a:t>
            </a:r>
            <a:r>
              <a:rPr lang="en-US" dirty="0"/>
              <a:t>R = 0  </a:t>
            </a:r>
          </a:p>
          <a:p>
            <a:pPr lvl="1" indent="0">
              <a:buNone/>
            </a:pPr>
            <a:r>
              <a:rPr lang="ru-RU" dirty="0"/>
              <a:t>Так – </a:t>
            </a:r>
            <a:r>
              <a:rPr lang="ru-RU" dirty="0" err="1"/>
              <a:t>вивести</a:t>
            </a:r>
            <a:r>
              <a:rPr lang="ru-RU" dirty="0"/>
              <a:t> </a:t>
            </a:r>
            <a:r>
              <a:rPr lang="en-US" dirty="0"/>
              <a:t>R</a:t>
            </a:r>
          </a:p>
          <a:p>
            <a:pPr lvl="1" indent="0">
              <a:buNone/>
            </a:pPr>
            <a:r>
              <a:rPr lang="ru-RU" dirty="0"/>
              <a:t>Н</a:t>
            </a:r>
            <a:r>
              <a:rPr lang="uk-UA" dirty="0"/>
              <a:t>і – Повернутися до п. 2</a:t>
            </a:r>
          </a:p>
          <a:p>
            <a:pPr lvl="1" indent="0">
              <a:buNone/>
            </a:pPr>
            <a:endParaRPr lang="uk-UA" dirty="0"/>
          </a:p>
          <a:p>
            <a:pPr lvl="1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939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93260-B051-A870-9A25-E5DD9F0C3B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857" y="2432219"/>
            <a:ext cx="5648326" cy="4116499"/>
          </a:xfrm>
        </p:spPr>
        <p:txBody>
          <a:bodyPr>
            <a:normAutofit/>
          </a:bodyPr>
          <a:lstStyle/>
          <a:p>
            <a:r>
              <a:rPr lang="en-US" sz="1600" dirty="0"/>
              <a:t>public class GCD </a:t>
            </a:r>
            <a:endParaRPr lang="uk-UA" sz="1600" dirty="0"/>
          </a:p>
          <a:p>
            <a:r>
              <a:rPr lang="en-US" sz="1600" dirty="0"/>
              <a:t>{ </a:t>
            </a:r>
            <a:endParaRPr lang="uk-UA" sz="1600" dirty="0"/>
          </a:p>
          <a:p>
            <a:r>
              <a:rPr lang="uk-UA" sz="1600" dirty="0"/>
              <a:t>	</a:t>
            </a:r>
            <a:r>
              <a:rPr lang="en-US" sz="1600" dirty="0"/>
              <a:t>public static int </a:t>
            </a:r>
            <a:r>
              <a:rPr lang="en-US" sz="1600" dirty="0" err="1"/>
              <a:t>gcd</a:t>
            </a:r>
            <a:r>
              <a:rPr lang="en-US" sz="1600" dirty="0"/>
              <a:t>(int </a:t>
            </a:r>
            <a:r>
              <a:rPr lang="en-US" sz="1600" dirty="0" err="1"/>
              <a:t>a,int</a:t>
            </a:r>
            <a:r>
              <a:rPr lang="en-US" sz="1600" dirty="0"/>
              <a:t> b) </a:t>
            </a:r>
            <a:endParaRPr lang="uk-UA" sz="1600" dirty="0"/>
          </a:p>
          <a:p>
            <a:r>
              <a:rPr lang="uk-UA" sz="1600" dirty="0"/>
              <a:t>	</a:t>
            </a:r>
            <a:r>
              <a:rPr lang="en-US" sz="1600" dirty="0"/>
              <a:t>{ </a:t>
            </a:r>
            <a:endParaRPr lang="uk-UA" sz="1600" dirty="0"/>
          </a:p>
          <a:p>
            <a:r>
              <a:rPr lang="uk-UA" sz="1600" dirty="0"/>
              <a:t>		</a:t>
            </a:r>
            <a:r>
              <a:rPr lang="en-US" sz="1600" dirty="0"/>
              <a:t>while (b !=0)</a:t>
            </a:r>
            <a:endParaRPr lang="uk-UA" sz="1600" dirty="0"/>
          </a:p>
          <a:p>
            <a:r>
              <a:rPr lang="uk-UA" sz="1600" dirty="0"/>
              <a:t>		</a:t>
            </a:r>
            <a:r>
              <a:rPr lang="en-US" sz="1600" dirty="0"/>
              <a:t> { int </a:t>
            </a:r>
            <a:r>
              <a:rPr lang="en-US" sz="1600" dirty="0" err="1"/>
              <a:t>tmp</a:t>
            </a:r>
            <a:r>
              <a:rPr lang="en-US" sz="1600" dirty="0"/>
              <a:t> = </a:t>
            </a:r>
            <a:r>
              <a:rPr lang="en-US" sz="1600" dirty="0" err="1"/>
              <a:t>a%b</a:t>
            </a:r>
            <a:r>
              <a:rPr lang="en-US" sz="1600" dirty="0"/>
              <a:t>; a = b; b = </a:t>
            </a:r>
            <a:r>
              <a:rPr lang="en-US" sz="1600" dirty="0" err="1"/>
              <a:t>tmp</a:t>
            </a:r>
            <a:r>
              <a:rPr lang="en-US" sz="1600" dirty="0"/>
              <a:t>; } </a:t>
            </a:r>
            <a:endParaRPr lang="uk-UA" sz="1600" dirty="0"/>
          </a:p>
          <a:p>
            <a:r>
              <a:rPr lang="uk-UA" sz="1600" dirty="0"/>
              <a:t>	</a:t>
            </a:r>
            <a:r>
              <a:rPr lang="en-US" sz="1600" dirty="0"/>
              <a:t>return a; </a:t>
            </a:r>
            <a:r>
              <a:rPr lang="uk-UA" sz="1600" dirty="0"/>
              <a:t>	</a:t>
            </a:r>
          </a:p>
          <a:p>
            <a:r>
              <a:rPr lang="uk-UA" sz="1600" dirty="0"/>
              <a:t>	</a:t>
            </a:r>
            <a:r>
              <a:rPr lang="en-US" sz="1600" dirty="0"/>
              <a:t>} </a:t>
            </a:r>
            <a:endParaRPr lang="uk-UA" sz="1600" dirty="0"/>
          </a:p>
          <a:p>
            <a:r>
              <a:rPr lang="en-US" sz="1600" dirty="0"/>
              <a:t>}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949CF-2226-2EAA-E2AF-528DB090DF20}"/>
              </a:ext>
            </a:extLst>
          </p:cNvPr>
          <p:cNvSpPr txBox="1"/>
          <p:nvPr/>
        </p:nvSpPr>
        <p:spPr>
          <a:xfrm>
            <a:off x="1057275" y="866774"/>
            <a:ext cx="5648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while (b) { a %= b; swap (</a:t>
            </a:r>
            <a:r>
              <a:rPr lang="en-US" dirty="0" err="1"/>
              <a:t>a,b</a:t>
            </a:r>
            <a:r>
              <a:rPr lang="en-US" dirty="0"/>
              <a:t>); } </a:t>
            </a:r>
            <a:r>
              <a:rPr lang="en-US" dirty="0" err="1"/>
              <a:t>gcd</a:t>
            </a:r>
            <a:r>
              <a:rPr lang="en-US" dirty="0"/>
              <a:t> = a;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B29F9F-BB53-AD50-4CA8-16733FB42B5D}"/>
              </a:ext>
            </a:extLst>
          </p:cNvPr>
          <p:cNvSpPr txBox="1"/>
          <p:nvPr/>
        </p:nvSpPr>
        <p:spPr>
          <a:xfrm>
            <a:off x="3119718" y="1506071"/>
            <a:ext cx="536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 </a:t>
            </a:r>
            <a:r>
              <a:rPr lang="en-US" dirty="0" err="1"/>
              <a:t>gcd</a:t>
            </a:r>
            <a:r>
              <a:rPr lang="en-US" dirty="0"/>
              <a:t>(a, b): return b and </a:t>
            </a:r>
            <a:r>
              <a:rPr lang="en-US" dirty="0" err="1"/>
              <a:t>gcd</a:t>
            </a:r>
            <a:r>
              <a:rPr lang="en-US" dirty="0"/>
              <a:t>(b, </a:t>
            </a:r>
            <a:r>
              <a:rPr lang="en-US" dirty="0" err="1"/>
              <a:t>a%b</a:t>
            </a:r>
            <a:r>
              <a:rPr lang="en-US" dirty="0"/>
              <a:t>) or a</a:t>
            </a:r>
          </a:p>
        </p:txBody>
      </p:sp>
    </p:spTree>
    <p:extLst>
      <p:ext uri="{BB962C8B-B14F-4D97-AF65-F5344CB8AC3E}">
        <p14:creationId xmlns:p14="http://schemas.microsoft.com/office/powerpoint/2010/main" val="1531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C5DD-6B55-DF45-4C6B-6B767B71B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pPr algn="ctr"/>
            <a:r>
              <a:rPr lang="ru-RU" dirty="0" err="1"/>
              <a:t>Розв’язування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з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комп’ютера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49FABB-E5A7-5275-61DB-17B427E9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885BB-9CBF-A9A0-0791-8F7EE0D25E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1352" y="2043430"/>
            <a:ext cx="9983810" cy="284774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розробка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алгоритму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розв’язування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задачі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складання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програми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розв’язування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задачі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алгоритмічною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мовою;</a:t>
            </a:r>
          </a:p>
          <a:p>
            <a:pPr marL="0" indent="0">
              <a:buNone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ввід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програми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комп’ютер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налагодження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програми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виправлення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помилок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</a:t>
            </a:r>
          </a:p>
          <a:p>
            <a:pPr marL="0" indent="0">
              <a:buNone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виконання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програми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комп’ютері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</a:p>
          <a:p>
            <a:pPr marL="0" indent="0">
              <a:buNone/>
            </a:pP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аналіз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отриманих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результатів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044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4019-98F2-4A28-29C3-0A13B0E65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3" y="72517"/>
            <a:ext cx="10919491" cy="176973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ІНШІ ВИДИ ЗАПИСУ АЛГОРИТМІВ</a:t>
            </a:r>
            <a:br>
              <a:rPr lang="ru-RU" dirty="0"/>
            </a:br>
            <a:br>
              <a:rPr lang="ru-RU" dirty="0"/>
            </a:br>
            <a:r>
              <a:rPr lang="ru-RU" sz="3600" dirty="0" err="1"/>
              <a:t>Мережі</a:t>
            </a:r>
            <a:r>
              <a:rPr lang="ru-RU" sz="3600" dirty="0"/>
              <a:t> </a:t>
            </a:r>
            <a:r>
              <a:rPr lang="ru-RU" sz="3600" dirty="0" err="1"/>
              <a:t>Петрі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5CFD-B061-F74E-EA84-8FCC21CDE8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1352" y="3508310"/>
            <a:ext cx="6192838" cy="2238122"/>
          </a:xfrm>
        </p:spPr>
        <p:txBody>
          <a:bodyPr/>
          <a:lstStyle/>
          <a:p>
            <a:endParaRPr lang="uk-UA" dirty="0"/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9A3D49-F2BE-A5CB-CD64-015825BF6B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013452" y="3046347"/>
            <a:ext cx="2143125" cy="9239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D9E6EB-A477-EAC0-4620-AD3FEFFF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E62DF-2DC7-A231-6CC5-8B763D1FF806}"/>
              </a:ext>
            </a:extLst>
          </p:cNvPr>
          <p:cNvSpPr txBox="1"/>
          <p:nvPr/>
        </p:nvSpPr>
        <p:spPr>
          <a:xfrm>
            <a:off x="1035423" y="2873045"/>
            <a:ext cx="730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Φ = (</a:t>
            </a:r>
            <a:r>
              <a:rPr lang="en-US" dirty="0"/>
              <a:t>P,T,F,M ) , </a:t>
            </a:r>
            <a:endParaRPr lang="uk-UA" dirty="0"/>
          </a:p>
          <a:p>
            <a:r>
              <a:rPr lang="ru-RU" dirty="0"/>
              <a:t>де </a:t>
            </a:r>
            <a:r>
              <a:rPr lang="en-US" dirty="0"/>
              <a:t>P </a:t>
            </a:r>
            <a:r>
              <a:rPr lang="en-US" dirty="0" err="1"/>
              <a:t>p</a:t>
            </a:r>
            <a:r>
              <a:rPr lang="en-US" dirty="0"/>
              <a:t> ,p ,...,p ={ 1 2 n} – </a:t>
            </a:r>
            <a:r>
              <a:rPr lang="ru-RU" dirty="0" err="1"/>
              <a:t>скінченна</a:t>
            </a:r>
            <a:r>
              <a:rPr lang="ru-RU" dirty="0"/>
              <a:t> </a:t>
            </a:r>
            <a:r>
              <a:rPr lang="ru-RU" dirty="0" err="1"/>
              <a:t>множина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/>
              <a:t>, </a:t>
            </a:r>
            <a:r>
              <a:rPr lang="en-US" dirty="0"/>
              <a:t>n &gt; 0;</a:t>
            </a:r>
            <a:br>
              <a:rPr lang="uk-UA" dirty="0"/>
            </a:br>
            <a:r>
              <a:rPr lang="ru-RU" dirty="0"/>
              <a:t>T </a:t>
            </a:r>
            <a:r>
              <a:rPr lang="ru-RU" dirty="0" err="1"/>
              <a:t>t</a:t>
            </a:r>
            <a:r>
              <a:rPr lang="ru-RU" dirty="0"/>
              <a:t> </a:t>
            </a:r>
            <a:r>
              <a:rPr lang="ru-RU" dirty="0" err="1"/>
              <a:t>t</a:t>
            </a:r>
            <a:r>
              <a:rPr lang="ru-RU" dirty="0"/>
              <a:t> </a:t>
            </a:r>
            <a:r>
              <a:rPr lang="ru-RU" dirty="0" err="1"/>
              <a:t>t</a:t>
            </a:r>
            <a:r>
              <a:rPr lang="ru-RU" dirty="0"/>
              <a:t> ={ 1 2 , ,..., m} – </a:t>
            </a:r>
            <a:r>
              <a:rPr lang="ru-RU" dirty="0" err="1"/>
              <a:t>скінченна</a:t>
            </a:r>
            <a:r>
              <a:rPr lang="ru-RU" dirty="0"/>
              <a:t> </a:t>
            </a:r>
            <a:r>
              <a:rPr lang="ru-RU" dirty="0" err="1"/>
              <a:t>множина</a:t>
            </a:r>
            <a:r>
              <a:rPr lang="ru-RU" dirty="0"/>
              <a:t> </a:t>
            </a:r>
            <a:r>
              <a:rPr lang="ru-RU" dirty="0" err="1"/>
              <a:t>переходів</a:t>
            </a:r>
            <a:r>
              <a:rPr lang="ru-RU" dirty="0"/>
              <a:t>, m &gt; 0 ; </a:t>
            </a:r>
            <a:br>
              <a:rPr lang="uk-UA" dirty="0"/>
            </a:br>
            <a:r>
              <a:rPr lang="en-US" dirty="0"/>
              <a:t>F P T </a:t>
            </a:r>
            <a:r>
              <a:rPr lang="en-US" dirty="0" err="1"/>
              <a:t>T</a:t>
            </a:r>
            <a:r>
              <a:rPr lang="en-US" dirty="0"/>
              <a:t> P ⊆ × ∪ × { } { } – </a:t>
            </a:r>
            <a:r>
              <a:rPr lang="ru-RU" dirty="0" err="1"/>
              <a:t>скінченна</a:t>
            </a:r>
            <a:r>
              <a:rPr lang="ru-RU" dirty="0"/>
              <a:t> </a:t>
            </a:r>
            <a:r>
              <a:rPr lang="ru-RU" dirty="0" err="1"/>
              <a:t>множина</a:t>
            </a:r>
            <a:r>
              <a:rPr lang="ru-RU" dirty="0"/>
              <a:t> ребер,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з’єднують</a:t>
            </a:r>
            <a:r>
              <a:rPr lang="ru-RU" dirty="0"/>
              <a:t> переходи й </a:t>
            </a:r>
            <a:r>
              <a:rPr lang="ru-RU" dirty="0" err="1"/>
              <a:t>позиції</a:t>
            </a:r>
            <a:r>
              <a:rPr lang="ru-RU" dirty="0"/>
              <a:t>;</a:t>
            </a:r>
            <a:br>
              <a:rPr lang="ru-RU" dirty="0"/>
            </a:br>
            <a:r>
              <a:rPr lang="en-US" dirty="0"/>
              <a:t>M – </a:t>
            </a:r>
            <a:r>
              <a:rPr lang="ru-RU" dirty="0"/>
              <a:t>вектор </a:t>
            </a:r>
            <a:r>
              <a:rPr lang="ru-RU" dirty="0" err="1"/>
              <a:t>маркувань</a:t>
            </a:r>
            <a:r>
              <a:rPr lang="ru-RU" dirty="0"/>
              <a:t>.</a:t>
            </a:r>
            <a:br>
              <a:rPr lang="uk-UA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32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78954-36EF-8BF8-3D7C-BED36EB6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Непроста мережа </a:t>
            </a:r>
            <a:r>
              <a:rPr lang="uk-UA" dirty="0" err="1"/>
              <a:t>петрі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C7631D-4BAF-1E10-59C1-B0A1A8A74BC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557442" y="2058988"/>
            <a:ext cx="4900404" cy="36877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3A86B1B-0458-262D-BD99-199D456C4C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296275" y="3080475"/>
            <a:ext cx="3001963" cy="16447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5B5FA-7C59-3F2D-C5C9-D63D1A65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1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751129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9271" y="1524000"/>
            <a:ext cx="5794248" cy="4828984"/>
          </a:xfrm>
        </p:spPr>
        <p:txBody>
          <a:bodyPr/>
          <a:lstStyle/>
          <a:p>
            <a:r>
              <a:rPr lang="ru-RU" dirty="0" err="1"/>
              <a:t>Праздніков</a:t>
            </a:r>
            <a:r>
              <a:rPr lang="ru-RU" dirty="0"/>
              <a:t> Олександр </a:t>
            </a:r>
            <a:r>
              <a:rPr lang="ru-RU" dirty="0" err="1"/>
              <a:t>Вікторович</a:t>
            </a:r>
            <a:endParaRPr lang="ru-RU" dirty="0"/>
          </a:p>
          <a:p>
            <a:endParaRPr lang="ru-RU" dirty="0"/>
          </a:p>
          <a:p>
            <a:r>
              <a:rPr lang="ru-RU" dirty="0" err="1"/>
              <a:t>пошта</a:t>
            </a:r>
            <a:r>
              <a:rPr lang="ru-RU" dirty="0"/>
              <a:t>: </a:t>
            </a:r>
            <a:r>
              <a:rPr lang="ru-RU" dirty="0">
                <a:hlinkClick r:id="rId2"/>
              </a:rPr>
              <a:t>kkn_pov@ztu.edu.ua</a:t>
            </a:r>
            <a:endParaRPr lang="ru-RU" dirty="0"/>
          </a:p>
          <a:p>
            <a:r>
              <a:rPr lang="en-US" dirty="0"/>
              <a:t>Tel (+380)66 401 5762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ru-RU" dirty="0" err="1"/>
              <a:t>Поняття</a:t>
            </a:r>
            <a:r>
              <a:rPr lang="ru-RU" dirty="0"/>
              <a:t> алгоритму</a:t>
            </a:r>
            <a:r>
              <a:rPr lang="en-US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ru-RU" dirty="0"/>
              <a:t>Алгоритм – </a:t>
            </a:r>
            <a:r>
              <a:rPr lang="ru-RU" dirty="0" err="1"/>
              <a:t>чіткий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при</a:t>
            </a:r>
          </a:p>
          <a:p>
            <a:pPr marL="0" indent="0">
              <a:buNone/>
            </a:pPr>
            <a:r>
              <a:rPr lang="ru-RU" dirty="0" err="1"/>
              <a:t>розв’язуванні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математиці</a:t>
            </a:r>
            <a:r>
              <a:rPr lang="ru-RU" dirty="0"/>
              <a:t> алгоритм </a:t>
            </a:r>
            <a:r>
              <a:rPr lang="ru-RU" dirty="0" err="1"/>
              <a:t>уявляли</a:t>
            </a:r>
            <a:r>
              <a:rPr lang="ru-RU" dirty="0"/>
              <a:t> як </a:t>
            </a:r>
            <a:r>
              <a:rPr lang="ru-RU" dirty="0" err="1"/>
              <a:t>формальну</a:t>
            </a:r>
            <a:r>
              <a:rPr lang="ru-RU" dirty="0"/>
              <a:t> </a:t>
            </a:r>
            <a:r>
              <a:rPr lang="ru-RU" dirty="0" err="1"/>
              <a:t>інструкцію</a:t>
            </a:r>
            <a:r>
              <a:rPr lang="ru-RU" dirty="0"/>
              <a:t>, яка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і порядок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для </a:t>
            </a:r>
            <a:r>
              <a:rPr lang="ru-RU" dirty="0" err="1"/>
              <a:t>розв’язування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задач </a:t>
            </a:r>
            <a:r>
              <a:rPr lang="ru-RU" dirty="0" err="1"/>
              <a:t>деякого</a:t>
            </a:r>
            <a:r>
              <a:rPr lang="ru-RU" dirty="0"/>
              <a:t> одного типу</a:t>
            </a:r>
          </a:p>
          <a:p>
            <a:r>
              <a:rPr lang="ru-RU" dirty="0" err="1"/>
              <a:t>Взагалі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алгоритмом </a:t>
            </a:r>
            <a:r>
              <a:rPr lang="ru-RU" dirty="0" err="1"/>
              <a:t>інтуїтивно</a:t>
            </a:r>
            <a:r>
              <a:rPr lang="ru-RU" dirty="0"/>
              <a:t> </a:t>
            </a:r>
            <a:r>
              <a:rPr lang="ru-RU" dirty="0" err="1"/>
              <a:t>розуміють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</a:t>
            </a:r>
            <a:r>
              <a:rPr lang="ru-RU" dirty="0" err="1"/>
              <a:t>формальний</a:t>
            </a:r>
            <a:r>
              <a:rPr lang="ru-RU" dirty="0"/>
              <a:t> </a:t>
            </a:r>
            <a:r>
              <a:rPr lang="ru-RU" dirty="0" err="1"/>
              <a:t>припис</a:t>
            </a:r>
            <a:r>
              <a:rPr lang="ru-RU" dirty="0"/>
              <a:t>, </a:t>
            </a:r>
            <a:r>
              <a:rPr lang="ru-RU" dirty="0" err="1"/>
              <a:t>діючи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 </a:t>
            </a:r>
            <a:r>
              <a:rPr lang="ru-RU" dirty="0" err="1"/>
              <a:t>розв’язок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420624"/>
            <a:ext cx="5852275" cy="1244274"/>
          </a:xfrm>
        </p:spPr>
        <p:txBody>
          <a:bodyPr/>
          <a:lstStyle/>
          <a:p>
            <a:pPr algn="ctr"/>
            <a:r>
              <a:rPr lang="ru-RU" dirty="0" err="1"/>
              <a:t>Загальна</a:t>
            </a:r>
            <a:r>
              <a:rPr lang="ru-RU" dirty="0"/>
              <a:t> схема </a:t>
            </a:r>
            <a:r>
              <a:rPr lang="uk-UA" dirty="0"/>
              <a:t>ПРОЦЕСУ</a:t>
            </a:r>
            <a:endParaRPr lang="en-US" dirty="0"/>
          </a:p>
        </p:txBody>
      </p:sp>
      <p:pic>
        <p:nvPicPr>
          <p:cNvPr id="10" name="Picture Placeholder 9" descr="A person smiling at a computer">
            <a:extLst>
              <a:ext uri="{FF2B5EF4-FFF2-40B4-BE49-F238E27FC236}">
                <a16:creationId xmlns:a16="http://schemas.microsoft.com/office/drawing/2014/main" id="{0E7DFFA9-9901-3CE7-AAC2-C1754C65BD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8" r="18"/>
          <a:stretch/>
        </p:blipFill>
        <p:spPr>
          <a:xfrm>
            <a:off x="7625969" y="-9144"/>
            <a:ext cx="4581525" cy="66024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C3A5BB-BE37-FEA6-32A1-5516B82A9132}"/>
              </a:ext>
            </a:extLst>
          </p:cNvPr>
          <p:cNvSpPr txBox="1"/>
          <p:nvPr/>
        </p:nvSpPr>
        <p:spPr>
          <a:xfrm>
            <a:off x="1009291" y="1837426"/>
            <a:ext cx="5244860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Ввести </a:t>
            </a:r>
            <a:r>
              <a:rPr lang="ru-RU" dirty="0" err="1"/>
              <a:t>вхідні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81616-73B4-1772-DE94-5F267F8978F2}"/>
              </a:ext>
            </a:extLst>
          </p:cNvPr>
          <p:cNvSpPr txBox="1"/>
          <p:nvPr/>
        </p:nvSpPr>
        <p:spPr>
          <a:xfrm>
            <a:off x="1009291" y="2772590"/>
            <a:ext cx="5244860" cy="14773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перетворити</a:t>
            </a:r>
            <a:r>
              <a:rPr lang="ru-RU" dirty="0"/>
              <a:t> </a:t>
            </a:r>
          </a:p>
          <a:p>
            <a:pPr algn="ctr"/>
            <a:r>
              <a:rPr lang="ru-RU" dirty="0" err="1"/>
              <a:t>вхідні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в </a:t>
            </a:r>
          </a:p>
          <a:p>
            <a:pPr algn="ctr"/>
            <a:r>
              <a:rPr lang="ru-RU" dirty="0" err="1"/>
              <a:t>результати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(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9517E-6E37-BDF7-D107-681108661B5F}"/>
              </a:ext>
            </a:extLst>
          </p:cNvPr>
          <p:cNvSpPr txBox="1"/>
          <p:nvPr/>
        </p:nvSpPr>
        <p:spPr>
          <a:xfrm>
            <a:off x="902208" y="5408762"/>
            <a:ext cx="5184475" cy="3693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dirty="0" err="1"/>
              <a:t>вивести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11C2792-3000-06D7-B90E-6C9CF27848D9}"/>
              </a:ext>
            </a:extLst>
          </p:cNvPr>
          <p:cNvSpPr/>
          <p:nvPr/>
        </p:nvSpPr>
        <p:spPr>
          <a:xfrm>
            <a:off x="3424687" y="2155606"/>
            <a:ext cx="207034" cy="5658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6734EF6-2330-F9C5-0F4D-1E3263B4581E}"/>
              </a:ext>
            </a:extLst>
          </p:cNvPr>
          <p:cNvSpPr/>
          <p:nvPr/>
        </p:nvSpPr>
        <p:spPr>
          <a:xfrm rot="5400000">
            <a:off x="2950136" y="4587400"/>
            <a:ext cx="1156135" cy="4811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pPr algn="ctr"/>
            <a:r>
              <a:rPr lang="ru-RU" dirty="0" err="1"/>
              <a:t>Чисельні</a:t>
            </a:r>
            <a:r>
              <a:rPr lang="ru-RU" dirty="0"/>
              <a:t> та </a:t>
            </a:r>
            <a:r>
              <a:rPr lang="ru-RU" dirty="0" err="1"/>
              <a:t>логічні</a:t>
            </a:r>
            <a:r>
              <a:rPr lang="ru-RU" dirty="0"/>
              <a:t> </a:t>
            </a:r>
            <a:r>
              <a:rPr lang="ru-RU" dirty="0" err="1"/>
              <a:t>алгоритми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8EE59-4D4C-0681-0DD3-18233C3F9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4887594" cy="36877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/>
              <a:t>Алгоритми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представляють</a:t>
            </a:r>
            <a:endParaRPr lang="ru-RU" sz="2800" dirty="0"/>
          </a:p>
          <a:p>
            <a:r>
              <a:rPr lang="ru-RU" sz="2800" dirty="0"/>
              <a:t> </a:t>
            </a:r>
            <a:r>
              <a:rPr lang="ru-RU" sz="2800" dirty="0" err="1"/>
              <a:t>розв’язування</a:t>
            </a:r>
            <a:r>
              <a:rPr lang="ru-RU" sz="2800" dirty="0"/>
              <a:t> </a:t>
            </a:r>
            <a:r>
              <a:rPr lang="ru-RU" sz="2800" dirty="0" err="1"/>
              <a:t>задачі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endParaRPr lang="ru-RU" sz="2800" dirty="0"/>
          </a:p>
          <a:p>
            <a:r>
              <a:rPr lang="ru-RU" sz="2800" dirty="0" err="1"/>
              <a:t>арифметичних</a:t>
            </a:r>
            <a:r>
              <a:rPr lang="ru-RU" sz="2800" dirty="0"/>
              <a:t> </a:t>
            </a:r>
            <a:r>
              <a:rPr lang="ru-RU" sz="2800" dirty="0" err="1"/>
              <a:t>дій</a:t>
            </a:r>
            <a:r>
              <a:rPr lang="ru-RU" sz="2800" dirty="0"/>
              <a:t> над числами, </a:t>
            </a:r>
          </a:p>
          <a:p>
            <a:r>
              <a:rPr lang="ru-RU" sz="2800" dirty="0" err="1"/>
              <a:t>називають</a:t>
            </a:r>
            <a:r>
              <a:rPr lang="ru-RU" sz="2800" dirty="0"/>
              <a:t> </a:t>
            </a:r>
            <a:r>
              <a:rPr lang="ru-RU" sz="2800" b="1" dirty="0" err="1"/>
              <a:t>чисельними</a:t>
            </a:r>
            <a:r>
              <a:rPr lang="ru-RU" sz="2800" b="1" dirty="0"/>
              <a:t> алгоритмами</a:t>
            </a:r>
            <a:r>
              <a:rPr lang="ru-RU" sz="2800" dirty="0"/>
              <a:t>.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B1204-B9F7-0D66-EBAA-9265C1E355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0644" y="2073275"/>
            <a:ext cx="4887594" cy="368776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2400" b="1" dirty="0" err="1"/>
              <a:t>Логічні</a:t>
            </a:r>
            <a:r>
              <a:rPr lang="ru-RU" sz="2400" b="1" dirty="0"/>
              <a:t> </a:t>
            </a:r>
            <a:r>
              <a:rPr lang="ru-RU" sz="2400" b="1" dirty="0" err="1"/>
              <a:t>алгоритми</a:t>
            </a:r>
            <a:r>
              <a:rPr lang="ru-RU" sz="2400" dirty="0"/>
              <a:t>, як правило, </a:t>
            </a:r>
            <a:r>
              <a:rPr lang="ru-RU" sz="2400" dirty="0" err="1"/>
              <a:t>полягають</a:t>
            </a:r>
            <a:r>
              <a:rPr lang="ru-RU" sz="2400" dirty="0"/>
              <a:t> у </a:t>
            </a:r>
            <a:r>
              <a:rPr lang="ru-RU" sz="2400" dirty="0" err="1"/>
              <a:t>маніпулюванні</a:t>
            </a:r>
            <a:r>
              <a:rPr lang="ru-RU" sz="2400" dirty="0"/>
              <a:t> </a:t>
            </a:r>
            <a:r>
              <a:rPr lang="ru-RU" sz="2400" dirty="0" err="1"/>
              <a:t>даними</a:t>
            </a:r>
            <a:r>
              <a:rPr lang="ru-RU" sz="2400" dirty="0"/>
              <a:t> з</a:t>
            </a:r>
          </a:p>
          <a:p>
            <a:r>
              <a:rPr lang="ru-RU" sz="2400" dirty="0"/>
              <a:t>метою </a:t>
            </a:r>
            <a:r>
              <a:rPr lang="ru-RU" sz="2400" dirty="0" err="1"/>
              <a:t>встановлення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деякої</a:t>
            </a:r>
            <a:r>
              <a:rPr lang="ru-RU" sz="2400" dirty="0"/>
              <a:t> </a:t>
            </a:r>
            <a:r>
              <a:rPr lang="ru-RU" sz="2400" dirty="0" err="1"/>
              <a:t>закономірності</a:t>
            </a:r>
            <a:r>
              <a:rPr lang="ru-RU" sz="2400" dirty="0"/>
              <a:t>. До </a:t>
            </a:r>
            <a:r>
              <a:rPr lang="ru-RU" sz="2400" dirty="0" err="1"/>
              <a:t>логічних</a:t>
            </a:r>
            <a:endParaRPr lang="ru-RU" sz="2400" dirty="0"/>
          </a:p>
          <a:p>
            <a:r>
              <a:rPr lang="ru-RU" sz="2400" dirty="0" err="1"/>
              <a:t>алгоритмів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віднести</a:t>
            </a:r>
            <a:r>
              <a:rPr lang="ru-RU" sz="2400" dirty="0"/>
              <a:t> </a:t>
            </a:r>
            <a:r>
              <a:rPr lang="ru-RU" sz="2400" dirty="0" err="1"/>
              <a:t>алгоритми</a:t>
            </a:r>
            <a:r>
              <a:rPr lang="ru-RU" sz="2400" dirty="0"/>
              <a:t> </a:t>
            </a:r>
            <a:r>
              <a:rPr lang="ru-RU" sz="2400" dirty="0" err="1"/>
              <a:t>класифікації</a:t>
            </a:r>
            <a:r>
              <a:rPr lang="ru-RU" sz="2400" dirty="0"/>
              <a:t>, </a:t>
            </a:r>
            <a:r>
              <a:rPr lang="ru-RU" sz="2400" dirty="0" err="1"/>
              <a:t>сортування</a:t>
            </a:r>
            <a:r>
              <a:rPr lang="ru-RU" sz="2400" dirty="0"/>
              <a:t>,</a:t>
            </a:r>
          </a:p>
          <a:p>
            <a:r>
              <a:rPr lang="ru-RU" sz="2400" dirty="0" err="1"/>
              <a:t>планування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38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pPr algn="ctr"/>
            <a:r>
              <a:rPr lang="ru-RU" dirty="0" err="1"/>
              <a:t>Послідовні</a:t>
            </a:r>
            <a:r>
              <a:rPr lang="ru-RU" dirty="0"/>
              <a:t> та </a:t>
            </a:r>
            <a:r>
              <a:rPr lang="ru-RU" dirty="0" err="1"/>
              <a:t>паралельні</a:t>
            </a:r>
            <a:r>
              <a:rPr lang="ru-RU" dirty="0"/>
              <a:t> </a:t>
            </a:r>
            <a:r>
              <a:rPr lang="ru-RU" dirty="0" err="1"/>
              <a:t>алгоритми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BB9B77D-9BF7-EA20-988D-32528A0B6C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90898" y="1811546"/>
            <a:ext cx="3151532" cy="3687763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9BA428-95FE-EB98-E03D-035320EDA816}"/>
              </a:ext>
            </a:extLst>
          </p:cNvPr>
          <p:cNvSpPr txBox="1"/>
          <p:nvPr/>
        </p:nvSpPr>
        <p:spPr>
          <a:xfrm>
            <a:off x="1949570" y="1811546"/>
            <a:ext cx="38317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Послідовний</a:t>
            </a:r>
            <a:r>
              <a:rPr lang="ru-RU" sz="2400" b="1" dirty="0"/>
              <a:t> алгоритм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алгоритм,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наступний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деякої</a:t>
            </a:r>
            <a:r>
              <a:rPr lang="ru-RU" dirty="0"/>
              <a:t> </a:t>
            </a:r>
            <a:r>
              <a:rPr lang="ru-RU" dirty="0" err="1"/>
              <a:t>підмножини</a:t>
            </a:r>
            <a:r>
              <a:rPr lang="ru-RU" dirty="0"/>
              <a:t> </a:t>
            </a:r>
            <a:r>
              <a:rPr lang="ru-RU" dirty="0" err="1"/>
              <a:t>попередніх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pPr algn="ctr"/>
            <a:r>
              <a:rPr lang="ru-RU" dirty="0" err="1"/>
              <a:t>Послідовні</a:t>
            </a:r>
            <a:r>
              <a:rPr lang="ru-RU" dirty="0"/>
              <a:t> та </a:t>
            </a:r>
            <a:r>
              <a:rPr lang="ru-RU" dirty="0" err="1"/>
              <a:t>паралельні</a:t>
            </a:r>
            <a:r>
              <a:rPr lang="ru-RU" dirty="0"/>
              <a:t> </a:t>
            </a:r>
            <a:r>
              <a:rPr lang="ru-RU" dirty="0" err="1"/>
              <a:t>алгоритми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9BA428-95FE-EB98-E03D-035320EDA816}"/>
              </a:ext>
            </a:extLst>
          </p:cNvPr>
          <p:cNvSpPr txBox="1"/>
          <p:nvPr/>
        </p:nvSpPr>
        <p:spPr>
          <a:xfrm>
            <a:off x="1949570" y="1811546"/>
            <a:ext cx="38317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Паралельний</a:t>
            </a:r>
            <a:r>
              <a:rPr lang="ru-RU" sz="2000" b="1" dirty="0"/>
              <a:t> алгоритм </a:t>
            </a:r>
            <a:r>
              <a:rPr lang="ru-RU" dirty="0"/>
              <a:t>– алгоритм,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реалізований</a:t>
            </a:r>
            <a:r>
              <a:rPr lang="ru-RU" dirty="0"/>
              <a:t> по </a:t>
            </a:r>
            <a:r>
              <a:rPr lang="ru-RU" dirty="0" err="1"/>
              <a:t>частинах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обчислювальних</a:t>
            </a:r>
            <a:r>
              <a:rPr lang="ru-RU" dirty="0"/>
              <a:t> </a:t>
            </a:r>
            <a:r>
              <a:rPr lang="ru-RU" dirty="0" err="1"/>
              <a:t>засобах</a:t>
            </a:r>
            <a:r>
              <a:rPr lang="ru-RU" dirty="0"/>
              <a:t> з </a:t>
            </a:r>
            <a:r>
              <a:rPr lang="ru-RU" dirty="0" err="1"/>
              <a:t>наступним</a:t>
            </a:r>
            <a:r>
              <a:rPr lang="ru-RU" dirty="0"/>
              <a:t> </a:t>
            </a:r>
            <a:r>
              <a:rPr lang="ru-RU" dirty="0" err="1"/>
              <a:t>об’єднанням</a:t>
            </a:r>
            <a:r>
              <a:rPr lang="ru-RU" dirty="0"/>
              <a:t> </a:t>
            </a:r>
            <a:r>
              <a:rPr lang="ru-RU" dirty="0" err="1"/>
              <a:t>часткових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для </a:t>
            </a:r>
            <a:r>
              <a:rPr lang="ru-RU" dirty="0" err="1"/>
              <a:t>одержання</a:t>
            </a:r>
            <a:r>
              <a:rPr lang="ru-RU" dirty="0"/>
              <a:t> глобального </a:t>
            </a:r>
            <a:r>
              <a:rPr lang="ru-RU" dirty="0" err="1"/>
              <a:t>розв’язку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F6F6DA-D612-C46B-A41B-DE00B834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651" y="1966912"/>
            <a:ext cx="45910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Дискретність</a:t>
            </a:r>
            <a:r>
              <a:rPr lang="ru-RU" dirty="0"/>
              <a:t> алгоритму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Масовість</a:t>
            </a:r>
            <a:r>
              <a:rPr lang="ru-RU" dirty="0"/>
              <a:t> алгоритму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Детермінованість</a:t>
            </a:r>
            <a:r>
              <a:rPr lang="ru-RU" dirty="0"/>
              <a:t> алгоритму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Елементарність</a:t>
            </a:r>
            <a:r>
              <a:rPr lang="ru-RU" dirty="0"/>
              <a:t> </a:t>
            </a:r>
            <a:r>
              <a:rPr lang="ru-RU" dirty="0" err="1"/>
              <a:t>кроків</a:t>
            </a:r>
            <a:r>
              <a:rPr lang="ru-RU" dirty="0"/>
              <a:t> алгоритму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Результативність</a:t>
            </a:r>
            <a:r>
              <a:rPr lang="ru-RU" dirty="0"/>
              <a:t> алгоритму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4109049" cy="1798665"/>
          </a:xfrm>
        </p:spPr>
        <p:txBody>
          <a:bodyPr/>
          <a:lstStyle/>
          <a:p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задавання</a:t>
            </a:r>
            <a:r>
              <a:rPr lang="ru-RU" dirty="0"/>
              <a:t> </a:t>
            </a:r>
            <a:r>
              <a:rPr lang="ru-RU" dirty="0" err="1"/>
              <a:t>алгоритмів</a:t>
            </a:r>
            <a:endParaRPr lang="en-ZA" dirty="0"/>
          </a:p>
        </p:txBody>
      </p:sp>
      <p:pic>
        <p:nvPicPr>
          <p:cNvPr id="12" name="Picture Placeholder 11" descr="A person in a yellow shirt">
            <a:extLst>
              <a:ext uri="{FF2B5EF4-FFF2-40B4-BE49-F238E27FC236}">
                <a16:creationId xmlns:a16="http://schemas.microsoft.com/office/drawing/2014/main" id="{BC85F8C0-B84C-01D2-4208-5596D725B2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" r="33"/>
          <a:stretch/>
        </p:blipFill>
        <p:spPr>
          <a:xfrm>
            <a:off x="-15240" y="-15240"/>
            <a:ext cx="4581525" cy="66024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6287" y="2355012"/>
            <a:ext cx="7297947" cy="40802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задавання</a:t>
            </a:r>
            <a:r>
              <a:rPr lang="ru-RU" dirty="0"/>
              <a:t> алгоритму у </a:t>
            </a:r>
            <a:r>
              <a:rPr lang="ru-RU" dirty="0" err="1"/>
              <a:t>вербальній</a:t>
            </a:r>
            <a:r>
              <a:rPr lang="ru-RU" dirty="0"/>
              <a:t> (</a:t>
            </a:r>
            <a:r>
              <a:rPr lang="ru-RU" dirty="0" err="1"/>
              <a:t>словесній</a:t>
            </a:r>
            <a:r>
              <a:rPr lang="ru-RU" dirty="0"/>
              <a:t>) </a:t>
            </a:r>
            <a:r>
              <a:rPr lang="ru-RU" dirty="0" err="1"/>
              <a:t>формі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задавання</a:t>
            </a:r>
            <a:r>
              <a:rPr lang="ru-RU" dirty="0"/>
              <a:t> алгоритму в </a:t>
            </a:r>
            <a:r>
              <a:rPr lang="ru-RU" dirty="0" err="1"/>
              <a:t>графічній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задавання</a:t>
            </a:r>
            <a:r>
              <a:rPr lang="ru-RU" dirty="0"/>
              <a:t> алгоритму у </a:t>
            </a:r>
            <a:r>
              <a:rPr lang="ru-RU" dirty="0" err="1"/>
              <a:t>вигляді</a:t>
            </a:r>
            <a:r>
              <a:rPr lang="ru-RU" dirty="0"/>
              <a:t> псевдокоду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задавання</a:t>
            </a:r>
            <a:r>
              <a:rPr lang="ru-RU" dirty="0"/>
              <a:t> алгоритму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комп’ютерної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{D9338217-63E8-4032-A527-01F73FC3C55F}tf16411248_win32</Template>
  <TotalTime>243</TotalTime>
  <Words>755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Avenir Next LT Pro Light</vt:lpstr>
      <vt:lpstr>Calibri</vt:lpstr>
      <vt:lpstr>Posterama</vt:lpstr>
      <vt:lpstr>Source Sans Pro</vt:lpstr>
      <vt:lpstr>Wingdings</vt:lpstr>
      <vt:lpstr>Custom</vt:lpstr>
      <vt:lpstr>Алгоритми розв'язуванні задач в комп'ютерних науках</vt:lpstr>
      <vt:lpstr>Розв’язування будь-якої задачі з застосуванням комп’ютера</vt:lpstr>
      <vt:lpstr>Поняття алгоритму </vt:lpstr>
      <vt:lpstr>Загальна схема ПРОЦЕСУ</vt:lpstr>
      <vt:lpstr>Чисельні та логічні алгоритми</vt:lpstr>
      <vt:lpstr>Послідовні та паралельні алгоритми</vt:lpstr>
      <vt:lpstr>Послідовні та паралельні алгоритми</vt:lpstr>
      <vt:lpstr>Загальні властивості алгоритмів</vt:lpstr>
      <vt:lpstr>Способи задавання алгоритмів</vt:lpstr>
      <vt:lpstr>Зображення алгоритму у вигляді блок-схеми</vt:lpstr>
      <vt:lpstr>Основні елементи блок-схем</vt:lpstr>
      <vt:lpstr>Види алгоритмів</vt:lpstr>
      <vt:lpstr>Лінійний алгоритм</vt:lpstr>
      <vt:lpstr>Алгоритми, що розгалужуються</vt:lpstr>
      <vt:lpstr>Алгоритм із ітераційним циклом </vt:lpstr>
      <vt:lpstr>PowerPoint Presentation</vt:lpstr>
      <vt:lpstr>PowerPoint Presentation</vt:lpstr>
      <vt:lpstr>псевдокод</vt:lpstr>
      <vt:lpstr>PowerPoint Presentation</vt:lpstr>
      <vt:lpstr>ІНШІ ВИДИ ЗАПИСУ АЛГОРИТМІВ  Мережі Петрі</vt:lpstr>
      <vt:lpstr>Непроста мережа петрі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Алгоритми розв'язуванні задач в комп'ютерних науках</dc:title>
  <dc:creator>Oleksandr Prazdnikov</dc:creator>
  <cp:lastModifiedBy>Oleksandr Prazdnikov</cp:lastModifiedBy>
  <cp:revision>4</cp:revision>
  <dcterms:created xsi:type="dcterms:W3CDTF">2024-02-16T04:03:34Z</dcterms:created>
  <dcterms:modified xsi:type="dcterms:W3CDTF">2024-09-30T08:46:00Z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