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0" r:id="rId2"/>
  </p:sldMasterIdLst>
  <p:sldIdLst>
    <p:sldId id="29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8" r:id="rId20"/>
    <p:sldId id="279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79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Титульны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58233CC-CA47-3842-944B-E605F64CE0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961" y="1"/>
            <a:ext cx="12177040" cy="6857999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5996" y="5158358"/>
            <a:ext cx="8108699" cy="384175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+mn-lt"/>
                <a:cs typeface="CiscoSansTT ExtraLight"/>
              </a:defRPr>
            </a:lvl1pPr>
            <a:lvl2pPr marL="457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625996" y="5478354"/>
            <a:ext cx="8108699" cy="384175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2133" b="0" i="0" kern="1200" dirty="0" smtClean="0">
                <a:solidFill>
                  <a:schemeClr val="tx1"/>
                </a:solidFill>
                <a:latin typeface="+mn-lt"/>
                <a:ea typeface="+mn-ea"/>
                <a:cs typeface="CiscoSansTT ExtraLight"/>
              </a:defRPr>
            </a:lvl1pPr>
            <a:lvl2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625996" y="5798350"/>
            <a:ext cx="8108699" cy="384175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2133" b="0" i="0" kern="1200" dirty="0" smtClean="0">
                <a:solidFill>
                  <a:schemeClr val="tx1"/>
                </a:solidFill>
                <a:latin typeface="+mn-lt"/>
                <a:ea typeface="+mn-ea"/>
                <a:cs typeface="CiscoSansTT ExtraLight"/>
              </a:defRPr>
            </a:lvl1pPr>
            <a:lvl2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7724" y="4281951"/>
            <a:ext cx="8114763" cy="398668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933" b="0" i="0" baseline="0">
                <a:solidFill>
                  <a:schemeClr val="tx2"/>
                </a:solidFill>
                <a:latin typeface="+mj-lt"/>
                <a:cs typeface="CiscoSansTT ExtraLight"/>
              </a:defRPr>
            </a:lvl1pPr>
            <a:lvl2pPr marL="406365" indent="0">
              <a:buNone/>
              <a:defRPr/>
            </a:lvl2pPr>
            <a:lvl3pPr marL="569854" indent="0">
              <a:buNone/>
              <a:defRPr/>
            </a:lvl3pPr>
            <a:lvl4pPr marL="688908" indent="0">
              <a:buNone/>
              <a:defRPr/>
            </a:lvl4pPr>
            <a:lvl5pPr marL="801608" indent="0">
              <a:buNone/>
              <a:defRPr/>
            </a:lvl5pPr>
          </a:lstStyle>
          <a:p>
            <a:pPr lvl="0"/>
            <a:r>
              <a:rPr lang="en-GB" dirty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567687" y="3519969"/>
            <a:ext cx="8151440" cy="85964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333" b="0" i="0" spc="0" baseline="0">
                <a:solidFill>
                  <a:schemeClr val="tx1"/>
                </a:solidFill>
                <a:latin typeface="+mj-lt"/>
                <a:cs typeface="CiscoSansTT ExtraLight"/>
              </a:defRPr>
            </a:lvl1pPr>
          </a:lstStyle>
          <a:p>
            <a:r>
              <a:rPr lang="en-GB" dirty="0"/>
              <a:t>Presentation Title Goes Here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2320C5F-0F53-6842-A11F-92876CF58F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723" y="484344"/>
            <a:ext cx="2825653" cy="71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60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alf Page Photo With Text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" y="2"/>
            <a:ext cx="12192000" cy="3790949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20" tIns="45710" rIns="91420" bIns="45710"/>
          <a:lstStyle>
            <a:lvl1pPr marL="0" indent="0" algn="ctr">
              <a:buNone/>
              <a:defRPr sz="2933" baseline="0">
                <a:solidFill>
                  <a:schemeClr val="tx1"/>
                </a:solidFill>
                <a:latin typeface="+mj-lt"/>
                <a:cs typeface="CiscoSans ExtraLight"/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98380" y="4072691"/>
            <a:ext cx="11152315" cy="716158"/>
          </a:xfrm>
          <a:prstGeom prst="rect">
            <a:avLst/>
          </a:prstGeom>
        </p:spPr>
        <p:txBody>
          <a:bodyPr vert="horz" wrap="square">
            <a:spAutoFit/>
          </a:bodyPr>
          <a:lstStyle>
            <a:lvl1pPr marL="0" indent="0">
              <a:buNone/>
              <a:defRPr sz="4267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12284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lee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6464" cy="6858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20" tIns="45710" rIns="91420" bIns="45710"/>
          <a:lstStyle>
            <a:lvl1pPr marL="0" indent="0" algn="ctr">
              <a:buNone/>
              <a:defRPr sz="2933" baseline="0">
                <a:solidFill>
                  <a:schemeClr val="tx1"/>
                </a:solidFill>
                <a:latin typeface="+mj-lt"/>
                <a:cs typeface="CiscoSans ExtraLight"/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4037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ull bleed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24267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7" dirty="0">
              <a:latin typeface="+mj-lt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ltGray">
          <a:xfrm>
            <a:off x="636906" y="6322205"/>
            <a:ext cx="4622389" cy="20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15" tIns="41056" rIns="82115" bIns="41056" anchor="b">
            <a:spAutoFit/>
          </a:bodyPr>
          <a:lstStyle/>
          <a:p>
            <a:pPr defTabSz="81430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spc="27" baseline="0" dirty="0">
                <a:solidFill>
                  <a:schemeClr val="tx2">
                    <a:alpha val="60000"/>
                  </a:schemeClr>
                </a:solidFill>
                <a:latin typeface="+mn-lt"/>
                <a:ea typeface="+mn-ea"/>
                <a:cs typeface="CiscoSans Thin"/>
              </a:rPr>
              <a:t>© 2017  Cisco and/or its affiliates. All rights reserved.   Cisco Confidential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10683" y="320842"/>
            <a:ext cx="11307184" cy="568886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24" tIns="45712" rIns="91424" bIns="45712"/>
          <a:lstStyle>
            <a:lvl1pPr marL="0" indent="0" algn="ctr">
              <a:buNone/>
              <a:defRPr sz="2000" baseline="0">
                <a:solidFill>
                  <a:schemeClr val="tx1"/>
                </a:solidFill>
                <a:latin typeface="+mj-lt"/>
                <a:cs typeface="CiscoSans ExtraLight"/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43142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16401" y="1602317"/>
            <a:ext cx="11036459" cy="4519083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304792" indent="-228594">
              <a:lnSpc>
                <a:spcPct val="95000"/>
              </a:lnSpc>
              <a:spcBef>
                <a:spcPts val="1480"/>
              </a:spcBef>
              <a:buClr>
                <a:schemeClr val="tx1"/>
              </a:buClr>
              <a:buSzPct val="80000"/>
              <a:buFont typeface="Arial"/>
              <a:buChar char="•"/>
              <a:defRPr sz="2667" b="0" i="0">
                <a:solidFill>
                  <a:schemeClr val="tx1"/>
                </a:solidFill>
                <a:latin typeface="+mn-lt"/>
                <a:ea typeface="CiscoSansTT Thin" charset="0"/>
                <a:cs typeface="CiscoSansTT Thin" charset="0"/>
              </a:defRPr>
            </a:lvl1pPr>
            <a:lvl2pPr marL="609585" indent="-220128">
              <a:lnSpc>
                <a:spcPct val="95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/>
              <a:buChar char="•"/>
              <a:defRPr sz="2400" b="0" i="0">
                <a:solidFill>
                  <a:schemeClr val="tx1"/>
                </a:solidFill>
                <a:latin typeface="+mn-lt"/>
                <a:ea typeface="CiscoSansTT Thin" charset="0"/>
                <a:cs typeface="CiscoSansTT Thin" charset="0"/>
              </a:defRPr>
            </a:lvl2pPr>
            <a:lvl3pPr marL="914377" indent="-146047">
              <a:buClr>
                <a:schemeClr val="tx1"/>
              </a:buClr>
              <a:buSzPct val="80000"/>
              <a:buFont typeface="Arial"/>
              <a:buChar char="•"/>
              <a:defRPr sz="2133" b="0" i="0">
                <a:solidFill>
                  <a:schemeClr val="tx1"/>
                </a:solidFill>
                <a:latin typeface="+mn-lt"/>
                <a:ea typeface="CiscoSansTT Thin" charset="0"/>
                <a:cs typeface="CiscoSansTT Thin" charset="0"/>
              </a:defRPr>
            </a:lvl3pPr>
            <a:lvl4pPr marL="1214683" indent="-228548">
              <a:buClr>
                <a:schemeClr val="tx1"/>
              </a:buClr>
              <a:buSzPct val="80000"/>
              <a:buFont typeface="Arial"/>
              <a:buChar char="•"/>
              <a:defRPr sz="1867" b="0" i="0">
                <a:solidFill>
                  <a:schemeClr val="tx1"/>
                </a:solidFill>
                <a:latin typeface="+mn-lt"/>
                <a:ea typeface="CiscoSansTT Thin" charset="0"/>
                <a:cs typeface="CiscoSansTT Thin" charset="0"/>
              </a:defRPr>
            </a:lvl4pPr>
            <a:lvl5pPr marL="1443231" indent="-224314">
              <a:buClr>
                <a:schemeClr val="tx1"/>
              </a:buClr>
              <a:buSzPct val="8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ea typeface="CiscoSansTT Thin" charset="0"/>
                <a:cs typeface="CiscoSansTT Thin" charset="0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8" y="455085"/>
            <a:ext cx="11127317" cy="97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>
              <a:defRPr sz="3733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439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_Heavy Text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11199" y="1607864"/>
            <a:ext cx="5181600" cy="4110792"/>
          </a:xfrm>
          <a:prstGeom prst="rect">
            <a:avLst/>
          </a:prstGeom>
        </p:spPr>
        <p:txBody>
          <a:bodyPr lIns="0" tIns="45710" rIns="0" bIns="45710">
            <a:noAutofit/>
          </a:bodyPr>
          <a:lstStyle>
            <a:lvl1pPr marL="232828" indent="-156629">
              <a:lnSpc>
                <a:spcPct val="95000"/>
              </a:lnSpc>
              <a:spcBef>
                <a:spcPts val="1480"/>
              </a:spcBef>
              <a:buClr>
                <a:schemeClr val="tx1"/>
              </a:buClr>
              <a:buSzPct val="60000"/>
              <a:buFont typeface="Arial"/>
              <a:buChar char="•"/>
              <a:defRPr sz="2667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385224" indent="-152396">
              <a:lnSpc>
                <a:spcPct val="95000"/>
              </a:lnSpc>
              <a:spcBef>
                <a:spcPts val="600"/>
              </a:spcBef>
              <a:buClr>
                <a:schemeClr val="tx1"/>
              </a:buClr>
              <a:buSzPct val="60000"/>
              <a:buFont typeface="Arial"/>
              <a:buChar char="•"/>
              <a:defRPr sz="24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537620" indent="-152396">
              <a:buClr>
                <a:schemeClr val="tx1"/>
              </a:buClr>
              <a:buSzPct val="60000"/>
              <a:buFont typeface="Arial"/>
              <a:buChar char="•"/>
              <a:defRPr sz="2133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690016" indent="-152396">
              <a:buClr>
                <a:schemeClr val="tx1"/>
              </a:buClr>
              <a:buSzPct val="60000"/>
              <a:buFont typeface="Arial"/>
              <a:buChar char="•"/>
              <a:defRPr sz="1867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842412" indent="-152396">
              <a:buClr>
                <a:schemeClr val="tx1"/>
              </a:buClr>
              <a:buSzPct val="6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341155" y="1607864"/>
            <a:ext cx="5181600" cy="4110792"/>
          </a:xfrm>
          <a:prstGeom prst="rect">
            <a:avLst/>
          </a:prstGeom>
        </p:spPr>
        <p:txBody>
          <a:bodyPr lIns="0" tIns="45710" rIns="0" bIns="45710">
            <a:noAutofit/>
          </a:bodyPr>
          <a:lstStyle>
            <a:lvl1pPr marL="232828" indent="-156629">
              <a:lnSpc>
                <a:spcPct val="95000"/>
              </a:lnSpc>
              <a:spcBef>
                <a:spcPts val="1480"/>
              </a:spcBef>
              <a:buClr>
                <a:schemeClr val="tx1"/>
              </a:buClr>
              <a:buSzPct val="60000"/>
              <a:buFont typeface="Arial"/>
              <a:buChar char="•"/>
              <a:defRPr sz="2667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 marL="385224" indent="-152396">
              <a:lnSpc>
                <a:spcPct val="95000"/>
              </a:lnSpc>
              <a:spcBef>
                <a:spcPts val="600"/>
              </a:spcBef>
              <a:buClr>
                <a:schemeClr val="tx1"/>
              </a:buClr>
              <a:buSzPct val="60000"/>
              <a:buFont typeface="Arial"/>
              <a:buChar char="•"/>
              <a:defRPr sz="2400" b="0" i="0">
                <a:solidFill>
                  <a:schemeClr val="tx1"/>
                </a:solidFill>
                <a:latin typeface="+mn-lt"/>
                <a:cs typeface="CiscoSans ExtraLight"/>
              </a:defRPr>
            </a:lvl2pPr>
            <a:lvl3pPr marL="537620" indent="-152396">
              <a:buClr>
                <a:schemeClr val="tx1"/>
              </a:buClr>
              <a:buSzPct val="60000"/>
              <a:buFont typeface="Arial"/>
              <a:buChar char="•"/>
              <a:defRPr sz="2133" b="0" i="0">
                <a:solidFill>
                  <a:schemeClr val="tx1"/>
                </a:solidFill>
                <a:latin typeface="+mn-lt"/>
                <a:cs typeface="CiscoSans ExtraLight"/>
              </a:defRPr>
            </a:lvl3pPr>
            <a:lvl4pPr marL="690016" indent="-152396">
              <a:buClr>
                <a:schemeClr val="tx1"/>
              </a:buClr>
              <a:buSzPct val="60000"/>
              <a:buFont typeface="Arial"/>
              <a:buChar char="•"/>
              <a:defRPr sz="1867" b="0" i="0">
                <a:solidFill>
                  <a:schemeClr val="tx1"/>
                </a:solidFill>
                <a:latin typeface="+mn-lt"/>
                <a:cs typeface="CiscoSans ExtraLight"/>
              </a:defRPr>
            </a:lvl4pPr>
            <a:lvl5pPr marL="842412" indent="-152396">
              <a:buClr>
                <a:schemeClr val="tx1"/>
              </a:buClr>
              <a:buSzPct val="60000"/>
              <a:buFont typeface="Arial"/>
              <a:buChar char="•"/>
              <a:defRPr sz="1600" b="0" i="0">
                <a:solidFill>
                  <a:schemeClr val="tx1"/>
                </a:solidFill>
                <a:latin typeface="+mn-lt"/>
                <a:cs typeface="CiscoSans ExtraLigh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8" y="455085"/>
            <a:ext cx="11127317" cy="97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733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3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_Title only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8" y="455085"/>
            <a:ext cx="11127317" cy="97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>
              <a:defRPr sz="3733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453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230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able Placeholder 11"/>
          <p:cNvSpPr>
            <a:spLocks noGrp="1"/>
          </p:cNvSpPr>
          <p:nvPr>
            <p:ph type="tbl" sz="quarter" idx="12"/>
          </p:nvPr>
        </p:nvSpPr>
        <p:spPr>
          <a:xfrm>
            <a:off x="711200" y="1602317"/>
            <a:ext cx="10820400" cy="3739704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0" indent="0" algn="ctr">
              <a:buNone/>
              <a:defRPr sz="2667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noProof="0" smtClean="0"/>
              <a:t>Вставка таблицы</a:t>
            </a:r>
            <a:endParaRPr lang="en-GB" noProof="0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83690" y="5530961"/>
            <a:ext cx="9573749" cy="434977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algn="l" defTabSz="804747">
              <a:lnSpc>
                <a:spcPct val="100000"/>
              </a:lnSpc>
              <a:spcBef>
                <a:spcPct val="50000"/>
              </a:spcBef>
              <a:buNone/>
              <a:defRPr sz="1867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buFont typeface="Arial" pitchFamily="34" charset="0"/>
              <a:buNone/>
              <a:defRPr sz="1467"/>
            </a:lvl2pPr>
            <a:lvl3pPr>
              <a:buFont typeface="Arial" pitchFamily="34" charset="0"/>
              <a:buNone/>
              <a:defRPr sz="1467"/>
            </a:lvl3pPr>
            <a:lvl4pPr>
              <a:buFont typeface="Arial" pitchFamily="34" charset="0"/>
              <a:buNone/>
              <a:defRPr sz="1467"/>
            </a:lvl4pPr>
            <a:lvl5pPr>
              <a:buFont typeface="Arial" pitchFamily="34" charset="0"/>
              <a:buNone/>
              <a:defRPr sz="1467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8" y="455085"/>
            <a:ext cx="11127317" cy="97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733"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923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711200" y="1602318"/>
            <a:ext cx="10820400" cy="3744383"/>
          </a:xfrm>
          <a:prstGeom prst="rect">
            <a:avLst/>
          </a:prstGeom>
        </p:spPr>
        <p:txBody>
          <a:bodyPr vert="horz" lIns="91420" tIns="45710" rIns="91420" bIns="45710">
            <a:noAutofit/>
          </a:bodyPr>
          <a:lstStyle>
            <a:lvl1pPr marL="0" indent="0" algn="ctr">
              <a:buNone/>
              <a:defRPr sz="2667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ru-RU" noProof="0" smtClean="0"/>
              <a:t>Вставка диаграммы</a:t>
            </a:r>
            <a:endParaRPr lang="en-US" noProof="0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83690" y="5530961"/>
            <a:ext cx="9573749" cy="434977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algn="l" defTabSz="804747">
              <a:lnSpc>
                <a:spcPct val="100000"/>
              </a:lnSpc>
              <a:spcBef>
                <a:spcPct val="50000"/>
              </a:spcBef>
              <a:buNone/>
              <a:defRPr sz="1867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buFont typeface="Arial" pitchFamily="34" charset="0"/>
              <a:buNone/>
              <a:defRPr sz="1467"/>
            </a:lvl2pPr>
            <a:lvl3pPr>
              <a:buFont typeface="Arial" pitchFamily="34" charset="0"/>
              <a:buNone/>
              <a:defRPr sz="1467"/>
            </a:lvl3pPr>
            <a:lvl4pPr>
              <a:buFont typeface="Arial" pitchFamily="34" charset="0"/>
              <a:buNone/>
              <a:defRPr sz="1467"/>
            </a:lvl4pPr>
            <a:lvl5pPr>
              <a:buFont typeface="Arial" pitchFamily="34" charset="0"/>
              <a:buNone/>
              <a:defRPr sz="1467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8" y="455085"/>
            <a:ext cx="11127317" cy="97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729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ulti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32883" y="1602317"/>
            <a:ext cx="11040076" cy="4293328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380910" marR="0" indent="-380910" algn="ctr" defTabSz="60945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667" b="0" i="0" baseline="0">
                <a:solidFill>
                  <a:schemeClr val="tx1"/>
                </a:solidFill>
                <a:latin typeface="+mn-lt"/>
                <a:cs typeface="CiscoSans ExtraLigh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8" y="455085"/>
            <a:ext cx="11127317" cy="97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4527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58233CC-CA47-3842-944B-E605F64CE0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0" y="0"/>
            <a:ext cx="12177040" cy="6849584"/>
          </a:xfrm>
          <a:prstGeom prst="rect">
            <a:avLst/>
          </a:prstGeom>
        </p:spPr>
      </p:pic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5996" y="5158358"/>
            <a:ext cx="8108699" cy="384175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2133" b="0" i="0">
                <a:solidFill>
                  <a:schemeClr val="bg2">
                    <a:lumMod val="75000"/>
                  </a:schemeClr>
                </a:solidFill>
                <a:latin typeface="+mn-lt"/>
                <a:cs typeface="CiscoSansTT ExtraLight"/>
              </a:defRPr>
            </a:lvl1pPr>
            <a:lvl2pPr marL="457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625996" y="5478354"/>
            <a:ext cx="8108699" cy="384175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2133" b="0" i="0" kern="1200" dirty="0" smtClean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CiscoSansTT ExtraLight"/>
              </a:defRPr>
            </a:lvl1pPr>
            <a:lvl2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625996" y="5798350"/>
            <a:ext cx="8108699" cy="384175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2133" b="0" i="0" kern="1200" dirty="0" smtClean="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CiscoSansTT ExtraLight"/>
              </a:defRPr>
            </a:lvl1pPr>
            <a:lvl2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7724" y="4281951"/>
            <a:ext cx="8114763" cy="398668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933" b="0" i="0" baseline="0">
                <a:solidFill>
                  <a:schemeClr val="bg2">
                    <a:lumMod val="75000"/>
                  </a:schemeClr>
                </a:solidFill>
                <a:latin typeface="+mj-lt"/>
                <a:cs typeface="CiscoSansTT ExtraLight"/>
              </a:defRPr>
            </a:lvl1pPr>
            <a:lvl2pPr marL="406365" indent="0">
              <a:buNone/>
              <a:defRPr/>
            </a:lvl2pPr>
            <a:lvl3pPr marL="569854" indent="0">
              <a:buNone/>
              <a:defRPr/>
            </a:lvl3pPr>
            <a:lvl4pPr marL="688908" indent="0">
              <a:buNone/>
              <a:defRPr/>
            </a:lvl4pPr>
            <a:lvl5pPr marL="801608" indent="0">
              <a:buNone/>
              <a:defRPr/>
            </a:lvl5pPr>
          </a:lstStyle>
          <a:p>
            <a:pPr lvl="0"/>
            <a:r>
              <a:rPr lang="en-GB" dirty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567687" y="3519969"/>
            <a:ext cx="8151440" cy="85964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333" b="0" i="0" spc="0" baseline="0">
                <a:solidFill>
                  <a:schemeClr val="bg2">
                    <a:lumMod val="75000"/>
                  </a:schemeClr>
                </a:solidFill>
                <a:latin typeface="+mj-lt"/>
                <a:cs typeface="CiscoSansTT ExtraLight"/>
              </a:defRPr>
            </a:lvl1pPr>
          </a:lstStyle>
          <a:p>
            <a:r>
              <a:rPr lang="en-GB" dirty="0"/>
              <a:t>Presentation Title Goes Here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92320C5F-0F53-6842-A11F-92876CF58F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725" y="484344"/>
            <a:ext cx="2825649" cy="71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58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alf_Page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6106789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7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16401" y="2220243"/>
            <a:ext cx="4882699" cy="3901157"/>
          </a:xfrm>
          <a:prstGeom prst="rect">
            <a:avLst/>
          </a:prstGeom>
        </p:spPr>
        <p:txBody>
          <a:bodyPr lIns="91420" tIns="45710" rIns="91420" bIns="45710">
            <a:noAutofit/>
          </a:bodyPr>
          <a:lstStyle>
            <a:lvl1pPr marL="232828" indent="-156629">
              <a:lnSpc>
                <a:spcPct val="95000"/>
              </a:lnSpc>
              <a:spcBef>
                <a:spcPts val="1480"/>
              </a:spcBef>
              <a:buClr>
                <a:schemeClr val="tx2"/>
              </a:buClr>
              <a:buSzPct val="60000"/>
              <a:buFont typeface="Arial"/>
              <a:buChar char="•"/>
              <a:defRPr sz="2667" b="0" i="0">
                <a:solidFill>
                  <a:schemeClr val="bg2">
                    <a:lumMod val="75000"/>
                  </a:schemeClr>
                </a:solidFill>
                <a:latin typeface="+mn-lt"/>
                <a:ea typeface="CiscoSansTT Thin" charset="0"/>
                <a:cs typeface="CiscoSansTT Thin" charset="0"/>
              </a:defRPr>
            </a:lvl1pPr>
            <a:lvl2pPr marL="385224" indent="-152396">
              <a:lnSpc>
                <a:spcPct val="95000"/>
              </a:lnSpc>
              <a:spcBef>
                <a:spcPts val="600"/>
              </a:spcBef>
              <a:buClr>
                <a:schemeClr val="tx2"/>
              </a:buClr>
              <a:buSzPct val="60000"/>
              <a:buFont typeface="Arial"/>
              <a:buChar char="•"/>
              <a:defRPr sz="2400" b="0" i="0">
                <a:solidFill>
                  <a:schemeClr val="bg2">
                    <a:lumMod val="75000"/>
                  </a:schemeClr>
                </a:solidFill>
                <a:latin typeface="+mn-lt"/>
                <a:ea typeface="CiscoSansTT Thin" charset="0"/>
                <a:cs typeface="CiscoSansTT Thin" charset="0"/>
              </a:defRPr>
            </a:lvl2pPr>
            <a:lvl3pPr marL="537620" indent="-152396">
              <a:buClr>
                <a:schemeClr val="tx2"/>
              </a:buClr>
              <a:buSzPct val="60000"/>
              <a:buFont typeface="Arial"/>
              <a:buChar char="•"/>
              <a:defRPr sz="2133" b="0" i="0">
                <a:solidFill>
                  <a:schemeClr val="bg2">
                    <a:lumMod val="75000"/>
                  </a:schemeClr>
                </a:solidFill>
                <a:latin typeface="+mn-lt"/>
                <a:ea typeface="CiscoSansTT Thin" charset="0"/>
                <a:cs typeface="CiscoSansTT Thin" charset="0"/>
              </a:defRPr>
            </a:lvl3pPr>
            <a:lvl4pPr marL="690016" indent="-152396">
              <a:buClr>
                <a:schemeClr val="tx2"/>
              </a:buClr>
              <a:buSzPct val="60000"/>
              <a:buFont typeface="Arial"/>
              <a:buChar char="•"/>
              <a:defRPr sz="1867" b="0" i="0">
                <a:solidFill>
                  <a:schemeClr val="bg2">
                    <a:lumMod val="75000"/>
                  </a:schemeClr>
                </a:solidFill>
                <a:latin typeface="+mn-lt"/>
                <a:ea typeface="CiscoSansTT Thin" charset="0"/>
                <a:cs typeface="CiscoSansTT Thin" charset="0"/>
              </a:defRPr>
            </a:lvl4pPr>
            <a:lvl5pPr marL="842412" indent="-152396">
              <a:buClr>
                <a:schemeClr val="tx2"/>
              </a:buClr>
              <a:buSzPct val="60000"/>
              <a:buFont typeface="Arial"/>
              <a:buChar char="•"/>
              <a:defRPr sz="1600" b="0" i="0">
                <a:solidFill>
                  <a:schemeClr val="bg2">
                    <a:lumMod val="75000"/>
                  </a:schemeClr>
                </a:solidFill>
                <a:latin typeface="+mn-lt"/>
                <a:ea typeface="CiscoSansTT Thin" charset="0"/>
                <a:cs typeface="CiscoSansTT Thin" charset="0"/>
              </a:defRPr>
            </a:lvl5pPr>
          </a:lstStyle>
          <a:p>
            <a:pPr lvl="0"/>
            <a:r>
              <a:rPr lang="en-GB" dirty="0"/>
              <a:t>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9" y="455085"/>
            <a:ext cx="4915412" cy="97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>
              <a:defRPr sz="4267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GB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ltGray">
          <a:xfrm>
            <a:off x="636905" y="6322205"/>
            <a:ext cx="4757856" cy="20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15" tIns="41056" rIns="82115" bIns="41056" anchor="b">
            <a:spAutoFit/>
          </a:bodyPr>
          <a:lstStyle/>
          <a:p>
            <a:pPr algn="l" defTabSz="814305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kern="1200" spc="27" baseline="0" dirty="0">
                <a:solidFill>
                  <a:schemeClr val="bg1"/>
                </a:solidFill>
                <a:latin typeface="+mn-lt"/>
                <a:ea typeface="+mn-ea"/>
                <a:cs typeface="CiscoSans Thin"/>
              </a:rPr>
              <a:t>© 2019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307800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pos="288">
          <p15:clr>
            <a:srgbClr val="FBAE40"/>
          </p15:clr>
        </p15:guide>
        <p15:guide id="2" pos="259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Half_Pag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106789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7" dirty="0">
              <a:latin typeface="+mj-lt"/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558801" y="2209800"/>
            <a:ext cx="5103284" cy="243840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912261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4267" kern="1200" dirty="0">
                <a:solidFill>
                  <a:schemeClr val="bg2">
                    <a:lumMod val="75000"/>
                  </a:schemeClr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796618" y="709083"/>
            <a:ext cx="4734983" cy="5412316"/>
          </a:xfrm>
          <a:prstGeom prst="rect">
            <a:avLst/>
          </a:prstGeom>
        </p:spPr>
        <p:txBody>
          <a:bodyPr lIns="0" rIns="0" anchor="ctr" anchorCtr="0"/>
          <a:lstStyle>
            <a:lvl1pPr marL="226478" indent="-226478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  <a:tabLst>
                <a:tab pos="304792" algn="l"/>
              </a:tabLst>
              <a:defRPr sz="3200"/>
            </a:lvl1pPr>
            <a:lvl2pPr marL="461422" indent="-228594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  <a:defRPr sz="3200"/>
            </a:lvl2pPr>
            <a:lvl3pPr marL="609585" indent="-156629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  <a:defRPr sz="2667"/>
            </a:lvl3pPr>
            <a:lvl4pPr marL="766214" indent="-156629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  <a:tabLst/>
              <a:defRPr sz="2400"/>
            </a:lvl4pPr>
            <a:lvl5pPr marL="992693" indent="-150280">
              <a:lnSpc>
                <a:spcPct val="100000"/>
              </a:lnSpc>
              <a:buClr>
                <a:schemeClr val="tx1"/>
              </a:buClr>
              <a:buSzPct val="60000"/>
              <a:buFont typeface="Arial" panose="020B0604020202020204" pitchFamily="34" charset="0"/>
              <a:buChar char="•"/>
              <a:defRPr sz="24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ltGray">
          <a:xfrm>
            <a:off x="636906" y="6322205"/>
            <a:ext cx="4622389" cy="20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15" tIns="41056" rIns="82115" bIns="41056" anchor="b">
            <a:spAutoFit/>
          </a:bodyPr>
          <a:lstStyle/>
          <a:p>
            <a:pPr algn="l" defTabSz="814305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kern="1200" spc="27" baseline="0" dirty="0">
                <a:solidFill>
                  <a:schemeClr val="bg1"/>
                </a:solidFill>
                <a:latin typeface="+mn-lt"/>
                <a:ea typeface="+mn-ea"/>
                <a:cs typeface="CiscoSans Thin"/>
              </a:rPr>
              <a:t>© 2019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40201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1044">
          <p15:clr>
            <a:srgbClr val="FBAE40"/>
          </p15:clr>
        </p15:guide>
        <p15:guide id="2" pos="264">
          <p15:clr>
            <a:srgbClr val="FBAE40"/>
          </p15:clr>
        </p15:guide>
        <p15:guide id="3" orient="horz" pos="2196">
          <p15:clr>
            <a:srgbClr val="FBAE40"/>
          </p15:clr>
        </p15:guide>
        <p15:guide id="4" pos="2675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Half_Page_Text_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106789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7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9" y="680720"/>
            <a:ext cx="5078396" cy="87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>
            <a:lvl1pPr algn="l" defTabSz="912261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4267" kern="1200" dirty="0">
                <a:solidFill>
                  <a:schemeClr val="bg2">
                    <a:lumMod val="75000"/>
                  </a:schemeClr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6796618" y="680720"/>
            <a:ext cx="4734983" cy="5440680"/>
          </a:xfrm>
          <a:prstGeom prst="rect">
            <a:avLst/>
          </a:prstGeom>
        </p:spPr>
        <p:txBody>
          <a:bodyPr lIns="0" rIns="0"/>
          <a:lstStyle>
            <a:lvl1pPr marL="152396" indent="-152396">
              <a:lnSpc>
                <a:spcPct val="100000"/>
              </a:lnSpc>
              <a:buClr>
                <a:schemeClr val="tx1"/>
              </a:buClr>
              <a:buSzPct val="60000"/>
              <a:defRPr sz="2667"/>
            </a:lvl1pPr>
            <a:lvl2pPr marL="304792" indent="-152396">
              <a:lnSpc>
                <a:spcPct val="100000"/>
              </a:lnSpc>
              <a:buClr>
                <a:schemeClr val="tx1"/>
              </a:buClr>
              <a:buSzPct val="60000"/>
              <a:defRPr sz="2667"/>
            </a:lvl2pPr>
            <a:lvl3pPr marL="457189" indent="-152396">
              <a:lnSpc>
                <a:spcPct val="100000"/>
              </a:lnSpc>
              <a:buClr>
                <a:schemeClr val="tx1"/>
              </a:buClr>
              <a:buSzPct val="60000"/>
              <a:defRPr sz="2400"/>
            </a:lvl3pPr>
            <a:lvl4pPr marL="609585" indent="-165096">
              <a:lnSpc>
                <a:spcPct val="100000"/>
              </a:lnSpc>
              <a:buClr>
                <a:schemeClr val="tx1"/>
              </a:buClr>
              <a:buSzPct val="60000"/>
              <a:defRPr sz="2133"/>
            </a:lvl4pPr>
            <a:lvl5pPr marL="766214" indent="-156629">
              <a:lnSpc>
                <a:spcPct val="100000"/>
              </a:lnSpc>
              <a:buClr>
                <a:schemeClr val="tx1"/>
              </a:buClr>
              <a:buSzPct val="60000"/>
              <a:defRPr sz="2133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583689" y="2213123"/>
            <a:ext cx="5078396" cy="3908277"/>
          </a:xfrm>
          <a:prstGeom prst="rect">
            <a:avLst/>
          </a:prstGeom>
        </p:spPr>
        <p:txBody>
          <a:bodyPr/>
          <a:lstStyle>
            <a:lvl1pPr marL="152396" indent="-152396">
              <a:buClr>
                <a:schemeClr val="tx2"/>
              </a:buClr>
              <a:buSzPct val="60000"/>
              <a:defRPr lang="en-US" sz="2667" kern="1200" dirty="0" smtClean="0">
                <a:solidFill>
                  <a:schemeClr val="bg2">
                    <a:lumMod val="75000"/>
                  </a:schemeClr>
                </a:solidFill>
                <a:latin typeface="+mn-lt"/>
                <a:ea typeface="ＭＳ Ｐゴシック" charset="0"/>
                <a:cs typeface="CiscoSans"/>
              </a:defRPr>
            </a:lvl1pPr>
            <a:lvl2pPr marL="304792" indent="-152396">
              <a:buClr>
                <a:schemeClr val="tx2"/>
              </a:buClr>
              <a:buSzPct val="60000"/>
              <a:defRPr sz="2667">
                <a:solidFill>
                  <a:schemeClr val="bg2">
                    <a:lumMod val="75000"/>
                  </a:schemeClr>
                </a:solidFill>
              </a:defRPr>
            </a:lvl2pPr>
            <a:lvl3pPr marL="457189" indent="-152396">
              <a:buClr>
                <a:schemeClr val="tx2"/>
              </a:buClr>
              <a:buSzPct val="60000"/>
              <a:defRPr sz="2400">
                <a:solidFill>
                  <a:schemeClr val="bg2">
                    <a:lumMod val="75000"/>
                  </a:schemeClr>
                </a:solidFill>
              </a:defRPr>
            </a:lvl3pPr>
            <a:lvl4pPr marL="609585" indent="-165096">
              <a:buClr>
                <a:schemeClr val="tx2"/>
              </a:buClr>
              <a:buSzPct val="60000"/>
              <a:defRPr sz="2133">
                <a:solidFill>
                  <a:schemeClr val="bg2">
                    <a:lumMod val="75000"/>
                  </a:schemeClr>
                </a:solidFill>
              </a:defRPr>
            </a:lvl4pPr>
            <a:lvl5pPr marL="766214" indent="-156629">
              <a:buClr>
                <a:schemeClr val="tx2"/>
              </a:buClr>
              <a:buSzPct val="60000"/>
              <a:defRPr sz="2133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ltGray">
          <a:xfrm>
            <a:off x="636905" y="6322205"/>
            <a:ext cx="4478953" cy="20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15" tIns="41056" rIns="82115" bIns="41056" anchor="b">
            <a:spAutoFit/>
          </a:bodyPr>
          <a:lstStyle/>
          <a:p>
            <a:pPr algn="l" defTabSz="814305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kern="1200" spc="27" baseline="0" dirty="0">
                <a:solidFill>
                  <a:schemeClr val="bg1"/>
                </a:solidFill>
                <a:latin typeface="+mn-lt"/>
                <a:ea typeface="+mn-ea"/>
                <a:cs typeface="CiscoSans Thin"/>
              </a:rPr>
              <a:t>© 2019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49714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pos="2675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Half_Page_Picture_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106789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7" dirty="0"/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9" y="2212975"/>
            <a:ext cx="5078396" cy="2432051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912261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4267" kern="1200" dirty="0">
                <a:solidFill>
                  <a:schemeClr val="bg2">
                    <a:lumMod val="75000"/>
                  </a:schemeClr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GB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786034" y="709084"/>
            <a:ext cx="4745567" cy="4486461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786034" y="5416468"/>
            <a:ext cx="4745567" cy="70019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67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ltGray">
          <a:xfrm>
            <a:off x="636905" y="6322205"/>
            <a:ext cx="4478953" cy="20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15" tIns="41056" rIns="82115" bIns="41056" anchor="b">
            <a:spAutoFit/>
          </a:bodyPr>
          <a:lstStyle/>
          <a:p>
            <a:pPr algn="l" defTabSz="814305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kern="1200" spc="27" baseline="0" dirty="0">
                <a:solidFill>
                  <a:schemeClr val="bg1"/>
                </a:solidFill>
                <a:latin typeface="+mn-lt"/>
                <a:ea typeface="+mn-ea"/>
                <a:cs typeface="CiscoSans Thin"/>
              </a:rPr>
              <a:t>© 2019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363075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1044">
          <p15:clr>
            <a:srgbClr val="FBAE40"/>
          </p15:clr>
        </p15:guide>
        <p15:guide id="2" pos="264">
          <p15:clr>
            <a:srgbClr val="FBAE40"/>
          </p15:clr>
        </p15:guide>
        <p15:guide id="3" orient="horz" pos="2193">
          <p15:clr>
            <a:srgbClr val="FBAE40"/>
          </p15:clr>
        </p15:guide>
        <p15:guide id="4" pos="2675">
          <p15:clr>
            <a:srgbClr val="FBAE40"/>
          </p15:clr>
        </p15:guide>
        <p15:guide id="5" pos="3206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Half_Page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106789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7" dirty="0">
              <a:solidFill>
                <a:schemeClr val="tx2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9" y="2212975"/>
            <a:ext cx="5078396" cy="2432051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912261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4267" kern="1200" dirty="0">
                <a:solidFill>
                  <a:schemeClr val="bg2">
                    <a:lumMod val="75000"/>
                  </a:schemeClr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GB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786034" y="709084"/>
            <a:ext cx="4745567" cy="541231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ltGray">
          <a:xfrm>
            <a:off x="636905" y="6322205"/>
            <a:ext cx="4478953" cy="20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15" tIns="41056" rIns="82115" bIns="41056" anchor="b">
            <a:spAutoFit/>
          </a:bodyPr>
          <a:lstStyle/>
          <a:p>
            <a:pPr algn="l" defTabSz="814305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kern="1200" spc="27" baseline="0" dirty="0">
                <a:solidFill>
                  <a:schemeClr val="bg1"/>
                </a:solidFill>
                <a:latin typeface="+mn-lt"/>
                <a:ea typeface="+mn-ea"/>
                <a:cs typeface="CiscoSans Thin"/>
              </a:rPr>
              <a:t>© 2019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128333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1044">
          <p15:clr>
            <a:srgbClr val="FBAE40"/>
          </p15:clr>
        </p15:guide>
        <p15:guide id="2" pos="264">
          <p15:clr>
            <a:srgbClr val="FBAE40"/>
          </p15:clr>
        </p15:guide>
        <p15:guide id="3" orient="horz" pos="2193">
          <p15:clr>
            <a:srgbClr val="FBAE40"/>
          </p15:clr>
        </p15:guide>
        <p15:guide id="4" pos="2675">
          <p15:clr>
            <a:srgbClr val="FBAE40"/>
          </p15:clr>
        </p15:guide>
        <p15:guide id="5" pos="3206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Half_Page_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106789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7" dirty="0">
              <a:solidFill>
                <a:schemeClr val="bg1"/>
              </a:solidFill>
            </a:endParaRPr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9" y="2212975"/>
            <a:ext cx="5078396" cy="2432051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912261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4267" kern="1200" dirty="0">
                <a:solidFill>
                  <a:schemeClr val="bg2">
                    <a:lumMod val="75000"/>
                  </a:schemeClr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GB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ltGray">
          <a:xfrm>
            <a:off x="636905" y="6322205"/>
            <a:ext cx="4478953" cy="20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15" tIns="41056" rIns="82115" bIns="41056" anchor="b">
            <a:spAutoFit/>
          </a:bodyPr>
          <a:lstStyle/>
          <a:p>
            <a:pPr algn="l" defTabSz="814305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kern="1200" spc="27" baseline="0" dirty="0">
                <a:solidFill>
                  <a:schemeClr val="bg1"/>
                </a:solidFill>
                <a:latin typeface="+mn-lt"/>
                <a:ea typeface="+mn-ea"/>
                <a:cs typeface="CiscoSans Thin"/>
              </a:rPr>
              <a:t>© 2019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405456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1044">
          <p15:clr>
            <a:srgbClr val="FBAE40"/>
          </p15:clr>
        </p15:guide>
        <p15:guide id="2" orient="horz" pos="2193">
          <p15:clr>
            <a:srgbClr val="FBAE40"/>
          </p15:clr>
        </p15:guide>
        <p15:guide id="3" pos="2675">
          <p15:clr>
            <a:srgbClr val="FBAE40"/>
          </p15:clr>
        </p15:guide>
        <p15:guide id="4" pos="3206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Half_Page_Picture_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106789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7" dirty="0"/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9" y="2212975"/>
            <a:ext cx="5078396" cy="2432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912261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4267" kern="1200" dirty="0">
                <a:solidFill>
                  <a:schemeClr val="bg2">
                    <a:lumMod val="75000"/>
                  </a:schemeClr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GB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106790" y="0"/>
            <a:ext cx="6085209" cy="6858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ltGray">
          <a:xfrm>
            <a:off x="636905" y="6322205"/>
            <a:ext cx="4478953" cy="20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15" tIns="41056" rIns="82115" bIns="41056" anchor="b">
            <a:spAutoFit/>
          </a:bodyPr>
          <a:lstStyle/>
          <a:p>
            <a:pPr algn="l" defTabSz="814305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kern="1200" spc="27" baseline="0" dirty="0">
                <a:solidFill>
                  <a:schemeClr val="bg1"/>
                </a:solidFill>
                <a:latin typeface="+mn-lt"/>
                <a:ea typeface="+mn-ea"/>
                <a:cs typeface="CiscoSans Thin"/>
              </a:rPr>
              <a:t>© 2019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273675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1044">
          <p15:clr>
            <a:srgbClr val="FBAE40"/>
          </p15:clr>
        </p15:guide>
        <p15:guide id="2" orient="horz" pos="2193">
          <p15:clr>
            <a:srgbClr val="FBAE40"/>
          </p15:clr>
        </p15:guide>
        <p15:guide id="3" pos="2675">
          <p15:clr>
            <a:srgbClr val="FBAE40"/>
          </p15:clr>
        </p15:guide>
        <p15:guide id="4" pos="3206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Half_Page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106789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7" dirty="0"/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9" y="2212975"/>
            <a:ext cx="5078396" cy="2432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912261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4267" kern="1200" dirty="0">
                <a:solidFill>
                  <a:schemeClr val="bg2">
                    <a:lumMod val="75000"/>
                  </a:schemeClr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GB" dirty="0"/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0"/>
          </p:nvPr>
        </p:nvSpPr>
        <p:spPr>
          <a:xfrm>
            <a:off x="6786034" y="670984"/>
            <a:ext cx="4745567" cy="5450416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диаграммы</a:t>
            </a:r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ltGray">
          <a:xfrm>
            <a:off x="636905" y="6322205"/>
            <a:ext cx="4478953" cy="20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15" tIns="41056" rIns="82115" bIns="41056" anchor="b">
            <a:spAutoFit/>
          </a:bodyPr>
          <a:lstStyle/>
          <a:p>
            <a:pPr algn="l" defTabSz="814305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kern="1200" spc="27" baseline="0" dirty="0">
                <a:solidFill>
                  <a:schemeClr val="bg1"/>
                </a:solidFill>
                <a:latin typeface="+mn-lt"/>
                <a:ea typeface="+mn-ea"/>
                <a:cs typeface="CiscoSans Thin"/>
              </a:rPr>
              <a:t>© 2019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344487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2196">
          <p15:clr>
            <a:srgbClr val="FBAE40"/>
          </p15:clr>
        </p15:guide>
        <p15:guide id="2" pos="2675">
          <p15:clr>
            <a:srgbClr val="FBAE40"/>
          </p15:clr>
        </p15:guide>
        <p15:guide id="3" pos="3206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Half_Page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6106789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7" dirty="0"/>
          </a:p>
        </p:txBody>
      </p:sp>
      <p:sp>
        <p:nvSpPr>
          <p:cNvPr id="3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9" y="2212975"/>
            <a:ext cx="5078396" cy="2432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>
            <a:lvl1pPr algn="l" defTabSz="912261" rtl="0" eaLnBrk="1" fontAlgn="base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lang="en-GB" sz="4267" kern="1200" dirty="0">
                <a:solidFill>
                  <a:schemeClr val="bg2">
                    <a:lumMod val="75000"/>
                  </a:schemeClr>
                </a:solidFill>
                <a:latin typeface="+mj-lt"/>
                <a:ea typeface="ＭＳ Ｐゴシック" charset="0"/>
                <a:cs typeface="Tipo de letra del sistema Fina" charset="0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GB" dirty="0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0"/>
          </p:nvPr>
        </p:nvSpPr>
        <p:spPr>
          <a:xfrm>
            <a:off x="6786034" y="670984"/>
            <a:ext cx="4745567" cy="5450416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ru-RU" smtClean="0"/>
              <a:t>Вставка таблицы</a:t>
            </a:r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ltGray">
          <a:xfrm>
            <a:off x="636905" y="6322205"/>
            <a:ext cx="4478953" cy="20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15" tIns="41056" rIns="82115" bIns="41056" anchor="b">
            <a:spAutoFit/>
          </a:bodyPr>
          <a:lstStyle/>
          <a:p>
            <a:pPr algn="l" defTabSz="814305" rt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kern="1200" spc="27" baseline="0" dirty="0">
                <a:solidFill>
                  <a:schemeClr val="bg1"/>
                </a:solidFill>
                <a:latin typeface="+mn-lt"/>
                <a:ea typeface="+mn-ea"/>
                <a:cs typeface="CiscoSans Thin"/>
              </a:rPr>
              <a:t>© 2019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2412894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 mod="1">
    <p:ext uri="{DCECCB84-F9BA-43D5-87BE-67443E8EF086}">
      <p15:sldGuideLst xmlns:p15="http://schemas.microsoft.com/office/powerpoint/2012/main">
        <p15:guide id="1" orient="horz" pos="1044">
          <p15:clr>
            <a:srgbClr val="FBAE40"/>
          </p15:clr>
        </p15:guide>
        <p15:guide id="2" orient="horz" pos="2196">
          <p15:clr>
            <a:srgbClr val="FBAE40"/>
          </p15:clr>
        </p15:guide>
        <p15:guide id="3" pos="2675">
          <p15:clr>
            <a:srgbClr val="FBAE40"/>
          </p15:clr>
        </p15:guide>
        <p15:guide id="4" pos="3206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9BF5EB4-41A6-AA4D-B8FB-BE12E0746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23"/>
            <a:ext cx="12192000" cy="6858000"/>
          </a:xfrm>
          <a:prstGeom prst="rect">
            <a:avLst/>
          </a:prstGeom>
        </p:spPr>
      </p:pic>
      <p:sp>
        <p:nvSpPr>
          <p:cNvPr id="5" name="Freeform 6"/>
          <p:cNvSpPr>
            <a:spLocks noChangeAspect="1" noEditPoints="1"/>
          </p:cNvSpPr>
          <p:nvPr/>
        </p:nvSpPr>
        <p:spPr bwMode="auto">
          <a:xfrm>
            <a:off x="5017326" y="2838769"/>
            <a:ext cx="2157349" cy="1146095"/>
          </a:xfrm>
          <a:custGeom>
            <a:avLst/>
            <a:gdLst>
              <a:gd name="T0" fmla="*/ 2671 w 3456"/>
              <a:gd name="T1" fmla="*/ 1521 h 1834"/>
              <a:gd name="T2" fmla="*/ 2857 w 3456"/>
              <a:gd name="T3" fmla="*/ 1677 h 1834"/>
              <a:gd name="T4" fmla="*/ 2975 w 3456"/>
              <a:gd name="T5" fmla="*/ 1465 h 1834"/>
              <a:gd name="T6" fmla="*/ 1129 w 3456"/>
              <a:gd name="T7" fmla="*/ 1823 h 1834"/>
              <a:gd name="T8" fmla="*/ 3082 w 3456"/>
              <a:gd name="T9" fmla="*/ 1330 h 1834"/>
              <a:gd name="T10" fmla="*/ 3082 w 3456"/>
              <a:gd name="T11" fmla="*/ 1712 h 1834"/>
              <a:gd name="T12" fmla="*/ 2700 w 3456"/>
              <a:gd name="T13" fmla="*/ 1809 h 1834"/>
              <a:gd name="T14" fmla="*/ 2513 w 3456"/>
              <a:gd name="T15" fmla="*/ 1479 h 1834"/>
              <a:gd name="T16" fmla="*/ 2783 w 3456"/>
              <a:gd name="T17" fmla="*/ 1211 h 1834"/>
              <a:gd name="T18" fmla="*/ 2351 w 3456"/>
              <a:gd name="T19" fmla="*/ 1392 h 1834"/>
              <a:gd name="T20" fmla="*/ 2136 w 3456"/>
              <a:gd name="T21" fmla="*/ 1381 h 1834"/>
              <a:gd name="T22" fmla="*/ 2093 w 3456"/>
              <a:gd name="T23" fmla="*/ 1625 h 1834"/>
              <a:gd name="T24" fmla="*/ 2335 w 3456"/>
              <a:gd name="T25" fmla="*/ 1658 h 1834"/>
              <a:gd name="T26" fmla="*/ 2174 w 3456"/>
              <a:gd name="T27" fmla="*/ 1832 h 1834"/>
              <a:gd name="T28" fmla="*/ 1903 w 3456"/>
              <a:gd name="T29" fmla="*/ 1605 h 1834"/>
              <a:gd name="T30" fmla="*/ 2047 w 3456"/>
              <a:gd name="T31" fmla="*/ 1249 h 1834"/>
              <a:gd name="T32" fmla="*/ 748 w 3456"/>
              <a:gd name="T33" fmla="*/ 1223 h 1834"/>
              <a:gd name="T34" fmla="*/ 642 w 3456"/>
              <a:gd name="T35" fmla="*/ 1359 h 1834"/>
              <a:gd name="T36" fmla="*/ 479 w 3456"/>
              <a:gd name="T37" fmla="*/ 1550 h 1834"/>
              <a:gd name="T38" fmla="*/ 697 w 3456"/>
              <a:gd name="T39" fmla="*/ 1676 h 1834"/>
              <a:gd name="T40" fmla="*/ 692 w 3456"/>
              <a:gd name="T41" fmla="*/ 1830 h 1834"/>
              <a:gd name="T42" fmla="*/ 370 w 3456"/>
              <a:gd name="T43" fmla="*/ 1710 h 1834"/>
              <a:gd name="T44" fmla="*/ 375 w 3456"/>
              <a:gd name="T45" fmla="*/ 1326 h 1834"/>
              <a:gd name="T46" fmla="*/ 1610 w 3456"/>
              <a:gd name="T47" fmla="*/ 1211 h 1834"/>
              <a:gd name="T48" fmla="*/ 1679 w 3456"/>
              <a:gd name="T49" fmla="*/ 1350 h 1834"/>
              <a:gd name="T50" fmla="*/ 1494 w 3456"/>
              <a:gd name="T51" fmla="*/ 1373 h 1834"/>
              <a:gd name="T52" fmla="*/ 1634 w 3456"/>
              <a:gd name="T53" fmla="*/ 1470 h 1834"/>
              <a:gd name="T54" fmla="*/ 1737 w 3456"/>
              <a:gd name="T55" fmla="*/ 1694 h 1834"/>
              <a:gd name="T56" fmla="*/ 1524 w 3456"/>
              <a:gd name="T57" fmla="*/ 1833 h 1834"/>
              <a:gd name="T58" fmla="*/ 1334 w 3456"/>
              <a:gd name="T59" fmla="*/ 1678 h 1834"/>
              <a:gd name="T60" fmla="*/ 1552 w 3456"/>
              <a:gd name="T61" fmla="*/ 1690 h 1834"/>
              <a:gd name="T62" fmla="*/ 1520 w 3456"/>
              <a:gd name="T63" fmla="*/ 1584 h 1834"/>
              <a:gd name="T64" fmla="*/ 1350 w 3456"/>
              <a:gd name="T65" fmla="*/ 1473 h 1834"/>
              <a:gd name="T66" fmla="*/ 1446 w 3456"/>
              <a:gd name="T67" fmla="*/ 1227 h 1834"/>
              <a:gd name="T68" fmla="*/ 3456 w 3456"/>
              <a:gd name="T69" fmla="*/ 569 h 1834"/>
              <a:gd name="T70" fmla="*/ 3328 w 3456"/>
              <a:gd name="T71" fmla="*/ 780 h 1834"/>
              <a:gd name="T72" fmla="*/ 3381 w 3456"/>
              <a:gd name="T73" fmla="*/ 493 h 1834"/>
              <a:gd name="T74" fmla="*/ 1793 w 3456"/>
              <a:gd name="T75" fmla="*/ 766 h 1834"/>
              <a:gd name="T76" fmla="*/ 1653 w 3456"/>
              <a:gd name="T77" fmla="*/ 727 h 1834"/>
              <a:gd name="T78" fmla="*/ 113 w 3456"/>
              <a:gd name="T79" fmla="*/ 503 h 1834"/>
              <a:gd name="T80" fmla="*/ 95 w 3456"/>
              <a:gd name="T81" fmla="*/ 801 h 1834"/>
              <a:gd name="T82" fmla="*/ 10 w 3456"/>
              <a:gd name="T83" fmla="*/ 531 h 1834"/>
              <a:gd name="T84" fmla="*/ 3040 w 3456"/>
              <a:gd name="T85" fmla="*/ 340 h 1834"/>
              <a:gd name="T86" fmla="*/ 2929 w 3456"/>
              <a:gd name="T87" fmla="*/ 793 h 1834"/>
              <a:gd name="T88" fmla="*/ 2947 w 3456"/>
              <a:gd name="T89" fmla="*/ 287 h 1834"/>
              <a:gd name="T90" fmla="*/ 2214 w 3456"/>
              <a:gd name="T91" fmla="*/ 748 h 1834"/>
              <a:gd name="T92" fmla="*/ 2069 w 3456"/>
              <a:gd name="T93" fmla="*/ 748 h 1834"/>
              <a:gd name="T94" fmla="*/ 1335 w 3456"/>
              <a:gd name="T95" fmla="*/ 287 h 1834"/>
              <a:gd name="T96" fmla="*/ 1353 w 3456"/>
              <a:gd name="T97" fmla="*/ 793 h 1834"/>
              <a:gd name="T98" fmla="*/ 1242 w 3456"/>
              <a:gd name="T99" fmla="*/ 340 h 1834"/>
              <a:gd name="T100" fmla="*/ 553 w 3456"/>
              <a:gd name="T101" fmla="*/ 322 h 1834"/>
              <a:gd name="T102" fmla="*/ 468 w 3456"/>
              <a:gd name="T103" fmla="*/ 801 h 1834"/>
              <a:gd name="T104" fmla="*/ 450 w 3456"/>
              <a:gd name="T105" fmla="*/ 295 h 1834"/>
              <a:gd name="T106" fmla="*/ 2630 w 3456"/>
              <a:gd name="T107" fmla="*/ 879 h 1834"/>
              <a:gd name="T108" fmla="*/ 2490 w 3456"/>
              <a:gd name="T109" fmla="*/ 917 h 1834"/>
              <a:gd name="T110" fmla="*/ 902 w 3456"/>
              <a:gd name="T111" fmla="*/ 0 h 1834"/>
              <a:gd name="T112" fmla="*/ 955 w 3456"/>
              <a:gd name="T113" fmla="*/ 931 h 1834"/>
              <a:gd name="T114" fmla="*/ 826 w 3456"/>
              <a:gd name="T115" fmla="*/ 75 h 18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456" h="1834">
                <a:moveTo>
                  <a:pt x="2828" y="1362"/>
                </a:moveTo>
                <a:lnTo>
                  <a:pt x="2798" y="1364"/>
                </a:lnTo>
                <a:lnTo>
                  <a:pt x="2771" y="1371"/>
                </a:lnTo>
                <a:lnTo>
                  <a:pt x="2747" y="1384"/>
                </a:lnTo>
                <a:lnTo>
                  <a:pt x="2725" y="1400"/>
                </a:lnTo>
                <a:lnTo>
                  <a:pt x="2706" y="1419"/>
                </a:lnTo>
                <a:lnTo>
                  <a:pt x="2691" y="1441"/>
                </a:lnTo>
                <a:lnTo>
                  <a:pt x="2680" y="1465"/>
                </a:lnTo>
                <a:lnTo>
                  <a:pt x="2674" y="1492"/>
                </a:lnTo>
                <a:lnTo>
                  <a:pt x="2671" y="1521"/>
                </a:lnTo>
                <a:lnTo>
                  <a:pt x="2674" y="1549"/>
                </a:lnTo>
                <a:lnTo>
                  <a:pt x="2680" y="1577"/>
                </a:lnTo>
                <a:lnTo>
                  <a:pt x="2691" y="1601"/>
                </a:lnTo>
                <a:lnTo>
                  <a:pt x="2706" y="1623"/>
                </a:lnTo>
                <a:lnTo>
                  <a:pt x="2725" y="1642"/>
                </a:lnTo>
                <a:lnTo>
                  <a:pt x="2747" y="1658"/>
                </a:lnTo>
                <a:lnTo>
                  <a:pt x="2771" y="1669"/>
                </a:lnTo>
                <a:lnTo>
                  <a:pt x="2798" y="1677"/>
                </a:lnTo>
                <a:lnTo>
                  <a:pt x="2828" y="1680"/>
                </a:lnTo>
                <a:lnTo>
                  <a:pt x="2857" y="1677"/>
                </a:lnTo>
                <a:lnTo>
                  <a:pt x="2883" y="1669"/>
                </a:lnTo>
                <a:lnTo>
                  <a:pt x="2908" y="1658"/>
                </a:lnTo>
                <a:lnTo>
                  <a:pt x="2930" y="1642"/>
                </a:lnTo>
                <a:lnTo>
                  <a:pt x="2948" y="1623"/>
                </a:lnTo>
                <a:lnTo>
                  <a:pt x="2964" y="1601"/>
                </a:lnTo>
                <a:lnTo>
                  <a:pt x="2975" y="1577"/>
                </a:lnTo>
                <a:lnTo>
                  <a:pt x="2982" y="1549"/>
                </a:lnTo>
                <a:lnTo>
                  <a:pt x="2985" y="1521"/>
                </a:lnTo>
                <a:lnTo>
                  <a:pt x="2982" y="1492"/>
                </a:lnTo>
                <a:lnTo>
                  <a:pt x="2975" y="1465"/>
                </a:lnTo>
                <a:lnTo>
                  <a:pt x="2964" y="1441"/>
                </a:lnTo>
                <a:lnTo>
                  <a:pt x="2948" y="1419"/>
                </a:lnTo>
                <a:lnTo>
                  <a:pt x="2930" y="1400"/>
                </a:lnTo>
                <a:lnTo>
                  <a:pt x="2908" y="1384"/>
                </a:lnTo>
                <a:lnTo>
                  <a:pt x="2883" y="1371"/>
                </a:lnTo>
                <a:lnTo>
                  <a:pt x="2857" y="1364"/>
                </a:lnTo>
                <a:lnTo>
                  <a:pt x="2828" y="1362"/>
                </a:lnTo>
                <a:close/>
                <a:moveTo>
                  <a:pt x="977" y="1218"/>
                </a:moveTo>
                <a:lnTo>
                  <a:pt x="1129" y="1218"/>
                </a:lnTo>
                <a:lnTo>
                  <a:pt x="1129" y="1823"/>
                </a:lnTo>
                <a:lnTo>
                  <a:pt x="977" y="1823"/>
                </a:lnTo>
                <a:lnTo>
                  <a:pt x="977" y="1218"/>
                </a:lnTo>
                <a:close/>
                <a:moveTo>
                  <a:pt x="2828" y="1208"/>
                </a:moveTo>
                <a:lnTo>
                  <a:pt x="2873" y="1211"/>
                </a:lnTo>
                <a:lnTo>
                  <a:pt x="2916" y="1219"/>
                </a:lnTo>
                <a:lnTo>
                  <a:pt x="2955" y="1232"/>
                </a:lnTo>
                <a:lnTo>
                  <a:pt x="2992" y="1251"/>
                </a:lnTo>
                <a:lnTo>
                  <a:pt x="3026" y="1273"/>
                </a:lnTo>
                <a:lnTo>
                  <a:pt x="3056" y="1299"/>
                </a:lnTo>
                <a:lnTo>
                  <a:pt x="3082" y="1330"/>
                </a:lnTo>
                <a:lnTo>
                  <a:pt x="3104" y="1363"/>
                </a:lnTo>
                <a:lnTo>
                  <a:pt x="3121" y="1398"/>
                </a:lnTo>
                <a:lnTo>
                  <a:pt x="3134" y="1437"/>
                </a:lnTo>
                <a:lnTo>
                  <a:pt x="3142" y="1479"/>
                </a:lnTo>
                <a:lnTo>
                  <a:pt x="3145" y="1521"/>
                </a:lnTo>
                <a:lnTo>
                  <a:pt x="3142" y="1563"/>
                </a:lnTo>
                <a:lnTo>
                  <a:pt x="3134" y="1604"/>
                </a:lnTo>
                <a:lnTo>
                  <a:pt x="3121" y="1642"/>
                </a:lnTo>
                <a:lnTo>
                  <a:pt x="3104" y="1679"/>
                </a:lnTo>
                <a:lnTo>
                  <a:pt x="3082" y="1712"/>
                </a:lnTo>
                <a:lnTo>
                  <a:pt x="3056" y="1742"/>
                </a:lnTo>
                <a:lnTo>
                  <a:pt x="3026" y="1769"/>
                </a:lnTo>
                <a:lnTo>
                  <a:pt x="2992" y="1791"/>
                </a:lnTo>
                <a:lnTo>
                  <a:pt x="2955" y="1809"/>
                </a:lnTo>
                <a:lnTo>
                  <a:pt x="2916" y="1822"/>
                </a:lnTo>
                <a:lnTo>
                  <a:pt x="2873" y="1831"/>
                </a:lnTo>
                <a:lnTo>
                  <a:pt x="2828" y="1834"/>
                </a:lnTo>
                <a:lnTo>
                  <a:pt x="2783" y="1831"/>
                </a:lnTo>
                <a:lnTo>
                  <a:pt x="2740" y="1822"/>
                </a:lnTo>
                <a:lnTo>
                  <a:pt x="2700" y="1809"/>
                </a:lnTo>
                <a:lnTo>
                  <a:pt x="2663" y="1791"/>
                </a:lnTo>
                <a:lnTo>
                  <a:pt x="2630" y="1769"/>
                </a:lnTo>
                <a:lnTo>
                  <a:pt x="2599" y="1742"/>
                </a:lnTo>
                <a:lnTo>
                  <a:pt x="2573" y="1712"/>
                </a:lnTo>
                <a:lnTo>
                  <a:pt x="2551" y="1679"/>
                </a:lnTo>
                <a:lnTo>
                  <a:pt x="2534" y="1642"/>
                </a:lnTo>
                <a:lnTo>
                  <a:pt x="2521" y="1604"/>
                </a:lnTo>
                <a:lnTo>
                  <a:pt x="2513" y="1563"/>
                </a:lnTo>
                <a:lnTo>
                  <a:pt x="2510" y="1521"/>
                </a:lnTo>
                <a:lnTo>
                  <a:pt x="2513" y="1479"/>
                </a:lnTo>
                <a:lnTo>
                  <a:pt x="2521" y="1437"/>
                </a:lnTo>
                <a:lnTo>
                  <a:pt x="2534" y="1398"/>
                </a:lnTo>
                <a:lnTo>
                  <a:pt x="2551" y="1363"/>
                </a:lnTo>
                <a:lnTo>
                  <a:pt x="2573" y="1330"/>
                </a:lnTo>
                <a:lnTo>
                  <a:pt x="2599" y="1299"/>
                </a:lnTo>
                <a:lnTo>
                  <a:pt x="2630" y="1273"/>
                </a:lnTo>
                <a:lnTo>
                  <a:pt x="2663" y="1251"/>
                </a:lnTo>
                <a:lnTo>
                  <a:pt x="2700" y="1232"/>
                </a:lnTo>
                <a:lnTo>
                  <a:pt x="2740" y="1219"/>
                </a:lnTo>
                <a:lnTo>
                  <a:pt x="2783" y="1211"/>
                </a:lnTo>
                <a:lnTo>
                  <a:pt x="2828" y="1208"/>
                </a:lnTo>
                <a:close/>
                <a:moveTo>
                  <a:pt x="2213" y="1208"/>
                </a:moveTo>
                <a:lnTo>
                  <a:pt x="2242" y="1209"/>
                </a:lnTo>
                <a:lnTo>
                  <a:pt x="2268" y="1211"/>
                </a:lnTo>
                <a:lnTo>
                  <a:pt x="2292" y="1215"/>
                </a:lnTo>
                <a:lnTo>
                  <a:pt x="2312" y="1219"/>
                </a:lnTo>
                <a:lnTo>
                  <a:pt x="2329" y="1223"/>
                </a:lnTo>
                <a:lnTo>
                  <a:pt x="2343" y="1227"/>
                </a:lnTo>
                <a:lnTo>
                  <a:pt x="2351" y="1230"/>
                </a:lnTo>
                <a:lnTo>
                  <a:pt x="2351" y="1392"/>
                </a:lnTo>
                <a:lnTo>
                  <a:pt x="2346" y="1389"/>
                </a:lnTo>
                <a:lnTo>
                  <a:pt x="2335" y="1384"/>
                </a:lnTo>
                <a:lnTo>
                  <a:pt x="2321" y="1377"/>
                </a:lnTo>
                <a:lnTo>
                  <a:pt x="2302" y="1371"/>
                </a:lnTo>
                <a:lnTo>
                  <a:pt x="2279" y="1365"/>
                </a:lnTo>
                <a:lnTo>
                  <a:pt x="2253" y="1360"/>
                </a:lnTo>
                <a:lnTo>
                  <a:pt x="2223" y="1359"/>
                </a:lnTo>
                <a:lnTo>
                  <a:pt x="2192" y="1362"/>
                </a:lnTo>
                <a:lnTo>
                  <a:pt x="2163" y="1369"/>
                </a:lnTo>
                <a:lnTo>
                  <a:pt x="2136" y="1381"/>
                </a:lnTo>
                <a:lnTo>
                  <a:pt x="2113" y="1396"/>
                </a:lnTo>
                <a:lnTo>
                  <a:pt x="2095" y="1415"/>
                </a:lnTo>
                <a:lnTo>
                  <a:pt x="2079" y="1437"/>
                </a:lnTo>
                <a:lnTo>
                  <a:pt x="2067" y="1463"/>
                </a:lnTo>
                <a:lnTo>
                  <a:pt x="2060" y="1490"/>
                </a:lnTo>
                <a:lnTo>
                  <a:pt x="2058" y="1521"/>
                </a:lnTo>
                <a:lnTo>
                  <a:pt x="2060" y="1550"/>
                </a:lnTo>
                <a:lnTo>
                  <a:pt x="2066" y="1578"/>
                </a:lnTo>
                <a:lnTo>
                  <a:pt x="2078" y="1602"/>
                </a:lnTo>
                <a:lnTo>
                  <a:pt x="2093" y="1625"/>
                </a:lnTo>
                <a:lnTo>
                  <a:pt x="2112" y="1644"/>
                </a:lnTo>
                <a:lnTo>
                  <a:pt x="2135" y="1660"/>
                </a:lnTo>
                <a:lnTo>
                  <a:pt x="2162" y="1672"/>
                </a:lnTo>
                <a:lnTo>
                  <a:pt x="2191" y="1679"/>
                </a:lnTo>
                <a:lnTo>
                  <a:pt x="2223" y="1682"/>
                </a:lnTo>
                <a:lnTo>
                  <a:pt x="2253" y="1680"/>
                </a:lnTo>
                <a:lnTo>
                  <a:pt x="2279" y="1676"/>
                </a:lnTo>
                <a:lnTo>
                  <a:pt x="2301" y="1671"/>
                </a:lnTo>
                <a:lnTo>
                  <a:pt x="2321" y="1664"/>
                </a:lnTo>
                <a:lnTo>
                  <a:pt x="2335" y="1658"/>
                </a:lnTo>
                <a:lnTo>
                  <a:pt x="2346" y="1653"/>
                </a:lnTo>
                <a:lnTo>
                  <a:pt x="2351" y="1649"/>
                </a:lnTo>
                <a:lnTo>
                  <a:pt x="2351" y="1812"/>
                </a:lnTo>
                <a:lnTo>
                  <a:pt x="2339" y="1816"/>
                </a:lnTo>
                <a:lnTo>
                  <a:pt x="2322" y="1820"/>
                </a:lnTo>
                <a:lnTo>
                  <a:pt x="2300" y="1826"/>
                </a:lnTo>
                <a:lnTo>
                  <a:pt x="2275" y="1830"/>
                </a:lnTo>
                <a:lnTo>
                  <a:pt x="2245" y="1833"/>
                </a:lnTo>
                <a:lnTo>
                  <a:pt x="2213" y="1834"/>
                </a:lnTo>
                <a:lnTo>
                  <a:pt x="2174" y="1832"/>
                </a:lnTo>
                <a:lnTo>
                  <a:pt x="2136" y="1826"/>
                </a:lnTo>
                <a:lnTo>
                  <a:pt x="2100" y="1815"/>
                </a:lnTo>
                <a:lnTo>
                  <a:pt x="2065" y="1801"/>
                </a:lnTo>
                <a:lnTo>
                  <a:pt x="2033" y="1783"/>
                </a:lnTo>
                <a:lnTo>
                  <a:pt x="2002" y="1762"/>
                </a:lnTo>
                <a:lnTo>
                  <a:pt x="1975" y="1737"/>
                </a:lnTo>
                <a:lnTo>
                  <a:pt x="1952" y="1710"/>
                </a:lnTo>
                <a:lnTo>
                  <a:pt x="1931" y="1678"/>
                </a:lnTo>
                <a:lnTo>
                  <a:pt x="1915" y="1643"/>
                </a:lnTo>
                <a:lnTo>
                  <a:pt x="1903" y="1605"/>
                </a:lnTo>
                <a:lnTo>
                  <a:pt x="1896" y="1564"/>
                </a:lnTo>
                <a:lnTo>
                  <a:pt x="1892" y="1521"/>
                </a:lnTo>
                <a:lnTo>
                  <a:pt x="1896" y="1477"/>
                </a:lnTo>
                <a:lnTo>
                  <a:pt x="1904" y="1434"/>
                </a:lnTo>
                <a:lnTo>
                  <a:pt x="1917" y="1395"/>
                </a:lnTo>
                <a:lnTo>
                  <a:pt x="1934" y="1359"/>
                </a:lnTo>
                <a:lnTo>
                  <a:pt x="1957" y="1326"/>
                </a:lnTo>
                <a:lnTo>
                  <a:pt x="1984" y="1296"/>
                </a:lnTo>
                <a:lnTo>
                  <a:pt x="2014" y="1271"/>
                </a:lnTo>
                <a:lnTo>
                  <a:pt x="2047" y="1249"/>
                </a:lnTo>
                <a:lnTo>
                  <a:pt x="2085" y="1231"/>
                </a:lnTo>
                <a:lnTo>
                  <a:pt x="2125" y="1218"/>
                </a:lnTo>
                <a:lnTo>
                  <a:pt x="2168" y="1211"/>
                </a:lnTo>
                <a:lnTo>
                  <a:pt x="2213" y="1208"/>
                </a:lnTo>
                <a:close/>
                <a:moveTo>
                  <a:pt x="630" y="1208"/>
                </a:moveTo>
                <a:lnTo>
                  <a:pt x="660" y="1209"/>
                </a:lnTo>
                <a:lnTo>
                  <a:pt x="687" y="1211"/>
                </a:lnTo>
                <a:lnTo>
                  <a:pt x="711" y="1215"/>
                </a:lnTo>
                <a:lnTo>
                  <a:pt x="731" y="1219"/>
                </a:lnTo>
                <a:lnTo>
                  <a:pt x="748" y="1223"/>
                </a:lnTo>
                <a:lnTo>
                  <a:pt x="760" y="1227"/>
                </a:lnTo>
                <a:lnTo>
                  <a:pt x="769" y="1230"/>
                </a:lnTo>
                <a:lnTo>
                  <a:pt x="769" y="1392"/>
                </a:lnTo>
                <a:lnTo>
                  <a:pt x="763" y="1389"/>
                </a:lnTo>
                <a:lnTo>
                  <a:pt x="754" y="1384"/>
                </a:lnTo>
                <a:lnTo>
                  <a:pt x="739" y="1377"/>
                </a:lnTo>
                <a:lnTo>
                  <a:pt x="721" y="1371"/>
                </a:lnTo>
                <a:lnTo>
                  <a:pt x="697" y="1365"/>
                </a:lnTo>
                <a:lnTo>
                  <a:pt x="671" y="1360"/>
                </a:lnTo>
                <a:lnTo>
                  <a:pt x="642" y="1359"/>
                </a:lnTo>
                <a:lnTo>
                  <a:pt x="611" y="1362"/>
                </a:lnTo>
                <a:lnTo>
                  <a:pt x="581" y="1369"/>
                </a:lnTo>
                <a:lnTo>
                  <a:pt x="555" y="1381"/>
                </a:lnTo>
                <a:lnTo>
                  <a:pt x="532" y="1396"/>
                </a:lnTo>
                <a:lnTo>
                  <a:pt x="513" y="1415"/>
                </a:lnTo>
                <a:lnTo>
                  <a:pt x="497" y="1437"/>
                </a:lnTo>
                <a:lnTo>
                  <a:pt x="485" y="1463"/>
                </a:lnTo>
                <a:lnTo>
                  <a:pt x="479" y="1490"/>
                </a:lnTo>
                <a:lnTo>
                  <a:pt x="475" y="1521"/>
                </a:lnTo>
                <a:lnTo>
                  <a:pt x="479" y="1550"/>
                </a:lnTo>
                <a:lnTo>
                  <a:pt x="485" y="1578"/>
                </a:lnTo>
                <a:lnTo>
                  <a:pt x="496" y="1602"/>
                </a:lnTo>
                <a:lnTo>
                  <a:pt x="512" y="1625"/>
                </a:lnTo>
                <a:lnTo>
                  <a:pt x="531" y="1644"/>
                </a:lnTo>
                <a:lnTo>
                  <a:pt x="554" y="1660"/>
                </a:lnTo>
                <a:lnTo>
                  <a:pt x="580" y="1672"/>
                </a:lnTo>
                <a:lnTo>
                  <a:pt x="610" y="1679"/>
                </a:lnTo>
                <a:lnTo>
                  <a:pt x="642" y="1682"/>
                </a:lnTo>
                <a:lnTo>
                  <a:pt x="671" y="1680"/>
                </a:lnTo>
                <a:lnTo>
                  <a:pt x="697" y="1676"/>
                </a:lnTo>
                <a:lnTo>
                  <a:pt x="719" y="1671"/>
                </a:lnTo>
                <a:lnTo>
                  <a:pt x="738" y="1664"/>
                </a:lnTo>
                <a:lnTo>
                  <a:pt x="753" y="1658"/>
                </a:lnTo>
                <a:lnTo>
                  <a:pt x="763" y="1653"/>
                </a:lnTo>
                <a:lnTo>
                  <a:pt x="769" y="1649"/>
                </a:lnTo>
                <a:lnTo>
                  <a:pt x="769" y="1812"/>
                </a:lnTo>
                <a:lnTo>
                  <a:pt x="757" y="1816"/>
                </a:lnTo>
                <a:lnTo>
                  <a:pt x="740" y="1820"/>
                </a:lnTo>
                <a:lnTo>
                  <a:pt x="718" y="1826"/>
                </a:lnTo>
                <a:lnTo>
                  <a:pt x="692" y="1830"/>
                </a:lnTo>
                <a:lnTo>
                  <a:pt x="663" y="1833"/>
                </a:lnTo>
                <a:lnTo>
                  <a:pt x="630" y="1834"/>
                </a:lnTo>
                <a:lnTo>
                  <a:pt x="592" y="1832"/>
                </a:lnTo>
                <a:lnTo>
                  <a:pt x="554" y="1826"/>
                </a:lnTo>
                <a:lnTo>
                  <a:pt x="518" y="1815"/>
                </a:lnTo>
                <a:lnTo>
                  <a:pt x="484" y="1801"/>
                </a:lnTo>
                <a:lnTo>
                  <a:pt x="451" y="1783"/>
                </a:lnTo>
                <a:lnTo>
                  <a:pt x="421" y="1762"/>
                </a:lnTo>
                <a:lnTo>
                  <a:pt x="394" y="1737"/>
                </a:lnTo>
                <a:lnTo>
                  <a:pt x="370" y="1710"/>
                </a:lnTo>
                <a:lnTo>
                  <a:pt x="350" y="1678"/>
                </a:lnTo>
                <a:lnTo>
                  <a:pt x="333" y="1643"/>
                </a:lnTo>
                <a:lnTo>
                  <a:pt x="322" y="1605"/>
                </a:lnTo>
                <a:lnTo>
                  <a:pt x="314" y="1564"/>
                </a:lnTo>
                <a:lnTo>
                  <a:pt x="311" y="1521"/>
                </a:lnTo>
                <a:lnTo>
                  <a:pt x="314" y="1477"/>
                </a:lnTo>
                <a:lnTo>
                  <a:pt x="323" y="1434"/>
                </a:lnTo>
                <a:lnTo>
                  <a:pt x="335" y="1395"/>
                </a:lnTo>
                <a:lnTo>
                  <a:pt x="353" y="1359"/>
                </a:lnTo>
                <a:lnTo>
                  <a:pt x="375" y="1326"/>
                </a:lnTo>
                <a:lnTo>
                  <a:pt x="402" y="1296"/>
                </a:lnTo>
                <a:lnTo>
                  <a:pt x="433" y="1271"/>
                </a:lnTo>
                <a:lnTo>
                  <a:pt x="466" y="1249"/>
                </a:lnTo>
                <a:lnTo>
                  <a:pt x="503" y="1231"/>
                </a:lnTo>
                <a:lnTo>
                  <a:pt x="544" y="1218"/>
                </a:lnTo>
                <a:lnTo>
                  <a:pt x="585" y="1211"/>
                </a:lnTo>
                <a:lnTo>
                  <a:pt x="630" y="1208"/>
                </a:lnTo>
                <a:close/>
                <a:moveTo>
                  <a:pt x="1556" y="1208"/>
                </a:moveTo>
                <a:lnTo>
                  <a:pt x="1583" y="1209"/>
                </a:lnTo>
                <a:lnTo>
                  <a:pt x="1610" y="1211"/>
                </a:lnTo>
                <a:lnTo>
                  <a:pt x="1634" y="1213"/>
                </a:lnTo>
                <a:lnTo>
                  <a:pt x="1656" y="1217"/>
                </a:lnTo>
                <a:lnTo>
                  <a:pt x="1675" y="1220"/>
                </a:lnTo>
                <a:lnTo>
                  <a:pt x="1689" y="1223"/>
                </a:lnTo>
                <a:lnTo>
                  <a:pt x="1699" y="1226"/>
                </a:lnTo>
                <a:lnTo>
                  <a:pt x="1704" y="1227"/>
                </a:lnTo>
                <a:lnTo>
                  <a:pt x="1704" y="1356"/>
                </a:lnTo>
                <a:lnTo>
                  <a:pt x="1700" y="1355"/>
                </a:lnTo>
                <a:lnTo>
                  <a:pt x="1691" y="1353"/>
                </a:lnTo>
                <a:lnTo>
                  <a:pt x="1679" y="1350"/>
                </a:lnTo>
                <a:lnTo>
                  <a:pt x="1663" y="1347"/>
                </a:lnTo>
                <a:lnTo>
                  <a:pt x="1645" y="1343"/>
                </a:lnTo>
                <a:lnTo>
                  <a:pt x="1625" y="1340"/>
                </a:lnTo>
                <a:lnTo>
                  <a:pt x="1605" y="1338"/>
                </a:lnTo>
                <a:lnTo>
                  <a:pt x="1586" y="1337"/>
                </a:lnTo>
                <a:lnTo>
                  <a:pt x="1557" y="1339"/>
                </a:lnTo>
                <a:lnTo>
                  <a:pt x="1534" y="1344"/>
                </a:lnTo>
                <a:lnTo>
                  <a:pt x="1515" y="1351"/>
                </a:lnTo>
                <a:lnTo>
                  <a:pt x="1502" y="1362"/>
                </a:lnTo>
                <a:lnTo>
                  <a:pt x="1494" y="1373"/>
                </a:lnTo>
                <a:lnTo>
                  <a:pt x="1491" y="1387"/>
                </a:lnTo>
                <a:lnTo>
                  <a:pt x="1494" y="1402"/>
                </a:lnTo>
                <a:lnTo>
                  <a:pt x="1501" y="1413"/>
                </a:lnTo>
                <a:lnTo>
                  <a:pt x="1511" y="1423"/>
                </a:lnTo>
                <a:lnTo>
                  <a:pt x="1523" y="1430"/>
                </a:lnTo>
                <a:lnTo>
                  <a:pt x="1536" y="1436"/>
                </a:lnTo>
                <a:lnTo>
                  <a:pt x="1549" y="1441"/>
                </a:lnTo>
                <a:lnTo>
                  <a:pt x="1560" y="1445"/>
                </a:lnTo>
                <a:lnTo>
                  <a:pt x="1602" y="1458"/>
                </a:lnTo>
                <a:lnTo>
                  <a:pt x="1634" y="1470"/>
                </a:lnTo>
                <a:lnTo>
                  <a:pt x="1661" y="1484"/>
                </a:lnTo>
                <a:lnTo>
                  <a:pt x="1684" y="1501"/>
                </a:lnTo>
                <a:lnTo>
                  <a:pt x="1703" y="1519"/>
                </a:lnTo>
                <a:lnTo>
                  <a:pt x="1719" y="1539"/>
                </a:lnTo>
                <a:lnTo>
                  <a:pt x="1731" y="1560"/>
                </a:lnTo>
                <a:lnTo>
                  <a:pt x="1740" y="1583"/>
                </a:lnTo>
                <a:lnTo>
                  <a:pt x="1745" y="1606"/>
                </a:lnTo>
                <a:lnTo>
                  <a:pt x="1746" y="1630"/>
                </a:lnTo>
                <a:lnTo>
                  <a:pt x="1744" y="1664"/>
                </a:lnTo>
                <a:lnTo>
                  <a:pt x="1737" y="1694"/>
                </a:lnTo>
                <a:lnTo>
                  <a:pt x="1727" y="1720"/>
                </a:lnTo>
                <a:lnTo>
                  <a:pt x="1712" y="1744"/>
                </a:lnTo>
                <a:lnTo>
                  <a:pt x="1696" y="1764"/>
                </a:lnTo>
                <a:lnTo>
                  <a:pt x="1676" y="1781"/>
                </a:lnTo>
                <a:lnTo>
                  <a:pt x="1654" y="1796"/>
                </a:lnTo>
                <a:lnTo>
                  <a:pt x="1630" y="1809"/>
                </a:lnTo>
                <a:lnTo>
                  <a:pt x="1604" y="1818"/>
                </a:lnTo>
                <a:lnTo>
                  <a:pt x="1578" y="1826"/>
                </a:lnTo>
                <a:lnTo>
                  <a:pt x="1551" y="1830"/>
                </a:lnTo>
                <a:lnTo>
                  <a:pt x="1524" y="1833"/>
                </a:lnTo>
                <a:lnTo>
                  <a:pt x="1498" y="1834"/>
                </a:lnTo>
                <a:lnTo>
                  <a:pt x="1467" y="1833"/>
                </a:lnTo>
                <a:lnTo>
                  <a:pt x="1439" y="1832"/>
                </a:lnTo>
                <a:lnTo>
                  <a:pt x="1412" y="1829"/>
                </a:lnTo>
                <a:lnTo>
                  <a:pt x="1388" y="1827"/>
                </a:lnTo>
                <a:lnTo>
                  <a:pt x="1368" y="1823"/>
                </a:lnTo>
                <a:lnTo>
                  <a:pt x="1351" y="1820"/>
                </a:lnTo>
                <a:lnTo>
                  <a:pt x="1339" y="1818"/>
                </a:lnTo>
                <a:lnTo>
                  <a:pt x="1334" y="1817"/>
                </a:lnTo>
                <a:lnTo>
                  <a:pt x="1334" y="1678"/>
                </a:lnTo>
                <a:lnTo>
                  <a:pt x="1343" y="1680"/>
                </a:lnTo>
                <a:lnTo>
                  <a:pt x="1356" y="1684"/>
                </a:lnTo>
                <a:lnTo>
                  <a:pt x="1375" y="1688"/>
                </a:lnTo>
                <a:lnTo>
                  <a:pt x="1397" y="1693"/>
                </a:lnTo>
                <a:lnTo>
                  <a:pt x="1422" y="1697"/>
                </a:lnTo>
                <a:lnTo>
                  <a:pt x="1448" y="1700"/>
                </a:lnTo>
                <a:lnTo>
                  <a:pt x="1477" y="1701"/>
                </a:lnTo>
                <a:lnTo>
                  <a:pt x="1507" y="1699"/>
                </a:lnTo>
                <a:lnTo>
                  <a:pt x="1531" y="1696"/>
                </a:lnTo>
                <a:lnTo>
                  <a:pt x="1552" y="1690"/>
                </a:lnTo>
                <a:lnTo>
                  <a:pt x="1568" y="1681"/>
                </a:lnTo>
                <a:lnTo>
                  <a:pt x="1578" y="1671"/>
                </a:lnTo>
                <a:lnTo>
                  <a:pt x="1585" y="1658"/>
                </a:lnTo>
                <a:lnTo>
                  <a:pt x="1587" y="1644"/>
                </a:lnTo>
                <a:lnTo>
                  <a:pt x="1585" y="1629"/>
                </a:lnTo>
                <a:lnTo>
                  <a:pt x="1578" y="1618"/>
                </a:lnTo>
                <a:lnTo>
                  <a:pt x="1567" y="1607"/>
                </a:lnTo>
                <a:lnTo>
                  <a:pt x="1553" y="1598"/>
                </a:lnTo>
                <a:lnTo>
                  <a:pt x="1537" y="1590"/>
                </a:lnTo>
                <a:lnTo>
                  <a:pt x="1520" y="1584"/>
                </a:lnTo>
                <a:lnTo>
                  <a:pt x="1509" y="1581"/>
                </a:lnTo>
                <a:lnTo>
                  <a:pt x="1498" y="1577"/>
                </a:lnTo>
                <a:lnTo>
                  <a:pt x="1487" y="1574"/>
                </a:lnTo>
                <a:lnTo>
                  <a:pt x="1462" y="1565"/>
                </a:lnTo>
                <a:lnTo>
                  <a:pt x="1439" y="1555"/>
                </a:lnTo>
                <a:lnTo>
                  <a:pt x="1416" y="1542"/>
                </a:lnTo>
                <a:lnTo>
                  <a:pt x="1396" y="1528"/>
                </a:lnTo>
                <a:lnTo>
                  <a:pt x="1378" y="1512"/>
                </a:lnTo>
                <a:lnTo>
                  <a:pt x="1363" y="1494"/>
                </a:lnTo>
                <a:lnTo>
                  <a:pt x="1350" y="1473"/>
                </a:lnTo>
                <a:lnTo>
                  <a:pt x="1341" y="1451"/>
                </a:lnTo>
                <a:lnTo>
                  <a:pt x="1334" y="1425"/>
                </a:lnTo>
                <a:lnTo>
                  <a:pt x="1332" y="1396"/>
                </a:lnTo>
                <a:lnTo>
                  <a:pt x="1334" y="1364"/>
                </a:lnTo>
                <a:lnTo>
                  <a:pt x="1342" y="1333"/>
                </a:lnTo>
                <a:lnTo>
                  <a:pt x="1354" y="1306"/>
                </a:lnTo>
                <a:lnTo>
                  <a:pt x="1371" y="1281"/>
                </a:lnTo>
                <a:lnTo>
                  <a:pt x="1392" y="1259"/>
                </a:lnTo>
                <a:lnTo>
                  <a:pt x="1417" y="1241"/>
                </a:lnTo>
                <a:lnTo>
                  <a:pt x="1446" y="1227"/>
                </a:lnTo>
                <a:lnTo>
                  <a:pt x="1479" y="1216"/>
                </a:lnTo>
                <a:lnTo>
                  <a:pt x="1515" y="1210"/>
                </a:lnTo>
                <a:lnTo>
                  <a:pt x="1556" y="1208"/>
                </a:lnTo>
                <a:close/>
                <a:moveTo>
                  <a:pt x="3381" y="493"/>
                </a:moveTo>
                <a:lnTo>
                  <a:pt x="3400" y="496"/>
                </a:lnTo>
                <a:lnTo>
                  <a:pt x="3418" y="503"/>
                </a:lnTo>
                <a:lnTo>
                  <a:pt x="3434" y="515"/>
                </a:lnTo>
                <a:lnTo>
                  <a:pt x="3446" y="531"/>
                </a:lnTo>
                <a:lnTo>
                  <a:pt x="3453" y="548"/>
                </a:lnTo>
                <a:lnTo>
                  <a:pt x="3456" y="569"/>
                </a:lnTo>
                <a:lnTo>
                  <a:pt x="3456" y="727"/>
                </a:lnTo>
                <a:lnTo>
                  <a:pt x="3453" y="748"/>
                </a:lnTo>
                <a:lnTo>
                  <a:pt x="3446" y="766"/>
                </a:lnTo>
                <a:lnTo>
                  <a:pt x="3434" y="780"/>
                </a:lnTo>
                <a:lnTo>
                  <a:pt x="3418" y="793"/>
                </a:lnTo>
                <a:lnTo>
                  <a:pt x="3400" y="801"/>
                </a:lnTo>
                <a:lnTo>
                  <a:pt x="3381" y="803"/>
                </a:lnTo>
                <a:lnTo>
                  <a:pt x="3361" y="801"/>
                </a:lnTo>
                <a:lnTo>
                  <a:pt x="3343" y="793"/>
                </a:lnTo>
                <a:lnTo>
                  <a:pt x="3328" y="780"/>
                </a:lnTo>
                <a:lnTo>
                  <a:pt x="3316" y="766"/>
                </a:lnTo>
                <a:lnTo>
                  <a:pt x="3308" y="748"/>
                </a:lnTo>
                <a:lnTo>
                  <a:pt x="3306" y="727"/>
                </a:lnTo>
                <a:lnTo>
                  <a:pt x="3306" y="569"/>
                </a:lnTo>
                <a:lnTo>
                  <a:pt x="3308" y="548"/>
                </a:lnTo>
                <a:lnTo>
                  <a:pt x="3316" y="531"/>
                </a:lnTo>
                <a:lnTo>
                  <a:pt x="3328" y="515"/>
                </a:lnTo>
                <a:lnTo>
                  <a:pt x="3343" y="503"/>
                </a:lnTo>
                <a:lnTo>
                  <a:pt x="3361" y="496"/>
                </a:lnTo>
                <a:lnTo>
                  <a:pt x="3381" y="493"/>
                </a:lnTo>
                <a:close/>
                <a:moveTo>
                  <a:pt x="1728" y="493"/>
                </a:moveTo>
                <a:lnTo>
                  <a:pt x="1748" y="496"/>
                </a:lnTo>
                <a:lnTo>
                  <a:pt x="1766" y="503"/>
                </a:lnTo>
                <a:lnTo>
                  <a:pt x="1781" y="515"/>
                </a:lnTo>
                <a:lnTo>
                  <a:pt x="1793" y="531"/>
                </a:lnTo>
                <a:lnTo>
                  <a:pt x="1800" y="548"/>
                </a:lnTo>
                <a:lnTo>
                  <a:pt x="1803" y="569"/>
                </a:lnTo>
                <a:lnTo>
                  <a:pt x="1803" y="727"/>
                </a:lnTo>
                <a:lnTo>
                  <a:pt x="1800" y="748"/>
                </a:lnTo>
                <a:lnTo>
                  <a:pt x="1793" y="766"/>
                </a:lnTo>
                <a:lnTo>
                  <a:pt x="1781" y="780"/>
                </a:lnTo>
                <a:lnTo>
                  <a:pt x="1766" y="793"/>
                </a:lnTo>
                <a:lnTo>
                  <a:pt x="1748" y="801"/>
                </a:lnTo>
                <a:lnTo>
                  <a:pt x="1728" y="803"/>
                </a:lnTo>
                <a:lnTo>
                  <a:pt x="1708" y="801"/>
                </a:lnTo>
                <a:lnTo>
                  <a:pt x="1690" y="793"/>
                </a:lnTo>
                <a:lnTo>
                  <a:pt x="1675" y="780"/>
                </a:lnTo>
                <a:lnTo>
                  <a:pt x="1663" y="766"/>
                </a:lnTo>
                <a:lnTo>
                  <a:pt x="1656" y="748"/>
                </a:lnTo>
                <a:lnTo>
                  <a:pt x="1653" y="727"/>
                </a:lnTo>
                <a:lnTo>
                  <a:pt x="1653" y="569"/>
                </a:lnTo>
                <a:lnTo>
                  <a:pt x="1656" y="548"/>
                </a:lnTo>
                <a:lnTo>
                  <a:pt x="1663" y="531"/>
                </a:lnTo>
                <a:lnTo>
                  <a:pt x="1675" y="515"/>
                </a:lnTo>
                <a:lnTo>
                  <a:pt x="1690" y="503"/>
                </a:lnTo>
                <a:lnTo>
                  <a:pt x="1708" y="496"/>
                </a:lnTo>
                <a:lnTo>
                  <a:pt x="1728" y="493"/>
                </a:lnTo>
                <a:close/>
                <a:moveTo>
                  <a:pt x="75" y="493"/>
                </a:moveTo>
                <a:lnTo>
                  <a:pt x="95" y="496"/>
                </a:lnTo>
                <a:lnTo>
                  <a:pt x="113" y="503"/>
                </a:lnTo>
                <a:lnTo>
                  <a:pt x="129" y="515"/>
                </a:lnTo>
                <a:lnTo>
                  <a:pt x="140" y="531"/>
                </a:lnTo>
                <a:lnTo>
                  <a:pt x="148" y="548"/>
                </a:lnTo>
                <a:lnTo>
                  <a:pt x="151" y="569"/>
                </a:lnTo>
                <a:lnTo>
                  <a:pt x="151" y="727"/>
                </a:lnTo>
                <a:lnTo>
                  <a:pt x="148" y="748"/>
                </a:lnTo>
                <a:lnTo>
                  <a:pt x="140" y="766"/>
                </a:lnTo>
                <a:lnTo>
                  <a:pt x="129" y="780"/>
                </a:lnTo>
                <a:lnTo>
                  <a:pt x="113" y="793"/>
                </a:lnTo>
                <a:lnTo>
                  <a:pt x="95" y="801"/>
                </a:lnTo>
                <a:lnTo>
                  <a:pt x="75" y="803"/>
                </a:lnTo>
                <a:lnTo>
                  <a:pt x="56" y="801"/>
                </a:lnTo>
                <a:lnTo>
                  <a:pt x="38" y="793"/>
                </a:lnTo>
                <a:lnTo>
                  <a:pt x="22" y="780"/>
                </a:lnTo>
                <a:lnTo>
                  <a:pt x="10" y="766"/>
                </a:lnTo>
                <a:lnTo>
                  <a:pt x="3" y="748"/>
                </a:lnTo>
                <a:lnTo>
                  <a:pt x="0" y="727"/>
                </a:lnTo>
                <a:lnTo>
                  <a:pt x="0" y="569"/>
                </a:lnTo>
                <a:lnTo>
                  <a:pt x="3" y="548"/>
                </a:lnTo>
                <a:lnTo>
                  <a:pt x="10" y="531"/>
                </a:lnTo>
                <a:lnTo>
                  <a:pt x="22" y="515"/>
                </a:lnTo>
                <a:lnTo>
                  <a:pt x="38" y="503"/>
                </a:lnTo>
                <a:lnTo>
                  <a:pt x="56" y="496"/>
                </a:lnTo>
                <a:lnTo>
                  <a:pt x="75" y="493"/>
                </a:lnTo>
                <a:close/>
                <a:moveTo>
                  <a:pt x="2968" y="285"/>
                </a:moveTo>
                <a:lnTo>
                  <a:pt x="2988" y="287"/>
                </a:lnTo>
                <a:lnTo>
                  <a:pt x="3006" y="295"/>
                </a:lnTo>
                <a:lnTo>
                  <a:pt x="3021" y="307"/>
                </a:lnTo>
                <a:lnTo>
                  <a:pt x="3033" y="322"/>
                </a:lnTo>
                <a:lnTo>
                  <a:pt x="3040" y="340"/>
                </a:lnTo>
                <a:lnTo>
                  <a:pt x="3043" y="360"/>
                </a:lnTo>
                <a:lnTo>
                  <a:pt x="3043" y="727"/>
                </a:lnTo>
                <a:lnTo>
                  <a:pt x="3040" y="748"/>
                </a:lnTo>
                <a:lnTo>
                  <a:pt x="3033" y="766"/>
                </a:lnTo>
                <a:lnTo>
                  <a:pt x="3021" y="780"/>
                </a:lnTo>
                <a:lnTo>
                  <a:pt x="3006" y="793"/>
                </a:lnTo>
                <a:lnTo>
                  <a:pt x="2988" y="801"/>
                </a:lnTo>
                <a:lnTo>
                  <a:pt x="2968" y="803"/>
                </a:lnTo>
                <a:lnTo>
                  <a:pt x="2947" y="801"/>
                </a:lnTo>
                <a:lnTo>
                  <a:pt x="2929" y="793"/>
                </a:lnTo>
                <a:lnTo>
                  <a:pt x="2915" y="780"/>
                </a:lnTo>
                <a:lnTo>
                  <a:pt x="2903" y="766"/>
                </a:lnTo>
                <a:lnTo>
                  <a:pt x="2895" y="748"/>
                </a:lnTo>
                <a:lnTo>
                  <a:pt x="2893" y="727"/>
                </a:lnTo>
                <a:lnTo>
                  <a:pt x="2893" y="360"/>
                </a:lnTo>
                <a:lnTo>
                  <a:pt x="2895" y="340"/>
                </a:lnTo>
                <a:lnTo>
                  <a:pt x="2903" y="322"/>
                </a:lnTo>
                <a:lnTo>
                  <a:pt x="2915" y="307"/>
                </a:lnTo>
                <a:lnTo>
                  <a:pt x="2929" y="295"/>
                </a:lnTo>
                <a:lnTo>
                  <a:pt x="2947" y="287"/>
                </a:lnTo>
                <a:lnTo>
                  <a:pt x="2968" y="285"/>
                </a:lnTo>
                <a:close/>
                <a:moveTo>
                  <a:pt x="2142" y="285"/>
                </a:moveTo>
                <a:lnTo>
                  <a:pt x="2162" y="287"/>
                </a:lnTo>
                <a:lnTo>
                  <a:pt x="2179" y="295"/>
                </a:lnTo>
                <a:lnTo>
                  <a:pt x="2194" y="307"/>
                </a:lnTo>
                <a:lnTo>
                  <a:pt x="2207" y="322"/>
                </a:lnTo>
                <a:lnTo>
                  <a:pt x="2214" y="340"/>
                </a:lnTo>
                <a:lnTo>
                  <a:pt x="2216" y="360"/>
                </a:lnTo>
                <a:lnTo>
                  <a:pt x="2216" y="727"/>
                </a:lnTo>
                <a:lnTo>
                  <a:pt x="2214" y="748"/>
                </a:lnTo>
                <a:lnTo>
                  <a:pt x="2207" y="766"/>
                </a:lnTo>
                <a:lnTo>
                  <a:pt x="2194" y="780"/>
                </a:lnTo>
                <a:lnTo>
                  <a:pt x="2179" y="793"/>
                </a:lnTo>
                <a:lnTo>
                  <a:pt x="2162" y="801"/>
                </a:lnTo>
                <a:lnTo>
                  <a:pt x="2142" y="803"/>
                </a:lnTo>
                <a:lnTo>
                  <a:pt x="2122" y="801"/>
                </a:lnTo>
                <a:lnTo>
                  <a:pt x="2104" y="793"/>
                </a:lnTo>
                <a:lnTo>
                  <a:pt x="2088" y="780"/>
                </a:lnTo>
                <a:lnTo>
                  <a:pt x="2077" y="766"/>
                </a:lnTo>
                <a:lnTo>
                  <a:pt x="2069" y="748"/>
                </a:lnTo>
                <a:lnTo>
                  <a:pt x="2066" y="727"/>
                </a:lnTo>
                <a:lnTo>
                  <a:pt x="2066" y="360"/>
                </a:lnTo>
                <a:lnTo>
                  <a:pt x="2069" y="340"/>
                </a:lnTo>
                <a:lnTo>
                  <a:pt x="2077" y="322"/>
                </a:lnTo>
                <a:lnTo>
                  <a:pt x="2088" y="307"/>
                </a:lnTo>
                <a:lnTo>
                  <a:pt x="2104" y="295"/>
                </a:lnTo>
                <a:lnTo>
                  <a:pt x="2122" y="287"/>
                </a:lnTo>
                <a:lnTo>
                  <a:pt x="2142" y="285"/>
                </a:lnTo>
                <a:close/>
                <a:moveTo>
                  <a:pt x="1315" y="285"/>
                </a:moveTo>
                <a:lnTo>
                  <a:pt x="1335" y="287"/>
                </a:lnTo>
                <a:lnTo>
                  <a:pt x="1353" y="295"/>
                </a:lnTo>
                <a:lnTo>
                  <a:pt x="1368" y="307"/>
                </a:lnTo>
                <a:lnTo>
                  <a:pt x="1380" y="322"/>
                </a:lnTo>
                <a:lnTo>
                  <a:pt x="1388" y="340"/>
                </a:lnTo>
                <a:lnTo>
                  <a:pt x="1390" y="360"/>
                </a:lnTo>
                <a:lnTo>
                  <a:pt x="1390" y="727"/>
                </a:lnTo>
                <a:lnTo>
                  <a:pt x="1388" y="748"/>
                </a:lnTo>
                <a:lnTo>
                  <a:pt x="1380" y="766"/>
                </a:lnTo>
                <a:lnTo>
                  <a:pt x="1368" y="780"/>
                </a:lnTo>
                <a:lnTo>
                  <a:pt x="1353" y="793"/>
                </a:lnTo>
                <a:lnTo>
                  <a:pt x="1335" y="801"/>
                </a:lnTo>
                <a:lnTo>
                  <a:pt x="1315" y="803"/>
                </a:lnTo>
                <a:lnTo>
                  <a:pt x="1295" y="801"/>
                </a:lnTo>
                <a:lnTo>
                  <a:pt x="1277" y="793"/>
                </a:lnTo>
                <a:lnTo>
                  <a:pt x="1262" y="780"/>
                </a:lnTo>
                <a:lnTo>
                  <a:pt x="1250" y="766"/>
                </a:lnTo>
                <a:lnTo>
                  <a:pt x="1242" y="748"/>
                </a:lnTo>
                <a:lnTo>
                  <a:pt x="1240" y="727"/>
                </a:lnTo>
                <a:lnTo>
                  <a:pt x="1240" y="360"/>
                </a:lnTo>
                <a:lnTo>
                  <a:pt x="1242" y="340"/>
                </a:lnTo>
                <a:lnTo>
                  <a:pt x="1250" y="322"/>
                </a:lnTo>
                <a:lnTo>
                  <a:pt x="1262" y="307"/>
                </a:lnTo>
                <a:lnTo>
                  <a:pt x="1277" y="295"/>
                </a:lnTo>
                <a:lnTo>
                  <a:pt x="1295" y="287"/>
                </a:lnTo>
                <a:lnTo>
                  <a:pt x="1315" y="285"/>
                </a:lnTo>
                <a:close/>
                <a:moveTo>
                  <a:pt x="488" y="285"/>
                </a:moveTo>
                <a:lnTo>
                  <a:pt x="508" y="287"/>
                </a:lnTo>
                <a:lnTo>
                  <a:pt x="527" y="295"/>
                </a:lnTo>
                <a:lnTo>
                  <a:pt x="541" y="307"/>
                </a:lnTo>
                <a:lnTo>
                  <a:pt x="553" y="322"/>
                </a:lnTo>
                <a:lnTo>
                  <a:pt x="561" y="340"/>
                </a:lnTo>
                <a:lnTo>
                  <a:pt x="563" y="360"/>
                </a:lnTo>
                <a:lnTo>
                  <a:pt x="563" y="727"/>
                </a:lnTo>
                <a:lnTo>
                  <a:pt x="561" y="748"/>
                </a:lnTo>
                <a:lnTo>
                  <a:pt x="553" y="766"/>
                </a:lnTo>
                <a:lnTo>
                  <a:pt x="541" y="780"/>
                </a:lnTo>
                <a:lnTo>
                  <a:pt x="527" y="793"/>
                </a:lnTo>
                <a:lnTo>
                  <a:pt x="508" y="801"/>
                </a:lnTo>
                <a:lnTo>
                  <a:pt x="488" y="803"/>
                </a:lnTo>
                <a:lnTo>
                  <a:pt x="468" y="801"/>
                </a:lnTo>
                <a:lnTo>
                  <a:pt x="450" y="793"/>
                </a:lnTo>
                <a:lnTo>
                  <a:pt x="436" y="780"/>
                </a:lnTo>
                <a:lnTo>
                  <a:pt x="423" y="766"/>
                </a:lnTo>
                <a:lnTo>
                  <a:pt x="416" y="748"/>
                </a:lnTo>
                <a:lnTo>
                  <a:pt x="414" y="727"/>
                </a:lnTo>
                <a:lnTo>
                  <a:pt x="414" y="360"/>
                </a:lnTo>
                <a:lnTo>
                  <a:pt x="416" y="340"/>
                </a:lnTo>
                <a:lnTo>
                  <a:pt x="423" y="322"/>
                </a:lnTo>
                <a:lnTo>
                  <a:pt x="436" y="307"/>
                </a:lnTo>
                <a:lnTo>
                  <a:pt x="450" y="295"/>
                </a:lnTo>
                <a:lnTo>
                  <a:pt x="468" y="287"/>
                </a:lnTo>
                <a:lnTo>
                  <a:pt x="488" y="285"/>
                </a:lnTo>
                <a:close/>
                <a:moveTo>
                  <a:pt x="2555" y="0"/>
                </a:moveTo>
                <a:lnTo>
                  <a:pt x="2575" y="2"/>
                </a:lnTo>
                <a:lnTo>
                  <a:pt x="2593" y="10"/>
                </a:lnTo>
                <a:lnTo>
                  <a:pt x="2608" y="22"/>
                </a:lnTo>
                <a:lnTo>
                  <a:pt x="2619" y="37"/>
                </a:lnTo>
                <a:lnTo>
                  <a:pt x="2628" y="55"/>
                </a:lnTo>
                <a:lnTo>
                  <a:pt x="2630" y="75"/>
                </a:lnTo>
                <a:lnTo>
                  <a:pt x="2630" y="879"/>
                </a:lnTo>
                <a:lnTo>
                  <a:pt x="2628" y="899"/>
                </a:lnTo>
                <a:lnTo>
                  <a:pt x="2619" y="917"/>
                </a:lnTo>
                <a:lnTo>
                  <a:pt x="2608" y="931"/>
                </a:lnTo>
                <a:lnTo>
                  <a:pt x="2593" y="944"/>
                </a:lnTo>
                <a:lnTo>
                  <a:pt x="2575" y="951"/>
                </a:lnTo>
                <a:lnTo>
                  <a:pt x="2555" y="953"/>
                </a:lnTo>
                <a:lnTo>
                  <a:pt x="2535" y="951"/>
                </a:lnTo>
                <a:lnTo>
                  <a:pt x="2517" y="944"/>
                </a:lnTo>
                <a:lnTo>
                  <a:pt x="2502" y="931"/>
                </a:lnTo>
                <a:lnTo>
                  <a:pt x="2490" y="917"/>
                </a:lnTo>
                <a:lnTo>
                  <a:pt x="2483" y="899"/>
                </a:lnTo>
                <a:lnTo>
                  <a:pt x="2480" y="879"/>
                </a:lnTo>
                <a:lnTo>
                  <a:pt x="2480" y="75"/>
                </a:lnTo>
                <a:lnTo>
                  <a:pt x="2483" y="55"/>
                </a:lnTo>
                <a:lnTo>
                  <a:pt x="2490" y="37"/>
                </a:lnTo>
                <a:lnTo>
                  <a:pt x="2502" y="22"/>
                </a:lnTo>
                <a:lnTo>
                  <a:pt x="2517" y="10"/>
                </a:lnTo>
                <a:lnTo>
                  <a:pt x="2535" y="2"/>
                </a:lnTo>
                <a:lnTo>
                  <a:pt x="2555" y="0"/>
                </a:lnTo>
                <a:close/>
                <a:moveTo>
                  <a:pt x="902" y="0"/>
                </a:moveTo>
                <a:lnTo>
                  <a:pt x="922" y="2"/>
                </a:lnTo>
                <a:lnTo>
                  <a:pt x="939" y="10"/>
                </a:lnTo>
                <a:lnTo>
                  <a:pt x="955" y="22"/>
                </a:lnTo>
                <a:lnTo>
                  <a:pt x="967" y="37"/>
                </a:lnTo>
                <a:lnTo>
                  <a:pt x="974" y="55"/>
                </a:lnTo>
                <a:lnTo>
                  <a:pt x="977" y="75"/>
                </a:lnTo>
                <a:lnTo>
                  <a:pt x="977" y="879"/>
                </a:lnTo>
                <a:lnTo>
                  <a:pt x="974" y="899"/>
                </a:lnTo>
                <a:lnTo>
                  <a:pt x="967" y="917"/>
                </a:lnTo>
                <a:lnTo>
                  <a:pt x="955" y="931"/>
                </a:lnTo>
                <a:lnTo>
                  <a:pt x="939" y="944"/>
                </a:lnTo>
                <a:lnTo>
                  <a:pt x="922" y="951"/>
                </a:lnTo>
                <a:lnTo>
                  <a:pt x="902" y="953"/>
                </a:lnTo>
                <a:lnTo>
                  <a:pt x="882" y="951"/>
                </a:lnTo>
                <a:lnTo>
                  <a:pt x="864" y="944"/>
                </a:lnTo>
                <a:lnTo>
                  <a:pt x="848" y="931"/>
                </a:lnTo>
                <a:lnTo>
                  <a:pt x="837" y="917"/>
                </a:lnTo>
                <a:lnTo>
                  <a:pt x="829" y="899"/>
                </a:lnTo>
                <a:lnTo>
                  <a:pt x="826" y="879"/>
                </a:lnTo>
                <a:lnTo>
                  <a:pt x="826" y="75"/>
                </a:lnTo>
                <a:lnTo>
                  <a:pt x="829" y="55"/>
                </a:lnTo>
                <a:lnTo>
                  <a:pt x="837" y="37"/>
                </a:lnTo>
                <a:lnTo>
                  <a:pt x="848" y="22"/>
                </a:lnTo>
                <a:lnTo>
                  <a:pt x="864" y="10"/>
                </a:lnTo>
                <a:lnTo>
                  <a:pt x="882" y="2"/>
                </a:lnTo>
                <a:lnTo>
                  <a:pt x="902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84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555233" y="1220545"/>
            <a:ext cx="10130723" cy="3426595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6133" b="0" i="0" spc="0" baseline="0">
                <a:solidFill>
                  <a:schemeClr val="bg2">
                    <a:lumMod val="75000"/>
                  </a:schemeClr>
                </a:solidFill>
                <a:latin typeface="+mj-lt"/>
                <a:ea typeface="CiscoSansTT Thin" charset="0"/>
                <a:cs typeface="CiscoSansTT Thin" charset="0"/>
              </a:defRPr>
            </a:lvl1pPr>
          </a:lstStyle>
          <a:p>
            <a:r>
              <a:rPr lang="en-GB" dirty="0"/>
              <a:t>Section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4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losing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9BF5EB4-41A6-AA4D-B8FB-BE12E0746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23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CC3F51DF-C8AC-A74F-A323-0C27C2188C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3054" y="2785677"/>
            <a:ext cx="5725893" cy="144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97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569E8DB-1EC0-464C-8A7B-FF5E3B6E93FB}" type="datetimeFigureOut">
              <a:rPr lang="ru-RU" smtClean="0"/>
              <a:t>16.03.2020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3E24961-96AB-43C5-82CA-7F905F63CB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1565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500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523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6167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7476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4205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9020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8857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51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gue_Whit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CDB586B-4A69-1642-8927-CEA0EA3CE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2" y="3189"/>
            <a:ext cx="12186329" cy="6854811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555234" y="1715701"/>
            <a:ext cx="6266481" cy="3426595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6133" b="0" i="0" spc="0" baseline="0">
                <a:solidFill>
                  <a:schemeClr val="tx2"/>
                </a:solidFill>
                <a:latin typeface="+mj-lt"/>
                <a:ea typeface="CiscoSansTT Thin" charset="0"/>
                <a:cs typeface="CiscoSansTT Thin" charset="0"/>
              </a:defRPr>
            </a:lvl1pPr>
          </a:lstStyle>
          <a:p>
            <a:r>
              <a:rPr lang="en-GB" dirty="0"/>
              <a:t>Section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6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6538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5246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03846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77371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8188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8830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2155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198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7225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Титульны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25996" y="5158358"/>
            <a:ext cx="8108699" cy="384175"/>
          </a:xfrm>
          <a:prstGeom prst="rect">
            <a:avLst/>
          </a:prstGeom>
        </p:spPr>
        <p:txBody>
          <a:bodyPr lIns="91420" tIns="45710" rIns="91420" bIns="45710" anchor="b" anchorCtr="0">
            <a:noAutofit/>
          </a:bodyPr>
          <a:lstStyle>
            <a:lvl1pPr marL="0" indent="0" algn="l">
              <a:buNone/>
              <a:defRPr sz="2133" b="0" i="0">
                <a:solidFill>
                  <a:schemeClr val="tx1"/>
                </a:solidFill>
                <a:latin typeface="+mn-lt"/>
                <a:cs typeface="CiscoSansTT ExtraLight"/>
              </a:defRPr>
            </a:lvl1pPr>
            <a:lvl2pPr marL="457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Speaker Name</a:t>
            </a:r>
            <a:endParaRPr lang="en-US" dirty="0"/>
          </a:p>
        </p:txBody>
      </p:sp>
      <p:sp>
        <p:nvSpPr>
          <p:cNvPr id="17" name="Text Placeholder 38"/>
          <p:cNvSpPr>
            <a:spLocks noGrp="1"/>
          </p:cNvSpPr>
          <p:nvPr>
            <p:ph type="body" sz="quarter" idx="11" hasCustomPrompt="1"/>
          </p:nvPr>
        </p:nvSpPr>
        <p:spPr>
          <a:xfrm>
            <a:off x="625996" y="5478354"/>
            <a:ext cx="8108699" cy="384175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2133" b="0" i="0" kern="1200" dirty="0" smtClean="0">
                <a:solidFill>
                  <a:schemeClr val="tx1"/>
                </a:solidFill>
                <a:latin typeface="+mn-lt"/>
                <a:ea typeface="+mn-ea"/>
                <a:cs typeface="CiscoSansTT ExtraLight"/>
              </a:defRPr>
            </a:lvl1pPr>
            <a:lvl2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Speaker Title</a:t>
            </a:r>
          </a:p>
        </p:txBody>
      </p:sp>
      <p:sp>
        <p:nvSpPr>
          <p:cNvPr id="18" name="Text Placeholder 40"/>
          <p:cNvSpPr>
            <a:spLocks noGrp="1"/>
          </p:cNvSpPr>
          <p:nvPr>
            <p:ph type="body" sz="quarter" idx="12" hasCustomPrompt="1"/>
          </p:nvPr>
        </p:nvSpPr>
        <p:spPr>
          <a:xfrm>
            <a:off x="625996" y="5798350"/>
            <a:ext cx="8108699" cy="384175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 algn="l">
              <a:buFontTx/>
              <a:buNone/>
              <a:defRPr lang="en-US" sz="2133" b="0" i="0" kern="1200" dirty="0" smtClean="0">
                <a:solidFill>
                  <a:schemeClr val="tx1"/>
                </a:solidFill>
                <a:latin typeface="+mn-lt"/>
                <a:ea typeface="+mn-ea"/>
                <a:cs typeface="CiscoSansTT ExtraLight"/>
              </a:defRPr>
            </a:lvl1pPr>
            <a:lvl2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>
              <a:buFontTx/>
              <a:buNone/>
              <a:defRPr lang="en-US" sz="2000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</a:lstStyle>
          <a:p>
            <a:pPr lvl="0"/>
            <a:r>
              <a:rPr lang="en-GB" dirty="0"/>
              <a:t>Date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7724" y="4281951"/>
            <a:ext cx="8114763" cy="398668"/>
          </a:xfrm>
          <a:prstGeom prst="rect">
            <a:avLst/>
          </a:prstGeom>
        </p:spPr>
        <p:txBody>
          <a:bodyPr lIns="91420" tIns="45710" rIns="91420" bIns="45710"/>
          <a:lstStyle>
            <a:lvl1pPr marL="0" indent="0">
              <a:buFont typeface="Arial" panose="020B0604020202020204" pitchFamily="34" charset="0"/>
              <a:buNone/>
              <a:defRPr sz="2933" b="0" i="0" baseline="0">
                <a:solidFill>
                  <a:schemeClr val="tx2"/>
                </a:solidFill>
                <a:latin typeface="+mj-lt"/>
                <a:cs typeface="CiscoSansTT ExtraLight"/>
              </a:defRPr>
            </a:lvl1pPr>
            <a:lvl2pPr marL="406365" indent="0">
              <a:buNone/>
              <a:defRPr/>
            </a:lvl2pPr>
            <a:lvl3pPr marL="569854" indent="0">
              <a:buNone/>
              <a:defRPr/>
            </a:lvl3pPr>
            <a:lvl4pPr marL="688908" indent="0">
              <a:buNone/>
              <a:defRPr/>
            </a:lvl4pPr>
            <a:lvl5pPr marL="801608" indent="0">
              <a:buNone/>
              <a:defRPr/>
            </a:lvl5pPr>
          </a:lstStyle>
          <a:p>
            <a:pPr lvl="0"/>
            <a:r>
              <a:rPr lang="en-GB" dirty="0"/>
              <a:t>Subtitle Goes Here</a:t>
            </a:r>
          </a:p>
        </p:txBody>
      </p:sp>
      <p:sp>
        <p:nvSpPr>
          <p:cNvPr id="20" name="Title 1"/>
          <p:cNvSpPr>
            <a:spLocks noGrp="1"/>
          </p:cNvSpPr>
          <p:nvPr>
            <p:ph type="ctrTitle" hasCustomPrompt="1"/>
          </p:nvPr>
        </p:nvSpPr>
        <p:spPr>
          <a:xfrm>
            <a:off x="567687" y="3519969"/>
            <a:ext cx="8151440" cy="85964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5333" b="0" i="0" spc="0" baseline="0">
                <a:solidFill>
                  <a:schemeClr val="tx1"/>
                </a:solidFill>
                <a:latin typeface="+mj-lt"/>
                <a:cs typeface="CiscoSansTT ExtraLight"/>
              </a:defRPr>
            </a:lvl1pPr>
          </a:lstStyle>
          <a:p>
            <a:r>
              <a:rPr lang="en-GB" dirty="0"/>
              <a:t>Presentation Title Goes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499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egue_Whit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555234" y="1715701"/>
            <a:ext cx="6266481" cy="3426595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6133" b="0" i="0" spc="0" baseline="0">
                <a:solidFill>
                  <a:schemeClr val="tx2"/>
                </a:solidFill>
                <a:latin typeface="+mj-lt"/>
                <a:ea typeface="CiscoSansTT Thin" charset="0"/>
                <a:cs typeface="CiscoSansTT Thin" charset="0"/>
              </a:defRPr>
            </a:lvl1pPr>
          </a:lstStyle>
          <a:p>
            <a:r>
              <a:rPr lang="en-GB" dirty="0"/>
              <a:t>Section Title Goes Here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A32C380-8D67-754C-A5AB-CCDE55E8E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931" y="1531498"/>
            <a:ext cx="4090947" cy="379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92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egue_White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555234" y="1715701"/>
            <a:ext cx="6266481" cy="3426595"/>
          </a:xfrm>
          <a:prstGeom prst="rect">
            <a:avLst/>
          </a:prstGeom>
          <a:noFill/>
        </p:spPr>
        <p:txBody>
          <a:bodyPr anchor="ctr">
            <a:noAutofit/>
          </a:bodyPr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sz="6133" b="0" i="0" spc="0" baseline="0">
                <a:solidFill>
                  <a:schemeClr val="tx2"/>
                </a:solidFill>
                <a:latin typeface="+mj-lt"/>
                <a:ea typeface="CiscoSansTT Thin" charset="0"/>
                <a:cs typeface="CiscoSansTT Thin" charset="0"/>
              </a:defRPr>
            </a:lvl1pPr>
          </a:lstStyle>
          <a:p>
            <a:r>
              <a:rPr lang="en-GB" dirty="0"/>
              <a:t>Section Title Goes Here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525E983-D87F-194D-A2E5-CB248A7D41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459" b="10303"/>
          <a:stretch/>
        </p:blipFill>
        <p:spPr>
          <a:xfrm flipH="1">
            <a:off x="8712262" y="1553999"/>
            <a:ext cx="3479737" cy="384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42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624417" y="5221411"/>
            <a:ext cx="10389144" cy="465808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marL="0" indent="0" algn="l" defTabSz="804747">
              <a:lnSpc>
                <a:spcPct val="100000"/>
              </a:lnSpc>
              <a:spcBef>
                <a:spcPct val="50000"/>
              </a:spcBef>
              <a:buNone/>
              <a:defRPr sz="2933" b="0" i="0">
                <a:solidFill>
                  <a:schemeClr val="bg2">
                    <a:lumMod val="75000"/>
                  </a:schemeClr>
                </a:solidFill>
                <a:latin typeface="+mn-lt"/>
                <a:cs typeface="CiscoSans ExtraLight"/>
              </a:defRPr>
            </a:lvl1pPr>
            <a:lvl2pPr>
              <a:buFont typeface="Arial" pitchFamily="34" charset="0"/>
              <a:buNone/>
              <a:defRPr sz="1467"/>
            </a:lvl2pPr>
            <a:lvl3pPr>
              <a:buFont typeface="Arial" pitchFamily="34" charset="0"/>
              <a:buNone/>
              <a:defRPr sz="1467"/>
            </a:lvl3pPr>
            <a:lvl4pPr>
              <a:buFont typeface="Arial" pitchFamily="34" charset="0"/>
              <a:buNone/>
              <a:defRPr sz="1467"/>
            </a:lvl4pPr>
            <a:lvl5pPr>
              <a:buFont typeface="Arial" pitchFamily="34" charset="0"/>
              <a:buNone/>
              <a:defRPr sz="1467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383897" y="2054069"/>
            <a:ext cx="10629664" cy="3038449"/>
          </a:xfrm>
          <a:prstGeom prst="rect">
            <a:avLst/>
          </a:prstGeom>
        </p:spPr>
        <p:txBody>
          <a:bodyPr>
            <a:noAutofit/>
          </a:bodyPr>
          <a:lstStyle>
            <a:lvl1pPr marL="244794" indent="-533277" algn="l">
              <a:lnSpc>
                <a:spcPct val="90000"/>
              </a:lnSpc>
              <a:defRPr sz="5333" b="0" i="1" spc="0" baseline="0">
                <a:solidFill>
                  <a:schemeClr val="bg2">
                    <a:lumMod val="75000"/>
                  </a:schemeClr>
                </a:solidFill>
                <a:latin typeface="+mj-lt"/>
                <a:cs typeface="CiscoSans Thin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58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Quot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624417" y="5221411"/>
            <a:ext cx="10389144" cy="465808"/>
          </a:xfrm>
          <a:prstGeom prst="rect">
            <a:avLst/>
          </a:prstGeom>
        </p:spPr>
        <p:txBody>
          <a:bodyPr wrap="square" lIns="91420" tIns="45710" rIns="91420" bIns="45710" anchor="b" anchorCtr="0">
            <a:noAutofit/>
          </a:bodyPr>
          <a:lstStyle>
            <a:lvl1pPr marL="0" indent="0" algn="l" defTabSz="804747">
              <a:lnSpc>
                <a:spcPct val="100000"/>
              </a:lnSpc>
              <a:spcBef>
                <a:spcPct val="50000"/>
              </a:spcBef>
              <a:buNone/>
              <a:defRPr sz="2933" b="0" i="0">
                <a:solidFill>
                  <a:schemeClr val="tx1"/>
                </a:solidFill>
                <a:latin typeface="+mn-lt"/>
                <a:cs typeface="CiscoSans ExtraLight"/>
              </a:defRPr>
            </a:lvl1pPr>
            <a:lvl2pPr>
              <a:buFont typeface="Arial" pitchFamily="34" charset="0"/>
              <a:buNone/>
              <a:defRPr sz="1467"/>
            </a:lvl2pPr>
            <a:lvl3pPr>
              <a:buFont typeface="Arial" pitchFamily="34" charset="0"/>
              <a:buNone/>
              <a:defRPr sz="1467"/>
            </a:lvl3pPr>
            <a:lvl4pPr>
              <a:buFont typeface="Arial" pitchFamily="34" charset="0"/>
              <a:buNone/>
              <a:defRPr sz="1467"/>
            </a:lvl4pPr>
            <a:lvl5pPr>
              <a:buFont typeface="Arial" pitchFamily="34" charset="0"/>
              <a:buNone/>
              <a:defRPr sz="1467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383897" y="2054069"/>
            <a:ext cx="10629664" cy="3038449"/>
          </a:xfrm>
          <a:prstGeom prst="rect">
            <a:avLst/>
          </a:prstGeom>
        </p:spPr>
        <p:txBody>
          <a:bodyPr>
            <a:noAutofit/>
          </a:bodyPr>
          <a:lstStyle>
            <a:lvl1pPr marL="244794" indent="-533277" algn="l">
              <a:lnSpc>
                <a:spcPct val="90000"/>
              </a:lnSpc>
              <a:defRPr sz="5333" b="0" i="1" spc="0" baseline="0">
                <a:solidFill>
                  <a:schemeClr val="tx2"/>
                </a:solidFill>
                <a:latin typeface="+mj-lt"/>
                <a:cs typeface="CiscoSans Thin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12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ull Bleed Photo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20" tIns="45710" rIns="91420" bIns="45710"/>
          <a:lstStyle>
            <a:lvl1pPr marL="0" indent="0" algn="ctr">
              <a:buNone/>
              <a:defRPr sz="2933" baseline="0">
                <a:solidFill>
                  <a:schemeClr val="tx1"/>
                </a:solidFill>
                <a:latin typeface="+mj-lt"/>
                <a:cs typeface="CiscoSans ExtraLight"/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1"/>
          </p:nvPr>
        </p:nvSpPr>
        <p:spPr bwMode="auto">
          <a:xfrm>
            <a:off x="666751" y="5222857"/>
            <a:ext cx="10852149" cy="684803"/>
          </a:xfrm>
          <a:prstGeom prst="rect">
            <a:avLst/>
          </a:prstGeom>
          <a:noFill/>
          <a:extLst/>
        </p:spPr>
        <p:txBody>
          <a:bodyPr wrap="square" lIns="182880" tIns="91440" rIns="182880" bIns="91440" numCol="1" anchor="ctr" anchorCtr="0" compatLnSpc="1">
            <a:prstTxWarp prst="textNoShape">
              <a:avLst/>
            </a:prstTxWarp>
            <a:spAutoFit/>
          </a:bodyPr>
          <a:lstStyle>
            <a:lvl1pPr marL="0" indent="0" algn="ctr">
              <a:lnSpc>
                <a:spcPts val="3867"/>
              </a:lnSpc>
              <a:spcBef>
                <a:spcPts val="0"/>
              </a:spcBef>
              <a:buNone/>
              <a:defRPr sz="32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9412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34.xml"/><Relationship Id="rId21" Type="http://schemas.openxmlformats.org/officeDocument/2006/relationships/image" Target="../media/image12.png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23" Type="http://schemas.openxmlformats.org/officeDocument/2006/relationships/image" Target="../media/image14.png"/><Relationship Id="rId10" Type="http://schemas.openxmlformats.org/officeDocument/2006/relationships/slideLayout" Target="../slideLayouts/slideLayout4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Relationship Id="rId22" Type="http://schemas.openxmlformats.org/officeDocument/2006/relationships/image" Target="../media/image1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5"/>
          <p:cNvSpPr>
            <a:spLocks noGrp="1"/>
          </p:cNvSpPr>
          <p:nvPr>
            <p:ph type="title"/>
          </p:nvPr>
        </p:nvSpPr>
        <p:spPr bwMode="auto">
          <a:xfrm>
            <a:off x="583688" y="455085"/>
            <a:ext cx="11127317" cy="97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24" tIns="45712" rIns="91424" bIns="457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Title Goes Here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ltGray">
          <a:xfrm>
            <a:off x="636906" y="6322205"/>
            <a:ext cx="4534733" cy="20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115" tIns="41056" rIns="82115" bIns="41056" anchor="b">
            <a:spAutoFit/>
          </a:bodyPr>
          <a:lstStyle/>
          <a:p>
            <a:pPr defTabSz="81430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spc="27" baseline="0" dirty="0">
                <a:solidFill>
                  <a:schemeClr val="tx1">
                    <a:lumMod val="65000"/>
                  </a:schemeClr>
                </a:solidFill>
                <a:latin typeface="+mn-lt"/>
                <a:ea typeface="+mn-ea"/>
                <a:cs typeface="CiscoSans Thin"/>
              </a:rPr>
              <a:t>© 2019  Cisco and/or its affiliates. All rights reserved.   Cisco Confidential</a:t>
            </a:r>
          </a:p>
        </p:txBody>
      </p:sp>
    </p:spTree>
    <p:extLst>
      <p:ext uri="{BB962C8B-B14F-4D97-AF65-F5344CB8AC3E}">
        <p14:creationId xmlns:p14="http://schemas.microsoft.com/office/powerpoint/2010/main" val="2053926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226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lang="en-US" sz="3733" b="0" i="0" u="none" kern="1200" dirty="0">
          <a:solidFill>
            <a:schemeClr val="tx2"/>
          </a:solidFill>
          <a:latin typeface="+mj-lt"/>
          <a:ea typeface="CiscoSansTT Thin" charset="0"/>
          <a:cs typeface="CiscoSansTT Thin" charset="0"/>
        </a:defRPr>
      </a:lvl1pPr>
      <a:lvl2pPr algn="l" defTabSz="91226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267">
          <a:solidFill>
            <a:srgbClr val="676767"/>
          </a:solidFill>
          <a:latin typeface="Arial" charset="0"/>
          <a:ea typeface="ＭＳ Ｐゴシック" charset="0"/>
        </a:defRPr>
      </a:lvl2pPr>
      <a:lvl3pPr algn="l" defTabSz="91226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267">
          <a:solidFill>
            <a:srgbClr val="676767"/>
          </a:solidFill>
          <a:latin typeface="Arial" charset="0"/>
          <a:ea typeface="ＭＳ Ｐゴシック" charset="0"/>
        </a:defRPr>
      </a:lvl3pPr>
      <a:lvl4pPr algn="l" defTabSz="91226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267">
          <a:solidFill>
            <a:srgbClr val="676767"/>
          </a:solidFill>
          <a:latin typeface="Arial" charset="0"/>
          <a:ea typeface="ＭＳ Ｐゴシック" charset="0"/>
        </a:defRPr>
      </a:lvl4pPr>
      <a:lvl5pPr algn="l" defTabSz="91226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267">
          <a:solidFill>
            <a:srgbClr val="676767"/>
          </a:solidFill>
          <a:latin typeface="Arial" charset="0"/>
          <a:ea typeface="ＭＳ Ｐゴシック" charset="0"/>
        </a:defRPr>
      </a:lvl5pPr>
      <a:lvl6pPr marL="609585" algn="l" defTabSz="91226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267">
          <a:solidFill>
            <a:srgbClr val="676767"/>
          </a:solidFill>
          <a:latin typeface="Arial" charset="0"/>
          <a:ea typeface="ＭＳ Ｐゴシック" charset="0"/>
        </a:defRPr>
      </a:lvl6pPr>
      <a:lvl7pPr marL="1219170" algn="l" defTabSz="91226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267">
          <a:solidFill>
            <a:srgbClr val="676767"/>
          </a:solidFill>
          <a:latin typeface="Arial" charset="0"/>
          <a:ea typeface="ＭＳ Ｐゴシック" charset="0"/>
        </a:defRPr>
      </a:lvl7pPr>
      <a:lvl8pPr marL="1828754" algn="l" defTabSz="91226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267">
          <a:solidFill>
            <a:srgbClr val="676767"/>
          </a:solidFill>
          <a:latin typeface="Arial" charset="0"/>
          <a:ea typeface="ＭＳ Ｐゴシック" charset="0"/>
        </a:defRPr>
      </a:lvl8pPr>
      <a:lvl9pPr marL="2438339" algn="l" defTabSz="912261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4267">
          <a:solidFill>
            <a:srgbClr val="676767"/>
          </a:solidFill>
          <a:latin typeface="Arial" charset="0"/>
          <a:ea typeface="ＭＳ Ｐゴシック" charset="0"/>
        </a:defRPr>
      </a:lvl9pPr>
    </p:titleStyle>
    <p:bodyStyle>
      <a:lvl1pPr marL="226478" indent="-226478" algn="l" defTabSz="912261" rtl="0" eaLnBrk="1" fontAlgn="base" hangingPunct="1">
        <a:lnSpc>
          <a:spcPct val="95000"/>
        </a:lnSpc>
        <a:spcBef>
          <a:spcPts val="1433"/>
        </a:spcBef>
        <a:spcAft>
          <a:spcPct val="0"/>
        </a:spcAft>
        <a:buClr>
          <a:schemeClr val="tx2"/>
        </a:buClr>
        <a:buSzPct val="90000"/>
        <a:buFont typeface="Arial" charset="0"/>
        <a:buChar char="•"/>
        <a:defRPr lang="en-US" sz="20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1pPr>
      <a:lvl2pPr marL="478355" indent="-287859" algn="l" defTabSz="912261" rtl="0" eaLnBrk="1" fontAlgn="base" hangingPunct="1">
        <a:lnSpc>
          <a:spcPct val="95000"/>
        </a:lnSpc>
        <a:spcBef>
          <a:spcPts val="800"/>
        </a:spcBef>
        <a:spcAft>
          <a:spcPct val="0"/>
        </a:spcAft>
        <a:buClr>
          <a:schemeClr val="tx2"/>
        </a:buClr>
        <a:buFont typeface="Arial" charset="0"/>
        <a:buChar char="•"/>
        <a:defRPr lang="en-US" sz="1867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2pPr>
      <a:lvl3pPr marL="575719" indent="-226478" algn="l" defTabSz="912261" rtl="0" eaLnBrk="1" fontAlgn="base" hangingPunct="1">
        <a:lnSpc>
          <a:spcPct val="95000"/>
        </a:lnSpc>
        <a:spcBef>
          <a:spcPts val="833"/>
        </a:spcBef>
        <a:spcAft>
          <a:spcPct val="0"/>
        </a:spcAft>
        <a:buFont typeface="Arial" charset="0"/>
        <a:buChar char="•"/>
        <a:defRPr lang="en-US" sz="1600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3pPr>
      <a:lvl4pPr marL="670967" indent="-226478" algn="l" defTabSz="912261" rtl="0" eaLnBrk="1" fontAlgn="base" hangingPunct="1">
        <a:lnSpc>
          <a:spcPct val="95000"/>
        </a:lnSpc>
        <a:spcBef>
          <a:spcPts val="833"/>
        </a:spcBef>
        <a:spcAft>
          <a:spcPct val="0"/>
        </a:spcAft>
        <a:buFont typeface="Arial" charset="0"/>
        <a:buChar char="•"/>
        <a:defRPr lang="en-US" sz="1467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4pPr>
      <a:lvl5pPr marL="766214" indent="-226478" algn="l" defTabSz="912261" rtl="0" eaLnBrk="1" fontAlgn="base" hangingPunct="1">
        <a:lnSpc>
          <a:spcPct val="95000"/>
        </a:lnSpc>
        <a:spcBef>
          <a:spcPts val="833"/>
        </a:spcBef>
        <a:spcAft>
          <a:spcPct val="0"/>
        </a:spcAft>
        <a:buFont typeface="Arial" charset="0"/>
        <a:buChar char="•"/>
        <a:defRPr lang="en-US" sz="1467" kern="1200" dirty="0">
          <a:solidFill>
            <a:schemeClr val="tx1"/>
          </a:solidFill>
          <a:latin typeface="+mn-lt"/>
          <a:ea typeface="ＭＳ Ｐゴシック" charset="0"/>
          <a:cs typeface="CiscoSans"/>
        </a:defRPr>
      </a:lvl5pPr>
      <a:lvl6pPr marL="1151779" indent="-228588" algn="l" defTabSz="914346" rtl="0" eaLnBrk="1" latinLnBrk="0" hangingPunct="1">
        <a:spcBef>
          <a:spcPts val="800"/>
        </a:spcBef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247761" indent="-228557" algn="l" defTabSz="914346" rtl="0" eaLnBrk="1" latinLnBrk="0" hangingPunct="1">
        <a:spcBef>
          <a:spcPts val="800"/>
        </a:spcBef>
        <a:buFont typeface="Arial" pitchFamily="34" charset="0"/>
        <a:buChar char="•"/>
        <a:defRPr sz="1067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213" indent="0" algn="l" defTabSz="914346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74" indent="-228588" algn="l" defTabSz="91434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4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70" algn="l" defTabSz="91434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46" algn="l" defTabSz="91434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9" algn="l" defTabSz="91434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694" algn="l" defTabSz="91434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864" algn="l" defTabSz="91434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1" algn="l" defTabSz="91434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213" algn="l" defTabSz="91434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389" algn="l" defTabSz="914346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892">
          <p15:clr>
            <a:srgbClr val="F26B43"/>
          </p15:clr>
        </p15:guide>
        <p15:guide id="2" pos="336">
          <p15:clr>
            <a:srgbClr val="F26B43"/>
          </p15:clr>
        </p15:guide>
        <p15:guide id="3" pos="5448">
          <p15:clr>
            <a:srgbClr val="F26B43"/>
          </p15:clr>
        </p15:guide>
        <p15:guide id="4" orient="horz" pos="757">
          <p15:clr>
            <a:srgbClr val="F26B43"/>
          </p15:clr>
        </p15:guide>
        <p15:guide id="5" orient="horz" pos="335">
          <p15:clr>
            <a:srgbClr val="F26B43"/>
          </p15:clr>
        </p15:guide>
        <p15:guide id="6" pos="2876">
          <p15:clr>
            <a:srgbClr val="F26B43"/>
          </p15:clr>
        </p15:guide>
        <p15:guide id="7" orient="horz" pos="104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090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Rot="1" noChangeArrowheads="1"/>
          </p:cNvSpPr>
          <p:nvPr/>
        </p:nvSpPr>
        <p:spPr>
          <a:xfrm>
            <a:off x="998375" y="1707502"/>
            <a:ext cx="9404723" cy="21988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5333" b="0" i="0" kern="1200" spc="0" baseline="0">
                <a:solidFill>
                  <a:schemeClr val="tx1"/>
                </a:solidFill>
                <a:latin typeface="+mj-lt"/>
                <a:ea typeface="+mj-ea"/>
                <a:cs typeface="CiscoSansTT ExtraLight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altLang="ru-RU" dirty="0" smtClean="0"/>
              <a:t>Лекція 7</a:t>
            </a:r>
          </a:p>
          <a:p>
            <a:pPr algn="ctr"/>
            <a:r>
              <a:rPr lang="uk-UA" altLang="ru-RU" dirty="0" smtClean="0"/>
              <a:t>Введення в криптографію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1313473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559F9-6AF3-415E-9AD2-D42673187750}" type="slidenum">
              <a:rPr lang="ru-RU" altLang="ru-RU"/>
              <a:pPr/>
              <a:t>10</a:t>
            </a:fld>
            <a:endParaRPr lang="ru-RU" altLang="ru-RU"/>
          </a:p>
        </p:txBody>
      </p:sp>
      <p:sp>
        <p:nvSpPr>
          <p:cNvPr id="1229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77282" y="295729"/>
            <a:ext cx="10692881" cy="6263691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uk-UA" sz="2400" b="1" dirty="0"/>
              <a:t>Криптографія</a:t>
            </a:r>
            <a:r>
              <a:rPr lang="uk-UA" sz="2400" dirty="0"/>
              <a:t> - наука про методи забезпечення конфіденційності і автентичності інформації</a:t>
            </a:r>
            <a:r>
              <a:rPr lang="uk-UA" sz="2400" dirty="0" smtClean="0"/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uk-UA" sz="2400" dirty="0"/>
              <a:t/>
            </a:r>
            <a:br>
              <a:rPr lang="uk-UA" sz="2400" dirty="0"/>
            </a:br>
            <a:r>
              <a:rPr lang="uk-UA" sz="2400" b="1" dirty="0" err="1"/>
              <a:t>Криптоаналіз</a:t>
            </a:r>
            <a:r>
              <a:rPr lang="uk-UA" sz="2400" dirty="0"/>
              <a:t> - наука, що вивчає математичні методи порушення конфіденційності та цілісності інформації</a:t>
            </a:r>
            <a:r>
              <a:rPr lang="uk-UA" sz="2400" dirty="0" smtClean="0"/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uk-UA" sz="2400" dirty="0"/>
              <a:t/>
            </a:r>
            <a:br>
              <a:rPr lang="uk-UA" sz="2400" dirty="0"/>
            </a:br>
            <a:r>
              <a:rPr lang="uk-UA" sz="2400" dirty="0"/>
              <a:t>Криптографія і </a:t>
            </a:r>
            <a:r>
              <a:rPr lang="uk-UA" sz="2400" dirty="0" err="1"/>
              <a:t>криптоаналіз</a:t>
            </a:r>
            <a:r>
              <a:rPr lang="uk-UA" sz="2400" dirty="0"/>
              <a:t> складають </a:t>
            </a:r>
            <a:r>
              <a:rPr lang="uk-UA" sz="2400" b="1" dirty="0" err="1" smtClean="0"/>
              <a:t>криптологію</a:t>
            </a:r>
            <a:r>
              <a:rPr lang="uk-UA" sz="2400" dirty="0" smtClean="0"/>
              <a:t>, </a:t>
            </a:r>
            <a:r>
              <a:rPr lang="uk-UA" sz="2400" dirty="0"/>
              <a:t>як єдину науку про створення і </a:t>
            </a:r>
            <a:r>
              <a:rPr lang="uk-UA" sz="2400" dirty="0" smtClean="0"/>
              <a:t>злам </a:t>
            </a:r>
            <a:r>
              <a:rPr lang="uk-UA" sz="2400" dirty="0"/>
              <a:t>шифрів</a:t>
            </a:r>
            <a:r>
              <a:rPr lang="uk-UA" sz="2400" dirty="0" smtClean="0"/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uk-UA" sz="2400" dirty="0"/>
              <a:t/>
            </a:r>
            <a:br>
              <a:rPr lang="uk-UA" sz="2400" dirty="0"/>
            </a:br>
            <a:r>
              <a:rPr lang="uk-UA" sz="2400" b="1" dirty="0" err="1" smtClean="0"/>
              <a:t>Криптоаналітик</a:t>
            </a:r>
            <a:r>
              <a:rPr lang="uk-UA" sz="2400" dirty="0" smtClean="0"/>
              <a:t> </a:t>
            </a:r>
            <a:r>
              <a:rPr lang="uk-UA" sz="2400" dirty="0"/>
              <a:t>- людина, що створює і застосовує методи </a:t>
            </a:r>
            <a:r>
              <a:rPr lang="uk-UA" sz="2400" dirty="0" err="1"/>
              <a:t>криптоаналізу</a:t>
            </a:r>
            <a:r>
              <a:rPr lang="uk-UA" sz="2400" dirty="0" smtClean="0"/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uk-UA" sz="2400" dirty="0"/>
              <a:t/>
            </a:r>
            <a:br>
              <a:rPr lang="uk-UA" sz="2400" dirty="0"/>
            </a:br>
            <a:r>
              <a:rPr lang="uk-UA" sz="2400" b="1" dirty="0" smtClean="0"/>
              <a:t>Криптографічна </a:t>
            </a:r>
            <a:r>
              <a:rPr lang="uk-UA" sz="2400" b="1" dirty="0"/>
              <a:t>атака </a:t>
            </a:r>
            <a:r>
              <a:rPr lang="uk-UA" sz="2400" dirty="0"/>
              <a:t>- спроба </a:t>
            </a:r>
            <a:r>
              <a:rPr lang="uk-UA" sz="2400" dirty="0" err="1" smtClean="0"/>
              <a:t>криптоаналитіка</a:t>
            </a:r>
            <a:r>
              <a:rPr lang="uk-UA" sz="2400" dirty="0" smtClean="0"/>
              <a:t> </a:t>
            </a:r>
            <a:r>
              <a:rPr lang="uk-UA" sz="2400" dirty="0"/>
              <a:t>викликати відхилення в </a:t>
            </a:r>
            <a:r>
              <a:rPr lang="uk-UA" sz="2400" dirty="0" smtClean="0"/>
              <a:t>захищеній системі </a:t>
            </a:r>
            <a:r>
              <a:rPr lang="uk-UA" sz="2400" dirty="0"/>
              <a:t>обміну інформацією. Успішну криптографічний атаку називають </a:t>
            </a:r>
            <a:r>
              <a:rPr lang="uk-UA" sz="2400" dirty="0" smtClean="0"/>
              <a:t>злам </a:t>
            </a:r>
            <a:r>
              <a:rPr lang="uk-UA" sz="2400" dirty="0"/>
              <a:t>або </a:t>
            </a:r>
            <a:r>
              <a:rPr lang="uk-UA" sz="2400" dirty="0" smtClean="0"/>
              <a:t>розкриття.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uk-UA" sz="2400" dirty="0"/>
              <a:t/>
            </a:r>
            <a:br>
              <a:rPr lang="uk-UA" sz="2400" dirty="0"/>
            </a:br>
            <a:r>
              <a:rPr lang="uk-UA" sz="2400" b="1" dirty="0" smtClean="0"/>
              <a:t>Криптографічна </a:t>
            </a:r>
            <a:r>
              <a:rPr lang="uk-UA" sz="2400" b="1" dirty="0"/>
              <a:t>стійкість </a:t>
            </a:r>
            <a:r>
              <a:rPr lang="uk-UA" sz="2400" dirty="0"/>
              <a:t>- здатність криптографічного алгоритму протистояти </a:t>
            </a:r>
            <a:r>
              <a:rPr lang="uk-UA" sz="2400" dirty="0" err="1" smtClean="0"/>
              <a:t>криптоаналізу</a:t>
            </a:r>
            <a:r>
              <a:rPr lang="uk-UA" sz="2400" dirty="0"/>
              <a:t>.</a:t>
            </a:r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275764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41C91-17FD-4A97-890F-AE325E129F95}" type="slidenum">
              <a:rPr lang="ru-RU" altLang="ru-RU"/>
              <a:pPr/>
              <a:t>11</a:t>
            </a:fld>
            <a:endParaRPr lang="ru-RU" altLang="ru-RU"/>
          </a:p>
        </p:txBody>
      </p:sp>
      <p:sp>
        <p:nvSpPr>
          <p:cNvPr id="112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21298" y="177282"/>
            <a:ext cx="10692882" cy="6512767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uk-UA" sz="2800" b="1" dirty="0"/>
              <a:t>Відкритий</a:t>
            </a:r>
            <a:r>
              <a:rPr lang="uk-UA" sz="2800" dirty="0"/>
              <a:t> (вихідний) </a:t>
            </a:r>
            <a:r>
              <a:rPr lang="uk-UA" sz="2800" b="1" dirty="0"/>
              <a:t>текст</a:t>
            </a:r>
            <a:r>
              <a:rPr lang="uk-UA" sz="2800" dirty="0"/>
              <a:t> - дані (не обов'язково текстові), що передаються без використання криптографії</a:t>
            </a:r>
            <a:r>
              <a:rPr lang="uk-UA" sz="2800" dirty="0" smtClean="0"/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uk-UA" sz="2800" dirty="0"/>
              <a:t/>
            </a:r>
            <a:br>
              <a:rPr lang="uk-UA" sz="2800" dirty="0"/>
            </a:br>
            <a:r>
              <a:rPr lang="uk-UA" sz="2800" b="1" dirty="0" err="1" smtClean="0"/>
              <a:t>Шифротекст</a:t>
            </a:r>
            <a:r>
              <a:rPr lang="uk-UA" sz="2800" dirty="0"/>
              <a:t>, </a:t>
            </a:r>
            <a:r>
              <a:rPr lang="uk-UA" sz="2800" dirty="0" smtClean="0"/>
              <a:t>зашифрований </a:t>
            </a:r>
            <a:r>
              <a:rPr lang="uk-UA" sz="2800" dirty="0"/>
              <a:t>(закритий) текст - дані, отримані після застосування криптосистеми (зазвичай - з деяким зазначеним ключем</a:t>
            </a:r>
            <a:r>
              <a:rPr lang="uk-UA" sz="2800" dirty="0" smtClean="0"/>
              <a:t>).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uk-UA" sz="2800" dirty="0"/>
              <a:t/>
            </a:r>
            <a:br>
              <a:rPr lang="uk-UA" sz="2800" dirty="0"/>
            </a:br>
            <a:r>
              <a:rPr lang="uk-UA" sz="2800" b="1" dirty="0"/>
              <a:t>Ключ</a:t>
            </a:r>
            <a:r>
              <a:rPr lang="uk-UA" sz="2800" dirty="0"/>
              <a:t> - параметр шифру, що визначає вибір конкретного перетворення даного тексту</a:t>
            </a:r>
            <a:r>
              <a:rPr lang="uk-UA" sz="2800" dirty="0" smtClean="0"/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uk-UA" sz="2800" dirty="0"/>
              <a:t/>
            </a:r>
            <a:br>
              <a:rPr lang="uk-UA" sz="2800" dirty="0"/>
            </a:br>
            <a:r>
              <a:rPr lang="uk-UA" sz="2800" b="1" dirty="0"/>
              <a:t>Шифр, криптосистема </a:t>
            </a:r>
            <a:r>
              <a:rPr lang="uk-UA" sz="2800" dirty="0"/>
              <a:t>- сімейство оборотних перетворень відкритого тексту в шифрований.</a:t>
            </a:r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val="146425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27314-FF0A-41D3-B821-A25E3414966B}" type="slidenum">
              <a:rPr lang="ru-RU" altLang="ru-RU"/>
              <a:pPr/>
              <a:t>12</a:t>
            </a:fld>
            <a:endParaRPr lang="ru-RU" altLang="ru-RU"/>
          </a:p>
        </p:txBody>
      </p:sp>
      <p:sp>
        <p:nvSpPr>
          <p:cNvPr id="1331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67951" y="177282"/>
            <a:ext cx="10394302" cy="6503436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uk-UA" sz="2800" b="1" dirty="0"/>
              <a:t>Шифрування</a:t>
            </a:r>
            <a:r>
              <a:rPr lang="uk-UA" sz="2800" dirty="0"/>
              <a:t> - процес нормального застосування криптографічного перетворення відкритого тексту на основі алгоритму і ключа, в результаті якого виникає шифрований текст</a:t>
            </a:r>
            <a:r>
              <a:rPr lang="uk-UA" sz="2800" dirty="0" smtClean="0"/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uk-UA" sz="2800" dirty="0"/>
              <a:t/>
            </a:r>
            <a:br>
              <a:rPr lang="uk-UA" sz="2800" dirty="0"/>
            </a:br>
            <a:r>
              <a:rPr lang="uk-UA" sz="2800" b="1" dirty="0"/>
              <a:t>Дешифрування</a:t>
            </a:r>
            <a:r>
              <a:rPr lang="uk-UA" sz="2800" dirty="0"/>
              <a:t> (дешифрування) - процес вилучення відкритого тексту без знання криптографічного ключа на основі відомого шифрованого</a:t>
            </a:r>
            <a:r>
              <a:rPr lang="uk-UA" sz="2800" dirty="0" smtClean="0"/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uk-UA" sz="2800" dirty="0"/>
              <a:t/>
            </a:r>
            <a:br>
              <a:rPr lang="uk-UA" sz="2800" dirty="0"/>
            </a:br>
            <a:r>
              <a:rPr lang="uk-UA" sz="2800" b="1" dirty="0"/>
              <a:t>Розшифрування</a:t>
            </a:r>
            <a:r>
              <a:rPr lang="uk-UA" sz="2800" dirty="0"/>
              <a:t> - процес нормального застосування криптографічного перетворення шифрованого тексту у відкритий.</a:t>
            </a:r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val="366420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AE2EA-C871-47F4-B9B5-1757D0676413}" type="slidenum">
              <a:rPr lang="ru-RU" altLang="ru-RU"/>
              <a:pPr/>
              <a:t>13</a:t>
            </a:fld>
            <a:endParaRPr lang="ru-RU" altLang="ru-RU"/>
          </a:p>
        </p:txBody>
      </p:sp>
      <p:sp>
        <p:nvSpPr>
          <p:cNvPr id="8704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70588" y="457200"/>
            <a:ext cx="10146587" cy="59959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b="1" dirty="0" err="1"/>
              <a:t>Аутентифікація</a:t>
            </a:r>
            <a:r>
              <a:rPr lang="uk-UA" sz="2800" b="1" dirty="0"/>
              <a:t> (</a:t>
            </a:r>
            <a:r>
              <a:rPr lang="uk-UA" sz="2800" b="1" dirty="0" err="1"/>
              <a:t>Authentication</a:t>
            </a:r>
            <a:r>
              <a:rPr lang="uk-UA" sz="2800" b="1" dirty="0"/>
              <a:t>) </a:t>
            </a:r>
            <a:r>
              <a:rPr lang="uk-UA" sz="2800" dirty="0"/>
              <a:t>- процедура перевірки автентичності</a:t>
            </a:r>
            <a:r>
              <a:rPr lang="uk-UA" sz="2800" dirty="0" smtClean="0"/>
              <a:t>.</a:t>
            </a:r>
          </a:p>
          <a:p>
            <a:pPr marL="0" indent="0">
              <a:buNone/>
            </a:pPr>
            <a:r>
              <a:rPr lang="uk-UA" sz="2800" dirty="0"/>
              <a:t/>
            </a:r>
            <a:br>
              <a:rPr lang="uk-UA" sz="2800" dirty="0"/>
            </a:br>
            <a:r>
              <a:rPr lang="uk-UA" sz="2800" b="1" dirty="0"/>
              <a:t>Авторизація</a:t>
            </a:r>
            <a:r>
              <a:rPr lang="uk-UA" sz="2800" dirty="0"/>
              <a:t> - процедура надання суб'єкту певних прав</a:t>
            </a:r>
            <a:r>
              <a:rPr lang="uk-UA" sz="2800" dirty="0" smtClean="0"/>
              <a:t>.</a:t>
            </a:r>
          </a:p>
          <a:p>
            <a:pPr marL="0" indent="0">
              <a:buNone/>
            </a:pPr>
            <a:r>
              <a:rPr lang="uk-UA" sz="2800" dirty="0"/>
              <a:t/>
            </a:r>
            <a:br>
              <a:rPr lang="uk-UA" sz="2800" dirty="0"/>
            </a:br>
            <a:r>
              <a:rPr lang="uk-UA" sz="2800" b="1" dirty="0"/>
              <a:t>Ідентифікація</a:t>
            </a:r>
            <a:r>
              <a:rPr lang="uk-UA" sz="2800" dirty="0"/>
              <a:t> - процедура розпізнавання суб'єкта за його ідентифікатором.</a:t>
            </a:r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val="212861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C40E3-3A0D-4ADE-AEC3-854FDF021535}" type="slidenum">
              <a:rPr lang="ru-RU" altLang="ru-RU"/>
              <a:pPr/>
              <a:t>14</a:t>
            </a:fld>
            <a:endParaRPr lang="ru-RU" altLang="ru-RU"/>
          </a:p>
        </p:txBody>
      </p:sp>
      <p:sp>
        <p:nvSpPr>
          <p:cNvPr id="542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46111" y="452718"/>
            <a:ext cx="9280527" cy="825576"/>
          </a:xfrm>
        </p:spPr>
        <p:txBody>
          <a:bodyPr/>
          <a:lstStyle/>
          <a:p>
            <a:r>
              <a:rPr lang="ru-RU" altLang="ru-RU" dirty="0" err="1" smtClean="0"/>
              <a:t>Проблеми</a:t>
            </a:r>
            <a:endParaRPr lang="ru-RU" altLang="ru-RU" dirty="0"/>
          </a:p>
        </p:txBody>
      </p:sp>
      <p:sp>
        <p:nvSpPr>
          <p:cNvPr id="5427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194318"/>
            <a:ext cx="12008498" cy="5439747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uk-UA" sz="2800" dirty="0"/>
              <a:t>Проблема конфіденційності - проблема захисту інформації від ознайомлення з її вмістом з боку осіб, які не мають права доступу до неї.</a:t>
            </a:r>
            <a:br>
              <a:rPr lang="uk-UA" sz="2800" dirty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/>
              <a:t>Проблема цілісності - проблема </a:t>
            </a:r>
            <a:r>
              <a:rPr lang="uk-UA" sz="2800" dirty="0" smtClean="0"/>
              <a:t>несанкціонованої </a:t>
            </a:r>
            <a:r>
              <a:rPr lang="uk-UA" sz="2800" dirty="0"/>
              <a:t>зміни інформації.</a:t>
            </a:r>
            <a:br>
              <a:rPr lang="uk-UA" sz="2800" dirty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/>
              <a:t>Проблема </a:t>
            </a:r>
            <a:r>
              <a:rPr lang="uk-UA" sz="2800" dirty="0" err="1"/>
              <a:t>аутентифікації</a:t>
            </a:r>
            <a:r>
              <a:rPr lang="uk-UA" sz="2800" dirty="0"/>
              <a:t> - проблема підтвердження справжності сторін (ідентифікація) і самої інформації в процесі інформаційної взаємодії. Інформація повинна бути </a:t>
            </a:r>
            <a:r>
              <a:rPr lang="uk-UA" sz="2800" dirty="0" err="1" smtClean="0"/>
              <a:t>аутентифікованою</a:t>
            </a:r>
            <a:r>
              <a:rPr lang="uk-UA" sz="2800" dirty="0" smtClean="0"/>
              <a:t> </a:t>
            </a:r>
            <a:r>
              <a:rPr lang="uk-UA" sz="2800" dirty="0"/>
              <a:t>по джерелу, часу створення, утримання даних, часу пересилання і т. П</a:t>
            </a:r>
            <a:r>
              <a:rPr lang="uk-UA" sz="2800" dirty="0" smtClean="0"/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/>
              <a:t>Проблема неможливості відмови від авторства - проблема запобігання можливості відмови суб'єктів від деяких з вчинених ними дій.</a:t>
            </a:r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val="401711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EFFF0-4E08-41AA-A109-5D4DE4A4B21F}" type="slidenum">
              <a:rPr lang="ru-RU" altLang="ru-RU"/>
              <a:pPr/>
              <a:t>15</a:t>
            </a:fld>
            <a:endParaRPr lang="ru-RU" altLang="ru-RU"/>
          </a:p>
        </p:txBody>
      </p:sp>
      <p:sp>
        <p:nvSpPr>
          <p:cNvPr id="9728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027239" y="302541"/>
            <a:ext cx="8385175" cy="705522"/>
          </a:xfrm>
        </p:spPr>
        <p:txBody>
          <a:bodyPr/>
          <a:lstStyle/>
          <a:p>
            <a:r>
              <a:rPr lang="ru-RU" altLang="ru-RU" sz="4000" dirty="0" err="1" smtClean="0"/>
              <a:t>Контрольні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суми</a:t>
            </a:r>
            <a:endParaRPr lang="ru-RU" altLang="ru-RU" sz="4000" dirty="0"/>
          </a:p>
        </p:txBody>
      </p:sp>
      <p:sp>
        <p:nvSpPr>
          <p:cNvPr id="9728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847851" y="3860801"/>
            <a:ext cx="4752975" cy="1516063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chemeClr val="folHlink"/>
                </a:solidFill>
              </a:rPr>
              <a:t>	(3+0+0+0+0+7+4) + (2+0+0+0+3+7)*3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dirty="0">
                <a:solidFill>
                  <a:schemeClr val="folHlink"/>
                </a:solidFill>
              </a:rPr>
              <a:t>= </a:t>
            </a:r>
            <a:r>
              <a:rPr lang="ru-RU" altLang="ru-RU" b="1" dirty="0">
                <a:solidFill>
                  <a:schemeClr val="folHlink"/>
                </a:solidFill>
              </a:rPr>
              <a:t>50</a:t>
            </a:r>
          </a:p>
        </p:txBody>
      </p:sp>
      <p:graphicFrame>
        <p:nvGraphicFramePr>
          <p:cNvPr id="97471" name="Group 191"/>
          <p:cNvGraphicFramePr>
            <a:graphicFrameLocks noGrp="1"/>
          </p:cNvGraphicFramePr>
          <p:nvPr/>
        </p:nvGraphicFramePr>
        <p:xfrm>
          <a:off x="1774825" y="1196975"/>
          <a:ext cx="6858000" cy="1466852"/>
        </p:xfrm>
        <a:graphic>
          <a:graphicData uri="http://schemas.openxmlformats.org/drawingml/2006/table">
            <a:tbl>
              <a:tblPr/>
              <a:tblGrid>
                <a:gridCol w="996950"/>
                <a:gridCol w="479425"/>
                <a:gridCol w="479425"/>
                <a:gridCol w="479425"/>
                <a:gridCol w="479425"/>
                <a:gridCol w="438150"/>
                <a:gridCol w="438150"/>
                <a:gridCol w="438150"/>
                <a:gridCol w="438150"/>
                <a:gridCol w="438150"/>
                <a:gridCol w="438150"/>
                <a:gridCol w="438150"/>
                <a:gridCol w="438150"/>
                <a:gridCol w="438150"/>
              </a:tblGrid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kumimoji="0" lang="ru-RU" altLang="ru-RU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kumimoji="0" lang="ru-RU" altLang="ru-RU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kumimoji="0" lang="ru-RU" altLang="ru-RU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kumimoji="0" lang="ru-RU" altLang="ru-RU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kumimoji="0" lang="ru-RU" altLang="ru-RU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9 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kumimoji="0" lang="ru-RU" altLang="ru-RU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8 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kumimoji="0" lang="ru-RU" altLang="ru-RU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7 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kumimoji="0" lang="ru-RU" altLang="ru-RU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6 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kumimoji="0" lang="ru-RU" altLang="ru-RU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5 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kumimoji="0" lang="ru-RU" altLang="ru-RU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4 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kumimoji="0" lang="ru-RU" altLang="ru-RU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3 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kumimoji="0" lang="ru-RU" altLang="ru-RU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2 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kumimoji="0" lang="ru-RU" altLang="ru-RU" sz="18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1 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EAN-13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UPC-12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6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EAN-8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97473" name="Picture 193" descr="barcodes_checkdigi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1" y="2852739"/>
            <a:ext cx="3452813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154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B46C7-AA6D-4B45-B0DC-36935025A61F}" type="slidenum">
              <a:rPr lang="ru-RU" altLang="ru-RU"/>
              <a:pPr/>
              <a:t>16</a:t>
            </a:fld>
            <a:endParaRPr lang="ru-RU" altLang="ru-RU"/>
          </a:p>
        </p:txBody>
      </p:sp>
      <p:sp>
        <p:nvSpPr>
          <p:cNvPr id="696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err="1" smtClean="0"/>
              <a:t>Хешування</a:t>
            </a:r>
            <a:endParaRPr lang="ru-RU" altLang="ru-RU" dirty="0"/>
          </a:p>
        </p:txBody>
      </p:sp>
      <p:sp>
        <p:nvSpPr>
          <p:cNvPr id="6963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82555" y="2052918"/>
            <a:ext cx="10618237" cy="419548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en-US" sz="2400" dirty="0" smtClean="0"/>
              <a:t>H</a:t>
            </a:r>
            <a:r>
              <a:rPr lang="uk-UA" sz="2400" dirty="0" err="1" smtClean="0"/>
              <a:t>ashing</a:t>
            </a:r>
            <a:endParaRPr lang="uk-UA" sz="2400" dirty="0" smtClean="0"/>
          </a:p>
          <a:p>
            <a:pPr>
              <a:lnSpc>
                <a:spcPct val="80000"/>
              </a:lnSpc>
            </a:pPr>
            <a:r>
              <a:rPr lang="uk-UA" sz="2400" dirty="0" smtClean="0"/>
              <a:t>перетворення </a:t>
            </a:r>
            <a:r>
              <a:rPr lang="uk-UA" sz="2400" dirty="0"/>
              <a:t>за певним алгоритмом вхідного масиву даних довільної довжини в вихідну бітову рядок фіксованої </a:t>
            </a:r>
            <a:r>
              <a:rPr lang="uk-UA" sz="2400" dirty="0" smtClean="0"/>
              <a:t>довжини</a:t>
            </a:r>
          </a:p>
          <a:p>
            <a:pPr marL="0" indent="0">
              <a:lnSpc>
                <a:spcPct val="80000"/>
              </a:lnSpc>
              <a:buNone/>
            </a:pPr>
            <a:endParaRPr lang="uk-UA" altLang="ru-RU" sz="2400" dirty="0"/>
          </a:p>
          <a:p>
            <a:pPr marL="0" indent="0">
              <a:lnSpc>
                <a:spcPct val="80000"/>
              </a:lnSpc>
              <a:buNone/>
            </a:pPr>
            <a:r>
              <a:rPr lang="uk-UA" dirty="0"/>
              <a:t>варіанти </a:t>
            </a:r>
            <a:r>
              <a:rPr lang="uk-UA" dirty="0" smtClean="0"/>
              <a:t>назви:</a:t>
            </a:r>
          </a:p>
          <a:p>
            <a:pPr>
              <a:lnSpc>
                <a:spcPct val="80000"/>
              </a:lnSpc>
            </a:pPr>
            <a:r>
              <a:rPr lang="uk-UA" dirty="0" smtClean="0"/>
              <a:t>хеш-функції</a:t>
            </a:r>
          </a:p>
          <a:p>
            <a:pPr>
              <a:lnSpc>
                <a:spcPct val="80000"/>
              </a:lnSpc>
            </a:pPr>
            <a:r>
              <a:rPr lang="uk-UA" dirty="0" smtClean="0"/>
              <a:t>функції </a:t>
            </a:r>
            <a:r>
              <a:rPr lang="uk-UA" dirty="0"/>
              <a:t>згортки</a:t>
            </a:r>
            <a:endParaRPr lang="ru-RU" altLang="ru-RU" sz="24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2400" dirty="0" smtClean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2400" dirty="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400" dirty="0" smtClean="0"/>
              <a:t>На </a:t>
            </a:r>
            <a:r>
              <a:rPr lang="ru-RU" altLang="ru-RU" sz="2400" dirty="0" err="1" smtClean="0"/>
              <a:t>виході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хеш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функції</a:t>
            </a:r>
            <a:r>
              <a:rPr lang="ru-RU" altLang="ru-RU" sz="2400" dirty="0" smtClean="0"/>
              <a:t> ми </a:t>
            </a:r>
            <a:r>
              <a:rPr lang="ru-RU" altLang="ru-RU" sz="2400" dirty="0" err="1" smtClean="0"/>
              <a:t>отримуємо</a:t>
            </a:r>
            <a:r>
              <a:rPr lang="ru-RU" altLang="ru-RU" sz="2400" dirty="0" smtClean="0"/>
              <a:t>:</a:t>
            </a:r>
            <a:endParaRPr lang="ru-RU" altLang="ru-RU" sz="2400" dirty="0"/>
          </a:p>
          <a:p>
            <a:pPr>
              <a:lnSpc>
                <a:spcPct val="80000"/>
              </a:lnSpc>
            </a:pPr>
            <a:r>
              <a:rPr lang="ru-RU" altLang="ru-RU" sz="2400" dirty="0" err="1" smtClean="0"/>
              <a:t>хеш</a:t>
            </a:r>
            <a:endParaRPr lang="ru-RU" altLang="ru-RU" sz="2400" dirty="0"/>
          </a:p>
          <a:p>
            <a:pPr>
              <a:lnSpc>
                <a:spcPct val="80000"/>
              </a:lnSpc>
            </a:pPr>
            <a:r>
              <a:rPr lang="ru-RU" altLang="ru-RU" sz="2400" dirty="0" err="1"/>
              <a:t>хеш</a:t>
            </a:r>
            <a:r>
              <a:rPr lang="ru-RU" altLang="ru-RU" sz="2400" dirty="0"/>
              <a:t>-код</a:t>
            </a:r>
          </a:p>
          <a:p>
            <a:pPr>
              <a:lnSpc>
                <a:spcPct val="80000"/>
              </a:lnSpc>
            </a:pPr>
            <a:r>
              <a:rPr lang="uk-UA" sz="2400" dirty="0"/>
              <a:t>дайджест повідомлення (</a:t>
            </a:r>
            <a:r>
              <a:rPr lang="uk-UA" sz="2400" dirty="0" err="1"/>
              <a:t>message</a:t>
            </a:r>
            <a:r>
              <a:rPr lang="uk-UA" sz="2400" dirty="0"/>
              <a:t> </a:t>
            </a:r>
            <a:r>
              <a:rPr lang="uk-UA" sz="2400" dirty="0" err="1"/>
              <a:t>digest</a:t>
            </a:r>
            <a:r>
              <a:rPr lang="uk-UA" sz="2400" dirty="0"/>
              <a:t>).</a:t>
            </a:r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257278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EE264-CDD1-49F8-989F-37CA2B116B48}" type="slidenum">
              <a:rPr lang="ru-RU" altLang="ru-RU"/>
              <a:pPr/>
              <a:t>17</a:t>
            </a:fld>
            <a:endParaRPr lang="ru-RU" altLang="ru-RU"/>
          </a:p>
        </p:txBody>
      </p:sp>
      <p:sp>
        <p:nvSpPr>
          <p:cNvPr id="890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err="1" smtClean="0"/>
              <a:t>Вимоги</a:t>
            </a:r>
            <a:endParaRPr lang="ru-RU" altLang="ru-RU" dirty="0"/>
          </a:p>
        </p:txBody>
      </p:sp>
      <p:sp>
        <p:nvSpPr>
          <p:cNvPr id="8909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11967" y="1853248"/>
            <a:ext cx="11653934" cy="4476750"/>
          </a:xfrm>
        </p:spPr>
        <p:txBody>
          <a:bodyPr/>
          <a:lstStyle/>
          <a:p>
            <a:pPr lvl="1">
              <a:lnSpc>
                <a:spcPct val="90000"/>
              </a:lnSpc>
            </a:pPr>
            <a:r>
              <a:rPr lang="uk-UA" sz="2400" dirty="0"/>
              <a:t>Незворотність: для заданого значення хеш-функції має бути </a:t>
            </a:r>
            <a:r>
              <a:rPr lang="uk-UA" sz="2400" dirty="0" err="1"/>
              <a:t>обчислювально</a:t>
            </a:r>
            <a:r>
              <a:rPr lang="uk-UA" sz="2400" dirty="0"/>
              <a:t> нездійсненно знайти відповідний блок </a:t>
            </a:r>
            <a:r>
              <a:rPr lang="uk-UA" sz="2400" dirty="0" smtClean="0"/>
              <a:t>даних.</a:t>
            </a:r>
          </a:p>
          <a:p>
            <a:pPr lvl="1">
              <a:lnSpc>
                <a:spcPct val="90000"/>
              </a:lnSpc>
            </a:pPr>
            <a:r>
              <a:rPr lang="uk-UA" sz="2400" dirty="0" smtClean="0"/>
              <a:t>Стійкість </a:t>
            </a:r>
            <a:r>
              <a:rPr lang="uk-UA" sz="2400" dirty="0"/>
              <a:t>до колізій першого роду: для заданого повідомлення M має бути </a:t>
            </a:r>
            <a:r>
              <a:rPr lang="uk-UA" sz="2400" dirty="0" err="1"/>
              <a:t>обчислювально</a:t>
            </a:r>
            <a:r>
              <a:rPr lang="uk-UA" sz="2400" dirty="0"/>
              <a:t> нездійсненно підібрати інше повідомлення N, для якого H (M) = H (N</a:t>
            </a:r>
            <a:r>
              <a:rPr lang="uk-UA" sz="2400" dirty="0" smtClean="0"/>
              <a:t>).</a:t>
            </a:r>
          </a:p>
          <a:p>
            <a:pPr lvl="1">
              <a:lnSpc>
                <a:spcPct val="90000"/>
              </a:lnSpc>
            </a:pPr>
            <a:r>
              <a:rPr lang="uk-UA" sz="2400" dirty="0" smtClean="0"/>
              <a:t>Стійкість </a:t>
            </a:r>
            <a:r>
              <a:rPr lang="uk-UA" sz="2400" dirty="0"/>
              <a:t>до колізій другого роду: має бути </a:t>
            </a:r>
            <a:r>
              <a:rPr lang="uk-UA" sz="2400" dirty="0" err="1"/>
              <a:t>обчислювально</a:t>
            </a:r>
            <a:r>
              <a:rPr lang="uk-UA" sz="2400" dirty="0"/>
              <a:t> нездійсненно підібрати пару повідомлень, що мають однаковий хеш.</a:t>
            </a:r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9341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A375E-6AE2-4166-9A25-391663EC46B3}" type="slidenum">
              <a:rPr lang="ru-RU" altLang="ru-RU"/>
              <a:pPr/>
              <a:t>18</a:t>
            </a:fld>
            <a:endParaRPr lang="ru-RU" altLang="ru-RU"/>
          </a:p>
        </p:txBody>
      </p:sp>
      <p:pic>
        <p:nvPicPr>
          <p:cNvPr id="7271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363" y="4351338"/>
            <a:ext cx="5689600" cy="2462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27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8385175" cy="520700"/>
          </a:xfrm>
        </p:spPr>
        <p:txBody>
          <a:bodyPr/>
          <a:lstStyle/>
          <a:p>
            <a:r>
              <a:rPr lang="ru-RU" altLang="ru-RU" sz="4000" dirty="0" err="1" smtClean="0"/>
              <a:t>Використання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хешування</a:t>
            </a:r>
            <a:endParaRPr lang="ru-RU" altLang="ru-RU" sz="4000" dirty="0"/>
          </a:p>
        </p:txBody>
      </p:sp>
      <p:sp>
        <p:nvSpPr>
          <p:cNvPr id="7270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34482" y="1052513"/>
            <a:ext cx="6253682" cy="4191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800" dirty="0" err="1" smtClean="0"/>
              <a:t>Перевірка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даних</a:t>
            </a:r>
            <a:endParaRPr lang="ru-RU" altLang="ru-RU" sz="2800" dirty="0"/>
          </a:p>
          <a:p>
            <a:pPr lvl="1">
              <a:lnSpc>
                <a:spcPct val="90000"/>
              </a:lnSpc>
            </a:pPr>
            <a:r>
              <a:rPr lang="ru-RU" altLang="ru-RU" sz="2400" dirty="0" err="1" smtClean="0"/>
              <a:t>Парольний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захист</a:t>
            </a:r>
            <a:endParaRPr lang="ru-RU" altLang="ru-RU" sz="2400" dirty="0"/>
          </a:p>
          <a:p>
            <a:pPr>
              <a:lnSpc>
                <a:spcPct val="90000"/>
              </a:lnSpc>
            </a:pPr>
            <a:r>
              <a:rPr lang="ru-RU" altLang="ru-RU" sz="2800" dirty="0" err="1" smtClean="0"/>
              <a:t>Перевірка</a:t>
            </a:r>
            <a:r>
              <a:rPr lang="ru-RU" altLang="ru-RU" sz="2800" dirty="0" smtClean="0"/>
              <a:t> на </a:t>
            </a:r>
            <a:r>
              <a:rPr lang="ru-RU" altLang="ru-RU" sz="2800" dirty="0" err="1" smtClean="0"/>
              <a:t>наявність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помилок</a:t>
            </a:r>
            <a:endParaRPr lang="ru-RU" altLang="ru-RU" sz="2800" dirty="0"/>
          </a:p>
          <a:p>
            <a:pPr>
              <a:lnSpc>
                <a:spcPct val="90000"/>
              </a:lnSpc>
            </a:pPr>
            <a:endParaRPr lang="ru-RU" altLang="ru-RU" sz="2800" dirty="0"/>
          </a:p>
          <a:p>
            <a:pPr>
              <a:lnSpc>
                <a:spcPct val="90000"/>
              </a:lnSpc>
            </a:pPr>
            <a:endParaRPr lang="ru-RU" altLang="ru-RU" sz="2800" dirty="0"/>
          </a:p>
          <a:p>
            <a:pPr>
              <a:lnSpc>
                <a:spcPct val="90000"/>
              </a:lnSpc>
            </a:pPr>
            <a:r>
              <a:rPr lang="ru-RU" altLang="ru-RU" sz="2800" dirty="0" err="1" smtClean="0"/>
              <a:t>Пришвидшення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пошуку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данних</a:t>
            </a:r>
            <a:endParaRPr lang="ru-RU" altLang="ru-RU" sz="2800" dirty="0"/>
          </a:p>
          <a:p>
            <a:pPr>
              <a:lnSpc>
                <a:spcPct val="90000"/>
              </a:lnSpc>
            </a:pPr>
            <a:endParaRPr lang="ru-RU" altLang="ru-RU" sz="2800" dirty="0"/>
          </a:p>
        </p:txBody>
      </p:sp>
      <p:pic>
        <p:nvPicPr>
          <p:cNvPr id="7270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0" y="2852739"/>
            <a:ext cx="5759450" cy="827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71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6" t="9033" r="49268" b="29517"/>
          <a:stretch>
            <a:fillRect/>
          </a:stretch>
        </p:blipFill>
        <p:spPr bwMode="auto">
          <a:xfrm>
            <a:off x="6959600" y="1052514"/>
            <a:ext cx="3671888" cy="431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2711" name="Line 7"/>
          <p:cNvSpPr>
            <a:spLocks noChangeShapeType="1"/>
          </p:cNvSpPr>
          <p:nvPr/>
        </p:nvSpPr>
        <p:spPr bwMode="auto">
          <a:xfrm>
            <a:off x="6959601" y="5013325"/>
            <a:ext cx="3529013" cy="7143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713" name="Line 9"/>
          <p:cNvSpPr>
            <a:spLocks noChangeShapeType="1"/>
          </p:cNvSpPr>
          <p:nvPr/>
        </p:nvSpPr>
        <p:spPr bwMode="auto">
          <a:xfrm>
            <a:off x="2135189" y="5589588"/>
            <a:ext cx="5545137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54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68718-7408-4422-9734-F090D9F8B305}" type="slidenum">
              <a:rPr lang="ru-RU" altLang="ru-RU"/>
              <a:pPr/>
              <a:t>19</a:t>
            </a:fld>
            <a:endParaRPr lang="ru-RU" altLang="ru-RU"/>
          </a:p>
        </p:txBody>
      </p:sp>
      <p:sp>
        <p:nvSpPr>
          <p:cNvPr id="7065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8385175" cy="520700"/>
          </a:xfrm>
        </p:spPr>
        <p:txBody>
          <a:bodyPr/>
          <a:lstStyle/>
          <a:p>
            <a:r>
              <a:rPr lang="ru-RU" altLang="ru-RU" sz="4000" dirty="0" err="1" smtClean="0"/>
              <a:t>Різновиди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хешування</a:t>
            </a:r>
            <a:endParaRPr lang="ru-RU" altLang="ru-RU" sz="4000" dirty="0"/>
          </a:p>
        </p:txBody>
      </p:sp>
      <p:sp>
        <p:nvSpPr>
          <p:cNvPr id="7065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774825" y="981076"/>
            <a:ext cx="4826000" cy="511492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altLang="ru-RU" sz="2800" dirty="0" smtClean="0"/>
              <a:t>Код </a:t>
            </a:r>
            <a:r>
              <a:rPr lang="ru-RU" altLang="ru-RU" sz="2800" dirty="0" err="1" smtClean="0"/>
              <a:t>Ріда</a:t>
            </a:r>
            <a:r>
              <a:rPr lang="ru-RU" altLang="ru-RU" sz="2800" dirty="0" smtClean="0"/>
              <a:t>-Соломона</a:t>
            </a:r>
            <a:endParaRPr lang="ru-RU" altLang="ru-RU" sz="2800" dirty="0"/>
          </a:p>
          <a:p>
            <a:pPr>
              <a:lnSpc>
                <a:spcPct val="80000"/>
              </a:lnSpc>
            </a:pPr>
            <a:r>
              <a:rPr lang="ru-RU" altLang="ru-RU" sz="2800" dirty="0" err="1" smtClean="0"/>
              <a:t>Контрольні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суми</a:t>
            </a:r>
            <a:endParaRPr lang="ru-RU" altLang="ru-RU" sz="2800" dirty="0"/>
          </a:p>
          <a:p>
            <a:pPr lvl="1">
              <a:lnSpc>
                <a:spcPct val="80000"/>
              </a:lnSpc>
            </a:pPr>
            <a:r>
              <a:rPr lang="en-US" altLang="ru-RU" sz="2400" dirty="0"/>
              <a:t>CRC32</a:t>
            </a:r>
            <a:endParaRPr lang="ru-RU" altLang="ru-RU" sz="2400" dirty="0"/>
          </a:p>
          <a:p>
            <a:pPr lvl="1">
              <a:lnSpc>
                <a:spcPct val="80000"/>
              </a:lnSpc>
            </a:pPr>
            <a:r>
              <a:rPr lang="ru-RU" altLang="ru-RU" sz="2400" dirty="0" err="1" smtClean="0"/>
              <a:t>контрольна</a:t>
            </a:r>
            <a:r>
              <a:rPr lang="ru-RU" altLang="ru-RU" sz="2400" dirty="0" smtClean="0"/>
              <a:t> </a:t>
            </a:r>
            <a:r>
              <a:rPr lang="ru-RU" altLang="ru-RU" sz="2400" dirty="0"/>
              <a:t>цифра</a:t>
            </a:r>
          </a:p>
          <a:p>
            <a:pPr>
              <a:lnSpc>
                <a:spcPct val="80000"/>
              </a:lnSpc>
            </a:pPr>
            <a:r>
              <a:rPr lang="ru-RU" altLang="ru-RU" sz="2800" dirty="0" err="1" smtClean="0"/>
              <a:t>Криптографічні</a:t>
            </a:r>
            <a:r>
              <a:rPr lang="ru-RU" altLang="ru-RU" sz="2800" dirty="0" smtClean="0"/>
              <a:t> </a:t>
            </a:r>
            <a:r>
              <a:rPr lang="ru-RU" altLang="ru-RU" sz="2800" dirty="0" err="1" smtClean="0"/>
              <a:t>хеш-функції</a:t>
            </a:r>
            <a:endParaRPr lang="ru-RU" altLang="ru-RU" sz="2800" dirty="0"/>
          </a:p>
          <a:p>
            <a:pPr lvl="1">
              <a:lnSpc>
                <a:spcPct val="80000"/>
              </a:lnSpc>
            </a:pPr>
            <a:r>
              <a:rPr lang="en-US" altLang="ru-RU" sz="2400" dirty="0" smtClean="0"/>
              <a:t>MD5 </a:t>
            </a:r>
            <a:r>
              <a:rPr lang="ru-RU" altLang="ru-RU" sz="2400" dirty="0">
                <a:solidFill>
                  <a:srgbClr val="FF0000"/>
                </a:solidFill>
                <a:sym typeface="Wingdings" panose="05000000000000000000" pitchFamily="2" charset="2"/>
              </a:rPr>
              <a:t></a:t>
            </a:r>
            <a:endParaRPr lang="ru-RU" altLang="ru-RU" sz="2400" dirty="0">
              <a:solidFill>
                <a:srgbClr val="FF0000"/>
              </a:solidFill>
            </a:endParaRPr>
          </a:p>
          <a:p>
            <a:pPr lvl="2">
              <a:lnSpc>
                <a:spcPct val="80000"/>
              </a:lnSpc>
            </a:pPr>
            <a:r>
              <a:rPr lang="ru-RU" altLang="ru-RU" sz="2000" dirty="0"/>
              <a:t>128</a:t>
            </a:r>
            <a:r>
              <a:rPr lang="en-US" altLang="ru-RU" sz="2000" dirty="0"/>
              <a:t>b</a:t>
            </a:r>
            <a:endParaRPr lang="ru-RU" altLang="ru-RU" sz="2000" dirty="0"/>
          </a:p>
          <a:p>
            <a:pPr lvl="1">
              <a:lnSpc>
                <a:spcPct val="80000"/>
              </a:lnSpc>
            </a:pPr>
            <a:r>
              <a:rPr lang="en-US" altLang="ru-RU" sz="2400" dirty="0" smtClean="0"/>
              <a:t>SHA-2</a:t>
            </a:r>
            <a:r>
              <a:rPr lang="ru-RU" altLang="ru-RU" sz="2400" dirty="0" smtClean="0"/>
              <a:t> </a:t>
            </a:r>
            <a:r>
              <a:rPr lang="ru-RU" altLang="ru-RU" sz="2400" dirty="0">
                <a:solidFill>
                  <a:schemeClr val="hlink"/>
                </a:solidFill>
                <a:sym typeface="Wingdings" panose="05000000000000000000" pitchFamily="2" charset="2"/>
              </a:rPr>
              <a:t></a:t>
            </a:r>
            <a:endParaRPr lang="en-US" altLang="ru-RU" sz="2400" dirty="0">
              <a:solidFill>
                <a:schemeClr val="hlink"/>
              </a:solidFill>
            </a:endParaRPr>
          </a:p>
          <a:p>
            <a:pPr lvl="2">
              <a:lnSpc>
                <a:spcPct val="80000"/>
              </a:lnSpc>
            </a:pPr>
            <a:r>
              <a:rPr lang="en-US" altLang="ru-RU" sz="2000" dirty="0"/>
              <a:t>224..512b</a:t>
            </a:r>
          </a:p>
          <a:p>
            <a:pPr lvl="1">
              <a:lnSpc>
                <a:spcPct val="80000"/>
              </a:lnSpc>
            </a:pPr>
            <a:r>
              <a:rPr lang="ru-RU" altLang="ru-RU" sz="2400" dirty="0" err="1"/>
              <a:t>Whirlpool</a:t>
            </a:r>
            <a:endParaRPr lang="ru-RU" altLang="ru-RU" sz="2400" dirty="0"/>
          </a:p>
          <a:p>
            <a:pPr marL="914400" lvl="2" indent="0">
              <a:lnSpc>
                <a:spcPct val="80000"/>
              </a:lnSpc>
              <a:buNone/>
            </a:pPr>
            <a:endParaRPr lang="ru-RU" altLang="ru-RU" sz="2000" dirty="0"/>
          </a:p>
        </p:txBody>
      </p:sp>
      <p:pic>
        <p:nvPicPr>
          <p:cNvPr id="70661" name="Picture 5" descr="300px-MD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4" y="1557338"/>
            <a:ext cx="3641725" cy="400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23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DFD329-7872-4F1F-B5F2-E80589EABBFE}" type="slidenum">
              <a:rPr lang="ru-RU" altLang="ru-RU"/>
              <a:pPr/>
              <a:t>2</a:t>
            </a:fld>
            <a:endParaRPr lang="ru-RU" altLang="ru-RU"/>
          </a:p>
        </p:txBody>
      </p:sp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05273" y="173210"/>
            <a:ext cx="9404723" cy="1400530"/>
          </a:xfrm>
        </p:spPr>
        <p:txBody>
          <a:bodyPr/>
          <a:lstStyle/>
          <a:p>
            <a:r>
              <a:rPr lang="ru-RU" altLang="ru-RU" dirty="0" err="1" smtClean="0"/>
              <a:t>Принципи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Керкгоффса</a:t>
            </a:r>
            <a:r>
              <a:rPr lang="ru-RU" altLang="ru-RU" dirty="0" smtClean="0"/>
              <a:t> </a:t>
            </a:r>
            <a:br>
              <a:rPr lang="ru-RU" altLang="ru-RU" dirty="0" smtClean="0"/>
            </a:br>
            <a:r>
              <a:rPr lang="ru-RU" altLang="ru-RU" sz="2000" dirty="0" smtClean="0"/>
              <a:t>(</a:t>
            </a:r>
            <a:r>
              <a:rPr lang="uk-UA" sz="2000" dirty="0"/>
              <a:t>стійкість криптографічного алгоритму не має залежати від архітектури алгоритму, а має залежати тільки від </a:t>
            </a:r>
            <a:r>
              <a:rPr lang="uk-UA" sz="2000" dirty="0" smtClean="0"/>
              <a:t>ключів)</a:t>
            </a:r>
            <a:endParaRPr lang="ru-RU" altLang="ru-RU" sz="2000" dirty="0"/>
          </a:p>
        </p:txBody>
      </p:sp>
      <p:sp>
        <p:nvSpPr>
          <p:cNvPr id="1843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93306" y="2391975"/>
            <a:ext cx="11681927" cy="476408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/>
              <a:t>Система </a:t>
            </a:r>
            <a:r>
              <a:rPr lang="ru-RU" dirty="0" err="1"/>
              <a:t>має</a:t>
            </a:r>
            <a:r>
              <a:rPr lang="ru-RU" dirty="0"/>
              <a:t> бути такою,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піддається</a:t>
            </a:r>
            <a:r>
              <a:rPr lang="ru-RU" dirty="0"/>
              <a:t> </a:t>
            </a:r>
            <a:r>
              <a:rPr lang="ru-RU" dirty="0" err="1"/>
              <a:t>розшифруванню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не </a:t>
            </a:r>
            <a:r>
              <a:rPr lang="ru-RU" dirty="0" err="1"/>
              <a:t>математично</a:t>
            </a:r>
            <a:r>
              <a:rPr lang="ru-RU" dirty="0"/>
              <a:t>, то практично.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Система не повинна </a:t>
            </a:r>
            <a:r>
              <a:rPr lang="ru-RU" dirty="0" err="1"/>
              <a:t>потребувати</a:t>
            </a:r>
            <a:r>
              <a:rPr lang="ru-RU" dirty="0"/>
              <a:t> </a:t>
            </a:r>
            <a:r>
              <a:rPr lang="ru-RU" dirty="0" err="1"/>
              <a:t>секретності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потрапляння</a:t>
            </a:r>
            <a:r>
              <a:rPr lang="ru-RU" dirty="0"/>
              <a:t> до рук супротивника не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викликати</a:t>
            </a:r>
            <a:r>
              <a:rPr lang="ru-RU" dirty="0"/>
              <a:t> </a:t>
            </a:r>
            <a:r>
              <a:rPr lang="ru-RU" dirty="0" err="1"/>
              <a:t>незручностей</a:t>
            </a:r>
            <a:r>
              <a:rPr lang="ru-RU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Ключ </a:t>
            </a:r>
            <a:r>
              <a:rPr lang="ru-RU" dirty="0" err="1"/>
              <a:t>має</a:t>
            </a:r>
            <a:r>
              <a:rPr lang="ru-RU" dirty="0"/>
              <a:t> легко </a:t>
            </a:r>
            <a:r>
              <a:rPr lang="ru-RU" dirty="0" err="1"/>
              <a:t>передаватись</a:t>
            </a:r>
            <a:r>
              <a:rPr lang="ru-RU" dirty="0"/>
              <a:t> і </a:t>
            </a:r>
            <a:r>
              <a:rPr lang="ru-RU" dirty="0" err="1"/>
              <a:t>запам'ятовуватись</a:t>
            </a:r>
            <a:r>
              <a:rPr lang="ru-RU" dirty="0"/>
              <a:t> без будь-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записів</a:t>
            </a:r>
            <a:r>
              <a:rPr lang="ru-RU" dirty="0"/>
              <a:t>; у </a:t>
            </a:r>
            <a:r>
              <a:rPr lang="ru-RU" dirty="0" err="1"/>
              <a:t>кореспондентів</a:t>
            </a:r>
            <a:r>
              <a:rPr lang="ru-RU" dirty="0"/>
              <a:t> повинна бути </a:t>
            </a:r>
            <a:r>
              <a:rPr lang="ru-RU" dirty="0" err="1"/>
              <a:t>можливість</a:t>
            </a:r>
            <a:r>
              <a:rPr lang="ru-RU" dirty="0"/>
              <a:t> за потребою </a:t>
            </a:r>
            <a:r>
              <a:rPr lang="ru-RU" dirty="0" err="1"/>
              <a:t>змінювати</a:t>
            </a:r>
            <a:r>
              <a:rPr lang="ru-RU" dirty="0"/>
              <a:t> ключ.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Система повинна бути </a:t>
            </a:r>
            <a:r>
              <a:rPr lang="ru-RU" dirty="0" err="1"/>
              <a:t>придатна</a:t>
            </a:r>
            <a:r>
              <a:rPr lang="ru-RU" dirty="0"/>
              <a:t> для </a:t>
            </a:r>
            <a:r>
              <a:rPr lang="ru-RU" dirty="0" err="1"/>
              <a:t>застосування</a:t>
            </a:r>
            <a:r>
              <a:rPr lang="ru-RU" dirty="0"/>
              <a:t> в телеграфному </a:t>
            </a:r>
            <a:r>
              <a:rPr lang="ru-RU" dirty="0" err="1"/>
              <a:t>листуванні</a:t>
            </a:r>
            <a:r>
              <a:rPr lang="ru-RU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Система повинна бути портативною; для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обслуговування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вистачати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err="1"/>
              <a:t>Насамкінець</a:t>
            </a:r>
            <a:r>
              <a:rPr lang="ru-RU" dirty="0"/>
              <a:t>, </a:t>
            </a:r>
            <a:r>
              <a:rPr lang="ru-RU" dirty="0" err="1"/>
              <a:t>необхідно</a:t>
            </a:r>
            <a:r>
              <a:rPr lang="ru-RU" dirty="0"/>
              <a:t>, </a:t>
            </a:r>
            <a:r>
              <a:rPr lang="ru-RU" dirty="0" err="1"/>
              <a:t>щоб</a:t>
            </a:r>
            <a:r>
              <a:rPr lang="ru-RU" dirty="0"/>
              <a:t> система </a:t>
            </a:r>
            <a:r>
              <a:rPr lang="ru-RU" dirty="0" err="1"/>
              <a:t>була</a:t>
            </a:r>
            <a:r>
              <a:rPr lang="ru-RU" dirty="0"/>
              <a:t> простою у </a:t>
            </a:r>
            <a:r>
              <a:rPr lang="ru-RU" dirty="0" err="1"/>
              <a:t>використанні</a:t>
            </a:r>
            <a:r>
              <a:rPr lang="ru-RU" dirty="0"/>
              <a:t>,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вживання</a:t>
            </a:r>
            <a:r>
              <a:rPr lang="ru-RU" dirty="0"/>
              <a:t> не </a:t>
            </a:r>
            <a:r>
              <a:rPr lang="ru-RU" dirty="0" err="1"/>
              <a:t>вимагало</a:t>
            </a:r>
            <a:r>
              <a:rPr lang="ru-RU" dirty="0"/>
              <a:t> </a:t>
            </a:r>
            <a:r>
              <a:rPr lang="ru-RU" dirty="0" err="1"/>
              <a:t>ані</a:t>
            </a:r>
            <a:r>
              <a:rPr lang="ru-RU" dirty="0"/>
              <a:t> </a:t>
            </a:r>
            <a:r>
              <a:rPr lang="ru-RU" dirty="0" err="1"/>
              <a:t>знання</a:t>
            </a:r>
            <a:r>
              <a:rPr lang="ru-RU" dirty="0"/>
              <a:t> </a:t>
            </a:r>
            <a:r>
              <a:rPr lang="ru-RU" dirty="0" err="1"/>
              <a:t>довгого</a:t>
            </a:r>
            <a:r>
              <a:rPr lang="ru-RU" dirty="0"/>
              <a:t> списку правил, </a:t>
            </a:r>
            <a:r>
              <a:rPr lang="ru-RU" dirty="0" err="1"/>
              <a:t>ані</a:t>
            </a:r>
            <a:r>
              <a:rPr lang="ru-RU" dirty="0"/>
              <a:t> </a:t>
            </a:r>
            <a:r>
              <a:rPr lang="ru-RU" dirty="0" err="1"/>
              <a:t>значних</a:t>
            </a:r>
            <a:r>
              <a:rPr lang="ru-RU" dirty="0"/>
              <a:t> </a:t>
            </a:r>
            <a:r>
              <a:rPr lang="ru-RU" dirty="0" err="1"/>
              <a:t>розумових</a:t>
            </a:r>
            <a:r>
              <a:rPr lang="ru-RU" dirty="0"/>
              <a:t> </a:t>
            </a:r>
            <a:r>
              <a:rPr lang="ru-RU" dirty="0" err="1"/>
              <a:t>зусиль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91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9694D-3358-4D0C-82C3-E2600DA08C8D}" type="slidenum">
              <a:rPr lang="ru-RU" altLang="ru-RU"/>
              <a:pPr/>
              <a:t>20</a:t>
            </a:fld>
            <a:endParaRPr lang="ru-RU" altLang="ru-RU"/>
          </a:p>
        </p:txBody>
      </p:sp>
      <p:sp>
        <p:nvSpPr>
          <p:cNvPr id="532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 dirty="0" smtClean="0"/>
              <a:t>Перехоплення даних</a:t>
            </a:r>
            <a:endParaRPr lang="ru-RU" altLang="ru-RU" dirty="0"/>
          </a:p>
        </p:txBody>
      </p:sp>
      <p:sp>
        <p:nvSpPr>
          <p:cNvPr id="53251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altLang="ru-RU" sz="2400" dirty="0" err="1" smtClean="0"/>
              <a:t>активне</a:t>
            </a:r>
            <a:endParaRPr lang="ru-RU" altLang="ru-RU" sz="2400" dirty="0"/>
          </a:p>
          <a:p>
            <a:r>
              <a:rPr lang="ru-RU" altLang="ru-RU" sz="2400" dirty="0" err="1" smtClean="0"/>
              <a:t>пасивне</a:t>
            </a:r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242705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E8061-7D61-4B66-AF27-3163861A5C25}" type="slidenum">
              <a:rPr lang="ru-RU" altLang="ru-RU"/>
              <a:pPr/>
              <a:t>21</a:t>
            </a:fld>
            <a:endParaRPr lang="ru-RU" altLang="ru-RU"/>
          </a:p>
        </p:txBody>
      </p:sp>
      <p:sp>
        <p:nvSpPr>
          <p:cNvPr id="12902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58620" y="662473"/>
            <a:ext cx="9891233" cy="5585926"/>
          </a:xfrm>
        </p:spPr>
        <p:txBody>
          <a:bodyPr/>
          <a:lstStyle/>
          <a:p>
            <a:pPr marL="0" indent="0">
              <a:buNone/>
            </a:pPr>
            <a:r>
              <a:rPr lang="ru-RU" altLang="ru-RU" dirty="0" err="1" smtClean="0"/>
              <a:t>Гамування</a:t>
            </a:r>
            <a:endParaRPr lang="ru-RU" altLang="ru-RU" dirty="0"/>
          </a:p>
          <a:p>
            <a:pPr lvl="1"/>
            <a:r>
              <a:rPr lang="ru-RU" altLang="ru-RU" dirty="0" err="1" smtClean="0"/>
              <a:t>функція</a:t>
            </a:r>
            <a:r>
              <a:rPr lang="ru-RU" altLang="ru-RU" dirty="0" smtClean="0"/>
              <a:t> </a:t>
            </a:r>
            <a:r>
              <a:rPr lang="en-US" altLang="ru-RU" dirty="0"/>
              <a:t>XOR</a:t>
            </a:r>
            <a:endParaRPr lang="ru-RU" altLang="ru-RU" dirty="0"/>
          </a:p>
          <a:p>
            <a:pPr lvl="2"/>
            <a:r>
              <a:rPr lang="ru-RU" altLang="ru-RU" dirty="0"/>
              <a:t>0111 </a:t>
            </a:r>
            <a:r>
              <a:rPr lang="ru-RU" alt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⊕</a:t>
            </a:r>
            <a:r>
              <a:rPr lang="ru-RU" altLang="ru-RU" dirty="0">
                <a:ea typeface="Arial Unicode MS" panose="020B0604020202020204" pitchFamily="34" charset="-128"/>
                <a:cs typeface="Arial Unicode MS" panose="020B0604020202020204" pitchFamily="34" charset="-128"/>
              </a:rPr>
              <a:t> 1100 = 1011</a:t>
            </a:r>
          </a:p>
          <a:p>
            <a:pPr lvl="1"/>
            <a:r>
              <a:rPr lang="uk-UA" dirty="0"/>
              <a:t>відрахування по </a:t>
            </a:r>
            <a:r>
              <a:rPr lang="uk-UA" dirty="0" smtClean="0"/>
              <a:t>модулю</a:t>
            </a:r>
          </a:p>
          <a:p>
            <a:pPr marL="457200" lvl="1" indent="0">
              <a:buNone/>
            </a:pPr>
            <a:r>
              <a:rPr lang="uk-UA" altLang="ru-RU" dirty="0"/>
              <a:t> </a:t>
            </a:r>
            <a:r>
              <a:rPr lang="uk-UA" altLang="ru-RU" dirty="0" smtClean="0"/>
              <a:t>     </a:t>
            </a:r>
            <a:r>
              <a:rPr lang="ru-RU" altLang="ru-RU" dirty="0" smtClean="0"/>
              <a:t>(2+1</a:t>
            </a:r>
            <a:r>
              <a:rPr lang="en-US" altLang="ru-RU" dirty="0"/>
              <a:t>0) mod 11 = 1</a:t>
            </a:r>
          </a:p>
          <a:p>
            <a:pPr lvl="2"/>
            <a:endParaRPr lang="ru-RU" altLang="ru-RU" dirty="0"/>
          </a:p>
          <a:p>
            <a:pPr marL="0" indent="0">
              <a:buNone/>
            </a:pPr>
            <a:r>
              <a:rPr lang="uk-UA" altLang="ru-RU" dirty="0" smtClean="0"/>
              <a:t>Випадкові і псевдовипадкові числа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3654621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BB7F1-846F-446A-8554-7B4C8212EE4F}" type="slidenum">
              <a:rPr lang="ru-RU" altLang="ru-RU"/>
              <a:pPr/>
              <a:t>22</a:t>
            </a:fld>
            <a:endParaRPr lang="ru-RU" altLang="ru-RU"/>
          </a:p>
        </p:txBody>
      </p:sp>
      <p:sp>
        <p:nvSpPr>
          <p:cNvPr id="942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07910" y="244475"/>
            <a:ext cx="10058466" cy="952500"/>
          </a:xfrm>
        </p:spPr>
        <p:txBody>
          <a:bodyPr/>
          <a:lstStyle/>
          <a:p>
            <a:r>
              <a:rPr lang="ru-RU" altLang="ru-RU" dirty="0" err="1" smtClean="0"/>
              <a:t>Шифри</a:t>
            </a:r>
            <a:r>
              <a:rPr lang="ru-RU" altLang="ru-RU" dirty="0" smtClean="0"/>
              <a:t>, </a:t>
            </a:r>
            <a:r>
              <a:rPr lang="ru-RU" altLang="ru-RU" dirty="0" err="1" smtClean="0"/>
              <a:t>що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неможливо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взламати</a:t>
            </a:r>
            <a:endParaRPr lang="ru-RU" altLang="ru-RU" dirty="0"/>
          </a:p>
        </p:txBody>
      </p:sp>
      <p:sp>
        <p:nvSpPr>
          <p:cNvPr id="9421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07910" y="1268413"/>
            <a:ext cx="10061640" cy="5256212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uk-UA" sz="2400" dirty="0"/>
              <a:t>шифр </a:t>
            </a:r>
            <a:r>
              <a:rPr lang="uk-UA" sz="2400" dirty="0" err="1"/>
              <a:t>Вернама</a:t>
            </a:r>
            <a:r>
              <a:rPr lang="uk-UA" sz="2400" dirty="0"/>
              <a:t>, одноразовий блокнот</a:t>
            </a:r>
            <a:endParaRPr lang="ru-RU" altLang="ru-RU" sz="2400" dirty="0"/>
          </a:p>
          <a:p>
            <a:pPr marL="0" indent="0">
              <a:lnSpc>
                <a:spcPct val="80000"/>
              </a:lnSpc>
              <a:buNone/>
            </a:pPr>
            <a:r>
              <a:rPr lang="ru-RU" altLang="ru-RU" sz="2400" dirty="0"/>
              <a:t>Пример: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dirty="0"/>
              <a:t>Ключ		EVTIQWXQVVOPMCXREPYZ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dirty="0" err="1" smtClean="0"/>
              <a:t>Відкритий</a:t>
            </a:r>
            <a:r>
              <a:rPr lang="ru-RU" altLang="ru-RU" sz="2000" dirty="0" smtClean="0"/>
              <a:t> </a:t>
            </a:r>
            <a:r>
              <a:rPr lang="ru-RU" altLang="ru-RU" sz="2000" dirty="0"/>
              <a:t>текст	ALLSWELLTHATENDSWELL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dirty="0" err="1"/>
              <a:t>Шифротекст</a:t>
            </a:r>
            <a:r>
              <a:rPr lang="ru-RU" altLang="ru-RU" sz="2000" dirty="0"/>
              <a:t>	EGEAMAIBOCOIQPAJATJK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2000" dirty="0" err="1" smtClean="0"/>
              <a:t>Шифрограма</a:t>
            </a:r>
            <a:r>
              <a:rPr lang="ru-RU" altLang="ru-RU" sz="2000" dirty="0"/>
              <a:t>	EGEAM AIBOC OIQPA JATJK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None/>
            </a:pPr>
            <a:endParaRPr lang="ru-RU" altLang="ru-RU" sz="2000" dirty="0"/>
          </a:p>
          <a:p>
            <a:pPr marL="0" indent="0">
              <a:lnSpc>
                <a:spcPct val="80000"/>
              </a:lnSpc>
              <a:buNone/>
            </a:pPr>
            <a:r>
              <a:rPr lang="ru-RU" altLang="ru-RU" sz="2400" dirty="0"/>
              <a:t>Ключ </a:t>
            </a:r>
            <a:r>
              <a:rPr lang="ru-RU" altLang="ru-RU" sz="2400" dirty="0" smtClean="0"/>
              <a:t>повинен:</a:t>
            </a:r>
            <a:endParaRPr lang="ru-RU" altLang="ru-RU" sz="2400" dirty="0"/>
          </a:p>
          <a:p>
            <a:pPr>
              <a:lnSpc>
                <a:spcPct val="80000"/>
              </a:lnSpc>
            </a:pPr>
            <a:endParaRPr lang="ru-RU" altLang="ru-RU" sz="2400" dirty="0"/>
          </a:p>
          <a:p>
            <a:pPr lvl="1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uk-UA" sz="2000" dirty="0"/>
              <a:t>бути істинно </a:t>
            </a:r>
            <a:r>
              <a:rPr lang="uk-UA" sz="2000" dirty="0" smtClean="0"/>
              <a:t>випадковим;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uk-UA" sz="2000" dirty="0" smtClean="0"/>
              <a:t>збігатися </a:t>
            </a:r>
            <a:r>
              <a:rPr lang="uk-UA" sz="2000" dirty="0"/>
              <a:t>за розміром з заданим відкритим </a:t>
            </a:r>
            <a:r>
              <a:rPr lang="uk-UA" sz="2000" dirty="0" smtClean="0"/>
              <a:t>текстом;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AutoNum type="arabicPeriod"/>
            </a:pPr>
            <a:r>
              <a:rPr lang="uk-UA" sz="2000" dirty="0" smtClean="0"/>
              <a:t>застосовуватися </a:t>
            </a:r>
            <a:r>
              <a:rPr lang="uk-UA" sz="2000" dirty="0"/>
              <a:t>тільки один раз.</a:t>
            </a:r>
            <a:endParaRPr lang="ru-RU" altLang="ru-RU" sz="2000" dirty="0"/>
          </a:p>
          <a:p>
            <a:pPr marL="0" indent="0">
              <a:lnSpc>
                <a:spcPct val="80000"/>
              </a:lnSpc>
              <a:buNone/>
            </a:pPr>
            <a:r>
              <a:rPr lang="uk-UA" sz="2400" dirty="0"/>
              <a:t>Хороший при 2 частково захищених каналах або 1 надійному.</a:t>
            </a:r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59131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FBD8C-15D2-415A-8D3E-B3FB9084C750}" type="slidenum">
              <a:rPr lang="ru-RU" altLang="ru-RU"/>
              <a:pPr/>
              <a:t>23</a:t>
            </a:fld>
            <a:endParaRPr lang="ru-RU" altLang="ru-RU"/>
          </a:p>
        </p:txBody>
      </p:sp>
      <p:sp>
        <p:nvSpPr>
          <p:cNvPr id="81924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8385175" cy="736600"/>
          </a:xfrm>
        </p:spPr>
        <p:txBody>
          <a:bodyPr/>
          <a:lstStyle/>
          <a:p>
            <a:r>
              <a:rPr lang="ru-RU" altLang="ru-RU" sz="3600" dirty="0" smtClean="0"/>
              <a:t>Машина Лоренца</a:t>
            </a:r>
            <a:endParaRPr lang="ru-RU" altLang="ru-RU" sz="3600" dirty="0"/>
          </a:p>
        </p:txBody>
      </p:sp>
      <p:pic>
        <p:nvPicPr>
          <p:cNvPr id="8192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3" y="1074739"/>
            <a:ext cx="7620000" cy="566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017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78772-A467-4B3D-A17F-32423F0CA7C4}" type="slidenum">
              <a:rPr lang="ru-RU" altLang="ru-RU"/>
              <a:pPr/>
              <a:t>24</a:t>
            </a:fld>
            <a:endParaRPr lang="ru-RU" altLang="ru-RU"/>
          </a:p>
        </p:txBody>
      </p:sp>
      <p:sp>
        <p:nvSpPr>
          <p:cNvPr id="1341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dirty="0" smtClean="0"/>
              <a:t>Машина «</a:t>
            </a:r>
            <a:r>
              <a:rPr lang="ru-RU" altLang="ru-RU" sz="3600" dirty="0" err="1" smtClean="0"/>
              <a:t>Енігма</a:t>
            </a:r>
            <a:r>
              <a:rPr lang="ru-RU" altLang="ru-RU" sz="3600" dirty="0" smtClean="0"/>
              <a:t>»</a:t>
            </a:r>
            <a:endParaRPr lang="ru-RU" altLang="ru-RU" sz="3600" dirty="0"/>
          </a:p>
        </p:txBody>
      </p:sp>
      <p:sp>
        <p:nvSpPr>
          <p:cNvPr id="13414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847850" y="1905000"/>
            <a:ext cx="4679950" cy="4191000"/>
          </a:xfrm>
        </p:spPr>
        <p:txBody>
          <a:bodyPr/>
          <a:lstStyle/>
          <a:p>
            <a:pPr marL="0" indent="0">
              <a:buNone/>
            </a:pPr>
            <a:r>
              <a:rPr lang="uk-UA" altLang="ru-RU" dirty="0" smtClean="0"/>
              <a:t>Криптографічна бомба</a:t>
            </a:r>
            <a:endParaRPr lang="ru-RU" altLang="ru-RU" dirty="0"/>
          </a:p>
        </p:txBody>
      </p:sp>
      <p:pic>
        <p:nvPicPr>
          <p:cNvPr id="134149" name="Picture 5" descr="Enigm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451" y="44451"/>
            <a:ext cx="3857625" cy="513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153" name="Picture 9" descr="TuringBombeBletchleyPa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3154364"/>
            <a:ext cx="5057775" cy="351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70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B8FB1-5E03-4F7D-8A8B-7416C69A1818}" type="slidenum">
              <a:rPr lang="ru-RU" altLang="ru-RU"/>
              <a:pPr/>
              <a:t>25</a:t>
            </a:fld>
            <a:endParaRPr lang="ru-RU" altLang="ru-RU"/>
          </a:p>
        </p:txBody>
      </p:sp>
      <p:sp>
        <p:nvSpPr>
          <p:cNvPr id="13005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8385175" cy="736600"/>
          </a:xfrm>
        </p:spPr>
        <p:txBody>
          <a:bodyPr/>
          <a:lstStyle/>
          <a:p>
            <a:r>
              <a:rPr lang="ru-RU" altLang="ru-RU" sz="4000" dirty="0" err="1" smtClean="0"/>
              <a:t>Криптостійкість</a:t>
            </a:r>
            <a:endParaRPr lang="ru-RU" altLang="ru-RU" sz="4000" dirty="0"/>
          </a:p>
        </p:txBody>
      </p:sp>
      <p:sp>
        <p:nvSpPr>
          <p:cNvPr id="13005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5314" y="1120776"/>
            <a:ext cx="10304236" cy="5476875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altLang="ru-RU" sz="2400" dirty="0"/>
              <a:t>Абсолютно </a:t>
            </a:r>
            <a:r>
              <a:rPr lang="ru-RU" altLang="ru-RU" sz="2400" dirty="0" err="1" smtClean="0"/>
              <a:t>стійкі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криптосистеми</a:t>
            </a:r>
            <a:endParaRPr lang="ru-RU" altLang="ru-RU" sz="2400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000" dirty="0"/>
              <a:t>Требования:</a:t>
            </a:r>
          </a:p>
          <a:p>
            <a:pPr lvl="1">
              <a:lnSpc>
                <a:spcPct val="90000"/>
              </a:lnSpc>
            </a:pPr>
            <a:r>
              <a:rPr lang="uk-UA" sz="2000" dirty="0"/>
              <a:t>ключ генерується для кожного повідомлення (кожен ключ використовується тільки один </a:t>
            </a:r>
            <a:r>
              <a:rPr lang="uk-UA" sz="2000" dirty="0" smtClean="0"/>
              <a:t>раз)</a:t>
            </a:r>
          </a:p>
          <a:p>
            <a:pPr lvl="1">
              <a:lnSpc>
                <a:spcPct val="90000"/>
              </a:lnSpc>
            </a:pPr>
            <a:r>
              <a:rPr lang="uk-UA" sz="2000" dirty="0" smtClean="0"/>
              <a:t>ключ </a:t>
            </a:r>
            <a:r>
              <a:rPr lang="uk-UA" sz="2000" dirty="0"/>
              <a:t>статистично надійний (тобто ймовірності появи кожного з можливих символів рівні, символи в ключовий послідовності незалежні і </a:t>
            </a:r>
            <a:r>
              <a:rPr lang="uk-UA" sz="2000" dirty="0" smtClean="0"/>
              <a:t>випадкові)</a:t>
            </a:r>
          </a:p>
          <a:p>
            <a:pPr lvl="1">
              <a:lnSpc>
                <a:spcPct val="90000"/>
              </a:lnSpc>
            </a:pPr>
            <a:r>
              <a:rPr lang="uk-UA" sz="2000" dirty="0" smtClean="0"/>
              <a:t>довжина </a:t>
            </a:r>
            <a:r>
              <a:rPr lang="uk-UA" sz="2000" dirty="0"/>
              <a:t>ключа дорівнює або більше довжини </a:t>
            </a:r>
            <a:r>
              <a:rPr lang="uk-UA" sz="2000" dirty="0" smtClean="0"/>
              <a:t>повідомлення</a:t>
            </a:r>
          </a:p>
          <a:p>
            <a:pPr lvl="1">
              <a:lnSpc>
                <a:spcPct val="90000"/>
              </a:lnSpc>
            </a:pPr>
            <a:r>
              <a:rPr lang="uk-UA" sz="2000" dirty="0" smtClean="0"/>
              <a:t>вихідний </a:t>
            </a:r>
            <a:r>
              <a:rPr lang="uk-UA" sz="2000" dirty="0"/>
              <a:t>(відкритий) текст </a:t>
            </a:r>
            <a:r>
              <a:rPr lang="uk-UA" sz="2000" dirty="0" smtClean="0"/>
              <a:t>містить деяку </a:t>
            </a:r>
            <a:r>
              <a:rPr lang="uk-UA" sz="2000" dirty="0"/>
              <a:t>надмірністю (що є критерієм оцінки правильності </a:t>
            </a:r>
            <a:r>
              <a:rPr lang="uk-UA" sz="2000" dirty="0" smtClean="0"/>
              <a:t>розшифрування)</a:t>
            </a:r>
            <a:endParaRPr lang="ru-RU" altLang="ru-RU" sz="2000" dirty="0"/>
          </a:p>
          <a:p>
            <a:pPr marL="0" indent="0">
              <a:lnSpc>
                <a:spcPct val="90000"/>
              </a:lnSpc>
              <a:buNone/>
            </a:pPr>
            <a:r>
              <a:rPr lang="ru-RU" altLang="ru-RU" sz="2400" dirty="0" err="1" smtClean="0"/>
              <a:t>Достатньо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стійкі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криптосистеми</a:t>
            </a:r>
            <a:endParaRPr lang="ru-RU" altLang="ru-RU" sz="2400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000" dirty="0" err="1" smtClean="0"/>
              <a:t>Засновані</a:t>
            </a:r>
            <a:r>
              <a:rPr lang="ru-RU" altLang="ru-RU" sz="2000" dirty="0" smtClean="0"/>
              <a:t> </a:t>
            </a:r>
            <a:r>
              <a:rPr lang="ru-RU" altLang="ru-RU" sz="2000" dirty="0"/>
              <a:t>на:</a:t>
            </a:r>
          </a:p>
          <a:p>
            <a:pPr lvl="1">
              <a:lnSpc>
                <a:spcPct val="90000"/>
              </a:lnSpc>
            </a:pPr>
            <a:r>
              <a:rPr lang="uk-UA" sz="2000" dirty="0"/>
              <a:t>обчислювальна складність повного </a:t>
            </a:r>
            <a:r>
              <a:rPr lang="uk-UA" sz="2000" dirty="0" smtClean="0"/>
              <a:t>перебору</a:t>
            </a:r>
          </a:p>
          <a:p>
            <a:pPr lvl="1">
              <a:lnSpc>
                <a:spcPct val="90000"/>
              </a:lnSpc>
            </a:pPr>
            <a:r>
              <a:rPr lang="uk-UA" sz="2000" dirty="0" smtClean="0"/>
              <a:t>відомі </a:t>
            </a:r>
            <a:r>
              <a:rPr lang="uk-UA" sz="2000" dirty="0"/>
              <a:t>на даний момент слабкості (уразливості) і їх вплив на обчислювальну складність.</a:t>
            </a:r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9031724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AD2ED8-DFA5-47BE-839B-05A281543A67}" type="slidenum">
              <a:rPr lang="ru-RU" altLang="ru-RU"/>
              <a:pPr/>
              <a:t>26</a:t>
            </a:fld>
            <a:endParaRPr lang="ru-RU" altLang="ru-RU"/>
          </a:p>
        </p:txBody>
      </p:sp>
      <p:sp>
        <p:nvSpPr>
          <p:cNvPr id="655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smtClean="0"/>
              <a:t>Час </a:t>
            </a:r>
            <a:r>
              <a:rPr lang="ru-RU" altLang="ru-RU" dirty="0" err="1" smtClean="0"/>
              <a:t>повного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підбору</a:t>
            </a:r>
            <a:endParaRPr lang="ru-RU" altLang="ru-RU" dirty="0"/>
          </a:p>
        </p:txBody>
      </p:sp>
      <p:sp>
        <p:nvSpPr>
          <p:cNvPr id="6553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46111" y="1905000"/>
            <a:ext cx="11035816" cy="41910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ru-RU" altLang="ru-RU" dirty="0" err="1" smtClean="0"/>
              <a:t>Кількість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знаків</a:t>
            </a:r>
            <a:r>
              <a:rPr lang="en-US" altLang="ru-RU" dirty="0" smtClean="0"/>
              <a:t> </a:t>
            </a:r>
            <a:r>
              <a:rPr lang="ru-RU" altLang="ru-RU" dirty="0" err="1" smtClean="0"/>
              <a:t>Кількість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варіантів</a:t>
            </a:r>
            <a:r>
              <a:rPr lang="ru-RU" altLang="ru-RU" dirty="0"/>
              <a:t>	</a:t>
            </a:r>
            <a:r>
              <a:rPr lang="ru-RU" altLang="ru-RU" dirty="0" err="1" smtClean="0"/>
              <a:t>Стійкість</a:t>
            </a:r>
            <a:r>
              <a:rPr lang="ru-RU" altLang="ru-RU" dirty="0"/>
              <a:t>	</a:t>
            </a:r>
            <a:r>
              <a:rPr lang="ru-RU" altLang="ru-RU" dirty="0" smtClean="0"/>
              <a:t>Час перебору</a:t>
            </a:r>
            <a:endParaRPr lang="ru-RU" altLang="ru-RU" dirty="0"/>
          </a:p>
          <a:p>
            <a:pPr>
              <a:lnSpc>
                <a:spcPct val="80000"/>
              </a:lnSpc>
            </a:pPr>
            <a:r>
              <a:rPr lang="ru-RU" altLang="ru-RU" dirty="0"/>
              <a:t>1		</a:t>
            </a:r>
            <a:r>
              <a:rPr lang="ru-RU" altLang="ru-RU" dirty="0" smtClean="0"/>
              <a:t>                 36</a:t>
            </a:r>
            <a:r>
              <a:rPr lang="ru-RU" altLang="ru-RU" dirty="0"/>
              <a:t>		</a:t>
            </a:r>
            <a:r>
              <a:rPr lang="en-US" altLang="ru-RU" dirty="0"/>
              <a:t>	</a:t>
            </a:r>
            <a:r>
              <a:rPr lang="uk-UA" altLang="ru-RU" dirty="0" smtClean="0"/>
              <a:t>        </a:t>
            </a:r>
            <a:r>
              <a:rPr lang="ru-RU" altLang="ru-RU" dirty="0" smtClean="0"/>
              <a:t>5 </a:t>
            </a:r>
            <a:r>
              <a:rPr lang="ru-RU" altLang="ru-RU" dirty="0" err="1" smtClean="0"/>
              <a:t>біт</a:t>
            </a:r>
            <a:r>
              <a:rPr lang="ru-RU" altLang="ru-RU" dirty="0"/>
              <a:t>	</a:t>
            </a:r>
            <a:r>
              <a:rPr lang="en-US" altLang="ru-RU" dirty="0"/>
              <a:t>	</a:t>
            </a:r>
            <a:r>
              <a:rPr lang="ru-RU" altLang="ru-RU" dirty="0" err="1" smtClean="0"/>
              <a:t>менше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секунди</a:t>
            </a:r>
            <a:endParaRPr lang="ru-RU" altLang="ru-RU" dirty="0"/>
          </a:p>
          <a:p>
            <a:pPr>
              <a:lnSpc>
                <a:spcPct val="80000"/>
              </a:lnSpc>
            </a:pPr>
            <a:r>
              <a:rPr lang="ru-RU" altLang="ru-RU" dirty="0"/>
              <a:t>2		</a:t>
            </a:r>
            <a:r>
              <a:rPr lang="ru-RU" altLang="ru-RU" dirty="0" smtClean="0"/>
              <a:t>                 1296</a:t>
            </a:r>
            <a:r>
              <a:rPr lang="ru-RU" altLang="ru-RU" dirty="0"/>
              <a:t>		</a:t>
            </a:r>
            <a:r>
              <a:rPr lang="en-US" altLang="ru-RU" dirty="0"/>
              <a:t>	</a:t>
            </a:r>
            <a:r>
              <a:rPr lang="uk-UA" altLang="ru-RU" dirty="0" smtClean="0"/>
              <a:t>       </a:t>
            </a:r>
            <a:r>
              <a:rPr lang="ru-RU" altLang="ru-RU" dirty="0" smtClean="0"/>
              <a:t>10 </a:t>
            </a:r>
            <a:r>
              <a:rPr lang="ru-RU" altLang="ru-RU" dirty="0" err="1"/>
              <a:t>біт</a:t>
            </a:r>
            <a:r>
              <a:rPr lang="ru-RU" altLang="ru-RU" dirty="0"/>
              <a:t> 	</a:t>
            </a:r>
            <a:r>
              <a:rPr lang="en-US" altLang="ru-RU" dirty="0"/>
              <a:t>	</a:t>
            </a:r>
            <a:r>
              <a:rPr lang="ru-RU" altLang="ru-RU" dirty="0" err="1"/>
              <a:t>менше</a:t>
            </a:r>
            <a:r>
              <a:rPr lang="ru-RU" altLang="ru-RU" dirty="0"/>
              <a:t> </a:t>
            </a:r>
            <a:r>
              <a:rPr lang="ru-RU" altLang="ru-RU" dirty="0" err="1"/>
              <a:t>секунди</a:t>
            </a:r>
            <a:endParaRPr lang="ru-RU" altLang="ru-RU" dirty="0"/>
          </a:p>
          <a:p>
            <a:pPr>
              <a:lnSpc>
                <a:spcPct val="80000"/>
              </a:lnSpc>
            </a:pPr>
            <a:r>
              <a:rPr lang="ru-RU" altLang="ru-RU" dirty="0" smtClean="0"/>
              <a:t>3</a:t>
            </a:r>
            <a:r>
              <a:rPr lang="ru-RU" altLang="ru-RU" dirty="0"/>
              <a:t>		</a:t>
            </a:r>
            <a:r>
              <a:rPr lang="ru-RU" altLang="ru-RU" dirty="0" smtClean="0"/>
              <a:t>                 46 </a:t>
            </a:r>
            <a:r>
              <a:rPr lang="ru-RU" altLang="ru-RU" dirty="0"/>
              <a:t>656		</a:t>
            </a:r>
            <a:r>
              <a:rPr lang="en-US" altLang="ru-RU" dirty="0"/>
              <a:t>	</a:t>
            </a:r>
            <a:r>
              <a:rPr lang="ru-RU" altLang="ru-RU" dirty="0" smtClean="0"/>
              <a:t>15 </a:t>
            </a:r>
            <a:r>
              <a:rPr lang="ru-RU" altLang="ru-RU" dirty="0" err="1"/>
              <a:t>біт</a:t>
            </a:r>
            <a:r>
              <a:rPr lang="ru-RU" altLang="ru-RU" dirty="0"/>
              <a:t> 	</a:t>
            </a:r>
            <a:r>
              <a:rPr lang="en-US" altLang="ru-RU" dirty="0"/>
              <a:t>	</a:t>
            </a:r>
            <a:r>
              <a:rPr lang="ru-RU" altLang="ru-RU" dirty="0" err="1"/>
              <a:t>менше</a:t>
            </a:r>
            <a:r>
              <a:rPr lang="ru-RU" altLang="ru-RU" dirty="0"/>
              <a:t> </a:t>
            </a:r>
            <a:r>
              <a:rPr lang="ru-RU" altLang="ru-RU" dirty="0" err="1"/>
              <a:t>секунди</a:t>
            </a:r>
            <a:endParaRPr lang="ru-RU" altLang="ru-RU" dirty="0"/>
          </a:p>
          <a:p>
            <a:pPr>
              <a:lnSpc>
                <a:spcPct val="80000"/>
              </a:lnSpc>
            </a:pPr>
            <a:r>
              <a:rPr lang="ru-RU" altLang="ru-RU" dirty="0" smtClean="0"/>
              <a:t>4</a:t>
            </a:r>
            <a:r>
              <a:rPr lang="ru-RU" altLang="ru-RU" dirty="0"/>
              <a:t>		</a:t>
            </a:r>
            <a:r>
              <a:rPr lang="ru-RU" altLang="ru-RU" dirty="0" smtClean="0"/>
              <a:t>                 1 </a:t>
            </a:r>
            <a:r>
              <a:rPr lang="ru-RU" altLang="ru-RU" dirty="0"/>
              <a:t>679 616	</a:t>
            </a:r>
            <a:r>
              <a:rPr lang="en-US" altLang="ru-RU" dirty="0"/>
              <a:t>	</a:t>
            </a:r>
            <a:r>
              <a:rPr lang="uk-UA" altLang="ru-RU" dirty="0" smtClean="0"/>
              <a:t>       </a:t>
            </a:r>
            <a:r>
              <a:rPr lang="ru-RU" altLang="ru-RU" dirty="0" smtClean="0"/>
              <a:t>21 </a:t>
            </a:r>
            <a:r>
              <a:rPr lang="ru-RU" altLang="ru-RU" dirty="0" err="1"/>
              <a:t>біт</a:t>
            </a:r>
            <a:r>
              <a:rPr lang="ru-RU" altLang="ru-RU" dirty="0"/>
              <a:t> 	</a:t>
            </a:r>
            <a:r>
              <a:rPr lang="en-US" altLang="ru-RU" dirty="0"/>
              <a:t>	</a:t>
            </a:r>
            <a:r>
              <a:rPr lang="ru-RU" altLang="ru-RU" dirty="0"/>
              <a:t>17 секунд</a:t>
            </a:r>
          </a:p>
          <a:p>
            <a:pPr>
              <a:lnSpc>
                <a:spcPct val="80000"/>
              </a:lnSpc>
            </a:pPr>
            <a:r>
              <a:rPr lang="ru-RU" altLang="ru-RU" dirty="0"/>
              <a:t>5		</a:t>
            </a:r>
            <a:r>
              <a:rPr lang="ru-RU" altLang="ru-RU" dirty="0" smtClean="0"/>
              <a:t>                 60 </a:t>
            </a:r>
            <a:r>
              <a:rPr lang="ru-RU" altLang="ru-RU" dirty="0"/>
              <a:t>466 176	</a:t>
            </a:r>
            <a:r>
              <a:rPr lang="en-US" altLang="ru-RU" dirty="0"/>
              <a:t>	</a:t>
            </a:r>
            <a:r>
              <a:rPr lang="ru-RU" altLang="ru-RU" dirty="0" smtClean="0"/>
              <a:t>26 </a:t>
            </a:r>
            <a:r>
              <a:rPr lang="ru-RU" altLang="ru-RU" dirty="0" err="1"/>
              <a:t>біт</a:t>
            </a:r>
            <a:r>
              <a:rPr lang="ru-RU" altLang="ru-RU" dirty="0"/>
              <a:t> 	</a:t>
            </a:r>
            <a:r>
              <a:rPr lang="en-US" altLang="ru-RU" dirty="0"/>
              <a:t>	</a:t>
            </a:r>
            <a:r>
              <a:rPr lang="ru-RU" altLang="ru-RU" dirty="0"/>
              <a:t>10 </a:t>
            </a:r>
            <a:r>
              <a:rPr lang="ru-RU" altLang="ru-RU" dirty="0" err="1" smtClean="0"/>
              <a:t>хвилин</a:t>
            </a:r>
            <a:endParaRPr lang="ru-RU" altLang="ru-RU" dirty="0"/>
          </a:p>
          <a:p>
            <a:pPr>
              <a:lnSpc>
                <a:spcPct val="80000"/>
              </a:lnSpc>
            </a:pPr>
            <a:r>
              <a:rPr lang="ru-RU" altLang="ru-RU" dirty="0">
                <a:solidFill>
                  <a:schemeClr val="folHlink"/>
                </a:solidFill>
              </a:rPr>
              <a:t>6		</a:t>
            </a:r>
            <a:r>
              <a:rPr lang="ru-RU" altLang="ru-RU" dirty="0" smtClean="0">
                <a:solidFill>
                  <a:schemeClr val="folHlink"/>
                </a:solidFill>
              </a:rPr>
              <a:t>                 2 </a:t>
            </a:r>
            <a:r>
              <a:rPr lang="ru-RU" altLang="ru-RU" dirty="0">
                <a:solidFill>
                  <a:schemeClr val="folHlink"/>
                </a:solidFill>
              </a:rPr>
              <a:t>176 782 336	</a:t>
            </a:r>
            <a:r>
              <a:rPr lang="en-US" altLang="ru-RU" dirty="0">
                <a:solidFill>
                  <a:schemeClr val="folHlink"/>
                </a:solidFill>
              </a:rPr>
              <a:t>	</a:t>
            </a:r>
            <a:r>
              <a:rPr lang="ru-RU" altLang="ru-RU" dirty="0">
                <a:solidFill>
                  <a:schemeClr val="folHlink"/>
                </a:solidFill>
              </a:rPr>
              <a:t>31 </a:t>
            </a:r>
            <a:r>
              <a:rPr lang="ru-RU" altLang="ru-RU" dirty="0" err="1"/>
              <a:t>біт</a:t>
            </a:r>
            <a:r>
              <a:rPr lang="ru-RU" altLang="ru-RU" dirty="0"/>
              <a:t> </a:t>
            </a:r>
            <a:r>
              <a:rPr lang="en-US" altLang="ru-RU" dirty="0">
                <a:solidFill>
                  <a:schemeClr val="folHlink"/>
                </a:solidFill>
              </a:rPr>
              <a:t>	</a:t>
            </a:r>
            <a:r>
              <a:rPr lang="ru-RU" altLang="ru-RU" dirty="0">
                <a:solidFill>
                  <a:schemeClr val="folHlink"/>
                </a:solidFill>
              </a:rPr>
              <a:t>	6 </a:t>
            </a:r>
            <a:r>
              <a:rPr lang="ru-RU" altLang="ru-RU" dirty="0" smtClean="0">
                <a:solidFill>
                  <a:schemeClr val="folHlink"/>
                </a:solidFill>
              </a:rPr>
              <a:t>годин</a:t>
            </a:r>
            <a:endParaRPr lang="ru-RU" altLang="ru-RU" dirty="0">
              <a:solidFill>
                <a:schemeClr val="folHlink"/>
              </a:solidFill>
            </a:endParaRPr>
          </a:p>
          <a:p>
            <a:pPr>
              <a:lnSpc>
                <a:spcPct val="80000"/>
              </a:lnSpc>
            </a:pPr>
            <a:r>
              <a:rPr lang="ru-RU" altLang="ru-RU" dirty="0"/>
              <a:t>7		</a:t>
            </a:r>
            <a:r>
              <a:rPr lang="ru-RU" altLang="ru-RU" dirty="0" smtClean="0"/>
              <a:t>                 78 </a:t>
            </a:r>
            <a:r>
              <a:rPr lang="ru-RU" altLang="ru-RU" dirty="0"/>
              <a:t>364 164 096	</a:t>
            </a:r>
            <a:r>
              <a:rPr lang="ru-RU" altLang="ru-RU" dirty="0" smtClean="0"/>
              <a:t>36 </a:t>
            </a:r>
            <a:r>
              <a:rPr lang="ru-RU" altLang="ru-RU" dirty="0" err="1"/>
              <a:t>біт</a:t>
            </a:r>
            <a:r>
              <a:rPr lang="ru-RU" altLang="ru-RU" dirty="0"/>
              <a:t> </a:t>
            </a:r>
            <a:r>
              <a:rPr lang="en-US" altLang="ru-RU" dirty="0"/>
              <a:t>	</a:t>
            </a:r>
            <a:r>
              <a:rPr lang="ru-RU" altLang="ru-RU" dirty="0"/>
              <a:t>	9 </a:t>
            </a:r>
            <a:r>
              <a:rPr lang="ru-RU" altLang="ru-RU" dirty="0" err="1" smtClean="0"/>
              <a:t>днів</a:t>
            </a:r>
            <a:endParaRPr lang="ru-RU" altLang="ru-RU" dirty="0"/>
          </a:p>
          <a:p>
            <a:pPr>
              <a:lnSpc>
                <a:spcPct val="80000"/>
              </a:lnSpc>
            </a:pPr>
            <a:r>
              <a:rPr lang="ru-RU" altLang="ru-RU" dirty="0"/>
              <a:t>8		</a:t>
            </a:r>
            <a:r>
              <a:rPr lang="ru-RU" altLang="ru-RU" dirty="0" smtClean="0"/>
              <a:t>                 2,821 </a:t>
            </a:r>
            <a:r>
              <a:rPr lang="ru-RU" altLang="ru-RU" dirty="0"/>
              <a:t>109 9x10</a:t>
            </a:r>
            <a:r>
              <a:rPr lang="ru-RU" altLang="ru-RU" baseline="30000" dirty="0"/>
              <a:t>12</a:t>
            </a:r>
            <a:r>
              <a:rPr lang="ru-RU" altLang="ru-RU" dirty="0"/>
              <a:t>	</a:t>
            </a:r>
            <a:r>
              <a:rPr lang="ru-RU" altLang="ru-RU" dirty="0" smtClean="0"/>
              <a:t>41 </a:t>
            </a:r>
            <a:r>
              <a:rPr lang="ru-RU" altLang="ru-RU" dirty="0" err="1"/>
              <a:t>біт</a:t>
            </a:r>
            <a:r>
              <a:rPr lang="ru-RU" altLang="ru-RU" dirty="0"/>
              <a:t> 	</a:t>
            </a:r>
            <a:r>
              <a:rPr lang="en-US" altLang="ru-RU" dirty="0"/>
              <a:t>	</a:t>
            </a:r>
            <a:r>
              <a:rPr lang="ru-RU" altLang="ru-RU" dirty="0"/>
              <a:t>11 </a:t>
            </a:r>
            <a:r>
              <a:rPr lang="ru-RU" altLang="ru-RU" dirty="0" err="1" smtClean="0"/>
              <a:t>місяців</a:t>
            </a:r>
            <a:endParaRPr lang="ru-RU" altLang="ru-RU" dirty="0"/>
          </a:p>
          <a:p>
            <a:pPr>
              <a:lnSpc>
                <a:spcPct val="80000"/>
              </a:lnSpc>
            </a:pPr>
            <a:r>
              <a:rPr lang="ru-RU" altLang="ru-RU" dirty="0"/>
              <a:t>9		</a:t>
            </a:r>
            <a:r>
              <a:rPr lang="ru-RU" altLang="ru-RU" dirty="0" smtClean="0"/>
              <a:t>                 1,015 </a:t>
            </a:r>
            <a:r>
              <a:rPr lang="ru-RU" altLang="ru-RU" dirty="0"/>
              <a:t>599 </a:t>
            </a:r>
            <a:r>
              <a:rPr lang="ru-RU" altLang="ru-RU" dirty="0" smtClean="0"/>
              <a:t>5x10</a:t>
            </a:r>
            <a:r>
              <a:rPr lang="ru-RU" altLang="ru-RU" baseline="30000" dirty="0" smtClean="0"/>
              <a:t>14  </a:t>
            </a:r>
            <a:r>
              <a:rPr lang="ru-RU" altLang="ru-RU" dirty="0"/>
              <a:t>	46 </a:t>
            </a:r>
            <a:r>
              <a:rPr lang="ru-RU" altLang="ru-RU" dirty="0" err="1"/>
              <a:t>біт</a:t>
            </a:r>
            <a:r>
              <a:rPr lang="ru-RU" altLang="ru-RU" dirty="0"/>
              <a:t> 	</a:t>
            </a:r>
            <a:r>
              <a:rPr lang="en-US" altLang="ru-RU" dirty="0"/>
              <a:t>	</a:t>
            </a:r>
            <a:r>
              <a:rPr lang="ru-RU" altLang="ru-RU" dirty="0"/>
              <a:t>32 </a:t>
            </a:r>
            <a:r>
              <a:rPr lang="ru-RU" altLang="ru-RU" dirty="0" err="1" smtClean="0"/>
              <a:t>років</a:t>
            </a:r>
            <a:endParaRPr lang="ru-RU" altLang="ru-RU" dirty="0"/>
          </a:p>
          <a:p>
            <a:pPr>
              <a:lnSpc>
                <a:spcPct val="80000"/>
              </a:lnSpc>
            </a:pPr>
            <a:r>
              <a:rPr lang="ru-RU" altLang="ru-RU" dirty="0"/>
              <a:t>10		</a:t>
            </a:r>
            <a:r>
              <a:rPr lang="ru-RU" altLang="ru-RU" dirty="0" smtClean="0"/>
              <a:t>                 3,656 </a:t>
            </a:r>
            <a:r>
              <a:rPr lang="ru-RU" altLang="ru-RU" dirty="0"/>
              <a:t>158 </a:t>
            </a:r>
            <a:r>
              <a:rPr lang="ru-RU" altLang="ru-RU" dirty="0" smtClean="0"/>
              <a:t>4x10</a:t>
            </a:r>
            <a:r>
              <a:rPr lang="ru-RU" altLang="ru-RU" baseline="30000" dirty="0" smtClean="0"/>
              <a:t>15 </a:t>
            </a:r>
            <a:r>
              <a:rPr lang="ru-RU" altLang="ru-RU" dirty="0"/>
              <a:t>	52 </a:t>
            </a:r>
            <a:r>
              <a:rPr lang="ru-RU" altLang="ru-RU" dirty="0" err="1" smtClean="0"/>
              <a:t>біта</a:t>
            </a:r>
            <a:r>
              <a:rPr lang="ru-RU" altLang="ru-RU" dirty="0"/>
              <a:t>	</a:t>
            </a:r>
            <a:r>
              <a:rPr lang="en-US" altLang="ru-RU" dirty="0"/>
              <a:t>	</a:t>
            </a:r>
            <a:r>
              <a:rPr lang="ru-RU" altLang="ru-RU" dirty="0"/>
              <a:t>1 162 </a:t>
            </a:r>
            <a:r>
              <a:rPr lang="ru-RU" altLang="ru-RU" dirty="0" err="1" smtClean="0"/>
              <a:t>років</a:t>
            </a:r>
            <a:endParaRPr lang="ru-RU" altLang="ru-RU" dirty="0"/>
          </a:p>
          <a:p>
            <a:pPr>
              <a:lnSpc>
                <a:spcPct val="80000"/>
              </a:lnSpc>
            </a:pPr>
            <a:r>
              <a:rPr lang="ru-RU" altLang="ru-RU" dirty="0"/>
              <a:t>11		</a:t>
            </a:r>
            <a:r>
              <a:rPr lang="ru-RU" altLang="ru-RU" dirty="0" smtClean="0"/>
              <a:t>                 1,316 </a:t>
            </a:r>
            <a:r>
              <a:rPr lang="ru-RU" altLang="ru-RU" dirty="0"/>
              <a:t>217 </a:t>
            </a:r>
            <a:r>
              <a:rPr lang="ru-RU" altLang="ru-RU" dirty="0" smtClean="0"/>
              <a:t>0x10</a:t>
            </a:r>
            <a:r>
              <a:rPr lang="ru-RU" altLang="ru-RU" baseline="30000" dirty="0" smtClean="0"/>
              <a:t>17 </a:t>
            </a:r>
            <a:r>
              <a:rPr lang="ru-RU" altLang="ru-RU" dirty="0"/>
              <a:t>	58 </a:t>
            </a:r>
            <a:r>
              <a:rPr lang="ru-RU" altLang="ru-RU" dirty="0" err="1"/>
              <a:t>біт</a:t>
            </a:r>
            <a:r>
              <a:rPr lang="ru-RU" altLang="ru-RU" dirty="0"/>
              <a:t> 	</a:t>
            </a:r>
            <a:r>
              <a:rPr lang="en-US" altLang="ru-RU" dirty="0"/>
              <a:t>	</a:t>
            </a:r>
            <a:r>
              <a:rPr lang="ru-RU" altLang="ru-RU" dirty="0"/>
              <a:t>41 823 </a:t>
            </a:r>
            <a:r>
              <a:rPr lang="ru-RU" altLang="ru-RU" dirty="0" smtClean="0"/>
              <a:t>рока</a:t>
            </a:r>
            <a:endParaRPr lang="ru-RU" altLang="ru-RU" dirty="0"/>
          </a:p>
          <a:p>
            <a:pPr>
              <a:lnSpc>
                <a:spcPct val="80000"/>
              </a:lnSpc>
            </a:pPr>
            <a:r>
              <a:rPr lang="ru-RU" altLang="ru-RU" dirty="0">
                <a:solidFill>
                  <a:schemeClr val="folHlink"/>
                </a:solidFill>
              </a:rPr>
              <a:t>12		</a:t>
            </a:r>
            <a:r>
              <a:rPr lang="ru-RU" altLang="ru-RU" dirty="0" smtClean="0">
                <a:solidFill>
                  <a:schemeClr val="folHlink"/>
                </a:solidFill>
              </a:rPr>
              <a:t>                 4,738 </a:t>
            </a:r>
            <a:r>
              <a:rPr lang="ru-RU" altLang="ru-RU" dirty="0">
                <a:solidFill>
                  <a:schemeClr val="folHlink"/>
                </a:solidFill>
              </a:rPr>
              <a:t>381 </a:t>
            </a:r>
            <a:r>
              <a:rPr lang="ru-RU" altLang="ru-RU" dirty="0" smtClean="0">
                <a:solidFill>
                  <a:schemeClr val="folHlink"/>
                </a:solidFill>
              </a:rPr>
              <a:t>3x10</a:t>
            </a:r>
            <a:r>
              <a:rPr lang="ru-RU" altLang="ru-RU" baseline="30000" dirty="0" smtClean="0">
                <a:solidFill>
                  <a:schemeClr val="folHlink"/>
                </a:solidFill>
              </a:rPr>
              <a:t>18 </a:t>
            </a:r>
            <a:r>
              <a:rPr lang="ru-RU" altLang="ru-RU" dirty="0">
                <a:solidFill>
                  <a:schemeClr val="folHlink"/>
                </a:solidFill>
              </a:rPr>
              <a:t>	62 </a:t>
            </a:r>
            <a:r>
              <a:rPr lang="ru-RU" altLang="ru-RU" dirty="0" err="1" smtClean="0"/>
              <a:t>біта</a:t>
            </a:r>
            <a:r>
              <a:rPr lang="ru-RU" altLang="ru-RU" dirty="0">
                <a:solidFill>
                  <a:schemeClr val="folHlink"/>
                </a:solidFill>
              </a:rPr>
              <a:t>	</a:t>
            </a:r>
            <a:r>
              <a:rPr lang="en-US" altLang="ru-RU" dirty="0">
                <a:solidFill>
                  <a:schemeClr val="folHlink"/>
                </a:solidFill>
              </a:rPr>
              <a:t>	</a:t>
            </a:r>
            <a:r>
              <a:rPr lang="ru-RU" altLang="ru-RU" dirty="0">
                <a:solidFill>
                  <a:schemeClr val="folHlink"/>
                </a:solidFill>
              </a:rPr>
              <a:t>1 505 615 </a:t>
            </a:r>
            <a:r>
              <a:rPr lang="ru-RU" altLang="ru-RU" dirty="0" err="1" smtClean="0">
                <a:solidFill>
                  <a:schemeClr val="folHlink"/>
                </a:solidFill>
              </a:rPr>
              <a:t>років</a:t>
            </a:r>
            <a:endParaRPr lang="ru-RU" altLang="ru-RU" dirty="0">
              <a:solidFill>
                <a:schemeClr val="fol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00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7719F-4275-41D1-B4B7-5822328C6B6F}" type="slidenum">
              <a:rPr lang="ru-RU" altLang="ru-RU"/>
              <a:pPr/>
              <a:t>27</a:t>
            </a:fld>
            <a:endParaRPr lang="ru-RU" altLang="ru-RU"/>
          </a:p>
        </p:txBody>
      </p:sp>
      <p:sp>
        <p:nvSpPr>
          <p:cNvPr id="450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err="1" smtClean="0"/>
              <a:t>Оцінка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секретних</a:t>
            </a:r>
            <a:r>
              <a:rPr lang="ru-RU" altLang="ru-RU" dirty="0" smtClean="0"/>
              <a:t> систем</a:t>
            </a:r>
            <a:endParaRPr lang="ru-RU" altLang="ru-RU" dirty="0"/>
          </a:p>
        </p:txBody>
      </p:sp>
      <p:sp>
        <p:nvSpPr>
          <p:cNvPr id="45059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кількість </a:t>
            </a:r>
            <a:r>
              <a:rPr lang="uk-UA" dirty="0" smtClean="0"/>
              <a:t>секретності</a:t>
            </a:r>
          </a:p>
          <a:p>
            <a:r>
              <a:rPr lang="uk-UA" dirty="0" smtClean="0"/>
              <a:t>довжина ключа</a:t>
            </a:r>
          </a:p>
          <a:p>
            <a:r>
              <a:rPr lang="uk-UA" dirty="0" smtClean="0"/>
              <a:t>складність </a:t>
            </a:r>
            <a:r>
              <a:rPr lang="uk-UA" dirty="0"/>
              <a:t>операції шифрування і </a:t>
            </a:r>
            <a:r>
              <a:rPr lang="uk-UA" dirty="0" smtClean="0"/>
              <a:t>розшифрування</a:t>
            </a:r>
          </a:p>
          <a:p>
            <a:r>
              <a:rPr lang="uk-UA" dirty="0" smtClean="0"/>
              <a:t>розростання </a:t>
            </a:r>
            <a:r>
              <a:rPr lang="uk-UA" dirty="0"/>
              <a:t>числа </a:t>
            </a:r>
            <a:r>
              <a:rPr lang="uk-UA" dirty="0" smtClean="0"/>
              <a:t>помилок</a:t>
            </a:r>
          </a:p>
          <a:p>
            <a:r>
              <a:rPr lang="uk-UA" dirty="0" smtClean="0"/>
              <a:t>збільшення </a:t>
            </a:r>
            <a:r>
              <a:rPr lang="uk-UA" dirty="0"/>
              <a:t>обсягу повідомлення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81828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D388D-969E-4693-8278-6F69E770FF25}" type="slidenum">
              <a:rPr lang="ru-RU" altLang="ru-RU"/>
              <a:pPr/>
              <a:t>28</a:t>
            </a:fld>
            <a:endParaRPr lang="ru-RU" altLang="ru-RU"/>
          </a:p>
        </p:txBody>
      </p:sp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По типу</a:t>
            </a:r>
          </a:p>
        </p:txBody>
      </p:sp>
      <p:sp>
        <p:nvSpPr>
          <p:cNvPr id="20483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sz="2400" dirty="0"/>
              <a:t>Симетричний шифр - використовує один ключ для шифрування і </a:t>
            </a:r>
            <a:r>
              <a:rPr lang="uk-UA" sz="2400" dirty="0" smtClean="0"/>
              <a:t>дешифрування.</a:t>
            </a:r>
          </a:p>
          <a:p>
            <a:r>
              <a:rPr lang="uk-UA" sz="2400" dirty="0" smtClean="0"/>
              <a:t>Асиметричний </a:t>
            </a:r>
            <a:r>
              <a:rPr lang="uk-UA" sz="2400" dirty="0"/>
              <a:t>шифр - використовує два різних </a:t>
            </a:r>
            <a:r>
              <a:rPr lang="uk-UA" sz="2400" dirty="0" smtClean="0"/>
              <a:t>ключа.</a:t>
            </a:r>
          </a:p>
          <a:p>
            <a:r>
              <a:rPr lang="uk-UA" sz="2400" dirty="0" smtClean="0"/>
              <a:t>Гібридні криптосистеми.</a:t>
            </a:r>
          </a:p>
          <a:p>
            <a:r>
              <a:rPr lang="uk-UA" sz="2400" dirty="0" smtClean="0"/>
              <a:t>Хеш-функція</a:t>
            </a:r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19350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81A85-46A2-4AB4-A7F8-82697336DA41}" type="slidenum">
              <a:rPr lang="ru-RU" altLang="ru-RU"/>
              <a:pPr/>
              <a:t>29</a:t>
            </a:fld>
            <a:endParaRPr lang="ru-RU" altLang="ru-RU"/>
          </a:p>
        </p:txBody>
      </p:sp>
      <p:sp>
        <p:nvSpPr>
          <p:cNvPr id="51204" name="Rectangle 4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err="1" smtClean="0"/>
              <a:t>Симетричне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шифрування</a:t>
            </a:r>
            <a:endParaRPr lang="ru-RU" altLang="ru-RU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75" y="2244159"/>
            <a:ext cx="10860295" cy="3438184"/>
          </a:xfrm>
        </p:spPr>
      </p:pic>
    </p:spTree>
    <p:extLst>
      <p:ext uri="{BB962C8B-B14F-4D97-AF65-F5344CB8AC3E}">
        <p14:creationId xmlns:p14="http://schemas.microsoft.com/office/powerpoint/2010/main" val="311000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7F42E-4FE4-4CA9-B1B8-FC157874553A}" type="slidenum">
              <a:rPr lang="ru-RU" altLang="ru-RU"/>
              <a:pPr/>
              <a:t>3</a:t>
            </a:fld>
            <a:endParaRPr lang="ru-RU" altLang="ru-RU"/>
          </a:p>
        </p:txBody>
      </p:sp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err="1" smtClean="0"/>
              <a:t>Кодування</a:t>
            </a:r>
            <a:endParaRPr lang="ru-RU" altLang="ru-RU" dirty="0"/>
          </a:p>
        </p:txBody>
      </p:sp>
      <p:sp>
        <p:nvSpPr>
          <p:cNvPr id="1945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63894" y="2052918"/>
            <a:ext cx="11243388" cy="4195481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2400" dirty="0" err="1"/>
              <a:t>операція</a:t>
            </a:r>
            <a:r>
              <a:rPr lang="ru-RU" sz="2400" dirty="0"/>
              <a:t> </a:t>
            </a:r>
            <a:r>
              <a:rPr lang="ru-RU" sz="2400" dirty="0" err="1"/>
              <a:t>заміни</a:t>
            </a:r>
            <a:r>
              <a:rPr lang="ru-RU" sz="2400" dirty="0"/>
              <a:t> коду </a:t>
            </a:r>
            <a:r>
              <a:rPr lang="ru-RU" sz="2400" dirty="0" err="1"/>
              <a:t>текстових</a:t>
            </a:r>
            <a:r>
              <a:rPr lang="ru-RU" sz="2400" dirty="0"/>
              <a:t> </a:t>
            </a:r>
            <a:r>
              <a:rPr lang="ru-RU" sz="2400" dirty="0" err="1"/>
              <a:t>даних</a:t>
            </a:r>
            <a:r>
              <a:rPr lang="ru-RU" sz="2400" dirty="0"/>
              <a:t>; </a:t>
            </a:r>
            <a:r>
              <a:rPr lang="ru-RU" sz="2400" dirty="0" err="1"/>
              <a:t>заміна</a:t>
            </a:r>
            <a:r>
              <a:rPr lang="ru-RU" sz="2400" dirty="0"/>
              <a:t> </a:t>
            </a:r>
            <a:r>
              <a:rPr lang="ru-RU" sz="2400" dirty="0" err="1"/>
              <a:t>звичайних</a:t>
            </a:r>
            <a:r>
              <a:rPr lang="ru-RU" sz="2400" dirty="0"/>
              <a:t> </a:t>
            </a:r>
            <a:r>
              <a:rPr lang="ru-RU" sz="2400" dirty="0" err="1"/>
              <a:t>текстових</a:t>
            </a:r>
            <a:r>
              <a:rPr lang="ru-RU" sz="2400" dirty="0"/>
              <a:t> </a:t>
            </a:r>
            <a:r>
              <a:rPr lang="ru-RU" sz="2400" dirty="0" err="1"/>
              <a:t>даних</a:t>
            </a:r>
            <a:r>
              <a:rPr lang="ru-RU" sz="2400" dirty="0"/>
              <a:t> </a:t>
            </a:r>
            <a:r>
              <a:rPr lang="ru-RU" sz="2400" dirty="0" err="1"/>
              <a:t>скороченими</a:t>
            </a:r>
            <a:r>
              <a:rPr lang="ru-RU" sz="2400" dirty="0"/>
              <a:t> </a:t>
            </a:r>
            <a:r>
              <a:rPr lang="ru-RU" sz="2400" dirty="0" err="1"/>
              <a:t>умовними</a:t>
            </a:r>
            <a:r>
              <a:rPr lang="ru-RU" sz="2400" dirty="0"/>
              <a:t> </a:t>
            </a:r>
            <a:r>
              <a:rPr lang="ru-RU" sz="2400" dirty="0" err="1"/>
              <a:t>позначеннями</a:t>
            </a:r>
            <a:r>
              <a:rPr lang="ru-RU" sz="2400" dirty="0"/>
              <a:t>; переклад будь-</a:t>
            </a:r>
            <a:r>
              <a:rPr lang="ru-RU" sz="2400" dirty="0" err="1"/>
              <a:t>якої</a:t>
            </a:r>
            <a:r>
              <a:rPr lang="ru-RU" sz="2400" dirty="0"/>
              <a:t> </a:t>
            </a:r>
            <a:r>
              <a:rPr lang="ru-RU" sz="2400" dirty="0" err="1"/>
              <a:t>інформації</a:t>
            </a:r>
            <a:r>
              <a:rPr lang="ru-RU" sz="2400" dirty="0"/>
              <a:t>, </a:t>
            </a:r>
            <a:r>
              <a:rPr lang="ru-RU" sz="2400" dirty="0" err="1"/>
              <a:t>вираженої</a:t>
            </a:r>
            <a:r>
              <a:rPr lang="ru-RU" sz="2400" dirty="0"/>
              <a:t> </a:t>
            </a:r>
            <a:r>
              <a:rPr lang="ru-RU" sz="2400" dirty="0" err="1"/>
              <a:t>засобами</a:t>
            </a:r>
            <a:r>
              <a:rPr lang="ru-RU" sz="2400" dirty="0"/>
              <a:t> </a:t>
            </a:r>
            <a:r>
              <a:rPr lang="ru-RU" sz="2400" dirty="0" err="1"/>
              <a:t>природної</a:t>
            </a:r>
            <a:r>
              <a:rPr lang="ru-RU" sz="2400" dirty="0"/>
              <a:t> </a:t>
            </a:r>
            <a:r>
              <a:rPr lang="ru-RU" sz="2400" dirty="0" err="1"/>
              <a:t>мови</a:t>
            </a:r>
            <a:r>
              <a:rPr lang="ru-RU" sz="2400" dirty="0"/>
              <a:t>, в </a:t>
            </a:r>
            <a:r>
              <a:rPr lang="ru-RU" sz="2400" dirty="0" err="1"/>
              <a:t>послідовність</a:t>
            </a:r>
            <a:r>
              <a:rPr lang="ru-RU" sz="2400" dirty="0"/>
              <a:t> </a:t>
            </a:r>
            <a:r>
              <a:rPr lang="ru-RU" sz="2400" dirty="0" err="1"/>
              <a:t>умовних</a:t>
            </a:r>
            <a:r>
              <a:rPr lang="ru-RU" sz="2400" dirty="0"/>
              <a:t> </a:t>
            </a:r>
            <a:r>
              <a:rPr lang="ru-RU" sz="2400" dirty="0" err="1"/>
              <a:t>символів</a:t>
            </a:r>
            <a:r>
              <a:rPr lang="ru-RU" sz="2400" dirty="0"/>
              <a:t>, </a:t>
            </a:r>
            <a:r>
              <a:rPr lang="ru-RU" sz="2400" dirty="0" err="1"/>
              <a:t>сигналів</a:t>
            </a:r>
            <a:r>
              <a:rPr lang="ru-RU" sz="2400" dirty="0"/>
              <a:t> за </a:t>
            </a:r>
            <a:r>
              <a:rPr lang="ru-RU" sz="2400" dirty="0" err="1"/>
              <a:t>певними</a:t>
            </a:r>
            <a:r>
              <a:rPr lang="ru-RU" sz="2400" dirty="0"/>
              <a:t> правилами,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 smtClean="0"/>
              <a:t>називають</a:t>
            </a:r>
            <a:r>
              <a:rPr lang="ru-RU" sz="2400" dirty="0" smtClean="0"/>
              <a:t> кодом</a:t>
            </a:r>
          </a:p>
          <a:p>
            <a:pPr marL="0" indent="0">
              <a:lnSpc>
                <a:spcPct val="90000"/>
              </a:lnSpc>
              <a:buNone/>
            </a:pPr>
            <a:endParaRPr lang="ru-RU" altLang="ru-RU" sz="24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400" dirty="0" err="1" smtClean="0"/>
              <a:t>Приклади</a:t>
            </a:r>
            <a:r>
              <a:rPr lang="ru-RU" altLang="ru-RU" sz="2400" dirty="0" smtClean="0"/>
              <a:t>:</a:t>
            </a:r>
            <a:endParaRPr lang="ru-RU" altLang="ru-RU" sz="2400" dirty="0"/>
          </a:p>
          <a:p>
            <a:pPr>
              <a:lnSpc>
                <a:spcPct val="90000"/>
              </a:lnSpc>
            </a:pPr>
            <a:r>
              <a:rPr lang="en-US" altLang="ru-RU" sz="2400" dirty="0" smtClean="0"/>
              <a:t>ASCII</a:t>
            </a:r>
            <a:endParaRPr lang="ru-RU" altLang="ru-RU" sz="2400" dirty="0"/>
          </a:p>
          <a:p>
            <a:pPr>
              <a:lnSpc>
                <a:spcPct val="90000"/>
              </a:lnSpc>
            </a:pPr>
            <a:r>
              <a:rPr lang="en-US" altLang="ru-RU" sz="2400" dirty="0" smtClean="0"/>
              <a:t>Windows-1251</a:t>
            </a:r>
            <a:endParaRPr lang="ru-RU" altLang="ru-RU" sz="2400" dirty="0"/>
          </a:p>
          <a:p>
            <a:pPr lvl="1">
              <a:lnSpc>
                <a:spcPct val="90000"/>
              </a:lnSpc>
            </a:pPr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3111161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8242B-8C77-4ED7-A1A0-7346043A1841}" type="slidenum">
              <a:rPr lang="ru-RU" altLang="ru-RU"/>
              <a:pPr/>
              <a:t>30</a:t>
            </a:fld>
            <a:endParaRPr lang="ru-RU" altLang="ru-RU"/>
          </a:p>
        </p:txBody>
      </p:sp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/>
              <a:t>По </a:t>
            </a:r>
            <a:r>
              <a:rPr lang="ru-RU" altLang="ru-RU" dirty="0" err="1" smtClean="0"/>
              <a:t>поточності</a:t>
            </a:r>
            <a:endParaRPr lang="ru-RU" altLang="ru-RU" dirty="0"/>
          </a:p>
        </p:txBody>
      </p:sp>
      <p:sp>
        <p:nvSpPr>
          <p:cNvPr id="2150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103312" y="2052918"/>
            <a:ext cx="10634598" cy="4195481"/>
          </a:xfrm>
        </p:spPr>
        <p:txBody>
          <a:bodyPr/>
          <a:lstStyle/>
          <a:p>
            <a:r>
              <a:rPr lang="uk-UA" sz="2800" dirty="0"/>
              <a:t>Блоковий шифр - шифрує відразу цілий блок тексту, видаючи </a:t>
            </a:r>
            <a:r>
              <a:rPr lang="uk-UA" sz="2800" dirty="0" err="1"/>
              <a:t>шифротекст</a:t>
            </a:r>
            <a:r>
              <a:rPr lang="uk-UA" sz="2800" dirty="0"/>
              <a:t> після отримання всієї </a:t>
            </a:r>
            <a:r>
              <a:rPr lang="uk-UA" sz="2800" dirty="0" smtClean="0"/>
              <a:t>інформації.</a:t>
            </a:r>
          </a:p>
          <a:p>
            <a:r>
              <a:rPr lang="uk-UA" sz="2800" dirty="0" smtClean="0"/>
              <a:t>Поточний </a:t>
            </a:r>
            <a:r>
              <a:rPr lang="uk-UA" sz="2800" dirty="0"/>
              <a:t>шифр - шифрує інформацію та видає </a:t>
            </a:r>
            <a:r>
              <a:rPr lang="uk-UA" sz="2800" dirty="0" err="1"/>
              <a:t>шифротекст</a:t>
            </a:r>
            <a:r>
              <a:rPr lang="uk-UA" sz="2800" dirty="0"/>
              <a:t> в міру надходження.</a:t>
            </a:r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val="42334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4AA6C-0E96-452B-9C96-32E6D8EA7297}" type="slidenum">
              <a:rPr lang="ru-RU" altLang="ru-RU"/>
              <a:pPr/>
              <a:t>31</a:t>
            </a:fld>
            <a:endParaRPr lang="ru-RU" altLang="ru-RU"/>
          </a:p>
        </p:txBody>
      </p:sp>
      <p:sp>
        <p:nvSpPr>
          <p:cNvPr id="1310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69111" y="295729"/>
            <a:ext cx="3178175" cy="1096963"/>
          </a:xfrm>
        </p:spPr>
        <p:txBody>
          <a:bodyPr/>
          <a:lstStyle/>
          <a:p>
            <a:r>
              <a:rPr lang="ru-RU" altLang="ru-RU" sz="3200" dirty="0" err="1" smtClean="0"/>
              <a:t>Поточні</a:t>
            </a:r>
            <a:r>
              <a:rPr lang="ru-RU" altLang="ru-RU" sz="3200" dirty="0" smtClean="0"/>
              <a:t> </a:t>
            </a:r>
            <a:r>
              <a:rPr lang="ru-RU" altLang="ru-RU" sz="3200" dirty="0" err="1" smtClean="0"/>
              <a:t>шифри</a:t>
            </a:r>
            <a:endParaRPr lang="ru-RU" altLang="ru-RU" sz="3200" dirty="0"/>
          </a:p>
        </p:txBody>
      </p:sp>
      <p:sp>
        <p:nvSpPr>
          <p:cNvPr id="131078" name="Rectangle 6"/>
          <p:cNvSpPr>
            <a:spLocks noGrp="1" noRot="1" noChangeArrowheads="1"/>
          </p:cNvSpPr>
          <p:nvPr>
            <p:ph type="body" idx="1"/>
          </p:nvPr>
        </p:nvSpPr>
        <p:spPr>
          <a:xfrm>
            <a:off x="369111" y="3404216"/>
            <a:ext cx="8007350" cy="31670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uk-UA" dirty="0" smtClean="0"/>
              <a:t>Прості</a:t>
            </a:r>
          </a:p>
          <a:p>
            <a:pPr>
              <a:lnSpc>
                <a:spcPct val="90000"/>
              </a:lnSpc>
            </a:pPr>
            <a:r>
              <a:rPr lang="uk-UA" dirty="0" smtClean="0"/>
              <a:t>Синхронні</a:t>
            </a:r>
          </a:p>
          <a:p>
            <a:pPr>
              <a:lnSpc>
                <a:spcPct val="90000"/>
              </a:lnSpc>
            </a:pPr>
            <a:r>
              <a:rPr lang="uk-UA" dirty="0" err="1" smtClean="0"/>
              <a:t>Самосинхронізовані</a:t>
            </a:r>
            <a:endParaRPr lang="uk-UA" dirty="0" smtClean="0"/>
          </a:p>
          <a:p>
            <a:pPr>
              <a:lnSpc>
                <a:spcPct val="90000"/>
              </a:lnSpc>
            </a:pPr>
            <a:r>
              <a:rPr lang="uk-UA" dirty="0" smtClean="0"/>
              <a:t>На </a:t>
            </a:r>
            <a:r>
              <a:rPr lang="uk-UA" dirty="0"/>
              <a:t>регістрах зсуву з лінійної зворотним зв'язком (</a:t>
            </a:r>
            <a:r>
              <a:rPr lang="uk-UA" dirty="0" smtClean="0"/>
              <a:t>РЗЛЗЗ)</a:t>
            </a:r>
          </a:p>
          <a:p>
            <a:pPr>
              <a:lnSpc>
                <a:spcPct val="90000"/>
              </a:lnSpc>
            </a:pPr>
            <a:r>
              <a:rPr lang="uk-UA" dirty="0" smtClean="0"/>
              <a:t>І </a:t>
            </a:r>
            <a:r>
              <a:rPr lang="uk-UA" dirty="0"/>
              <a:t>ще складніше</a:t>
            </a:r>
            <a:endParaRPr lang="ru-RU" alt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064" y="0"/>
            <a:ext cx="7727303" cy="289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91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3E810-3375-4FB7-9253-675AC5B5B633}" type="slidenum">
              <a:rPr lang="ru-RU" altLang="ru-RU"/>
              <a:pPr/>
              <a:t>32</a:t>
            </a:fld>
            <a:endParaRPr lang="ru-RU" altLang="ru-RU"/>
          </a:p>
        </p:txBody>
      </p:sp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432175" y="244475"/>
            <a:ext cx="6934200" cy="520700"/>
          </a:xfrm>
        </p:spPr>
        <p:txBody>
          <a:bodyPr/>
          <a:lstStyle/>
          <a:p>
            <a:r>
              <a:rPr lang="ru-RU" altLang="ru-RU" sz="4000" dirty="0" err="1" smtClean="0"/>
              <a:t>Блочні</a:t>
            </a:r>
            <a:r>
              <a:rPr lang="ru-RU" altLang="ru-RU" sz="4000" dirty="0" smtClean="0"/>
              <a:t> </a:t>
            </a:r>
            <a:r>
              <a:rPr lang="ru-RU" altLang="ru-RU" sz="4000" dirty="0" err="1" smtClean="0"/>
              <a:t>шифри</a:t>
            </a:r>
            <a:endParaRPr lang="ru-RU" altLang="ru-RU" sz="4000" dirty="0"/>
          </a:p>
        </p:txBody>
      </p:sp>
      <p:sp>
        <p:nvSpPr>
          <p:cNvPr id="5939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16275" y="1412875"/>
            <a:ext cx="4032250" cy="3614738"/>
          </a:xfrm>
        </p:spPr>
        <p:txBody>
          <a:bodyPr/>
          <a:lstStyle/>
          <a:p>
            <a:r>
              <a:rPr lang="ru-RU" altLang="ru-RU" sz="2400" dirty="0"/>
              <a:t>часто: 1 блок = 64 </a:t>
            </a:r>
            <a:r>
              <a:rPr lang="ru-RU" altLang="ru-RU" sz="2400" dirty="0" err="1" smtClean="0"/>
              <a:t>біт</a:t>
            </a:r>
            <a:endParaRPr lang="ru-RU" altLang="ru-RU" sz="2400" dirty="0"/>
          </a:p>
          <a:p>
            <a:r>
              <a:rPr lang="ru-RU" altLang="ru-RU" sz="2400" dirty="0" smtClean="0"/>
              <a:t>Принцип </a:t>
            </a:r>
            <a:r>
              <a:rPr lang="ru-RU" altLang="ru-RU" sz="2400" dirty="0" err="1" smtClean="0"/>
              <a:t>ітерування</a:t>
            </a:r>
            <a:endParaRPr lang="ru-RU" altLang="ru-RU" sz="2400" dirty="0"/>
          </a:p>
          <a:p>
            <a:r>
              <a:rPr lang="ru-RU" altLang="ru-RU" sz="2400" dirty="0" err="1" smtClean="0"/>
              <a:t>Конструкція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Фейстеля</a:t>
            </a:r>
            <a:endParaRPr lang="ru-RU" altLang="ru-RU" sz="2400" dirty="0"/>
          </a:p>
          <a:p>
            <a:r>
              <a:rPr lang="en-US" altLang="ru-RU" sz="2400" dirty="0" smtClean="0"/>
              <a:t>SP-</a:t>
            </a:r>
            <a:r>
              <a:rPr lang="uk-UA" altLang="ru-RU" sz="2400" dirty="0" smtClean="0"/>
              <a:t>мережа</a:t>
            </a:r>
            <a:endParaRPr lang="ru-RU" altLang="ru-RU" sz="2400" dirty="0"/>
          </a:p>
          <a:p>
            <a:r>
              <a:rPr lang="ru-RU" altLang="ru-RU" sz="2400" dirty="0" err="1" smtClean="0"/>
              <a:t>інволюція</a:t>
            </a:r>
            <a:endParaRPr lang="ru-RU" altLang="ru-RU" sz="2400" dirty="0"/>
          </a:p>
        </p:txBody>
      </p:sp>
      <p:pic>
        <p:nvPicPr>
          <p:cNvPr id="593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339726"/>
            <a:ext cx="1238250" cy="395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399" name="Picture 7" descr="Feistel_encryp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1" y="981076"/>
            <a:ext cx="3008313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1" name="Picture 9" descr="Lucifer_v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4652963"/>
            <a:ext cx="5113338" cy="2051050"/>
          </a:xfrm>
          <a:prstGeom prst="rect">
            <a:avLst/>
          </a:prstGeom>
          <a:solidFill>
            <a:schemeClr val="tx1"/>
          </a:solidFill>
        </p:spPr>
      </p:pic>
    </p:spTree>
    <p:extLst>
      <p:ext uri="{BB962C8B-B14F-4D97-AF65-F5344CB8AC3E}">
        <p14:creationId xmlns:p14="http://schemas.microsoft.com/office/powerpoint/2010/main" val="14625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E7DCA-AE3F-42BB-9350-8F0450AA83F8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 dirty="0" smtClean="0"/>
              <a:t>Шифри підстановки</a:t>
            </a:r>
            <a:endParaRPr lang="ru-RU" altLang="ru-RU" dirty="0"/>
          </a:p>
        </p:txBody>
      </p:sp>
      <p:sp>
        <p:nvSpPr>
          <p:cNvPr id="225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14604" y="1557339"/>
            <a:ext cx="11327363" cy="4964759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altLang="ru-RU" sz="2400" dirty="0" err="1" smtClean="0"/>
              <a:t>Одноалфавітний</a:t>
            </a:r>
            <a:r>
              <a:rPr lang="ru-RU" altLang="ru-RU" sz="2400" dirty="0" smtClean="0"/>
              <a:t> шифр </a:t>
            </a:r>
            <a:r>
              <a:rPr lang="ru-RU" altLang="ru-RU" sz="2400" dirty="0"/>
              <a:t>подстановки (шифр </a:t>
            </a:r>
            <a:r>
              <a:rPr lang="ru-RU" altLang="ru-RU" sz="2400" dirty="0" err="1" smtClean="0"/>
              <a:t>простої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заміни</a:t>
            </a:r>
            <a:r>
              <a:rPr lang="ru-RU" altLang="ru-RU" sz="2400" dirty="0" smtClean="0"/>
              <a:t>) </a:t>
            </a:r>
            <a:r>
              <a:rPr lang="ru-RU" altLang="ru-RU" sz="2400" dirty="0"/>
              <a:t>— алгоритм </a:t>
            </a:r>
            <a:r>
              <a:rPr lang="ru-RU" altLang="ru-RU" sz="2400" dirty="0" err="1"/>
              <a:t>шифрування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який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полягає</a:t>
            </a:r>
            <a:r>
              <a:rPr lang="ru-RU" altLang="ru-RU" sz="2400" dirty="0"/>
              <a:t> у </a:t>
            </a:r>
            <a:r>
              <a:rPr lang="ru-RU" altLang="ru-RU" sz="2400" dirty="0" err="1"/>
              <a:t>заміні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знаків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відкритого</a:t>
            </a:r>
            <a:r>
              <a:rPr lang="ru-RU" altLang="ru-RU" sz="2400" dirty="0"/>
              <a:t> тексту </a:t>
            </a:r>
            <a:r>
              <a:rPr lang="ru-RU" altLang="ru-RU" sz="2400" dirty="0" err="1"/>
              <a:t>іншими</a:t>
            </a:r>
            <a:r>
              <a:rPr lang="ru-RU" altLang="ru-RU" sz="2400" dirty="0"/>
              <a:t> знаками, </a:t>
            </a:r>
            <a:r>
              <a:rPr lang="ru-RU" altLang="ru-RU" sz="2400" dirty="0" err="1"/>
              <a:t>які</a:t>
            </a:r>
            <a:r>
              <a:rPr lang="ru-RU" altLang="ru-RU" sz="2400" dirty="0"/>
              <a:t> є </a:t>
            </a:r>
            <a:r>
              <a:rPr lang="ru-RU" altLang="ru-RU" sz="2400" dirty="0" err="1"/>
              <a:t>ключем</a:t>
            </a:r>
            <a:r>
              <a:rPr lang="ru-RU" altLang="ru-RU" sz="2400" dirty="0"/>
              <a:t>. </a:t>
            </a:r>
          </a:p>
          <a:p>
            <a:pPr lvl="1">
              <a:lnSpc>
                <a:spcPct val="80000"/>
              </a:lnSpc>
            </a:pPr>
            <a:r>
              <a:rPr lang="ru-RU" altLang="ru-RU" sz="2000" dirty="0" err="1" smtClean="0"/>
              <a:t>Афінний</a:t>
            </a:r>
            <a:r>
              <a:rPr lang="ru-RU" altLang="ru-RU" sz="2000" dirty="0" smtClean="0"/>
              <a:t> </a:t>
            </a:r>
            <a:r>
              <a:rPr lang="ru-RU" altLang="ru-RU" sz="2000" dirty="0"/>
              <a:t>шифр</a:t>
            </a:r>
          </a:p>
          <a:p>
            <a:pPr lvl="1">
              <a:lnSpc>
                <a:spcPct val="80000"/>
              </a:lnSpc>
            </a:pPr>
            <a:r>
              <a:rPr lang="ru-RU" altLang="ru-RU" sz="2000" dirty="0"/>
              <a:t>Шифр Цезаря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 dirty="0"/>
              <a:t>АБВГДЕЁЖЗИЙКЛМНОПРСТУФХЦЧШЩЪЫЬЭЮЯ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 dirty="0"/>
              <a:t>ГДЕЁЖЗИЙКЛМНОПРСТУФХЦЧШЩЪЫЬЭЮЯАБВ</a:t>
            </a:r>
          </a:p>
          <a:p>
            <a:pPr lvl="1">
              <a:lnSpc>
                <a:spcPct val="80000"/>
              </a:lnSpc>
            </a:pPr>
            <a:r>
              <a:rPr lang="ru-RU" altLang="ru-RU" sz="2000" dirty="0" err="1"/>
              <a:t>Атбаш</a:t>
            </a:r>
            <a:endParaRPr lang="ru-RU" altLang="ru-RU" sz="2000" dirty="0"/>
          </a:p>
          <a:p>
            <a:pPr lvl="2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 dirty="0"/>
              <a:t>A B C D E F G H I J K L M N O P Q R S T U V W X Y Z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 dirty="0"/>
              <a:t>Z Y X W V U T S R Q P O N M L K J I H G F E D C B A</a:t>
            </a:r>
          </a:p>
          <a:p>
            <a:pPr lvl="1">
              <a:lnSpc>
                <a:spcPct val="80000"/>
              </a:lnSpc>
            </a:pPr>
            <a:r>
              <a:rPr lang="ru-RU" altLang="ru-RU" sz="2000" dirty="0" smtClean="0"/>
              <a:t>Шифр з </a:t>
            </a:r>
            <a:r>
              <a:rPr lang="ru-RU" altLang="ru-RU" sz="2000" dirty="0" err="1" smtClean="0"/>
              <a:t>використанням</a:t>
            </a:r>
            <a:r>
              <a:rPr lang="ru-RU" altLang="ru-RU" sz="2000" dirty="0" smtClean="0"/>
              <a:t> кодового слова</a:t>
            </a:r>
            <a:endParaRPr lang="ru-RU" altLang="ru-RU" sz="2000" dirty="0"/>
          </a:p>
          <a:p>
            <a:pPr lvl="2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 dirty="0"/>
              <a:t>A B C D E F G H I J K L M N O P Q R S T U V W X Y Z</a:t>
            </a:r>
          </a:p>
          <a:p>
            <a:pPr lvl="2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ru-RU" altLang="ru-RU" sz="1800" dirty="0">
                <a:solidFill>
                  <a:schemeClr val="folHlink"/>
                </a:solidFill>
              </a:rPr>
              <a:t>W O R D </a:t>
            </a:r>
            <a:r>
              <a:rPr lang="ru-RU" altLang="ru-RU" sz="1800" dirty="0"/>
              <a:t>A B C E F G H I J K L M N P Q S T U V X Y Z</a:t>
            </a:r>
          </a:p>
        </p:txBody>
      </p:sp>
    </p:spTree>
    <p:extLst>
      <p:ext uri="{BB962C8B-B14F-4D97-AF65-F5344CB8AC3E}">
        <p14:creationId xmlns:p14="http://schemas.microsoft.com/office/powerpoint/2010/main" val="184266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E16C6-7088-463F-B996-CA3BF4AD03B5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2560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98580" y="1484313"/>
            <a:ext cx="11430000" cy="526172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uk-UA" sz="2800" dirty="0"/>
              <a:t>Однозвучний шифр (</a:t>
            </a:r>
            <a:r>
              <a:rPr lang="uk-UA" sz="2800" dirty="0" err="1" smtClean="0"/>
              <a:t>омофонічна</a:t>
            </a:r>
            <a:r>
              <a:rPr lang="uk-UA" sz="2800" dirty="0" smtClean="0"/>
              <a:t> </a:t>
            </a:r>
            <a:r>
              <a:rPr lang="uk-UA" sz="2800" dirty="0"/>
              <a:t>заміна) </a:t>
            </a:r>
            <a:r>
              <a:rPr lang="uk-UA" sz="2800" dirty="0" smtClean="0"/>
              <a:t>підстановка схожа </a:t>
            </a:r>
            <a:r>
              <a:rPr lang="uk-UA" sz="2800" dirty="0"/>
              <a:t>на </a:t>
            </a:r>
            <a:r>
              <a:rPr lang="uk-UA" sz="2800" dirty="0" err="1" smtClean="0"/>
              <a:t>одноалфавітну</a:t>
            </a:r>
            <a:r>
              <a:rPr lang="uk-UA" sz="2800" dirty="0" smtClean="0"/>
              <a:t> </a:t>
            </a:r>
            <a:r>
              <a:rPr lang="uk-UA" sz="2800" dirty="0"/>
              <a:t>за винятком того, що символ відкритого тексту може бути замінений одним з декількох можливих символів</a:t>
            </a:r>
            <a:r>
              <a:rPr lang="uk-UA" sz="2800" dirty="0" smtClean="0"/>
              <a:t>.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altLang="ru-RU" sz="2400" dirty="0" err="1" smtClean="0"/>
              <a:t>Історичні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шифри</a:t>
            </a:r>
            <a:endParaRPr lang="ru-RU" altLang="ru-RU" sz="2400" dirty="0"/>
          </a:p>
          <a:p>
            <a:pPr marL="800100" lvl="1" indent="-342900">
              <a:lnSpc>
                <a:spcPct val="90000"/>
              </a:lnSpc>
            </a:pPr>
            <a:r>
              <a:rPr lang="uk-UA" sz="2400" dirty="0"/>
              <a:t>Книжковий шифр (вірші, </a:t>
            </a:r>
            <a:r>
              <a:rPr lang="uk-UA" sz="2400" dirty="0" smtClean="0"/>
              <a:t>книги)</a:t>
            </a:r>
          </a:p>
          <a:p>
            <a:pPr marL="800100" lvl="1" indent="-342900">
              <a:lnSpc>
                <a:spcPct val="90000"/>
              </a:lnSpc>
            </a:pPr>
            <a:r>
              <a:rPr lang="uk-UA" sz="2400" dirty="0" smtClean="0"/>
              <a:t>Шифр </a:t>
            </a:r>
            <a:r>
              <a:rPr lang="uk-UA" sz="2400" dirty="0" err="1" smtClean="0"/>
              <a:t>Віженера</a:t>
            </a:r>
            <a:endParaRPr lang="uk-UA" sz="2400" dirty="0"/>
          </a:p>
          <a:p>
            <a:pPr marL="0" lvl="1" indent="0">
              <a:lnSpc>
                <a:spcPct val="90000"/>
              </a:lnSpc>
              <a:buNone/>
            </a:pPr>
            <a:r>
              <a:rPr lang="uk-UA" sz="2800" dirty="0"/>
              <a:t>Шифр з використанням неалфавітних або штучних символів</a:t>
            </a:r>
            <a:br>
              <a:rPr lang="uk-UA" sz="2800" dirty="0"/>
            </a:br>
            <a:r>
              <a:rPr lang="uk-UA" sz="2800" dirty="0"/>
              <a:t>Шифрування 2..n груп символів, слів</a:t>
            </a:r>
            <a:endParaRPr lang="ru-RU" altLang="ru-RU" sz="2800" dirty="0"/>
          </a:p>
        </p:txBody>
      </p:sp>
      <p:sp>
        <p:nvSpPr>
          <p:cNvPr id="25606" name="Rectangle 6"/>
          <p:cNvSpPr>
            <a:spLocks noGrp="1" noRot="1" noChangeArrowheads="1"/>
          </p:cNvSpPr>
          <p:nvPr>
            <p:ph type="title"/>
          </p:nvPr>
        </p:nvSpPr>
        <p:spPr>
          <a:xfrm>
            <a:off x="646111" y="452718"/>
            <a:ext cx="9404723" cy="750931"/>
          </a:xfrm>
        </p:spPr>
        <p:txBody>
          <a:bodyPr/>
          <a:lstStyle/>
          <a:p>
            <a:r>
              <a:rPr lang="ru-RU" altLang="ru-RU" dirty="0" err="1" smtClean="0"/>
              <a:t>Варіанти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41007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79FBC-DA96-40F3-ADF1-F035EE19E806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8385175" cy="736600"/>
          </a:xfrm>
        </p:spPr>
        <p:txBody>
          <a:bodyPr/>
          <a:lstStyle/>
          <a:p>
            <a:r>
              <a:rPr lang="ru-RU" altLang="ru-RU" sz="4000" dirty="0" err="1" smtClean="0"/>
              <a:t>Шифри</a:t>
            </a:r>
            <a:r>
              <a:rPr lang="ru-RU" altLang="ru-RU" sz="4000" dirty="0" smtClean="0"/>
              <a:t> </a:t>
            </a:r>
            <a:r>
              <a:rPr lang="ru-RU" altLang="ru-RU" sz="4000" dirty="0"/>
              <a:t>перестановки</a:t>
            </a:r>
          </a:p>
        </p:txBody>
      </p:sp>
      <p:sp>
        <p:nvSpPr>
          <p:cNvPr id="2867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5180175" y="1146743"/>
            <a:ext cx="1313932" cy="446509"/>
          </a:xfrm>
        </p:spPr>
        <p:txBody>
          <a:bodyPr/>
          <a:lstStyle/>
          <a:p>
            <a:pPr marL="0" indent="0">
              <a:buNone/>
            </a:pPr>
            <a:r>
              <a:rPr lang="uk-UA" altLang="ru-RU" dirty="0" err="1" smtClean="0"/>
              <a:t>Скітала</a:t>
            </a:r>
            <a:endParaRPr lang="ru-RU" altLang="ru-RU" dirty="0"/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991" y="2003425"/>
            <a:ext cx="8496300" cy="485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795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6A440-01F7-4D9F-AD8D-3A8118C9CA39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880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981201" y="244475"/>
            <a:ext cx="8385175" cy="736600"/>
          </a:xfrm>
        </p:spPr>
        <p:txBody>
          <a:bodyPr/>
          <a:lstStyle/>
          <a:p>
            <a:r>
              <a:rPr lang="ru-RU" altLang="ru-RU" sz="4000" dirty="0" err="1" smtClean="0"/>
              <a:t>Шифри</a:t>
            </a:r>
            <a:r>
              <a:rPr lang="ru-RU" altLang="ru-RU" sz="4000" dirty="0" smtClean="0"/>
              <a:t> </a:t>
            </a:r>
            <a:r>
              <a:rPr lang="ru-RU" altLang="ru-RU" sz="4000" dirty="0"/>
              <a:t>перестановки</a:t>
            </a:r>
          </a:p>
        </p:txBody>
      </p:sp>
      <p:sp>
        <p:nvSpPr>
          <p:cNvPr id="880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816281" y="1375828"/>
            <a:ext cx="3282691" cy="511823"/>
          </a:xfrm>
        </p:spPr>
        <p:txBody>
          <a:bodyPr/>
          <a:lstStyle/>
          <a:p>
            <a:pPr marL="0" indent="0">
              <a:buNone/>
            </a:pPr>
            <a:r>
              <a:rPr lang="ru-RU" altLang="ru-RU" dirty="0" err="1" smtClean="0"/>
              <a:t>Поворотна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решітка</a:t>
            </a:r>
            <a:endParaRPr lang="ru-RU" altLang="ru-RU" dirty="0"/>
          </a:p>
          <a:p>
            <a:endParaRPr lang="ru-RU" altLang="ru-RU" dirty="0"/>
          </a:p>
        </p:txBody>
      </p:sp>
      <p:pic>
        <p:nvPicPr>
          <p:cNvPr id="8807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5" y="2205039"/>
            <a:ext cx="4256088" cy="3697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70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6AC88-D70F-463B-9EF3-C3140BCE5E74}" type="slidenum">
              <a:rPr lang="ru-RU" altLang="ru-RU"/>
              <a:pPr/>
              <a:t>8</a:t>
            </a:fld>
            <a:endParaRPr lang="ru-RU" altLang="ru-RU"/>
          </a:p>
        </p:txBody>
      </p:sp>
      <p:sp>
        <p:nvSpPr>
          <p:cNvPr id="307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 err="1" smtClean="0"/>
              <a:t>Взлам</a:t>
            </a:r>
            <a:r>
              <a:rPr lang="ru-RU" altLang="ru-RU" dirty="0" smtClean="0"/>
              <a:t> </a:t>
            </a:r>
            <a:r>
              <a:rPr lang="uk-UA" dirty="0"/>
              <a:t>простих шифрів</a:t>
            </a:r>
            <a:endParaRPr lang="ru-RU" altLang="ru-RU" dirty="0"/>
          </a:p>
        </p:txBody>
      </p:sp>
      <p:sp>
        <p:nvSpPr>
          <p:cNvPr id="3072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103312" y="2052918"/>
            <a:ext cx="6921015" cy="1819286"/>
          </a:xfrm>
        </p:spPr>
        <p:txBody>
          <a:bodyPr>
            <a:normAutofit/>
          </a:bodyPr>
          <a:lstStyle/>
          <a:p>
            <a:r>
              <a:rPr lang="uk-UA" sz="2400" dirty="0"/>
              <a:t>частотний </a:t>
            </a:r>
            <a:r>
              <a:rPr lang="uk-UA" sz="2400" dirty="0" smtClean="0"/>
              <a:t>аналіз</a:t>
            </a:r>
          </a:p>
          <a:p>
            <a:r>
              <a:rPr lang="uk-UA" sz="2400" dirty="0" smtClean="0"/>
              <a:t>семантичний аналіз</a:t>
            </a:r>
          </a:p>
          <a:p>
            <a:r>
              <a:rPr lang="uk-UA" sz="2400" dirty="0" smtClean="0"/>
              <a:t>обчислення </a:t>
            </a:r>
            <a:r>
              <a:rPr lang="uk-UA" sz="2400" dirty="0"/>
              <a:t>довжини ключа</a:t>
            </a:r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409792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E8552-0096-4EA0-81B0-7B345032A714}" type="slidenum">
              <a:rPr lang="ru-RU" altLang="ru-RU"/>
              <a:pPr/>
              <a:t>9</a:t>
            </a:fld>
            <a:endParaRPr lang="ru-RU" altLang="ru-RU"/>
          </a:p>
        </p:txBody>
      </p:sp>
      <p:sp>
        <p:nvSpPr>
          <p:cNvPr id="419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42596" y="727788"/>
            <a:ext cx="9843796" cy="579683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altLang="ru-RU" sz="2400" dirty="0" smtClean="0"/>
              <a:t>Закон Ципфа</a:t>
            </a:r>
            <a:endParaRPr lang="ru-RU" altLang="ru-RU" sz="2400" dirty="0"/>
          </a:p>
          <a:p>
            <a:pPr lvl="1">
              <a:lnSpc>
                <a:spcPct val="90000"/>
              </a:lnSpc>
            </a:pPr>
            <a:r>
              <a:rPr lang="uk-UA" sz="2000" dirty="0"/>
              <a:t>- емпіричне правило розподілу частоти слів природної </a:t>
            </a:r>
            <a:r>
              <a:rPr lang="uk-UA" sz="2000" dirty="0" smtClean="0"/>
              <a:t>мови</a:t>
            </a:r>
          </a:p>
          <a:p>
            <a:pPr lvl="1">
              <a:lnSpc>
                <a:spcPct val="90000"/>
              </a:lnSpc>
            </a:pPr>
            <a:r>
              <a:rPr lang="uk-UA" sz="2000" dirty="0" smtClean="0"/>
              <a:t>Якщо </a:t>
            </a:r>
            <a:r>
              <a:rPr lang="uk-UA" sz="2000" dirty="0"/>
              <a:t>все слова мови (або просто досить довгого тексту) впорядкувати по спадаючій </a:t>
            </a:r>
            <a:r>
              <a:rPr lang="uk-UA" sz="2000" dirty="0" smtClean="0"/>
              <a:t>частоті </a:t>
            </a:r>
            <a:r>
              <a:rPr lang="uk-UA" sz="2000" dirty="0"/>
              <a:t>їх використання, то частота n-го слова в такому списку опиниться приблизно обернено </a:t>
            </a:r>
            <a:r>
              <a:rPr lang="uk-UA" sz="2000" dirty="0" smtClean="0"/>
              <a:t>пропорційна </a:t>
            </a:r>
            <a:r>
              <a:rPr lang="uk-UA" sz="2000" dirty="0"/>
              <a:t>його порядковому номеру </a:t>
            </a:r>
            <a:r>
              <a:rPr lang="uk-UA" sz="2000" dirty="0" smtClean="0"/>
              <a:t>n.</a:t>
            </a:r>
          </a:p>
          <a:p>
            <a:pPr lvl="1">
              <a:lnSpc>
                <a:spcPct val="90000"/>
              </a:lnSpc>
            </a:pPr>
            <a:r>
              <a:rPr lang="uk-UA" sz="2000" dirty="0" smtClean="0"/>
              <a:t>Наприклад </a:t>
            </a:r>
            <a:r>
              <a:rPr lang="uk-UA" sz="2000" dirty="0"/>
              <a:t>друге за </a:t>
            </a:r>
            <a:r>
              <a:rPr lang="uk-UA" sz="2000" dirty="0" smtClean="0"/>
              <a:t>частотою використання </a:t>
            </a:r>
            <a:r>
              <a:rPr lang="uk-UA" sz="2000" dirty="0"/>
              <a:t>слово зустрічається приблизно в два рази рідше, ніж перше, третє - в три рази рідше, ніж перше, і т. Д</a:t>
            </a:r>
            <a:r>
              <a:rPr lang="uk-UA" sz="2000" dirty="0" smtClean="0"/>
              <a:t>.</a:t>
            </a:r>
          </a:p>
          <a:p>
            <a:pPr marL="0" lvl="1" indent="0">
              <a:lnSpc>
                <a:spcPct val="90000"/>
              </a:lnSpc>
              <a:buNone/>
            </a:pPr>
            <a:r>
              <a:rPr lang="ru-RU" altLang="ru-RU" sz="2400" dirty="0" err="1" smtClean="0"/>
              <a:t>Інформаційна</a:t>
            </a:r>
            <a:r>
              <a:rPr lang="ru-RU" altLang="ru-RU" sz="2400" dirty="0" smtClean="0"/>
              <a:t> </a:t>
            </a:r>
            <a:r>
              <a:rPr lang="ru-RU" altLang="ru-RU" sz="2400" dirty="0" err="1" smtClean="0"/>
              <a:t>ентропія</a:t>
            </a:r>
            <a:endParaRPr lang="ru-RU" altLang="ru-RU" sz="2400" dirty="0" smtClean="0"/>
          </a:p>
          <a:p>
            <a:pPr lvl="1">
              <a:lnSpc>
                <a:spcPct val="90000"/>
              </a:lnSpc>
            </a:pPr>
            <a:r>
              <a:rPr lang="uk-UA" sz="2000" dirty="0"/>
              <a:t>- міра невизначеності або непередбачуваності інформації, невизначеність появи будь-якого символу первинного </a:t>
            </a:r>
            <a:r>
              <a:rPr lang="uk-UA" sz="2000" dirty="0" smtClean="0"/>
              <a:t>алфавіту.</a:t>
            </a:r>
          </a:p>
          <a:p>
            <a:pPr lvl="1">
              <a:lnSpc>
                <a:spcPct val="90000"/>
              </a:lnSpc>
            </a:pPr>
            <a:r>
              <a:rPr lang="uk-UA" sz="2000" dirty="0" smtClean="0"/>
              <a:t>При </a:t>
            </a:r>
            <a:r>
              <a:rPr lang="uk-UA" sz="2000" dirty="0"/>
              <a:t>відсутності інформаційних втрат </a:t>
            </a:r>
            <a:r>
              <a:rPr lang="uk-UA" sz="2000" dirty="0" err="1"/>
              <a:t>чисельно</a:t>
            </a:r>
            <a:r>
              <a:rPr lang="uk-UA" sz="2000" dirty="0"/>
              <a:t> дорівнює кількості інформації на символ переданого повідомлення.</a:t>
            </a:r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181457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theme/theme1.xml><?xml version="1.0" encoding="utf-8"?>
<a:theme xmlns:a="http://schemas.openxmlformats.org/drawingml/2006/main" name="Тема1">
  <a:themeElements>
    <a:clrScheme name="Cisco Dark Template Colors_FINAL">
      <a:dk1>
        <a:srgbClr val="FFFFFF"/>
      </a:dk1>
      <a:lt1>
        <a:srgbClr val="005073"/>
      </a:lt1>
      <a:dk2>
        <a:srgbClr val="00BCEB"/>
      </a:dk2>
      <a:lt2>
        <a:srgbClr val="005073"/>
      </a:lt2>
      <a:accent1>
        <a:srgbClr val="00BCEB"/>
      </a:accent1>
      <a:accent2>
        <a:srgbClr val="6EBE4A"/>
      </a:accent2>
      <a:accent3>
        <a:srgbClr val="CDEBF9"/>
      </a:accent3>
      <a:accent4>
        <a:srgbClr val="676767"/>
      </a:accent4>
      <a:accent5>
        <a:srgbClr val="FBAB18"/>
      </a:accent5>
      <a:accent6>
        <a:srgbClr val="E3241B"/>
      </a:accent6>
      <a:hlink>
        <a:srgbClr val="00BCEB"/>
      </a:hlink>
      <a:folHlink>
        <a:srgbClr val="005073"/>
      </a:folHlink>
    </a:clrScheme>
    <a:fontScheme name="CiscoSans True Type">
      <a:majorFont>
        <a:latin typeface="CiscoSansTT ExtraLight"/>
        <a:ea typeface=""/>
        <a:cs typeface=""/>
      </a:majorFont>
      <a:minorFont>
        <a:latin typeface="CiscoSansTT ExtraLigh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Тема1" id="{E7EE12AC-69C7-4F64-AA10-5752B288B84A}" vid="{6B9AB357-6A28-4B37-AF19-1D890474E317}"/>
    </a:ext>
  </a:extLst>
</a:theme>
</file>

<file path=ppt/theme/theme2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</TotalTime>
  <Words>999</Words>
  <Application>Microsoft Office PowerPoint</Application>
  <PresentationFormat>Широкоэкранный</PresentationFormat>
  <Paragraphs>251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32</vt:i4>
      </vt:variant>
    </vt:vector>
  </HeadingPairs>
  <TitlesOfParts>
    <vt:vector size="46" baseType="lpstr">
      <vt:lpstr>Arial Unicode MS</vt:lpstr>
      <vt:lpstr>ＭＳ Ｐゴシック</vt:lpstr>
      <vt:lpstr>Arial</vt:lpstr>
      <vt:lpstr>Century Gothic</vt:lpstr>
      <vt:lpstr>CiscoSans</vt:lpstr>
      <vt:lpstr>CiscoSans ExtraLight</vt:lpstr>
      <vt:lpstr>CiscoSans Thin</vt:lpstr>
      <vt:lpstr>CiscoSansTT ExtraLight</vt:lpstr>
      <vt:lpstr>CiscoSansTT Thin</vt:lpstr>
      <vt:lpstr>Tipo de letra del sistema Fina</vt:lpstr>
      <vt:lpstr>Wingdings</vt:lpstr>
      <vt:lpstr>Wingdings 3</vt:lpstr>
      <vt:lpstr>Тема1</vt:lpstr>
      <vt:lpstr>Ион</vt:lpstr>
      <vt:lpstr>Презентация PowerPoint</vt:lpstr>
      <vt:lpstr>Принципи Керкгоффса  (стійкість криптографічного алгоритму не має залежати від архітектури алгоритму, а має залежати тільки від ключів)</vt:lpstr>
      <vt:lpstr>Кодування</vt:lpstr>
      <vt:lpstr>Шифри підстановки</vt:lpstr>
      <vt:lpstr>Варіанти</vt:lpstr>
      <vt:lpstr>Шифри перестановки</vt:lpstr>
      <vt:lpstr>Шифри перестановки</vt:lpstr>
      <vt:lpstr>Взлам простих шифрів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Проблеми</vt:lpstr>
      <vt:lpstr>Контрольні суми</vt:lpstr>
      <vt:lpstr>Хешування</vt:lpstr>
      <vt:lpstr>Вимоги</vt:lpstr>
      <vt:lpstr>Використання хешування</vt:lpstr>
      <vt:lpstr>Різновиди хешування</vt:lpstr>
      <vt:lpstr>Перехоплення даних</vt:lpstr>
      <vt:lpstr>Презентация PowerPoint</vt:lpstr>
      <vt:lpstr>Шифри, що неможливо взламати</vt:lpstr>
      <vt:lpstr>Машина Лоренца</vt:lpstr>
      <vt:lpstr>Машина «Енігма»</vt:lpstr>
      <vt:lpstr>Криптостійкість</vt:lpstr>
      <vt:lpstr>Час повного підбору</vt:lpstr>
      <vt:lpstr>Оцінка секретних систем</vt:lpstr>
      <vt:lpstr>По типу</vt:lpstr>
      <vt:lpstr>Симетричне шифрування</vt:lpstr>
      <vt:lpstr>По поточності</vt:lpstr>
      <vt:lpstr>Поточні шифри</vt:lpstr>
      <vt:lpstr>Блочні шифри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Принципи Керкгоффса  (стійкість криптографічного алгоритму не має залежати від архітектури алгоритму, а має залежати тільки від ключів)</dc:title>
  <dc:creator>user</dc:creator>
  <cp:lastModifiedBy>user</cp:lastModifiedBy>
  <cp:revision>7</cp:revision>
  <dcterms:created xsi:type="dcterms:W3CDTF">2020-03-16T17:55:11Z</dcterms:created>
  <dcterms:modified xsi:type="dcterms:W3CDTF">2020-03-16T18:53:23Z</dcterms:modified>
</cp:coreProperties>
</file>