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</p:sldMasterIdLst>
  <p:sldIdLst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8233CC-CA47-3842-944B-E605F64CE0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1" y="1"/>
            <a:ext cx="12177040" cy="6857999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6" y="5158358"/>
            <a:ext cx="8108699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tx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6" y="5478354"/>
            <a:ext cx="8108699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6" y="5798350"/>
            <a:ext cx="8108699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4" y="4281951"/>
            <a:ext cx="8114763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tx2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8151440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tx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320C5F-0F53-6842-A11F-92876CF58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3" y="484344"/>
            <a:ext cx="2825653" cy="7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192000" cy="37909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22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03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31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3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5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30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602317"/>
            <a:ext cx="10820400" cy="37397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23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602317"/>
            <a:ext cx="11040076" cy="42933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5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8233CC-CA47-3842-944B-E605F64C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" y="0"/>
            <a:ext cx="12177040" cy="6849584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6" y="5158358"/>
            <a:ext cx="8108699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2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6" y="5478354"/>
            <a:ext cx="8108699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6" y="5798350"/>
            <a:ext cx="8108699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4" y="4281951"/>
            <a:ext cx="8114763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8151440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320C5F-0F53-6842-A11F-92876CF58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5" y="484344"/>
            <a:ext cx="2825649" cy="7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780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259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20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2">
                    <a:lumMod val="75000"/>
                  </a:schemeClr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2">
                    <a:lumMod val="75000"/>
                  </a:schemeClr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971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67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307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5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33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5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545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367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диаграммы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448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96">
          <p15:clr>
            <a:srgbClr val="FBAE40"/>
          </p15:clr>
        </p15:guide>
        <p15:guide id="2" pos="2675">
          <p15:clr>
            <a:srgbClr val="FBAE40"/>
          </p15:clr>
        </p15:guide>
        <p15:guide id="3" pos="320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таблицы</a:t>
            </a: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128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6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BF5EB4-41A6-AA4D-B8FB-BE12E0746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3"/>
            <a:ext cx="12192000" cy="6858000"/>
          </a:xfrm>
          <a:prstGeom prst="rect">
            <a:avLst/>
          </a:prstGeom>
        </p:spPr>
      </p:pic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2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BF5EB4-41A6-AA4D-B8FB-BE12E0746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3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3F51DF-C8AC-A74F-A323-0C27C2188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54" y="2785677"/>
            <a:ext cx="5725893" cy="144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69E8DB-1EC0-464C-8A7B-FF5E3B6E93F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24961-96AB-43C5-82CA-7F905F63C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56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2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16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47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20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02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85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1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DB586B-4A69-1642-8927-CEA0EA3CE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" y="3189"/>
            <a:ext cx="12186329" cy="68548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4" y="1715701"/>
            <a:ext cx="6266481" cy="342659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53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24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84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737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18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830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15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19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22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6" y="5158358"/>
            <a:ext cx="8108699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tx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6" y="5478354"/>
            <a:ext cx="8108699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6" y="5798350"/>
            <a:ext cx="8108699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4" y="4281951"/>
            <a:ext cx="8114763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tx2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8151440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tx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gue_Whit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4" y="1715701"/>
            <a:ext cx="6266481" cy="342659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32C380-8D67-754C-A5AB-CCDE55E8E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31" y="1531498"/>
            <a:ext cx="4090947" cy="37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gue_Whit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4" y="1715701"/>
            <a:ext cx="6266481" cy="342659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25E983-D87F-194D-A2E5-CB248A7D4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59" b="10303"/>
          <a:stretch/>
        </p:blipFill>
        <p:spPr>
          <a:xfrm flipH="1">
            <a:off x="8712262" y="1553999"/>
            <a:ext cx="3479737" cy="38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2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22857"/>
            <a:ext cx="10852149" cy="68480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41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636906" y="6322205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392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9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998375" y="1707502"/>
            <a:ext cx="9404723" cy="2198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5333" b="0" i="0" kern="1200" spc="0" baseline="0">
                <a:solidFill>
                  <a:schemeClr val="tx1"/>
                </a:solidFill>
                <a:latin typeface="+mj-lt"/>
                <a:ea typeface="+mj-ea"/>
                <a:cs typeface="CiscoSansTT Extra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altLang="ru-RU" dirty="0" smtClean="0"/>
              <a:t>Лекція 7</a:t>
            </a:r>
          </a:p>
          <a:p>
            <a:pPr algn="ctr"/>
            <a:r>
              <a:rPr lang="uk-UA" altLang="ru-RU" dirty="0" smtClean="0"/>
              <a:t>Введення в криптографію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3134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59F9-6AF3-415E-9AD2-D42673187750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7282" y="295729"/>
            <a:ext cx="10692881" cy="626369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sz="2400" b="1" dirty="0"/>
              <a:t>Криптографія</a:t>
            </a:r>
            <a:r>
              <a:rPr lang="uk-UA" sz="2400" dirty="0"/>
              <a:t> - наука про методи забезпечення конфіденційності і автентичності інформації</a:t>
            </a:r>
            <a:r>
              <a:rPr lang="uk-UA" sz="24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 err="1"/>
              <a:t>Криптоаналіз</a:t>
            </a:r>
            <a:r>
              <a:rPr lang="uk-UA" sz="2400" dirty="0"/>
              <a:t> - наука, що вивчає математичні методи порушення конфіденційності та цілісності інформації</a:t>
            </a:r>
            <a:r>
              <a:rPr lang="uk-UA" sz="24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Криптографія і </a:t>
            </a:r>
            <a:r>
              <a:rPr lang="uk-UA" sz="2400" dirty="0" err="1"/>
              <a:t>криптоаналіз</a:t>
            </a:r>
            <a:r>
              <a:rPr lang="uk-UA" sz="2400" dirty="0"/>
              <a:t> складають </a:t>
            </a:r>
            <a:r>
              <a:rPr lang="uk-UA" sz="2400" b="1" dirty="0" err="1" smtClean="0"/>
              <a:t>криптологію</a:t>
            </a:r>
            <a:r>
              <a:rPr lang="uk-UA" sz="2400" dirty="0" smtClean="0"/>
              <a:t>, </a:t>
            </a:r>
            <a:r>
              <a:rPr lang="uk-UA" sz="2400" dirty="0"/>
              <a:t>як єдину науку про створення і </a:t>
            </a:r>
            <a:r>
              <a:rPr lang="uk-UA" sz="2400" dirty="0" smtClean="0"/>
              <a:t>злам </a:t>
            </a:r>
            <a:r>
              <a:rPr lang="uk-UA" sz="2400" dirty="0"/>
              <a:t>шифрів</a:t>
            </a:r>
            <a:r>
              <a:rPr lang="uk-UA" sz="24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 err="1" smtClean="0"/>
              <a:t>Криптоаналітик</a:t>
            </a:r>
            <a:r>
              <a:rPr lang="uk-UA" sz="2400" dirty="0" smtClean="0"/>
              <a:t> </a:t>
            </a:r>
            <a:r>
              <a:rPr lang="uk-UA" sz="2400" dirty="0"/>
              <a:t>- людина, що створює і застосовує методи </a:t>
            </a:r>
            <a:r>
              <a:rPr lang="uk-UA" sz="2400" dirty="0" err="1"/>
              <a:t>криптоаналізу</a:t>
            </a:r>
            <a:r>
              <a:rPr lang="uk-UA" sz="24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 smtClean="0"/>
              <a:t>Криптографічна </a:t>
            </a:r>
            <a:r>
              <a:rPr lang="uk-UA" sz="2400" b="1" dirty="0"/>
              <a:t>атака </a:t>
            </a:r>
            <a:r>
              <a:rPr lang="uk-UA" sz="2400" dirty="0"/>
              <a:t>- спроба </a:t>
            </a:r>
            <a:r>
              <a:rPr lang="uk-UA" sz="2400" dirty="0" err="1" smtClean="0"/>
              <a:t>криптоаналитіка</a:t>
            </a:r>
            <a:r>
              <a:rPr lang="uk-UA" sz="2400" dirty="0" smtClean="0"/>
              <a:t> </a:t>
            </a:r>
            <a:r>
              <a:rPr lang="uk-UA" sz="2400" dirty="0"/>
              <a:t>викликати відхилення в </a:t>
            </a:r>
            <a:r>
              <a:rPr lang="uk-UA" sz="2400" dirty="0" smtClean="0"/>
              <a:t>захищеній системі </a:t>
            </a:r>
            <a:r>
              <a:rPr lang="uk-UA" sz="2400" dirty="0"/>
              <a:t>обміну інформацією. Успішну криптографічний атаку називають </a:t>
            </a:r>
            <a:r>
              <a:rPr lang="uk-UA" sz="2400" dirty="0" smtClean="0"/>
              <a:t>злам </a:t>
            </a:r>
            <a:r>
              <a:rPr lang="uk-UA" sz="2400" dirty="0"/>
              <a:t>або </a:t>
            </a:r>
            <a:r>
              <a:rPr lang="uk-UA" sz="2400" dirty="0" smtClean="0"/>
              <a:t>розкриття.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 smtClean="0"/>
              <a:t>Криптографічна </a:t>
            </a:r>
            <a:r>
              <a:rPr lang="uk-UA" sz="2400" b="1" dirty="0"/>
              <a:t>стійкість </a:t>
            </a:r>
            <a:r>
              <a:rPr lang="uk-UA" sz="2400" dirty="0"/>
              <a:t>- здатність криптографічного алгоритму протистояти </a:t>
            </a:r>
            <a:r>
              <a:rPr lang="uk-UA" sz="2400" dirty="0" err="1" smtClean="0"/>
              <a:t>криптоаналізу</a:t>
            </a:r>
            <a:r>
              <a:rPr lang="uk-UA" sz="2400" dirty="0"/>
              <a:t>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7576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1C91-17FD-4A97-890F-AE325E129F95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298" y="177282"/>
            <a:ext cx="10692882" cy="651276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sz="2800" b="1" dirty="0"/>
              <a:t>Відкритий</a:t>
            </a:r>
            <a:r>
              <a:rPr lang="uk-UA" sz="2800" dirty="0"/>
              <a:t> (вихідний) </a:t>
            </a:r>
            <a:r>
              <a:rPr lang="uk-UA" sz="2800" b="1" dirty="0"/>
              <a:t>текст</a:t>
            </a:r>
            <a:r>
              <a:rPr lang="uk-UA" sz="2800" dirty="0"/>
              <a:t> - дані (не обов'язково текстові), що передаються без використання криптографії</a:t>
            </a:r>
            <a:r>
              <a:rPr lang="uk-UA" sz="2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 err="1" smtClean="0"/>
              <a:t>Шифротекст</a:t>
            </a:r>
            <a:r>
              <a:rPr lang="uk-UA" sz="2800" dirty="0"/>
              <a:t>, </a:t>
            </a:r>
            <a:r>
              <a:rPr lang="uk-UA" sz="2800" dirty="0" smtClean="0"/>
              <a:t>зашифрований </a:t>
            </a:r>
            <a:r>
              <a:rPr lang="uk-UA" sz="2800" dirty="0"/>
              <a:t>(закритий) текст - дані, отримані після застосування криптосистеми (зазвичай - з деяким зазначеним ключем</a:t>
            </a:r>
            <a:r>
              <a:rPr lang="uk-UA" sz="2800" dirty="0" smtClean="0"/>
              <a:t>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/>
              <a:t>Ключ</a:t>
            </a:r>
            <a:r>
              <a:rPr lang="uk-UA" sz="2800" dirty="0"/>
              <a:t> - параметр шифру, що визначає вибір конкретного перетворення даного тексту</a:t>
            </a:r>
            <a:r>
              <a:rPr lang="uk-UA" sz="2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/>
              <a:t>Шифр, криптосистема </a:t>
            </a:r>
            <a:r>
              <a:rPr lang="uk-UA" sz="2800" dirty="0"/>
              <a:t>- сімейство оборотних перетворень відкритого тексту в шифрований.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4642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7314-FF0A-41D3-B821-A25E3414966B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7951" y="177282"/>
            <a:ext cx="10394302" cy="65034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sz="2800" b="1" dirty="0"/>
              <a:t>Шифрування</a:t>
            </a:r>
            <a:r>
              <a:rPr lang="uk-UA" sz="2800" dirty="0"/>
              <a:t> - процес нормального застосування криптографічного перетворення відкритого тексту на основі алгоритму і ключа, в результаті якого виникає шифрований текст</a:t>
            </a:r>
            <a:r>
              <a:rPr lang="uk-UA" sz="2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/>
              <a:t>Дешифрування</a:t>
            </a:r>
            <a:r>
              <a:rPr lang="uk-UA" sz="2800" dirty="0"/>
              <a:t> (дешифрування) - процес вилучення відкритого тексту без знання криптографічного ключа на основі відомого шифрованого</a:t>
            </a:r>
            <a:r>
              <a:rPr lang="uk-UA" sz="2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/>
              <a:t>Розшифрування</a:t>
            </a:r>
            <a:r>
              <a:rPr lang="uk-UA" sz="2800" dirty="0"/>
              <a:t> - процес нормального застосування криптографічного перетворення шифрованого тексту у відкритий.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6642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E2EA-C871-47F4-B9B5-1757D0676413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70588" y="457200"/>
            <a:ext cx="10146587" cy="5995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err="1"/>
              <a:t>Аутентифікація</a:t>
            </a:r>
            <a:r>
              <a:rPr lang="uk-UA" sz="2800" b="1" dirty="0"/>
              <a:t> (</a:t>
            </a:r>
            <a:r>
              <a:rPr lang="uk-UA" sz="2800" b="1" dirty="0" err="1"/>
              <a:t>Authentication</a:t>
            </a:r>
            <a:r>
              <a:rPr lang="uk-UA" sz="2800" b="1" dirty="0"/>
              <a:t>) </a:t>
            </a:r>
            <a:r>
              <a:rPr lang="uk-UA" sz="2800" dirty="0"/>
              <a:t>- процедура перевірки автентичності</a:t>
            </a:r>
            <a:r>
              <a:rPr lang="uk-UA" sz="2800" dirty="0" smtClean="0"/>
              <a:t>.</a:t>
            </a:r>
          </a:p>
          <a:p>
            <a:pPr marL="0" indent="0">
              <a:buNone/>
            </a:pP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/>
              <a:t>Авторизація</a:t>
            </a:r>
            <a:r>
              <a:rPr lang="uk-UA" sz="2800" dirty="0"/>
              <a:t> - процедура надання суб'єкту певних прав</a:t>
            </a:r>
            <a:r>
              <a:rPr lang="uk-UA" sz="2800" dirty="0" smtClean="0"/>
              <a:t>.</a:t>
            </a:r>
          </a:p>
          <a:p>
            <a:pPr marL="0" indent="0">
              <a:buNone/>
            </a:pP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/>
              <a:t>Ідентифікація</a:t>
            </a:r>
            <a:r>
              <a:rPr lang="uk-UA" sz="2800" dirty="0"/>
              <a:t> - процедура розпізнавання суб'єкта за його ідентифікатором.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1286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40E3-3A0D-4ADE-AEC3-854FDF021535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1" y="452718"/>
            <a:ext cx="9280527" cy="825576"/>
          </a:xfrm>
        </p:spPr>
        <p:txBody>
          <a:bodyPr/>
          <a:lstStyle/>
          <a:p>
            <a:r>
              <a:rPr lang="ru-RU" altLang="ru-RU" dirty="0" err="1" smtClean="0"/>
              <a:t>Проблеми</a:t>
            </a:r>
            <a:endParaRPr lang="ru-RU" altLang="ru-RU" dirty="0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94318"/>
            <a:ext cx="12008498" cy="5439747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sz="2800" dirty="0"/>
              <a:t>Проблема конфіденційності - проблема захисту інформації від ознайомлення з її вмістом з боку осіб, які не мають права доступу до неї.</a:t>
            </a:r>
            <a:br>
              <a:rPr lang="uk-UA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Проблема цілісності - проблема </a:t>
            </a:r>
            <a:r>
              <a:rPr lang="uk-UA" sz="2800" dirty="0" smtClean="0"/>
              <a:t>несанкціонованої </a:t>
            </a:r>
            <a:r>
              <a:rPr lang="uk-UA" sz="2800" dirty="0"/>
              <a:t>зміни інформації.</a:t>
            </a:r>
            <a:br>
              <a:rPr lang="uk-UA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Проблема </a:t>
            </a:r>
            <a:r>
              <a:rPr lang="uk-UA" sz="2800" dirty="0" err="1"/>
              <a:t>аутентифікації</a:t>
            </a:r>
            <a:r>
              <a:rPr lang="uk-UA" sz="2800" dirty="0"/>
              <a:t> - проблема підтвердження справжності сторін (ідентифікація) і самої інформації в процесі інформаційної взаємодії. Інформація повинна бути </a:t>
            </a:r>
            <a:r>
              <a:rPr lang="uk-UA" sz="2800" dirty="0" err="1" smtClean="0"/>
              <a:t>аутентифікованою</a:t>
            </a:r>
            <a:r>
              <a:rPr lang="uk-UA" sz="2800" dirty="0" smtClean="0"/>
              <a:t> </a:t>
            </a:r>
            <a:r>
              <a:rPr lang="uk-UA" sz="2800" dirty="0"/>
              <a:t>по джерелу, часу створення, утримання даних, часу пересилання і т. П</a:t>
            </a:r>
            <a:r>
              <a:rPr lang="uk-UA" sz="2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Проблема неможливості відмови від авторства - проблема запобігання можливості відмови суб'єктів від деяких з вчинених ними дій.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0171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FFF0-4E08-41AA-A109-5D4DE4A4B21F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27239" y="302541"/>
            <a:ext cx="8385175" cy="705522"/>
          </a:xfrm>
        </p:spPr>
        <p:txBody>
          <a:bodyPr/>
          <a:lstStyle/>
          <a:p>
            <a:r>
              <a:rPr lang="ru-RU" altLang="ru-RU" sz="4000" dirty="0" err="1" smtClean="0"/>
              <a:t>Контрольні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суми</a:t>
            </a:r>
            <a:endParaRPr lang="ru-RU" altLang="ru-RU" sz="4000" dirty="0"/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47851" y="3860801"/>
            <a:ext cx="4752975" cy="15160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folHlink"/>
                </a:solidFill>
              </a:rPr>
              <a:t>	(3+0+0+0+0+7+4) + (2+0+0+0+3+7)*3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folHlink"/>
                </a:solidFill>
              </a:rPr>
              <a:t>= </a:t>
            </a:r>
            <a:r>
              <a:rPr lang="ru-RU" altLang="ru-RU" b="1" dirty="0">
                <a:solidFill>
                  <a:schemeClr val="folHlink"/>
                </a:solidFill>
              </a:rPr>
              <a:t>50</a:t>
            </a:r>
          </a:p>
        </p:txBody>
      </p:sp>
      <p:graphicFrame>
        <p:nvGraphicFramePr>
          <p:cNvPr id="97471" name="Group 191"/>
          <p:cNvGraphicFramePr>
            <a:graphicFrameLocks noGrp="1"/>
          </p:cNvGraphicFramePr>
          <p:nvPr/>
        </p:nvGraphicFramePr>
        <p:xfrm>
          <a:off x="1774825" y="1196975"/>
          <a:ext cx="6858000" cy="1466852"/>
        </p:xfrm>
        <a:graphic>
          <a:graphicData uri="http://schemas.openxmlformats.org/drawingml/2006/table">
            <a:tbl>
              <a:tblPr/>
              <a:tblGrid>
                <a:gridCol w="996950"/>
                <a:gridCol w="479425"/>
                <a:gridCol w="479425"/>
                <a:gridCol w="479425"/>
                <a:gridCol w="479425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ru-RU" alt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EAN-13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UPC-12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EAN-8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7473" name="Picture 193" descr="barcodes_checkdigi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2852739"/>
            <a:ext cx="3452813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46C7-AA6D-4B45-B0DC-36935025A61F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Хешування</a:t>
            </a:r>
            <a:endParaRPr lang="ru-RU" altLang="ru-RU" dirty="0"/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2555" y="2052918"/>
            <a:ext cx="10618237" cy="41954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H</a:t>
            </a:r>
            <a:r>
              <a:rPr lang="uk-UA" sz="2400" dirty="0" err="1" smtClean="0"/>
              <a:t>ashing</a:t>
            </a:r>
            <a:endParaRPr lang="uk-UA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перетворення </a:t>
            </a:r>
            <a:r>
              <a:rPr lang="uk-UA" sz="2400" dirty="0"/>
              <a:t>за певним алгоритмом вхідного масиву даних довільної довжини в вихідну бітову рядок фіксованої </a:t>
            </a:r>
            <a:r>
              <a:rPr lang="uk-UA" sz="2400" dirty="0" smtClean="0"/>
              <a:t>довжини</a:t>
            </a:r>
          </a:p>
          <a:p>
            <a:pPr marL="0" indent="0">
              <a:lnSpc>
                <a:spcPct val="80000"/>
              </a:lnSpc>
              <a:buNone/>
            </a:pPr>
            <a:endParaRPr lang="uk-UA" alt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uk-UA" dirty="0"/>
              <a:t>варіанти </a:t>
            </a:r>
            <a:r>
              <a:rPr lang="uk-UA" dirty="0" smtClean="0"/>
              <a:t>назви: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хеш-функції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функції </a:t>
            </a:r>
            <a:r>
              <a:rPr lang="uk-UA" dirty="0"/>
              <a:t>згортки</a:t>
            </a:r>
            <a:endParaRPr lang="ru-RU" altLang="ru-RU" sz="24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На </a:t>
            </a:r>
            <a:r>
              <a:rPr lang="ru-RU" altLang="ru-RU" sz="2400" dirty="0" err="1" smtClean="0"/>
              <a:t>виході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хеш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функції</a:t>
            </a:r>
            <a:r>
              <a:rPr lang="ru-RU" altLang="ru-RU" sz="2400" dirty="0" smtClean="0"/>
              <a:t> ми </a:t>
            </a:r>
            <a:r>
              <a:rPr lang="ru-RU" altLang="ru-RU" sz="2400" dirty="0" err="1" smtClean="0"/>
              <a:t>отримуємо</a:t>
            </a:r>
            <a:r>
              <a:rPr lang="ru-RU" altLang="ru-RU" sz="2400" dirty="0" smtClean="0"/>
              <a:t>: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 err="1" smtClean="0"/>
              <a:t>хеш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 err="1"/>
              <a:t>хеш</a:t>
            </a:r>
            <a:r>
              <a:rPr lang="ru-RU" altLang="ru-RU" sz="2400" dirty="0"/>
              <a:t>-код</a:t>
            </a:r>
          </a:p>
          <a:p>
            <a:pPr>
              <a:lnSpc>
                <a:spcPct val="80000"/>
              </a:lnSpc>
            </a:pPr>
            <a:r>
              <a:rPr lang="uk-UA" sz="2400" dirty="0"/>
              <a:t>дайджест повідомлення (</a:t>
            </a:r>
            <a:r>
              <a:rPr lang="uk-UA" sz="2400" dirty="0" err="1"/>
              <a:t>message</a:t>
            </a:r>
            <a:r>
              <a:rPr lang="uk-UA" sz="2400" dirty="0"/>
              <a:t> </a:t>
            </a:r>
            <a:r>
              <a:rPr lang="uk-UA" sz="2400" dirty="0" err="1"/>
              <a:t>digest</a:t>
            </a:r>
            <a:r>
              <a:rPr lang="uk-UA" sz="2400" dirty="0"/>
              <a:t>).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5727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E264-CDD1-49F8-989F-37CA2B116B48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Вимоги</a:t>
            </a:r>
            <a:endParaRPr lang="ru-RU" altLang="ru-RU" dirty="0"/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1967" y="1853248"/>
            <a:ext cx="11653934" cy="447675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uk-UA" sz="2400" dirty="0"/>
              <a:t>Незворотність: для заданого значення хеш-функції має бути </a:t>
            </a:r>
            <a:r>
              <a:rPr lang="uk-UA" sz="2400" dirty="0" err="1"/>
              <a:t>обчислювально</a:t>
            </a:r>
            <a:r>
              <a:rPr lang="uk-UA" sz="2400" dirty="0"/>
              <a:t> нездійсненно знайти відповідний блок </a:t>
            </a:r>
            <a:r>
              <a:rPr lang="uk-UA" sz="2400" dirty="0" smtClean="0"/>
              <a:t>даних.</a:t>
            </a:r>
          </a:p>
          <a:p>
            <a:pPr lvl="1">
              <a:lnSpc>
                <a:spcPct val="90000"/>
              </a:lnSpc>
            </a:pPr>
            <a:r>
              <a:rPr lang="uk-UA" sz="2400" dirty="0" smtClean="0"/>
              <a:t>Стійкість </a:t>
            </a:r>
            <a:r>
              <a:rPr lang="uk-UA" sz="2400" dirty="0"/>
              <a:t>до колізій першого роду: для заданого повідомлення M має бути </a:t>
            </a:r>
            <a:r>
              <a:rPr lang="uk-UA" sz="2400" dirty="0" err="1"/>
              <a:t>обчислювально</a:t>
            </a:r>
            <a:r>
              <a:rPr lang="uk-UA" sz="2400" dirty="0"/>
              <a:t> нездійсненно підібрати інше повідомлення N, для якого H (M) = H (N</a:t>
            </a:r>
            <a:r>
              <a:rPr lang="uk-UA" sz="2400" dirty="0" smtClean="0"/>
              <a:t>).</a:t>
            </a:r>
          </a:p>
          <a:p>
            <a:pPr lvl="1">
              <a:lnSpc>
                <a:spcPct val="90000"/>
              </a:lnSpc>
            </a:pPr>
            <a:r>
              <a:rPr lang="uk-UA" sz="2400" dirty="0" smtClean="0"/>
              <a:t>Стійкість </a:t>
            </a:r>
            <a:r>
              <a:rPr lang="uk-UA" sz="2400" dirty="0"/>
              <a:t>до колізій другого роду: має бути </a:t>
            </a:r>
            <a:r>
              <a:rPr lang="uk-UA" sz="2400" dirty="0" err="1"/>
              <a:t>обчислювально</a:t>
            </a:r>
            <a:r>
              <a:rPr lang="uk-UA" sz="2400" dirty="0"/>
              <a:t> нездійсненно підібрати пару повідомлень, що мають однаковий хеш.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934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375E-6AE2-4166-9A25-391663EC46B3}" type="slidenum">
              <a:rPr lang="ru-RU" altLang="ru-RU"/>
              <a:pPr/>
              <a:t>18</a:t>
            </a:fld>
            <a:endParaRPr lang="ru-RU" altLang="ru-RU"/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4351338"/>
            <a:ext cx="5689600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520700"/>
          </a:xfrm>
        </p:spPr>
        <p:txBody>
          <a:bodyPr/>
          <a:lstStyle/>
          <a:p>
            <a:r>
              <a:rPr lang="ru-RU" altLang="ru-RU" sz="4000" dirty="0" err="1" smtClean="0"/>
              <a:t>Використання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хешування</a:t>
            </a:r>
            <a:endParaRPr lang="ru-RU" altLang="ru-RU" sz="4000" dirty="0"/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34482" y="1052513"/>
            <a:ext cx="6253682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 err="1" smtClean="0"/>
              <a:t>Перевірка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даних</a:t>
            </a:r>
            <a:endParaRPr lang="ru-RU" altLang="ru-RU" sz="2800" dirty="0"/>
          </a:p>
          <a:p>
            <a:pPr lvl="1">
              <a:lnSpc>
                <a:spcPct val="90000"/>
              </a:lnSpc>
            </a:pPr>
            <a:r>
              <a:rPr lang="ru-RU" altLang="ru-RU" sz="2400" dirty="0" err="1" smtClean="0"/>
              <a:t>Парольний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захист</a:t>
            </a:r>
            <a:endParaRPr lang="ru-RU" altLang="ru-RU" sz="2400" dirty="0"/>
          </a:p>
          <a:p>
            <a:pPr>
              <a:lnSpc>
                <a:spcPct val="90000"/>
              </a:lnSpc>
            </a:pPr>
            <a:r>
              <a:rPr lang="ru-RU" altLang="ru-RU" sz="2800" dirty="0" err="1" smtClean="0"/>
              <a:t>Перевірка</a:t>
            </a:r>
            <a:r>
              <a:rPr lang="ru-RU" altLang="ru-RU" sz="2800" dirty="0" smtClean="0"/>
              <a:t> на </a:t>
            </a:r>
            <a:r>
              <a:rPr lang="ru-RU" altLang="ru-RU" sz="2800" dirty="0" err="1" smtClean="0"/>
              <a:t>наявність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помилок</a:t>
            </a:r>
            <a:endParaRPr lang="ru-RU" altLang="ru-RU" sz="2800" dirty="0"/>
          </a:p>
          <a:p>
            <a:pPr>
              <a:lnSpc>
                <a:spcPct val="90000"/>
              </a:lnSpc>
            </a:pPr>
            <a:endParaRPr lang="ru-RU" altLang="ru-RU" sz="2800" dirty="0"/>
          </a:p>
          <a:p>
            <a:pPr>
              <a:lnSpc>
                <a:spcPct val="90000"/>
              </a:lnSpc>
            </a:pPr>
            <a:endParaRPr lang="ru-RU" altLang="ru-RU" sz="2800" dirty="0"/>
          </a:p>
          <a:p>
            <a:pPr>
              <a:lnSpc>
                <a:spcPct val="90000"/>
              </a:lnSpc>
            </a:pPr>
            <a:r>
              <a:rPr lang="ru-RU" altLang="ru-RU" sz="2800" dirty="0" err="1" smtClean="0"/>
              <a:t>Пришвидшення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пошуку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данних</a:t>
            </a:r>
            <a:endParaRPr lang="ru-RU" altLang="ru-RU" sz="2800" dirty="0"/>
          </a:p>
          <a:p>
            <a:pPr>
              <a:lnSpc>
                <a:spcPct val="90000"/>
              </a:lnSpc>
            </a:pPr>
            <a:endParaRPr lang="ru-RU" altLang="ru-RU" sz="2800" dirty="0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852739"/>
            <a:ext cx="5759450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9033" r="49268" b="29517"/>
          <a:stretch>
            <a:fillRect/>
          </a:stretch>
        </p:blipFill>
        <p:spPr bwMode="auto">
          <a:xfrm>
            <a:off x="6959600" y="1052514"/>
            <a:ext cx="3671888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6959601" y="5013325"/>
            <a:ext cx="3529013" cy="71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2135189" y="5589588"/>
            <a:ext cx="55451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8718-7408-4422-9734-F090D9F8B305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520700"/>
          </a:xfrm>
        </p:spPr>
        <p:txBody>
          <a:bodyPr/>
          <a:lstStyle/>
          <a:p>
            <a:r>
              <a:rPr lang="ru-RU" altLang="ru-RU" sz="4000" dirty="0" err="1" smtClean="0"/>
              <a:t>Різновиди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хешування</a:t>
            </a:r>
            <a:endParaRPr lang="ru-RU" altLang="ru-RU" sz="4000" dirty="0"/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74825" y="981076"/>
            <a:ext cx="4826000" cy="51149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 smtClean="0"/>
              <a:t>Код </a:t>
            </a:r>
            <a:r>
              <a:rPr lang="ru-RU" altLang="ru-RU" sz="2800" dirty="0" err="1" smtClean="0"/>
              <a:t>Ріда</a:t>
            </a:r>
            <a:r>
              <a:rPr lang="ru-RU" altLang="ru-RU" sz="2800" dirty="0" smtClean="0"/>
              <a:t>-Соломона</a:t>
            </a:r>
            <a:endParaRPr lang="ru-RU" altLang="ru-RU" sz="2800" dirty="0"/>
          </a:p>
          <a:p>
            <a:pPr>
              <a:lnSpc>
                <a:spcPct val="80000"/>
              </a:lnSpc>
            </a:pPr>
            <a:r>
              <a:rPr lang="ru-RU" altLang="ru-RU" sz="2800" dirty="0" err="1" smtClean="0"/>
              <a:t>Контрольні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суми</a:t>
            </a:r>
            <a:endParaRPr lang="ru-RU" altLang="ru-RU" sz="2800" dirty="0"/>
          </a:p>
          <a:p>
            <a:pPr lvl="1">
              <a:lnSpc>
                <a:spcPct val="80000"/>
              </a:lnSpc>
            </a:pPr>
            <a:r>
              <a:rPr lang="en-US" altLang="ru-RU" sz="2400" dirty="0"/>
              <a:t>CRC32</a:t>
            </a:r>
            <a:endParaRPr lang="ru-RU" altLang="ru-RU" sz="2400" dirty="0"/>
          </a:p>
          <a:p>
            <a:pPr lvl="1">
              <a:lnSpc>
                <a:spcPct val="80000"/>
              </a:lnSpc>
            </a:pPr>
            <a:r>
              <a:rPr lang="ru-RU" altLang="ru-RU" sz="2400" dirty="0" err="1" smtClean="0"/>
              <a:t>контрольна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цифра</a:t>
            </a:r>
          </a:p>
          <a:p>
            <a:pPr>
              <a:lnSpc>
                <a:spcPct val="80000"/>
              </a:lnSpc>
            </a:pPr>
            <a:r>
              <a:rPr lang="ru-RU" altLang="ru-RU" sz="2800" dirty="0" err="1" smtClean="0"/>
              <a:t>Криптографічні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хеш-функції</a:t>
            </a:r>
            <a:endParaRPr lang="ru-RU" altLang="ru-RU" sz="2800" dirty="0"/>
          </a:p>
          <a:p>
            <a:pPr lvl="1">
              <a:lnSpc>
                <a:spcPct val="80000"/>
              </a:lnSpc>
            </a:pPr>
            <a:r>
              <a:rPr lang="en-US" altLang="ru-RU" sz="2400" dirty="0" smtClean="0"/>
              <a:t>MD5 </a:t>
            </a:r>
            <a:r>
              <a:rPr lang="ru-RU" altLang="ru-RU" sz="2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ru-RU" altLang="ru-RU" sz="2400" dirty="0">
              <a:solidFill>
                <a:srgbClr val="FF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128</a:t>
            </a:r>
            <a:r>
              <a:rPr lang="en-US" altLang="ru-RU" sz="2000" dirty="0"/>
              <a:t>b</a:t>
            </a:r>
            <a:endParaRPr lang="ru-RU" altLang="ru-RU" sz="2000" dirty="0"/>
          </a:p>
          <a:p>
            <a:pPr lvl="1">
              <a:lnSpc>
                <a:spcPct val="80000"/>
              </a:lnSpc>
            </a:pPr>
            <a:r>
              <a:rPr lang="en-US" altLang="ru-RU" sz="2400" dirty="0" smtClean="0"/>
              <a:t>SHA-2</a:t>
            </a:r>
            <a:r>
              <a:rPr lang="ru-RU" altLang="ru-RU" sz="2400" dirty="0" smtClean="0"/>
              <a:t> </a:t>
            </a:r>
            <a:r>
              <a:rPr lang="ru-RU" altLang="ru-RU" sz="2400" dirty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endParaRPr lang="en-US" altLang="ru-RU" sz="2400" dirty="0">
              <a:solidFill>
                <a:schemeClr val="hlink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altLang="ru-RU" sz="2000" dirty="0"/>
              <a:t>224..512b</a:t>
            </a:r>
          </a:p>
          <a:p>
            <a:pPr lvl="1">
              <a:lnSpc>
                <a:spcPct val="80000"/>
              </a:lnSpc>
            </a:pPr>
            <a:r>
              <a:rPr lang="ru-RU" altLang="ru-RU" sz="2400" dirty="0" err="1"/>
              <a:t>Whirlpool</a:t>
            </a:r>
            <a:endParaRPr lang="ru-RU" altLang="ru-RU" sz="2400" dirty="0"/>
          </a:p>
          <a:p>
            <a:pPr marL="914400" lvl="2" indent="0">
              <a:lnSpc>
                <a:spcPct val="80000"/>
              </a:lnSpc>
              <a:buNone/>
            </a:pPr>
            <a:endParaRPr lang="ru-RU" altLang="ru-RU" sz="2000" dirty="0"/>
          </a:p>
        </p:txBody>
      </p:sp>
      <p:pic>
        <p:nvPicPr>
          <p:cNvPr id="70661" name="Picture 5" descr="300px-M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557338"/>
            <a:ext cx="3641725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D329-7872-4F1F-B5F2-E80589EABBFE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273" y="173210"/>
            <a:ext cx="9404723" cy="1400530"/>
          </a:xfrm>
        </p:spPr>
        <p:txBody>
          <a:bodyPr/>
          <a:lstStyle/>
          <a:p>
            <a:r>
              <a:rPr lang="ru-RU" altLang="ru-RU" dirty="0" err="1" smtClean="0"/>
              <a:t>Принципи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Керкгоффса</a:t>
            </a:r>
            <a:r>
              <a:rPr lang="ru-RU" altLang="ru-RU" dirty="0" smtClean="0"/>
              <a:t> </a:t>
            </a:r>
            <a:br>
              <a:rPr lang="ru-RU" altLang="ru-RU" dirty="0" smtClean="0"/>
            </a:br>
            <a:r>
              <a:rPr lang="ru-RU" altLang="ru-RU" sz="2000" dirty="0" smtClean="0"/>
              <a:t>(</a:t>
            </a:r>
            <a:r>
              <a:rPr lang="uk-UA" sz="2000" dirty="0"/>
              <a:t>стійкість криптографічного алгоритму не має залежати від архітектури алгоритму, а має залежати тільки від </a:t>
            </a:r>
            <a:r>
              <a:rPr lang="uk-UA" sz="2000" dirty="0" smtClean="0"/>
              <a:t>ключів)</a:t>
            </a:r>
            <a:endParaRPr lang="ru-RU" altLang="ru-RU" sz="2000" dirty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3306" y="2391975"/>
            <a:ext cx="11681927" cy="476408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Система </a:t>
            </a:r>
            <a:r>
              <a:rPr lang="ru-RU" dirty="0" err="1"/>
              <a:t>має</a:t>
            </a:r>
            <a:r>
              <a:rPr lang="ru-RU" dirty="0"/>
              <a:t> бути такою,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розшифруванню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математично</a:t>
            </a:r>
            <a:r>
              <a:rPr lang="ru-RU" dirty="0"/>
              <a:t>, то практично.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Система не повинна </a:t>
            </a:r>
            <a:r>
              <a:rPr lang="ru-RU" dirty="0" err="1"/>
              <a:t>потребувати</a:t>
            </a:r>
            <a:r>
              <a:rPr lang="ru-RU" dirty="0"/>
              <a:t> </a:t>
            </a:r>
            <a:r>
              <a:rPr lang="ru-RU" dirty="0" err="1"/>
              <a:t>секретності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потрапляння</a:t>
            </a:r>
            <a:r>
              <a:rPr lang="ru-RU" dirty="0"/>
              <a:t> до рук супротивника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незручностей</a:t>
            </a:r>
            <a:r>
              <a:rPr lang="ru-RU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Ключ </a:t>
            </a:r>
            <a:r>
              <a:rPr lang="ru-RU" dirty="0" err="1"/>
              <a:t>має</a:t>
            </a:r>
            <a:r>
              <a:rPr lang="ru-RU" dirty="0"/>
              <a:t> легко </a:t>
            </a:r>
            <a:r>
              <a:rPr lang="ru-RU" dirty="0" err="1"/>
              <a:t>передаватись</a:t>
            </a:r>
            <a:r>
              <a:rPr lang="ru-RU" dirty="0"/>
              <a:t> і </a:t>
            </a:r>
            <a:r>
              <a:rPr lang="ru-RU" dirty="0" err="1"/>
              <a:t>запам'ятовуватись</a:t>
            </a:r>
            <a:r>
              <a:rPr lang="ru-RU" dirty="0"/>
              <a:t>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; у </a:t>
            </a:r>
            <a:r>
              <a:rPr lang="ru-RU" dirty="0" err="1"/>
              <a:t>кореспондентів</a:t>
            </a:r>
            <a:r>
              <a:rPr lang="ru-RU" dirty="0"/>
              <a:t> повинна бути </a:t>
            </a:r>
            <a:r>
              <a:rPr lang="ru-RU" dirty="0" err="1"/>
              <a:t>можливість</a:t>
            </a:r>
            <a:r>
              <a:rPr lang="ru-RU" dirty="0"/>
              <a:t> за потребою </a:t>
            </a:r>
            <a:r>
              <a:rPr lang="ru-RU" dirty="0" err="1"/>
              <a:t>змінювати</a:t>
            </a:r>
            <a:r>
              <a:rPr lang="ru-RU" dirty="0"/>
              <a:t> ключ.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Система повинна бути </a:t>
            </a:r>
            <a:r>
              <a:rPr lang="ru-RU" dirty="0" err="1"/>
              <a:t>придатна</a:t>
            </a:r>
            <a:r>
              <a:rPr lang="ru-RU" dirty="0"/>
              <a:t> для </a:t>
            </a:r>
            <a:r>
              <a:rPr lang="ru-RU" dirty="0" err="1"/>
              <a:t>застосування</a:t>
            </a:r>
            <a:r>
              <a:rPr lang="ru-RU" dirty="0"/>
              <a:t> в телеграфному </a:t>
            </a:r>
            <a:r>
              <a:rPr lang="ru-RU" dirty="0" err="1"/>
              <a:t>листуванні</a:t>
            </a:r>
            <a:r>
              <a:rPr lang="ru-RU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Система повинна бути портативною;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вистачати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Насамкінець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система </a:t>
            </a:r>
            <a:r>
              <a:rPr lang="ru-RU" dirty="0" err="1"/>
              <a:t>була</a:t>
            </a:r>
            <a:r>
              <a:rPr lang="ru-RU" dirty="0"/>
              <a:t> простою у </a:t>
            </a:r>
            <a:r>
              <a:rPr lang="ru-RU" dirty="0" err="1"/>
              <a:t>використанні</a:t>
            </a:r>
            <a:r>
              <a:rPr lang="ru-RU" dirty="0"/>
              <a:t>,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не </a:t>
            </a:r>
            <a:r>
              <a:rPr lang="ru-RU" dirty="0" err="1"/>
              <a:t>вимагало</a:t>
            </a:r>
            <a:r>
              <a:rPr lang="ru-RU" dirty="0"/>
              <a:t>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довгого</a:t>
            </a:r>
            <a:r>
              <a:rPr lang="ru-RU" dirty="0"/>
              <a:t> списку правил,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розумових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694D-3358-4D0C-82C3-E2600DA08C8D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 smtClean="0"/>
              <a:t>Перехоплення даних</a:t>
            </a:r>
            <a:endParaRPr lang="ru-RU" altLang="ru-RU" dirty="0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2400" dirty="0" err="1" smtClean="0"/>
              <a:t>активне</a:t>
            </a:r>
            <a:endParaRPr lang="ru-RU" altLang="ru-RU" sz="2400" dirty="0"/>
          </a:p>
          <a:p>
            <a:r>
              <a:rPr lang="ru-RU" altLang="ru-RU" sz="2400" dirty="0" err="1" smtClean="0"/>
              <a:t>пасивне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4270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061-7D61-4B66-AF27-3163861A5C25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8620" y="662473"/>
            <a:ext cx="9891233" cy="5585926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err="1" smtClean="0"/>
              <a:t>Гамування</a:t>
            </a:r>
            <a:endParaRPr lang="ru-RU" altLang="ru-RU" dirty="0"/>
          </a:p>
          <a:p>
            <a:pPr lvl="1"/>
            <a:r>
              <a:rPr lang="ru-RU" altLang="ru-RU" dirty="0" err="1" smtClean="0"/>
              <a:t>функція</a:t>
            </a:r>
            <a:r>
              <a:rPr lang="ru-RU" altLang="ru-RU" dirty="0" smtClean="0"/>
              <a:t> </a:t>
            </a:r>
            <a:r>
              <a:rPr lang="en-US" altLang="ru-RU" dirty="0"/>
              <a:t>XOR</a:t>
            </a:r>
            <a:endParaRPr lang="ru-RU" altLang="ru-RU" dirty="0"/>
          </a:p>
          <a:p>
            <a:pPr lvl="2"/>
            <a:r>
              <a:rPr lang="ru-RU" altLang="ru-RU" dirty="0"/>
              <a:t>0111 </a:t>
            </a: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⊕</a:t>
            </a:r>
            <a:r>
              <a:rPr lang="ru-RU" altLang="ru-RU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1100 = 1011</a:t>
            </a:r>
          </a:p>
          <a:p>
            <a:pPr lvl="1"/>
            <a:r>
              <a:rPr lang="uk-UA" dirty="0"/>
              <a:t>відрахування по </a:t>
            </a:r>
            <a:r>
              <a:rPr lang="uk-UA" dirty="0" smtClean="0"/>
              <a:t>модулю</a:t>
            </a:r>
          </a:p>
          <a:p>
            <a:pPr marL="457200" lvl="1" indent="0">
              <a:buNone/>
            </a:pPr>
            <a:r>
              <a:rPr lang="uk-UA" altLang="ru-RU" dirty="0"/>
              <a:t> </a:t>
            </a:r>
            <a:r>
              <a:rPr lang="uk-UA" altLang="ru-RU" dirty="0" smtClean="0"/>
              <a:t>     </a:t>
            </a:r>
            <a:r>
              <a:rPr lang="ru-RU" altLang="ru-RU" dirty="0" smtClean="0"/>
              <a:t>(2+1</a:t>
            </a:r>
            <a:r>
              <a:rPr lang="en-US" altLang="ru-RU" dirty="0"/>
              <a:t>0) mod 11 = 1</a:t>
            </a:r>
          </a:p>
          <a:p>
            <a:pPr lvl="2"/>
            <a:endParaRPr lang="ru-RU" altLang="ru-RU" dirty="0"/>
          </a:p>
          <a:p>
            <a:pPr marL="0" indent="0">
              <a:buNone/>
            </a:pPr>
            <a:r>
              <a:rPr lang="uk-UA" altLang="ru-RU" dirty="0" smtClean="0"/>
              <a:t>Випадкові і псевдовипадкові числа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5462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F1-846F-446A-8554-7B4C8212EE4F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7910" y="244475"/>
            <a:ext cx="10058466" cy="952500"/>
          </a:xfrm>
        </p:spPr>
        <p:txBody>
          <a:bodyPr/>
          <a:lstStyle/>
          <a:p>
            <a:r>
              <a:rPr lang="ru-RU" altLang="ru-RU" dirty="0" err="1" smtClean="0"/>
              <a:t>Шифри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що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неможливо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взламати</a:t>
            </a:r>
            <a:endParaRPr lang="ru-RU" altLang="ru-RU" dirty="0"/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7910" y="1268413"/>
            <a:ext cx="10061640" cy="525621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>шифр </a:t>
            </a:r>
            <a:r>
              <a:rPr lang="uk-UA" sz="2400" dirty="0" err="1"/>
              <a:t>Вернама</a:t>
            </a:r>
            <a:r>
              <a:rPr lang="uk-UA" sz="2400" dirty="0"/>
              <a:t>, одноразовий блокнот</a:t>
            </a:r>
            <a:endParaRPr lang="ru-RU" alt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/>
              <a:t>Пример: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Ключ		EVTIQWXQVVOPMCXREPYZ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err="1" smtClean="0"/>
              <a:t>Відкритий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текст	ALLSWELLTHATENDSWELL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err="1"/>
              <a:t>Шифротекст</a:t>
            </a:r>
            <a:r>
              <a:rPr lang="ru-RU" altLang="ru-RU" sz="2000" dirty="0"/>
              <a:t>	EGEAMAIBOCOIQPAJATJK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err="1" smtClean="0"/>
              <a:t>Шифрограма</a:t>
            </a:r>
            <a:r>
              <a:rPr lang="ru-RU" altLang="ru-RU" sz="2000" dirty="0"/>
              <a:t>	EGEAM AIBOC OIQPA JATJK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/>
              <a:t>Ключ </a:t>
            </a:r>
            <a:r>
              <a:rPr lang="ru-RU" altLang="ru-RU" sz="2400" dirty="0" smtClean="0"/>
              <a:t>повинен: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endParaRPr lang="ru-RU" altLang="ru-RU" sz="2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2000" dirty="0"/>
              <a:t>бути істинно </a:t>
            </a:r>
            <a:r>
              <a:rPr lang="uk-UA" sz="2000" dirty="0" smtClean="0"/>
              <a:t>випадковим;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2000" dirty="0" smtClean="0"/>
              <a:t>збігатися </a:t>
            </a:r>
            <a:r>
              <a:rPr lang="uk-UA" sz="2000" dirty="0"/>
              <a:t>за розміром з заданим відкритим </a:t>
            </a:r>
            <a:r>
              <a:rPr lang="uk-UA" sz="2000" dirty="0" smtClean="0"/>
              <a:t>текстом;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2000" dirty="0" smtClean="0"/>
              <a:t>застосовуватися </a:t>
            </a:r>
            <a:r>
              <a:rPr lang="uk-UA" sz="2000" dirty="0"/>
              <a:t>тільки один раз.</a:t>
            </a:r>
            <a:endParaRPr lang="ru-RU" altLang="ru-RU" sz="2000" dirty="0"/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>Хороший при 2 частково захищених каналах або 1 надійному.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5913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BD8C-15D2-415A-8D3E-B3FB9084C750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819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736600"/>
          </a:xfrm>
        </p:spPr>
        <p:txBody>
          <a:bodyPr/>
          <a:lstStyle/>
          <a:p>
            <a:r>
              <a:rPr lang="ru-RU" altLang="ru-RU" sz="3600" dirty="0" smtClean="0"/>
              <a:t>Машина Лоренца</a:t>
            </a:r>
            <a:endParaRPr lang="ru-RU" altLang="ru-RU" sz="3600" dirty="0"/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074739"/>
            <a:ext cx="76200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1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8772-A467-4B3D-A17F-32423F0CA7C4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 smtClean="0"/>
              <a:t>Машина «</a:t>
            </a:r>
            <a:r>
              <a:rPr lang="ru-RU" altLang="ru-RU" sz="3600" dirty="0" err="1" smtClean="0"/>
              <a:t>Енігма</a:t>
            </a:r>
            <a:r>
              <a:rPr lang="ru-RU" altLang="ru-RU" sz="3600" dirty="0" smtClean="0"/>
              <a:t>»</a:t>
            </a:r>
            <a:endParaRPr lang="ru-RU" altLang="ru-RU" sz="3600" dirty="0"/>
          </a:p>
        </p:txBody>
      </p:sp>
      <p:sp>
        <p:nvSpPr>
          <p:cNvPr id="134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47850" y="1905000"/>
            <a:ext cx="4679950" cy="4191000"/>
          </a:xfrm>
        </p:spPr>
        <p:txBody>
          <a:bodyPr/>
          <a:lstStyle/>
          <a:p>
            <a:pPr marL="0" indent="0">
              <a:buNone/>
            </a:pPr>
            <a:r>
              <a:rPr lang="uk-UA" altLang="ru-RU" dirty="0" smtClean="0"/>
              <a:t>Криптографічна бомба</a:t>
            </a:r>
            <a:endParaRPr lang="ru-RU" altLang="ru-RU" dirty="0"/>
          </a:p>
        </p:txBody>
      </p:sp>
      <p:pic>
        <p:nvPicPr>
          <p:cNvPr id="134149" name="Picture 5" descr="Eni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44451"/>
            <a:ext cx="38576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3" name="Picture 9" descr="TuringBombeBletchley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3154364"/>
            <a:ext cx="50577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0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8FB1-5E03-4F7D-8A8B-7416C69A1818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736600"/>
          </a:xfrm>
        </p:spPr>
        <p:txBody>
          <a:bodyPr/>
          <a:lstStyle/>
          <a:p>
            <a:r>
              <a:rPr lang="ru-RU" altLang="ru-RU" sz="4000" dirty="0" err="1" smtClean="0"/>
              <a:t>Криптостійкість</a:t>
            </a:r>
            <a:endParaRPr lang="ru-RU" altLang="ru-RU" sz="4000" dirty="0"/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5314" y="1120776"/>
            <a:ext cx="10304236" cy="54768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/>
              <a:t>Абсолютно </a:t>
            </a:r>
            <a:r>
              <a:rPr lang="ru-RU" altLang="ru-RU" sz="2400" dirty="0" err="1" smtClean="0"/>
              <a:t>стійкі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криптосистеми</a:t>
            </a:r>
            <a:endParaRPr lang="ru-RU" altLang="ru-RU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Требования:</a:t>
            </a:r>
          </a:p>
          <a:p>
            <a:pPr lvl="1">
              <a:lnSpc>
                <a:spcPct val="90000"/>
              </a:lnSpc>
            </a:pPr>
            <a:r>
              <a:rPr lang="uk-UA" sz="2000" dirty="0"/>
              <a:t>ключ генерується для кожного повідомлення (кожен ключ використовується тільки один </a:t>
            </a:r>
            <a:r>
              <a:rPr lang="uk-UA" sz="2000" dirty="0" smtClean="0"/>
              <a:t>раз)</a:t>
            </a:r>
          </a:p>
          <a:p>
            <a:pPr lvl="1">
              <a:lnSpc>
                <a:spcPct val="90000"/>
              </a:lnSpc>
            </a:pPr>
            <a:r>
              <a:rPr lang="uk-UA" sz="2000" dirty="0" smtClean="0"/>
              <a:t>ключ </a:t>
            </a:r>
            <a:r>
              <a:rPr lang="uk-UA" sz="2000" dirty="0"/>
              <a:t>статистично надійний (тобто ймовірності появи кожного з можливих символів рівні, символи в ключовий послідовності незалежні і </a:t>
            </a:r>
            <a:r>
              <a:rPr lang="uk-UA" sz="2000" dirty="0" smtClean="0"/>
              <a:t>випадкові)</a:t>
            </a:r>
          </a:p>
          <a:p>
            <a:pPr lvl="1">
              <a:lnSpc>
                <a:spcPct val="90000"/>
              </a:lnSpc>
            </a:pPr>
            <a:r>
              <a:rPr lang="uk-UA" sz="2000" dirty="0" smtClean="0"/>
              <a:t>довжина </a:t>
            </a:r>
            <a:r>
              <a:rPr lang="uk-UA" sz="2000" dirty="0"/>
              <a:t>ключа дорівнює або більше довжини </a:t>
            </a:r>
            <a:r>
              <a:rPr lang="uk-UA" sz="2000" dirty="0" smtClean="0"/>
              <a:t>повідомлення</a:t>
            </a:r>
          </a:p>
          <a:p>
            <a:pPr lvl="1">
              <a:lnSpc>
                <a:spcPct val="90000"/>
              </a:lnSpc>
            </a:pPr>
            <a:r>
              <a:rPr lang="uk-UA" sz="2000" dirty="0" smtClean="0"/>
              <a:t>вихідний </a:t>
            </a:r>
            <a:r>
              <a:rPr lang="uk-UA" sz="2000" dirty="0"/>
              <a:t>(відкритий) текст </a:t>
            </a:r>
            <a:r>
              <a:rPr lang="uk-UA" sz="2000" dirty="0" smtClean="0"/>
              <a:t>містить деяку </a:t>
            </a:r>
            <a:r>
              <a:rPr lang="uk-UA" sz="2000" dirty="0"/>
              <a:t>надмірністю (що є критерієм оцінки правильності </a:t>
            </a:r>
            <a:r>
              <a:rPr lang="uk-UA" sz="2000" dirty="0" smtClean="0"/>
              <a:t>розшифрування)</a:t>
            </a:r>
            <a:endParaRPr lang="ru-RU" altLang="ru-RU" sz="2000" dirty="0"/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err="1" smtClean="0"/>
              <a:t>Достатньо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стійкі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криптосистеми</a:t>
            </a:r>
            <a:endParaRPr lang="ru-RU" altLang="ru-RU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 err="1" smtClean="0"/>
              <a:t>Засновані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на:</a:t>
            </a:r>
          </a:p>
          <a:p>
            <a:pPr lvl="1">
              <a:lnSpc>
                <a:spcPct val="90000"/>
              </a:lnSpc>
            </a:pPr>
            <a:r>
              <a:rPr lang="uk-UA" sz="2000" dirty="0"/>
              <a:t>обчислювальна складність повного </a:t>
            </a:r>
            <a:r>
              <a:rPr lang="uk-UA" sz="2000" dirty="0" smtClean="0"/>
              <a:t>перебору</a:t>
            </a:r>
          </a:p>
          <a:p>
            <a:pPr lvl="1">
              <a:lnSpc>
                <a:spcPct val="90000"/>
              </a:lnSpc>
            </a:pPr>
            <a:r>
              <a:rPr lang="uk-UA" sz="2000" dirty="0" smtClean="0"/>
              <a:t>відомі </a:t>
            </a:r>
            <a:r>
              <a:rPr lang="uk-UA" sz="2000" dirty="0"/>
              <a:t>на даний момент слабкості (уразливості) і їх вплив на обчислювальну складність.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90317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ED8-DFA5-47BE-839B-05A281543A67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Час </a:t>
            </a:r>
            <a:r>
              <a:rPr lang="ru-RU" altLang="ru-RU" dirty="0" err="1" smtClean="0"/>
              <a:t>повного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підбору</a:t>
            </a:r>
            <a:endParaRPr lang="ru-RU" altLang="ru-RU" dirty="0"/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6111" y="1905000"/>
            <a:ext cx="11035816" cy="4191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ru-RU" dirty="0" err="1" smtClean="0"/>
              <a:t>Кількість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знаків</a:t>
            </a:r>
            <a:r>
              <a:rPr lang="en-US" altLang="ru-RU" dirty="0" smtClean="0"/>
              <a:t> </a:t>
            </a:r>
            <a:r>
              <a:rPr lang="ru-RU" altLang="ru-RU" dirty="0" err="1" smtClean="0"/>
              <a:t>Кількість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варіантів</a:t>
            </a:r>
            <a:r>
              <a:rPr lang="ru-RU" altLang="ru-RU" dirty="0"/>
              <a:t>	</a:t>
            </a:r>
            <a:r>
              <a:rPr lang="ru-RU" altLang="ru-RU" dirty="0" err="1" smtClean="0"/>
              <a:t>Стійкість</a:t>
            </a:r>
            <a:r>
              <a:rPr lang="ru-RU" altLang="ru-RU" dirty="0"/>
              <a:t>	</a:t>
            </a:r>
            <a:r>
              <a:rPr lang="ru-RU" altLang="ru-RU" dirty="0" smtClean="0"/>
              <a:t>Час перебору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1		</a:t>
            </a:r>
            <a:r>
              <a:rPr lang="ru-RU" altLang="ru-RU" dirty="0" smtClean="0"/>
              <a:t>                 36</a:t>
            </a:r>
            <a:r>
              <a:rPr lang="ru-RU" altLang="ru-RU" dirty="0"/>
              <a:t>		</a:t>
            </a:r>
            <a:r>
              <a:rPr lang="en-US" altLang="ru-RU" dirty="0"/>
              <a:t>	</a:t>
            </a:r>
            <a:r>
              <a:rPr lang="uk-UA" altLang="ru-RU" dirty="0" smtClean="0"/>
              <a:t>        </a:t>
            </a:r>
            <a:r>
              <a:rPr lang="ru-RU" altLang="ru-RU" dirty="0" smtClean="0"/>
              <a:t>5 </a:t>
            </a:r>
            <a:r>
              <a:rPr lang="ru-RU" altLang="ru-RU" dirty="0" err="1" smtClean="0"/>
              <a:t>біт</a:t>
            </a:r>
            <a:r>
              <a:rPr lang="ru-RU" altLang="ru-RU" dirty="0"/>
              <a:t>	</a:t>
            </a:r>
            <a:r>
              <a:rPr lang="en-US" altLang="ru-RU" dirty="0"/>
              <a:t>	</a:t>
            </a:r>
            <a:r>
              <a:rPr lang="ru-RU" altLang="ru-RU" dirty="0" err="1" smtClean="0"/>
              <a:t>менше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секунди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2		</a:t>
            </a:r>
            <a:r>
              <a:rPr lang="ru-RU" altLang="ru-RU" dirty="0" smtClean="0"/>
              <a:t>                 1296</a:t>
            </a:r>
            <a:r>
              <a:rPr lang="ru-RU" altLang="ru-RU" dirty="0"/>
              <a:t>		</a:t>
            </a:r>
            <a:r>
              <a:rPr lang="en-US" altLang="ru-RU" dirty="0"/>
              <a:t>	</a:t>
            </a:r>
            <a:r>
              <a:rPr lang="uk-UA" altLang="ru-RU" dirty="0" smtClean="0"/>
              <a:t>       </a:t>
            </a:r>
            <a:r>
              <a:rPr lang="ru-RU" altLang="ru-RU" dirty="0" smtClean="0"/>
              <a:t>10 </a:t>
            </a:r>
            <a:r>
              <a:rPr lang="ru-RU" altLang="ru-RU" dirty="0" err="1"/>
              <a:t>біт</a:t>
            </a:r>
            <a:r>
              <a:rPr lang="ru-RU" altLang="ru-RU" dirty="0"/>
              <a:t> 	</a:t>
            </a:r>
            <a:r>
              <a:rPr lang="en-US" altLang="ru-RU" dirty="0"/>
              <a:t>	</a:t>
            </a:r>
            <a:r>
              <a:rPr lang="ru-RU" altLang="ru-RU" dirty="0" err="1"/>
              <a:t>менше</a:t>
            </a:r>
            <a:r>
              <a:rPr lang="ru-RU" altLang="ru-RU" dirty="0"/>
              <a:t> </a:t>
            </a:r>
            <a:r>
              <a:rPr lang="ru-RU" altLang="ru-RU" dirty="0" err="1"/>
              <a:t>секунди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 smtClean="0"/>
              <a:t>3</a:t>
            </a:r>
            <a:r>
              <a:rPr lang="ru-RU" altLang="ru-RU" dirty="0"/>
              <a:t>		</a:t>
            </a:r>
            <a:r>
              <a:rPr lang="ru-RU" altLang="ru-RU" dirty="0" smtClean="0"/>
              <a:t>                 46 </a:t>
            </a:r>
            <a:r>
              <a:rPr lang="ru-RU" altLang="ru-RU" dirty="0"/>
              <a:t>656		</a:t>
            </a:r>
            <a:r>
              <a:rPr lang="en-US" altLang="ru-RU" dirty="0"/>
              <a:t>	</a:t>
            </a:r>
            <a:r>
              <a:rPr lang="ru-RU" altLang="ru-RU" dirty="0" smtClean="0"/>
              <a:t>15 </a:t>
            </a:r>
            <a:r>
              <a:rPr lang="ru-RU" altLang="ru-RU" dirty="0" err="1"/>
              <a:t>біт</a:t>
            </a:r>
            <a:r>
              <a:rPr lang="ru-RU" altLang="ru-RU" dirty="0"/>
              <a:t> 	</a:t>
            </a:r>
            <a:r>
              <a:rPr lang="en-US" altLang="ru-RU" dirty="0"/>
              <a:t>	</a:t>
            </a:r>
            <a:r>
              <a:rPr lang="ru-RU" altLang="ru-RU" dirty="0" err="1"/>
              <a:t>менше</a:t>
            </a:r>
            <a:r>
              <a:rPr lang="ru-RU" altLang="ru-RU" dirty="0"/>
              <a:t> </a:t>
            </a:r>
            <a:r>
              <a:rPr lang="ru-RU" altLang="ru-RU" dirty="0" err="1"/>
              <a:t>секунди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 smtClean="0"/>
              <a:t>4</a:t>
            </a:r>
            <a:r>
              <a:rPr lang="ru-RU" altLang="ru-RU" dirty="0"/>
              <a:t>		</a:t>
            </a:r>
            <a:r>
              <a:rPr lang="ru-RU" altLang="ru-RU" dirty="0" smtClean="0"/>
              <a:t>                 1 </a:t>
            </a:r>
            <a:r>
              <a:rPr lang="ru-RU" altLang="ru-RU" dirty="0"/>
              <a:t>679 616	</a:t>
            </a:r>
            <a:r>
              <a:rPr lang="en-US" altLang="ru-RU" dirty="0"/>
              <a:t>	</a:t>
            </a:r>
            <a:r>
              <a:rPr lang="uk-UA" altLang="ru-RU" dirty="0" smtClean="0"/>
              <a:t>       </a:t>
            </a:r>
            <a:r>
              <a:rPr lang="ru-RU" altLang="ru-RU" dirty="0" smtClean="0"/>
              <a:t>21 </a:t>
            </a:r>
            <a:r>
              <a:rPr lang="ru-RU" altLang="ru-RU" dirty="0" err="1"/>
              <a:t>біт</a:t>
            </a:r>
            <a:r>
              <a:rPr lang="ru-RU" altLang="ru-RU" dirty="0"/>
              <a:t> 	</a:t>
            </a:r>
            <a:r>
              <a:rPr lang="en-US" altLang="ru-RU" dirty="0"/>
              <a:t>	</a:t>
            </a:r>
            <a:r>
              <a:rPr lang="ru-RU" altLang="ru-RU" dirty="0"/>
              <a:t>17 секунд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5		</a:t>
            </a:r>
            <a:r>
              <a:rPr lang="ru-RU" altLang="ru-RU" dirty="0" smtClean="0"/>
              <a:t>                 60 </a:t>
            </a:r>
            <a:r>
              <a:rPr lang="ru-RU" altLang="ru-RU" dirty="0"/>
              <a:t>466 176	</a:t>
            </a:r>
            <a:r>
              <a:rPr lang="en-US" altLang="ru-RU" dirty="0"/>
              <a:t>	</a:t>
            </a:r>
            <a:r>
              <a:rPr lang="ru-RU" altLang="ru-RU" dirty="0" smtClean="0"/>
              <a:t>26 </a:t>
            </a:r>
            <a:r>
              <a:rPr lang="ru-RU" altLang="ru-RU" dirty="0" err="1"/>
              <a:t>біт</a:t>
            </a:r>
            <a:r>
              <a:rPr lang="ru-RU" altLang="ru-RU" dirty="0"/>
              <a:t> 	</a:t>
            </a:r>
            <a:r>
              <a:rPr lang="en-US" altLang="ru-RU" dirty="0"/>
              <a:t>	</a:t>
            </a:r>
            <a:r>
              <a:rPr lang="ru-RU" altLang="ru-RU" dirty="0"/>
              <a:t>10 </a:t>
            </a:r>
            <a:r>
              <a:rPr lang="ru-RU" altLang="ru-RU" dirty="0" err="1" smtClean="0"/>
              <a:t>хвилин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folHlink"/>
                </a:solidFill>
              </a:rPr>
              <a:t>6		</a:t>
            </a:r>
            <a:r>
              <a:rPr lang="ru-RU" altLang="ru-RU" dirty="0" smtClean="0">
                <a:solidFill>
                  <a:schemeClr val="folHlink"/>
                </a:solidFill>
              </a:rPr>
              <a:t>                 2 </a:t>
            </a:r>
            <a:r>
              <a:rPr lang="ru-RU" altLang="ru-RU" dirty="0">
                <a:solidFill>
                  <a:schemeClr val="folHlink"/>
                </a:solidFill>
              </a:rPr>
              <a:t>176 782 336	</a:t>
            </a:r>
            <a:r>
              <a:rPr lang="en-US" altLang="ru-RU" dirty="0">
                <a:solidFill>
                  <a:schemeClr val="folHlink"/>
                </a:solidFill>
              </a:rPr>
              <a:t>	</a:t>
            </a:r>
            <a:r>
              <a:rPr lang="ru-RU" altLang="ru-RU" dirty="0">
                <a:solidFill>
                  <a:schemeClr val="folHlink"/>
                </a:solidFill>
              </a:rPr>
              <a:t>31 </a:t>
            </a:r>
            <a:r>
              <a:rPr lang="ru-RU" altLang="ru-RU" dirty="0" err="1"/>
              <a:t>біт</a:t>
            </a:r>
            <a:r>
              <a:rPr lang="ru-RU" altLang="ru-RU" dirty="0"/>
              <a:t> </a:t>
            </a:r>
            <a:r>
              <a:rPr lang="en-US" altLang="ru-RU" dirty="0">
                <a:solidFill>
                  <a:schemeClr val="folHlink"/>
                </a:solidFill>
              </a:rPr>
              <a:t>	</a:t>
            </a:r>
            <a:r>
              <a:rPr lang="ru-RU" altLang="ru-RU" dirty="0">
                <a:solidFill>
                  <a:schemeClr val="folHlink"/>
                </a:solidFill>
              </a:rPr>
              <a:t>	6 </a:t>
            </a:r>
            <a:r>
              <a:rPr lang="ru-RU" altLang="ru-RU" dirty="0" smtClean="0">
                <a:solidFill>
                  <a:schemeClr val="folHlink"/>
                </a:solidFill>
              </a:rPr>
              <a:t>годин</a:t>
            </a:r>
            <a:endParaRPr lang="ru-RU" altLang="ru-RU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dirty="0"/>
              <a:t>7		</a:t>
            </a:r>
            <a:r>
              <a:rPr lang="ru-RU" altLang="ru-RU" dirty="0" smtClean="0"/>
              <a:t>                 78 </a:t>
            </a:r>
            <a:r>
              <a:rPr lang="ru-RU" altLang="ru-RU" dirty="0"/>
              <a:t>364 164 096	</a:t>
            </a:r>
            <a:r>
              <a:rPr lang="ru-RU" altLang="ru-RU" dirty="0" smtClean="0"/>
              <a:t>36 </a:t>
            </a:r>
            <a:r>
              <a:rPr lang="ru-RU" altLang="ru-RU" dirty="0" err="1"/>
              <a:t>біт</a:t>
            </a:r>
            <a:r>
              <a:rPr lang="ru-RU" altLang="ru-RU" dirty="0"/>
              <a:t> </a:t>
            </a:r>
            <a:r>
              <a:rPr lang="en-US" altLang="ru-RU" dirty="0"/>
              <a:t>	</a:t>
            </a:r>
            <a:r>
              <a:rPr lang="ru-RU" altLang="ru-RU" dirty="0"/>
              <a:t>	9 </a:t>
            </a:r>
            <a:r>
              <a:rPr lang="ru-RU" altLang="ru-RU" dirty="0" err="1" smtClean="0"/>
              <a:t>днів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8		</a:t>
            </a:r>
            <a:r>
              <a:rPr lang="ru-RU" altLang="ru-RU" dirty="0" smtClean="0"/>
              <a:t>                 2,821 </a:t>
            </a:r>
            <a:r>
              <a:rPr lang="ru-RU" altLang="ru-RU" dirty="0"/>
              <a:t>109 9x10</a:t>
            </a:r>
            <a:r>
              <a:rPr lang="ru-RU" altLang="ru-RU" baseline="30000" dirty="0"/>
              <a:t>12</a:t>
            </a:r>
            <a:r>
              <a:rPr lang="ru-RU" altLang="ru-RU" dirty="0"/>
              <a:t>	</a:t>
            </a:r>
            <a:r>
              <a:rPr lang="ru-RU" altLang="ru-RU" dirty="0" smtClean="0"/>
              <a:t>41 </a:t>
            </a:r>
            <a:r>
              <a:rPr lang="ru-RU" altLang="ru-RU" dirty="0" err="1"/>
              <a:t>біт</a:t>
            </a:r>
            <a:r>
              <a:rPr lang="ru-RU" altLang="ru-RU" dirty="0"/>
              <a:t> 	</a:t>
            </a:r>
            <a:r>
              <a:rPr lang="en-US" altLang="ru-RU" dirty="0"/>
              <a:t>	</a:t>
            </a:r>
            <a:r>
              <a:rPr lang="ru-RU" altLang="ru-RU" dirty="0"/>
              <a:t>11 </a:t>
            </a:r>
            <a:r>
              <a:rPr lang="ru-RU" altLang="ru-RU" dirty="0" err="1" smtClean="0"/>
              <a:t>місяців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9		</a:t>
            </a:r>
            <a:r>
              <a:rPr lang="ru-RU" altLang="ru-RU" dirty="0" smtClean="0"/>
              <a:t>                 1,015 </a:t>
            </a:r>
            <a:r>
              <a:rPr lang="ru-RU" altLang="ru-RU" dirty="0"/>
              <a:t>599 </a:t>
            </a:r>
            <a:r>
              <a:rPr lang="ru-RU" altLang="ru-RU" dirty="0" smtClean="0"/>
              <a:t>5x10</a:t>
            </a:r>
            <a:r>
              <a:rPr lang="ru-RU" altLang="ru-RU" baseline="30000" dirty="0" smtClean="0"/>
              <a:t>14  </a:t>
            </a:r>
            <a:r>
              <a:rPr lang="ru-RU" altLang="ru-RU" dirty="0"/>
              <a:t>	46 </a:t>
            </a:r>
            <a:r>
              <a:rPr lang="ru-RU" altLang="ru-RU" dirty="0" err="1"/>
              <a:t>біт</a:t>
            </a:r>
            <a:r>
              <a:rPr lang="ru-RU" altLang="ru-RU" dirty="0"/>
              <a:t> 	</a:t>
            </a:r>
            <a:r>
              <a:rPr lang="en-US" altLang="ru-RU" dirty="0"/>
              <a:t>	</a:t>
            </a:r>
            <a:r>
              <a:rPr lang="ru-RU" altLang="ru-RU" dirty="0"/>
              <a:t>32 </a:t>
            </a:r>
            <a:r>
              <a:rPr lang="ru-RU" altLang="ru-RU" dirty="0" err="1" smtClean="0"/>
              <a:t>років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10		</a:t>
            </a:r>
            <a:r>
              <a:rPr lang="ru-RU" altLang="ru-RU" dirty="0" smtClean="0"/>
              <a:t>                 3,656 </a:t>
            </a:r>
            <a:r>
              <a:rPr lang="ru-RU" altLang="ru-RU" dirty="0"/>
              <a:t>158 </a:t>
            </a:r>
            <a:r>
              <a:rPr lang="ru-RU" altLang="ru-RU" dirty="0" smtClean="0"/>
              <a:t>4x10</a:t>
            </a:r>
            <a:r>
              <a:rPr lang="ru-RU" altLang="ru-RU" baseline="30000" dirty="0" smtClean="0"/>
              <a:t>15 </a:t>
            </a:r>
            <a:r>
              <a:rPr lang="ru-RU" altLang="ru-RU" dirty="0"/>
              <a:t>	52 </a:t>
            </a:r>
            <a:r>
              <a:rPr lang="ru-RU" altLang="ru-RU" dirty="0" err="1" smtClean="0"/>
              <a:t>біта</a:t>
            </a:r>
            <a:r>
              <a:rPr lang="ru-RU" altLang="ru-RU" dirty="0"/>
              <a:t>	</a:t>
            </a:r>
            <a:r>
              <a:rPr lang="en-US" altLang="ru-RU" dirty="0"/>
              <a:t>	</a:t>
            </a:r>
            <a:r>
              <a:rPr lang="ru-RU" altLang="ru-RU" dirty="0"/>
              <a:t>1 162 </a:t>
            </a:r>
            <a:r>
              <a:rPr lang="ru-RU" altLang="ru-RU" dirty="0" err="1" smtClean="0"/>
              <a:t>років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11		</a:t>
            </a:r>
            <a:r>
              <a:rPr lang="ru-RU" altLang="ru-RU" dirty="0" smtClean="0"/>
              <a:t>                 1,316 </a:t>
            </a:r>
            <a:r>
              <a:rPr lang="ru-RU" altLang="ru-RU" dirty="0"/>
              <a:t>217 </a:t>
            </a:r>
            <a:r>
              <a:rPr lang="ru-RU" altLang="ru-RU" dirty="0" smtClean="0"/>
              <a:t>0x10</a:t>
            </a:r>
            <a:r>
              <a:rPr lang="ru-RU" altLang="ru-RU" baseline="30000" dirty="0" smtClean="0"/>
              <a:t>17 </a:t>
            </a:r>
            <a:r>
              <a:rPr lang="ru-RU" altLang="ru-RU" dirty="0"/>
              <a:t>	58 </a:t>
            </a:r>
            <a:r>
              <a:rPr lang="ru-RU" altLang="ru-RU" dirty="0" err="1"/>
              <a:t>біт</a:t>
            </a:r>
            <a:r>
              <a:rPr lang="ru-RU" altLang="ru-RU" dirty="0"/>
              <a:t> 	</a:t>
            </a:r>
            <a:r>
              <a:rPr lang="en-US" altLang="ru-RU" dirty="0"/>
              <a:t>	</a:t>
            </a:r>
            <a:r>
              <a:rPr lang="ru-RU" altLang="ru-RU" dirty="0"/>
              <a:t>41 823 </a:t>
            </a:r>
            <a:r>
              <a:rPr lang="ru-RU" altLang="ru-RU" dirty="0" smtClean="0"/>
              <a:t>рока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folHlink"/>
                </a:solidFill>
              </a:rPr>
              <a:t>12		</a:t>
            </a:r>
            <a:r>
              <a:rPr lang="ru-RU" altLang="ru-RU" dirty="0" smtClean="0">
                <a:solidFill>
                  <a:schemeClr val="folHlink"/>
                </a:solidFill>
              </a:rPr>
              <a:t>                 4,738 </a:t>
            </a:r>
            <a:r>
              <a:rPr lang="ru-RU" altLang="ru-RU" dirty="0">
                <a:solidFill>
                  <a:schemeClr val="folHlink"/>
                </a:solidFill>
              </a:rPr>
              <a:t>381 </a:t>
            </a:r>
            <a:r>
              <a:rPr lang="ru-RU" altLang="ru-RU" dirty="0" smtClean="0">
                <a:solidFill>
                  <a:schemeClr val="folHlink"/>
                </a:solidFill>
              </a:rPr>
              <a:t>3x10</a:t>
            </a:r>
            <a:r>
              <a:rPr lang="ru-RU" altLang="ru-RU" baseline="30000" dirty="0" smtClean="0">
                <a:solidFill>
                  <a:schemeClr val="folHlink"/>
                </a:solidFill>
              </a:rPr>
              <a:t>18 </a:t>
            </a:r>
            <a:r>
              <a:rPr lang="ru-RU" altLang="ru-RU" dirty="0">
                <a:solidFill>
                  <a:schemeClr val="folHlink"/>
                </a:solidFill>
              </a:rPr>
              <a:t>	62 </a:t>
            </a:r>
            <a:r>
              <a:rPr lang="ru-RU" altLang="ru-RU" dirty="0" err="1" smtClean="0"/>
              <a:t>біта</a:t>
            </a:r>
            <a:r>
              <a:rPr lang="ru-RU" altLang="ru-RU" dirty="0">
                <a:solidFill>
                  <a:schemeClr val="folHlink"/>
                </a:solidFill>
              </a:rPr>
              <a:t>	</a:t>
            </a:r>
            <a:r>
              <a:rPr lang="en-US" altLang="ru-RU" dirty="0">
                <a:solidFill>
                  <a:schemeClr val="folHlink"/>
                </a:solidFill>
              </a:rPr>
              <a:t>	</a:t>
            </a:r>
            <a:r>
              <a:rPr lang="ru-RU" altLang="ru-RU" dirty="0">
                <a:solidFill>
                  <a:schemeClr val="folHlink"/>
                </a:solidFill>
              </a:rPr>
              <a:t>1 505 615 </a:t>
            </a:r>
            <a:r>
              <a:rPr lang="ru-RU" altLang="ru-RU" dirty="0" err="1" smtClean="0">
                <a:solidFill>
                  <a:schemeClr val="folHlink"/>
                </a:solidFill>
              </a:rPr>
              <a:t>років</a:t>
            </a:r>
            <a:endParaRPr lang="ru-RU" altLang="ru-RU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719F-4275-41D1-B4B7-5822328C6B6F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Оцінка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секретних</a:t>
            </a:r>
            <a:r>
              <a:rPr lang="ru-RU" altLang="ru-RU" dirty="0" smtClean="0"/>
              <a:t> систем</a:t>
            </a:r>
            <a:endParaRPr lang="ru-RU" altLang="ru-RU" dirty="0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кількість </a:t>
            </a:r>
            <a:r>
              <a:rPr lang="uk-UA" dirty="0" smtClean="0"/>
              <a:t>секретності</a:t>
            </a:r>
          </a:p>
          <a:p>
            <a:r>
              <a:rPr lang="uk-UA" dirty="0" smtClean="0"/>
              <a:t>довжина ключа</a:t>
            </a:r>
          </a:p>
          <a:p>
            <a:r>
              <a:rPr lang="uk-UA" dirty="0" smtClean="0"/>
              <a:t>складність </a:t>
            </a:r>
            <a:r>
              <a:rPr lang="uk-UA" dirty="0"/>
              <a:t>операції шифрування і </a:t>
            </a:r>
            <a:r>
              <a:rPr lang="uk-UA" dirty="0" smtClean="0"/>
              <a:t>розшифрування</a:t>
            </a:r>
          </a:p>
          <a:p>
            <a:r>
              <a:rPr lang="uk-UA" dirty="0" smtClean="0"/>
              <a:t>розростання </a:t>
            </a:r>
            <a:r>
              <a:rPr lang="uk-UA" dirty="0"/>
              <a:t>числа </a:t>
            </a:r>
            <a:r>
              <a:rPr lang="uk-UA" dirty="0" smtClean="0"/>
              <a:t>помилок</a:t>
            </a:r>
          </a:p>
          <a:p>
            <a:r>
              <a:rPr lang="uk-UA" dirty="0" smtClean="0"/>
              <a:t>збільшення </a:t>
            </a:r>
            <a:r>
              <a:rPr lang="uk-UA" dirty="0"/>
              <a:t>обсягу повідомлення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82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388D-969E-4693-8278-6F69E770FF25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 типу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Симетричний шифр - використовує один ключ для шифрування і </a:t>
            </a:r>
            <a:r>
              <a:rPr lang="uk-UA" sz="2400" dirty="0" smtClean="0"/>
              <a:t>дешифрування.</a:t>
            </a:r>
          </a:p>
          <a:p>
            <a:r>
              <a:rPr lang="uk-UA" sz="2400" dirty="0" smtClean="0"/>
              <a:t>Асиметричний </a:t>
            </a:r>
            <a:r>
              <a:rPr lang="uk-UA" sz="2400" dirty="0"/>
              <a:t>шифр - використовує два різних </a:t>
            </a:r>
            <a:r>
              <a:rPr lang="uk-UA" sz="2400" dirty="0" smtClean="0"/>
              <a:t>ключа.</a:t>
            </a:r>
          </a:p>
          <a:p>
            <a:r>
              <a:rPr lang="uk-UA" sz="2400" dirty="0" smtClean="0"/>
              <a:t>Гібридні криптосистеми.</a:t>
            </a:r>
          </a:p>
          <a:p>
            <a:r>
              <a:rPr lang="uk-UA" sz="2400" dirty="0" smtClean="0"/>
              <a:t>Хеш-функція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935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1A85-46A2-4AB4-A7F8-82697336DA41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Симетричне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шифрування</a:t>
            </a:r>
            <a:endParaRPr lang="ru-RU" alt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5" y="2244159"/>
            <a:ext cx="10860295" cy="3438184"/>
          </a:xfrm>
        </p:spPr>
      </p:pic>
    </p:spTree>
    <p:extLst>
      <p:ext uri="{BB962C8B-B14F-4D97-AF65-F5344CB8AC3E}">
        <p14:creationId xmlns:p14="http://schemas.microsoft.com/office/powerpoint/2010/main" val="31100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F42E-4FE4-4CA9-B1B8-FC157874553A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Кодування</a:t>
            </a:r>
            <a:endParaRPr lang="ru-RU" altLang="ru-RU" dirty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63894" y="2052918"/>
            <a:ext cx="11243388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dirty="0" err="1"/>
              <a:t>операція</a:t>
            </a:r>
            <a:r>
              <a:rPr lang="ru-RU" sz="2400" dirty="0"/>
              <a:t> </a:t>
            </a:r>
            <a:r>
              <a:rPr lang="ru-RU" sz="2400" dirty="0" err="1"/>
              <a:t>заміни</a:t>
            </a:r>
            <a:r>
              <a:rPr lang="ru-RU" sz="2400" dirty="0"/>
              <a:t> коду </a:t>
            </a:r>
            <a:r>
              <a:rPr lang="ru-RU" sz="2400" dirty="0" err="1"/>
              <a:t>текстових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; </a:t>
            </a:r>
            <a:r>
              <a:rPr lang="ru-RU" sz="2400" dirty="0" err="1"/>
              <a:t>заміна</a:t>
            </a:r>
            <a:r>
              <a:rPr lang="ru-RU" sz="2400" dirty="0"/>
              <a:t> </a:t>
            </a:r>
            <a:r>
              <a:rPr lang="ru-RU" sz="2400" dirty="0" err="1"/>
              <a:t>звичайних</a:t>
            </a:r>
            <a:r>
              <a:rPr lang="ru-RU" sz="2400" dirty="0"/>
              <a:t> </a:t>
            </a:r>
            <a:r>
              <a:rPr lang="ru-RU" sz="2400" dirty="0" err="1"/>
              <a:t>текстових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</a:t>
            </a:r>
            <a:r>
              <a:rPr lang="ru-RU" sz="2400" dirty="0" err="1"/>
              <a:t>скороченими</a:t>
            </a:r>
            <a:r>
              <a:rPr lang="ru-RU" sz="2400" dirty="0"/>
              <a:t> </a:t>
            </a:r>
            <a:r>
              <a:rPr lang="ru-RU" sz="2400" dirty="0" err="1"/>
              <a:t>умовними</a:t>
            </a:r>
            <a:r>
              <a:rPr lang="ru-RU" sz="2400" dirty="0"/>
              <a:t> </a:t>
            </a:r>
            <a:r>
              <a:rPr lang="ru-RU" sz="2400" dirty="0" err="1"/>
              <a:t>позначеннями</a:t>
            </a:r>
            <a:r>
              <a:rPr lang="ru-RU" sz="2400" dirty="0"/>
              <a:t>; переклад будь-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 </a:t>
            </a:r>
            <a:r>
              <a:rPr lang="ru-RU" sz="2400" dirty="0" err="1"/>
              <a:t>вираженої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 </a:t>
            </a:r>
            <a:r>
              <a:rPr lang="ru-RU" sz="2400" dirty="0" err="1"/>
              <a:t>природної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в </a:t>
            </a:r>
            <a:r>
              <a:rPr lang="ru-RU" sz="2400" dirty="0" err="1"/>
              <a:t>послідовність</a:t>
            </a:r>
            <a:r>
              <a:rPr lang="ru-RU" sz="2400" dirty="0"/>
              <a:t> </a:t>
            </a:r>
            <a:r>
              <a:rPr lang="ru-RU" sz="2400" dirty="0" err="1"/>
              <a:t>умовних</a:t>
            </a:r>
            <a:r>
              <a:rPr lang="ru-RU" sz="2400" dirty="0"/>
              <a:t> </a:t>
            </a:r>
            <a:r>
              <a:rPr lang="ru-RU" sz="2400" dirty="0" err="1"/>
              <a:t>символів</a:t>
            </a:r>
            <a:r>
              <a:rPr lang="ru-RU" sz="2400" dirty="0"/>
              <a:t>, </a:t>
            </a:r>
            <a:r>
              <a:rPr lang="ru-RU" sz="2400" dirty="0" err="1"/>
              <a:t>сигналів</a:t>
            </a:r>
            <a:r>
              <a:rPr lang="ru-RU" sz="2400" dirty="0"/>
              <a:t> за </a:t>
            </a:r>
            <a:r>
              <a:rPr lang="ru-RU" sz="2400" dirty="0" err="1"/>
              <a:t>певними</a:t>
            </a:r>
            <a:r>
              <a:rPr lang="ru-RU" sz="2400" dirty="0"/>
              <a:t> правилами,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кодом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 err="1" smtClean="0"/>
              <a:t>Приклади</a:t>
            </a:r>
            <a:r>
              <a:rPr lang="ru-RU" altLang="ru-RU" sz="2400" dirty="0" smtClean="0"/>
              <a:t>:</a:t>
            </a:r>
            <a:endParaRPr lang="ru-RU" altLang="ru-RU" sz="2400" dirty="0"/>
          </a:p>
          <a:p>
            <a:pPr>
              <a:lnSpc>
                <a:spcPct val="90000"/>
              </a:lnSpc>
            </a:pPr>
            <a:r>
              <a:rPr lang="en-US" altLang="ru-RU" sz="2400" dirty="0" smtClean="0"/>
              <a:t>ASCII</a:t>
            </a:r>
            <a:endParaRPr lang="ru-RU" altLang="ru-RU" sz="2400" dirty="0"/>
          </a:p>
          <a:p>
            <a:pPr>
              <a:lnSpc>
                <a:spcPct val="90000"/>
              </a:lnSpc>
            </a:pPr>
            <a:r>
              <a:rPr lang="en-US" altLang="ru-RU" sz="2400" dirty="0" smtClean="0"/>
              <a:t>Windows-1251</a:t>
            </a:r>
            <a:endParaRPr lang="ru-RU" altLang="ru-RU" sz="2400" dirty="0"/>
          </a:p>
          <a:p>
            <a:pPr lvl="1">
              <a:lnSpc>
                <a:spcPct val="9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1111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42B-8C77-4ED7-A1A0-7346043A1841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По </a:t>
            </a:r>
            <a:r>
              <a:rPr lang="ru-RU" altLang="ru-RU" dirty="0" err="1" smtClean="0"/>
              <a:t>поточності</a:t>
            </a:r>
            <a:endParaRPr lang="ru-RU" altLang="ru-RU" dirty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03312" y="2052918"/>
            <a:ext cx="10634598" cy="4195481"/>
          </a:xfrm>
        </p:spPr>
        <p:txBody>
          <a:bodyPr/>
          <a:lstStyle/>
          <a:p>
            <a:r>
              <a:rPr lang="uk-UA" sz="2800" dirty="0"/>
              <a:t>Блоковий шифр - шифрує відразу цілий блок тексту, видаючи </a:t>
            </a:r>
            <a:r>
              <a:rPr lang="uk-UA" sz="2800" dirty="0" err="1"/>
              <a:t>шифротекст</a:t>
            </a:r>
            <a:r>
              <a:rPr lang="uk-UA" sz="2800" dirty="0"/>
              <a:t> після отримання всієї </a:t>
            </a:r>
            <a:r>
              <a:rPr lang="uk-UA" sz="2800" dirty="0" smtClean="0"/>
              <a:t>інформації.</a:t>
            </a:r>
          </a:p>
          <a:p>
            <a:r>
              <a:rPr lang="uk-UA" sz="2800" dirty="0" smtClean="0"/>
              <a:t>Поточний </a:t>
            </a:r>
            <a:r>
              <a:rPr lang="uk-UA" sz="2800" dirty="0"/>
              <a:t>шифр - шифрує інформацію та видає </a:t>
            </a:r>
            <a:r>
              <a:rPr lang="uk-UA" sz="2800" dirty="0" err="1"/>
              <a:t>шифротекст</a:t>
            </a:r>
            <a:r>
              <a:rPr lang="uk-UA" sz="2800" dirty="0"/>
              <a:t> в міру надходження.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233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A6C-0E96-452B-9C96-32E6D8EA7297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9111" y="295729"/>
            <a:ext cx="3178175" cy="1096963"/>
          </a:xfrm>
        </p:spPr>
        <p:txBody>
          <a:bodyPr/>
          <a:lstStyle/>
          <a:p>
            <a:r>
              <a:rPr lang="ru-RU" altLang="ru-RU" sz="3200" dirty="0" err="1" smtClean="0"/>
              <a:t>Поточні</a:t>
            </a:r>
            <a:r>
              <a:rPr lang="ru-RU" altLang="ru-RU" sz="3200" dirty="0" smtClean="0"/>
              <a:t> </a:t>
            </a:r>
            <a:r>
              <a:rPr lang="ru-RU" altLang="ru-RU" sz="3200" dirty="0" err="1" smtClean="0"/>
              <a:t>шифри</a:t>
            </a:r>
            <a:endParaRPr lang="ru-RU" altLang="ru-RU" sz="3200" dirty="0"/>
          </a:p>
        </p:txBody>
      </p:sp>
      <p:sp>
        <p:nvSpPr>
          <p:cNvPr id="131078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369111" y="3404216"/>
            <a:ext cx="8007350" cy="3167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dirty="0" smtClean="0"/>
              <a:t>Прості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Синхронні</a:t>
            </a:r>
          </a:p>
          <a:p>
            <a:pPr>
              <a:lnSpc>
                <a:spcPct val="90000"/>
              </a:lnSpc>
            </a:pPr>
            <a:r>
              <a:rPr lang="uk-UA" dirty="0" err="1" smtClean="0"/>
              <a:t>Самосинхронізовані</a:t>
            </a:r>
            <a:endParaRPr lang="uk-UA" dirty="0" smtClean="0"/>
          </a:p>
          <a:p>
            <a:pPr>
              <a:lnSpc>
                <a:spcPct val="90000"/>
              </a:lnSpc>
            </a:pPr>
            <a:r>
              <a:rPr lang="uk-UA" dirty="0" smtClean="0"/>
              <a:t>На </a:t>
            </a:r>
            <a:r>
              <a:rPr lang="uk-UA" dirty="0"/>
              <a:t>регістрах зсуву з лінійної зворотним зв'язком (</a:t>
            </a:r>
            <a:r>
              <a:rPr lang="uk-UA" dirty="0" smtClean="0"/>
              <a:t>РЗЛЗЗ)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І </a:t>
            </a:r>
            <a:r>
              <a:rPr lang="uk-UA" dirty="0"/>
              <a:t>ще складніше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64" y="0"/>
            <a:ext cx="7727303" cy="289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E810-3375-4FB7-9253-675AC5B5B633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32175" y="244475"/>
            <a:ext cx="6934200" cy="520700"/>
          </a:xfrm>
        </p:spPr>
        <p:txBody>
          <a:bodyPr/>
          <a:lstStyle/>
          <a:p>
            <a:r>
              <a:rPr lang="ru-RU" altLang="ru-RU" sz="4000" dirty="0" err="1" smtClean="0"/>
              <a:t>Блочні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шифри</a:t>
            </a:r>
            <a:endParaRPr lang="ru-RU" altLang="ru-RU" sz="4000" dirty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16275" y="1412875"/>
            <a:ext cx="4032250" cy="3614738"/>
          </a:xfrm>
        </p:spPr>
        <p:txBody>
          <a:bodyPr/>
          <a:lstStyle/>
          <a:p>
            <a:r>
              <a:rPr lang="ru-RU" altLang="ru-RU" sz="2400" dirty="0"/>
              <a:t>часто: 1 блок = 64 </a:t>
            </a:r>
            <a:r>
              <a:rPr lang="ru-RU" altLang="ru-RU" sz="2400" dirty="0" err="1" smtClean="0"/>
              <a:t>біт</a:t>
            </a:r>
            <a:endParaRPr lang="ru-RU" altLang="ru-RU" sz="2400" dirty="0"/>
          </a:p>
          <a:p>
            <a:r>
              <a:rPr lang="ru-RU" altLang="ru-RU" sz="2400" dirty="0" smtClean="0"/>
              <a:t>Принцип </a:t>
            </a:r>
            <a:r>
              <a:rPr lang="ru-RU" altLang="ru-RU" sz="2400" dirty="0" err="1" smtClean="0"/>
              <a:t>ітерування</a:t>
            </a:r>
            <a:endParaRPr lang="ru-RU" altLang="ru-RU" sz="2400" dirty="0"/>
          </a:p>
          <a:p>
            <a:r>
              <a:rPr lang="ru-RU" altLang="ru-RU" sz="2400" dirty="0" err="1" smtClean="0"/>
              <a:t>Конструкція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Фейстеля</a:t>
            </a:r>
            <a:endParaRPr lang="ru-RU" altLang="ru-RU" sz="2400" dirty="0"/>
          </a:p>
          <a:p>
            <a:r>
              <a:rPr lang="en-US" altLang="ru-RU" sz="2400" dirty="0" smtClean="0"/>
              <a:t>SP-</a:t>
            </a:r>
            <a:r>
              <a:rPr lang="uk-UA" altLang="ru-RU" sz="2400" dirty="0" smtClean="0"/>
              <a:t>мережа</a:t>
            </a:r>
            <a:endParaRPr lang="ru-RU" altLang="ru-RU" sz="2400" dirty="0"/>
          </a:p>
          <a:p>
            <a:r>
              <a:rPr lang="ru-RU" altLang="ru-RU" sz="2400" dirty="0" err="1" smtClean="0"/>
              <a:t>інволюція</a:t>
            </a:r>
            <a:endParaRPr lang="ru-RU" altLang="ru-RU" sz="2400" dirty="0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39726"/>
            <a:ext cx="12382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9" name="Picture 7" descr="Feistel_encry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981076"/>
            <a:ext cx="300831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Lucifer_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652963"/>
            <a:ext cx="5113338" cy="205105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62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7DCA-AE3F-42BB-9350-8F0450AA83F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 smtClean="0"/>
              <a:t>Шифри підстановки</a:t>
            </a:r>
            <a:endParaRPr lang="ru-RU" altLang="ru-RU" dirty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4604" y="1557339"/>
            <a:ext cx="11327363" cy="496475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err="1" smtClean="0"/>
              <a:t>Одноалфавітний</a:t>
            </a:r>
            <a:r>
              <a:rPr lang="ru-RU" altLang="ru-RU" sz="2400" dirty="0" smtClean="0"/>
              <a:t> шифр </a:t>
            </a:r>
            <a:r>
              <a:rPr lang="ru-RU" altLang="ru-RU" sz="2400" dirty="0"/>
              <a:t>подстановки (шифр </a:t>
            </a:r>
            <a:r>
              <a:rPr lang="ru-RU" altLang="ru-RU" sz="2400" dirty="0" err="1" smtClean="0"/>
              <a:t>простої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заміни</a:t>
            </a:r>
            <a:r>
              <a:rPr lang="ru-RU" altLang="ru-RU" sz="2400" dirty="0" smtClean="0"/>
              <a:t>) </a:t>
            </a:r>
            <a:r>
              <a:rPr lang="ru-RU" altLang="ru-RU" sz="2400" dirty="0"/>
              <a:t>— алгоритм </a:t>
            </a:r>
            <a:r>
              <a:rPr lang="ru-RU" altLang="ru-RU" sz="2400" dirty="0" err="1"/>
              <a:t>шифрування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який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полягає</a:t>
            </a:r>
            <a:r>
              <a:rPr lang="ru-RU" altLang="ru-RU" sz="2400" dirty="0"/>
              <a:t> у </a:t>
            </a:r>
            <a:r>
              <a:rPr lang="ru-RU" altLang="ru-RU" sz="2400" dirty="0" err="1"/>
              <a:t>заміні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знаків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відкритого</a:t>
            </a:r>
            <a:r>
              <a:rPr lang="ru-RU" altLang="ru-RU" sz="2400" dirty="0"/>
              <a:t> тексту </a:t>
            </a:r>
            <a:r>
              <a:rPr lang="ru-RU" altLang="ru-RU" sz="2400" dirty="0" err="1"/>
              <a:t>іншими</a:t>
            </a:r>
            <a:r>
              <a:rPr lang="ru-RU" altLang="ru-RU" sz="2400" dirty="0"/>
              <a:t> знаками, </a:t>
            </a:r>
            <a:r>
              <a:rPr lang="ru-RU" altLang="ru-RU" sz="2400" dirty="0" err="1"/>
              <a:t>які</a:t>
            </a:r>
            <a:r>
              <a:rPr lang="ru-RU" altLang="ru-RU" sz="2400" dirty="0"/>
              <a:t> є </a:t>
            </a:r>
            <a:r>
              <a:rPr lang="ru-RU" altLang="ru-RU" sz="2400" dirty="0" err="1"/>
              <a:t>ключем</a:t>
            </a:r>
            <a:r>
              <a:rPr lang="ru-RU" altLang="ru-RU" sz="2400" dirty="0"/>
              <a:t>. </a:t>
            </a:r>
          </a:p>
          <a:p>
            <a:pPr lvl="1">
              <a:lnSpc>
                <a:spcPct val="80000"/>
              </a:lnSpc>
            </a:pPr>
            <a:r>
              <a:rPr lang="ru-RU" altLang="ru-RU" sz="2000" dirty="0" err="1" smtClean="0"/>
              <a:t>Афінний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шифр</a:t>
            </a:r>
          </a:p>
          <a:p>
            <a:pPr lvl="1">
              <a:lnSpc>
                <a:spcPct val="80000"/>
              </a:lnSpc>
            </a:pPr>
            <a:r>
              <a:rPr lang="ru-RU" altLang="ru-RU" sz="2000" dirty="0"/>
              <a:t>Шифр Цезаря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АБВГДЕЁЖЗИЙКЛМНОПРСТУФХЦЧШЩЪЫЬЭЮЯ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ГДЕЁЖЗИЙКЛМНОПРСТУФХЦЧШЩЪЫЬЭЮЯАБВ</a:t>
            </a:r>
          </a:p>
          <a:p>
            <a:pPr lvl="1">
              <a:lnSpc>
                <a:spcPct val="80000"/>
              </a:lnSpc>
            </a:pPr>
            <a:r>
              <a:rPr lang="ru-RU" altLang="ru-RU" sz="2000" dirty="0" err="1"/>
              <a:t>Атбаш</a:t>
            </a:r>
            <a:endParaRPr lang="ru-RU" altLang="ru-RU" sz="2000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A B C D E F G H I J K L M N O P Q R S T U V W X Y Z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Z Y X W V U T S R Q P O N M L K J I H G F E D C B A</a:t>
            </a:r>
          </a:p>
          <a:p>
            <a:pPr lvl="1">
              <a:lnSpc>
                <a:spcPct val="80000"/>
              </a:lnSpc>
            </a:pPr>
            <a:r>
              <a:rPr lang="ru-RU" altLang="ru-RU" sz="2000" dirty="0" smtClean="0"/>
              <a:t>Шифр з </a:t>
            </a:r>
            <a:r>
              <a:rPr lang="ru-RU" altLang="ru-RU" sz="2000" dirty="0" err="1" smtClean="0"/>
              <a:t>використанням</a:t>
            </a:r>
            <a:r>
              <a:rPr lang="ru-RU" altLang="ru-RU" sz="2000" dirty="0" smtClean="0"/>
              <a:t> кодового слова</a:t>
            </a:r>
            <a:endParaRPr lang="ru-RU" altLang="ru-RU" sz="2000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A B C D E F G H I J K L M N O P Q R S T U V W X Y Z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chemeClr val="folHlink"/>
                </a:solidFill>
              </a:rPr>
              <a:t>W O R D </a:t>
            </a:r>
            <a:r>
              <a:rPr lang="ru-RU" altLang="ru-RU" sz="1800" dirty="0"/>
              <a:t>A B C E F G H I J K L M N P Q S T U V X Y Z</a:t>
            </a:r>
          </a:p>
        </p:txBody>
      </p:sp>
    </p:spTree>
    <p:extLst>
      <p:ext uri="{BB962C8B-B14F-4D97-AF65-F5344CB8AC3E}">
        <p14:creationId xmlns:p14="http://schemas.microsoft.com/office/powerpoint/2010/main" val="18426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6C6-7088-463F-B996-CA3BF4AD03B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98580" y="1484313"/>
            <a:ext cx="11430000" cy="52617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2800" dirty="0"/>
              <a:t>Однозвучний шифр (</a:t>
            </a:r>
            <a:r>
              <a:rPr lang="uk-UA" sz="2800" dirty="0" err="1" smtClean="0"/>
              <a:t>омофонічна</a:t>
            </a:r>
            <a:r>
              <a:rPr lang="uk-UA" sz="2800" dirty="0" smtClean="0"/>
              <a:t> </a:t>
            </a:r>
            <a:r>
              <a:rPr lang="uk-UA" sz="2800" dirty="0"/>
              <a:t>заміна) </a:t>
            </a:r>
            <a:r>
              <a:rPr lang="uk-UA" sz="2800" dirty="0" smtClean="0"/>
              <a:t>підстановка схожа </a:t>
            </a:r>
            <a:r>
              <a:rPr lang="uk-UA" sz="2800" dirty="0"/>
              <a:t>на </a:t>
            </a:r>
            <a:r>
              <a:rPr lang="uk-UA" sz="2800" dirty="0" err="1" smtClean="0"/>
              <a:t>одноалфавітну</a:t>
            </a:r>
            <a:r>
              <a:rPr lang="uk-UA" sz="2800" dirty="0" smtClean="0"/>
              <a:t> </a:t>
            </a:r>
            <a:r>
              <a:rPr lang="uk-UA" sz="2800" dirty="0"/>
              <a:t>за винятком того, що символ відкритого тексту може бути замінений одним з декількох можливих символів</a:t>
            </a:r>
            <a:r>
              <a:rPr lang="uk-UA" sz="2800" dirty="0" smtClean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err="1" smtClean="0"/>
              <a:t>Історичні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шифри</a:t>
            </a:r>
            <a:endParaRPr lang="ru-RU" altLang="ru-RU" sz="2400" dirty="0"/>
          </a:p>
          <a:p>
            <a:pPr marL="800100" lvl="1" indent="-342900">
              <a:lnSpc>
                <a:spcPct val="90000"/>
              </a:lnSpc>
            </a:pPr>
            <a:r>
              <a:rPr lang="uk-UA" sz="2400" dirty="0"/>
              <a:t>Книжковий шифр (вірші, </a:t>
            </a:r>
            <a:r>
              <a:rPr lang="uk-UA" sz="2400" dirty="0" smtClean="0"/>
              <a:t>книги)</a:t>
            </a:r>
          </a:p>
          <a:p>
            <a:pPr marL="800100" lvl="1" indent="-342900">
              <a:lnSpc>
                <a:spcPct val="90000"/>
              </a:lnSpc>
            </a:pPr>
            <a:r>
              <a:rPr lang="uk-UA" sz="2400" dirty="0" smtClean="0"/>
              <a:t>Шифр </a:t>
            </a:r>
            <a:r>
              <a:rPr lang="uk-UA" sz="2400" dirty="0" err="1" smtClean="0"/>
              <a:t>Віженера</a:t>
            </a:r>
            <a:endParaRPr lang="uk-UA" sz="2400" dirty="0"/>
          </a:p>
          <a:p>
            <a:pPr marL="0" lvl="1" indent="0">
              <a:lnSpc>
                <a:spcPct val="90000"/>
              </a:lnSpc>
              <a:buNone/>
            </a:pPr>
            <a:r>
              <a:rPr lang="uk-UA" sz="2800" dirty="0"/>
              <a:t>Шифр з використанням неалфавітних або штучних символів</a:t>
            </a:r>
            <a:br>
              <a:rPr lang="uk-UA" sz="2800" dirty="0"/>
            </a:br>
            <a:r>
              <a:rPr lang="uk-UA" sz="2800" dirty="0"/>
              <a:t>Шифрування 2..n груп символів, слів</a:t>
            </a:r>
            <a:endParaRPr lang="ru-RU" altLang="ru-RU" sz="2800" dirty="0"/>
          </a:p>
        </p:txBody>
      </p:sp>
      <p:sp>
        <p:nvSpPr>
          <p:cNvPr id="2560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646111" y="452718"/>
            <a:ext cx="9404723" cy="750931"/>
          </a:xfrm>
        </p:spPr>
        <p:txBody>
          <a:bodyPr/>
          <a:lstStyle/>
          <a:p>
            <a:r>
              <a:rPr lang="ru-RU" altLang="ru-RU" dirty="0" err="1" smtClean="0"/>
              <a:t>Варіанти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00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9FBC-DA96-40F3-ADF1-F035EE19E806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736600"/>
          </a:xfrm>
        </p:spPr>
        <p:txBody>
          <a:bodyPr/>
          <a:lstStyle/>
          <a:p>
            <a:r>
              <a:rPr lang="ru-RU" altLang="ru-RU" sz="4000" dirty="0" err="1" smtClean="0"/>
              <a:t>Шифри</a:t>
            </a:r>
            <a:r>
              <a:rPr lang="ru-RU" altLang="ru-RU" sz="4000" dirty="0" smtClean="0"/>
              <a:t> </a:t>
            </a:r>
            <a:r>
              <a:rPr lang="ru-RU" altLang="ru-RU" sz="4000" dirty="0"/>
              <a:t>перестановки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180175" y="1146743"/>
            <a:ext cx="1313932" cy="446509"/>
          </a:xfrm>
        </p:spPr>
        <p:txBody>
          <a:bodyPr/>
          <a:lstStyle/>
          <a:p>
            <a:pPr marL="0" indent="0">
              <a:buNone/>
            </a:pPr>
            <a:r>
              <a:rPr lang="uk-UA" altLang="ru-RU" dirty="0" err="1" smtClean="0"/>
              <a:t>Скітала</a:t>
            </a:r>
            <a:endParaRPr lang="ru-RU" altLang="ru-RU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91" y="2003425"/>
            <a:ext cx="84963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A440-01F7-4D9F-AD8D-3A8118C9CA3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736600"/>
          </a:xfrm>
        </p:spPr>
        <p:txBody>
          <a:bodyPr/>
          <a:lstStyle/>
          <a:p>
            <a:r>
              <a:rPr lang="ru-RU" altLang="ru-RU" sz="4000" dirty="0" err="1" smtClean="0"/>
              <a:t>Шифри</a:t>
            </a:r>
            <a:r>
              <a:rPr lang="ru-RU" altLang="ru-RU" sz="4000" dirty="0" smtClean="0"/>
              <a:t> </a:t>
            </a:r>
            <a:r>
              <a:rPr lang="ru-RU" altLang="ru-RU" sz="4000" dirty="0"/>
              <a:t>перестановки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816281" y="1375828"/>
            <a:ext cx="3282691" cy="511823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err="1" smtClean="0"/>
              <a:t>Поворотна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решітка</a:t>
            </a:r>
            <a:endParaRPr lang="ru-RU" altLang="ru-RU" dirty="0"/>
          </a:p>
          <a:p>
            <a:endParaRPr lang="ru-RU" altLang="ru-RU" dirty="0"/>
          </a:p>
        </p:txBody>
      </p:sp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205039"/>
            <a:ext cx="4256088" cy="36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AC88-D70F-463B-9EF3-C3140BCE5E74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Взлам</a:t>
            </a:r>
            <a:r>
              <a:rPr lang="ru-RU" altLang="ru-RU" dirty="0" smtClean="0"/>
              <a:t> </a:t>
            </a:r>
            <a:r>
              <a:rPr lang="uk-UA" dirty="0"/>
              <a:t>простих шифрів</a:t>
            </a:r>
            <a:endParaRPr lang="ru-RU" altLang="ru-RU" dirty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03312" y="2052918"/>
            <a:ext cx="6921015" cy="1819286"/>
          </a:xfrm>
        </p:spPr>
        <p:txBody>
          <a:bodyPr>
            <a:normAutofit/>
          </a:bodyPr>
          <a:lstStyle/>
          <a:p>
            <a:r>
              <a:rPr lang="uk-UA" sz="2400" dirty="0"/>
              <a:t>частотний </a:t>
            </a:r>
            <a:r>
              <a:rPr lang="uk-UA" sz="2400" dirty="0" smtClean="0"/>
              <a:t>аналіз</a:t>
            </a:r>
          </a:p>
          <a:p>
            <a:r>
              <a:rPr lang="uk-UA" sz="2400" dirty="0" smtClean="0"/>
              <a:t>семантичний аналіз</a:t>
            </a:r>
          </a:p>
          <a:p>
            <a:r>
              <a:rPr lang="uk-UA" sz="2400" dirty="0" smtClean="0"/>
              <a:t>обчислення </a:t>
            </a:r>
            <a:r>
              <a:rPr lang="uk-UA" sz="2400" dirty="0"/>
              <a:t>довжини ключа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40979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8552-0096-4EA0-81B0-7B345032A714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42596" y="727788"/>
            <a:ext cx="9843796" cy="57968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smtClean="0"/>
              <a:t>Закон Ципфа</a:t>
            </a:r>
            <a:endParaRPr lang="ru-RU" altLang="ru-RU" sz="2400" dirty="0"/>
          </a:p>
          <a:p>
            <a:pPr lvl="1">
              <a:lnSpc>
                <a:spcPct val="90000"/>
              </a:lnSpc>
            </a:pPr>
            <a:r>
              <a:rPr lang="uk-UA" sz="2000" dirty="0"/>
              <a:t>- емпіричне правило розподілу частоти слів природної </a:t>
            </a:r>
            <a:r>
              <a:rPr lang="uk-UA" sz="2000" dirty="0" smtClean="0"/>
              <a:t>мови</a:t>
            </a:r>
          </a:p>
          <a:p>
            <a:pPr lvl="1">
              <a:lnSpc>
                <a:spcPct val="90000"/>
              </a:lnSpc>
            </a:pPr>
            <a:r>
              <a:rPr lang="uk-UA" sz="2000" dirty="0" smtClean="0"/>
              <a:t>Якщо </a:t>
            </a:r>
            <a:r>
              <a:rPr lang="uk-UA" sz="2000" dirty="0"/>
              <a:t>все слова мови (або просто досить довгого тексту) впорядкувати по спадаючій </a:t>
            </a:r>
            <a:r>
              <a:rPr lang="uk-UA" sz="2000" dirty="0" smtClean="0"/>
              <a:t>частоті </a:t>
            </a:r>
            <a:r>
              <a:rPr lang="uk-UA" sz="2000" dirty="0"/>
              <a:t>їх використання, то частота n-го слова в такому списку опиниться приблизно обернено </a:t>
            </a:r>
            <a:r>
              <a:rPr lang="uk-UA" sz="2000" dirty="0" smtClean="0"/>
              <a:t>пропорційна </a:t>
            </a:r>
            <a:r>
              <a:rPr lang="uk-UA" sz="2000" dirty="0"/>
              <a:t>його порядковому номеру </a:t>
            </a:r>
            <a:r>
              <a:rPr lang="uk-UA" sz="2000" dirty="0" smtClean="0"/>
              <a:t>n.</a:t>
            </a:r>
          </a:p>
          <a:p>
            <a:pPr lvl="1">
              <a:lnSpc>
                <a:spcPct val="90000"/>
              </a:lnSpc>
            </a:pPr>
            <a:r>
              <a:rPr lang="uk-UA" sz="2000" dirty="0" smtClean="0"/>
              <a:t>Наприклад </a:t>
            </a:r>
            <a:r>
              <a:rPr lang="uk-UA" sz="2000" dirty="0"/>
              <a:t>друге за </a:t>
            </a:r>
            <a:r>
              <a:rPr lang="uk-UA" sz="2000" dirty="0" smtClean="0"/>
              <a:t>частотою використання </a:t>
            </a:r>
            <a:r>
              <a:rPr lang="uk-UA" sz="2000" dirty="0"/>
              <a:t>слово зустрічається приблизно в два рази рідше, ніж перше, третє - в три рази рідше, ніж перше, і т. Д</a:t>
            </a:r>
            <a:r>
              <a:rPr lang="uk-UA" sz="2000" dirty="0" smtClean="0"/>
              <a:t>.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ru-RU" altLang="ru-RU" sz="2400" dirty="0" err="1" smtClean="0"/>
              <a:t>Інформаційна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ентропія</a:t>
            </a:r>
            <a:endParaRPr lang="ru-RU" altLang="ru-RU" sz="2400" dirty="0" smtClean="0"/>
          </a:p>
          <a:p>
            <a:pPr lvl="1">
              <a:lnSpc>
                <a:spcPct val="90000"/>
              </a:lnSpc>
            </a:pPr>
            <a:r>
              <a:rPr lang="uk-UA" sz="2000" dirty="0"/>
              <a:t>- міра невизначеності або непередбачуваності інформації, невизначеність появи будь-якого символу первинного </a:t>
            </a:r>
            <a:r>
              <a:rPr lang="uk-UA" sz="2000" dirty="0" smtClean="0"/>
              <a:t>алфавіту.</a:t>
            </a:r>
          </a:p>
          <a:p>
            <a:pPr lvl="1">
              <a:lnSpc>
                <a:spcPct val="90000"/>
              </a:lnSpc>
            </a:pPr>
            <a:r>
              <a:rPr lang="uk-UA" sz="2000" dirty="0" smtClean="0"/>
              <a:t>При </a:t>
            </a:r>
            <a:r>
              <a:rPr lang="uk-UA" sz="2000" dirty="0"/>
              <a:t>відсутності інформаційних втрат </a:t>
            </a:r>
            <a:r>
              <a:rPr lang="uk-UA" sz="2000" dirty="0" err="1"/>
              <a:t>чисельно</a:t>
            </a:r>
            <a:r>
              <a:rPr lang="uk-UA" sz="2000" dirty="0"/>
              <a:t> дорівнює кількості інформації на символ переданого повідомлення.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8145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1">
  <a:themeElements>
    <a:clrScheme name="Cisco Dark Template Colors_FINAL">
      <a:dk1>
        <a:srgbClr val="FFFFFF"/>
      </a:dk1>
      <a:lt1>
        <a:srgbClr val="005073"/>
      </a:lt1>
      <a:dk2>
        <a:srgbClr val="00BCEB"/>
      </a:dk2>
      <a:lt2>
        <a:srgbClr val="005073"/>
      </a:lt2>
      <a:accent1>
        <a:srgbClr val="00BCEB"/>
      </a:accent1>
      <a:accent2>
        <a:srgbClr val="6EBE4A"/>
      </a:accent2>
      <a:accent3>
        <a:srgbClr val="CDEBF9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1" id="{E7EE12AC-69C7-4F64-AA10-5752B288B84A}" vid="{6B9AB357-6A28-4B37-AF19-1D890474E317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999</Words>
  <Application>Microsoft Office PowerPoint</Application>
  <PresentationFormat>Широкоэкранный</PresentationFormat>
  <Paragraphs>251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6" baseType="lpstr">
      <vt:lpstr>Arial Unicode MS</vt:lpstr>
      <vt:lpstr>ＭＳ Ｐゴシック</vt:lpstr>
      <vt:lpstr>Arial</vt:lpstr>
      <vt:lpstr>Century Gothic</vt:lpstr>
      <vt:lpstr>CiscoSans</vt:lpstr>
      <vt:lpstr>CiscoSans ExtraLight</vt:lpstr>
      <vt:lpstr>CiscoSans Thin</vt:lpstr>
      <vt:lpstr>CiscoSansTT ExtraLight</vt:lpstr>
      <vt:lpstr>CiscoSansTT Thin</vt:lpstr>
      <vt:lpstr>Tipo de letra del sistema Fina</vt:lpstr>
      <vt:lpstr>Wingdings</vt:lpstr>
      <vt:lpstr>Wingdings 3</vt:lpstr>
      <vt:lpstr>Тема1</vt:lpstr>
      <vt:lpstr>Ион</vt:lpstr>
      <vt:lpstr>Презентация PowerPoint</vt:lpstr>
      <vt:lpstr>Принципи Керкгоффса  (стійкість криптографічного алгоритму не має залежати від архітектури алгоритму, а має залежати тільки від ключів)</vt:lpstr>
      <vt:lpstr>Кодування</vt:lpstr>
      <vt:lpstr>Шифри підстановки</vt:lpstr>
      <vt:lpstr>Варіанти</vt:lpstr>
      <vt:lpstr>Шифри перестановки</vt:lpstr>
      <vt:lpstr>Шифри перестановки</vt:lpstr>
      <vt:lpstr>Взлам простих шифрів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Проблеми</vt:lpstr>
      <vt:lpstr>Контрольні суми</vt:lpstr>
      <vt:lpstr>Хешування</vt:lpstr>
      <vt:lpstr>Вимоги</vt:lpstr>
      <vt:lpstr>Використання хешування</vt:lpstr>
      <vt:lpstr>Різновиди хешування</vt:lpstr>
      <vt:lpstr>Перехоплення даних</vt:lpstr>
      <vt:lpstr>Презентация PowerPoint</vt:lpstr>
      <vt:lpstr>Шифри, що неможливо взламати</vt:lpstr>
      <vt:lpstr>Машина Лоренца</vt:lpstr>
      <vt:lpstr>Машина «Енігма»</vt:lpstr>
      <vt:lpstr>Криптостійкість</vt:lpstr>
      <vt:lpstr>Час повного підбору</vt:lpstr>
      <vt:lpstr>Оцінка секретних систем</vt:lpstr>
      <vt:lpstr>По типу</vt:lpstr>
      <vt:lpstr>Симетричне шифрування</vt:lpstr>
      <vt:lpstr>По поточності</vt:lpstr>
      <vt:lpstr>Поточні шифри</vt:lpstr>
      <vt:lpstr>Блочні шифри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Принципи Керкгоффса  (стійкість криптографічного алгоритму не має залежати від архітектури алгоритму, а має залежати тільки від ключів)</dc:title>
  <dc:creator>user</dc:creator>
  <cp:lastModifiedBy>user</cp:lastModifiedBy>
  <cp:revision>7</cp:revision>
  <dcterms:created xsi:type="dcterms:W3CDTF">2020-03-16T17:55:11Z</dcterms:created>
  <dcterms:modified xsi:type="dcterms:W3CDTF">2020-03-16T18:53:23Z</dcterms:modified>
</cp:coreProperties>
</file>