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4" d="100"/>
          <a:sy n="104" d="100"/>
        </p:scale>
        <p:origin x="-834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74BF4E-B78B-596D-B8F5-8AF61EB0E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="" xmlns:a16="http://schemas.microsoft.com/office/drawing/2014/main" id="{B755DDE1-CEB6-4C27-3250-E8B60A372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678C1DBE-CBD0-4716-5A3D-ECD514A73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18C2-D2EF-48D9-867A-84D1ABCCF9B0}" type="datetimeFigureOut">
              <a:rPr lang="uk-UA" smtClean="0"/>
              <a:t>04.02.2026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719F56E8-7F22-6E52-5677-2D45F65E7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538B7631-22CD-84F1-517B-A00AE183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1758-573D-4ABE-9CF9-6F46A906506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71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EC1BDD-5C3A-310F-AF47-831222352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="" xmlns:a16="http://schemas.microsoft.com/office/drawing/2014/main" id="{F07655DA-92BD-335A-965E-EE7AAC277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EC1AE032-C4A0-CF77-8244-BF6BE571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18C2-D2EF-48D9-867A-84D1ABCCF9B0}" type="datetimeFigureOut">
              <a:rPr lang="uk-UA" smtClean="0"/>
              <a:t>04.02.2026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4950BE04-67DB-E92E-D7D6-B4F3B0DC4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B6CAA8C7-3D4C-E081-86D3-975F1CD7E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1758-573D-4ABE-9CF9-6F46A906506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3706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="" xmlns:a16="http://schemas.microsoft.com/office/drawing/2014/main" id="{46BA5310-A265-2357-A140-7A99BA07CD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="" xmlns:a16="http://schemas.microsoft.com/office/drawing/2014/main" id="{31B2D915-8524-5DF2-D8C4-F4487774C0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970D7B45-F5E0-6429-56CE-90480A779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18C2-D2EF-48D9-867A-84D1ABCCF9B0}" type="datetimeFigureOut">
              <a:rPr lang="uk-UA" smtClean="0"/>
              <a:t>04.02.2026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AA4E1017-CF66-F56A-1221-767D71296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475BC993-FFEA-30E6-51AB-9055D2075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1758-573D-4ABE-9CF9-6F46A906506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493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FBDDFE-D18A-BDB6-3A2F-7C8F23D82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B1552C88-1034-89E7-274C-AC255ADE7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1B87FA1C-99F0-5D60-F3A3-1CD155424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18C2-D2EF-48D9-867A-84D1ABCCF9B0}" type="datetimeFigureOut">
              <a:rPr lang="uk-UA" smtClean="0"/>
              <a:t>04.02.2026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3BA85409-87B8-5F47-6D55-4DACCAC6B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3FFAC9C4-CB62-AC9C-8E99-F2C478922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1758-573D-4ABE-9CF9-6F46A906506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976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19BA57-C415-0BF4-1277-F17EEBFBE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28CFC79F-EB03-AA5B-DA29-3A47FC5C8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D492DC14-4CC5-BFA6-93BA-6943BAC72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18C2-D2EF-48D9-867A-84D1ABCCF9B0}" type="datetimeFigureOut">
              <a:rPr lang="uk-UA" smtClean="0"/>
              <a:t>04.02.2026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4F3B2E88-86D6-1FF8-47F1-C8FE3937D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FABB55D5-CB8C-6713-705F-B63036AF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1758-573D-4ABE-9CF9-6F46A906506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164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29DE77-6E59-78A8-CF55-A5990FFB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66E86F45-6D08-B63E-07F1-849A0A4B1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="" xmlns:a16="http://schemas.microsoft.com/office/drawing/2014/main" id="{08843662-32F1-3CC0-1FD9-A72E74473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="" xmlns:a16="http://schemas.microsoft.com/office/drawing/2014/main" id="{0B93AD45-CD7A-49F9-D111-EFCC5C196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18C2-D2EF-48D9-867A-84D1ABCCF9B0}" type="datetimeFigureOut">
              <a:rPr lang="uk-UA" smtClean="0"/>
              <a:t>04.02.2026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CF5BB028-7C9A-C3AC-5268-D2ECED9B5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56385A9C-F07A-D7B6-D501-374E92BD5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1758-573D-4ABE-9CF9-6F46A906506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001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568573-BD4F-F175-2EAA-C77C97779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D524A020-4419-65A3-06E1-96862BFBD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="" xmlns:a16="http://schemas.microsoft.com/office/drawing/2014/main" id="{82F9F0B7-D189-867E-FFE6-AF00C9918B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="" xmlns:a16="http://schemas.microsoft.com/office/drawing/2014/main" id="{2FCEADE8-9CD2-9618-7A98-7EAAB55E24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="" xmlns:a16="http://schemas.microsoft.com/office/drawing/2014/main" id="{5A150971-889E-B832-7D1F-FDCC771CF9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="" xmlns:a16="http://schemas.microsoft.com/office/drawing/2014/main" id="{BC0D18AD-4D8D-342F-E806-16342E110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18C2-D2EF-48D9-867A-84D1ABCCF9B0}" type="datetimeFigureOut">
              <a:rPr lang="uk-UA" smtClean="0"/>
              <a:t>04.02.2026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="" xmlns:a16="http://schemas.microsoft.com/office/drawing/2014/main" id="{1C42CEB1-6BB8-E40A-8B3C-44A2AE8C4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="" xmlns:a16="http://schemas.microsoft.com/office/drawing/2014/main" id="{40232AC6-20BC-A529-CEB5-BAF06A2D4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1758-573D-4ABE-9CF9-6F46A906506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6809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AE8225-063E-1952-FFAC-FD8B7612F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="" xmlns:a16="http://schemas.microsoft.com/office/drawing/2014/main" id="{9BEC84B6-5E7C-85D8-E562-F738F9534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18C2-D2EF-48D9-867A-84D1ABCCF9B0}" type="datetimeFigureOut">
              <a:rPr lang="uk-UA" smtClean="0"/>
              <a:t>04.02.2026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="" xmlns:a16="http://schemas.microsoft.com/office/drawing/2014/main" id="{C9D7998F-A46F-3221-207F-0E67B6CB6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="" xmlns:a16="http://schemas.microsoft.com/office/drawing/2014/main" id="{9A131B82-866D-6401-15F8-8DFB1F47B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1758-573D-4ABE-9CF9-6F46A906506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69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="" xmlns:a16="http://schemas.microsoft.com/office/drawing/2014/main" id="{F12251C6-B478-4D94-EAD2-EBBB5B2E6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18C2-D2EF-48D9-867A-84D1ABCCF9B0}" type="datetimeFigureOut">
              <a:rPr lang="uk-UA" smtClean="0"/>
              <a:t>04.02.2026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="" xmlns:a16="http://schemas.microsoft.com/office/drawing/2014/main" id="{D8463776-05FA-42A9-540B-882A46D8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="" xmlns:a16="http://schemas.microsoft.com/office/drawing/2014/main" id="{5329CFFA-C477-4BF8-87D8-24D160461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1758-573D-4ABE-9CF9-6F46A906506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6402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036D28-F0E8-8901-A48D-04E880487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85C4A5D5-883F-9C43-4910-53DBDDC9C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="" xmlns:a16="http://schemas.microsoft.com/office/drawing/2014/main" id="{D0F409A5-C5CF-98A1-420F-75BFCB0AD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="" xmlns:a16="http://schemas.microsoft.com/office/drawing/2014/main" id="{E5C5C3B9-31F6-3C84-DD09-650B90A29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18C2-D2EF-48D9-867A-84D1ABCCF9B0}" type="datetimeFigureOut">
              <a:rPr lang="uk-UA" smtClean="0"/>
              <a:t>04.02.2026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D3700906-FEAE-0D2C-AFE7-FF90E60B3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366064E4-AF96-9F9D-3195-9441D1A05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1758-573D-4ABE-9CF9-6F46A906506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8962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1EE621-464D-AEB3-3DD0-C05CF3CAD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="" xmlns:a16="http://schemas.microsoft.com/office/drawing/2014/main" id="{3944F8C6-AF21-A747-7BC1-6DB8C3DA00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="" xmlns:a16="http://schemas.microsoft.com/office/drawing/2014/main" id="{3925594A-A5E8-09E5-47AC-B365B1375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="" xmlns:a16="http://schemas.microsoft.com/office/drawing/2014/main" id="{EF61B02D-745D-84D5-7780-AF644BF50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18C2-D2EF-48D9-867A-84D1ABCCF9B0}" type="datetimeFigureOut">
              <a:rPr lang="uk-UA" smtClean="0"/>
              <a:t>04.02.2026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24348C4B-B7EE-BCD1-62FA-D88D1E93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3972A39F-960D-B87C-C04E-0F6C0EE79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1758-573D-4ABE-9CF9-6F46A906506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906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="" xmlns:a16="http://schemas.microsoft.com/office/drawing/2014/main" id="{2542FE4A-5692-43E9-8FD9-B4089679D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5191FAF9-21C7-7D81-493F-C4AED4839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4721EBE3-088F-8993-927A-3777CC75EE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9618C2-D2EF-48D9-867A-84D1ABCCF9B0}" type="datetimeFigureOut">
              <a:rPr lang="uk-UA" smtClean="0"/>
              <a:t>04.02.2026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9120C23C-564D-932D-F783-79A403C0A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BBBA892E-1B4D-218B-481D-9847B6AFE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5D1758-573D-4ABE-9CF9-6F46A906506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597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7F84BA-BA7B-D2D5-B29B-AE098A3D19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Історія розвитку сільського зеленого туризму 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="" xmlns:a16="http://schemas.microsoft.com/office/drawing/2014/main" id="{13CA9A1C-D010-B1D2-01B3-23FF0AE3F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27984"/>
            <a:ext cx="9144000" cy="629816"/>
          </a:xfrm>
        </p:spPr>
        <p:txBody>
          <a:bodyPr/>
          <a:lstStyle/>
          <a:p>
            <a:pPr algn="r"/>
            <a:r>
              <a:rPr lang="uk-UA" dirty="0"/>
              <a:t>Лекція </a:t>
            </a:r>
            <a:r>
              <a:rPr lang="uk-UA" dirty="0" smtClean="0"/>
              <a:t>№3</a:t>
            </a:r>
            <a:r>
              <a:rPr lang="en-US" dirty="0" smtClean="0"/>
              <a:t>-4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0198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3BD0DB-AE28-5999-87A4-03AC733CA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77837"/>
          </a:xfrm>
        </p:spPr>
        <p:txBody>
          <a:bodyPr>
            <a:normAutofit fontScale="90000"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План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="" xmlns:a16="http://schemas.microsoft.com/office/drawing/2014/main" id="{407EABBB-575B-DFE0-50A0-43DE12232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8645" y="1773238"/>
            <a:ext cx="9144000" cy="1655762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Етапи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сільського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зеленого туризму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 algn="just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сільського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зеленого туризму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Сільський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туризм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сучасному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туристичному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бізнесі</a:t>
            </a:r>
            <a:r>
              <a:rPr lang="ru-RU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31494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918D4B-A79C-062E-FAF4-4518692CC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06" y="354563"/>
            <a:ext cx="10515600" cy="132714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uk-UA" b="1" dirty="0">
                <a:solidFill>
                  <a:srgbClr val="002060"/>
                </a:solidFill>
              </a:rPr>
              <a:t>Етапи розвитку сільського зеленого туризму 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1401CE9C-EBEA-EB8A-2AA5-70275CDDD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1681713"/>
            <a:ext cx="11190261" cy="4407938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Україна</a:t>
            </a:r>
          </a:p>
          <a:p>
            <a:r>
              <a:rPr lang="uk-UA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Перший етап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(з кінця ХІХ ст. до середини ХХ </a:t>
            </a:r>
            <a:r>
              <a:rPr lang="uk-UA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 – формування сільського зеленого туризму </a:t>
            </a:r>
          </a:p>
          <a:p>
            <a:r>
              <a:rPr lang="uk-UA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Другий етап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(60-ті рр. ХХ – 90-ті рр. ХХ ст.) – це становлення приватних форм сільського зеленого туризму </a:t>
            </a:r>
          </a:p>
          <a:p>
            <a:r>
              <a:rPr lang="uk-UA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Третій етап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(відбувається з часів отримання Україною незалежності, але найбільше після 2000) – це становлення правових форм сільського туризму</a:t>
            </a:r>
          </a:p>
          <a:p>
            <a:endParaRPr lang="uk-UA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Світ</a:t>
            </a:r>
          </a:p>
          <a:p>
            <a:r>
              <a:rPr lang="uk-UA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Перший етап: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 кінця ХІХ </a:t>
            </a:r>
            <a:r>
              <a:rPr lang="uk-UA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Другої світової війни </a:t>
            </a:r>
          </a:p>
          <a:p>
            <a:r>
              <a:rPr lang="uk-UA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Другий етап: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після Другої світової війни до 90-х років ХХ ст.</a:t>
            </a:r>
          </a:p>
          <a:p>
            <a:r>
              <a:rPr lang="uk-UA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Третій етап: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початку 90-х рр. ХХ ст. по сьогодення </a:t>
            </a:r>
          </a:p>
          <a:p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505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3B8F19-F0B3-3C7B-F321-EE3248F98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28416"/>
            <a:ext cx="10515600" cy="41886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uk-UA" b="1" dirty="0" smtClean="0">
                <a:solidFill>
                  <a:srgbClr val="002060"/>
                </a:solidFill>
              </a:rPr>
              <a:t>Етапи </a:t>
            </a:r>
            <a:r>
              <a:rPr lang="uk-UA" b="1" dirty="0">
                <a:solidFill>
                  <a:srgbClr val="002060"/>
                </a:solidFill>
              </a:rPr>
              <a:t>в Україні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C15FD727-7D93-9E7F-8549-E586DFE43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047281"/>
            <a:ext cx="10515600" cy="5042369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Перший етап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Відпочинок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міських жителів в сільських садибах (частіше в знайомих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Другий етап 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Відпочинок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орендованих туристами кімнатах через відсутність вільних місць у пансіонатах, санаторіях Криму та Карпат;</a:t>
            </a:r>
          </a:p>
          <a:p>
            <a:pPr>
              <a:spcBef>
                <a:spcPts val="0"/>
              </a:spcBef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Діяльність жителів, які приймають туристів стихійна  та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нелегальна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Третій етап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формування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нормативно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правової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бази; аналіз економічних передумов для розвитку саме сільського туризму </a:t>
            </a:r>
          </a:p>
          <a:p>
            <a:pPr>
              <a:spcBef>
                <a:spcPts val="0"/>
              </a:spcBef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Поширення сільського туризму, його пропаганді в  «нетуристичних» регіонах</a:t>
            </a:r>
          </a:p>
        </p:txBody>
      </p:sp>
    </p:spTree>
    <p:extLst>
      <p:ext uri="{BB962C8B-B14F-4D97-AF65-F5344CB8AC3E}">
        <p14:creationId xmlns:p14="http://schemas.microsoft.com/office/powerpoint/2010/main" val="381196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Основні моделі розвитку сільського туризму </a:t>
            </a:r>
            <a:endParaRPr lang="ru-RU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1021568" cy="4351338"/>
          </a:xfrm>
        </p:spPr>
        <p:txBody>
          <a:bodyPr>
            <a:normAutofit/>
          </a:bodyPr>
          <a:lstStyle/>
          <a:p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Англо-американська модель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виникла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англомовних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післявоєнний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національна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економіка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перебувала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в тяжкому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стані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вимагала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негайних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виходу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кризи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Азіатська модель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практикується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в тих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розвинена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висока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культура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гостинності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туріндустрія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високому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Обов'язковими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елементами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національний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колорит,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великої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додаткових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послуг</a:t>
            </a: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Західноєвропейська модель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виникла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в 1970-х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Франції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Італії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фоні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кризи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сільського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пов'язаного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втратою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конкурентоспроможності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агропродукції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міжнародному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ринку.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Сільський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туризм став заходом для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запобігання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деградації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депопуляції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аграрного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сектору</a:t>
            </a:r>
          </a:p>
          <a:p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Східноєвропейська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модель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сільського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туризму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поширена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Східної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Болгарії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Польщі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Чехії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Греції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і на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Кіпрі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відбувалося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слабо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розвиненого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житлово-комунального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фонду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сільських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поселень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вимагалося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розроблення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реконструкції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сіл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47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066" y="409385"/>
            <a:ext cx="6405594" cy="354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6135624" y="4152929"/>
            <a:ext cx="5347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Ельзас, Франція 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Батьківщина сільського туризму  </a:t>
            </a:r>
            <a:endParaRPr lang="ru-RU" dirty="0"/>
          </a:p>
        </p:txBody>
      </p:sp>
      <p:sp>
        <p:nvSpPr>
          <p:cNvPr id="3" name="Прямокутник 2"/>
          <p:cNvSpPr/>
          <p:nvPr/>
        </p:nvSpPr>
        <p:spPr>
          <a:xfrm>
            <a:off x="597408" y="841677"/>
            <a:ext cx="43769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Зародження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сільського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туризму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країні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розпочалося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початку 50-х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зумовлено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швидким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відтоком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мешканців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неперспективних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сільських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районів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великі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Через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збитки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сільському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господарстві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той час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фермерів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виїжджати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країні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швидкими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темпами почало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скорочуватися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вина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французи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пишалися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століть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Стали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робитися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спроби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балансу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міськими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сільськими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територіями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Одним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способів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розв'язання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стало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альтернативних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сільській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місцевості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 тому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сільського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туризму.</a:t>
            </a:r>
          </a:p>
        </p:txBody>
      </p:sp>
    </p:spTree>
    <p:extLst>
      <p:ext uri="{BB962C8B-B14F-4D97-AF65-F5344CB8AC3E}">
        <p14:creationId xmlns:p14="http://schemas.microsoft.com/office/powerpoint/2010/main" val="40078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630936" y="4584252"/>
            <a:ext cx="11274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ідеї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сільського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туризму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пов'язано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діяльністю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WWOOF («World Wide Opportunities on Organic Farms»),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заснованої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1971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штаб-квартира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знаходитьсяу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Великій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Британії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виступала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своєрідним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посередником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добровільним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працівником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фермером-господарем,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стимулюючи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самим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сільського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туризму. У межах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співпраці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відбувався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обмін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агротуриста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яке надавав фермер.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WWOOF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входять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фермерські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99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504" y="411478"/>
            <a:ext cx="8393430" cy="382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9796857" y="4051099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https://wwoof.net/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40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527</Words>
  <Application>Microsoft Office PowerPoint</Application>
  <PresentationFormat>Довільний</PresentationFormat>
  <Paragraphs>41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8" baseType="lpstr">
      <vt:lpstr>Тема Office</vt:lpstr>
      <vt:lpstr>Історія розвитку сільського зеленого туризму </vt:lpstr>
      <vt:lpstr>План</vt:lpstr>
      <vt:lpstr>Етапи розвитку сільського зеленого туризму </vt:lpstr>
      <vt:lpstr>   Етапи в Україні</vt:lpstr>
      <vt:lpstr>Основні моделі розвитку сільського туризму 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розвитку сільського зеленого туризму </dc:title>
  <dc:creator>Valya</dc:creator>
  <cp:lastModifiedBy>User</cp:lastModifiedBy>
  <cp:revision>9</cp:revision>
  <dcterms:created xsi:type="dcterms:W3CDTF">2026-02-02T10:54:40Z</dcterms:created>
  <dcterms:modified xsi:type="dcterms:W3CDTF">2026-02-04T11:29:47Z</dcterms:modified>
</cp:coreProperties>
</file>