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339" r:id="rId10"/>
    <p:sldId id="340" r:id="rId11"/>
    <p:sldId id="341" r:id="rId12"/>
    <p:sldId id="342" r:id="rId13"/>
    <p:sldId id="264" r:id="rId14"/>
    <p:sldId id="265" r:id="rId15"/>
    <p:sldId id="266" r:id="rId16"/>
    <p:sldId id="343" r:id="rId17"/>
    <p:sldId id="267" r:id="rId18"/>
    <p:sldId id="344" r:id="rId19"/>
    <p:sldId id="268" r:id="rId20"/>
    <p:sldId id="345" r:id="rId21"/>
    <p:sldId id="269" r:id="rId22"/>
    <p:sldId id="346" r:id="rId23"/>
    <p:sldId id="270" r:id="rId24"/>
    <p:sldId id="347" r:id="rId25"/>
    <p:sldId id="271" r:id="rId26"/>
    <p:sldId id="272" r:id="rId27"/>
    <p:sldId id="273" r:id="rId28"/>
    <p:sldId id="274" r:id="rId29"/>
    <p:sldId id="275" r:id="rId30"/>
    <p:sldId id="276" r:id="rId31"/>
    <p:sldId id="277" r:id="rId32"/>
    <p:sldId id="278" r:id="rId33"/>
    <p:sldId id="279" r:id="rId34"/>
    <p:sldId id="280" r:id="rId35"/>
    <p:sldId id="348" r:id="rId36"/>
    <p:sldId id="281" r:id="rId37"/>
    <p:sldId id="282" r:id="rId38"/>
    <p:sldId id="349" r:id="rId39"/>
    <p:sldId id="283" r:id="rId40"/>
    <p:sldId id="284" r:id="rId41"/>
    <p:sldId id="350" r:id="rId42"/>
    <p:sldId id="285" r:id="rId43"/>
    <p:sldId id="286" r:id="rId44"/>
    <p:sldId id="351" r:id="rId45"/>
    <p:sldId id="287" r:id="rId46"/>
    <p:sldId id="288" r:id="rId47"/>
    <p:sldId id="352" r:id="rId48"/>
    <p:sldId id="353" r:id="rId49"/>
    <p:sldId id="354" r:id="rId50"/>
    <p:sldId id="289" r:id="rId51"/>
    <p:sldId id="355" r:id="rId52"/>
    <p:sldId id="290" r:id="rId53"/>
    <p:sldId id="356" r:id="rId54"/>
    <p:sldId id="291" r:id="rId55"/>
    <p:sldId id="292" r:id="rId56"/>
    <p:sldId id="357" r:id="rId57"/>
    <p:sldId id="358"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2" autoAdjust="0"/>
    <p:restoredTop sz="94660"/>
  </p:normalViewPr>
  <p:slideViewPr>
    <p:cSldViewPr>
      <p:cViewPr varScale="1">
        <p:scale>
          <a:sx n="93" d="100"/>
          <a:sy n="93" d="100"/>
        </p:scale>
        <p:origin x="-942"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02.03.2023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02.03.2023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02.03.2023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02.03.2023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02.03.2023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02.03.2023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02.03.2023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02.03.2023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02.03.2023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02.03.2023</a:t>
            </a:fld>
            <a:endParaRPr lang="ru-RU"/>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err="1">
                <a:effectLst/>
              </a:rPr>
              <a:t>Гуманістичний</a:t>
            </a:r>
            <a:r>
              <a:rPr lang="ru-RU" sz="4000" dirty="0">
                <a:effectLst/>
              </a:rPr>
              <a:t> </a:t>
            </a:r>
            <a:r>
              <a:rPr lang="ru-RU" sz="4000" dirty="0" err="1">
                <a:effectLst/>
              </a:rPr>
              <a:t>напрям</a:t>
            </a:r>
            <a:r>
              <a:rPr lang="ru-RU" sz="4000" dirty="0">
                <a:effectLst/>
              </a:rPr>
              <a:t> у </a:t>
            </a:r>
            <a:r>
              <a:rPr lang="ru-RU" sz="4000" dirty="0" err="1">
                <a:effectLst/>
              </a:rPr>
              <a:t>психології</a:t>
            </a:r>
            <a:r>
              <a:rPr lang="ru-RU" sz="4000" dirty="0">
                <a:effectLst/>
              </a:rPr>
              <a:t> </a:t>
            </a:r>
            <a:r>
              <a:rPr lang="ru-RU" sz="4000" dirty="0" err="1" smtClean="0">
                <a:effectLst/>
              </a:rPr>
              <a:t>особистості</a:t>
            </a:r>
            <a:endParaRPr lang="uk-UA" sz="4000" dirty="0"/>
          </a:p>
        </p:txBody>
      </p:sp>
      <p:sp>
        <p:nvSpPr>
          <p:cNvPr id="3" name="Подзаголовок 2"/>
          <p:cNvSpPr>
            <a:spLocks noGrp="1"/>
          </p:cNvSpPr>
          <p:nvPr>
            <p:ph type="subTitle" idx="1"/>
          </p:nvPr>
        </p:nvSpPr>
        <p:spPr/>
        <p:txBody>
          <a:bodyPr/>
          <a:lstStyle/>
          <a:p>
            <a:r>
              <a:rPr lang="uk-UA" dirty="0" smtClean="0"/>
              <a:t>Карпюк Юлія Ярославівна</a:t>
            </a:r>
            <a:endParaRPr lang="uk-UA" dirty="0"/>
          </a:p>
        </p:txBody>
      </p:sp>
    </p:spTree>
    <p:extLst>
      <p:ext uri="{BB962C8B-B14F-4D97-AF65-F5344CB8AC3E}">
        <p14:creationId xmlns:p14="http://schemas.microsoft.com/office/powerpoint/2010/main" val="308148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887425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Найпродуктивнішим, на думку Г. С. Костюка, є підхід до проблеми структури особистості, який базується на аналізі її діяльності. Адже суспільні умови визначають психічні властивості особистості лише через дії самого індивіда.</a:t>
            </a:r>
          </a:p>
          <a:p>
            <a:r>
              <a:rPr lang="uk-UA" dirty="0">
                <a:effectLst/>
              </a:rPr>
              <a:t>Зв'язок між діяльністю особистості та її психічними властивостями складний і багатозначний. У тій самій діяльності, навчальній або трудовій, психічні властивості нерідко формуються по-різному. Якості особистості, що виникають під час діяльності, включаються у структуру її подальшої діяльності, зазнають змін, диференціюються та інтегруються і стають компонентами більш складного цілого, яким </a:t>
            </a:r>
            <a:r>
              <a:rPr lang="uk-UA" dirty="0" err="1">
                <a:effectLst/>
              </a:rPr>
              <a:t>еструктура</a:t>
            </a:r>
            <a:r>
              <a:rPr lang="uk-UA" dirty="0">
                <a:effectLst/>
              </a:rPr>
              <a:t> особистості. Остання постає при цьому як стійка й динамічна система психічних властивостей.</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29939545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Структуру особистості утворюють різні психічні властивості. Це передусім </a:t>
            </a:r>
            <a:r>
              <a:rPr lang="uk-UA" b="1" i="1" dirty="0">
                <a:effectLst/>
              </a:rPr>
              <a:t>свідомість </a:t>
            </a:r>
            <a:r>
              <a:rPr lang="uk-UA" dirty="0">
                <a:effectLst/>
              </a:rPr>
              <a:t>і </a:t>
            </a:r>
            <a:r>
              <a:rPr lang="uk-UA" b="1" i="1" dirty="0">
                <a:effectLst/>
              </a:rPr>
              <a:t>самосвідомість. </a:t>
            </a:r>
            <a:r>
              <a:rPr lang="uk-UA" dirty="0">
                <a:effectLst/>
              </a:rPr>
              <a:t>Індивід стає особистістю, оскільки він усвідомлює навколишнє буття і себе самого, своє ставлення до нього, свої функції та обов'язки. Формою існування свідомості е насамперед </a:t>
            </a:r>
            <a:r>
              <a:rPr lang="uk-UA" b="1" i="1" dirty="0">
                <a:effectLst/>
              </a:rPr>
              <a:t>знання. </a:t>
            </a:r>
            <a:r>
              <a:rPr lang="uk-UA" dirty="0">
                <a:effectLst/>
              </a:rPr>
              <a:t>Вони входять у систему психічних властивостей як певна підсистема, що характеризує освіченість особистості.</a:t>
            </a:r>
          </a:p>
          <a:p>
            <a:r>
              <a:rPr lang="uk-UA" dirty="0">
                <a:effectLst/>
              </a:rPr>
              <a:t>Крім того, важливою підсистемою структури особистості є спрямованість її діяльності, яка визначається потребами й інтересами, ціннісними орієнтаціями, цілями та установками, моральними та іншими почуттями. Особистість характеризується й тим, як вона здійснює свої потяги, реалізує свою цілеспрямованість, якими вміннями, здібностями та вольовими якостями володіє.</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6164909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Структура особистості - ієрархічне утворення, куди входять підструктури різного онтогенетичного віку. Ці підструктури входять у загальну організацію особистості як суб'єкта спілкування, пізнання і праці.</a:t>
            </a:r>
          </a:p>
          <a:p>
            <a:r>
              <a:rPr lang="uk-UA" dirty="0">
                <a:effectLst/>
              </a:rPr>
              <a:t>Особистість являє собою діалектичну єдність різноманітних та взаємопов'язаних психічних процесів і властивостей. Як систему, що сама себе регулює та вдосконалює, її характеризує єдність протилежних тенденцій і процесів - інтеріоризації та екстеріоризації, диференціації та інтеграції, потяг до спілкування та до усамітнення, відокремлення тощо. </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42225817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Важливою є проблема джерел і характеру суперечностей особистості, їхньої ролі у формуванні особистості та шляхів подолання.</a:t>
            </a:r>
          </a:p>
          <a:p>
            <a:r>
              <a:rPr lang="uk-UA" dirty="0">
                <a:effectLst/>
              </a:rPr>
              <a:t>Динамічність і стійкість особистості дають їй змогу бути незалежною від безпосередніх впливів ззовні, змінювати середовище відповідно до своїх намірів і планів, створювати умови для власного розвитку.</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681183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958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4572000"/>
          </a:xfrm>
          <a:prstGeom prst="rect">
            <a:avLst/>
          </a:prstGeom>
        </p:spPr>
      </p:pic>
    </p:spTree>
    <p:extLst>
      <p:ext uri="{BB962C8B-B14F-4D97-AF65-F5344CB8AC3E}">
        <p14:creationId xmlns:p14="http://schemas.microsoft.com/office/powerpoint/2010/main" val="406460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a:effectLst/>
              </a:rPr>
              <a:t>Американський психолог А. Маслоу (1907-1970) - один із основоположників гуманістичної теорії, головною характеристикою особистості вважав потяг до самоактуалізації, самовираження, до творчості та любові, в основі яких лежить гуманістична потреба нести людям добро. Він стверджував, що людині не властиві природжені інстинкти жорстокості й агресії, як вважав 3. Фрейд. Навпаки, в них закладено інстинкт збереження своєї популяції, що змушує людей допомагати одне одному. </a:t>
            </a:r>
            <a:endParaRPr lang="uk-UA" dirty="0" smtClean="0">
              <a:effectLst/>
            </a:endParaRPr>
          </a:p>
          <a:p>
            <a:r>
              <a:rPr lang="uk-UA" dirty="0" smtClean="0">
                <a:effectLst/>
              </a:rPr>
              <a:t>Потреба </a:t>
            </a:r>
            <a:r>
              <a:rPr lang="uk-UA" dirty="0">
                <a:effectLst/>
              </a:rPr>
              <a:t>в </a:t>
            </a:r>
            <a:r>
              <a:rPr lang="uk-UA" b="1" i="1" dirty="0">
                <a:effectLst/>
              </a:rPr>
              <a:t>самоактуалізації </a:t>
            </a:r>
            <a:r>
              <a:rPr lang="uk-UA" dirty="0">
                <a:effectLst/>
              </a:rPr>
              <a:t>своїх можливостей і здібностей властива здоровій людині, а найбільшою мірою - видатним людям. Суспільство може процвітати, якщо воно знаходить шляхи розвитку здорових, сильних, розумово повноцінних особистостей. Поступ суспільства відбувається не революційним шляхом, не соціальними перетвореннями, а задоволенням гуманістичних потреб людини.</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4255003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uk-UA" dirty="0">
                <a:effectLst/>
              </a:rPr>
              <a:t>За А. Маслоу, ядро особистості утворюють гуманістичні потреби в добрі, моральності, доброзичливості, з якими народжується людина і які вона може реалізувати за певних умов. </a:t>
            </a:r>
            <a:endParaRPr lang="uk-UA" dirty="0" smtClean="0">
              <a:effectLst/>
            </a:endParaRPr>
          </a:p>
          <a:p>
            <a:r>
              <a:rPr lang="uk-UA" dirty="0" smtClean="0">
                <a:effectLst/>
              </a:rPr>
              <a:t>Однак</a:t>
            </a:r>
            <a:r>
              <a:rPr lang="uk-UA" dirty="0">
                <a:effectLst/>
              </a:rPr>
              <a:t>, ці потреби в самоактуалізації задовольняються лише під час задоволення інших потреб і передусім фізіологічних. Більшості ж людей не вдається досягти задоволення навіть нижчих потреб.</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66470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8288" indent="0">
              <a:buNone/>
            </a:pPr>
            <a:r>
              <a:rPr lang="uk-UA" b="1" i="1" dirty="0">
                <a:effectLst/>
              </a:rPr>
              <a:t>Ієрархія потреб, </a:t>
            </a:r>
            <a:r>
              <a:rPr lang="uk-UA" dirty="0">
                <a:effectLst/>
              </a:rPr>
              <a:t>згідно з Маслоу, охоплює:</a:t>
            </a:r>
          </a:p>
          <a:p>
            <a:pPr marL="18288" indent="0">
              <a:buNone/>
            </a:pPr>
            <a:r>
              <a:rPr lang="uk-UA" dirty="0">
                <a:effectLst/>
              </a:rPr>
              <a:t>- фізіологічні потреби;</a:t>
            </a:r>
          </a:p>
          <a:p>
            <a:pPr marL="18288" indent="0">
              <a:buNone/>
            </a:pPr>
            <a:r>
              <a:rPr lang="uk-UA" dirty="0">
                <a:effectLst/>
              </a:rPr>
              <a:t>- потреби в безпеці;</a:t>
            </a:r>
          </a:p>
          <a:p>
            <a:pPr marL="18288" indent="0">
              <a:buNone/>
            </a:pPr>
            <a:r>
              <a:rPr lang="uk-UA" dirty="0">
                <a:effectLst/>
              </a:rPr>
              <a:t>- потреби в любові й прихильності;</a:t>
            </a:r>
          </a:p>
          <a:p>
            <a:pPr marL="18288" indent="0">
              <a:buNone/>
            </a:pPr>
            <a:r>
              <a:rPr lang="uk-UA" dirty="0">
                <a:effectLst/>
              </a:rPr>
              <a:t>- потреби у визнанні та оцінці;</a:t>
            </a:r>
          </a:p>
          <a:p>
            <a:pPr marL="18288" indent="0">
              <a:buNone/>
            </a:pPr>
            <a:r>
              <a:rPr lang="uk-UA" dirty="0">
                <a:effectLst/>
              </a:rPr>
              <a:t>- потреби в самоактуалізації - реалізації здібностей і талантів.</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218198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68" y="0"/>
            <a:ext cx="7848063" cy="5143500"/>
          </a:xfrm>
          <a:prstGeom prst="rect">
            <a:avLst/>
          </a:prstGeom>
        </p:spPr>
      </p:pic>
    </p:spTree>
    <p:extLst>
      <p:ext uri="{BB962C8B-B14F-4D97-AF65-F5344CB8AC3E}">
        <p14:creationId xmlns:p14="http://schemas.microsoft.com/office/powerpoint/2010/main" val="424016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18288" indent="0">
              <a:buNone/>
            </a:pPr>
            <a:r>
              <a:rPr lang="uk-UA" dirty="0">
                <a:effectLst/>
              </a:rPr>
              <a:t>1. Фізіологічні потреби. Потреби цього рівня - це потреби фізичною виживання: в їжі, воді, кисневі, сні, активності, захисті від екстремальних температур, сенсорній стимуляції. Це основні, найбільш сильні і невідкладні потреби. Якщо людина не задовольнить цих потреб на якомусь мінімальному рівні, вона не буде зацікавленою в потребах вищих рівнів ієрархії. Окреслені потреби мають і таку характерну рису: якщо одна з цих потреб залишається незадоволеною, вона дуже швидко стає настільки домінуючою, що всі інші потреби відходять на задній план.</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276220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42" y="0"/>
            <a:ext cx="5949315" cy="5143500"/>
          </a:xfrm>
          <a:prstGeom prst="rect">
            <a:avLst/>
          </a:prstGeom>
        </p:spPr>
      </p:pic>
    </p:spTree>
    <p:extLst>
      <p:ext uri="{BB962C8B-B14F-4D97-AF65-F5344CB8AC3E}">
        <p14:creationId xmlns:p14="http://schemas.microsoft.com/office/powerpoint/2010/main" val="89107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18288" indent="0">
              <a:buNone/>
            </a:pPr>
            <a:r>
              <a:rPr lang="uk-UA" dirty="0">
                <a:effectLst/>
              </a:rPr>
              <a:t>Потреби безпеки та захисту. До цього рівня належать потреби в організації, в законі і порядку, в прогнозованості подій, у відсутності таких загрозливих сил, як хаос, хвороби, страх. Слід підкреслити, що умови стабільності, надійності, прогнозованості надзвичайно важливі для розвитку особистості дитини. Не менш суттєвими потреби безпеки є для дорослих здорових людей. Здорова людина прагне надійності в роботі, умовах зарплати. Пошуками безпеки мотивовані такі дії людей, як створення накопичувальних рахунків, придбання страхових полісів.</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65215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a:effectLst/>
              </a:rPr>
              <a:t>1. Загальна характеристика гуманістичного напряму</a:t>
            </a:r>
          </a:p>
          <a:p>
            <a:r>
              <a:rPr lang="uk-UA" dirty="0">
                <a:effectLst/>
              </a:rPr>
              <a:t>2. Теорія самоактуалізації </a:t>
            </a:r>
            <a:r>
              <a:rPr lang="uk-UA" dirty="0" err="1">
                <a:effectLst/>
              </a:rPr>
              <a:t>Абрахама</a:t>
            </a:r>
            <a:r>
              <a:rPr lang="uk-UA" dirty="0">
                <a:effectLst/>
              </a:rPr>
              <a:t> Маслоу</a:t>
            </a:r>
          </a:p>
          <a:p>
            <a:r>
              <a:rPr lang="uk-UA" dirty="0">
                <a:effectLst/>
              </a:rPr>
              <a:t>3. Феноменологічна теорія Карла </a:t>
            </a:r>
            <a:r>
              <a:rPr lang="uk-UA" dirty="0" err="1">
                <a:effectLst/>
              </a:rPr>
              <a:t>Роджерса</a:t>
            </a:r>
            <a:endParaRPr lang="uk-UA" dirty="0">
              <a:effectLst/>
            </a:endParaRPr>
          </a:p>
          <a:p>
            <a:r>
              <a:rPr lang="uk-UA" dirty="0">
                <a:effectLst/>
              </a:rPr>
              <a:t>4. Особистість у логотерапії Віктора Франка</a:t>
            </a:r>
          </a:p>
          <a:p>
            <a:r>
              <a:rPr lang="uk-UA" dirty="0">
                <a:effectLst/>
              </a:rPr>
              <a:t>5. Екзистенцій на психологія </a:t>
            </a:r>
            <a:r>
              <a:rPr lang="uk-UA" dirty="0" err="1" smtClean="0">
                <a:effectLst/>
              </a:rPr>
              <a:t>Ролло</a:t>
            </a:r>
            <a:r>
              <a:rPr lang="uk-UA" dirty="0" smtClean="0">
                <a:effectLst/>
              </a:rPr>
              <a:t> </a:t>
            </a:r>
            <a:r>
              <a:rPr lang="uk-UA" dirty="0" err="1" smtClean="0">
                <a:effectLst/>
              </a:rPr>
              <a:t>Мея</a:t>
            </a:r>
            <a:endParaRPr lang="uk-UA" dirty="0">
              <a:effectLst/>
            </a:endParaRPr>
          </a:p>
        </p:txBody>
      </p:sp>
      <p:sp>
        <p:nvSpPr>
          <p:cNvPr id="3" name="Заголовок 2"/>
          <p:cNvSpPr>
            <a:spLocks noGrp="1"/>
          </p:cNvSpPr>
          <p:nvPr>
            <p:ph type="title"/>
          </p:nvPr>
        </p:nvSpPr>
        <p:spPr/>
        <p:txBody>
          <a:bodyPr/>
          <a:lstStyle/>
          <a:p>
            <a:r>
              <a:rPr lang="uk-UA" dirty="0" smtClean="0"/>
              <a:t>План</a:t>
            </a:r>
            <a:endParaRPr lang="uk-UA" dirty="0"/>
          </a:p>
        </p:txBody>
      </p:sp>
    </p:spTree>
    <p:extLst>
      <p:ext uri="{BB962C8B-B14F-4D97-AF65-F5344CB8AC3E}">
        <p14:creationId xmlns:p14="http://schemas.microsoft.com/office/powerpoint/2010/main" val="151209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714" y="836036"/>
            <a:ext cx="4628571" cy="3471428"/>
          </a:xfrm>
          <a:prstGeom prst="rect">
            <a:avLst/>
          </a:prstGeom>
        </p:spPr>
      </p:pic>
    </p:spTree>
    <p:extLst>
      <p:ext uri="{BB962C8B-B14F-4D97-AF65-F5344CB8AC3E}">
        <p14:creationId xmlns:p14="http://schemas.microsoft.com/office/powerpoint/2010/main" val="140751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marL="18288" indent="0">
              <a:buNone/>
            </a:pPr>
            <a:r>
              <a:rPr lang="uk-UA" dirty="0">
                <a:effectLst/>
              </a:rPr>
              <a:t>Потреби належності та любові Люди гостро переживають муки самотності, відсутність друзів і близьких або соціальне відчуження. Для здорового почуття власної гідності людині дуже важливо, щоб її визнавали інші та вважали гідною поваги. Любов є основною передумовою здорового розвитку особистості. Маслоу зробив висновки про існування суттєвої кореляції між щасливим дитинством та психічним здоров'ям дорослої людини.</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370902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60"/>
            <a:ext cx="9144000" cy="5062779"/>
          </a:xfrm>
          <a:prstGeom prst="rect">
            <a:avLst/>
          </a:prstGeom>
        </p:spPr>
      </p:pic>
    </p:spTree>
    <p:extLst>
      <p:ext uri="{BB962C8B-B14F-4D97-AF65-F5344CB8AC3E}">
        <p14:creationId xmlns:p14="http://schemas.microsoft.com/office/powerpoint/2010/main" val="100283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marL="18288" indent="0">
              <a:buNone/>
            </a:pPr>
            <a:r>
              <a:rPr lang="uk-UA" dirty="0">
                <a:effectLst/>
              </a:rPr>
              <a:t>Потреби самоповаги. Потреби самоповаги Маслоу поділив на дві групи: самоповага та повага інших. Особистості важливо усвідомлювати, що вона гідна самоповаги, може справлятися із завданнями та вимогами життя. Другий тип потреб характеризується таким категоріями, як престиж, визнання, репутація, статус, оцінка, прийняття у соціальному оточенні. У такому випадку для особистості важливо знати, що те, що вона робить, визнано та високо оцінюється значимими людьми. Задоволення потреб цього рівня породжує почуття впевненості у собі, розвиває почуття власної гідності та усвідомлення, що особистість є корисною та необхідною в цьому світі. Маслоу підкреслював, що здорова самоповага ґрунтується на заслуженій повазі інших людей, а не на славі, лестощах чи соціальному статусі.</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05388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394" y="0"/>
            <a:ext cx="6863211" cy="5143500"/>
          </a:xfrm>
          <a:prstGeom prst="rect">
            <a:avLst/>
          </a:prstGeom>
        </p:spPr>
      </p:pic>
    </p:spTree>
    <p:extLst>
      <p:ext uri="{BB962C8B-B14F-4D97-AF65-F5344CB8AC3E}">
        <p14:creationId xmlns:p14="http://schemas.microsoft.com/office/powerpoint/2010/main" val="380206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18288" indent="0">
              <a:buNone/>
            </a:pPr>
            <a:r>
              <a:rPr lang="uk-UA" dirty="0">
                <a:effectLst/>
              </a:rPr>
              <a:t>Потреби самоактуалізації, або потреби особистого самовдосконалення. Самоактуалізація визначається Маслоу як бажання людини максимально розвинути свої здібності, цілком розгорнути закладений природою потенціал. У процесі самоактуалізації особистість стає саме такою, якою вона може бути, і досягає вершини своїх можливостей.</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601174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18288" indent="0">
              <a:buNone/>
            </a:pPr>
            <a:r>
              <a:rPr lang="uk-UA" dirty="0">
                <a:effectLst/>
              </a:rPr>
              <a:t>Одним із найслабших положень у теорії Маслоу є те, що дані потреби знаходяться у заданій ієрархії і "вищі" потреби (наприклад, в самоактуалізації) виникають лише після того, як задовольняються більш елементарні, наприклад, фізіологічні потреби. Не лише критики, але і послідовники Маслоу доводять, що дуже часто потреба в самоактуалізації домінує і визначає поведінку особистості, незважаючи на те, що її фізіологічні потреби залишилися незадоволеними.</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224347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a:effectLst/>
              </a:rPr>
              <a:t>Самоактуалізації досягає лише невелика кількість людей, вважає Маслоу. </a:t>
            </a:r>
            <a:r>
              <a:rPr lang="uk-UA" dirty="0" err="1">
                <a:effectLst/>
              </a:rPr>
              <a:t>Самоактуалізованій</a:t>
            </a:r>
            <a:r>
              <a:rPr lang="uk-UA" dirty="0">
                <a:effectLst/>
              </a:rPr>
              <a:t> особистості притаманні такі риси:</a:t>
            </a:r>
          </a:p>
          <a:p>
            <a:r>
              <a:rPr lang="en-ZA" dirty="0">
                <a:effectLst/>
              </a:rPr>
              <a:t>o </a:t>
            </a:r>
            <a:r>
              <a:rPr lang="uk-UA" dirty="0">
                <a:effectLst/>
              </a:rPr>
              <a:t>повне схвалення реальності й комфортне відношення до неї (не ховатися від життя, а знати, розуміти його);</a:t>
            </a:r>
          </a:p>
          <a:p>
            <a:r>
              <a:rPr lang="en-ZA" dirty="0">
                <a:effectLst/>
              </a:rPr>
              <a:t>o </a:t>
            </a:r>
            <a:r>
              <a:rPr lang="uk-UA" dirty="0">
                <a:effectLst/>
              </a:rPr>
              <a:t>схвалення інших і себе ("Я роблю своє, а ти - своє. Я в цьому світі не для того, щоб відповідати твоїм очікуванням. І ти в цьому світі не для того, щоб відповідати моїм очікуванням. Я є я, ти є ти. Я поважаю і приймаю тебе таким, яким ти є");</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924130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marL="18288" indent="0">
              <a:buNone/>
            </a:pPr>
            <a:r>
              <a:rPr lang="uk-UA" dirty="0">
                <a:effectLst/>
              </a:rPr>
              <a:t>* професійне захоплення улюбленою справою, орієнтація на завдання, на справу;</a:t>
            </a:r>
          </a:p>
          <a:p>
            <a:pPr marL="18288" indent="0">
              <a:buNone/>
            </a:pPr>
            <a:r>
              <a:rPr lang="uk-UA" dirty="0">
                <a:effectLst/>
              </a:rPr>
              <a:t>* автономність, незалежність від соціального середовища, самостійність думок;</a:t>
            </a:r>
          </a:p>
          <a:p>
            <a:pPr marL="18288" indent="0">
              <a:buNone/>
            </a:pPr>
            <a:r>
              <a:rPr lang="uk-UA" dirty="0">
                <a:effectLst/>
              </a:rPr>
              <a:t>* здатність до розуміння інших людей, увага, доброзичливість до людей;</a:t>
            </a:r>
          </a:p>
          <a:p>
            <a:pPr marL="18288" indent="0">
              <a:buNone/>
            </a:pPr>
            <a:r>
              <a:rPr lang="uk-UA" dirty="0">
                <a:effectLst/>
              </a:rPr>
              <a:t>* постійна новизна, свіжість оцінок;</a:t>
            </a:r>
          </a:p>
          <a:p>
            <a:pPr marL="18288" indent="0">
              <a:buNone/>
            </a:pPr>
            <a:r>
              <a:rPr lang="uk-UA" dirty="0">
                <a:effectLst/>
              </a:rPr>
              <a:t>* розрізнення мети і засобів, зла і добра (не будь-який засіб придатний для досягнення мети);</a:t>
            </a:r>
          </a:p>
          <a:p>
            <a:pPr marL="18288" indent="0">
              <a:buNone/>
            </a:pPr>
            <a:r>
              <a:rPr lang="uk-UA" dirty="0">
                <a:effectLst/>
              </a:rPr>
              <a:t>* спонтанність, природність поведінки;</a:t>
            </a:r>
          </a:p>
          <a:p>
            <a:pPr marL="18288" indent="0">
              <a:buNone/>
            </a:pPr>
            <a:r>
              <a:rPr lang="uk-UA" dirty="0">
                <a:effectLst/>
              </a:rPr>
              <a:t>* гумор;</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694319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8288" indent="0">
              <a:buNone/>
            </a:pPr>
            <a:r>
              <a:rPr lang="ru-RU" dirty="0">
                <a:effectLst/>
              </a:rPr>
              <a:t>* </a:t>
            </a:r>
            <a:r>
              <a:rPr lang="ru-RU" dirty="0" err="1">
                <a:effectLst/>
              </a:rPr>
              <a:t>саморозвиток</a:t>
            </a:r>
            <a:r>
              <a:rPr lang="ru-RU" dirty="0">
                <a:effectLst/>
              </a:rPr>
              <a:t>, </a:t>
            </a:r>
            <a:r>
              <a:rPr lang="ru-RU" dirty="0" err="1">
                <a:effectLst/>
              </a:rPr>
              <a:t>вияв</a:t>
            </a:r>
            <a:r>
              <a:rPr lang="ru-RU" dirty="0">
                <a:effectLst/>
              </a:rPr>
              <a:t> </a:t>
            </a:r>
            <a:r>
              <a:rPr lang="ru-RU" dirty="0" err="1">
                <a:effectLst/>
              </a:rPr>
              <a:t>здібностей</a:t>
            </a:r>
            <a:r>
              <a:rPr lang="ru-RU" dirty="0">
                <a:effectLst/>
              </a:rPr>
              <a:t>, </a:t>
            </a:r>
            <a:r>
              <a:rPr lang="ru-RU" dirty="0" err="1">
                <a:effectLst/>
              </a:rPr>
              <a:t>потенційних</a:t>
            </a:r>
            <a:r>
              <a:rPr lang="ru-RU" dirty="0">
                <a:effectLst/>
              </a:rPr>
              <a:t> </a:t>
            </a:r>
            <a:r>
              <a:rPr lang="ru-RU" dirty="0" err="1">
                <a:effectLst/>
              </a:rPr>
              <a:t>можливостей</a:t>
            </a:r>
            <a:r>
              <a:rPr lang="ru-RU" dirty="0">
                <a:effectLst/>
              </a:rPr>
              <a:t>, </a:t>
            </a:r>
            <a:r>
              <a:rPr lang="ru-RU" dirty="0" err="1">
                <a:effectLst/>
              </a:rPr>
              <a:t>са-моактуалізуюча</a:t>
            </a:r>
            <a:r>
              <a:rPr lang="ru-RU" dirty="0">
                <a:effectLst/>
              </a:rPr>
              <a:t> </a:t>
            </a:r>
            <a:r>
              <a:rPr lang="ru-RU" dirty="0" err="1">
                <a:effectLst/>
              </a:rPr>
              <a:t>творчість</a:t>
            </a:r>
            <a:r>
              <a:rPr lang="ru-RU" dirty="0">
                <a:effectLst/>
              </a:rPr>
              <a:t> у </a:t>
            </a:r>
            <a:r>
              <a:rPr lang="ru-RU" dirty="0" err="1">
                <a:effectLst/>
              </a:rPr>
              <a:t>роботі</a:t>
            </a:r>
            <a:r>
              <a:rPr lang="ru-RU" dirty="0">
                <a:effectLst/>
              </a:rPr>
              <a:t>, </a:t>
            </a:r>
            <a:r>
              <a:rPr lang="ru-RU" dirty="0" err="1">
                <a:effectLst/>
              </a:rPr>
              <a:t>любові</a:t>
            </a:r>
            <a:r>
              <a:rPr lang="ru-RU" dirty="0">
                <a:effectLst/>
              </a:rPr>
              <a:t>, </a:t>
            </a:r>
            <a:r>
              <a:rPr lang="ru-RU" dirty="0" err="1">
                <a:effectLst/>
              </a:rPr>
              <a:t>житті</a:t>
            </a:r>
            <a:r>
              <a:rPr lang="ru-RU" dirty="0">
                <a:effectLst/>
              </a:rPr>
              <a:t>;</a:t>
            </a:r>
          </a:p>
          <a:p>
            <a:pPr marL="18288" indent="0">
              <a:buNone/>
            </a:pPr>
            <a:r>
              <a:rPr lang="ru-RU" dirty="0">
                <a:effectLst/>
              </a:rPr>
              <a:t>* </a:t>
            </a:r>
            <a:r>
              <a:rPr lang="ru-RU" dirty="0" err="1">
                <a:effectLst/>
              </a:rPr>
              <a:t>готовність</a:t>
            </a:r>
            <a:r>
              <a:rPr lang="ru-RU" dirty="0">
                <a:effectLst/>
              </a:rPr>
              <a:t> до </a:t>
            </a:r>
            <a:r>
              <a:rPr lang="ru-RU" dirty="0" err="1">
                <a:effectLst/>
              </a:rPr>
              <a:t>розв'язання</a:t>
            </a:r>
            <a:r>
              <a:rPr lang="ru-RU" dirty="0">
                <a:effectLst/>
              </a:rPr>
              <a:t> </a:t>
            </a:r>
            <a:r>
              <a:rPr lang="ru-RU" dirty="0" err="1">
                <a:effectLst/>
              </a:rPr>
              <a:t>нових</a:t>
            </a:r>
            <a:r>
              <a:rPr lang="ru-RU" dirty="0">
                <a:effectLst/>
              </a:rPr>
              <a:t> проблем, до </a:t>
            </a:r>
            <a:r>
              <a:rPr lang="ru-RU" dirty="0" err="1">
                <a:effectLst/>
              </a:rPr>
              <a:t>усвідомлення</a:t>
            </a:r>
            <a:r>
              <a:rPr lang="ru-RU" dirty="0">
                <a:effectLst/>
              </a:rPr>
              <a:t> </a:t>
            </a:r>
            <a:r>
              <a:rPr lang="ru-RU" dirty="0" err="1">
                <a:effectLst/>
              </a:rPr>
              <a:t>власного</a:t>
            </a:r>
            <a:r>
              <a:rPr lang="ru-RU" dirty="0">
                <a:effectLst/>
              </a:rPr>
              <a:t> </a:t>
            </a:r>
            <a:r>
              <a:rPr lang="ru-RU" dirty="0" err="1">
                <a:effectLst/>
              </a:rPr>
              <a:t>досвіду</a:t>
            </a:r>
            <a:r>
              <a:rPr lang="ru-RU" dirty="0">
                <a:effectLst/>
              </a:rPr>
              <a:t>, </a:t>
            </a:r>
            <a:r>
              <a:rPr lang="ru-RU" dirty="0" err="1">
                <a:effectLst/>
              </a:rPr>
              <a:t>справжнього</a:t>
            </a:r>
            <a:r>
              <a:rPr lang="ru-RU" dirty="0">
                <a:effectLst/>
              </a:rPr>
              <a:t> </a:t>
            </a:r>
            <a:r>
              <a:rPr lang="ru-RU" dirty="0" err="1">
                <a:effectLst/>
              </a:rPr>
              <a:t>розуміння</a:t>
            </a:r>
            <a:r>
              <a:rPr lang="ru-RU" dirty="0">
                <a:effectLst/>
              </a:rPr>
              <a:t> </a:t>
            </a:r>
            <a:r>
              <a:rPr lang="ru-RU" dirty="0" err="1">
                <a:effectLst/>
              </a:rPr>
              <a:t>своїх</a:t>
            </a:r>
            <a:r>
              <a:rPr lang="ru-RU" dirty="0">
                <a:effectLst/>
              </a:rPr>
              <a:t> </a:t>
            </a:r>
            <a:r>
              <a:rPr lang="ru-RU" dirty="0" err="1">
                <a:effectLst/>
              </a:rPr>
              <a:t>можливостей</a:t>
            </a:r>
            <a:r>
              <a:rPr lang="ru-RU" dirty="0">
                <a:effectLst/>
              </a:rPr>
              <a:t>.</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29889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У гуманістичній психології людину розглядають як свідому і розумну істоту, активного творця </a:t>
            </a:r>
            <a:r>
              <a:rPr lang="uk-UA" b="1" i="1" dirty="0">
                <a:effectLst/>
              </a:rPr>
              <a:t>власної </a:t>
            </a:r>
            <a:r>
              <a:rPr lang="uk-UA" dirty="0">
                <a:effectLst/>
              </a:rPr>
              <a:t>особистості та свого стилю життя. </a:t>
            </a:r>
            <a:endParaRPr lang="uk-UA" dirty="0" smtClean="0">
              <a:effectLst/>
            </a:endParaRPr>
          </a:p>
          <a:p>
            <a:r>
              <a:rPr lang="uk-UA" dirty="0" smtClean="0">
                <a:effectLst/>
              </a:rPr>
              <a:t>Людина </a:t>
            </a:r>
            <a:r>
              <a:rPr lang="uk-UA" dirty="0">
                <a:effectLst/>
              </a:rPr>
              <a:t>визначається прагненням до самовдосконалення. </a:t>
            </a:r>
            <a:endParaRPr lang="uk-UA" dirty="0" smtClean="0">
              <a:effectLst/>
            </a:endParaRPr>
          </a:p>
          <a:p>
            <a:r>
              <a:rPr lang="uk-UA" dirty="0" smtClean="0">
                <a:effectLst/>
              </a:rPr>
              <a:t>Сама </a:t>
            </a:r>
            <a:r>
              <a:rPr lang="uk-UA" dirty="0">
                <a:effectLst/>
              </a:rPr>
              <a:t>сутність людини зумовлює її постійний рух до творчості й самодостатності, якщо цьому процесу не перешкоджають обставини</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3105786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marL="18288" indent="0">
              <a:buNone/>
            </a:pPr>
            <a:r>
              <a:rPr lang="uk-UA" dirty="0">
                <a:effectLst/>
              </a:rPr>
              <a:t>Фундаментальною позицією гуманістичної психології є визнання пріоритетності творчого потенціалу людини. Маслоу перший висловив тезу, що творчість є універсальною характеристикою людини, її невід'ємною сутністю. Творчі здібності притаманні людині від народження. </a:t>
            </a:r>
            <a:endParaRPr lang="uk-UA" dirty="0" smtClean="0">
              <a:effectLst/>
            </a:endParaRPr>
          </a:p>
          <a:p>
            <a:pPr marL="18288" indent="0">
              <a:buNone/>
            </a:pPr>
            <a:r>
              <a:rPr lang="uk-UA" dirty="0" smtClean="0">
                <a:effectLst/>
              </a:rPr>
              <a:t>Це </a:t>
            </a:r>
            <a:r>
              <a:rPr lang="uk-UA" dirty="0">
                <a:effectLst/>
              </a:rPr>
              <a:t>природно для людини такою ж мірою, як птахам літати, а деревам - вкриватися листям. Здатність до творчості закладена в кожному з нас, для творчості не потрібні якісь особливі обдарування або навички. </a:t>
            </a:r>
            <a:endParaRPr lang="uk-UA" dirty="0" smtClean="0">
              <a:effectLst/>
            </a:endParaRPr>
          </a:p>
          <a:p>
            <a:pPr marL="18288" indent="0">
              <a:buNone/>
            </a:pPr>
            <a:r>
              <a:rPr lang="uk-UA" dirty="0" smtClean="0">
                <a:effectLst/>
              </a:rPr>
              <a:t>Щоб </a:t>
            </a:r>
            <a:r>
              <a:rPr lang="uk-UA" dirty="0">
                <a:effectLst/>
              </a:rPr>
              <a:t>бути творчими, немає потреби писати книги, картини або компонувати музику. Так робить лише невелика кількість людей. </a:t>
            </a:r>
            <a:endParaRPr lang="uk-UA" dirty="0" smtClean="0">
              <a:effectLst/>
            </a:endParaRP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23236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18288" indent="0">
              <a:buNone/>
            </a:pPr>
            <a:r>
              <a:rPr lang="uk-UA" dirty="0" smtClean="0">
                <a:effectLst/>
              </a:rPr>
              <a:t>Творчість </a:t>
            </a:r>
            <a:r>
              <a:rPr lang="uk-UA" dirty="0">
                <a:effectLst/>
              </a:rPr>
              <a:t>- універсальна функція людини, що передбачає всі види саморозкриття. </a:t>
            </a:r>
            <a:endParaRPr lang="uk-UA" dirty="0" smtClean="0">
              <a:effectLst/>
            </a:endParaRPr>
          </a:p>
          <a:p>
            <a:pPr marL="18288" indent="0">
              <a:buNone/>
            </a:pPr>
            <a:r>
              <a:rPr lang="uk-UA" dirty="0" smtClean="0">
                <a:effectLst/>
              </a:rPr>
              <a:t>Творчими </a:t>
            </a:r>
            <a:r>
              <a:rPr lang="uk-UA" dirty="0">
                <a:effectLst/>
              </a:rPr>
              <a:t>можуть бути люди будь-яких професій у своїй діяльності та побуті. </a:t>
            </a:r>
            <a:endParaRPr lang="uk-UA" dirty="0" smtClean="0">
              <a:effectLst/>
            </a:endParaRPr>
          </a:p>
          <a:p>
            <a:pPr marL="18288" indent="0">
              <a:buNone/>
            </a:pPr>
            <a:r>
              <a:rPr lang="uk-UA" dirty="0" smtClean="0">
                <a:effectLst/>
              </a:rPr>
              <a:t>Однак</a:t>
            </a:r>
            <a:r>
              <a:rPr lang="uk-UA" dirty="0">
                <a:effectLst/>
              </a:rPr>
              <a:t>, більшість людей протягом життя втрачають здатність до творчості. </a:t>
            </a:r>
            <a:endParaRPr lang="uk-UA" dirty="0" smtClean="0">
              <a:effectLst/>
            </a:endParaRPr>
          </a:p>
          <a:p>
            <a:pPr marL="18288" indent="0">
              <a:buNone/>
            </a:pPr>
            <a:r>
              <a:rPr lang="uk-UA" dirty="0" smtClean="0">
                <a:effectLst/>
              </a:rPr>
              <a:t>Особливо </a:t>
            </a:r>
            <a:r>
              <a:rPr lang="uk-UA" dirty="0">
                <a:effectLst/>
              </a:rPr>
              <a:t>руйнівні чинники творчого потенціалу пов'язані з офіційною освітою. Деградації особистості сприяють психологічні і соціальні чинники.</a:t>
            </a:r>
            <a:endParaRPr lang="ru-RU" dirty="0">
              <a:effectLst/>
            </a:endParaRP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195307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18288" indent="0">
              <a:buNone/>
            </a:pPr>
            <a:r>
              <a:rPr lang="uk-UA" dirty="0">
                <a:effectLst/>
              </a:rPr>
              <a:t>Етапи деградації особистості за теорією Маслоу:</a:t>
            </a:r>
          </a:p>
          <a:p>
            <a:pPr marL="18288" indent="0">
              <a:buNone/>
            </a:pPr>
            <a:r>
              <a:rPr lang="en-ZA" dirty="0">
                <a:effectLst/>
              </a:rPr>
              <a:t>o </a:t>
            </a:r>
            <a:r>
              <a:rPr lang="uk-UA" dirty="0">
                <a:effectLst/>
              </a:rPr>
              <a:t>формування психології "пішака", глобального відчуття своєї залежності від інших сил (феномен "безпорадності");</a:t>
            </a:r>
          </a:p>
          <a:p>
            <a:pPr marL="18288" indent="0">
              <a:buNone/>
            </a:pPr>
            <a:r>
              <a:rPr lang="en-ZA" dirty="0">
                <a:effectLst/>
              </a:rPr>
              <a:t>o </a:t>
            </a:r>
            <a:r>
              <a:rPr lang="uk-UA" dirty="0">
                <a:effectLst/>
              </a:rPr>
              <a:t>створення дефіциту благ, у результаті чого вони стають первинними потребами в їжі та виживанні;</a:t>
            </a:r>
          </a:p>
          <a:p>
            <a:pPr marL="18288" indent="0">
              <a:buNone/>
            </a:pPr>
            <a:r>
              <a:rPr lang="en-ZA" dirty="0">
                <a:effectLst/>
              </a:rPr>
              <a:t>o </a:t>
            </a:r>
            <a:r>
              <a:rPr lang="uk-UA" dirty="0">
                <a:effectLst/>
              </a:rPr>
              <a:t>створення "чистоти" соціального оточення - поділ людей на "добрих" і "поганих", "своїх" і "чужих", відчуття провини і сорому за себе;</a:t>
            </a:r>
          </a:p>
          <a:p>
            <a:pPr marL="18288" indent="0">
              <a:buNone/>
            </a:pPr>
            <a:r>
              <a:rPr lang="en-ZA" dirty="0">
                <a:effectLst/>
              </a:rPr>
              <a:t>o </a:t>
            </a:r>
            <a:r>
              <a:rPr lang="uk-UA" dirty="0">
                <a:effectLst/>
              </a:rPr>
              <a:t>створення культу "самокритики";</a:t>
            </a:r>
          </a:p>
          <a:p>
            <a:pPr marL="18288" indent="0">
              <a:buNone/>
            </a:pPr>
            <a:r>
              <a:rPr lang="en-ZA" dirty="0">
                <a:effectLst/>
              </a:rPr>
              <a:t>o </a:t>
            </a:r>
            <a:r>
              <a:rPr lang="uk-UA" dirty="0">
                <a:effectLst/>
              </a:rPr>
              <a:t>збереження "священних основ" (заборонено навіть замислюватися над провідною ідеологією);</a:t>
            </a:r>
          </a:p>
          <a:p>
            <a:pPr marL="18288" indent="0">
              <a:buNone/>
            </a:pPr>
            <a:r>
              <a:rPr lang="en-ZA" dirty="0">
                <a:effectLst/>
              </a:rPr>
              <a:t>o </a:t>
            </a:r>
            <a:r>
              <a:rPr lang="uk-UA" dirty="0">
                <a:effectLst/>
              </a:rPr>
              <a:t>формування спеціалізованої мови (складні проблеми спресовуються у короткі, надзвичайно прості вирази, які легко запам'ятати).</a:t>
            </a: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471979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8288" indent="0">
              <a:buNone/>
            </a:pPr>
            <a:r>
              <a:rPr lang="uk-UA" dirty="0">
                <a:effectLst/>
              </a:rPr>
              <a:t>Теорія Маслоу відповідає потребам сучасної людини, ЇЇ прагненням до творчості, до розкриття свого потенціалу, вона бере до уваги позитивні аспекти особистого життя і переконує, що кожна людина володіє потенціалом внутрішнього розвитку та самовдосконалення</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Теорія самоактуалізації </a:t>
            </a:r>
            <a:r>
              <a:rPr lang="uk-UA" sz="2400" dirty="0" err="1">
                <a:effectLst/>
              </a:rPr>
              <a:t>Абрахама</a:t>
            </a:r>
            <a:r>
              <a:rPr lang="uk-UA" sz="2400" dirty="0">
                <a:effectLst/>
              </a:rPr>
              <a:t> </a:t>
            </a:r>
            <a:r>
              <a:rPr lang="uk-UA" sz="2400" dirty="0" smtClean="0">
                <a:effectLst/>
              </a:rPr>
              <a:t>Маслоу</a:t>
            </a:r>
            <a:endParaRPr lang="uk-UA" sz="2400" dirty="0"/>
          </a:p>
        </p:txBody>
      </p:sp>
    </p:spTree>
    <p:extLst>
      <p:ext uri="{BB962C8B-B14F-4D97-AF65-F5344CB8AC3E}">
        <p14:creationId xmlns:p14="http://schemas.microsoft.com/office/powerpoint/2010/main" val="1298265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18288" indent="0">
              <a:buNone/>
            </a:pPr>
            <a:r>
              <a:rPr lang="uk-UA" dirty="0">
                <a:effectLst/>
              </a:rPr>
              <a:t>На відміну від більшості інших концепцій, у яких затверджується цінність майбутнього (Адлер) або вплив минулого (Юнг, Фрейд), американський психолог К. Роджерс (1902-1987) підкреслював значення сьогодення і говорив про те, що люди повинні навчитися усвідомлювати і цінувати кожен момент свого буття, знаходячи у ньому щось прекрасне і важливе. Лише тоді життя розкриється в своєму дійсному значенні і лише в цьому випадку можна говорити про повноцінне функціонування особистості.</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365703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633" y="739681"/>
            <a:ext cx="6502734" cy="3664138"/>
          </a:xfrm>
          <a:prstGeom prst="rect">
            <a:avLst/>
          </a:prstGeom>
        </p:spPr>
      </p:pic>
    </p:spTree>
    <p:extLst>
      <p:ext uri="{BB962C8B-B14F-4D97-AF65-F5344CB8AC3E}">
        <p14:creationId xmlns:p14="http://schemas.microsoft.com/office/powerpoint/2010/main" val="2317773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18288" indent="0">
              <a:buNone/>
            </a:pPr>
            <a:r>
              <a:rPr lang="uk-UA" dirty="0">
                <a:effectLst/>
              </a:rPr>
              <a:t>Однією з важливих особливостей теорії </a:t>
            </a:r>
            <a:r>
              <a:rPr lang="uk-UA" dirty="0" err="1">
                <a:effectLst/>
              </a:rPr>
              <a:t>Роджерса</a:t>
            </a:r>
            <a:r>
              <a:rPr lang="uk-UA" dirty="0">
                <a:effectLst/>
              </a:rPr>
              <a:t> є феноменологічний підхід до особистості, згідно з яким, основою особистості виступає психологічна реальність, тобто суб'єктивний досвід, відповідно до якого інтерпретується дійсність. Визначальну роль у поведінці людини відіграє її здатність пізнавати світ і створювати на цій основі суб'єктивну реальність, тобто реальність свідомо сприйняту особистістю в даний момент часу. Прибічники феноменологічного підходу заперечують, що довколишній світ існує як об'єктивна реальність сама по собі, незмінна для всіх.</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3958590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uk-UA" dirty="0">
                <a:effectLst/>
              </a:rPr>
              <a:t>Фундаментальне поняття теорії </a:t>
            </a:r>
            <a:r>
              <a:rPr lang="uk-UA" dirty="0" err="1">
                <a:effectLst/>
              </a:rPr>
              <a:t>Роджерса</a:t>
            </a:r>
            <a:r>
              <a:rPr lang="uk-UA" dirty="0">
                <a:effectLst/>
              </a:rPr>
              <a:t> - "Я-концепція", що складається із сприйняття себе і своїх взаємин з іншими людьми, а також з цінностей "Я". Я-концепція включає не лише сприйняття себе реального, але також і уявлення про те, якою би людина хотіла бути. Не зважаючи на те, що "Я" людини постійно змінюється в результаті досвіду, уявлення людини про себе залишається відносно постійним</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1322993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476250"/>
            <a:ext cx="4191000" cy="4191000"/>
          </a:xfrm>
          <a:prstGeom prst="rect">
            <a:avLst/>
          </a:prstGeom>
        </p:spPr>
      </p:pic>
    </p:spTree>
    <p:extLst>
      <p:ext uri="{BB962C8B-B14F-4D97-AF65-F5344CB8AC3E}">
        <p14:creationId xmlns:p14="http://schemas.microsoft.com/office/powerpoint/2010/main" val="422862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smtClean="0">
                <a:effectLst/>
              </a:rPr>
              <a:t>Згідно </a:t>
            </a:r>
            <a:r>
              <a:rPr lang="uk-UA" dirty="0">
                <a:effectLst/>
              </a:rPr>
              <a:t>теорії </a:t>
            </a:r>
            <a:r>
              <a:rPr lang="uk-UA" dirty="0" err="1">
                <a:effectLst/>
              </a:rPr>
              <a:t>К.Роджерса</a:t>
            </a:r>
            <a:r>
              <a:rPr lang="uk-UA" dirty="0">
                <a:effectLst/>
              </a:rPr>
              <a:t>, основною рушійною силою функціонування особистості є тенденція до </a:t>
            </a:r>
            <a:r>
              <a:rPr lang="uk-UA" b="1" i="1" dirty="0" err="1">
                <a:effectLst/>
              </a:rPr>
              <a:t>самоактуалізаціїу</a:t>
            </a:r>
            <a:r>
              <a:rPr lang="uk-UA" b="1" i="1" dirty="0">
                <a:effectLst/>
              </a:rPr>
              <a:t> </a:t>
            </a:r>
            <a:r>
              <a:rPr lang="uk-UA" dirty="0">
                <a:effectLst/>
              </a:rPr>
              <a:t>тобто потреба людини реалізувати свої природні потенційні можливості. Люди здатні визначати свою долю, вони відповідальні за те, які вони є, тобто свобода самовизначення закладена в їхній природі. Для людей природно рухатися в напрямку дедалі більшої диференціації, автономності, зрілості.</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2908505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a:effectLst/>
              </a:rPr>
              <a:t>Прихильників гуманістичних теорій особистості насамперед цікавить те, як людина сприймає, розуміє і пояснює реальні події у своєму житті. Вони описують феноменологію особистості, а не шукають їй пояснення; тому теорії даного типу іноді називають феноменологічними. </a:t>
            </a:r>
            <a:endParaRPr lang="uk-UA" dirty="0" smtClean="0">
              <a:effectLst/>
            </a:endParaRPr>
          </a:p>
          <a:p>
            <a:r>
              <a:rPr lang="uk-UA" dirty="0" smtClean="0">
                <a:effectLst/>
              </a:rPr>
              <a:t>Описи </a:t>
            </a:r>
            <a:r>
              <a:rPr lang="uk-UA" dirty="0">
                <a:effectLst/>
              </a:rPr>
              <a:t>особистості і подій у її житті тут в основному зосереджені на дійсному життєвому досвіді, а не на минулому або майбутньому, подаються в термінах типу "сенс життя", "цінності", "життєві цілі" тощо.</a:t>
            </a: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3202381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effectLst/>
              </a:rPr>
              <a:t>У </a:t>
            </a:r>
            <a:r>
              <a:rPr lang="ru-RU" dirty="0" err="1">
                <a:effectLst/>
              </a:rPr>
              <a:t>тенденції</a:t>
            </a:r>
            <a:r>
              <a:rPr lang="ru-RU" dirty="0">
                <a:effectLst/>
              </a:rPr>
              <a:t> </a:t>
            </a:r>
            <a:r>
              <a:rPr lang="ru-RU" dirty="0" err="1">
                <a:effectLst/>
              </a:rPr>
              <a:t>самоактуалізації</a:t>
            </a:r>
            <a:r>
              <a:rPr lang="ru-RU" dirty="0">
                <a:effectLst/>
              </a:rPr>
              <a:t> </a:t>
            </a:r>
            <a:r>
              <a:rPr lang="ru-RU" dirty="0" err="1">
                <a:effectLst/>
              </a:rPr>
              <a:t>дуже</a:t>
            </a:r>
            <a:r>
              <a:rPr lang="ru-RU" dirty="0">
                <a:effectLst/>
              </a:rPr>
              <a:t> </a:t>
            </a:r>
            <a:r>
              <a:rPr lang="ru-RU" dirty="0" err="1">
                <a:effectLst/>
              </a:rPr>
              <a:t>важливою</a:t>
            </a:r>
            <a:r>
              <a:rPr lang="ru-RU" dirty="0">
                <a:effectLst/>
              </a:rPr>
              <a:t> є потреба </a:t>
            </a:r>
            <a:r>
              <a:rPr lang="ru-RU" dirty="0" err="1">
                <a:effectLst/>
              </a:rPr>
              <a:t>людини</a:t>
            </a:r>
            <a:r>
              <a:rPr lang="ru-RU" dirty="0">
                <a:effectLst/>
              </a:rPr>
              <a:t> як у </a:t>
            </a:r>
            <a:r>
              <a:rPr lang="ru-RU" dirty="0" err="1">
                <a:effectLst/>
              </a:rPr>
              <a:t>позитивній</a:t>
            </a:r>
            <a:r>
              <a:rPr lang="ru-RU" dirty="0">
                <a:effectLst/>
              </a:rPr>
              <a:t> </a:t>
            </a:r>
            <a:r>
              <a:rPr lang="ru-RU" dirty="0" err="1">
                <a:effectLst/>
              </a:rPr>
              <a:t>увазі</a:t>
            </a:r>
            <a:r>
              <a:rPr lang="ru-RU" dirty="0">
                <a:effectLst/>
              </a:rPr>
              <a:t> з боку </a:t>
            </a:r>
            <a:r>
              <a:rPr lang="ru-RU" dirty="0" err="1">
                <a:effectLst/>
              </a:rPr>
              <a:t>інших</a:t>
            </a:r>
            <a:r>
              <a:rPr lang="ru-RU" dirty="0">
                <a:effectLst/>
              </a:rPr>
              <a:t>, так і у позитивному </a:t>
            </a:r>
            <a:r>
              <a:rPr lang="ru-RU" dirty="0" err="1">
                <a:effectLst/>
              </a:rPr>
              <a:t>ставленні</a:t>
            </a:r>
            <a:r>
              <a:rPr lang="ru-RU" dirty="0">
                <a:effectLst/>
              </a:rPr>
              <a:t> </a:t>
            </a:r>
            <a:r>
              <a:rPr lang="ru-RU" dirty="0" err="1">
                <a:effectLst/>
              </a:rPr>
              <a:t>власне</a:t>
            </a:r>
            <a:r>
              <a:rPr lang="ru-RU" dirty="0">
                <a:effectLst/>
              </a:rPr>
              <a:t> до себе. Потреба в </a:t>
            </a:r>
            <a:r>
              <a:rPr lang="ru-RU" dirty="0" err="1">
                <a:effectLst/>
              </a:rPr>
              <a:t>позитивній</a:t>
            </a:r>
            <a:r>
              <a:rPr lang="ru-RU" dirty="0">
                <a:effectLst/>
              </a:rPr>
              <a:t> </a:t>
            </a:r>
            <a:r>
              <a:rPr lang="ru-RU" dirty="0" err="1">
                <a:effectLst/>
              </a:rPr>
              <a:t>увазі</a:t>
            </a:r>
            <a:r>
              <a:rPr lang="ru-RU" dirty="0">
                <a:effectLst/>
              </a:rPr>
              <a:t> </a:t>
            </a:r>
            <a:r>
              <a:rPr lang="ru-RU" dirty="0" err="1">
                <a:effectLst/>
              </a:rPr>
              <a:t>інших</a:t>
            </a:r>
            <a:r>
              <a:rPr lang="ru-RU" dirty="0">
                <a:effectLst/>
              </a:rPr>
              <a:t> </a:t>
            </a:r>
            <a:r>
              <a:rPr lang="ru-RU" dirty="0" err="1">
                <a:effectLst/>
              </a:rPr>
              <a:t>робить</a:t>
            </a:r>
            <a:r>
              <a:rPr lang="ru-RU" dirty="0">
                <a:effectLst/>
              </a:rPr>
              <a:t> </a:t>
            </a:r>
            <a:r>
              <a:rPr lang="ru-RU" dirty="0" err="1">
                <a:effectLst/>
              </a:rPr>
              <a:t>людину</a:t>
            </a:r>
            <a:r>
              <a:rPr lang="ru-RU" dirty="0">
                <a:effectLst/>
              </a:rPr>
              <a:t> </a:t>
            </a:r>
            <a:r>
              <a:rPr lang="ru-RU" dirty="0" err="1">
                <a:effectLst/>
              </a:rPr>
              <a:t>вразливою</a:t>
            </a:r>
            <a:r>
              <a:rPr lang="ru-RU" dirty="0">
                <a:effectLst/>
              </a:rPr>
              <a:t> до </a:t>
            </a:r>
            <a:r>
              <a:rPr lang="ru-RU" dirty="0" err="1">
                <a:effectLst/>
              </a:rPr>
              <a:t>впливу</a:t>
            </a:r>
            <a:r>
              <a:rPr lang="ru-RU" dirty="0">
                <a:effectLst/>
              </a:rPr>
              <a:t> </a:t>
            </a:r>
            <a:r>
              <a:rPr lang="ru-RU" dirty="0" err="1">
                <a:effectLst/>
              </a:rPr>
              <a:t>соціального</a:t>
            </a:r>
            <a:r>
              <a:rPr lang="ru-RU" dirty="0">
                <a:effectLst/>
              </a:rPr>
              <a:t> </a:t>
            </a:r>
            <a:r>
              <a:rPr lang="ru-RU" dirty="0" err="1">
                <a:effectLst/>
              </a:rPr>
              <a:t>схвалення</a:t>
            </a:r>
            <a:r>
              <a:rPr lang="ru-RU" dirty="0">
                <a:effectLst/>
              </a:rPr>
              <a:t>. Потреба в позитивному </a:t>
            </a:r>
            <a:r>
              <a:rPr lang="ru-RU" dirty="0" err="1">
                <a:effectLst/>
              </a:rPr>
              <a:t>самоставленні</a:t>
            </a:r>
            <a:r>
              <a:rPr lang="ru-RU" dirty="0">
                <a:effectLst/>
              </a:rPr>
              <a:t> </a:t>
            </a:r>
            <a:r>
              <a:rPr lang="ru-RU" dirty="0" err="1">
                <a:effectLst/>
              </a:rPr>
              <a:t>задовольняється</a:t>
            </a:r>
            <a:r>
              <a:rPr lang="ru-RU" dirty="0">
                <a:effectLst/>
              </a:rPr>
              <a:t>, </a:t>
            </a:r>
            <a:r>
              <a:rPr lang="ru-RU" dirty="0" err="1">
                <a:effectLst/>
              </a:rPr>
              <a:t>якщо</a:t>
            </a:r>
            <a:r>
              <a:rPr lang="ru-RU" dirty="0">
                <a:effectLst/>
              </a:rPr>
              <a:t> </a:t>
            </a:r>
            <a:r>
              <a:rPr lang="ru-RU" dirty="0" err="1">
                <a:effectLst/>
              </a:rPr>
              <a:t>людина</a:t>
            </a:r>
            <a:r>
              <a:rPr lang="ru-RU" dirty="0">
                <a:effectLst/>
              </a:rPr>
              <a:t> </a:t>
            </a:r>
            <a:r>
              <a:rPr lang="ru-RU" dirty="0" err="1">
                <a:effectLst/>
              </a:rPr>
              <a:t>вважає</a:t>
            </a:r>
            <a:r>
              <a:rPr lang="ru-RU" dirty="0">
                <a:effectLst/>
              </a:rPr>
              <a:t> свою </a:t>
            </a:r>
            <a:r>
              <a:rPr lang="ru-RU" dirty="0" err="1">
                <a:effectLst/>
              </a:rPr>
              <a:t>поведінку</a:t>
            </a:r>
            <a:r>
              <a:rPr lang="ru-RU" dirty="0">
                <a:effectLst/>
              </a:rPr>
              <a:t> </a:t>
            </a:r>
            <a:r>
              <a:rPr lang="ru-RU" dirty="0" err="1">
                <a:effectLst/>
              </a:rPr>
              <a:t>відповідною</a:t>
            </a:r>
            <a:r>
              <a:rPr lang="ru-RU" dirty="0">
                <a:effectLst/>
              </a:rPr>
              <a:t> </a:t>
            </a:r>
            <a:r>
              <a:rPr lang="ru-RU" dirty="0" err="1">
                <a:effectLst/>
              </a:rPr>
              <a:t>власній</a:t>
            </a:r>
            <a:r>
              <a:rPr lang="ru-RU" dirty="0">
                <a:effectLst/>
              </a:rPr>
              <a:t> я-</a:t>
            </a:r>
            <a:r>
              <a:rPr lang="ru-RU" dirty="0" err="1">
                <a:effectLst/>
              </a:rPr>
              <a:t>концепції</a:t>
            </a:r>
            <a:r>
              <a:rPr lang="ru-RU" dirty="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3277560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765" y="0"/>
            <a:ext cx="5248470" cy="5143500"/>
          </a:xfrm>
          <a:prstGeom prst="rect">
            <a:avLst/>
          </a:prstGeom>
        </p:spPr>
      </p:pic>
    </p:spTree>
    <p:extLst>
      <p:ext uri="{BB962C8B-B14F-4D97-AF65-F5344CB8AC3E}">
        <p14:creationId xmlns:p14="http://schemas.microsoft.com/office/powerpoint/2010/main" val="408013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8288" indent="0">
              <a:buNone/>
            </a:pPr>
            <a:r>
              <a:rPr lang="ru-RU" dirty="0">
                <a:effectLst/>
              </a:rPr>
              <a:t>У </a:t>
            </a:r>
            <a:r>
              <a:rPr lang="ru-RU" dirty="0" err="1">
                <a:effectLst/>
              </a:rPr>
              <a:t>розвитку</a:t>
            </a:r>
            <a:r>
              <a:rPr lang="ru-RU" dirty="0">
                <a:effectLst/>
              </a:rPr>
              <a:t> </a:t>
            </a:r>
            <a:r>
              <a:rPr lang="ru-RU" dirty="0" err="1">
                <a:effectLst/>
              </a:rPr>
              <a:t>особистості</a:t>
            </a:r>
            <a:r>
              <a:rPr lang="ru-RU" dirty="0">
                <a:effectLst/>
              </a:rPr>
              <a:t>, </a:t>
            </a:r>
            <a:r>
              <a:rPr lang="ru-RU" dirty="0" err="1">
                <a:effectLst/>
              </a:rPr>
              <a:t>згідно</a:t>
            </a:r>
            <a:r>
              <a:rPr lang="ru-RU" dirty="0">
                <a:effectLst/>
              </a:rPr>
              <a:t> </a:t>
            </a:r>
            <a:r>
              <a:rPr lang="ru-RU" dirty="0" err="1">
                <a:effectLst/>
              </a:rPr>
              <a:t>теорії</a:t>
            </a:r>
            <a:r>
              <a:rPr lang="ru-RU" dirty="0">
                <a:effectLst/>
              </a:rPr>
              <a:t> </a:t>
            </a:r>
            <a:r>
              <a:rPr lang="ru-RU" dirty="0" err="1">
                <a:effectLst/>
              </a:rPr>
              <a:t>Роджерса</a:t>
            </a:r>
            <a:r>
              <a:rPr lang="ru-RU" dirty="0">
                <a:effectLst/>
              </a:rPr>
              <a:t>, </a:t>
            </a:r>
            <a:r>
              <a:rPr lang="ru-RU" dirty="0" err="1">
                <a:effectLst/>
              </a:rPr>
              <a:t>вагомим</a:t>
            </a:r>
            <a:r>
              <a:rPr lang="ru-RU" dirty="0">
                <a:effectLst/>
              </a:rPr>
              <a:t> фактором є </a:t>
            </a:r>
            <a:r>
              <a:rPr lang="ru-RU" dirty="0" err="1">
                <a:effectLst/>
              </a:rPr>
              <a:t>ставлення</a:t>
            </a:r>
            <a:r>
              <a:rPr lang="ru-RU" dirty="0">
                <a:effectLst/>
              </a:rPr>
              <a:t> до </a:t>
            </a:r>
            <a:r>
              <a:rPr lang="ru-RU" dirty="0" err="1">
                <a:effectLst/>
              </a:rPr>
              <a:t>особистості</a:t>
            </a:r>
            <a:r>
              <a:rPr lang="ru-RU" dirty="0">
                <a:effectLst/>
              </a:rPr>
              <a:t> </a:t>
            </a:r>
            <a:r>
              <a:rPr lang="ru-RU" dirty="0" err="1">
                <a:effectLst/>
              </a:rPr>
              <a:t>значущих</a:t>
            </a:r>
            <a:r>
              <a:rPr lang="ru-RU" dirty="0">
                <a:effectLst/>
              </a:rPr>
              <a:t> людей, перш за все </a:t>
            </a:r>
            <a:r>
              <a:rPr lang="ru-RU" dirty="0" err="1">
                <a:effectLst/>
              </a:rPr>
              <a:t>батьків</a:t>
            </a:r>
            <a:r>
              <a:rPr lang="ru-RU" dirty="0">
                <a:effectLst/>
              </a:rPr>
              <a:t>. </a:t>
            </a:r>
            <a:r>
              <a:rPr lang="ru-RU" dirty="0" err="1">
                <a:effectLst/>
              </a:rPr>
              <a:t>Таке</a:t>
            </a:r>
            <a:r>
              <a:rPr lang="ru-RU" dirty="0">
                <a:effectLst/>
              </a:rPr>
              <a:t> </a:t>
            </a:r>
            <a:r>
              <a:rPr lang="ru-RU" dirty="0" err="1">
                <a:effectLst/>
              </a:rPr>
              <a:t>ставлення</a:t>
            </a:r>
            <a:r>
              <a:rPr lang="ru-RU" dirty="0">
                <a:effectLst/>
              </a:rPr>
              <a:t> Роджерс </a:t>
            </a:r>
            <a:r>
              <a:rPr lang="ru-RU" dirty="0" err="1">
                <a:effectLst/>
              </a:rPr>
              <a:t>поділив</a:t>
            </a:r>
            <a:r>
              <a:rPr lang="ru-RU" dirty="0">
                <a:effectLst/>
              </a:rPr>
              <a:t> на два </a:t>
            </a:r>
            <a:r>
              <a:rPr lang="ru-RU" dirty="0" err="1">
                <a:effectLst/>
              </a:rPr>
              <a:t>типи</a:t>
            </a:r>
            <a:r>
              <a:rPr lang="ru-RU" dirty="0">
                <a:effectLst/>
              </a:rPr>
              <a:t>:</a:t>
            </a:r>
          </a:p>
          <a:p>
            <a:r>
              <a:rPr lang="ru-RU" dirty="0" err="1">
                <a:effectLst/>
              </a:rPr>
              <a:t>безумовна</a:t>
            </a:r>
            <a:r>
              <a:rPr lang="ru-RU" dirty="0">
                <a:effectLst/>
              </a:rPr>
              <a:t> позитивна </a:t>
            </a:r>
            <a:r>
              <a:rPr lang="ru-RU" dirty="0" err="1">
                <a:effectLst/>
              </a:rPr>
              <a:t>увага</a:t>
            </a:r>
            <a:r>
              <a:rPr lang="ru-RU" dirty="0">
                <a:effectLst/>
              </a:rPr>
              <a:t>;</a:t>
            </a:r>
          </a:p>
          <a:p>
            <a:r>
              <a:rPr lang="ru-RU" dirty="0" err="1">
                <a:effectLst/>
              </a:rPr>
              <a:t>обумовлена</a:t>
            </a:r>
            <a:r>
              <a:rPr lang="ru-RU" dirty="0">
                <a:effectLst/>
              </a:rPr>
              <a:t> позитивна </a:t>
            </a:r>
            <a:r>
              <a:rPr lang="ru-RU" dirty="0" err="1">
                <a:effectLst/>
              </a:rPr>
              <a:t>увага</a:t>
            </a:r>
            <a:r>
              <a:rPr lang="ru-RU" dirty="0">
                <a:effectLst/>
              </a:rPr>
              <a:t>.</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854576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18288" indent="0">
              <a:buNone/>
            </a:pPr>
            <a:r>
              <a:rPr lang="uk-UA" dirty="0">
                <a:effectLst/>
              </a:rPr>
              <a:t>У першому випадку дитина отримує від значущих інших повне прийняття і пошану, а її я-концепція, що формується, відповідає всім природним потенційним можливостям. У другому випадку дитина стикається з прийняттям одних і відхиленням інших форм поведінки. Позитивна увага подається з умовою. (Наприклад: "Я тебе любитиму, якщо ти будеш хорошим", а я-концепція дитини не відповідає природженим потенційним можливостям, зазнає тиску соціуму. У дитини формуються оціночні поняття про те, які з її дій і вчинків гідні пошани і прийняття, а які ні.</a:t>
            </a:r>
            <a:endParaRPr lang="ru-RU" dirty="0">
              <a:effectLst/>
            </a:endParaRP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3703283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5" y="695325"/>
            <a:ext cx="5238750" cy="3752850"/>
          </a:xfrm>
          <a:prstGeom prst="rect">
            <a:avLst/>
          </a:prstGeom>
        </p:spPr>
      </p:pic>
    </p:spTree>
    <p:extLst>
      <p:ext uri="{BB962C8B-B14F-4D97-AF65-F5344CB8AC3E}">
        <p14:creationId xmlns:p14="http://schemas.microsoft.com/office/powerpoint/2010/main" val="301299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a:effectLst/>
              </a:rPr>
              <a:t>Залежно від того, яку увагу отримувала людина протягом життя, формується той або інший тип особистості. За </a:t>
            </a:r>
            <a:r>
              <a:rPr lang="uk-UA" dirty="0" err="1">
                <a:effectLst/>
              </a:rPr>
              <a:t>Роджерсом</a:t>
            </a:r>
            <a:r>
              <a:rPr lang="uk-UA" dirty="0">
                <a:effectLst/>
              </a:rPr>
              <a:t>, існує два протилежні типи особистості: </a:t>
            </a:r>
            <a:r>
              <a:rPr lang="uk-UA" b="1" i="1" dirty="0">
                <a:effectLst/>
              </a:rPr>
              <a:t>"повноцінно функціонуюча" і "непристосована". </a:t>
            </a:r>
            <a:r>
              <a:rPr lang="uk-UA" dirty="0">
                <a:effectLst/>
              </a:rPr>
              <a:t>Перша отримувала безумовну позитивну увагу. її характеризує схильність до екзистенційного способу життя (гнучкість, адаптивність, спонтанність, індуктивне мислення), </a:t>
            </a:r>
            <a:r>
              <a:rPr lang="uk-UA" dirty="0" err="1">
                <a:effectLst/>
              </a:rPr>
              <a:t>організмічна</a:t>
            </a:r>
            <a:r>
              <a:rPr lang="uk-UA" dirty="0">
                <a:effectLst/>
              </a:rPr>
              <a:t> довіра (інтуїтивний спосіб життя, впевненість у собі), емпірична свобода (суб'єктивне відчуття свободи волі) і креативність (схильність до створення нових і ефективних ідей і речей). Другий тип відповідає людині, що отримувала обумовлену позитивну увагу. Вона має умовні цінності, її я-концепція не відповідає потенційним можливостям, її поведінка обтяжена захисними механізмами. Вона живе згідно заздалегідь представленому плану, ігнорує свій організм, не </a:t>
            </a:r>
            <a:r>
              <a:rPr lang="uk-UA" dirty="0" smtClean="0">
                <a:effectLst/>
              </a:rPr>
              <a:t>довіряючи йому</a:t>
            </a:r>
            <a:r>
              <a:rPr lang="uk-UA" dirty="0">
                <a:effectLst/>
              </a:rPr>
              <a:t>, відчуває себе швидше керованою, ніж вільною, швидше конформною, ніж творчою.</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583049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smtClean="0">
                <a:effectLst/>
              </a:rPr>
              <a:t>8 порушеннями </a:t>
            </a:r>
            <a:r>
              <a:rPr lang="uk-UA" dirty="0">
                <a:effectLst/>
              </a:rPr>
              <a:t>я-концепції пов'язані основні форми психопатології особистості. Так, якщо поведінка людини не узгоджується з ЇЇ я-концепцією, вона відчуває тривогу, яка не повністю усувається її психологічним захистом і спричиняє розвиток неврозу. При значній невідповідності між "Я" і переживаннями захист може виявитися неефективним і я-концепція руйнується.</a:t>
            </a:r>
          </a:p>
          <a:p>
            <a:r>
              <a:rPr lang="uk-UA" dirty="0">
                <a:effectLst/>
              </a:rPr>
              <a:t>Відкриття </a:t>
            </a:r>
            <a:r>
              <a:rPr lang="uk-UA" dirty="0" err="1">
                <a:effectLst/>
              </a:rPr>
              <a:t>Роджерса</a:t>
            </a:r>
            <a:r>
              <a:rPr lang="uk-UA" dirty="0">
                <a:effectLst/>
              </a:rPr>
              <a:t> пов'язані не лише з новим поглядом на само-актуалізацію і самооцінку людини, але і з його підходом до психокорекції. Карл Роджерс стверджує, що основний бар'єр, який заважає людям спілкуватись, - це природна тенденція обговорювати, оцінювати, схвалювати чи засуджувати поведінку чи твердження інших. Створений ним напрямок психотерапії отримав назву </a:t>
            </a:r>
            <a:r>
              <a:rPr lang="uk-UA" dirty="0" err="1">
                <a:effectLst/>
              </a:rPr>
              <a:t>клієнтцен-трована</a:t>
            </a:r>
            <a:r>
              <a:rPr lang="uk-UA" dirty="0">
                <a:effectLst/>
              </a:rPr>
              <a:t> терапія, одним із принципів якої є </a:t>
            </a:r>
            <a:r>
              <a:rPr lang="uk-UA" dirty="0" err="1">
                <a:effectLst/>
              </a:rPr>
              <a:t>безоціночне</a:t>
            </a:r>
            <a:r>
              <a:rPr lang="uk-UA" dirty="0">
                <a:effectLst/>
              </a:rPr>
              <a:t> сприйняття клієнта і його проблем.</a:t>
            </a:r>
          </a:p>
        </p:txBody>
      </p:sp>
      <p:sp>
        <p:nvSpPr>
          <p:cNvPr id="3" name="Заголовок 2"/>
          <p:cNvSpPr>
            <a:spLocks noGrp="1"/>
          </p:cNvSpPr>
          <p:nvPr>
            <p:ph type="title"/>
          </p:nvPr>
        </p:nvSpPr>
        <p:spPr/>
        <p:txBody>
          <a:bodyPr/>
          <a:lstStyle/>
          <a:p>
            <a:r>
              <a:rPr lang="uk-UA" sz="2400" dirty="0">
                <a:effectLst/>
              </a:rPr>
              <a:t>Феноменологічна теорія Карпа </a:t>
            </a:r>
            <a:r>
              <a:rPr lang="uk-UA" sz="2400" dirty="0" err="1" smtClean="0">
                <a:effectLst/>
              </a:rPr>
              <a:t>Роджерса</a:t>
            </a:r>
            <a:endParaRPr lang="uk-UA" sz="2400" dirty="0"/>
          </a:p>
        </p:txBody>
      </p:sp>
    </p:spTree>
    <p:extLst>
      <p:ext uri="{BB962C8B-B14F-4D97-AF65-F5344CB8AC3E}">
        <p14:creationId xmlns:p14="http://schemas.microsoft.com/office/powerpoint/2010/main" val="2955152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29156" y="0"/>
            <a:ext cx="6685688" cy="5143500"/>
          </a:xfrm>
          <a:prstGeom prst="rect">
            <a:avLst/>
          </a:prstGeom>
        </p:spPr>
      </p:pic>
    </p:spTree>
    <p:extLst>
      <p:ext uri="{BB962C8B-B14F-4D97-AF65-F5344CB8AC3E}">
        <p14:creationId xmlns:p14="http://schemas.microsoft.com/office/powerpoint/2010/main" val="598718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3020798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00012"/>
            <a:ext cx="8096250" cy="4943475"/>
          </a:xfrm>
          <a:prstGeom prst="rect">
            <a:avLst/>
          </a:prstGeom>
        </p:spPr>
      </p:pic>
    </p:spTree>
    <p:extLst>
      <p:ext uri="{BB962C8B-B14F-4D97-AF65-F5344CB8AC3E}">
        <p14:creationId xmlns:p14="http://schemas.microsoft.com/office/powerpoint/2010/main" val="425101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Найбільш відомими представниками цього підходу до особистості є А. Маслоу, К. Роджерс та В. Франкл, Маслоу одним із перших піддав ґрунтовній критиці психоаналіз та біхевіоризм за їхні песимістичні та принизливі концепції особистості. </a:t>
            </a:r>
            <a:endParaRPr lang="uk-UA" dirty="0" smtClean="0">
              <a:effectLst/>
            </a:endParaRPr>
          </a:p>
          <a:p>
            <a:r>
              <a:rPr lang="uk-UA" dirty="0" smtClean="0">
                <a:effectLst/>
              </a:rPr>
              <a:t>Він </a:t>
            </a:r>
            <a:r>
              <a:rPr lang="uk-UA" dirty="0">
                <a:effectLst/>
              </a:rPr>
              <a:t>вважав, що теорія Фрейда перебільшує негативні патологічні сторони людського життя і значно недооцінює позитивні здорові аспекти самореалізації особистості, її творчі конструктивні можливості, її моральні чесноти. </a:t>
            </a:r>
            <a:endParaRPr lang="uk-UA" dirty="0" smtClean="0">
              <a:effectLst/>
            </a:endParaRPr>
          </a:p>
          <a:p>
            <a:r>
              <a:rPr lang="uk-UA" dirty="0" smtClean="0">
                <a:effectLst/>
              </a:rPr>
              <a:t>Маслоу </a:t>
            </a:r>
            <a:r>
              <a:rPr lang="uk-UA" dirty="0">
                <a:effectLst/>
              </a:rPr>
              <a:t>висловлювався досить гостро, зокрема зазначав, що неможливо зрозуміти психічну хворобу, якщо немає розуміння психічного здоров'я. </a:t>
            </a: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557915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a:effectLst/>
              </a:rPr>
              <a:t>Австрійський психолог і психіатр В. Франкл (1906-1998) вважав, що рушійною силою людської поведінки і розвитку особистості є пошук Логосу, сенсу життя, що має здійснюватися конкретною людиною за її власною потребою. Екзистенційна теорія Франкла складається з трьох частин: учення про прагнення до сенсу, про сенс життя і про свободу волі.</a:t>
            </a:r>
          </a:p>
          <a:p>
            <a:r>
              <a:rPr lang="uk-UA" dirty="0">
                <a:effectLst/>
              </a:rPr>
              <a:t>Основна теза вчення про </a:t>
            </a:r>
            <a:r>
              <a:rPr lang="uk-UA" b="1" i="1" dirty="0">
                <a:effectLst/>
              </a:rPr>
              <a:t>прагнення до сенсу </a:t>
            </a:r>
            <a:r>
              <a:rPr lang="uk-UA" dirty="0">
                <a:effectLst/>
              </a:rPr>
              <a:t>свідчить: людина прагне знайти сенс і відчуває екзистенційну фрустрацію або вакуум, якщо її спроби залишаються нереалізованими. Прагнення до сенсу Франкл розглядає як природжену мотиваційну тенденцію, властиву всім людям і основною рушійною силою поведінки і розвитку особистості. Відсутність сенсу породжує у людини стан екзистенційного вакууму, що є причиною неврозів.</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у логотерапії </a:t>
            </a:r>
            <a:r>
              <a:rPr lang="ru-RU" sz="2400" dirty="0" err="1">
                <a:effectLst/>
              </a:rPr>
              <a:t>Віктора</a:t>
            </a:r>
            <a:r>
              <a:rPr lang="ru-RU" sz="2400" dirty="0">
                <a:effectLst/>
              </a:rPr>
              <a:t> </a:t>
            </a:r>
            <a:r>
              <a:rPr lang="ru-RU" sz="2400" dirty="0" smtClean="0">
                <a:effectLst/>
              </a:rPr>
              <a:t>Франкла</a:t>
            </a:r>
            <a:endParaRPr lang="uk-UA" sz="2400" dirty="0"/>
          </a:p>
        </p:txBody>
      </p:sp>
    </p:spTree>
    <p:extLst>
      <p:ext uri="{BB962C8B-B14F-4D97-AF65-F5344CB8AC3E}">
        <p14:creationId xmlns:p14="http://schemas.microsoft.com/office/powerpoint/2010/main" val="671576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1500187"/>
            <a:ext cx="2143125" cy="2143125"/>
          </a:xfrm>
          <a:prstGeom prst="rect">
            <a:avLst/>
          </a:prstGeom>
        </p:spPr>
      </p:pic>
    </p:spTree>
    <p:extLst>
      <p:ext uri="{BB962C8B-B14F-4D97-AF65-F5344CB8AC3E}">
        <p14:creationId xmlns:p14="http://schemas.microsoft.com/office/powerpoint/2010/main" val="4277956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Головна теза вчення про сенс </a:t>
            </a:r>
            <a:r>
              <a:rPr lang="uk-UA" b="1" i="1" dirty="0">
                <a:effectLst/>
              </a:rPr>
              <a:t>життя </a:t>
            </a:r>
            <a:r>
              <a:rPr lang="uk-UA" dirty="0">
                <a:effectLst/>
              </a:rPr>
              <a:t>- життя людини не може позбутися сенсу ні за яких обставин; сенс життя завжди може бути знайдений. Відповідно теорії Франкла, сенс не суб'єктивний, людина не вигадує його, а знаходить у навколишній дійсності, у тому, що є для неї цінністю. Вчений виділяє три групи </a:t>
            </a:r>
            <a:r>
              <a:rPr lang="uk-UA" b="1" i="1" dirty="0">
                <a:effectLst/>
              </a:rPr>
              <a:t>цінностей: творчості, почуття і ставлення. </a:t>
            </a:r>
            <a:r>
              <a:rPr lang="uk-UA" dirty="0">
                <a:effectLst/>
              </a:rPr>
              <a:t>Сенс життя можна знайти в будь-якій із цих цінностей. Тобто, немає таких обставин і ситуацій, в яких людське життя втратило б свій сенс.</a:t>
            </a:r>
          </a:p>
          <a:p>
            <a:r>
              <a:rPr lang="uk-UA" dirty="0">
                <a:effectLst/>
              </a:rPr>
              <a:t>Основна теза вчення про </a:t>
            </a:r>
            <a:r>
              <a:rPr lang="uk-UA" b="1" i="1" dirty="0">
                <a:effectLst/>
              </a:rPr>
              <a:t>свободу волі </a:t>
            </a:r>
            <a:r>
              <a:rPr lang="uk-UA" dirty="0">
                <a:effectLst/>
              </a:rPr>
              <a:t>свідчить, що людина спроможна знайти і реалізувати сенс життя, навіть якщо ЇЇ свобода обмежена об'єктивними обставинами. Свобода, за теорією Франкла, тісно пов'язана з відповідальністю людини за правильний вибір і реалізацію сенсу свого життя.</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у логотерапії </a:t>
            </a:r>
            <a:r>
              <a:rPr lang="ru-RU" sz="2400" dirty="0" err="1">
                <a:effectLst/>
              </a:rPr>
              <a:t>Віктора</a:t>
            </a:r>
            <a:r>
              <a:rPr lang="ru-RU" sz="2400" dirty="0">
                <a:effectLst/>
              </a:rPr>
              <a:t> </a:t>
            </a:r>
            <a:r>
              <a:rPr lang="ru-RU" sz="2400" dirty="0" smtClean="0">
                <a:effectLst/>
              </a:rPr>
              <a:t>Франкла</a:t>
            </a:r>
            <a:endParaRPr lang="uk-UA" sz="2400" dirty="0"/>
          </a:p>
        </p:txBody>
      </p:sp>
    </p:spTree>
    <p:extLst>
      <p:ext uri="{BB962C8B-B14F-4D97-AF65-F5344CB8AC3E}">
        <p14:creationId xmlns:p14="http://schemas.microsoft.com/office/powerpoint/2010/main" val="2663542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908" y="0"/>
            <a:ext cx="7296183" cy="5143500"/>
          </a:xfrm>
          <a:prstGeom prst="rect">
            <a:avLst/>
          </a:prstGeom>
        </p:spPr>
      </p:pic>
    </p:spTree>
    <p:extLst>
      <p:ext uri="{BB962C8B-B14F-4D97-AF65-F5344CB8AC3E}">
        <p14:creationId xmlns:p14="http://schemas.microsoft.com/office/powerpoint/2010/main" val="3975721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Франкл підкреслював, що відсутність сенсу життя або неможливість його реалізувати приводить до неврозу, породжує у людини стан екзистенційної фрустрації. Неврози нерідко виникають тоді, коли людина усвідомлює беззмістовність свого життя, порожнечу існування. </a:t>
            </a:r>
            <a:endParaRPr lang="uk-UA" dirty="0" smtClean="0">
              <a:effectLst/>
            </a:endParaRPr>
          </a:p>
          <a:p>
            <a:r>
              <a:rPr lang="uk-UA" dirty="0" smtClean="0">
                <a:effectLst/>
              </a:rPr>
              <a:t>В </a:t>
            </a:r>
            <a:r>
              <a:rPr lang="uk-UA" dirty="0">
                <a:effectLst/>
              </a:rPr>
              <a:t>основі таких поширених явищ, як депресія, правопорушення, алкоголізм, наркоманія, агресивність, моральні падіння, лежить відсутність смислу життя, що може бути частково компенсовано людиною потягом до влади, сексу, бажанням грошей.</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у логотерапії </a:t>
            </a:r>
            <a:r>
              <a:rPr lang="ru-RU" sz="2400" dirty="0" err="1">
                <a:effectLst/>
              </a:rPr>
              <a:t>Віктора</a:t>
            </a:r>
            <a:r>
              <a:rPr lang="ru-RU" sz="2400" dirty="0">
                <a:effectLst/>
              </a:rPr>
              <a:t> </a:t>
            </a:r>
            <a:r>
              <a:rPr lang="ru-RU" sz="2400" dirty="0" smtClean="0">
                <a:effectLst/>
              </a:rPr>
              <a:t>Франкла</a:t>
            </a:r>
            <a:endParaRPr lang="uk-UA" sz="2400" dirty="0"/>
          </a:p>
        </p:txBody>
      </p:sp>
    </p:spTree>
    <p:extLst>
      <p:ext uri="{BB962C8B-B14F-4D97-AF65-F5344CB8AC3E}">
        <p14:creationId xmlns:p14="http://schemas.microsoft.com/office/powerpoint/2010/main" val="3305700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a:effectLst/>
              </a:rPr>
              <a:t>Досліджуючи можливості корекції поведінки, представники гуманістичної психології орієнтуються на розвиток у людей усвідомлення своєї відповідальності за власну поведінку, яка базується на усвідомленні себе і свого місця в світі. </a:t>
            </a:r>
            <a:endParaRPr lang="uk-UA" dirty="0" smtClean="0">
              <a:effectLst/>
            </a:endParaRPr>
          </a:p>
          <a:p>
            <a:r>
              <a:rPr lang="uk-UA" dirty="0" smtClean="0">
                <a:effectLst/>
              </a:rPr>
              <a:t>Так</a:t>
            </a:r>
            <a:r>
              <a:rPr lang="uk-UA" dirty="0">
                <a:effectLst/>
              </a:rPr>
              <a:t>, Роджерс вважає, що "потрібно допомогти людям упоратися зі щоденними вимогами, допомогти їм зрозуміти, що вони не безпорадні жертви, вони мають вибір і повинні бути відповідальними за свої вчинки навіть тоді, коли не здатні змінити ситуацію".</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у логотерапії </a:t>
            </a:r>
            <a:r>
              <a:rPr lang="ru-RU" sz="2400" dirty="0" err="1">
                <a:effectLst/>
              </a:rPr>
              <a:t>Віктора</a:t>
            </a:r>
            <a:r>
              <a:rPr lang="ru-RU" sz="2400" dirty="0">
                <a:effectLst/>
              </a:rPr>
              <a:t> </a:t>
            </a:r>
            <a:r>
              <a:rPr lang="ru-RU" sz="2400" dirty="0" smtClean="0">
                <a:effectLst/>
              </a:rPr>
              <a:t>Франкла</a:t>
            </a:r>
            <a:endParaRPr lang="uk-UA" sz="2400" dirty="0"/>
          </a:p>
        </p:txBody>
      </p:sp>
    </p:spTree>
    <p:extLst>
      <p:ext uri="{BB962C8B-B14F-4D97-AF65-F5344CB8AC3E}">
        <p14:creationId xmlns:p14="http://schemas.microsoft.com/office/powerpoint/2010/main" val="1289412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0"/>
            <a:ext cx="6667500" cy="5143500"/>
          </a:xfrm>
          <a:prstGeom prst="rect">
            <a:avLst/>
          </a:prstGeom>
        </p:spPr>
      </p:pic>
    </p:spTree>
    <p:extLst>
      <p:ext uri="{BB962C8B-B14F-4D97-AF65-F5344CB8AC3E}">
        <p14:creationId xmlns:p14="http://schemas.microsoft.com/office/powerpoint/2010/main" val="3531186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62050"/>
            <a:ext cx="4572000" cy="2819400"/>
          </a:xfrm>
          <a:prstGeom prst="rect">
            <a:avLst/>
          </a:prstGeom>
        </p:spPr>
      </p:pic>
    </p:spTree>
    <p:extLst>
      <p:ext uri="{BB962C8B-B14F-4D97-AF65-F5344CB8AC3E}">
        <p14:creationId xmlns:p14="http://schemas.microsoft.com/office/powerpoint/2010/main" val="2540859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err="1">
                <a:effectLst/>
              </a:rPr>
              <a:t>Ролло</a:t>
            </a:r>
            <a:r>
              <a:rPr lang="uk-UA" dirty="0">
                <a:effectLst/>
              </a:rPr>
              <a:t> </a:t>
            </a:r>
            <a:r>
              <a:rPr lang="uk-UA" dirty="0" err="1">
                <a:effectLst/>
              </a:rPr>
              <a:t>Мей</a:t>
            </a:r>
            <a:r>
              <a:rPr lang="uk-UA" dirty="0">
                <a:effectLst/>
              </a:rPr>
              <a:t> (1909-1994) провідний представник екзистенційної психології у СІЛА. За останні півсторіччя цей напрям, започаткований у філософії другої половини </a:t>
            </a:r>
            <a:r>
              <a:rPr lang="en-ZA" dirty="0">
                <a:effectLst/>
              </a:rPr>
              <a:t>XIX </a:t>
            </a:r>
            <a:r>
              <a:rPr lang="uk-UA" dirty="0">
                <a:effectLst/>
              </a:rPr>
              <a:t>і першої половини </a:t>
            </a:r>
            <a:r>
              <a:rPr lang="en-ZA" dirty="0">
                <a:effectLst/>
              </a:rPr>
              <a:t>XX </a:t>
            </a:r>
            <a:r>
              <a:rPr lang="uk-UA" dirty="0">
                <a:effectLst/>
              </a:rPr>
              <a:t>століття, поширився у всьому світі. Представниками екзистенційної психології здійснюється феноменологічний аналіз актуального людського існування шляхом дослідження проблем життя і смерті, свободи і вибору, сенсу буття. Не випадково сама назва походить від англійського слова </a:t>
            </a:r>
            <a:r>
              <a:rPr lang="uk-UA" dirty="0" err="1">
                <a:effectLst/>
              </a:rPr>
              <a:t>ех</a:t>
            </a:r>
            <a:r>
              <a:rPr lang="en-ZA" dirty="0" err="1">
                <a:effectLst/>
              </a:rPr>
              <a:t>zistence</a:t>
            </a:r>
            <a:r>
              <a:rPr lang="en-ZA" dirty="0">
                <a:effectLst/>
              </a:rPr>
              <a:t> - </a:t>
            </a:r>
            <a:r>
              <a:rPr lang="uk-UA" dirty="0">
                <a:effectLst/>
              </a:rPr>
              <a:t>існування, буття. Існуванню надано перевагу перед сутністю, розвиток і зміни вважаються важливішими, ніж стійкі й нерухомі характеристики, процес має переваги над результатом.</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761336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Теорія Р. </a:t>
            </a:r>
            <a:r>
              <a:rPr lang="uk-UA" dirty="0" err="1">
                <a:effectLst/>
              </a:rPr>
              <a:t>Мея</a:t>
            </a:r>
            <a:r>
              <a:rPr lang="uk-UA" dirty="0">
                <a:effectLst/>
              </a:rPr>
              <a:t> базується на клінічних експериментах. Людина живе сьогоденням, для неї актуально насамперед те, що відбувається тут і тепер. У цій єдиній справжній реальності людина формує себе сама і відповідальна за те, ким вона врешті-решт стає. </a:t>
            </a:r>
            <a:r>
              <a:rPr lang="uk-UA" dirty="0" err="1">
                <a:effectLst/>
              </a:rPr>
              <a:t>Прослідкову-ючи</a:t>
            </a:r>
            <a:r>
              <a:rPr lang="uk-UA" dirty="0">
                <a:effectLst/>
              </a:rPr>
              <a:t> докорінні відмінності між психічно здоровою, повноцінною людиною і психічно хворою, Р. </a:t>
            </a:r>
            <a:r>
              <a:rPr lang="uk-UA" dirty="0" err="1">
                <a:effectLst/>
              </a:rPr>
              <a:t>Мей</a:t>
            </a:r>
            <a:r>
              <a:rPr lang="uk-UA" dirty="0">
                <a:effectLst/>
              </a:rPr>
              <a:t> дійшов до висновку, що багатьом людям бракує хоробрості зустрітися віч-на-віч зі своєю долею. Спроби уникнути подібного зіткнення призводять до того, що люди намагаються втекти від відповідальності, заявляючи про споконвічну несвободу своїх дій. </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276624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smtClean="0">
                <a:effectLst/>
              </a:rPr>
              <a:t>Він </a:t>
            </a:r>
            <a:r>
              <a:rPr lang="uk-UA" dirty="0">
                <a:effectLst/>
              </a:rPr>
              <a:t>з усією прямотою заявляв, що вивчення нездорових, погано адаптованих, недорозвинутих людей може в результаті призвести до створення тільки "спотвореної психології</a:t>
            </a:r>
            <a:r>
              <a:rPr lang="uk-UA" dirty="0" smtClean="0">
                <a:effectLst/>
              </a:rPr>
              <a:t>". </a:t>
            </a:r>
          </a:p>
          <a:p>
            <a:r>
              <a:rPr lang="uk-UA" dirty="0" smtClean="0">
                <a:effectLst/>
              </a:rPr>
              <a:t>Маслоу </a:t>
            </a:r>
            <a:r>
              <a:rPr lang="uk-UA" dirty="0">
                <a:effectLst/>
              </a:rPr>
              <a:t>доводив, що теорія особистості має розглядати не лише глибини особистості, а й висоти, які вона може досягати: "Психоаналіз представляє людину якимось неповноцінним створінням, з якого тут і там випирають дошкульні риси та недоліки, без яких її опис був би неповним... Практично вся діяльність, якою може пишатися людина і в якій полягає сенс, багатство і цінність її життя, - все це Фрейд або ігнорує, або переводить у розряд патологічного".</a:t>
            </a: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125277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smtClean="0">
                <a:effectLst/>
              </a:rPr>
              <a:t>Не </a:t>
            </a:r>
            <a:r>
              <a:rPr lang="uk-UA" dirty="0">
                <a:effectLst/>
              </a:rPr>
              <a:t>бажаючи робити вибір, вони втрачають здатність бачити себе такими, якими вони є насправді, і переймаються почуттям власної незначущості й відчуженості від світу. А здорові люди, навпаки, кидають виклик своїй долі, цінують, оберігають свою волю і живуть справжнім життям, чесно щодо себе та інших. Вони усвідомлюють неминучість смерті, але їм вистачає сміливості жити в сьогоденні. </a:t>
            </a:r>
            <a:r>
              <a:rPr lang="uk-UA" dirty="0" err="1">
                <a:effectLst/>
              </a:rPr>
              <a:t>Мей</a:t>
            </a:r>
            <a:r>
              <a:rPr lang="uk-UA" dirty="0">
                <a:effectLst/>
              </a:rPr>
              <a:t> вважав, що воля приходить до людини, коли вона протистоїть своїй долі і розуміє, що смерть або небуття можливе в будь-який момент. Людина може бути внутрішньо вільною, навіть якщо вона фізично перебуває у в'язниці.</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42113767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У своїй концепції особистості Р. </a:t>
            </a:r>
            <a:r>
              <a:rPr lang="uk-UA" dirty="0" err="1">
                <a:effectLst/>
              </a:rPr>
              <a:t>Мей</a:t>
            </a:r>
            <a:r>
              <a:rPr lang="uk-UA" dirty="0">
                <a:effectLst/>
              </a:rPr>
              <a:t> особливо підкреслював унікальність особистості, вільний вибір і усвідомлений цільовий аспект поведінки. Як і інші екзистенціалісти, </a:t>
            </a:r>
            <a:r>
              <a:rPr lang="uk-UA" dirty="0" err="1">
                <a:effectLst/>
              </a:rPr>
              <a:t>Мей</a:t>
            </a:r>
            <a:r>
              <a:rPr lang="uk-UA" dirty="0">
                <a:effectLst/>
              </a:rPr>
              <a:t> вважає, що: 1) існування передує сутності (важливіше, що люди роблять, а не хто вони є); 2) люди поєднують у собі риси як суб'єкта, так і об'єкта (люди є істотами, які і думають, і діють) 3) люди прагнуть знайти відповіді на найважливіші питання щодо сенсу життя; 4) воля і відповідальність завжди врівноважують одна одну, тому жодна з них не може бути присутня у людині окремо від іншої; 5) жорсткі теорії особистості схильні </a:t>
            </a:r>
            <a:r>
              <a:rPr lang="uk-UA" dirty="0" err="1">
                <a:effectLst/>
              </a:rPr>
              <a:t>дегуманізувати</a:t>
            </a:r>
            <a:r>
              <a:rPr lang="uk-UA" dirty="0">
                <a:effectLst/>
              </a:rPr>
              <a:t> людину і перетворювати її на об'єкт або предмет для дослідження.</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2903725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Екзистенціалісти </a:t>
            </a:r>
            <a:r>
              <a:rPr lang="uk-UA" dirty="0" smtClean="0">
                <a:effectLst/>
              </a:rPr>
              <a:t>застосовували</a:t>
            </a:r>
            <a:r>
              <a:rPr lang="uk-UA" dirty="0">
                <a:effectLst/>
              </a:rPr>
              <a:t> </a:t>
            </a:r>
            <a:r>
              <a:rPr lang="uk-UA" b="1" i="1" dirty="0">
                <a:effectLst/>
              </a:rPr>
              <a:t>феноменологічний </a:t>
            </a:r>
            <a:r>
              <a:rPr lang="uk-UA" dirty="0">
                <a:effectLst/>
              </a:rPr>
              <a:t>пі</a:t>
            </a:r>
            <a:r>
              <a:rPr lang="uk-UA" u="sng" dirty="0">
                <a:effectLst/>
              </a:rPr>
              <a:t>дхід</a:t>
            </a:r>
            <a:r>
              <a:rPr lang="uk-UA" dirty="0">
                <a:effectLst/>
              </a:rPr>
              <a:t> до вивчення особистості, наполягаючи на тому, що людину найкраще можна зрозуміти в її власних координатах. Єдність людини та її феноменологічного світу виражено терміном </a:t>
            </a:r>
            <a:r>
              <a:rPr lang="uk-UA" b="1" i="1" dirty="0">
                <a:effectLst/>
              </a:rPr>
              <a:t>"буття-в-світі". </a:t>
            </a:r>
            <a:r>
              <a:rPr lang="uk-UA" dirty="0">
                <a:effectLst/>
              </a:rPr>
              <a:t>Є три форми буття-в-світі: 1) наші відносини зі світом зовнішніх об'єктів або речей, 2) наші стосунки з іншими людьми; 3) стосунки з власною особистістю. Здорові люди живуть у всіх цих трьох світах одночасно. Якщо людина усвідомлює своє буття-в-світі, вона також усвідомлює можливість </a:t>
            </a:r>
            <a:r>
              <a:rPr lang="uk-UA" b="1" i="1" dirty="0">
                <a:effectLst/>
              </a:rPr>
              <a:t>небуття, </a:t>
            </a:r>
            <a:r>
              <a:rPr lang="uk-UA" dirty="0">
                <a:effectLst/>
              </a:rPr>
              <a:t>або </a:t>
            </a:r>
            <a:r>
              <a:rPr lang="uk-UA" dirty="0" err="1">
                <a:effectLst/>
              </a:rPr>
              <a:t>неіснування</a:t>
            </a:r>
            <a:r>
              <a:rPr lang="uk-UA" dirty="0">
                <a:effectLst/>
              </a:rPr>
              <a:t>. Життя стає для нас більш значним, коли ми стоїмо перед фактом неминучості смерті або небуття.</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886353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Визнання небуття сприяє розвиткові почуття тривоги, що зростає, якщо людина розуміє, що її наділено волею вибору і навантажено відповідальністю за свої дії. Нормальну тривогу переживає кожен із нас. Вона пропорційна загрозі. Невротична тривога більша за загрозу, викликає придушення і реакцію самозахисту. Почуття провини, як і почуття тривоги, є нормальним для людини</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6634353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Досліджуючи таке складне людське почуття, як любов, Р. </a:t>
            </a:r>
            <a:r>
              <a:rPr lang="uk-UA" dirty="0" err="1">
                <a:effectLst/>
              </a:rPr>
              <a:t>Мей</a:t>
            </a:r>
            <a:r>
              <a:rPr lang="uk-UA" dirty="0">
                <a:effectLst/>
              </a:rPr>
              <a:t> зробив висновок, що любов також повинна викликати турботу і вимагає почуття відповідальності. </a:t>
            </a:r>
            <a:r>
              <a:rPr lang="uk-UA" dirty="0" err="1">
                <a:effectLst/>
              </a:rPr>
              <a:t>Мей</a:t>
            </a:r>
            <a:r>
              <a:rPr lang="uk-UA" dirty="0">
                <a:effectLst/>
              </a:rPr>
              <a:t> виокремлював чотири види любові:</a:t>
            </a:r>
          </a:p>
          <a:p>
            <a:r>
              <a:rPr lang="en-ZA" dirty="0">
                <a:effectLst/>
              </a:rPr>
              <a:t>o </a:t>
            </a:r>
            <a:r>
              <a:rPr lang="uk-UA" dirty="0">
                <a:effectLst/>
              </a:rPr>
              <a:t>секс, що є фізіологічною функцією;</a:t>
            </a:r>
          </a:p>
          <a:p>
            <a:r>
              <a:rPr lang="en-ZA" dirty="0">
                <a:effectLst/>
              </a:rPr>
              <a:t>o </a:t>
            </a:r>
            <a:r>
              <a:rPr lang="uk-UA" dirty="0">
                <a:effectLst/>
              </a:rPr>
              <a:t>ерос, що прагне до тривалого союзу з коханою людиною;</a:t>
            </a:r>
          </a:p>
          <a:p>
            <a:r>
              <a:rPr lang="en-ZA" dirty="0">
                <a:effectLst/>
              </a:rPr>
              <a:t>o </a:t>
            </a:r>
            <a:r>
              <a:rPr lang="uk-UA" dirty="0">
                <a:effectLst/>
              </a:rPr>
              <a:t>філія - дружба, що не має вираженої сексуальної спрямованості;</a:t>
            </a:r>
          </a:p>
          <a:p>
            <a:r>
              <a:rPr lang="uk-UA" dirty="0">
                <a:effectLst/>
              </a:rPr>
              <a:t>альтруїстична любов, що не вимагає нічого натомість.</a:t>
            </a:r>
          </a:p>
        </p:txBody>
      </p:sp>
      <p:sp>
        <p:nvSpPr>
          <p:cNvPr id="3" name="Заголовок 2"/>
          <p:cNvSpPr>
            <a:spLocks noGrp="1"/>
          </p:cNvSpPr>
          <p:nvPr>
            <p:ph type="title"/>
          </p:nvPr>
        </p:nvSpPr>
        <p:spPr/>
        <p:txBody>
          <a:bodyPr/>
          <a:lstStyle/>
          <a:p>
            <a:r>
              <a:rPr lang="uk-UA" sz="2400" dirty="0">
                <a:effectLst/>
              </a:rPr>
              <a:t>Екзистенційна психологія </a:t>
            </a:r>
            <a:r>
              <a:rPr lang="uk-UA" sz="2400" dirty="0" err="1">
                <a:effectLst/>
              </a:rPr>
              <a:t>Ролло</a:t>
            </a:r>
            <a:r>
              <a:rPr lang="uk-UA" sz="2400" dirty="0">
                <a:effectLst/>
              </a:rPr>
              <a:t> </a:t>
            </a:r>
            <a:r>
              <a:rPr lang="uk-UA" sz="2400" dirty="0" err="1" smtClean="0">
                <a:effectLst/>
              </a:rPr>
              <a:t>Мея</a:t>
            </a:r>
            <a:endParaRPr lang="uk-UA" sz="2400" dirty="0"/>
          </a:p>
        </p:txBody>
      </p:sp>
    </p:spTree>
    <p:extLst>
      <p:ext uri="{BB962C8B-B14F-4D97-AF65-F5344CB8AC3E}">
        <p14:creationId xmlns:p14="http://schemas.microsoft.com/office/powerpoint/2010/main" val="17297535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uk-UA" dirty="0">
                <a:effectLst/>
              </a:rPr>
              <a:t>В. Джеме (1842-1910) - видатний американський психолог, який один із перших почав розробляти проблему особистості на науковій основі. Під впливом його теорії формувалися подальші концепції особистості, різні напрями психології, що досліджували "образ самого себе", "самооцінку", "самосвідомість" особистості тощо. В. Джеме вивчав особистість у межах власної концепції свідомості, центральним поняттям якої є </a:t>
            </a:r>
            <a:r>
              <a:rPr lang="uk-UA" b="1" i="1" dirty="0">
                <a:effectLst/>
              </a:rPr>
              <a:t>"потік свідомості".</a:t>
            </a:r>
            <a:endParaRPr lang="uk-UA" dirty="0">
              <a:effectLst/>
            </a:endParaRP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2362094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На його погляд, у самосвідомості особистості можна виділити два аспекти - "емпіричне Я" і "чисте Я", або відповідно об'єкт і суб'єкт, тобто те, що пізнається, і те, що пізнає. </a:t>
            </a:r>
            <a:r>
              <a:rPr lang="uk-UA" b="1" i="1" dirty="0">
                <a:effectLst/>
              </a:rPr>
              <a:t>"Чисте </a:t>
            </a:r>
            <a:r>
              <a:rPr lang="uk-UA" dirty="0">
                <a:effectLst/>
              </a:rPr>
              <a:t>Я", або те, що пізнає, - це мислячий суб'єкт, душа, дух, мислення, трансцендентальне Я. Розглядаючи </a:t>
            </a:r>
            <a:r>
              <a:rPr lang="uk-UA" b="1" i="1" dirty="0">
                <a:effectLst/>
              </a:rPr>
              <a:t>"емпіричне </a:t>
            </a:r>
            <a:r>
              <a:rPr lang="uk-UA" dirty="0">
                <a:effectLst/>
              </a:rPr>
              <a:t>Я", В. Джеме характеризує особистість як загальну суму всього, що вона може назвати своїм. Аналіз особистості в цьому плані має включати: а) складові елементи; б) почуття та емоції, викликані цими елементами (самооцінка); в) вчинки, що спричинені цими елементами (турбота про себе та самозбереження).</a:t>
            </a:r>
          </a:p>
          <a:p>
            <a:r>
              <a:rPr lang="uk-UA" dirty="0">
                <a:effectLst/>
              </a:rPr>
              <a:t>Складові елементи особистості можуть бути розподілені на три класи: фізична особистість, соціальна особистість і духовна особистість.</a:t>
            </a: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a:effectLst/>
              </a:rPr>
              <a:t>Джемса</a:t>
            </a:r>
            <a:r>
              <a:rPr lang="uk-UA" sz="2400" dirty="0">
                <a:effectLst/>
              </a:rPr>
              <a:t/>
            </a:r>
            <a:br>
              <a:rPr lang="uk-UA" sz="2400" dirty="0">
                <a:effectLst/>
              </a:rPr>
            </a:br>
            <a:r>
              <a:rPr lang="uk-UA" sz="2400" dirty="0"/>
              <a:t/>
            </a:r>
            <a:br>
              <a:rPr lang="uk-UA" sz="2400" dirty="0"/>
            </a:br>
            <a:endParaRPr lang="uk-UA" sz="2400" dirty="0"/>
          </a:p>
        </p:txBody>
      </p:sp>
    </p:spTree>
    <p:extLst>
      <p:ext uri="{BB962C8B-B14F-4D97-AF65-F5344CB8AC3E}">
        <p14:creationId xmlns:p14="http://schemas.microsoft.com/office/powerpoint/2010/main" val="1975587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uk-UA" b="1" i="1" dirty="0">
                <a:effectLst/>
              </a:rPr>
              <a:t>Фізична особистість </a:t>
            </a:r>
            <a:r>
              <a:rPr lang="uk-UA" dirty="0">
                <a:effectLst/>
              </a:rPr>
              <a:t>містить у собі фізичну частину (тіло, тілесні потреби і інстинкти) з матеріальним її продовженням (одяг, майно, батько й матір, дружина і діти тощо). Так, коли хтось із старших помирає, то зникає і частина нас самих. Або нам соромно за погані вчинки близьких та друзів, ми хвилюємось за них так, начебто самі знаходимося на їхньому місці. Далі фізична особистість має включати "домашню оселю", власність людини, витвори її праці тощо.</a:t>
            </a: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2822645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b="1" i="1" dirty="0">
                <a:effectLst/>
              </a:rPr>
              <a:t>Соціальна особистість </a:t>
            </a:r>
            <a:r>
              <a:rPr lang="uk-UA" dirty="0">
                <a:effectLst/>
              </a:rPr>
              <a:t>визначається належністю людини до людського роду і визнанням цього іншими людьми. За В. </a:t>
            </a:r>
            <a:r>
              <a:rPr lang="uk-UA" dirty="0" err="1">
                <a:effectLst/>
              </a:rPr>
              <a:t>Джемсом</a:t>
            </a:r>
            <a:r>
              <a:rPr lang="uk-UA" dirty="0">
                <a:effectLst/>
              </a:rPr>
              <a:t>, людина містить стільки соціальних особистостей, скільки індивідуумів або їх груп визнає в ній особистість.</a:t>
            </a:r>
          </a:p>
          <a:p>
            <a:r>
              <a:rPr lang="uk-UA" b="1" i="1" dirty="0">
                <a:effectLst/>
              </a:rPr>
              <a:t>Духовна особистість </a:t>
            </a:r>
            <a:r>
              <a:rPr lang="uk-UA" dirty="0">
                <a:effectLst/>
              </a:rPr>
              <a:t>- об'єднане усвідомлення духовних властивостей і здібностей, інтелектуальні, моральні, релігійні прагнення тощо.</a:t>
            </a: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2746789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a:effectLst/>
              </a:rPr>
              <a:t>В. Джеме запроваджує поняття </a:t>
            </a:r>
            <a:r>
              <a:rPr lang="uk-UA" b="1" i="1" dirty="0">
                <a:effectLst/>
              </a:rPr>
              <a:t>ієрархії особистостей, </a:t>
            </a:r>
            <a:r>
              <a:rPr lang="uk-UA" dirty="0">
                <a:effectLst/>
              </a:rPr>
              <a:t>у якій фізична особистість перебуває знизу, духовна - нагорі, а різні види матеріальних і соціальних особистостей - у проміжку між ними. При цьому соціальна особистість стоїть вище матеріальної. Духовна ж особистість має бути для людини найвищою цінністю: особистість може швидше пожертвувати друзями, добрим іменем, власністю і навіть життям, аби не зрадити свої духовні принципи.</a:t>
            </a: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4047009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a:effectLst/>
              </a:rPr>
              <a:t>К. Роджерс, будучи гуманістичним психологом, все ж своїми поглядами відрізнявся від Маслоу за кількома ключовими позиціями. </a:t>
            </a:r>
            <a:endParaRPr lang="uk-UA" dirty="0" smtClean="0">
              <a:effectLst/>
            </a:endParaRPr>
          </a:p>
          <a:p>
            <a:r>
              <a:rPr lang="uk-UA" dirty="0" smtClean="0">
                <a:effectLst/>
              </a:rPr>
              <a:t>Він </a:t>
            </a:r>
            <a:r>
              <a:rPr lang="uk-UA" dirty="0">
                <a:effectLst/>
              </a:rPr>
              <a:t>вважав, що особистість та її поведінка є функцією унікального сприйняття оточення, а Маслоу постулював, що особистість та її поведінка визначаються і регулюються ієрархією потреб і не зважав на феноменологію особистості. </a:t>
            </a:r>
            <a:endParaRPr lang="uk-UA" dirty="0" smtClean="0">
              <a:effectLst/>
            </a:endParaRPr>
          </a:p>
          <a:p>
            <a:r>
              <a:rPr lang="uk-UA" dirty="0" smtClean="0">
                <a:effectLst/>
              </a:rPr>
              <a:t>Позиція </a:t>
            </a:r>
            <a:r>
              <a:rPr lang="uk-UA" dirty="0" err="1">
                <a:effectLst/>
              </a:rPr>
              <a:t>Роджерса</a:t>
            </a:r>
            <a:r>
              <a:rPr lang="uk-UA" dirty="0">
                <a:effectLst/>
              </a:rPr>
              <a:t> склалася на основі роботи з людьми, які мали проблеми та шукали психологічної допомоги. </a:t>
            </a:r>
            <a:endParaRPr lang="uk-UA" dirty="0" smtClean="0">
              <a:effectLst/>
            </a:endParaRP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33160025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a:effectLst/>
              </a:rPr>
              <a:t>Почуття та емоції характеризують особистість з боку її самооцінки, яка буває двох видів: самовдоволення і невдоволення собою. За цим стоять два протилежних класи почуттів, що пов'язані з успіхом або поразками, із сприятливим або несприятливим становищем у суспільстві. Самовдоволення особистості в житті зумовлене також і тим, як співвідносяться між собою її реалізовані та потенційні домагання. У зв'язку з цим В. Джеме пропонує розглядати самоповагу особистості як відношення, в якому чисельник виражає реальний успіх, а знаменник -домагання</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41663019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b="1" i="1" dirty="0">
                <a:effectLst/>
              </a:rPr>
              <a:t>Самоповага = Успіх / </a:t>
            </a:r>
            <a:r>
              <a:rPr lang="uk-UA" b="1" i="1" dirty="0" smtClean="0">
                <a:effectLst/>
              </a:rPr>
              <a:t>Домагання</a:t>
            </a:r>
            <a:endParaRPr lang="uk-UA" dirty="0">
              <a:effectLst/>
            </a:endParaRP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4130111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За цією формулою відмова від домагань дає особистості таке ж бажане полегшення, як і їх здійснення й досягнення успіху. Отже, самопочуття людини залежить від самої особистості, її успіхів та домагань.</a:t>
            </a:r>
          </a:p>
          <a:p>
            <a:r>
              <a:rPr lang="uk-UA" dirty="0">
                <a:effectLst/>
              </a:rPr>
              <a:t>З </a:t>
            </a:r>
            <a:r>
              <a:rPr lang="uk-UA" dirty="0" err="1">
                <a:effectLst/>
              </a:rPr>
              <a:t>учиннового</a:t>
            </a:r>
            <a:r>
              <a:rPr lang="uk-UA" dirty="0">
                <a:effectLst/>
              </a:rPr>
              <a:t> боку особистість, за В. </a:t>
            </a:r>
            <a:r>
              <a:rPr lang="uk-UA" dirty="0" err="1">
                <a:effectLst/>
              </a:rPr>
              <a:t>Джемсом</a:t>
            </a:r>
            <a:r>
              <a:rPr lang="uk-UA" dirty="0">
                <a:effectLst/>
              </a:rPr>
              <a:t>, характеризують турбота про себе і самозбереження, а саме: піклування про фізичну особистість (харчування, захист), про соціальну особистість (дружба, кохання, ревнощі, прагнення слави, вплив на інших людей, </a:t>
            </a:r>
            <a:r>
              <a:rPr lang="uk-UA" dirty="0" err="1">
                <a:effectLst/>
              </a:rPr>
              <a:t>вла</a:t>
            </a:r>
            <a:r>
              <a:rPr lang="uk-UA" dirty="0">
                <a:effectLst/>
              </a:rPr>
              <a:t> да над ними тощо) та про духовну особистість (розумовий, моральний і духовний прогрес).</a:t>
            </a:r>
          </a:p>
        </p:txBody>
      </p:sp>
      <p:sp>
        <p:nvSpPr>
          <p:cNvPr id="3" name="Заголовок 2"/>
          <p:cNvSpPr>
            <a:spLocks noGrp="1"/>
          </p:cNvSpPr>
          <p:nvPr>
            <p:ph type="title"/>
          </p:nvPr>
        </p:nvSpPr>
        <p:spPr/>
        <p:txBody>
          <a:bodyPr/>
          <a:lstStyle/>
          <a:p>
            <a:r>
              <a:rPr lang="uk-UA" sz="2400" dirty="0">
                <a:effectLst/>
              </a:rPr>
              <a:t>Психологія свідомості В. </a:t>
            </a:r>
            <a:r>
              <a:rPr lang="uk-UA" sz="2400" dirty="0" err="1" smtClean="0">
                <a:effectLst/>
              </a:rPr>
              <a:t>Джемса</a:t>
            </a:r>
            <a:endParaRPr lang="uk-UA" sz="2400" dirty="0"/>
          </a:p>
        </p:txBody>
      </p:sp>
    </p:spTree>
    <p:extLst>
      <p:ext uri="{BB962C8B-B14F-4D97-AF65-F5344CB8AC3E}">
        <p14:creationId xmlns:p14="http://schemas.microsoft.com/office/powerpoint/2010/main" val="25160383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effectLst/>
              </a:rPr>
              <a:t>На </a:t>
            </a:r>
            <a:r>
              <a:rPr lang="ru-RU" dirty="0" err="1">
                <a:effectLst/>
              </a:rPr>
              <a:t>противагу</a:t>
            </a:r>
            <a:r>
              <a:rPr lang="ru-RU" dirty="0">
                <a:effectLst/>
              </a:rPr>
              <a:t> "</a:t>
            </a:r>
            <a:r>
              <a:rPr lang="ru-RU" dirty="0" err="1">
                <a:effectLst/>
              </a:rPr>
              <a:t>безособистісній</a:t>
            </a:r>
            <a:r>
              <a:rPr lang="ru-RU" dirty="0">
                <a:effectLst/>
              </a:rPr>
              <a:t> </a:t>
            </a:r>
            <a:r>
              <a:rPr lang="ru-RU" dirty="0" err="1">
                <a:effectLst/>
              </a:rPr>
              <a:t>психології</a:t>
            </a:r>
            <a:r>
              <a:rPr lang="ru-RU" dirty="0">
                <a:effectLst/>
              </a:rPr>
              <a:t>", </a:t>
            </a:r>
            <a:r>
              <a:rPr lang="ru-RU" dirty="0" err="1">
                <a:effectLst/>
              </a:rPr>
              <a:t>що</a:t>
            </a:r>
            <a:r>
              <a:rPr lang="ru-RU" dirty="0">
                <a:effectLst/>
              </a:rPr>
              <a:t> </a:t>
            </a:r>
            <a:r>
              <a:rPr lang="ru-RU" dirty="0" err="1">
                <a:effectLst/>
              </a:rPr>
              <a:t>розвивалась</a:t>
            </a:r>
            <a:r>
              <a:rPr lang="ru-RU" dirty="0">
                <a:effectLst/>
              </a:rPr>
              <a:t> у рамках </a:t>
            </a:r>
            <a:r>
              <a:rPr lang="ru-RU" dirty="0" err="1">
                <a:effectLst/>
              </a:rPr>
              <a:t>гештальтпсихології</a:t>
            </a:r>
            <a:r>
              <a:rPr lang="ru-RU" dirty="0">
                <a:effectLst/>
              </a:rPr>
              <a:t>, </a:t>
            </a:r>
            <a:r>
              <a:rPr lang="ru-RU" dirty="0" err="1">
                <a:effectLst/>
              </a:rPr>
              <a:t>асоціативної</a:t>
            </a:r>
            <a:r>
              <a:rPr lang="ru-RU" dirty="0">
                <a:effectLst/>
              </a:rPr>
              <a:t> </a:t>
            </a:r>
            <a:r>
              <a:rPr lang="ru-RU" dirty="0" err="1">
                <a:effectLst/>
              </a:rPr>
              <a:t>психології</a:t>
            </a:r>
            <a:r>
              <a:rPr lang="ru-RU" dirty="0">
                <a:effectLst/>
              </a:rPr>
              <a:t>, </a:t>
            </a:r>
            <a:r>
              <a:rPr lang="ru-RU" dirty="0" err="1">
                <a:effectLst/>
              </a:rPr>
              <a:t>біхевіоризму</a:t>
            </a:r>
            <a:r>
              <a:rPr lang="ru-RU" dirty="0">
                <a:effectLst/>
              </a:rPr>
              <a:t>, на початку XX ст. </a:t>
            </a:r>
            <a:r>
              <a:rPr lang="ru-RU" dirty="0" err="1">
                <a:effectLst/>
              </a:rPr>
              <a:t>виникла</a:t>
            </a:r>
            <a:r>
              <a:rPr lang="ru-RU" dirty="0">
                <a:effectLst/>
              </a:rPr>
              <a:t> так звана </a:t>
            </a:r>
            <a:r>
              <a:rPr lang="ru-RU" b="1" i="1" dirty="0">
                <a:effectLst/>
              </a:rPr>
              <a:t>"</a:t>
            </a:r>
            <a:r>
              <a:rPr lang="ru-RU" b="1" i="1" dirty="0" err="1">
                <a:effectLst/>
              </a:rPr>
              <a:t>описова</a:t>
            </a:r>
            <a:r>
              <a:rPr lang="ru-RU" b="1" i="1" dirty="0">
                <a:effectLst/>
              </a:rPr>
              <a:t> </a:t>
            </a:r>
            <a:r>
              <a:rPr lang="ru-RU" b="1" i="1" dirty="0" err="1">
                <a:effectLst/>
              </a:rPr>
              <a:t>психологія</a:t>
            </a:r>
            <a:r>
              <a:rPr lang="ru-RU" b="1" i="1" dirty="0">
                <a:effectLst/>
              </a:rPr>
              <a:t>". </a:t>
            </a:r>
            <a:r>
              <a:rPr lang="ru-RU" dirty="0" err="1">
                <a:effectLst/>
              </a:rPr>
              <a:t>її</a:t>
            </a:r>
            <a:r>
              <a:rPr lang="ru-RU" dirty="0">
                <a:effectLst/>
              </a:rPr>
              <a:t> </a:t>
            </a:r>
            <a:r>
              <a:rPr lang="ru-RU" dirty="0" err="1">
                <a:effectLst/>
              </a:rPr>
              <a:t>засновником</a:t>
            </a:r>
            <a:r>
              <a:rPr lang="ru-RU" dirty="0">
                <a:effectLst/>
              </a:rPr>
              <a:t> став В. </a:t>
            </a:r>
            <a:r>
              <a:rPr lang="ru-RU" dirty="0" err="1">
                <a:effectLst/>
              </a:rPr>
              <a:t>Дільтей</a:t>
            </a:r>
            <a:r>
              <a:rPr lang="ru-RU" dirty="0">
                <a:effectLst/>
              </a:rPr>
              <a:t> (1833-1911), а </a:t>
            </a:r>
            <a:r>
              <a:rPr lang="ru-RU" dirty="0" err="1">
                <a:effectLst/>
              </a:rPr>
              <a:t>яскравим</a:t>
            </a:r>
            <a:r>
              <a:rPr lang="ru-RU" dirty="0">
                <a:effectLst/>
              </a:rPr>
              <a:t> </a:t>
            </a:r>
            <a:r>
              <a:rPr lang="ru-RU" dirty="0" err="1">
                <a:effectLst/>
              </a:rPr>
              <a:t>продовжувачем</a:t>
            </a:r>
            <a:r>
              <a:rPr lang="ru-RU" dirty="0">
                <a:effectLst/>
              </a:rPr>
              <a:t> - Е. </a:t>
            </a:r>
            <a:r>
              <a:rPr lang="ru-RU" dirty="0" err="1">
                <a:effectLst/>
              </a:rPr>
              <a:t>Шпрангер</a:t>
            </a:r>
            <a:r>
              <a:rPr lang="ru-RU" dirty="0">
                <a:effectLst/>
              </a:rPr>
              <a:t> (1882-1963).</a:t>
            </a:r>
          </a:p>
          <a:p>
            <a:pPr marL="18288" indent="0">
              <a:buNone/>
            </a:pPr>
            <a:endParaRPr lang="uk-UA"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895756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В. </a:t>
            </a:r>
            <a:r>
              <a:rPr lang="uk-UA" dirty="0" err="1">
                <a:effectLst/>
              </a:rPr>
              <a:t>Дільтей</a:t>
            </a:r>
            <a:r>
              <a:rPr lang="uk-UA" dirty="0">
                <a:effectLst/>
              </a:rPr>
              <a:t> вважав, що психіку людини не можна вивчати експериментальними методами, а можна лише розуміти. Завдання психології і полягає у розкритті смислового, душевного життя особистості, ціннісних орієнтацій людини. Згідно з Б. </a:t>
            </a:r>
            <a:r>
              <a:rPr lang="uk-UA" dirty="0" err="1">
                <a:effectLst/>
              </a:rPr>
              <a:t>Шпрангером</a:t>
            </a:r>
            <a:r>
              <a:rPr lang="uk-UA" dirty="0">
                <a:effectLst/>
              </a:rPr>
              <a:t>, психологія, що "розуміє", має базуватися на таких основних поняттях: 1) психічне розвивається з психічного; 2) психічне зводиться до інтуїтивного розуміння "модулів дійсності життя"; 3) не варто шукати якихось об'єктивних причин розвитку людської особистості, потрібно лише </a:t>
            </a:r>
            <a:r>
              <a:rPr lang="uk-UA" dirty="0" err="1">
                <a:effectLst/>
              </a:rPr>
              <a:t>співвіднести</a:t>
            </a:r>
            <a:r>
              <a:rPr lang="uk-UA" dirty="0">
                <a:effectLst/>
              </a:rPr>
              <a:t> структуру окремої особистості з духовними цінностями суспільства.</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469120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a:effectLst/>
              </a:rPr>
              <a:t>Головне в особистості, за Е. </a:t>
            </a:r>
            <a:r>
              <a:rPr lang="uk-UA" dirty="0" err="1">
                <a:effectLst/>
              </a:rPr>
              <a:t>Шпрангером</a:t>
            </a:r>
            <a:r>
              <a:rPr lang="uk-UA" dirty="0">
                <a:effectLst/>
              </a:rPr>
              <a:t>, - це ціннісна орієнтація, за допомогою якої вона пізнає світ. Ціннісна орієнтація є духовним началом, що визначає світобачення і є похідною частиною загального людського духу. Тому краще говорити не про "описову", а про "духовну" психологію. Виходячи з цього, </a:t>
            </a:r>
            <a:r>
              <a:rPr lang="uk-UA" dirty="0" err="1">
                <a:effectLst/>
              </a:rPr>
              <a:t>Шпрангер</a:t>
            </a:r>
            <a:r>
              <a:rPr lang="uk-UA" dirty="0">
                <a:effectLst/>
              </a:rPr>
              <a:t> виділив шість форм пізнання світу, назвавши їх типами розуміння життя. Ґрунтуючись на цих формах, він запропонував наступну типологію особистостей:</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94948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1. </a:t>
            </a:r>
            <a:r>
              <a:rPr lang="uk-UA" b="1" i="1" dirty="0">
                <a:effectLst/>
              </a:rPr>
              <a:t>Теоретична людина </a:t>
            </a:r>
            <a:r>
              <a:rPr lang="uk-UA" dirty="0">
                <a:effectLst/>
              </a:rPr>
              <a:t>- це така людина, яка тягнеться до пізнання закономірностей світу, взаємин між людьми. Для теоретичної людини, незалежно від того, хто вона за фахом - науковець, ремісник або лікар, - головна ціннісна орієнтація - це осмислення в теоретичному плані того, що відбувається навкруги та встановлення закономірностей ;</a:t>
            </a:r>
          </a:p>
          <a:p>
            <a:pPr marL="18288" indent="0">
              <a:buNone/>
            </a:pPr>
            <a:endParaRPr lang="uk-UA"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5368701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b="1" i="1" dirty="0">
                <a:effectLst/>
              </a:rPr>
              <a:t>Економічна людина </a:t>
            </a:r>
            <a:r>
              <a:rPr lang="uk-UA" dirty="0">
                <a:effectLst/>
              </a:rPr>
              <a:t>звичайно шукає користь у пізнанні. Для такого типу людини цінність пізнання пов'язана з тим, що приносить користь їй самій, сім'ї, колективу, людству. Мислення такої людини має прагматичну спрямованість на створення чогось корисного на основі </a:t>
            </a:r>
            <a:r>
              <a:rPr lang="uk-UA" dirty="0" err="1">
                <a:effectLst/>
              </a:rPr>
              <a:t>природничонаукових</a:t>
            </a:r>
            <a:r>
              <a:rPr lang="uk-UA" dirty="0">
                <a:effectLst/>
              </a:rPr>
              <a:t> знань і техніки.</a:t>
            </a: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3000159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3. </a:t>
            </a:r>
            <a:r>
              <a:rPr lang="uk-UA" b="1" i="1" dirty="0">
                <a:effectLst/>
              </a:rPr>
              <a:t>Естетична людина </a:t>
            </a:r>
            <a:r>
              <a:rPr lang="uk-UA" dirty="0">
                <a:effectLst/>
              </a:rPr>
              <a:t>сприймає довкілля як щось гармонійне або дисгармонійне, намагається пізнати світ завдяки естетичним формам, кольору, ритму. Має потяг до самовираження в естетичній формі. Йдеться не лише про професійних художників, скульпторів, композиторів, а й про звичайних людей</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4044083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4. </a:t>
            </a:r>
            <a:r>
              <a:rPr lang="uk-UA" b="1" i="1" dirty="0">
                <a:effectLst/>
              </a:rPr>
              <a:t>Соціальна людина </a:t>
            </a:r>
            <a:r>
              <a:rPr lang="uk-UA" dirty="0">
                <a:effectLst/>
              </a:rPr>
              <a:t>- це та, яка прагне знайти себе в іншій людині, жити заради інших. Вона тягнеться до всеосяжної любові, любові до людства. В цій любові розчиняються межі індивідуальності. "Я" особистості, що любить, відрізняється від "Я" егоїстичної людини. Це "Над-Я", що знаходить себе в служінні іншим</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66517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smtClean="0">
                <a:effectLst/>
              </a:rPr>
              <a:t>У </a:t>
            </a:r>
            <a:r>
              <a:rPr lang="uk-UA" dirty="0">
                <a:effectLst/>
              </a:rPr>
              <a:t>своїй роботі Роджерс був зосереджений на пошуку терапевтичних умов, що сприяють самоактуалізації, й екстраполював свої висновки на загальну теорію особистості. Маслоу ж ніколи не займався терапією. З принципових міркувань Маслоу зосередився на вивченні лише здорових людей, процеси розвитку також були ним проігноровані. Роджерс охарактеризував процеси розвитку особистості в розкритті її вродженого потенціалу. </a:t>
            </a:r>
            <a:endParaRPr lang="uk-UA" dirty="0" smtClean="0">
              <a:effectLst/>
            </a:endParaRPr>
          </a:p>
          <a:p>
            <a:r>
              <a:rPr lang="uk-UA" dirty="0" smtClean="0">
                <a:effectLst/>
              </a:rPr>
              <a:t>Маслоу </a:t>
            </a:r>
            <a:r>
              <a:rPr lang="uk-UA" dirty="0">
                <a:effectLst/>
              </a:rPr>
              <a:t>обмежився лише визнанням того, що існують певні "критичні стадії" життєвого циклу, в контексті яких особистість більшою мірою підвладна фрустрації потреб. У чому обидва титани гуманістичної психології були єдині, то це у своєму баченні, що особистість прагне рухатися вперед і за сприятливих обставин повністю реалізує свій вроджений потенціал, </a:t>
            </a:r>
            <a:r>
              <a:rPr lang="uk-UA" dirty="0" err="1">
                <a:effectLst/>
              </a:rPr>
              <a:t>демонструюче</a:t>
            </a:r>
            <a:r>
              <a:rPr lang="uk-UA" dirty="0">
                <a:effectLst/>
              </a:rPr>
              <a:t> справжнє психічне здоров'я.</a:t>
            </a:r>
          </a:p>
        </p:txBody>
      </p:sp>
      <p:sp>
        <p:nvSpPr>
          <p:cNvPr id="3" name="Заголовок 2"/>
          <p:cNvSpPr>
            <a:spLocks noGrp="1"/>
          </p:cNvSpPr>
          <p:nvPr>
            <p:ph type="title"/>
          </p:nvPr>
        </p:nvSpPr>
        <p:spPr/>
        <p:txBody>
          <a:bodyPr/>
          <a:lstStyle/>
          <a:p>
            <a:r>
              <a:rPr lang="uk-UA" sz="2400" dirty="0">
                <a:effectLst/>
              </a:rPr>
              <a:t>Загальна характеристика гуманістичного </a:t>
            </a:r>
            <a:r>
              <a:rPr lang="uk-UA" sz="2400" dirty="0" smtClean="0">
                <a:effectLst/>
              </a:rPr>
              <a:t>напряму</a:t>
            </a:r>
            <a:endParaRPr lang="uk-UA" sz="2400" dirty="0"/>
          </a:p>
        </p:txBody>
      </p:sp>
    </p:spTree>
    <p:extLst>
      <p:ext uri="{BB962C8B-B14F-4D97-AF65-F5344CB8AC3E}">
        <p14:creationId xmlns:p14="http://schemas.microsoft.com/office/powerpoint/2010/main" val="2361788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effectLst/>
              </a:rPr>
              <a:t>5. </a:t>
            </a:r>
            <a:r>
              <a:rPr lang="ru-RU" b="1" i="1" dirty="0" err="1">
                <a:effectLst/>
              </a:rPr>
              <a:t>Політична</a:t>
            </a:r>
            <a:r>
              <a:rPr lang="ru-RU" b="1" i="1" dirty="0">
                <a:effectLst/>
              </a:rPr>
              <a:t> </a:t>
            </a:r>
            <a:r>
              <a:rPr lang="ru-RU" b="1" i="1" dirty="0" err="1">
                <a:effectLst/>
              </a:rPr>
              <a:t>людина</a:t>
            </a:r>
            <a:r>
              <a:rPr lang="ru-RU" b="1" i="1" dirty="0">
                <a:effectLst/>
              </a:rPr>
              <a:t> </a:t>
            </a:r>
            <a:r>
              <a:rPr lang="ru-RU" dirty="0" err="1">
                <a:effectLst/>
              </a:rPr>
              <a:t>тягнеться</a:t>
            </a:r>
            <a:r>
              <a:rPr lang="ru-RU" dirty="0">
                <a:effectLst/>
              </a:rPr>
              <a:t> не до </a:t>
            </a:r>
            <a:r>
              <a:rPr lang="ru-RU" dirty="0" err="1">
                <a:effectLst/>
              </a:rPr>
              <a:t>суто</a:t>
            </a:r>
            <a:r>
              <a:rPr lang="ru-RU" dirty="0">
                <a:effectLst/>
              </a:rPr>
              <a:t> </a:t>
            </a:r>
            <a:r>
              <a:rPr lang="ru-RU" dirty="0" err="1">
                <a:effectLst/>
              </a:rPr>
              <a:t>адміністративної</a:t>
            </a:r>
            <a:r>
              <a:rPr lang="ru-RU" dirty="0">
                <a:effectLst/>
              </a:rPr>
              <a:t> </a:t>
            </a:r>
            <a:r>
              <a:rPr lang="ru-RU" dirty="0" err="1">
                <a:effectLst/>
              </a:rPr>
              <a:t>влади</a:t>
            </a:r>
            <a:r>
              <a:rPr lang="ru-RU" dirty="0">
                <a:effectLst/>
              </a:rPr>
              <a:t>, а до </a:t>
            </a:r>
            <a:r>
              <a:rPr lang="ru-RU" dirty="0" err="1">
                <a:effectLst/>
              </a:rPr>
              <a:t>такої</a:t>
            </a:r>
            <a:r>
              <a:rPr lang="ru-RU" dirty="0">
                <a:effectLst/>
              </a:rPr>
              <a:t> </a:t>
            </a:r>
            <a:r>
              <a:rPr lang="ru-RU" dirty="0" err="1">
                <a:effectLst/>
              </a:rPr>
              <a:t>влади</a:t>
            </a:r>
            <a:r>
              <a:rPr lang="ru-RU" dirty="0">
                <a:effectLst/>
              </a:rPr>
              <a:t>, </a:t>
            </a:r>
            <a:r>
              <a:rPr lang="ru-RU" dirty="0" err="1">
                <a:effectLst/>
              </a:rPr>
              <a:t>що</a:t>
            </a:r>
            <a:r>
              <a:rPr lang="ru-RU" dirty="0">
                <a:effectLst/>
              </a:rPr>
              <a:t> </a:t>
            </a:r>
            <a:r>
              <a:rPr lang="ru-RU" dirty="0" err="1">
                <a:effectLst/>
              </a:rPr>
              <a:t>відповідає</a:t>
            </a:r>
            <a:r>
              <a:rPr lang="ru-RU" dirty="0">
                <a:effectLst/>
              </a:rPr>
              <a:t> </a:t>
            </a:r>
            <a:r>
              <a:rPr lang="ru-RU" dirty="0" err="1">
                <a:effectLst/>
              </a:rPr>
              <a:t>вищим</a:t>
            </a:r>
            <a:r>
              <a:rPr lang="ru-RU" dirty="0">
                <a:effectLst/>
              </a:rPr>
              <a:t> </a:t>
            </a:r>
            <a:r>
              <a:rPr lang="ru-RU" dirty="0" err="1">
                <a:effectLst/>
              </a:rPr>
              <a:t>духовним</a:t>
            </a:r>
            <a:r>
              <a:rPr lang="ru-RU" dirty="0">
                <a:effectLst/>
              </a:rPr>
              <a:t> </a:t>
            </a:r>
            <a:r>
              <a:rPr lang="ru-RU" dirty="0" err="1">
                <a:effectLst/>
              </a:rPr>
              <a:t>вимогам</a:t>
            </a:r>
            <a:r>
              <a:rPr lang="ru-RU" dirty="0">
                <a:effectLst/>
              </a:rPr>
              <a:t>, </a:t>
            </a:r>
            <a:r>
              <a:rPr lang="ru-RU" dirty="0" err="1">
                <a:effectLst/>
              </a:rPr>
              <a:t>базується</a:t>
            </a:r>
            <a:r>
              <a:rPr lang="ru-RU" dirty="0">
                <a:effectLst/>
              </a:rPr>
              <a:t> на </a:t>
            </a:r>
            <a:r>
              <a:rPr lang="ru-RU" dirty="0" err="1">
                <a:effectLst/>
              </a:rPr>
              <a:t>істинних</a:t>
            </a:r>
            <a:r>
              <a:rPr lang="ru-RU" dirty="0">
                <a:effectLst/>
              </a:rPr>
              <a:t> </a:t>
            </a:r>
            <a:r>
              <a:rPr lang="ru-RU" dirty="0" err="1">
                <a:effectLst/>
              </a:rPr>
              <a:t>духовних</a:t>
            </a:r>
            <a:r>
              <a:rPr lang="ru-RU" dirty="0">
                <a:effectLst/>
              </a:rPr>
              <a:t> </a:t>
            </a:r>
            <a:r>
              <a:rPr lang="ru-RU" dirty="0" err="1">
                <a:effectLst/>
              </a:rPr>
              <a:t>цінностях</a:t>
            </a:r>
            <a:r>
              <a:rPr lang="ru-RU" dirty="0">
                <a:effectLst/>
              </a:rPr>
              <a:t> і на </a:t>
            </a:r>
            <a:r>
              <a:rPr lang="ru-RU" dirty="0" err="1">
                <a:effectLst/>
              </a:rPr>
              <a:t>цій</a:t>
            </a:r>
            <a:r>
              <a:rPr lang="ru-RU" dirty="0">
                <a:effectLst/>
              </a:rPr>
              <a:t> </a:t>
            </a:r>
            <a:r>
              <a:rPr lang="ru-RU" dirty="0" err="1">
                <a:effectLst/>
              </a:rPr>
              <a:t>основі</a:t>
            </a:r>
            <a:r>
              <a:rPr lang="ru-RU" dirty="0">
                <a:effectLst/>
              </a:rPr>
              <a:t> </a:t>
            </a:r>
            <a:r>
              <a:rPr lang="ru-RU" dirty="0" err="1">
                <a:effectLst/>
              </a:rPr>
              <a:t>детермінує</a:t>
            </a:r>
            <a:r>
              <a:rPr lang="ru-RU" dirty="0">
                <a:effectLst/>
              </a:rPr>
              <a:t> </a:t>
            </a:r>
            <a:r>
              <a:rPr lang="ru-RU" dirty="0" err="1">
                <a:effectLst/>
              </a:rPr>
              <a:t>мотиви</a:t>
            </a:r>
            <a:r>
              <a:rPr lang="ru-RU" dirty="0">
                <a:effectLst/>
              </a:rPr>
              <a:t> та </a:t>
            </a:r>
            <a:r>
              <a:rPr lang="ru-RU" dirty="0" err="1">
                <a:effectLst/>
              </a:rPr>
              <a:t>дії</a:t>
            </a:r>
            <a:r>
              <a:rPr lang="ru-RU" dirty="0">
                <a:effectLst/>
              </a:rPr>
              <a:t> </a:t>
            </a:r>
            <a:r>
              <a:rPr lang="ru-RU" dirty="0" err="1">
                <a:effectLst/>
              </a:rPr>
              <a:t>інших</a:t>
            </a:r>
            <a:r>
              <a:rPr lang="ru-RU" dirty="0">
                <a:effectLst/>
              </a:rPr>
              <a:t> людей</a:t>
            </a:r>
            <a:r>
              <a:rPr lang="ru-RU" dirty="0" smtClean="0">
                <a:effectLst/>
              </a:rPr>
              <a:t>;</a:t>
            </a:r>
            <a:endParaRPr lang="ru-RU"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10403690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6. </a:t>
            </a:r>
            <a:r>
              <a:rPr lang="uk-UA" b="1" i="1" dirty="0">
                <a:effectLst/>
              </a:rPr>
              <a:t>Релігійна людина </a:t>
            </a:r>
            <a:r>
              <a:rPr lang="uk-UA" dirty="0">
                <a:effectLst/>
              </a:rPr>
              <a:t>- це тип людини, ціннісна орієнтація якої полягає у пошуку смислу життя, вищої духовної сили - Божества. Релігійна людина може й не належати до жодної з церков, не виконувати обрядів. Головне для неї - саме пошук вищою смислу, вищої правди, першопричини буття.</a:t>
            </a:r>
          </a:p>
          <a:p>
            <a:pPr marL="18288" indent="0">
              <a:buNone/>
            </a:pPr>
            <a:endParaRPr lang="ru-RU"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13917532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У своїй класифікації Б. </a:t>
            </a:r>
            <a:r>
              <a:rPr lang="uk-UA" dirty="0" err="1">
                <a:effectLst/>
              </a:rPr>
              <a:t>Шпрангер</a:t>
            </a:r>
            <a:r>
              <a:rPr lang="uk-UA" dirty="0">
                <a:effectLst/>
              </a:rPr>
              <a:t> показав, що люди відрізняються між собою не лише темпераментом, конституцією, поведінкою, а передусім цінностями своєї духовної орієнтації. Це утворює духовну індивідуальність особистості, її духовну сутність.</a:t>
            </a:r>
            <a:endParaRPr lang="ru-RU" dirty="0">
              <a:effectLst/>
            </a:endParaRPr>
          </a:p>
        </p:txBody>
      </p:sp>
      <p:sp>
        <p:nvSpPr>
          <p:cNvPr id="3" name="Заголовок 2"/>
          <p:cNvSpPr>
            <a:spLocks noGrp="1"/>
          </p:cNvSpPr>
          <p:nvPr>
            <p:ph type="title"/>
          </p:nvPr>
        </p:nvSpPr>
        <p:spPr/>
        <p:txBody>
          <a:bodyPr/>
          <a:lstStyle/>
          <a:p>
            <a:r>
              <a:rPr lang="ru-RU" sz="2400" dirty="0" err="1">
                <a:effectLst/>
              </a:rPr>
              <a:t>Особистість</a:t>
            </a:r>
            <a:r>
              <a:rPr lang="ru-RU" sz="2400" dirty="0">
                <a:effectLst/>
              </a:rPr>
              <a:t> в "</a:t>
            </a:r>
            <a:r>
              <a:rPr lang="ru-RU" sz="2400" dirty="0" err="1">
                <a:effectLst/>
              </a:rPr>
              <a:t>описовім</a:t>
            </a:r>
            <a:r>
              <a:rPr lang="ru-RU" sz="2400" dirty="0">
                <a:effectLst/>
              </a:rPr>
              <a:t> </a:t>
            </a:r>
            <a:r>
              <a:rPr lang="ru-RU" sz="2400" dirty="0" err="1">
                <a:effectLst/>
              </a:rPr>
              <a:t>психології</a:t>
            </a:r>
            <a:r>
              <a:rPr lang="ru-RU" sz="2400" dirty="0">
                <a:effectLst/>
              </a:rPr>
              <a:t>" В. </a:t>
            </a:r>
            <a:r>
              <a:rPr lang="ru-RU" sz="2400" dirty="0" err="1">
                <a:effectLst/>
              </a:rPr>
              <a:t>Дільтея</a:t>
            </a:r>
            <a:r>
              <a:rPr lang="ru-RU" sz="2400" dirty="0">
                <a:effectLst/>
              </a:rPr>
              <a:t> й Е. </a:t>
            </a:r>
            <a:r>
              <a:rPr lang="ru-RU" sz="2400" dirty="0" err="1" smtClean="0">
                <a:effectLst/>
              </a:rPr>
              <a:t>Шпрангера</a:t>
            </a:r>
            <a:endParaRPr lang="uk-UA" sz="2400" dirty="0"/>
          </a:p>
        </p:txBody>
      </p:sp>
    </p:spTree>
    <p:extLst>
      <p:ext uri="{BB962C8B-B14F-4D97-AF65-F5344CB8AC3E}">
        <p14:creationId xmlns:p14="http://schemas.microsoft.com/office/powerpoint/2010/main" val="2900207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Засновником французької соціологічної школи був відомий філософ і соціолог Еміль Дюркгейм (1858-1917), який висунув положення про </a:t>
            </a:r>
            <a:r>
              <a:rPr lang="uk-UA" dirty="0" err="1">
                <a:effectLst/>
              </a:rPr>
              <a:t>біосоціальну</a:t>
            </a:r>
            <a:r>
              <a:rPr lang="uk-UA" dirty="0">
                <a:effectLst/>
              </a:rPr>
              <a:t> природу людини. Психічні процеси біологічно зумовлені, проте визначаються суспільством. </a:t>
            </a:r>
            <a:r>
              <a:rPr lang="uk-UA" b="1" i="1" dirty="0">
                <a:effectLst/>
              </a:rPr>
              <a:t>"Колективна свідомість", </a:t>
            </a:r>
            <a:r>
              <a:rPr lang="uk-UA" dirty="0">
                <a:effectLst/>
              </a:rPr>
              <a:t>тобто сукупність думок, знань чи явищ духовного життя, формує від народження психіку людини.</a:t>
            </a:r>
            <a:endParaRPr lang="ru-RU" dirty="0">
              <a:effectLst/>
            </a:endParaRP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40078581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Теорія особистості іншого представника цієї школи П'єра Жане (1859-1947) увійшла в історію психології як "психологія поведінки". П'єр Жане пояснює причини неврозів, психастенії, істерії, виходячи з єдності еволюції психічних функцій у </a:t>
            </a:r>
            <a:r>
              <a:rPr lang="uk-UA" dirty="0" err="1">
                <a:effectLst/>
              </a:rPr>
              <a:t>філо</a:t>
            </a:r>
            <a:r>
              <a:rPr lang="uk-UA" dirty="0">
                <a:effectLst/>
              </a:rPr>
              <a:t>- та онтогенезі. Основні поняття його теорії - "активність", "діяльність", "дія", "психічна енергія", "психічна напруга", "психологічні рівні", "психологічний автоматизм", "</a:t>
            </a:r>
            <a:r>
              <a:rPr lang="uk-UA" dirty="0" err="1">
                <a:effectLst/>
              </a:rPr>
              <a:t>психічнасила</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39871435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uk-UA" dirty="0">
                <a:effectLst/>
              </a:rPr>
              <a:t>За П. Жане, психічні явища є основою поведінки людини. Мислення, почуття - це процеси, які здійснюють регуляцію дії, поведінки людини. Розвиток людської особистості відбувається не лише на основі образу (як вважають </a:t>
            </a:r>
            <a:r>
              <a:rPr lang="uk-UA" dirty="0" err="1">
                <a:effectLst/>
              </a:rPr>
              <a:t>гештальтпсихологи</a:t>
            </a:r>
            <a:r>
              <a:rPr lang="uk-UA" dirty="0">
                <a:effectLst/>
              </a:rPr>
              <a:t>) чи мотиву (згідно з поглядами К. Левіна), а й через спілкування. Завдяки спілкуванню реалізується соціальний вплив на розвиток психіки.</a:t>
            </a: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27352494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Поведінковий акт, за теорією П. Жане, складається з трьох етапів: перший етап стосується внутрішньої підготовки до дії, другий - це виникнення зусилля для виконання дії, і третій - завершення дії, Психічні процеси регулюють дії від першого до останнього етапу</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11810071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marL="18288" indent="0">
              <a:buNone/>
            </a:pPr>
            <a:r>
              <a:rPr lang="uk-UA" dirty="0">
                <a:effectLst/>
              </a:rPr>
              <a:t>Основу розвитку психічних функцій П. Жане вбачає у різних видах професійної діяльності. Головною ознакою інтелектуальної діяльності є не використання речей, а їх виготовлення. П. Жане виокремлює сім рівнів поведінки людини:</a:t>
            </a:r>
          </a:p>
          <a:p>
            <a:pPr marL="18288" indent="0">
              <a:buNone/>
            </a:pPr>
            <a:r>
              <a:rPr lang="en-ZA" dirty="0">
                <a:effectLst/>
              </a:rPr>
              <a:t>o </a:t>
            </a:r>
            <a:r>
              <a:rPr lang="uk-UA" dirty="0">
                <a:effectLst/>
              </a:rPr>
              <a:t>рефлекторні акти;</a:t>
            </a:r>
          </a:p>
          <a:p>
            <a:pPr marL="18288" indent="0">
              <a:buNone/>
            </a:pPr>
            <a:r>
              <a:rPr lang="en-ZA" dirty="0">
                <a:effectLst/>
              </a:rPr>
              <a:t>o </a:t>
            </a:r>
            <a:r>
              <a:rPr lang="uk-UA" dirty="0" err="1">
                <a:effectLst/>
              </a:rPr>
              <a:t>перцептивні</a:t>
            </a:r>
            <a:r>
              <a:rPr lang="uk-UA" dirty="0">
                <a:effectLst/>
              </a:rPr>
              <a:t> дії;</a:t>
            </a:r>
          </a:p>
          <a:p>
            <a:pPr marL="18288" indent="0">
              <a:buNone/>
            </a:pPr>
            <a:r>
              <a:rPr lang="en-ZA" dirty="0">
                <a:effectLst/>
              </a:rPr>
              <a:t>o </a:t>
            </a:r>
            <a:r>
              <a:rPr lang="uk-UA" dirty="0">
                <a:effectLst/>
              </a:rPr>
              <a:t>елементарні соціальні акти (наслідування);</a:t>
            </a:r>
          </a:p>
          <a:p>
            <a:pPr marL="18288" indent="0">
              <a:buNone/>
            </a:pPr>
            <a:r>
              <a:rPr lang="en-ZA" dirty="0">
                <a:effectLst/>
              </a:rPr>
              <a:t>o </a:t>
            </a:r>
            <a:r>
              <a:rPr lang="uk-UA" dirty="0">
                <a:effectLst/>
              </a:rPr>
              <a:t>елементарні інтелектуальні акти;</a:t>
            </a:r>
          </a:p>
          <a:p>
            <a:pPr marL="18288" indent="0">
              <a:buNone/>
            </a:pPr>
            <a:r>
              <a:rPr lang="en-ZA" dirty="0">
                <a:effectLst/>
              </a:rPr>
              <a:t>o </a:t>
            </a:r>
            <a:r>
              <a:rPr lang="uk-UA" dirty="0">
                <a:effectLst/>
              </a:rPr>
              <a:t>маніпулювання різними об'єктами, що зумовлює формування інтелектуальних дій;</a:t>
            </a:r>
          </a:p>
          <a:p>
            <a:pPr marL="18288" indent="0">
              <a:buNone/>
            </a:pPr>
            <a:r>
              <a:rPr lang="en-ZA" dirty="0">
                <a:effectLst/>
              </a:rPr>
              <a:t>o </a:t>
            </a:r>
            <a:r>
              <a:rPr lang="uk-UA" dirty="0">
                <a:effectLst/>
              </a:rPr>
              <a:t>розумова діяльність, мислення;</a:t>
            </a:r>
          </a:p>
          <a:p>
            <a:pPr marL="18288" indent="0">
              <a:buNone/>
            </a:pPr>
            <a:r>
              <a:rPr lang="en-ZA" dirty="0">
                <a:effectLst/>
              </a:rPr>
              <a:t>o </a:t>
            </a:r>
            <a:r>
              <a:rPr lang="uk-UA" dirty="0">
                <a:effectLst/>
              </a:rPr>
              <a:t>творча, трудова діяльність.</a:t>
            </a: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18607111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Здатність до саморегуляції, до опосередкованості своєї поведінки П. Жане вважав найвищим критерієм розвитку особистості. Процес переходу від нижчого рівня поведінки до вищого здійснюється за допомогою мови, яка опосередковує процеси регуляції, формує довільність трудової діяльності</a:t>
            </a:r>
            <a:r>
              <a:rPr lang="uk-UA" dirty="0" smtClean="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25841542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Великого значення </a:t>
            </a:r>
            <a:r>
              <a:rPr lang="uk-UA" dirty="0" err="1">
                <a:effectLst/>
              </a:rPr>
              <a:t>П.Жане</a:t>
            </a:r>
            <a:r>
              <a:rPr lang="uk-UA" dirty="0">
                <a:effectLst/>
              </a:rPr>
              <a:t> надає </a:t>
            </a:r>
            <a:r>
              <a:rPr lang="uk-UA" b="1" i="1" dirty="0">
                <a:effectLst/>
              </a:rPr>
              <a:t>психічній напрузі </a:t>
            </a:r>
            <a:r>
              <a:rPr lang="uk-UA" dirty="0">
                <a:effectLst/>
              </a:rPr>
              <a:t>як домінанті дії і основи здатності до "трудового зусилля". Стан напруги надає особистості можливість регулювати свою поведінку і визначається як активація вищих потреб. Передбачається, що здатність до зусилля є основним критерієм оцінки особистості, а цінність особистості вимірюється її здатністю виконувати роботу, що вимагає зусилля. </a:t>
            </a:r>
            <a:r>
              <a:rPr lang="uk-UA" b="1" i="1" dirty="0">
                <a:effectLst/>
              </a:rPr>
              <a:t>Психічна сила </a:t>
            </a:r>
            <a:r>
              <a:rPr lang="uk-UA" dirty="0">
                <a:effectLst/>
              </a:rPr>
              <a:t>означає певну властивість, що виявляється в швидкості і тривалості окремих дій, а психічна напруга передбачає здатність до концентрації і розподілу сили. Зниження напруги є наслідком важких соматичних захворювань, природженої слабкості нервової системи, несподіваних і важких </a:t>
            </a:r>
            <a:r>
              <a:rPr lang="uk-UA" dirty="0" err="1">
                <a:effectLst/>
              </a:rPr>
              <a:t>фрустрацій</a:t>
            </a:r>
            <a:r>
              <a:rPr lang="uk-UA" dirty="0">
                <a:effectLst/>
              </a:rPr>
              <a:t> і стресів. </a:t>
            </a: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2514303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59906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a:effectLst/>
              </a:rPr>
              <a:t>Спад психічної напруги призводить до " втрати відчуття реальності", і свою нездатність реагувати на довколишню дійсність людина переживає як схематизм, нереальність довколишніх предметів і людей. Різкі коливання психічної напруги можуть призвести до роздвоєння особистості, до утворення двох і більше особистісних систем, кожна з яких функціонує на своєму рівні напруги,</a:t>
            </a:r>
          </a:p>
          <a:p>
            <a:r>
              <a:rPr lang="uk-UA" dirty="0">
                <a:effectLst/>
              </a:rPr>
              <a:t>Розвиток особистості </a:t>
            </a:r>
            <a:r>
              <a:rPr lang="uk-UA" dirty="0" err="1">
                <a:effectLst/>
              </a:rPr>
              <a:t>П.Жане</a:t>
            </a:r>
            <a:r>
              <a:rPr lang="uk-UA" dirty="0">
                <a:effectLst/>
              </a:rPr>
              <a:t> розуміє як послідовне формування складних особистісних утворень - персонажа, "Я", суб'єктивності, індивідуальності, які формуються у відповідь на необхідність удосконалювати соціальні стосунки людини з суспільством, з іншими людьми. Замість терміну "роль" висувається термін </a:t>
            </a:r>
            <a:r>
              <a:rPr lang="uk-UA" b="1" i="1" dirty="0">
                <a:effectLst/>
              </a:rPr>
              <a:t>"персонаж", що </a:t>
            </a:r>
            <a:r>
              <a:rPr lang="uk-UA" dirty="0">
                <a:effectLst/>
              </a:rPr>
              <a:t>передбачає короткочасну стадію розвитку особистості. Особистістю людина стає лише тоді, коли зовнішні вимоги до персонажа, стають внутрішніми вимогами самого суб'єкта - основою його ініціативної поведінки, що здійснюється без зовнішнього примусу.</a:t>
            </a: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21595736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dirty="0">
                <a:effectLst/>
              </a:rPr>
              <a:t>Вищим рівнем розвитку особистості Жане називає стадію </a:t>
            </a:r>
            <a:r>
              <a:rPr lang="uk-UA" b="1" i="1" dirty="0">
                <a:effectLst/>
              </a:rPr>
              <a:t>"індивідуальності", </a:t>
            </a:r>
            <a:r>
              <a:rPr lang="uk-UA" dirty="0">
                <a:effectLst/>
              </a:rPr>
              <a:t>яка характеризується появою у людини відчуття особистої відповідальності, оригінальності і прогресивних тенденцій, прагнення сприяти прогресу і вдосконаленню суспільства.</a:t>
            </a:r>
          </a:p>
        </p:txBody>
      </p:sp>
      <p:sp>
        <p:nvSpPr>
          <p:cNvPr id="3" name="Заголовок 2"/>
          <p:cNvSpPr>
            <a:spLocks noGrp="1"/>
          </p:cNvSpPr>
          <p:nvPr>
            <p:ph type="title"/>
          </p:nvPr>
        </p:nvSpPr>
        <p:spPr/>
        <p:txBody>
          <a:bodyPr/>
          <a:lstStyle/>
          <a:p>
            <a:r>
              <a:rPr lang="uk-UA" sz="2400" dirty="0">
                <a:effectLst/>
              </a:rPr>
              <a:t>Теорії особистості у французькій соціологічній </a:t>
            </a:r>
            <a:r>
              <a:rPr lang="uk-UA" sz="2400" dirty="0" smtClean="0">
                <a:effectLst/>
              </a:rPr>
              <a:t>школі</a:t>
            </a:r>
            <a:endParaRPr lang="uk-UA" sz="2400" dirty="0"/>
          </a:p>
        </p:txBody>
      </p:sp>
    </p:spTree>
    <p:extLst>
      <p:ext uri="{BB962C8B-B14F-4D97-AF65-F5344CB8AC3E}">
        <p14:creationId xmlns:p14="http://schemas.microsoft.com/office/powerpoint/2010/main" val="4021441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uk-UA" dirty="0">
                <a:effectLst/>
              </a:rPr>
              <a:t>Відповідно концепції </a:t>
            </a:r>
            <a:r>
              <a:rPr lang="uk-UA" dirty="0" err="1">
                <a:effectLst/>
              </a:rPr>
              <a:t>транзактного</a:t>
            </a:r>
            <a:r>
              <a:rPr lang="uk-UA" dirty="0">
                <a:effectLst/>
              </a:rPr>
              <a:t> аналізу </a:t>
            </a:r>
            <a:r>
              <a:rPr lang="uk-UA" dirty="0" err="1">
                <a:effectLst/>
              </a:rPr>
              <a:t>Б.Берна</a:t>
            </a:r>
            <a:r>
              <a:rPr lang="uk-UA" dirty="0">
                <a:effectLst/>
              </a:rPr>
              <a:t>, у поведінці людини, в її загальному світосприйнятті та самовідчутті час від часу переважають три якісно різних </a:t>
            </a:r>
            <a:r>
              <a:rPr lang="uk-UA" b="1" i="1" dirty="0">
                <a:effectLst/>
              </a:rPr>
              <a:t>его-стани: </a:t>
            </a:r>
            <a:r>
              <a:rPr lang="uk-UA" dirty="0">
                <a:effectLst/>
              </a:rPr>
              <a:t>дитина, батько, дорослий.</a:t>
            </a:r>
          </a:p>
          <a:p>
            <a:r>
              <a:rPr lang="uk-UA" dirty="0">
                <a:effectLst/>
              </a:rPr>
              <a:t>Позиція </a:t>
            </a:r>
            <a:r>
              <a:rPr lang="uk-UA" b="1" i="1" dirty="0">
                <a:effectLst/>
              </a:rPr>
              <a:t>"Батько" - </a:t>
            </a:r>
            <a:r>
              <a:rPr lang="uk-UA" dirty="0">
                <a:effectLst/>
              </a:rPr>
              <a:t>це зафіксований у пам'яті людини сценарій поведінки дорослих людей щодо дітей. Він містить багато стереотипів і автоматизованих форм поведінки, відображаючи традиції, цінності, норми і правила. "Батько" втілює функції контролю над </a:t>
            </a:r>
            <a:r>
              <a:rPr lang="uk-UA" dirty="0" err="1">
                <a:effectLst/>
              </a:rPr>
              <a:t>дотримайням</a:t>
            </a:r>
            <a:r>
              <a:rPr lang="uk-UA" dirty="0">
                <a:effectLst/>
              </a:rPr>
              <a:t> норм і розпоряджень, які людина запозичує, часто некритично, впродовж життя, а також уособлює заступництво і турботу. По суті - це актуалізація моральної </a:t>
            </a:r>
            <a:r>
              <a:rPr lang="uk-UA" dirty="0" err="1">
                <a:effectLst/>
              </a:rPr>
              <a:t>со^ери</a:t>
            </a:r>
            <a:r>
              <a:rPr lang="uk-UA" dirty="0">
                <a:effectLst/>
              </a:rPr>
              <a:t> особистості. Перебування в такому стані супроводжується відчуттям власної значущості, всесильності, спроможності розв'язати усі складні питання. Така позиція вимагає від інших абсолютної покірності, виконання усіх вказівок, не визнає будь-яких заперечень тощо.</a:t>
            </a:r>
          </a:p>
        </p:txBody>
      </p:sp>
      <p:sp>
        <p:nvSpPr>
          <p:cNvPr id="3" name="Заголовок 2"/>
          <p:cNvSpPr>
            <a:spLocks noGrp="1"/>
          </p:cNvSpPr>
          <p:nvPr>
            <p:ph type="title"/>
          </p:nvPr>
        </p:nvSpPr>
        <p:spPr/>
        <p:txBody>
          <a:bodyPr/>
          <a:lstStyle/>
          <a:p>
            <a:r>
              <a:rPr lang="uk-UA" sz="2400" dirty="0">
                <a:effectLst/>
              </a:rPr>
              <a:t>Транзактний аналіз Еріка </a:t>
            </a:r>
            <a:r>
              <a:rPr lang="uk-UA" sz="2400" dirty="0" smtClean="0">
                <a:effectLst/>
              </a:rPr>
              <a:t>Берна</a:t>
            </a:r>
            <a:endParaRPr lang="uk-UA" sz="2400" dirty="0"/>
          </a:p>
        </p:txBody>
      </p:sp>
    </p:spTree>
    <p:extLst>
      <p:ext uri="{BB962C8B-B14F-4D97-AF65-F5344CB8AC3E}">
        <p14:creationId xmlns:p14="http://schemas.microsoft.com/office/powerpoint/2010/main" val="4264385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Роль </a:t>
            </a:r>
            <a:r>
              <a:rPr lang="uk-UA" b="1" i="1" dirty="0">
                <a:effectLst/>
              </a:rPr>
              <a:t>"Дитина" </a:t>
            </a:r>
            <a:r>
              <a:rPr lang="uk-UA" dirty="0">
                <a:effectLst/>
              </a:rPr>
              <a:t>відображає передусім зміст внутрішнього світу людини, фіксуючи ті специфічні реакції на життєві обставини, які кожен із нас пережив у дитинстві. Крім безпосередніх переживань, цей досвід охоплює також результати дитячого розуміння подій. Цей стан може бути в двох формах: як природна "Дитина", що є джерелом інтуїції, творчості, спонтанних </a:t>
            </a:r>
            <a:r>
              <a:rPr lang="uk-UA" dirty="0" err="1">
                <a:effectLst/>
              </a:rPr>
              <a:t>спонук</a:t>
            </a:r>
            <a:r>
              <a:rPr lang="uk-UA" dirty="0">
                <a:effectLst/>
              </a:rPr>
              <a:t> і радості і як залежна "Дитина", яка пристосовується, змінює поведінку під впливом "Батька* (може бути слухняною або, навпаки, примхливою, жорстокою). По суті - це актуалізація емотивної сфери особистості. Перебуваючи у такій позиції людина прагне утримати на собі увагу інших, переживає почуття страху і провини за свої вчинки, часто ображається, занадто емоційно реагує на дрібниці.</a:t>
            </a:r>
          </a:p>
        </p:txBody>
      </p:sp>
      <p:sp>
        <p:nvSpPr>
          <p:cNvPr id="3" name="Заголовок 2"/>
          <p:cNvSpPr>
            <a:spLocks noGrp="1"/>
          </p:cNvSpPr>
          <p:nvPr>
            <p:ph type="title"/>
          </p:nvPr>
        </p:nvSpPr>
        <p:spPr/>
        <p:txBody>
          <a:bodyPr/>
          <a:lstStyle/>
          <a:p>
            <a:r>
              <a:rPr lang="uk-UA" sz="2400" dirty="0">
                <a:effectLst/>
              </a:rPr>
              <a:t>Транзактний аналіз Еріка </a:t>
            </a:r>
            <a:r>
              <a:rPr lang="uk-UA" sz="2400" dirty="0" smtClean="0">
                <a:effectLst/>
              </a:rPr>
              <a:t>Берна</a:t>
            </a:r>
            <a:endParaRPr lang="uk-UA" sz="2400" dirty="0"/>
          </a:p>
        </p:txBody>
      </p:sp>
    </p:spTree>
    <p:extLst>
      <p:ext uri="{BB962C8B-B14F-4D97-AF65-F5344CB8AC3E}">
        <p14:creationId xmlns:p14="http://schemas.microsoft.com/office/powerpoint/2010/main" val="11980688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b="1" i="1" dirty="0">
                <a:effectLst/>
              </a:rPr>
              <a:t>Дорослий" </a:t>
            </a:r>
            <a:r>
              <a:rPr lang="uk-UA" dirty="0">
                <a:effectLst/>
              </a:rPr>
              <a:t>компонент свідомості охоплює здатність людини до самостійного пошуку стратегій і тактик. Поведінці "Дорослого" відповідають такі ознаки: неупередженість, об'єктивність в оцінках і самооцінці, орієнтація на власні сили і можливості. "Дорослий" - це стан, у якому здійснюється обробка інформації та її оцінка заради ефективної взаємодії з оточуючим світом; демонструються незалежність і компетентність. "Дорослий" контролює дії "Батька" і "Дитини", будучи посередником між ними. По суті, це - актуалізація раціональної сфери особистості.</a:t>
            </a:r>
          </a:p>
        </p:txBody>
      </p:sp>
      <p:sp>
        <p:nvSpPr>
          <p:cNvPr id="3" name="Заголовок 2"/>
          <p:cNvSpPr>
            <a:spLocks noGrp="1"/>
          </p:cNvSpPr>
          <p:nvPr>
            <p:ph type="title"/>
          </p:nvPr>
        </p:nvSpPr>
        <p:spPr/>
        <p:txBody>
          <a:bodyPr/>
          <a:lstStyle/>
          <a:p>
            <a:r>
              <a:rPr lang="uk-UA" sz="2400" dirty="0">
                <a:effectLst/>
              </a:rPr>
              <a:t>Транзактний аналіз Еріка </a:t>
            </a:r>
            <a:r>
              <a:rPr lang="uk-UA" sz="2400" dirty="0" smtClean="0">
                <a:effectLst/>
              </a:rPr>
              <a:t>Берна</a:t>
            </a:r>
            <a:endParaRPr lang="uk-UA" sz="2400" dirty="0"/>
          </a:p>
        </p:txBody>
      </p:sp>
    </p:spTree>
    <p:extLst>
      <p:ext uri="{BB962C8B-B14F-4D97-AF65-F5344CB8AC3E}">
        <p14:creationId xmlns:p14="http://schemas.microsoft.com/office/powerpoint/2010/main" val="19500430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effectLst/>
              </a:rPr>
              <a:t>У </a:t>
            </a:r>
            <a:r>
              <a:rPr lang="ru-RU" dirty="0" err="1">
                <a:effectLst/>
              </a:rPr>
              <a:t>різних</a:t>
            </a:r>
            <a:r>
              <a:rPr lang="ru-RU" dirty="0">
                <a:effectLst/>
              </a:rPr>
              <a:t> </a:t>
            </a:r>
            <a:r>
              <a:rPr lang="ru-RU" dirty="0" err="1">
                <a:effectLst/>
              </a:rPr>
              <a:t>життєвих</a:t>
            </a:r>
            <a:r>
              <a:rPr lang="ru-RU" dirty="0">
                <a:effectLst/>
              </a:rPr>
              <a:t> </a:t>
            </a:r>
            <a:r>
              <a:rPr lang="ru-RU" dirty="0" err="1">
                <a:effectLst/>
              </a:rPr>
              <a:t>ситуаціях</a:t>
            </a:r>
            <a:r>
              <a:rPr lang="ru-RU" dirty="0">
                <a:effectLst/>
              </a:rPr>
              <a:t>, перш за все, в </a:t>
            </a:r>
            <a:r>
              <a:rPr lang="ru-RU" dirty="0" err="1">
                <a:effectLst/>
              </a:rPr>
              <a:t>процесі</a:t>
            </a:r>
            <a:r>
              <a:rPr lang="ru-RU" dirty="0">
                <a:effectLst/>
              </a:rPr>
              <a:t> </a:t>
            </a:r>
            <a:r>
              <a:rPr lang="ru-RU" dirty="0" err="1">
                <a:effectLst/>
              </a:rPr>
              <a:t>спілкування</a:t>
            </a:r>
            <a:r>
              <a:rPr lang="ru-RU" dirty="0">
                <a:effectLst/>
              </a:rPr>
              <a:t> з </a:t>
            </a:r>
            <a:r>
              <a:rPr lang="ru-RU" dirty="0" err="1">
                <a:effectLst/>
              </a:rPr>
              <a:t>іншими</a:t>
            </a:r>
            <a:r>
              <a:rPr lang="ru-RU" dirty="0">
                <a:effectLst/>
              </a:rPr>
              <a:t> людьми, </a:t>
            </a:r>
            <a:r>
              <a:rPr lang="ru-RU" dirty="0" err="1">
                <a:effectLst/>
              </a:rPr>
              <a:t>особистість</a:t>
            </a:r>
            <a:r>
              <a:rPr lang="ru-RU" dirty="0">
                <a:effectLst/>
              </a:rPr>
              <a:t> </a:t>
            </a:r>
            <a:r>
              <a:rPr lang="ru-RU" dirty="0" err="1">
                <a:effectLst/>
              </a:rPr>
              <a:t>знаходиться</a:t>
            </a:r>
            <a:r>
              <a:rPr lang="ru-RU" dirty="0">
                <a:effectLst/>
              </a:rPr>
              <a:t>, як правило, в одному з тих его-</a:t>
            </a:r>
            <a:r>
              <a:rPr lang="ru-RU" dirty="0" err="1">
                <a:effectLst/>
              </a:rPr>
              <a:t>станів</a:t>
            </a:r>
            <a:r>
              <a:rPr lang="ru-RU" dirty="0">
                <a:effectLst/>
              </a:rPr>
              <a:t>, </a:t>
            </a:r>
            <a:r>
              <a:rPr lang="ru-RU" dirty="0" err="1">
                <a:effectLst/>
              </a:rPr>
              <a:t>який</a:t>
            </a:r>
            <a:r>
              <a:rPr lang="ru-RU" dirty="0">
                <a:effectLst/>
              </a:rPr>
              <a:t> у </a:t>
            </a:r>
            <a:r>
              <a:rPr lang="ru-RU" dirty="0" err="1">
                <a:effectLst/>
              </a:rPr>
              <a:t>даний</a:t>
            </a:r>
            <a:r>
              <a:rPr lang="ru-RU" dirty="0">
                <a:effectLst/>
              </a:rPr>
              <a:t> момент </a:t>
            </a:r>
            <a:r>
              <a:rPr lang="ru-RU" dirty="0" err="1">
                <a:effectLst/>
              </a:rPr>
              <a:t>активізовано</a:t>
            </a:r>
            <a:r>
              <a:rPr lang="ru-RU" dirty="0">
                <a:effectLst/>
              </a:rPr>
              <a:t>. </a:t>
            </a:r>
            <a:r>
              <a:rPr lang="ru-RU" dirty="0" err="1">
                <a:effectLst/>
              </a:rPr>
              <a:t>Проте</a:t>
            </a:r>
            <a:r>
              <a:rPr lang="ru-RU" dirty="0">
                <a:effectLst/>
              </a:rPr>
              <a:t>, </a:t>
            </a:r>
            <a:r>
              <a:rPr lang="ru-RU" dirty="0" err="1">
                <a:effectLst/>
              </a:rPr>
              <a:t>можливе</a:t>
            </a:r>
            <a:r>
              <a:rPr lang="ru-RU" dirty="0">
                <a:effectLst/>
              </a:rPr>
              <a:t> і </a:t>
            </a:r>
            <a:r>
              <a:rPr lang="ru-RU" dirty="0" err="1">
                <a:effectLst/>
              </a:rPr>
              <a:t>поєднання</a:t>
            </a:r>
            <a:r>
              <a:rPr lang="ru-RU" dirty="0">
                <a:effectLst/>
              </a:rPr>
              <a:t> </a:t>
            </a:r>
            <a:r>
              <a:rPr lang="ru-RU" dirty="0" err="1">
                <a:effectLst/>
              </a:rPr>
              <a:t>двох</a:t>
            </a:r>
            <a:r>
              <a:rPr lang="ru-RU" dirty="0">
                <a:effectLst/>
              </a:rPr>
              <a:t> его-</a:t>
            </a:r>
            <a:r>
              <a:rPr lang="ru-RU" dirty="0" err="1">
                <a:effectLst/>
              </a:rPr>
              <a:t>станів</a:t>
            </a:r>
            <a:r>
              <a:rPr lang="ru-RU" dirty="0">
                <a:effectLst/>
              </a:rPr>
              <a:t>, </a:t>
            </a:r>
            <a:r>
              <a:rPr lang="ru-RU" dirty="0" err="1">
                <a:effectLst/>
              </a:rPr>
              <a:t>або</a:t>
            </a:r>
            <a:r>
              <a:rPr lang="ru-RU" dirty="0">
                <a:effectLst/>
              </a:rPr>
              <a:t>, </a:t>
            </a:r>
            <a:r>
              <a:rPr lang="ru-RU" dirty="0" err="1">
                <a:effectLst/>
              </a:rPr>
              <a:t>точніше</a:t>
            </a:r>
            <a:r>
              <a:rPr lang="ru-RU" dirty="0">
                <a:effectLst/>
              </a:rPr>
              <a:t> "</a:t>
            </a:r>
            <a:r>
              <a:rPr lang="ru-RU" dirty="0" err="1">
                <a:effectLst/>
              </a:rPr>
              <a:t>зараження</a:t>
            </a:r>
            <a:r>
              <a:rPr lang="ru-RU" dirty="0">
                <a:effectLst/>
              </a:rPr>
              <a:t>" (</a:t>
            </a:r>
            <a:r>
              <a:rPr lang="ru-RU" dirty="0" err="1">
                <a:effectLst/>
              </a:rPr>
              <a:t>контамінація</a:t>
            </a:r>
            <a:r>
              <a:rPr lang="ru-RU" dirty="0">
                <a:effectLst/>
              </a:rPr>
              <a:t>) одного стану </a:t>
            </a:r>
            <a:r>
              <a:rPr lang="ru-RU" dirty="0" err="1">
                <a:effectLst/>
              </a:rPr>
              <a:t>іншим</a:t>
            </a:r>
            <a:r>
              <a:rPr lang="ru-RU" dirty="0">
                <a:effectLst/>
              </a:rPr>
              <a:t>. Таким </a:t>
            </a:r>
            <a:r>
              <a:rPr lang="ru-RU" dirty="0" err="1">
                <a:effectLst/>
              </a:rPr>
              <a:t>механізмом</a:t>
            </a:r>
            <a:r>
              <a:rPr lang="ru-RU" dirty="0">
                <a:effectLst/>
              </a:rPr>
              <a:t> </a:t>
            </a:r>
            <a:r>
              <a:rPr lang="ru-RU" dirty="0" err="1">
                <a:effectLst/>
              </a:rPr>
              <a:t>зараження</a:t>
            </a:r>
            <a:r>
              <a:rPr lang="ru-RU" dirty="0">
                <a:effectLst/>
              </a:rPr>
              <a:t> Берн </a:t>
            </a:r>
            <a:r>
              <a:rPr lang="ru-RU" dirty="0" err="1">
                <a:effectLst/>
              </a:rPr>
              <a:t>пояснює</a:t>
            </a:r>
            <a:r>
              <a:rPr lang="ru-RU" dirty="0">
                <a:effectLst/>
              </a:rPr>
              <a:t> </a:t>
            </a:r>
            <a:r>
              <a:rPr lang="ru-RU" dirty="0" err="1">
                <a:effectLst/>
              </a:rPr>
              <a:t>різні</a:t>
            </a:r>
            <a:r>
              <a:rPr lang="ru-RU" dirty="0">
                <a:effectLst/>
              </a:rPr>
              <a:t> </a:t>
            </a:r>
            <a:r>
              <a:rPr lang="ru-RU" dirty="0" err="1">
                <a:effectLst/>
              </a:rPr>
              <a:t>випадки</a:t>
            </a:r>
            <a:r>
              <a:rPr lang="ru-RU" dirty="0">
                <a:effectLst/>
              </a:rPr>
              <a:t> </a:t>
            </a:r>
            <a:r>
              <a:rPr lang="ru-RU" dirty="0" err="1">
                <a:effectLst/>
              </a:rPr>
              <a:t>особистісних</a:t>
            </a:r>
            <a:r>
              <a:rPr lang="ru-RU" dirty="0">
                <a:effectLst/>
              </a:rPr>
              <a:t> </a:t>
            </a:r>
            <a:r>
              <a:rPr lang="ru-RU" dirty="0" err="1">
                <a:effectLst/>
              </a:rPr>
              <a:t>патологій</a:t>
            </a:r>
            <a:r>
              <a:rPr lang="ru-RU" dirty="0">
                <a:effectLst/>
              </a:rPr>
              <a:t> і </a:t>
            </a:r>
            <a:r>
              <a:rPr lang="ru-RU" dirty="0" err="1">
                <a:effectLst/>
              </a:rPr>
              <a:t>відхилень</a:t>
            </a:r>
            <a:r>
              <a:rPr lang="ru-RU" dirty="0">
                <a:effectLst/>
              </a:rPr>
              <a:t> аж до </a:t>
            </a:r>
            <a:r>
              <a:rPr lang="ru-RU" dirty="0" err="1">
                <a:effectLst/>
              </a:rPr>
              <a:t>психічних</a:t>
            </a:r>
            <a:r>
              <a:rPr lang="ru-RU" dirty="0">
                <a:effectLst/>
              </a:rPr>
              <a:t> </a:t>
            </a:r>
            <a:r>
              <a:rPr lang="ru-RU" dirty="0" err="1">
                <a:effectLst/>
              </a:rPr>
              <a:t>захворювань</a:t>
            </a:r>
            <a:r>
              <a:rPr lang="ru-RU" dirty="0">
                <a:effectLst/>
              </a:rPr>
              <a:t>.</a:t>
            </a:r>
            <a:endParaRPr lang="uk-UA" dirty="0">
              <a:effectLst/>
            </a:endParaRPr>
          </a:p>
        </p:txBody>
      </p:sp>
      <p:sp>
        <p:nvSpPr>
          <p:cNvPr id="3" name="Заголовок 2"/>
          <p:cNvSpPr>
            <a:spLocks noGrp="1"/>
          </p:cNvSpPr>
          <p:nvPr>
            <p:ph type="title"/>
          </p:nvPr>
        </p:nvSpPr>
        <p:spPr/>
        <p:txBody>
          <a:bodyPr/>
          <a:lstStyle/>
          <a:p>
            <a:r>
              <a:rPr lang="uk-UA" sz="2400" dirty="0">
                <a:effectLst/>
              </a:rPr>
              <a:t>Транзактний аналіз Еріка </a:t>
            </a:r>
            <a:r>
              <a:rPr lang="uk-UA" sz="2400" dirty="0" smtClean="0">
                <a:effectLst/>
              </a:rPr>
              <a:t>Берна</a:t>
            </a:r>
            <a:endParaRPr lang="uk-UA" sz="2400" dirty="0"/>
          </a:p>
        </p:txBody>
      </p:sp>
    </p:spTree>
    <p:extLst>
      <p:ext uri="{BB962C8B-B14F-4D97-AF65-F5344CB8AC3E}">
        <p14:creationId xmlns:p14="http://schemas.microsoft.com/office/powerpoint/2010/main" val="14862581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За допомогою концепції его-станів можна розглядати процес міжособистісної взаємодії. Елементарна одиниця спілкування, що складається з </a:t>
            </a:r>
            <a:r>
              <a:rPr lang="uk-UA" dirty="0" err="1">
                <a:effectLst/>
              </a:rPr>
              <a:t>транзакційної</a:t>
            </a:r>
            <a:r>
              <a:rPr lang="uk-UA" dirty="0">
                <a:effectLst/>
              </a:rPr>
              <a:t> стимул-реакції і реакції, називається транзакцією. За допомогою своєї концепції Берн вивчає і складніші форми поведінки людини - "Ігри", або "серії послідовних прихованих додаткових транзакцій з чітким і передбаченим результатом </a:t>
            </a:r>
            <a:r>
              <a:rPr lang="en-ZA" dirty="0">
                <a:effectLst/>
              </a:rPr>
              <a:t>o. </a:t>
            </a:r>
            <a:r>
              <a:rPr lang="uk-UA" dirty="0">
                <a:effectLst/>
              </a:rPr>
              <a:t>За допомогою психологічних ігор люди часто </a:t>
            </a:r>
            <a:r>
              <a:rPr lang="uk-UA" dirty="0" err="1">
                <a:effectLst/>
              </a:rPr>
              <a:t>неусвідомлено</a:t>
            </a:r>
            <a:r>
              <a:rPr lang="uk-UA" dirty="0">
                <a:effectLst/>
              </a:rPr>
              <a:t> компенсують свої особистісні проблеми. Берн створив теорію і типологію ігор і сценаріїв, описаних в книзі "Ігри, в які грають люди ".</a:t>
            </a:r>
          </a:p>
        </p:txBody>
      </p:sp>
      <p:sp>
        <p:nvSpPr>
          <p:cNvPr id="3" name="Заголовок 2"/>
          <p:cNvSpPr>
            <a:spLocks noGrp="1"/>
          </p:cNvSpPr>
          <p:nvPr>
            <p:ph type="title"/>
          </p:nvPr>
        </p:nvSpPr>
        <p:spPr/>
        <p:txBody>
          <a:bodyPr/>
          <a:lstStyle/>
          <a:p>
            <a:r>
              <a:rPr lang="uk-UA" sz="2400" dirty="0">
                <a:effectLst/>
              </a:rPr>
              <a:t>Транзактний аналіз Еріка </a:t>
            </a:r>
            <a:r>
              <a:rPr lang="uk-UA" sz="2400" dirty="0" smtClean="0">
                <a:effectLst/>
              </a:rPr>
              <a:t>Берна</a:t>
            </a:r>
            <a:endParaRPr lang="uk-UA" sz="2400" dirty="0"/>
          </a:p>
        </p:txBody>
      </p:sp>
    </p:spTree>
    <p:extLst>
      <p:ext uri="{BB962C8B-B14F-4D97-AF65-F5344CB8AC3E}">
        <p14:creationId xmlns:p14="http://schemas.microsoft.com/office/powerpoint/2010/main" val="25620686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effectLst/>
              </a:rPr>
              <a:t>Видатний український психолог Г.С. Костюк (1899-1982) зробив значний внесок у психологічну теорію особистості. За його концепцією, індивід стає суспільною істотою, особистістю тоді, як у нього формуються свідомість і самосвідомість, утворюється система психічних властивостей, здатність брати участь у житті суспільства, виконувати соціальні функції.</a:t>
            </a:r>
          </a:p>
          <a:p>
            <a:r>
              <a:rPr lang="uk-UA" dirty="0">
                <a:effectLst/>
              </a:rPr>
              <a:t>Об'єктивна соціальна сутність особистості завжди реалізується суб'єктивними психічними засобами. Одночасно соціальне, яке зумовлює психічне в людини, визначає її соціальні взаємини з іншими людьми.</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40809824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dirty="0">
                <a:effectLst/>
              </a:rPr>
              <a:t>Психічна діяльність особистості відбувається в результаті інтеграції психічних процесів та властивостей і здійснюється нейрофізіологічними механізмами. Останні є системою, що у своєму функціонуванні залежить від тих систем організму, які складаються з біохімічних, біофізичних та інших компонентів. Між психічним і фізіологічним існують складні стосунки. Психічне не тільки реалізується фізіологічним, а й зазнає змін залежно від перебігу функціонування фізіологічних механізмів.</a:t>
            </a:r>
          </a:p>
          <a:p>
            <a:r>
              <a:rPr lang="uk-UA" dirty="0">
                <a:effectLst/>
              </a:rPr>
              <a:t>Особливості </a:t>
            </a:r>
            <a:r>
              <a:rPr lang="uk-UA" dirty="0" err="1">
                <a:effectLst/>
              </a:rPr>
              <a:t>нейродинаміки</a:t>
            </a:r>
            <a:r>
              <a:rPr lang="uk-UA" dirty="0">
                <a:effectLst/>
              </a:rPr>
              <a:t> відіграють суттєву роль у становленні індивідуальної своєрідності особистості. Проте, особистість може усвідомлювати власні недоліки і певною мірою компенсувати їх. Наприклад, стримувати </a:t>
            </a:r>
            <a:r>
              <a:rPr lang="uk-UA" dirty="0" err="1">
                <a:effectLst/>
              </a:rPr>
              <a:t>афективність</a:t>
            </a:r>
            <a:r>
              <a:rPr lang="uk-UA" dirty="0">
                <a:effectLst/>
              </a:rPr>
              <a:t>, імпульсивність свого темпераменту тощо.</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29765669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a:effectLst/>
              </a:rPr>
              <a:t>Слід розрізняти поняття "індивід" та "особистість". Людина є індивідом на всіх етапах онтогенезу і за всіх умов, а особистістю стає і може перестати бути нею.</a:t>
            </a:r>
          </a:p>
          <a:p>
            <a:r>
              <a:rPr lang="uk-UA" dirty="0">
                <a:effectLst/>
              </a:rPr>
              <a:t>Необхідно долати абсолютне протиставлення природного і суспільного, біологічного і соціального в житті особистості. Немає суспільного, соціального без природного, біологічного, як немає суспільства поза індивідами, які в ньому взаємодіють.</a:t>
            </a:r>
          </a:p>
        </p:txBody>
      </p:sp>
      <p:sp>
        <p:nvSpPr>
          <p:cNvPr id="3" name="Заголовок 2"/>
          <p:cNvSpPr>
            <a:spLocks noGrp="1"/>
          </p:cNvSpPr>
          <p:nvPr>
            <p:ph type="title"/>
          </p:nvPr>
        </p:nvSpPr>
        <p:spPr/>
        <p:txBody>
          <a:bodyPr/>
          <a:lstStyle/>
          <a:p>
            <a:r>
              <a:rPr lang="ru-RU" sz="2400" dirty="0" err="1">
                <a:effectLst/>
              </a:rPr>
              <a:t>Концепція</a:t>
            </a:r>
            <a:r>
              <a:rPr lang="ru-RU" sz="2400" dirty="0">
                <a:effectLst/>
              </a:rPr>
              <a:t> </a:t>
            </a:r>
            <a:r>
              <a:rPr lang="ru-RU" sz="2400" dirty="0" err="1">
                <a:effectLst/>
              </a:rPr>
              <a:t>особистості</a:t>
            </a:r>
            <a:r>
              <a:rPr lang="ru-RU" sz="2400" dirty="0">
                <a:effectLst/>
              </a:rPr>
              <a:t> Г. С. </a:t>
            </a:r>
            <a:r>
              <a:rPr lang="ru-RU" sz="2400" dirty="0" smtClean="0">
                <a:effectLst/>
              </a:rPr>
              <a:t>Костюка</a:t>
            </a:r>
            <a:endParaRPr lang="uk-UA" sz="2400" dirty="0"/>
          </a:p>
        </p:txBody>
      </p:sp>
    </p:spTree>
    <p:extLst>
      <p:ext uri="{BB962C8B-B14F-4D97-AF65-F5344CB8AC3E}">
        <p14:creationId xmlns:p14="http://schemas.microsoft.com/office/powerpoint/2010/main" val="1427271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123</TotalTime>
  <Words>5150</Words>
  <Application>Microsoft Office PowerPoint</Application>
  <PresentationFormat>Экран (16:9)</PresentationFormat>
  <Paragraphs>236</Paragraphs>
  <Slides>103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103</vt:i4>
      </vt:variant>
    </vt:vector>
  </HeadingPairs>
  <TitlesOfParts>
    <vt:vector size="104" baseType="lpstr">
      <vt:lpstr>Базовая</vt:lpstr>
      <vt:lpstr>Гуманістичний напрям у психології особистості</vt:lpstr>
      <vt:lpstr>План</vt:lpstr>
      <vt:lpstr>Загальна характеристика гуманістичного напряму</vt:lpstr>
      <vt:lpstr>Загальна характеристика гуманістичного напряму</vt:lpstr>
      <vt:lpstr>Загальна характеристика гуманістичного напряму</vt:lpstr>
      <vt:lpstr>Загальна характеристика гуманістичного напряму</vt:lpstr>
      <vt:lpstr>Загальна характеристика гуманістичного напряму</vt:lpstr>
      <vt:lpstr>Загальна характеристика гуманістичного напряму</vt:lpstr>
      <vt:lpstr>Презентация PowerPoint</vt:lpstr>
      <vt:lpstr>Презентация PowerPoint</vt:lpstr>
      <vt:lpstr>Презентация PowerPoint</vt:lpstr>
      <vt:lpstr>Презентация PowerPoint</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Презентация PowerPoint</vt:lpstr>
      <vt:lpstr>Теорія самоактуалізації Абрахама Маслоу</vt:lpstr>
      <vt:lpstr>Презентация PowerPoint</vt:lpstr>
      <vt:lpstr>Теорія самоактуалізації Абрахама Маслоу</vt:lpstr>
      <vt:lpstr>Презентация PowerPoint</vt:lpstr>
      <vt:lpstr>Теорія самоактуалізації Абрахама Маслоу</vt:lpstr>
      <vt:lpstr>Презентация PowerPoint</vt:lpstr>
      <vt:lpstr>Теорія самоактуалізації Абрахама Маслоу</vt:lpstr>
      <vt:lpstr>Презентация PowerPoint</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Теорія самоактуалізації Абрахама Маслоу</vt:lpstr>
      <vt:lpstr>Феноменологічна теорія Карпа Роджерса</vt:lpstr>
      <vt:lpstr>Презентация PowerPoint</vt:lpstr>
      <vt:lpstr>Феноменологічна теорія Карпа Роджерса</vt:lpstr>
      <vt:lpstr>Феноменологічна теорія Карпа Роджерса</vt:lpstr>
      <vt:lpstr>Презентация PowerPoint</vt:lpstr>
      <vt:lpstr>Феноменологічна теорія Карпа Роджерса</vt:lpstr>
      <vt:lpstr>Феноменологічна теорія Карпа Роджерса</vt:lpstr>
      <vt:lpstr>Презентация PowerPoint</vt:lpstr>
      <vt:lpstr>Феноменологічна теорія Карпа Роджерса</vt:lpstr>
      <vt:lpstr>Феноменологічна теорія Карпа Роджерса</vt:lpstr>
      <vt:lpstr>Презентация PowerPoint</vt:lpstr>
      <vt:lpstr>Феноменологічна теорія Карпа Роджерса</vt:lpstr>
      <vt:lpstr>Феноменологічна теорія Карпа Роджерса</vt:lpstr>
      <vt:lpstr>Презентация PowerPoint</vt:lpstr>
      <vt:lpstr>Презентация PowerPoint</vt:lpstr>
      <vt:lpstr>Презентация PowerPoint</vt:lpstr>
      <vt:lpstr>Особистість у логотерапії Віктора Франкла</vt:lpstr>
      <vt:lpstr>Презентация PowerPoint</vt:lpstr>
      <vt:lpstr>Особистість у логотерапії Віктора Франкла</vt:lpstr>
      <vt:lpstr>Презентация PowerPoint</vt:lpstr>
      <vt:lpstr>Особистість у логотерапії Віктора Франкла</vt:lpstr>
      <vt:lpstr>Особистість у логотерапії Віктора Франкла</vt:lpstr>
      <vt:lpstr>Презентация PowerPoint</vt:lpstr>
      <vt:lpstr>Презентация PowerPoint</vt:lpstr>
      <vt:lpstr>Екзистенційна психологія Ролло Мея</vt:lpstr>
      <vt:lpstr>Екзистенційна психологія Ролло Мея</vt:lpstr>
      <vt:lpstr>Екзистенційна психологія Ролло Мея</vt:lpstr>
      <vt:lpstr>Екзистенційна психологія Ролло Мея</vt:lpstr>
      <vt:lpstr>Екзистенційна психологія Ролло Мея</vt:lpstr>
      <vt:lpstr>Екзистенційна психологія Ролло Мея</vt:lpstr>
      <vt:lpstr>Екзистенційна психологія Ролло Мея</vt:lpstr>
      <vt:lpstr>Психологія свідомості В. Джемса</vt:lpstr>
      <vt:lpstr>Психологія свідомості В. Джемса  </vt:lpstr>
      <vt:lpstr>Психологія свідомості В. Джемса</vt:lpstr>
      <vt:lpstr>Психологія свідомості В. Джемса</vt:lpstr>
      <vt:lpstr>Психологія свідомості В. Джемса</vt:lpstr>
      <vt:lpstr>Психологія свідомості В. Джемса</vt:lpstr>
      <vt:lpstr>Психологія свідомості В. Джемса</vt:lpstr>
      <vt:lpstr>Психологія свідомості В. Джемса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Особистість в "описовім психології" В. Дільтея й Е. Шпрангера</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Теорії особистості у французькій соціологічній школі</vt:lpstr>
      <vt:lpstr>Транзактний аналіз Еріка Берна</vt:lpstr>
      <vt:lpstr>Транзактний аналіз Еріка Берна</vt:lpstr>
      <vt:lpstr>Транзактний аналіз Еріка Берна</vt:lpstr>
      <vt:lpstr>Транзактний аналіз Еріка Берна</vt:lpstr>
      <vt:lpstr>Транзактний аналіз Еріка Берна</vt:lpstr>
      <vt:lpstr>Концепція особистості Г. С. Костюка</vt:lpstr>
      <vt:lpstr>Концепція особистості Г. С. Костюка</vt:lpstr>
      <vt:lpstr>Концепція особистості Г. С. Костюка</vt:lpstr>
      <vt:lpstr>Концепція особистості Г. С. Костюка</vt:lpstr>
      <vt:lpstr>Концепція особистості Г. С. Костюка</vt:lpstr>
      <vt:lpstr>Концепція особистості Г. С. Костюка</vt:lpstr>
      <vt:lpstr>Концепція особистості Г. С. Костюка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Гуманістичний напрям у психології особистості</dc:title>
  <dc:creator>Olexandra V</dc:creator>
  <cp:lastModifiedBy>Olexandra V</cp:lastModifiedBy>
  <cp:revision>8</cp:revision>
  <dcterms:created xsi:type="dcterms:W3CDTF">2023-02-25T06:45:49Z</dcterms:created>
  <dcterms:modified xsi:type="dcterms:W3CDTF">2023-03-02T07:57:24Z</dcterms:modified>
</cp:coreProperties>
</file>