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275" autoAdjust="0"/>
  </p:normalViewPr>
  <p:slideViewPr>
    <p:cSldViewPr snapToGrid="0">
      <p:cViewPr varScale="1">
        <p:scale>
          <a:sx n="60" d="100"/>
          <a:sy n="60" d="100"/>
        </p:scale>
        <p:origin x="1560" y="3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5545F-2A9C-495C-8D3C-D23448FD7E67}" type="datetimeFigureOut">
              <a:rPr lang="uk-UA" smtClean="0"/>
              <a:t>23.10.2024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5F2AD-77FA-45FB-95F5-0257CDB937B0}" type="slidenum">
              <a:rPr lang="uk-UA" smtClean="0"/>
              <a:t>‹№›</a:t>
            </a:fld>
            <a:endParaRPr lang="uk-UA"/>
          </a:p>
        </p:txBody>
      </p:sp>
    </p:spTree>
    <p:extLst>
      <p:ext uri="{BB962C8B-B14F-4D97-AF65-F5344CB8AC3E}">
        <p14:creationId xmlns:p14="http://schemas.microsoft.com/office/powerpoint/2010/main" val="3885708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1775F2AD-77FA-45FB-95F5-0257CDB937B0}" type="slidenum">
              <a:rPr lang="uk-UA" smtClean="0"/>
              <a:t>2</a:t>
            </a:fld>
            <a:endParaRPr lang="uk-UA"/>
          </a:p>
        </p:txBody>
      </p:sp>
    </p:spTree>
    <p:extLst>
      <p:ext uri="{BB962C8B-B14F-4D97-AF65-F5344CB8AC3E}">
        <p14:creationId xmlns:p14="http://schemas.microsoft.com/office/powerpoint/2010/main" val="3188099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877565-A447-9FC8-6513-09E1B224D458}"/>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29BFE09B-8A35-FF2F-AC9B-B4E0174D7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0FA93886-339B-DF66-6C98-433372D9D8FA}"/>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0A7BBE0D-FE6B-71EF-1A37-ADB53E69FE1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E1FD8E9-BF7B-A758-6B65-79FD960B4D96}"/>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246633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E28426-40A2-D059-B077-C984B38336F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901D4998-67AD-01A0-A4A4-244EB2FAB4FC}"/>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5B52D5FF-59CF-DC80-05B2-62BFB7CD4605}"/>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4D4ABB2F-A3D5-CFDB-DC95-47148B9B9B5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73ACC309-A71E-BC50-D38B-6A91E9D695BB}"/>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677143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A93CA095-D44C-C8FB-C14A-AE7369704738}"/>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0215EC3A-82AC-F431-106E-C50AFDCDA713}"/>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6E13AE73-8390-5DAF-E73C-D1F7428CFB49}"/>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18E4C86E-6593-BA57-E9C3-5C7405337DC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FE2EEEC2-5ED7-8567-CD2C-31069BBB539B}"/>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320768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668E7F-FCA2-6E7C-772F-8F1D37BD1FA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2B8025AA-A188-6168-A337-FFA08AE560D3}"/>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FB1EED59-1849-EA59-4991-D71A9BC2062E}"/>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38041180-839D-E7F8-7E9E-5CCBC4C9D44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8C1DB661-FDBB-D537-487A-EA12909FE669}"/>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92995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D253AD-D3E4-1995-BE32-877A5A7825C0}"/>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4453E7CB-D677-5C48-4E0A-B254163BE4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65FB0F8C-188D-09AA-F52A-FD966241655F}"/>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552CD68A-2FCB-1262-D389-52F654A46AB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C8D9E56-AB79-F388-1257-1AC3F9F0D778}"/>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05269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922900-D209-01AE-DFA6-B845CFA9A30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5D0E6D5-5D00-69ED-D201-AF6594373DA5}"/>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B8389881-BA44-5277-DFC4-394763185D0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2BE5CA6E-BB4B-1DD9-12A5-A67BA4A14183}"/>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6" name="Місце для нижнього колонтитула 5">
            <a:extLst>
              <a:ext uri="{FF2B5EF4-FFF2-40B4-BE49-F238E27FC236}">
                <a16:creationId xmlns:a16="http://schemas.microsoft.com/office/drawing/2014/main" id="{2DFC0827-B55A-06D7-95D6-784267481955}"/>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B6D8BC46-9A9E-DB09-4684-6C0B0834195E}"/>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2888628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981484-EE75-0AD2-25B9-9A489349CF63}"/>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8562CAF1-9593-9EE5-651B-58C7A48FB4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2E8CDB86-253D-6812-A28F-D1D8C9DD7890}"/>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7C249B15-100F-2A0F-A771-98B20F89C9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0B8F37B2-660B-3663-7AF8-5AD00545497A}"/>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5A3356C6-4B3F-B9CE-B1A9-614B94BED2F9}"/>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8" name="Місце для нижнього колонтитула 7">
            <a:extLst>
              <a:ext uri="{FF2B5EF4-FFF2-40B4-BE49-F238E27FC236}">
                <a16:creationId xmlns:a16="http://schemas.microsoft.com/office/drawing/2014/main" id="{3108B27E-7CBF-E502-81DB-80C32052596C}"/>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77AE7B23-A13F-FF7B-297C-658CC00D580C}"/>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163618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5E946A-B5E3-B85A-76E6-8F6F5F55834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38875440-28E1-DA83-24B4-643D25AF2A85}"/>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4" name="Місце для нижнього колонтитула 3">
            <a:extLst>
              <a:ext uri="{FF2B5EF4-FFF2-40B4-BE49-F238E27FC236}">
                <a16:creationId xmlns:a16="http://schemas.microsoft.com/office/drawing/2014/main" id="{9C08CF8B-893E-823E-D7EE-3837109495C1}"/>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5F82B125-1809-6E6A-FB7C-7D20F41EED87}"/>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43960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A27BD121-2B26-52E4-1246-17F1E95C5E9A}"/>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3" name="Місце для нижнього колонтитула 2">
            <a:extLst>
              <a:ext uri="{FF2B5EF4-FFF2-40B4-BE49-F238E27FC236}">
                <a16:creationId xmlns:a16="http://schemas.microsoft.com/office/drawing/2014/main" id="{DCB96DB2-4676-05CA-FDF4-71325C71B02E}"/>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586466E7-C59C-268B-FF29-961E555C9112}"/>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90114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0177C6-C9E3-ADF7-B989-83F4614DFF92}"/>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A54B742D-B059-C18B-85FC-E0C12F3F7A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BE9C6A76-2214-CB18-DC88-4FBF9CEF5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94030C8C-1050-52C7-5053-A9ED86A90C00}"/>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6" name="Місце для нижнього колонтитула 5">
            <a:extLst>
              <a:ext uri="{FF2B5EF4-FFF2-40B4-BE49-F238E27FC236}">
                <a16:creationId xmlns:a16="http://schemas.microsoft.com/office/drawing/2014/main" id="{36EEF594-AB51-17BB-2DD4-03F778C6E159}"/>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5924F91-C29E-5E83-DFD8-A05F74E034ED}"/>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94340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4D3397-9642-6E75-BCC3-F8C8AEF89BEE}"/>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6FA75BE1-4B0B-C942-6D2F-C4040D79C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A08C0BF4-4850-39C3-D650-1801918F1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20785A49-71E9-DF86-DF5B-E81CABF11F9D}"/>
              </a:ext>
            </a:extLst>
          </p:cNvPr>
          <p:cNvSpPr>
            <a:spLocks noGrp="1"/>
          </p:cNvSpPr>
          <p:nvPr>
            <p:ph type="dt" sz="half" idx="10"/>
          </p:nvPr>
        </p:nvSpPr>
        <p:spPr/>
        <p:txBody>
          <a:bodyPr/>
          <a:lstStyle/>
          <a:p>
            <a:fld id="{6CAAEA3E-A5F4-4BD5-AE69-9D64977456BB}" type="datetimeFigureOut">
              <a:rPr lang="uk-UA" smtClean="0"/>
              <a:t>23.10.2024</a:t>
            </a:fld>
            <a:endParaRPr lang="uk-UA"/>
          </a:p>
        </p:txBody>
      </p:sp>
      <p:sp>
        <p:nvSpPr>
          <p:cNvPr id="6" name="Місце для нижнього колонтитула 5">
            <a:extLst>
              <a:ext uri="{FF2B5EF4-FFF2-40B4-BE49-F238E27FC236}">
                <a16:creationId xmlns:a16="http://schemas.microsoft.com/office/drawing/2014/main" id="{B7C844B8-CA44-9939-C4CE-771E930245A8}"/>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B6C1171B-022C-3B50-DF39-3FD66519C438}"/>
              </a:ext>
            </a:extLst>
          </p:cNvPr>
          <p:cNvSpPr>
            <a:spLocks noGrp="1"/>
          </p:cNvSpPr>
          <p:nvPr>
            <p:ph type="sldNum" sz="quarter" idx="12"/>
          </p:nvPr>
        </p:nvSpPr>
        <p:spPr/>
        <p:txBody>
          <a:bodyPr/>
          <a:lstStyle/>
          <a:p>
            <a:fld id="{BA6D7540-0E93-4970-B183-73C71B540BD9}" type="slidenum">
              <a:rPr lang="uk-UA" smtClean="0"/>
              <a:t>‹№›</a:t>
            </a:fld>
            <a:endParaRPr lang="uk-UA"/>
          </a:p>
        </p:txBody>
      </p:sp>
    </p:spTree>
    <p:extLst>
      <p:ext uri="{BB962C8B-B14F-4D97-AF65-F5344CB8AC3E}">
        <p14:creationId xmlns:p14="http://schemas.microsoft.com/office/powerpoint/2010/main" val="396972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EDF867E2-943E-ADDE-D14A-359690C50C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E939127A-5D0E-036C-E94F-E2995EF2E1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B7F7404-A05C-2CAC-135F-667828B417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AEA3E-A5F4-4BD5-AE69-9D64977456BB}" type="datetimeFigureOut">
              <a:rPr lang="uk-UA" smtClean="0"/>
              <a:t>23.10.2024</a:t>
            </a:fld>
            <a:endParaRPr lang="uk-UA"/>
          </a:p>
        </p:txBody>
      </p:sp>
      <p:sp>
        <p:nvSpPr>
          <p:cNvPr id="5" name="Місце для нижнього колонтитула 4">
            <a:extLst>
              <a:ext uri="{FF2B5EF4-FFF2-40B4-BE49-F238E27FC236}">
                <a16:creationId xmlns:a16="http://schemas.microsoft.com/office/drawing/2014/main" id="{EC26FBC4-0157-61E8-5F43-8524B8E061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0B22F71F-8092-1255-62D1-A6C313F1EE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7540-0E93-4970-B183-73C71B540BD9}" type="slidenum">
              <a:rPr lang="uk-UA" smtClean="0"/>
              <a:t>‹№›</a:t>
            </a:fld>
            <a:endParaRPr lang="uk-UA"/>
          </a:p>
        </p:txBody>
      </p:sp>
    </p:spTree>
    <p:extLst>
      <p:ext uri="{BB962C8B-B14F-4D97-AF65-F5344CB8AC3E}">
        <p14:creationId xmlns:p14="http://schemas.microsoft.com/office/powerpoint/2010/main" val="956926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7">
            <a:extLst>
              <a:ext uri="{FF2B5EF4-FFF2-40B4-BE49-F238E27FC236}">
                <a16:creationId xmlns:a16="http://schemas.microsoft.com/office/drawing/2014/main" id="{A72802D7-92A3-0E67-CC6C-79F3D2A291AA}"/>
              </a:ext>
            </a:extLst>
          </p:cNvPr>
          <p:cNvSpPr>
            <a:spLocks noGrp="1"/>
          </p:cNvSpPr>
          <p:nvPr>
            <p:ph type="ctrTitle"/>
          </p:nvPr>
        </p:nvSpPr>
        <p:spPr>
          <a:xfrm>
            <a:off x="492642" y="552892"/>
            <a:ext cx="11160642" cy="2169043"/>
          </a:xfrm>
        </p:spPr>
        <p:txBody>
          <a:bodyPr rtlCol="0">
            <a:noAutofit/>
          </a:bodyPr>
          <a:lstStyle/>
          <a:p>
            <a:pPr algn="l" rtl="0"/>
            <a:r>
              <a:rPr lang="uk-UA" sz="2400" b="1" dirty="0">
                <a:latin typeface="Times New Roman" panose="02020603050405020304" pitchFamily="18" charset="0"/>
                <a:cs typeface="Times New Roman" panose="02020603050405020304" pitchFamily="18" charset="0"/>
              </a:rPr>
              <a:t>Тема 6. Маркетинг в міжнародній логістиці</a:t>
            </a:r>
            <a:br>
              <a:rPr lang="uk-UA" sz="2400" dirty="0">
                <a:latin typeface="Times New Roman" panose="02020603050405020304" pitchFamily="18" charset="0"/>
                <a:cs typeface="Times New Roman" panose="02020603050405020304" pitchFamily="18" charset="0"/>
              </a:rPr>
            </a:br>
            <a:br>
              <a:rPr lang="uk-UA"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1.</a:t>
            </a:r>
            <a:r>
              <a:rPr lang="ru-RU" sz="2400" b="1" i="0" dirty="0">
                <a:solidFill>
                  <a:srgbClr val="000000"/>
                </a:solidFill>
                <a:effectLst/>
                <a:latin typeface="Times New Roman" panose="02020603050405020304" pitchFamily="18" charset="0"/>
                <a:cs typeface="Times New Roman" panose="02020603050405020304" pitchFamily="18" charset="0"/>
              </a:rPr>
              <a:t>Маркетинг як </a:t>
            </a:r>
            <a:r>
              <a:rPr lang="ru-RU" sz="2400" b="1" i="0" dirty="0" err="1">
                <a:solidFill>
                  <a:srgbClr val="000000"/>
                </a:solidFill>
                <a:effectLst/>
                <a:latin typeface="Times New Roman" panose="02020603050405020304" pitchFamily="18" charset="0"/>
                <a:cs typeface="Times New Roman" panose="02020603050405020304" pitchFamily="18" charset="0"/>
              </a:rPr>
              <a:t>комплексний</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системний</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підхід</a:t>
            </a:r>
            <a:r>
              <a:rPr lang="ru-RU" sz="2400" b="1" i="0" dirty="0">
                <a:solidFill>
                  <a:srgbClr val="000000"/>
                </a:solidFill>
                <a:effectLst/>
                <a:latin typeface="Times New Roman" panose="02020603050405020304" pitchFamily="18" charset="0"/>
                <a:cs typeface="Times New Roman" panose="02020603050405020304" pitchFamily="18" charset="0"/>
              </a:rPr>
              <a:t> до </a:t>
            </a:r>
            <a:r>
              <a:rPr lang="ru-RU" sz="2400" b="1" i="0" dirty="0" err="1">
                <a:solidFill>
                  <a:srgbClr val="000000"/>
                </a:solidFill>
                <a:effectLst/>
                <a:latin typeface="Times New Roman" panose="02020603050405020304" pitchFamily="18" charset="0"/>
                <a:cs typeface="Times New Roman" panose="02020603050405020304" pitchFamily="18" charset="0"/>
              </a:rPr>
              <a:t>формування</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міжнародних</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ланцюгів</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постачання</a:t>
            </a:r>
            <a:r>
              <a:rPr lang="ru-RU" sz="2400" b="1" dirty="0">
                <a:latin typeface="Times New Roman" panose="02020603050405020304" pitchFamily="18" charset="0"/>
                <a:cs typeface="Times New Roman" panose="02020603050405020304" pitchFamily="18" charset="0"/>
              </a:rPr>
              <a:t>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2.</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Маркетингова</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логістика</a:t>
            </a:r>
            <a:r>
              <a:rPr lang="ru-RU" sz="2400" b="1" i="0" dirty="0">
                <a:solidFill>
                  <a:srgbClr val="000000"/>
                </a:solidFill>
                <a:effectLst/>
                <a:latin typeface="Times New Roman" panose="02020603050405020304" pitchFamily="18" charset="0"/>
                <a:cs typeface="Times New Roman" panose="02020603050405020304" pitchFamily="18" charset="0"/>
              </a:rPr>
              <a:t> в </a:t>
            </a:r>
            <a:r>
              <a:rPr lang="ru-RU" sz="2400" b="1" i="0" dirty="0" err="1">
                <a:solidFill>
                  <a:srgbClr val="000000"/>
                </a:solidFill>
                <a:effectLst/>
                <a:latin typeface="Times New Roman" panose="02020603050405020304" pitchFamily="18" charset="0"/>
                <a:cs typeface="Times New Roman" panose="02020603050405020304" pitchFamily="18" charset="0"/>
              </a:rPr>
              <a:t>міжнародних</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ланцюгах</a:t>
            </a:r>
            <a:r>
              <a:rPr lang="ru-RU" sz="2400" b="1" i="0" dirty="0">
                <a:solidFill>
                  <a:srgbClr val="000000"/>
                </a:solidFill>
                <a:effectLst/>
                <a:latin typeface="Times New Roman" panose="02020603050405020304" pitchFamily="18" charset="0"/>
                <a:cs typeface="Times New Roman" panose="02020603050405020304" pitchFamily="18" charset="0"/>
              </a:rPr>
              <a:t> </a:t>
            </a:r>
            <a:r>
              <a:rPr lang="ru-RU" sz="2400" b="1" i="0" dirty="0" err="1">
                <a:solidFill>
                  <a:srgbClr val="000000"/>
                </a:solidFill>
                <a:effectLst/>
                <a:latin typeface="Times New Roman" panose="02020603050405020304" pitchFamily="18" charset="0"/>
                <a:cs typeface="Times New Roman" panose="02020603050405020304" pitchFamily="18" charset="0"/>
              </a:rPr>
              <a:t>постачання</a:t>
            </a:r>
            <a:r>
              <a:rPr lang="ru-RU" sz="2400" b="1" dirty="0">
                <a:latin typeface="Times New Roman" panose="02020603050405020304" pitchFamily="18" charset="0"/>
                <a:cs typeface="Times New Roman" panose="02020603050405020304" pitchFamily="18" charset="0"/>
              </a:rPr>
              <a:t>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3. </a:t>
            </a:r>
            <a:r>
              <a:rPr lang="ru-RU" sz="2400" b="1" dirty="0" err="1">
                <a:latin typeface="Times New Roman" panose="02020603050405020304" pitchFamily="18" charset="0"/>
                <a:cs typeface="Times New Roman" panose="02020603050405020304" pitchFamily="18" charset="0"/>
              </a:rPr>
              <a:t>Перспективи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розвитку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маркетингової</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логістики</a:t>
            </a:r>
            <a:endParaRPr lang="uk-UA"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7965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54ACF5-A0BD-6047-2070-6B5721F9DCDD}"/>
              </a:ext>
            </a:extLst>
          </p:cNvPr>
          <p:cNvSpPr txBox="1"/>
          <p:nvPr/>
        </p:nvSpPr>
        <p:spPr>
          <a:xfrm>
            <a:off x="474562" y="243068"/>
            <a:ext cx="10949651" cy="4801314"/>
          </a:xfrm>
          <a:prstGeom prst="rect">
            <a:avLst/>
          </a:prstGeom>
          <a:noFill/>
        </p:spPr>
        <p:txBody>
          <a:bodyPr wrap="square" rtlCol="0">
            <a:spAutoFit/>
          </a:bodyPr>
          <a:lstStyle/>
          <a:p>
            <a:r>
              <a:rPr lang="uk-UA" sz="1800" b="0" i="0" dirty="0">
                <a:solidFill>
                  <a:srgbClr val="000000"/>
                </a:solidFill>
                <a:effectLst/>
                <a:latin typeface="TimesNewRomanPSMT"/>
              </a:rPr>
              <a:t>          Наступне рішення, що приймаються в процесі формування ланцюга постачання - визначення цілей та оцінка можливих обмежень для їх досягнення. Цілі ланцюга визначаються параметрами споживчого сервісу з урахуванням сукупних логістичних витрат.</a:t>
            </a:r>
          </a:p>
          <a:p>
            <a:r>
              <a:rPr lang="uk-UA" sz="1800" b="0" i="0">
                <a:solidFill>
                  <a:srgbClr val="000000"/>
                </a:solidFill>
                <a:effectLst/>
                <a:latin typeface="TimesNewRomanPSMT"/>
              </a:rPr>
              <a:t>          Ланцюг </a:t>
            </a:r>
            <a:r>
              <a:rPr lang="uk-UA" sz="1800" b="0" i="0" dirty="0">
                <a:solidFill>
                  <a:srgbClr val="000000"/>
                </a:solidFill>
                <a:effectLst/>
                <a:latin typeface="TimesNewRomanPSMT"/>
              </a:rPr>
              <a:t>постачання поряд з виконанням маркетингових функцій, таких як інформування - збір і розповсюдження інформації про потреби ринку, товарах, конкурентах; просування - просування товарів за допомогою реклами та стимулювання збуту в місцях продажу; встановлення контактів - персональних відносин з віддаленими та багаточисельними покупцями виконує також і логістичні функції. Серед них - обробка замовлень, транспортування, вантажопереробка і складування, утримання запасів, відшкодування втрат від дефіциту та повернення товарів. Витрати на виконання логістичних функцій є сукупними логістичними витратами та визначаються за наступною формулою:</a:t>
            </a:r>
            <a:r>
              <a:rPr lang="uk-UA" dirty="0"/>
              <a:t> </a:t>
            </a:r>
          </a:p>
          <a:p>
            <a:endParaRPr lang="uk-UA" dirty="0"/>
          </a:p>
          <a:p>
            <a:endParaRPr lang="uk-UA" dirty="0"/>
          </a:p>
          <a:p>
            <a:endParaRPr lang="uk-UA" dirty="0"/>
          </a:p>
          <a:p>
            <a:endParaRPr lang="uk-UA" dirty="0"/>
          </a:p>
          <a:p>
            <a:endParaRPr lang="uk-UA" dirty="0"/>
          </a:p>
          <a:p>
            <a:br>
              <a:rPr lang="uk-UA" dirty="0"/>
            </a:br>
            <a:endParaRPr lang="uk-UA" dirty="0"/>
          </a:p>
        </p:txBody>
      </p:sp>
      <p:pic>
        <p:nvPicPr>
          <p:cNvPr id="4" name="Рисунок 3">
            <a:extLst>
              <a:ext uri="{FF2B5EF4-FFF2-40B4-BE49-F238E27FC236}">
                <a16:creationId xmlns:a16="http://schemas.microsoft.com/office/drawing/2014/main" id="{FDFE8359-97F5-F1CC-7ACD-27A282C155C6}"/>
              </a:ext>
            </a:extLst>
          </p:cNvPr>
          <p:cNvPicPr>
            <a:picLocks noChangeAspect="1"/>
          </p:cNvPicPr>
          <p:nvPr/>
        </p:nvPicPr>
        <p:blipFill>
          <a:blip r:embed="rId2"/>
          <a:stretch>
            <a:fillRect/>
          </a:stretch>
        </p:blipFill>
        <p:spPr>
          <a:xfrm>
            <a:off x="2568012" y="3113590"/>
            <a:ext cx="7999674" cy="3252486"/>
          </a:xfrm>
          <a:prstGeom prst="rect">
            <a:avLst/>
          </a:prstGeom>
        </p:spPr>
      </p:pic>
    </p:spTree>
    <p:extLst>
      <p:ext uri="{BB962C8B-B14F-4D97-AF65-F5344CB8AC3E}">
        <p14:creationId xmlns:p14="http://schemas.microsoft.com/office/powerpoint/2010/main" val="14024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01B153-D78D-20C5-1FF8-F8CCF13E6B38}"/>
              </a:ext>
            </a:extLst>
          </p:cNvPr>
          <p:cNvSpPr txBox="1"/>
          <p:nvPr/>
        </p:nvSpPr>
        <p:spPr>
          <a:xfrm>
            <a:off x="255181" y="297712"/>
            <a:ext cx="11738345" cy="5324535"/>
          </a:xfrm>
          <a:prstGeom prst="rect">
            <a:avLst/>
          </a:prstGeom>
          <a:noFill/>
        </p:spPr>
        <p:txBody>
          <a:bodyPr wrap="square" rtlCol="0">
            <a:spAutoFit/>
          </a:bodyPr>
          <a:lstStyle/>
          <a:p>
            <a:r>
              <a:rPr kumimoji="0" lang="uk-UA" sz="20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1.</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Маркетинг як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комплексний</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системний</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підхід</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до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формування</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міжнародних</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ланцюгів</a:t>
            </a:r>
            <a:r>
              <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ru-RU" sz="2000" b="1" i="0" u="none" strike="noStrike" kern="1200" cap="none" spc="0" normalizeH="0" baseline="0" noProof="0" dirty="0" err="1">
                <a:ln>
                  <a:noFill/>
                </a:ln>
                <a:solidFill>
                  <a:srgbClr val="000000"/>
                </a:solidFill>
                <a:effectLst/>
                <a:uLnTx/>
                <a:uFillTx/>
                <a:latin typeface="Times New Roman" panose="02020603050405020304" pitchFamily="18" charset="0"/>
                <a:ea typeface="+mj-ea"/>
                <a:cs typeface="Times New Roman" panose="02020603050405020304" pitchFamily="18" charset="0"/>
              </a:rPr>
              <a:t>постачання</a:t>
            </a:r>
            <a:endParaRPr kumimoji="0" lang="ru-RU" sz="2000" b="1"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endParaRPr>
          </a:p>
          <a:p>
            <a:endParaRPr lang="ru-RU" sz="2000" b="1" dirty="0">
              <a:solidFill>
                <a:srgbClr val="000000"/>
              </a:solidFill>
              <a:latin typeface="Times New Roman" panose="02020603050405020304" pitchFamily="18" charset="0"/>
              <a:ea typeface="+mj-ea"/>
              <a:cs typeface="Times New Roman" panose="02020603050405020304" pitchFamily="18" charset="0"/>
            </a:endParaRPr>
          </a:p>
          <a:p>
            <a:r>
              <a:rPr lang="uk-UA" sz="2000" b="0" i="0" dirty="0">
                <a:solidFill>
                  <a:srgbClr val="000000"/>
                </a:solidFill>
                <a:effectLst/>
                <a:latin typeface="TimesNewRomanPSMT"/>
              </a:rPr>
              <a:t>         Глобалізація ринків, зростаюча конкуренція між виробниками товарів та послуг, швидкі темпи поширення </a:t>
            </a:r>
            <a:r>
              <a:rPr lang="uk-UA" sz="2000" b="0" i="0" dirty="0" err="1">
                <a:solidFill>
                  <a:srgbClr val="000000"/>
                </a:solidFill>
                <a:effectLst/>
                <a:latin typeface="TimesNewRomanPSMT"/>
              </a:rPr>
              <a:t>цифровізації</a:t>
            </a:r>
            <a:r>
              <a:rPr lang="uk-UA" sz="2000" b="0" i="0" dirty="0">
                <a:solidFill>
                  <a:srgbClr val="000000"/>
                </a:solidFill>
                <a:effectLst/>
                <a:latin typeface="TimesNewRomanPSMT"/>
              </a:rPr>
              <a:t> сприяють підвищенню очікувань споживачів щодо пропонованих цінностей. При цьому очікування стосується не лише характеристик окремого товару, його асортименту, а й швидкості виконання замовлення, гарантії постачання, доступності товару, зручності купівлі, можливості швидкої заміни дефектних виробів, зручного упакування та розфасування. В практичній площині досить часто саме зазначені очікування роблять товари привабливими для цільової аудиторії, конкурентоспроможними та забезпечують відповідність попиту та пропозиції.</a:t>
            </a:r>
          </a:p>
          <a:p>
            <a:r>
              <a:rPr lang="uk-UA" sz="2000" b="0" i="0" dirty="0">
                <a:solidFill>
                  <a:srgbClr val="000000"/>
                </a:solidFill>
                <a:effectLst/>
                <a:latin typeface="TimesNewRomanPSMT"/>
              </a:rPr>
              <a:t>           Особливої актуальності питання надання додаткових послуг (споживчого сервісу) набуває сьогодні, коли відстані та кордони не є перепоною для задоволення потреб споживачів. Поява нових комунікаційних, транспортних та фінансових технологій сприяли тому, що відстані між регіонами втрачають своє минуле значення. </a:t>
            </a:r>
          </a:p>
          <a:p>
            <a:r>
              <a:rPr lang="uk-UA" sz="2000" dirty="0">
                <a:solidFill>
                  <a:srgbClr val="000000"/>
                </a:solidFill>
                <a:latin typeface="TimesNewRomanPSMT"/>
              </a:rPr>
              <a:t>           </a:t>
            </a:r>
            <a:r>
              <a:rPr lang="uk-UA" sz="2000" b="0" i="0" dirty="0">
                <a:solidFill>
                  <a:srgbClr val="000000"/>
                </a:solidFill>
                <a:effectLst/>
                <a:latin typeface="TimesNewRomanPSMT"/>
              </a:rPr>
              <a:t>Виготовлені у різних куточках світу товари - німецькі автомобілі </a:t>
            </a:r>
            <a:r>
              <a:rPr lang="en-US" sz="2000" b="0" i="0" dirty="0">
                <a:solidFill>
                  <a:srgbClr val="000000"/>
                </a:solidFill>
                <a:effectLst/>
                <a:latin typeface="TimesNewRomanPSMT"/>
              </a:rPr>
              <a:t>BMW, </a:t>
            </a:r>
            <a:r>
              <a:rPr lang="uk-UA" sz="2000" b="0" i="0" dirty="0">
                <a:solidFill>
                  <a:srgbClr val="000000"/>
                </a:solidFill>
                <a:effectLst/>
                <a:latin typeface="TimesNewRomanPSMT"/>
              </a:rPr>
              <a:t>костюми від </a:t>
            </a:r>
            <a:r>
              <a:rPr lang="en-US" sz="2000" b="0" i="0" dirty="0">
                <a:solidFill>
                  <a:srgbClr val="000000"/>
                </a:solidFill>
                <a:effectLst/>
                <a:latin typeface="TimesNewRomanPSMT"/>
              </a:rPr>
              <a:t>Chanel, </a:t>
            </a:r>
            <a:r>
              <a:rPr lang="uk-UA" sz="2000" b="0" i="0" dirty="0">
                <a:solidFill>
                  <a:srgbClr val="000000"/>
                </a:solidFill>
                <a:effectLst/>
                <a:latin typeface="TimesNewRomanPSMT"/>
              </a:rPr>
              <a:t>гамбургери «Макдональдс» сьогодні здобули популярність в усьому світі. Досягти успіху на ринку завоювати та утримувати зв'язок зі споживачем в значній мірі допомагає продавцю вміння встановлювати прямий або опосередкований контакт із потенційним покупцем.</a:t>
            </a:r>
            <a:r>
              <a:rPr lang="uk-UA" sz="2000" dirty="0"/>
              <a:t> </a:t>
            </a:r>
            <a:endParaRPr lang="ru-RU" sz="2000" b="1" dirty="0">
              <a:solidFill>
                <a:srgbClr val="000000"/>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900702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884965-A5E1-D273-2F44-23B6596CED2B}"/>
              </a:ext>
            </a:extLst>
          </p:cNvPr>
          <p:cNvSpPr txBox="1"/>
          <p:nvPr/>
        </p:nvSpPr>
        <p:spPr>
          <a:xfrm>
            <a:off x="173619" y="138896"/>
            <a:ext cx="11864051" cy="5909310"/>
          </a:xfrm>
          <a:prstGeom prst="rect">
            <a:avLst/>
          </a:prstGeom>
          <a:noFill/>
        </p:spPr>
        <p:txBody>
          <a:bodyPr wrap="square" rtlCol="0">
            <a:spAutoFit/>
          </a:bodyPr>
          <a:lstStyle/>
          <a:p>
            <a:r>
              <a:rPr lang="uk-UA" sz="1800" b="0" i="0" dirty="0">
                <a:solidFill>
                  <a:srgbClr val="000000"/>
                </a:solidFill>
                <a:effectLst/>
                <a:latin typeface="TimesNewRomanPSMT"/>
              </a:rPr>
              <a:t>В окремих випадках деякі компанії продають свою продукцію безпосередньо, без жодних посередників. Така ситуація здебільшого характерна для ринку товарів виробничого призначення, хоча її можна зустріти і на ринку споживчих товарів (модний будинок «</a:t>
            </a:r>
            <a:r>
              <a:rPr lang="en-US" sz="1800" b="0" i="0" dirty="0" err="1">
                <a:solidFill>
                  <a:srgbClr val="000000"/>
                </a:solidFill>
                <a:effectLst/>
                <a:latin typeface="TimesNewRomanPSMT"/>
              </a:rPr>
              <a:t>Rito</a:t>
            </a:r>
            <a:r>
              <a:rPr lang="en-US" sz="1800" b="0" i="0" dirty="0">
                <a:solidFill>
                  <a:srgbClr val="000000"/>
                </a:solidFill>
                <a:effectLst/>
                <a:latin typeface="TimesNewRomanPSMT"/>
              </a:rPr>
              <a:t>» (</a:t>
            </a:r>
            <a:r>
              <a:rPr lang="uk-UA" sz="1800" b="0" i="0" dirty="0">
                <a:solidFill>
                  <a:srgbClr val="000000"/>
                </a:solidFill>
                <a:effectLst/>
                <a:latin typeface="TimesNewRomanPSMT"/>
              </a:rPr>
              <a:t>одяг), </a:t>
            </a:r>
            <a:r>
              <a:rPr lang="en-US" sz="1800" b="0" i="0" dirty="0">
                <a:solidFill>
                  <a:srgbClr val="000000"/>
                </a:solidFill>
                <a:effectLst/>
                <a:latin typeface="TimesNewRomanPSMT"/>
              </a:rPr>
              <a:t>Sharper Image (</a:t>
            </a:r>
            <a:r>
              <a:rPr lang="uk-UA" sz="1800" b="0" i="0" dirty="0">
                <a:solidFill>
                  <a:srgbClr val="000000"/>
                </a:solidFill>
                <a:effectLst/>
                <a:latin typeface="TimesNewRomanPSMT"/>
              </a:rPr>
              <a:t>дорогі подарунки і галантерея), фермерські господарства тощо). Однак в більшості випадків виробники намагаються використовувати посередників, усвідомлюючи, що саме посередники доправляють товар туди, де перебуває</a:t>
            </a:r>
            <a:r>
              <a:rPr lang="uk-UA" dirty="0"/>
              <a:t> </a:t>
            </a:r>
            <a:r>
              <a:rPr lang="uk-UA" sz="1800" b="0" i="0" dirty="0">
                <a:solidFill>
                  <a:srgbClr val="000000"/>
                </a:solidFill>
                <a:effectLst/>
                <a:latin typeface="TimesNewRomanPSMT"/>
              </a:rPr>
              <a:t>покупець, надають йому сервісне обслуговування з продажу та підтримують зв’язок із споживачами.</a:t>
            </a:r>
          </a:p>
          <a:p>
            <a:r>
              <a:rPr lang="uk-UA" sz="1800" b="0" i="0" dirty="0">
                <a:solidFill>
                  <a:srgbClr val="000000"/>
                </a:solidFill>
                <a:effectLst/>
                <a:latin typeface="TimesNewRomanPSMT"/>
              </a:rPr>
              <a:t>Маршрути, за якими продукція переміщається від місць виробництва до місць споживання, зупиняючись у певних пунктах, переходячи від одного власника до іншого є каналами розподілу [8 ]. Канал розподілу – один з чотирьох (товар, ціна, комунікації, місце) інструментів маркетингу, який дозволяє доправляти необхідні товари в потрібне місце, зручне для купівлі споживачем.</a:t>
            </a:r>
          </a:p>
          <a:p>
            <a:r>
              <a:rPr lang="uk-UA" sz="1800" b="0" i="0" dirty="0">
                <a:solidFill>
                  <a:srgbClr val="000000"/>
                </a:solidFill>
                <a:effectLst/>
                <a:latin typeface="TimesNewRomanPSMT"/>
              </a:rPr>
              <a:t>В сучасних умовах жорсткої конкуренції, швидких змін на ринку, виробник вже не може обмежуватися роботою з проміжними дистриб'юторами, а все частіше звертається до необхідності встановлення партнерських відносин в маркетингових каналах розподілу. Партнерство у каналі створюється на основі укладення угод й узгодження дій між членами каналу стосовно замовлень і дистрибуції товарів виробника до кінцевого покупця [12 ].</a:t>
            </a:r>
          </a:p>
          <a:p>
            <a:r>
              <a:rPr lang="uk-UA" sz="1800" b="0" i="0" dirty="0">
                <a:solidFill>
                  <a:srgbClr val="000000"/>
                </a:solidFill>
                <a:effectLst/>
                <a:latin typeface="TimesNewRomanPSMT"/>
              </a:rPr>
              <a:t>Здійснюючи продаж товарів безпосередньо або з використанням посередників підприємству необхідно прийняти цілий ряд рішень, пов</a:t>
            </a:r>
            <a:r>
              <a:rPr lang="uk-UA" sz="1800" b="0" i="0" dirty="0">
                <a:solidFill>
                  <a:srgbClr val="000000"/>
                </a:solidFill>
                <a:effectLst/>
                <a:latin typeface="SymbolMT"/>
              </a:rPr>
              <a:t>′</a:t>
            </a:r>
            <a:r>
              <a:rPr lang="uk-UA" sz="1800" b="0" i="0" dirty="0">
                <a:solidFill>
                  <a:srgbClr val="000000"/>
                </a:solidFill>
                <a:effectLst/>
                <a:latin typeface="TimesNewRomanPSMT"/>
              </a:rPr>
              <a:t>язаних з транспортуванням, складуванням, обробкою замовлень тощо, тобто з безпосереднім фізичним переміщенням товару.</a:t>
            </a:r>
          </a:p>
          <a:p>
            <a:r>
              <a:rPr lang="uk-UA" sz="1800" b="0" i="0" dirty="0">
                <a:solidFill>
                  <a:srgbClr val="000000"/>
                </a:solidFill>
                <a:effectLst/>
                <a:latin typeface="TimesNewRomanPSMT"/>
              </a:rPr>
              <a:t>Однією з важливих функцій, які виконує канал розподілу є маркетингова логістика або товарорух, що передбачає певну діяльність з планування, та контролю за фізичним переміщенням матеріалів, готових виробів та відповідної інформації від місця їх виробництва до споживання з метою задоволення потреб споживачів та отримання прибутку. </a:t>
            </a:r>
            <a:br>
              <a:rPr lang="uk-UA" dirty="0"/>
            </a:br>
            <a:endParaRPr lang="uk-UA" dirty="0"/>
          </a:p>
        </p:txBody>
      </p:sp>
    </p:spTree>
    <p:extLst>
      <p:ext uri="{BB962C8B-B14F-4D97-AF65-F5344CB8AC3E}">
        <p14:creationId xmlns:p14="http://schemas.microsoft.com/office/powerpoint/2010/main" val="1851678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FEF8BF-1F40-88C3-E46E-EBE3C066439F}"/>
              </a:ext>
            </a:extLst>
          </p:cNvPr>
          <p:cNvSpPr txBox="1"/>
          <p:nvPr/>
        </p:nvSpPr>
        <p:spPr>
          <a:xfrm>
            <a:off x="428263" y="381965"/>
            <a:ext cx="11250593" cy="4801314"/>
          </a:xfrm>
          <a:prstGeom prst="rect">
            <a:avLst/>
          </a:prstGeom>
          <a:noFill/>
        </p:spPr>
        <p:txBody>
          <a:bodyPr wrap="square" rtlCol="0">
            <a:spAutoFit/>
          </a:bodyPr>
          <a:lstStyle/>
          <a:p>
            <a:r>
              <a:rPr kumimoji="0" lang="uk-UA" sz="1800" b="0" i="0" u="none" strike="noStrike" kern="1200" cap="none" spc="0" normalizeH="0" baseline="0" noProof="0" dirty="0">
                <a:ln>
                  <a:noFill/>
                </a:ln>
                <a:solidFill>
                  <a:srgbClr val="000000"/>
                </a:solidFill>
                <a:effectLst/>
                <a:uLnTx/>
                <a:uFillTx/>
                <a:latin typeface="TimesNewRomanPSMT"/>
                <a:ea typeface="+mn-ea"/>
                <a:cs typeface="+mn-cs"/>
              </a:rPr>
              <a:t>Традиційний товарорух зазвичай починається з заводських складів, мета якого – з найменшими затратами доставити товари з цих складів до споживача. На сучасному етапі стало зрозумілим, що проблеми в задоволені вимог споживачів стосуються не лише вихідного потоку (переміщення товару від виробника до споживача), а й вхідного (забезпечення сировиною, комплектуючими, іншими необхідними матеріалами від постачальників до підприємства - виробника)</a:t>
            </a:r>
            <a:r>
              <a:rPr kumimoji="0" lang="uk-UA"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uk-UA" sz="1800" b="0" i="0" dirty="0">
                <a:solidFill>
                  <a:srgbClr val="000000"/>
                </a:solidFill>
                <a:effectLst/>
                <a:latin typeface="TimesNewRomanPSMT"/>
              </a:rPr>
              <a:t>Так, забезпечення відповідних якісних характеристик товару потребує відповідного забезпечення – комплектуючих, сировинних матеріалів, обладнання тощо, а також організації безперебійної роботи виробництва. Ціна, яку заплатить покупець за товар також в значній мірі визначатиметься витратами на вихідні компоненти, а також витратами на матеріально-технічне постачання самого виробництва. Американські компанії щороку витрачають 360 мільярд </a:t>
            </a:r>
            <a:r>
              <a:rPr lang="uk-UA" sz="1800" b="0" i="0" dirty="0" err="1">
                <a:solidFill>
                  <a:srgbClr val="000000"/>
                </a:solidFill>
                <a:effectLst/>
                <a:latin typeface="TimesNewRomanPSMT"/>
              </a:rPr>
              <a:t>дол</a:t>
            </a:r>
            <a:r>
              <a:rPr lang="uk-UA" sz="1800" b="0" i="0" dirty="0">
                <a:solidFill>
                  <a:srgbClr val="000000"/>
                </a:solidFill>
                <a:effectLst/>
                <a:latin typeface="TimesNewRomanPSMT"/>
              </a:rPr>
              <a:t>. на транспортування сировини й готової продукції, ще 332 млрд. </a:t>
            </a:r>
            <a:r>
              <a:rPr lang="uk-UA" sz="1800" b="0" i="0" dirty="0" err="1">
                <a:solidFill>
                  <a:srgbClr val="000000"/>
                </a:solidFill>
                <a:effectLst/>
                <a:latin typeface="TimesNewRomanPSMT"/>
              </a:rPr>
              <a:t>дол</a:t>
            </a:r>
            <a:r>
              <a:rPr lang="uk-UA" sz="1800" b="0" i="0" dirty="0">
                <a:solidFill>
                  <a:srgbClr val="000000"/>
                </a:solidFill>
                <a:effectLst/>
                <a:latin typeface="TimesNewRomanPSMT"/>
              </a:rPr>
              <a:t>. на </a:t>
            </a:r>
            <a:r>
              <a:rPr lang="uk-UA" sz="1800" b="0" i="0" dirty="0" err="1">
                <a:solidFill>
                  <a:srgbClr val="000000"/>
                </a:solidFill>
                <a:effectLst/>
                <a:latin typeface="TimesNewRomanPSMT"/>
              </a:rPr>
              <a:t>вантажопереробні</a:t>
            </a:r>
            <a:r>
              <a:rPr lang="uk-UA" sz="1800" b="0" i="0" dirty="0">
                <a:solidFill>
                  <a:srgbClr val="000000"/>
                </a:solidFill>
                <a:effectLst/>
                <a:latin typeface="TimesNewRomanPSMT"/>
              </a:rPr>
              <a:t> та складські операції.</a:t>
            </a:r>
            <a:r>
              <a:rPr lang="uk-UA" dirty="0"/>
              <a:t> </a:t>
            </a:r>
            <a:br>
              <a:rPr lang="uk-UA" dirty="0"/>
            </a:br>
            <a:r>
              <a:rPr lang="uk-UA" sz="1800" b="0" i="0" dirty="0">
                <a:solidFill>
                  <a:srgbClr val="000000"/>
                </a:solidFill>
                <a:effectLst/>
                <a:latin typeface="TimesNewRomanPSMT"/>
              </a:rPr>
              <a:t>Система, що охоплює як вхідний так і вихідні потоки отримала назву ланцюга постачання, який з точки зору об'єктного розуміння представляє сукупність організацій ( постачальників, виробників, складів, дистриб'юторів, 3</a:t>
            </a:r>
            <a:r>
              <a:rPr lang="en-US" sz="1800" b="0" i="0" dirty="0">
                <a:solidFill>
                  <a:srgbClr val="000000"/>
                </a:solidFill>
                <a:effectLst/>
                <a:latin typeface="TimesNewRomanPSMT"/>
              </a:rPr>
              <a:t>PL, 4PL </a:t>
            </a:r>
            <a:r>
              <a:rPr lang="uk-UA" sz="1800" b="0" i="0" dirty="0">
                <a:solidFill>
                  <a:srgbClr val="000000"/>
                </a:solidFill>
                <a:effectLst/>
                <a:latin typeface="TimesNewRomanPSMT"/>
              </a:rPr>
              <a:t>провайдерів, експедиторів, оптової та роздрібної торгівлі), що взаємодіють у матеріальній, фінансові та інформаційних сферах від джерел вихідної сировини до кінцевого споживача. Для прикладу, ланцюг постачань компанії </a:t>
            </a:r>
            <a:r>
              <a:rPr lang="en-US" sz="1800" b="0" i="0" dirty="0" err="1">
                <a:solidFill>
                  <a:srgbClr val="000000"/>
                </a:solidFill>
                <a:effectLst/>
                <a:latin typeface="TimesNewRomanPSMT"/>
              </a:rPr>
              <a:t>PsG</a:t>
            </a:r>
            <a:r>
              <a:rPr lang="en-US" sz="1800" b="0" i="0" dirty="0">
                <a:solidFill>
                  <a:srgbClr val="000000"/>
                </a:solidFill>
                <a:effectLst/>
                <a:latin typeface="TimesNewRomanPSMT"/>
              </a:rPr>
              <a:t> </a:t>
            </a:r>
            <a:r>
              <a:rPr lang="uk-UA" sz="1800" b="0" i="0" dirty="0">
                <a:solidFill>
                  <a:srgbClr val="000000"/>
                </a:solidFill>
                <a:effectLst/>
                <a:latin typeface="TimesNewRomanPSMT"/>
              </a:rPr>
              <a:t>представлено на рис.1.</a:t>
            </a:r>
            <a:r>
              <a:rPr lang="uk-UA" dirty="0"/>
              <a:t> </a:t>
            </a:r>
            <a:br>
              <a:rPr lang="uk-UA" dirty="0"/>
            </a:br>
            <a:br>
              <a:rPr kumimoji="0" lang="uk-UA"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uk-UA" dirty="0"/>
          </a:p>
        </p:txBody>
      </p:sp>
    </p:spTree>
    <p:extLst>
      <p:ext uri="{BB962C8B-B14F-4D97-AF65-F5344CB8AC3E}">
        <p14:creationId xmlns:p14="http://schemas.microsoft.com/office/powerpoint/2010/main" val="1794601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8801FA-82F6-398B-79B0-B69DAF0EC0FB}"/>
              </a:ext>
            </a:extLst>
          </p:cNvPr>
          <p:cNvSpPr txBox="1"/>
          <p:nvPr/>
        </p:nvSpPr>
        <p:spPr>
          <a:xfrm>
            <a:off x="590309" y="138896"/>
            <a:ext cx="11181144" cy="1477328"/>
          </a:xfrm>
          <a:prstGeom prst="rect">
            <a:avLst/>
          </a:prstGeom>
          <a:noFill/>
        </p:spPr>
        <p:txBody>
          <a:bodyPr wrap="square" rtlCol="0">
            <a:spAutoFit/>
          </a:bodyPr>
          <a:lstStyle/>
          <a:p>
            <a:r>
              <a:rPr lang="uk-UA" sz="1800" b="0" i="0" dirty="0">
                <a:solidFill>
                  <a:srgbClr val="000000"/>
                </a:solidFill>
                <a:effectLst/>
                <a:latin typeface="TimesNewRomanPSMT"/>
              </a:rPr>
              <a:t>Як свідчать дані рисунку 1 ланцюг постачання відрізняється від традиційного каналу розподілу. Різниця полягає перш за все в кількості посередників, до яких віднесені і транспортні організації і дистриб’юторські склади. По-друге, якщо традиційно канал розподілу включав лише маршрут від виробника до споживача, то ланцюг постачання включає також постачальників сировини, матеріалів, комплектуючих тощо.</a:t>
            </a:r>
            <a:r>
              <a:rPr lang="uk-UA" dirty="0"/>
              <a:t> </a:t>
            </a:r>
            <a:br>
              <a:rPr lang="uk-UA" dirty="0"/>
            </a:br>
            <a:endParaRPr lang="uk-UA" dirty="0"/>
          </a:p>
        </p:txBody>
      </p:sp>
      <p:pic>
        <p:nvPicPr>
          <p:cNvPr id="4" name="Рисунок 3">
            <a:extLst>
              <a:ext uri="{FF2B5EF4-FFF2-40B4-BE49-F238E27FC236}">
                <a16:creationId xmlns:a16="http://schemas.microsoft.com/office/drawing/2014/main" id="{AC35D18A-AE75-A612-9E0D-32E0C084D798}"/>
              </a:ext>
            </a:extLst>
          </p:cNvPr>
          <p:cNvPicPr>
            <a:picLocks noChangeAspect="1"/>
          </p:cNvPicPr>
          <p:nvPr/>
        </p:nvPicPr>
        <p:blipFill>
          <a:blip r:embed="rId2"/>
          <a:stretch>
            <a:fillRect/>
          </a:stretch>
        </p:blipFill>
        <p:spPr>
          <a:xfrm>
            <a:off x="1529003" y="1636901"/>
            <a:ext cx="9432222" cy="2599433"/>
          </a:xfrm>
          <a:prstGeom prst="rect">
            <a:avLst/>
          </a:prstGeom>
        </p:spPr>
      </p:pic>
      <p:sp>
        <p:nvSpPr>
          <p:cNvPr id="5" name="TextBox 4">
            <a:extLst>
              <a:ext uri="{FF2B5EF4-FFF2-40B4-BE49-F238E27FC236}">
                <a16:creationId xmlns:a16="http://schemas.microsoft.com/office/drawing/2014/main" id="{474EC6FE-F636-30FF-DBA9-4E90C629B282}"/>
              </a:ext>
            </a:extLst>
          </p:cNvPr>
          <p:cNvSpPr txBox="1"/>
          <p:nvPr/>
        </p:nvSpPr>
        <p:spPr>
          <a:xfrm>
            <a:off x="914400" y="4051139"/>
            <a:ext cx="10683433" cy="646331"/>
          </a:xfrm>
          <a:prstGeom prst="rect">
            <a:avLst/>
          </a:prstGeom>
          <a:noFill/>
        </p:spPr>
        <p:txBody>
          <a:bodyPr wrap="square" rtlCol="0">
            <a:spAutoFit/>
          </a:bodyPr>
          <a:lstStyle/>
          <a:p>
            <a:r>
              <a:rPr lang="ru-RU" sz="1800" b="1" i="0" dirty="0">
                <a:solidFill>
                  <a:srgbClr val="000000"/>
                </a:solidFill>
                <a:effectLst/>
                <a:latin typeface="TimesNewRomanPS-BoldMT"/>
              </a:rPr>
              <a:t>Рис. 1. </a:t>
            </a:r>
            <a:r>
              <a:rPr lang="ru-RU" sz="1800" b="1" i="0" dirty="0" err="1">
                <a:solidFill>
                  <a:srgbClr val="000000"/>
                </a:solidFill>
                <a:effectLst/>
                <a:latin typeface="TimesNewRomanPS-BoldMT"/>
              </a:rPr>
              <a:t>Ланцюг</a:t>
            </a:r>
            <a:r>
              <a:rPr lang="ru-RU" sz="1800" b="1" i="0" dirty="0">
                <a:solidFill>
                  <a:srgbClr val="000000"/>
                </a:solidFill>
                <a:effectLst/>
                <a:latin typeface="TimesNewRomanPS-BoldMT"/>
              </a:rPr>
              <a:t> </a:t>
            </a:r>
            <a:r>
              <a:rPr lang="ru-RU" sz="1800" b="1" i="0" dirty="0" err="1">
                <a:solidFill>
                  <a:srgbClr val="000000"/>
                </a:solidFill>
                <a:effectLst/>
                <a:latin typeface="TimesNewRomanPS-BoldMT"/>
              </a:rPr>
              <a:t>постачань</a:t>
            </a:r>
            <a:r>
              <a:rPr lang="ru-RU" sz="1800" b="1" i="0" dirty="0">
                <a:solidFill>
                  <a:srgbClr val="000000"/>
                </a:solidFill>
                <a:effectLst/>
                <a:latin typeface="TimesNewRomanPS-BoldMT"/>
              </a:rPr>
              <a:t> </a:t>
            </a:r>
            <a:r>
              <a:rPr lang="ru-RU" sz="1800" b="1" i="0" dirty="0" err="1">
                <a:solidFill>
                  <a:srgbClr val="000000"/>
                </a:solidFill>
                <a:effectLst/>
                <a:latin typeface="TimesNewRomanPS-BoldMT"/>
              </a:rPr>
              <a:t>компанії</a:t>
            </a:r>
            <a:r>
              <a:rPr lang="ru-RU" sz="1800" b="1" i="0" dirty="0">
                <a:solidFill>
                  <a:srgbClr val="000000"/>
                </a:solidFill>
                <a:effectLst/>
                <a:latin typeface="TimesNewRomanPS-BoldMT"/>
              </a:rPr>
              <a:t> </a:t>
            </a:r>
            <a:r>
              <a:rPr lang="ru-RU" sz="1800" b="1" i="0" dirty="0" err="1">
                <a:solidFill>
                  <a:srgbClr val="000000"/>
                </a:solidFill>
                <a:effectLst/>
                <a:latin typeface="TimesNewRomanPS-BoldMT"/>
              </a:rPr>
              <a:t>PsG</a:t>
            </a:r>
            <a:r>
              <a:rPr lang="ru-RU" sz="1800" b="1" i="0" dirty="0">
                <a:solidFill>
                  <a:srgbClr val="000000"/>
                </a:solidFill>
                <a:effectLst/>
                <a:latin typeface="TimesNewRomanPS-BoldMT"/>
              </a:rPr>
              <a:t> </a:t>
            </a:r>
            <a:r>
              <a:rPr lang="ru-RU" dirty="0"/>
              <a:t> </a:t>
            </a:r>
            <a:br>
              <a:rPr lang="ru-RU" dirty="0"/>
            </a:br>
            <a:endParaRPr lang="uk-UA" dirty="0"/>
          </a:p>
        </p:txBody>
      </p:sp>
    </p:spTree>
    <p:extLst>
      <p:ext uri="{BB962C8B-B14F-4D97-AF65-F5344CB8AC3E}">
        <p14:creationId xmlns:p14="http://schemas.microsoft.com/office/powerpoint/2010/main" val="147100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8C8710-357B-76B8-2F6A-D0A5E147666F}"/>
              </a:ext>
            </a:extLst>
          </p:cNvPr>
          <p:cNvSpPr txBox="1"/>
          <p:nvPr/>
        </p:nvSpPr>
        <p:spPr>
          <a:xfrm>
            <a:off x="405114" y="254643"/>
            <a:ext cx="11447362" cy="5909310"/>
          </a:xfrm>
          <a:prstGeom prst="rect">
            <a:avLst/>
          </a:prstGeom>
          <a:noFill/>
        </p:spPr>
        <p:txBody>
          <a:bodyPr wrap="square" rtlCol="0">
            <a:spAutoFit/>
          </a:bodyPr>
          <a:lstStyle/>
          <a:p>
            <a:r>
              <a:rPr lang="uk-UA" sz="1800" b="0" i="0" dirty="0">
                <a:solidFill>
                  <a:srgbClr val="000000"/>
                </a:solidFill>
                <a:effectLst/>
                <a:latin typeface="TimesNewRomanPSMT"/>
              </a:rPr>
              <a:t>          Конфігурацій ланцюгів постачання є безліч. Вибір тієї чи іншої конфігурації буде залежати в першу чергу від характеристик ринку, на якому працює компанія – ємності ринку або кількості потенційних покупців; географічного розміщення покупців. І в першому, і в другому випадках збільшується кількість посередників в ланцюгу постачання.</a:t>
            </a:r>
          </a:p>
          <a:p>
            <a:r>
              <a:rPr lang="uk-UA" sz="1800" b="0" i="0" dirty="0">
                <a:solidFill>
                  <a:srgbClr val="000000"/>
                </a:solidFill>
                <a:effectLst/>
                <a:latin typeface="TimesNewRomanPSMT"/>
              </a:rPr>
              <a:t>          Характеристики товару також впливають на структуру ланцюга постачання, як на стадії постачання, так і на стадії розподілу. Так, товари, що швидко псуються, громіздкі товари потребують різних затрат на транспортування, складування. Збут технічно складних виробів, що потребують подальшого </a:t>
            </a:r>
            <a:r>
              <a:rPr lang="uk-UA" sz="1800" b="0" i="0" dirty="0" err="1">
                <a:solidFill>
                  <a:srgbClr val="000000"/>
                </a:solidFill>
                <a:effectLst/>
                <a:latin typeface="TimesNewRomanPSMT"/>
              </a:rPr>
              <a:t>післяпродажного</a:t>
            </a:r>
            <a:r>
              <a:rPr lang="uk-UA" sz="1800" b="0" i="0" dirty="0">
                <a:solidFill>
                  <a:srgbClr val="000000"/>
                </a:solidFill>
                <a:effectLst/>
                <a:latin typeface="TimesNewRomanPSMT"/>
              </a:rPr>
              <a:t> обслуговування в свою чергу також потребує в більшій мірі прямого каналу розподілу.</a:t>
            </a:r>
          </a:p>
          <a:p>
            <a:r>
              <a:rPr lang="uk-UA" sz="1800" b="0" i="0" dirty="0">
                <a:solidFill>
                  <a:srgbClr val="000000"/>
                </a:solidFill>
                <a:effectLst/>
                <a:latin typeface="TimesNewRomanPSMT"/>
              </a:rPr>
              <a:t>Розмір та характеристики компанії також накладають певні обмеження щодо конфігурації ланцюга постачання. Це стосується як партії закупівлі сировини, комплектуючих, так і збуту продукції. Великі фірми, що володіють більшими фінансовими можливостями можуть дозволити собі утримувати власний транспорт і складські приміщення, самостійно, без участі посередників </a:t>
            </a:r>
            <a:r>
              <a:rPr lang="ru-RU" sz="1800" b="0" i="0" dirty="0" err="1">
                <a:solidFill>
                  <a:srgbClr val="000000"/>
                </a:solidFill>
                <a:effectLst/>
                <a:latin typeface="TimesNewRomanPSMT"/>
              </a:rPr>
              <a:t>виконувати</a:t>
            </a:r>
            <a:r>
              <a:rPr lang="ru-RU" sz="1800" b="0" i="0" dirty="0">
                <a:solidFill>
                  <a:srgbClr val="000000"/>
                </a:solidFill>
                <a:effectLst/>
                <a:latin typeface="TimesNewRomanPSMT"/>
              </a:rPr>
              <a:t> </a:t>
            </a:r>
            <a:r>
              <a:rPr lang="ru-RU" sz="1800" b="0" i="0" dirty="0" err="1">
                <a:solidFill>
                  <a:srgbClr val="000000"/>
                </a:solidFill>
                <a:effectLst/>
                <a:latin typeface="TimesNewRomanPSMT"/>
              </a:rPr>
              <a:t>збутові</a:t>
            </a:r>
            <a:r>
              <a:rPr lang="ru-RU" sz="1800" b="0" i="0" dirty="0">
                <a:solidFill>
                  <a:srgbClr val="000000"/>
                </a:solidFill>
                <a:effectLst/>
                <a:latin typeface="TimesNewRomanPSMT"/>
              </a:rPr>
              <a:t> </a:t>
            </a:r>
            <a:r>
              <a:rPr lang="ru-RU" sz="1800" b="0" i="0" dirty="0" err="1">
                <a:solidFill>
                  <a:srgbClr val="000000"/>
                </a:solidFill>
                <a:effectLst/>
                <a:latin typeface="TimesNewRomanPSMT"/>
              </a:rPr>
              <a:t>функції</a:t>
            </a:r>
            <a:r>
              <a:rPr lang="ru-RU" sz="1800" b="0" i="0" dirty="0">
                <a:solidFill>
                  <a:srgbClr val="000000"/>
                </a:solidFill>
                <a:effectLst/>
                <a:latin typeface="TimesNewRomanPSMT"/>
              </a:rPr>
              <a:t>. В той же час, невеликим </a:t>
            </a:r>
            <a:r>
              <a:rPr lang="ru-RU" sz="1800" b="0" i="0" dirty="0" err="1">
                <a:solidFill>
                  <a:srgbClr val="000000"/>
                </a:solidFill>
                <a:effectLst/>
                <a:latin typeface="TimesNewRomanPSMT"/>
              </a:rPr>
              <a:t>підприємствам</a:t>
            </a:r>
            <a:r>
              <a:rPr lang="ru-RU" sz="1800" b="0" i="0" dirty="0">
                <a:solidFill>
                  <a:srgbClr val="000000"/>
                </a:solidFill>
                <a:effectLst/>
                <a:latin typeface="TimesNewRomanPSMT"/>
              </a:rPr>
              <a:t> </a:t>
            </a:r>
            <a:r>
              <a:rPr lang="ru-RU" sz="1800" b="0" i="0" dirty="0" err="1">
                <a:solidFill>
                  <a:srgbClr val="000000"/>
                </a:solidFill>
                <a:effectLst/>
                <a:latin typeface="TimesNewRomanPSMT"/>
              </a:rPr>
              <a:t>значно</a:t>
            </a:r>
            <a:r>
              <a:rPr lang="ru-RU" sz="1800" b="0" i="0" dirty="0">
                <a:solidFill>
                  <a:srgbClr val="000000"/>
                </a:solidFill>
                <a:effectLst/>
                <a:latin typeface="TimesNewRomanPSMT"/>
              </a:rPr>
              <a:t> </a:t>
            </a:r>
            <a:r>
              <a:rPr lang="ru-RU" sz="1800" b="0" i="0" dirty="0" err="1">
                <a:solidFill>
                  <a:srgbClr val="000000"/>
                </a:solidFill>
                <a:effectLst/>
                <a:latin typeface="TimesNewRomanPSMT"/>
              </a:rPr>
              <a:t>простіше</a:t>
            </a:r>
            <a:r>
              <a:rPr lang="ru-RU" sz="1800" b="0" i="0" dirty="0">
                <a:solidFill>
                  <a:srgbClr val="000000"/>
                </a:solidFill>
                <a:effectLst/>
                <a:latin typeface="TimesNewRomanPSMT"/>
              </a:rPr>
              <a:t> </a:t>
            </a:r>
            <a:r>
              <a:rPr lang="ru-RU" sz="1800" b="0" i="0" dirty="0" err="1">
                <a:solidFill>
                  <a:srgbClr val="000000"/>
                </a:solidFill>
                <a:effectLst/>
                <a:latin typeface="TimesNewRomanPSMT"/>
              </a:rPr>
              <a:t>скористатися</a:t>
            </a:r>
            <a:r>
              <a:rPr lang="ru-RU" sz="1800" b="0" i="0" dirty="0">
                <a:solidFill>
                  <a:srgbClr val="000000"/>
                </a:solidFill>
                <a:effectLst/>
                <a:latin typeface="TimesNewRomanPSMT"/>
              </a:rPr>
              <a:t> </a:t>
            </a:r>
            <a:r>
              <a:rPr lang="ru-RU" sz="1800" b="0" i="0" dirty="0" err="1">
                <a:solidFill>
                  <a:srgbClr val="000000"/>
                </a:solidFill>
                <a:effectLst/>
                <a:latin typeface="TimesNewRomanPSMT"/>
              </a:rPr>
              <a:t>послугами</a:t>
            </a:r>
            <a:r>
              <a:rPr lang="ru-RU" sz="1800" b="0" i="0" dirty="0">
                <a:solidFill>
                  <a:srgbClr val="000000"/>
                </a:solidFill>
                <a:effectLst/>
                <a:latin typeface="TimesNewRomanPSMT"/>
              </a:rPr>
              <a:t> </a:t>
            </a:r>
            <a:r>
              <a:rPr lang="ru-RU" sz="1800" b="0" i="0" dirty="0" err="1">
                <a:solidFill>
                  <a:srgbClr val="000000"/>
                </a:solidFill>
                <a:effectLst/>
                <a:latin typeface="TimesNewRomanPSMT"/>
              </a:rPr>
              <a:t>посередницьких</a:t>
            </a:r>
            <a:r>
              <a:rPr lang="ru-RU" sz="1800" b="0" i="0" dirty="0">
                <a:solidFill>
                  <a:srgbClr val="000000"/>
                </a:solidFill>
                <a:effectLst/>
                <a:latin typeface="TimesNewRomanPSMT"/>
              </a:rPr>
              <a:t> структур для </a:t>
            </a:r>
            <a:r>
              <a:rPr lang="ru-RU" sz="1800" b="0" i="0" dirty="0" err="1">
                <a:solidFill>
                  <a:srgbClr val="000000"/>
                </a:solidFill>
                <a:effectLst/>
                <a:latin typeface="TimesNewRomanPSMT"/>
              </a:rPr>
              <a:t>забезпечення</a:t>
            </a:r>
            <a:r>
              <a:rPr lang="ru-RU" sz="1800" b="0" i="0" dirty="0">
                <a:solidFill>
                  <a:srgbClr val="000000"/>
                </a:solidFill>
                <a:effectLst/>
                <a:latin typeface="TimesNewRomanPSMT"/>
              </a:rPr>
              <a:t> </a:t>
            </a:r>
            <a:r>
              <a:rPr lang="ru-RU" sz="1800" b="0" i="0" dirty="0" err="1">
                <a:solidFill>
                  <a:srgbClr val="000000"/>
                </a:solidFill>
                <a:effectLst/>
                <a:latin typeface="TimesNewRomanPSMT"/>
              </a:rPr>
              <a:t>розподілу</a:t>
            </a:r>
            <a:r>
              <a:rPr lang="ru-RU" sz="1800" b="0" i="0" dirty="0">
                <a:solidFill>
                  <a:srgbClr val="000000"/>
                </a:solidFill>
                <a:effectLst/>
                <a:latin typeface="TimesNewRomanPSMT"/>
              </a:rPr>
              <a:t> </a:t>
            </a:r>
            <a:r>
              <a:rPr lang="ru-RU" sz="1800" b="0" i="0" dirty="0" err="1">
                <a:solidFill>
                  <a:srgbClr val="000000"/>
                </a:solidFill>
                <a:effectLst/>
                <a:latin typeface="TimesNewRomanPSMT"/>
              </a:rPr>
              <a:t>своєї</a:t>
            </a:r>
            <a:r>
              <a:rPr lang="ru-RU" sz="1800" b="0" i="0" dirty="0">
                <a:solidFill>
                  <a:srgbClr val="000000"/>
                </a:solidFill>
                <a:effectLst/>
                <a:latin typeface="TimesNewRomanPSMT"/>
              </a:rPr>
              <a:t> </a:t>
            </a:r>
            <a:r>
              <a:rPr lang="ru-RU" sz="1800" b="0" i="0" dirty="0" err="1">
                <a:solidFill>
                  <a:srgbClr val="000000"/>
                </a:solidFill>
                <a:effectLst/>
                <a:latin typeface="TimesNewRomanPSMT"/>
              </a:rPr>
              <a:t>продукції</a:t>
            </a:r>
            <a:r>
              <a:rPr lang="ru-RU" sz="1800" b="0" i="0" dirty="0">
                <a:solidFill>
                  <a:srgbClr val="000000"/>
                </a:solidFill>
                <a:effectLst/>
                <a:latin typeface="TimesNewRomanPSMT"/>
              </a:rPr>
              <a:t>. </a:t>
            </a:r>
            <a:r>
              <a:rPr lang="ru-RU" sz="1800" b="0" i="0" dirty="0" err="1">
                <a:solidFill>
                  <a:srgbClr val="000000"/>
                </a:solidFill>
                <a:effectLst/>
                <a:latin typeface="TimesNewRomanPSMT"/>
              </a:rPr>
              <a:t>Аналогічна</a:t>
            </a:r>
            <a:r>
              <a:rPr lang="ru-RU" sz="1800" b="0" i="0" dirty="0">
                <a:solidFill>
                  <a:srgbClr val="000000"/>
                </a:solidFill>
                <a:effectLst/>
                <a:latin typeface="TimesNewRomanPSMT"/>
              </a:rPr>
              <a:t> </a:t>
            </a:r>
            <a:r>
              <a:rPr lang="ru-RU" sz="1800" b="0" i="0" dirty="0" err="1">
                <a:solidFill>
                  <a:srgbClr val="000000"/>
                </a:solidFill>
                <a:effectLst/>
                <a:latin typeface="TimesNewRomanPSMT"/>
              </a:rPr>
              <a:t>ситуація</a:t>
            </a:r>
            <a:r>
              <a:rPr lang="ru-RU" sz="1800" b="0" i="0" dirty="0">
                <a:solidFill>
                  <a:srgbClr val="000000"/>
                </a:solidFill>
                <a:effectLst/>
                <a:latin typeface="TimesNewRomanPSMT"/>
              </a:rPr>
              <a:t> </a:t>
            </a:r>
            <a:r>
              <a:rPr lang="ru-RU" sz="1800" b="0" i="0" dirty="0" err="1">
                <a:solidFill>
                  <a:srgbClr val="000000"/>
                </a:solidFill>
                <a:effectLst/>
                <a:latin typeface="TimesNewRomanPSMT"/>
              </a:rPr>
              <a:t>виникає</a:t>
            </a:r>
            <a:r>
              <a:rPr lang="ru-RU" sz="1800" b="0" i="0" dirty="0">
                <a:solidFill>
                  <a:srgbClr val="000000"/>
                </a:solidFill>
                <a:effectLst/>
                <a:latin typeface="TimesNewRomanPSMT"/>
              </a:rPr>
              <a:t> і в </a:t>
            </a:r>
            <a:r>
              <a:rPr lang="ru-RU" sz="1800" b="0" i="0" dirty="0" err="1">
                <a:solidFill>
                  <a:srgbClr val="000000"/>
                </a:solidFill>
                <a:effectLst/>
                <a:latin typeface="TimesNewRomanPSMT"/>
              </a:rPr>
              <a:t>випадку</a:t>
            </a:r>
            <a:r>
              <a:rPr lang="ru-RU" sz="1800" b="0" i="0" dirty="0">
                <a:solidFill>
                  <a:srgbClr val="000000"/>
                </a:solidFill>
                <a:effectLst/>
                <a:latin typeface="TimesNewRomanPSMT"/>
              </a:rPr>
              <a:t> </a:t>
            </a:r>
            <a:r>
              <a:rPr lang="ru-RU" sz="1800" b="0" i="0" dirty="0" err="1">
                <a:solidFill>
                  <a:srgbClr val="000000"/>
                </a:solidFill>
                <a:effectLst/>
                <a:latin typeface="TimesNewRomanPSMT"/>
              </a:rPr>
              <a:t>освоєння</a:t>
            </a:r>
            <a:r>
              <a:rPr lang="ru-RU" sz="1800" b="0" i="0" dirty="0">
                <a:solidFill>
                  <a:srgbClr val="000000"/>
                </a:solidFill>
                <a:effectLst/>
                <a:latin typeface="TimesNewRomanPSMT"/>
              </a:rPr>
              <a:t> </a:t>
            </a:r>
            <a:r>
              <a:rPr lang="ru-RU" sz="1800" b="0" i="0" dirty="0" err="1">
                <a:solidFill>
                  <a:srgbClr val="000000"/>
                </a:solidFill>
                <a:effectLst/>
                <a:latin typeface="TimesNewRomanPSMT"/>
              </a:rPr>
              <a:t>виробником</a:t>
            </a:r>
            <a:r>
              <a:rPr lang="ru-RU" sz="1800" b="0" i="0" dirty="0">
                <a:solidFill>
                  <a:srgbClr val="000000"/>
                </a:solidFill>
                <a:effectLst/>
                <a:latin typeface="TimesNewRomanPSMT"/>
              </a:rPr>
              <a:t> </a:t>
            </a:r>
            <a:r>
              <a:rPr lang="ru-RU" sz="1800" b="0" i="0" dirty="0" err="1">
                <a:solidFill>
                  <a:srgbClr val="000000"/>
                </a:solidFill>
                <a:effectLst/>
                <a:latin typeface="TimesNewRomanPSMT"/>
              </a:rPr>
              <a:t>нових</a:t>
            </a:r>
            <a:r>
              <a:rPr lang="ru-RU" sz="1800" b="0" i="0" dirty="0">
                <a:solidFill>
                  <a:srgbClr val="000000"/>
                </a:solidFill>
                <a:effectLst/>
                <a:latin typeface="TimesNewRomanPSMT"/>
              </a:rPr>
              <a:t> </a:t>
            </a:r>
            <a:r>
              <a:rPr lang="ru-RU" sz="1800" b="0" i="0" dirty="0" err="1">
                <a:solidFill>
                  <a:srgbClr val="000000"/>
                </a:solidFill>
                <a:effectLst/>
                <a:latin typeface="TimesNewRomanPSMT"/>
              </a:rPr>
              <a:t>ринків</a:t>
            </a:r>
            <a:r>
              <a:rPr lang="ru-RU" sz="1800" b="0" i="0" dirty="0">
                <a:solidFill>
                  <a:srgbClr val="000000"/>
                </a:solidFill>
                <a:effectLst/>
                <a:latin typeface="TimesNewRomanPSMT"/>
              </a:rPr>
              <a:t> </a:t>
            </a:r>
            <a:r>
              <a:rPr lang="ru-RU" sz="1800" b="0" i="0" dirty="0" err="1">
                <a:solidFill>
                  <a:srgbClr val="000000"/>
                </a:solidFill>
                <a:effectLst/>
                <a:latin typeface="TimesNewRomanPSMT"/>
              </a:rPr>
              <a:t>або</a:t>
            </a:r>
            <a:r>
              <a:rPr lang="ru-RU" sz="1800" b="0" i="0" dirty="0">
                <a:solidFill>
                  <a:srgbClr val="000000"/>
                </a:solidFill>
                <a:effectLst/>
                <a:latin typeface="TimesNewRomanPSMT"/>
              </a:rPr>
              <a:t> </a:t>
            </a:r>
            <a:r>
              <a:rPr lang="ru-RU" sz="1800" b="0" i="0" dirty="0" err="1">
                <a:solidFill>
                  <a:srgbClr val="000000"/>
                </a:solidFill>
                <a:effectLst/>
                <a:latin typeface="TimesNewRomanPSMT"/>
              </a:rPr>
              <a:t>їх</a:t>
            </a:r>
            <a:r>
              <a:rPr lang="ru-RU" sz="1800" b="0" i="0" dirty="0">
                <a:solidFill>
                  <a:srgbClr val="000000"/>
                </a:solidFill>
                <a:effectLst/>
                <a:latin typeface="TimesNewRomanPSMT"/>
              </a:rPr>
              <a:t> </a:t>
            </a:r>
            <a:r>
              <a:rPr lang="ru-RU" sz="1800" b="0" i="0" dirty="0" err="1">
                <a:solidFill>
                  <a:srgbClr val="000000"/>
                </a:solidFill>
                <a:effectLst/>
                <a:latin typeface="TimesNewRomanPSMT"/>
              </a:rPr>
              <a:t>сегментів</a:t>
            </a:r>
            <a:r>
              <a:rPr lang="ru-RU" sz="1800" b="0" i="0" dirty="0">
                <a:solidFill>
                  <a:srgbClr val="000000"/>
                </a:solidFill>
                <a:effectLst/>
                <a:latin typeface="TimesNewRomanPSMT"/>
              </a:rPr>
              <a:t>, </a:t>
            </a:r>
            <a:r>
              <a:rPr lang="ru-RU" sz="1800" b="0" i="0" dirty="0" err="1">
                <a:solidFill>
                  <a:srgbClr val="000000"/>
                </a:solidFill>
                <a:effectLst/>
                <a:latin typeface="TimesNewRomanPSMT"/>
              </a:rPr>
              <a:t>виходу</a:t>
            </a:r>
            <a:r>
              <a:rPr lang="ru-RU" sz="1800" b="0" i="0" dirty="0">
                <a:solidFill>
                  <a:srgbClr val="000000"/>
                </a:solidFill>
                <a:effectLst/>
                <a:latin typeface="TimesNewRomanPSMT"/>
              </a:rPr>
              <a:t> на </a:t>
            </a:r>
            <a:r>
              <a:rPr lang="ru-RU" sz="1800" b="0" i="0" dirty="0" err="1">
                <a:solidFill>
                  <a:srgbClr val="000000"/>
                </a:solidFill>
                <a:effectLst/>
                <a:latin typeface="TimesNewRomanPSMT"/>
              </a:rPr>
              <a:t>нові</a:t>
            </a:r>
            <a:r>
              <a:rPr lang="ru-RU" sz="1800" b="0" i="0" dirty="0">
                <a:solidFill>
                  <a:srgbClr val="000000"/>
                </a:solidFill>
                <a:effectLst/>
                <a:latin typeface="TimesNewRomanPSMT"/>
              </a:rPr>
              <a:t> ринки, коли у </a:t>
            </a:r>
            <a:r>
              <a:rPr lang="ru-RU" sz="1800" b="0" i="0" dirty="0" err="1">
                <a:solidFill>
                  <a:srgbClr val="000000"/>
                </a:solidFill>
                <a:effectLst/>
                <a:latin typeface="TimesNewRomanPSMT"/>
              </a:rPr>
              <a:t>виробника</a:t>
            </a:r>
            <a:r>
              <a:rPr lang="ru-RU" sz="1800" b="0" i="0" dirty="0">
                <a:solidFill>
                  <a:srgbClr val="000000"/>
                </a:solidFill>
                <a:effectLst/>
                <a:latin typeface="TimesNewRomanPSMT"/>
              </a:rPr>
              <a:t> </a:t>
            </a:r>
            <a:r>
              <a:rPr lang="ru-RU" sz="1800" b="0" i="0" dirty="0" err="1">
                <a:solidFill>
                  <a:srgbClr val="000000"/>
                </a:solidFill>
                <a:effectLst/>
                <a:latin typeface="TimesNewRomanPSMT"/>
              </a:rPr>
              <a:t>недостатньо</a:t>
            </a:r>
            <a:r>
              <a:rPr lang="ru-RU" sz="1800" b="0" i="0" dirty="0">
                <a:solidFill>
                  <a:srgbClr val="000000"/>
                </a:solidFill>
                <a:effectLst/>
                <a:latin typeface="TimesNewRomanPSMT"/>
              </a:rPr>
              <a:t> </a:t>
            </a:r>
            <a:r>
              <a:rPr lang="ru-RU" sz="1800" b="0" i="0" dirty="0" err="1">
                <a:solidFill>
                  <a:srgbClr val="000000"/>
                </a:solidFill>
                <a:effectLst/>
                <a:latin typeface="TimesNewRomanPSMT"/>
              </a:rPr>
              <a:t>знань</a:t>
            </a:r>
            <a:r>
              <a:rPr lang="ru-RU" sz="1800" b="0" i="0" dirty="0">
                <a:solidFill>
                  <a:srgbClr val="000000"/>
                </a:solidFill>
                <a:effectLst/>
                <a:latin typeface="TimesNewRomanPSMT"/>
              </a:rPr>
              <a:t> та </a:t>
            </a:r>
            <a:r>
              <a:rPr lang="ru-RU" sz="1800" b="0" i="0" dirty="0" err="1">
                <a:solidFill>
                  <a:srgbClr val="000000"/>
                </a:solidFill>
                <a:effectLst/>
                <a:latin typeface="TimesNewRomanPSMT"/>
              </a:rPr>
              <a:t>ресурсів</a:t>
            </a:r>
            <a:r>
              <a:rPr lang="ru-RU" sz="1800" b="0" i="0" dirty="0">
                <a:solidFill>
                  <a:srgbClr val="000000"/>
                </a:solidFill>
                <a:effectLst/>
                <a:latin typeface="TimesNewRomanPSMT"/>
              </a:rPr>
              <a:t>.</a:t>
            </a:r>
          </a:p>
          <a:p>
            <a:r>
              <a:rPr lang="ru-RU" sz="1800" b="0" i="0" dirty="0">
                <a:solidFill>
                  <a:srgbClr val="000000"/>
                </a:solidFill>
                <a:effectLst/>
                <a:latin typeface="TimesNewRomanPSMT"/>
              </a:rPr>
              <a:t>          Будучи одним з </a:t>
            </a:r>
            <a:r>
              <a:rPr lang="ru-RU" sz="1800" b="0" i="0" dirty="0" err="1">
                <a:solidFill>
                  <a:srgbClr val="000000"/>
                </a:solidFill>
                <a:effectLst/>
                <a:latin typeface="TimesNewRomanPSMT"/>
              </a:rPr>
              <a:t>інструментів</a:t>
            </a:r>
            <a:r>
              <a:rPr lang="ru-RU" sz="1800" b="0" i="0" dirty="0">
                <a:solidFill>
                  <a:srgbClr val="000000"/>
                </a:solidFill>
                <a:effectLst/>
                <a:latin typeface="TimesNewRomanPSMT"/>
              </a:rPr>
              <a:t> маркетингу </a:t>
            </a:r>
            <a:r>
              <a:rPr lang="ru-RU" sz="1800" b="0" i="0" dirty="0" err="1">
                <a:solidFill>
                  <a:srgbClr val="000000"/>
                </a:solidFill>
                <a:effectLst/>
                <a:latin typeface="TimesNewRomanPSMT"/>
              </a:rPr>
              <a:t>ланцюг</a:t>
            </a:r>
            <a:r>
              <a:rPr lang="ru-RU" sz="1800" b="0" i="0" dirty="0">
                <a:solidFill>
                  <a:srgbClr val="000000"/>
                </a:solidFill>
                <a:effectLst/>
                <a:latin typeface="TimesNewRomanPSMT"/>
              </a:rPr>
              <a:t> </a:t>
            </a:r>
            <a:r>
              <a:rPr lang="ru-RU" sz="1800" b="0" i="0" dirty="0" err="1">
                <a:solidFill>
                  <a:srgbClr val="000000"/>
                </a:solidFill>
                <a:effectLst/>
                <a:latin typeface="TimesNewRomanPSMT"/>
              </a:rPr>
              <a:t>постачання</a:t>
            </a:r>
            <a:r>
              <a:rPr lang="ru-RU" sz="1800" b="0" i="0" dirty="0">
                <a:solidFill>
                  <a:srgbClr val="000000"/>
                </a:solidFill>
                <a:effectLst/>
                <a:latin typeface="TimesNewRomanPSMT"/>
              </a:rPr>
              <a:t> </a:t>
            </a:r>
            <a:r>
              <a:rPr lang="ru-RU" sz="1800" b="0" i="0" dirty="0" err="1">
                <a:solidFill>
                  <a:srgbClr val="000000"/>
                </a:solidFill>
                <a:effectLst/>
                <a:latin typeface="TimesNewRomanPSMT"/>
              </a:rPr>
              <a:t>формується</a:t>
            </a:r>
            <a:r>
              <a:rPr lang="ru-RU" sz="1800" b="0" i="0" dirty="0">
                <a:solidFill>
                  <a:srgbClr val="000000"/>
                </a:solidFill>
                <a:effectLst/>
                <a:latin typeface="TimesNewRomanPSMT"/>
              </a:rPr>
              <a:t> на тих же принципах та з </a:t>
            </a:r>
            <a:r>
              <a:rPr lang="ru-RU" sz="1800" b="0" i="0" dirty="0" err="1">
                <a:solidFill>
                  <a:srgbClr val="000000"/>
                </a:solidFill>
                <a:effectLst/>
                <a:latin typeface="TimesNewRomanPSMT"/>
              </a:rPr>
              <a:t>використанням</a:t>
            </a:r>
            <a:r>
              <a:rPr lang="ru-RU" sz="1800" b="0" i="0" dirty="0">
                <a:solidFill>
                  <a:srgbClr val="000000"/>
                </a:solidFill>
                <a:effectLst/>
                <a:latin typeface="TimesNewRomanPSMT"/>
              </a:rPr>
              <a:t> таких же </a:t>
            </a:r>
            <a:r>
              <a:rPr lang="ru-RU" sz="1800" b="0" i="0" dirty="0" err="1">
                <a:solidFill>
                  <a:srgbClr val="000000"/>
                </a:solidFill>
                <a:effectLst/>
                <a:latin typeface="TimesNewRomanPSMT"/>
              </a:rPr>
              <a:t>прийомів</a:t>
            </a:r>
            <a:r>
              <a:rPr lang="ru-RU" sz="1800" b="0" i="0" dirty="0">
                <a:solidFill>
                  <a:srgbClr val="000000"/>
                </a:solidFill>
                <a:effectLst/>
                <a:latin typeface="TimesNewRomanPSMT"/>
              </a:rPr>
              <a:t>, </a:t>
            </a:r>
            <a:r>
              <a:rPr lang="ru-RU" sz="1800" b="0" i="0" dirty="0" err="1">
                <a:solidFill>
                  <a:srgbClr val="000000"/>
                </a:solidFill>
                <a:effectLst/>
                <a:latin typeface="TimesNewRomanPSMT"/>
              </a:rPr>
              <a:t>що</a:t>
            </a:r>
            <a:r>
              <a:rPr lang="ru-RU" sz="1800" b="0" i="0" dirty="0">
                <a:solidFill>
                  <a:srgbClr val="000000"/>
                </a:solidFill>
                <a:effectLst/>
                <a:latin typeface="TimesNewRomanPSMT"/>
              </a:rPr>
              <a:t> і </a:t>
            </a:r>
            <a:r>
              <a:rPr lang="ru-RU" sz="1800" b="0" i="0" dirty="0" err="1">
                <a:solidFill>
                  <a:srgbClr val="000000"/>
                </a:solidFill>
                <a:effectLst/>
                <a:latin typeface="TimesNewRomanPSMT"/>
              </a:rPr>
              <a:t>інші</a:t>
            </a:r>
            <a:r>
              <a:rPr lang="ru-RU" sz="1800" b="0" i="0" dirty="0">
                <a:solidFill>
                  <a:srgbClr val="000000"/>
                </a:solidFill>
                <a:effectLst/>
                <a:latin typeface="TimesNewRomanPSMT"/>
              </a:rPr>
              <a:t> </a:t>
            </a:r>
            <a:r>
              <a:rPr lang="ru-RU" sz="1800" b="0" i="0" dirty="0" err="1">
                <a:solidFill>
                  <a:srgbClr val="000000"/>
                </a:solidFill>
                <a:effectLst/>
                <a:latin typeface="TimesNewRomanPSMT"/>
              </a:rPr>
              <a:t>інструменти</a:t>
            </a:r>
            <a:r>
              <a:rPr lang="ru-RU" sz="1800" b="0" i="0" dirty="0">
                <a:solidFill>
                  <a:srgbClr val="000000"/>
                </a:solidFill>
                <a:effectLst/>
                <a:latin typeface="TimesNewRomanPSMT"/>
              </a:rPr>
              <a:t> маркетингу. Так, </a:t>
            </a:r>
            <a:r>
              <a:rPr lang="ru-RU" sz="1800" b="0" i="0" dirty="0" err="1">
                <a:solidFill>
                  <a:srgbClr val="000000"/>
                </a:solidFill>
                <a:effectLst/>
                <a:latin typeface="TimesNewRomanPSMT"/>
              </a:rPr>
              <a:t>використання</a:t>
            </a:r>
            <a:r>
              <a:rPr lang="ru-RU" sz="1800" b="0" i="0" dirty="0">
                <a:solidFill>
                  <a:srgbClr val="000000"/>
                </a:solidFill>
                <a:effectLst/>
                <a:latin typeface="TimesNewRomanPSMT"/>
              </a:rPr>
              <a:t> </a:t>
            </a:r>
            <a:r>
              <a:rPr lang="ru-RU" sz="1800" b="0" i="0" dirty="0" err="1">
                <a:solidFill>
                  <a:srgbClr val="000000"/>
                </a:solidFill>
                <a:effectLst/>
                <a:latin typeface="TimesNewRomanPSMT"/>
              </a:rPr>
              <a:t>прийомів</a:t>
            </a:r>
            <a:r>
              <a:rPr lang="ru-RU" sz="1800" b="0" i="0" dirty="0">
                <a:solidFill>
                  <a:srgbClr val="000000"/>
                </a:solidFill>
                <a:effectLst/>
                <a:latin typeface="TimesNewRomanPSMT"/>
              </a:rPr>
              <a:t> </a:t>
            </a:r>
            <a:r>
              <a:rPr lang="ru-RU" sz="1800" b="0" i="0" dirty="0" err="1">
                <a:solidFill>
                  <a:srgbClr val="000000"/>
                </a:solidFill>
                <a:effectLst/>
                <a:latin typeface="TimesNewRomanPSMT"/>
              </a:rPr>
              <a:t>стратегічного</a:t>
            </a:r>
            <a:r>
              <a:rPr lang="ru-RU" sz="1800" b="0" i="0" dirty="0">
                <a:solidFill>
                  <a:srgbClr val="000000"/>
                </a:solidFill>
                <a:effectLst/>
                <a:latin typeface="TimesNewRomanPSMT"/>
              </a:rPr>
              <a:t> маркетингу </a:t>
            </a:r>
            <a:r>
              <a:rPr lang="ru-RU" sz="1800" b="0" i="0" dirty="0" err="1">
                <a:solidFill>
                  <a:srgbClr val="000000"/>
                </a:solidFill>
                <a:effectLst/>
                <a:latin typeface="TimesNewRomanPSMT"/>
              </a:rPr>
              <a:t>дає</a:t>
            </a:r>
            <a:r>
              <a:rPr lang="ru-RU" sz="1800" b="0" i="0" dirty="0">
                <a:solidFill>
                  <a:srgbClr val="000000"/>
                </a:solidFill>
                <a:effectLst/>
                <a:latin typeface="TimesNewRomanPSMT"/>
              </a:rPr>
              <a:t> </a:t>
            </a:r>
            <a:r>
              <a:rPr lang="ru-RU" sz="1800" b="0" i="0" dirty="0" err="1">
                <a:solidFill>
                  <a:srgbClr val="000000"/>
                </a:solidFill>
                <a:effectLst/>
                <a:latin typeface="TimesNewRomanPSMT"/>
              </a:rPr>
              <a:t>можливість</a:t>
            </a:r>
            <a:r>
              <a:rPr lang="ru-RU" sz="1800" b="0" i="0" dirty="0">
                <a:solidFill>
                  <a:srgbClr val="000000"/>
                </a:solidFill>
                <a:effectLst/>
                <a:latin typeface="TimesNewRomanPSMT"/>
              </a:rPr>
              <a:t> </a:t>
            </a:r>
            <a:r>
              <a:rPr lang="ru-RU" sz="1800" b="0" i="0" dirty="0" err="1">
                <a:solidFill>
                  <a:srgbClr val="000000"/>
                </a:solidFill>
                <a:effectLst/>
                <a:latin typeface="TimesNewRomanPSMT"/>
              </a:rPr>
              <a:t>визначати</a:t>
            </a:r>
            <a:r>
              <a:rPr lang="ru-RU" sz="1800" b="0" i="0" dirty="0">
                <a:solidFill>
                  <a:srgbClr val="000000"/>
                </a:solidFill>
                <a:effectLst/>
                <a:latin typeface="TimesNewRomanPSMT"/>
              </a:rPr>
              <a:t> </a:t>
            </a:r>
            <a:r>
              <a:rPr lang="ru-RU" sz="1800" b="0" i="0" dirty="0" err="1">
                <a:solidFill>
                  <a:srgbClr val="000000"/>
                </a:solidFill>
                <a:effectLst/>
                <a:latin typeface="TimesNewRomanPSMT"/>
              </a:rPr>
              <a:t>стратегічні</a:t>
            </a:r>
            <a:r>
              <a:rPr lang="ru-RU" sz="1800" b="0" i="0" dirty="0">
                <a:solidFill>
                  <a:srgbClr val="000000"/>
                </a:solidFill>
                <a:effectLst/>
                <a:latin typeface="TimesNewRomanPSMT"/>
              </a:rPr>
              <a:t> </a:t>
            </a:r>
            <a:r>
              <a:rPr lang="ru-RU" sz="1800" b="0" i="0" dirty="0" err="1">
                <a:solidFill>
                  <a:srgbClr val="000000"/>
                </a:solidFill>
                <a:effectLst/>
                <a:latin typeface="TimesNewRomanPSMT"/>
              </a:rPr>
              <a:t>цілі</a:t>
            </a:r>
            <a:r>
              <a:rPr lang="ru-RU" sz="1800" b="0" i="0" dirty="0">
                <a:solidFill>
                  <a:srgbClr val="000000"/>
                </a:solidFill>
                <a:effectLst/>
                <a:latin typeface="TimesNewRomanPSMT"/>
              </a:rPr>
              <a:t> </a:t>
            </a:r>
            <a:r>
              <a:rPr lang="ru-RU" sz="1800" b="0" i="0" dirty="0" err="1">
                <a:solidFill>
                  <a:srgbClr val="000000"/>
                </a:solidFill>
                <a:effectLst/>
                <a:latin typeface="TimesNewRomanPSMT"/>
              </a:rPr>
              <a:t>ланцюга</a:t>
            </a:r>
            <a:r>
              <a:rPr lang="ru-RU" sz="1800" b="0" i="0" dirty="0">
                <a:solidFill>
                  <a:srgbClr val="000000"/>
                </a:solidFill>
                <a:effectLst/>
                <a:latin typeface="TimesNewRomanPSMT"/>
              </a:rPr>
              <a:t> </a:t>
            </a:r>
            <a:r>
              <a:rPr lang="ru-RU" sz="1800" b="0" i="0" dirty="0" err="1">
                <a:solidFill>
                  <a:srgbClr val="000000"/>
                </a:solidFill>
                <a:effectLst/>
                <a:latin typeface="TimesNewRomanPSMT"/>
              </a:rPr>
              <a:t>постачання</a:t>
            </a:r>
            <a:r>
              <a:rPr lang="ru-RU" sz="1800" b="0" i="0" dirty="0">
                <a:solidFill>
                  <a:srgbClr val="000000"/>
                </a:solidFill>
                <a:effectLst/>
                <a:latin typeface="TimesNewRomanPSMT"/>
              </a:rPr>
              <a:t>, обрати </a:t>
            </a:r>
            <a:r>
              <a:rPr lang="ru-RU" sz="1800" b="0" i="0" dirty="0" err="1">
                <a:solidFill>
                  <a:srgbClr val="000000"/>
                </a:solidFill>
                <a:effectLst/>
                <a:latin typeface="TimesNewRomanPSMT"/>
              </a:rPr>
              <a:t>ланцюг</a:t>
            </a:r>
            <a:r>
              <a:rPr lang="ru-RU" sz="1800" b="0" i="0" dirty="0">
                <a:solidFill>
                  <a:srgbClr val="000000"/>
                </a:solidFill>
                <a:effectLst/>
                <a:latin typeface="TimesNewRomanPSMT"/>
              </a:rPr>
              <a:t>, </a:t>
            </a:r>
            <a:r>
              <a:rPr lang="ru-RU" sz="1800" b="0" i="0" dirty="0" err="1">
                <a:solidFill>
                  <a:srgbClr val="000000"/>
                </a:solidFill>
                <a:effectLst/>
                <a:latin typeface="TimesNewRomanPSMT"/>
              </a:rPr>
              <a:t>Який</a:t>
            </a:r>
            <a:r>
              <a:rPr lang="ru-RU" sz="1800" b="0" i="0" dirty="0">
                <a:solidFill>
                  <a:srgbClr val="000000"/>
                </a:solidFill>
                <a:effectLst/>
                <a:latin typeface="TimesNewRomanPSMT"/>
              </a:rPr>
              <a:t> буде </a:t>
            </a:r>
            <a:r>
              <a:rPr lang="ru-RU" sz="1800" b="0" i="0" dirty="0" err="1">
                <a:solidFill>
                  <a:srgbClr val="000000"/>
                </a:solidFill>
                <a:effectLst/>
                <a:latin typeface="TimesNewRomanPSMT"/>
              </a:rPr>
              <a:t>адаптований</a:t>
            </a:r>
            <a:r>
              <a:rPr lang="ru-RU" sz="1800" b="0" i="0" dirty="0">
                <a:solidFill>
                  <a:srgbClr val="000000"/>
                </a:solidFill>
                <a:effectLst/>
                <a:latin typeface="TimesNewRomanPSMT"/>
              </a:rPr>
              <a:t> до ноу-хау та </a:t>
            </a:r>
            <a:r>
              <a:rPr lang="ru-RU" sz="1800" b="0" i="0" dirty="0" err="1">
                <a:solidFill>
                  <a:srgbClr val="000000"/>
                </a:solidFill>
                <a:effectLst/>
                <a:latin typeface="TimesNewRomanPSMT"/>
              </a:rPr>
              <a:t>ресурсів</a:t>
            </a:r>
            <a:r>
              <a:rPr lang="ru-RU" sz="1800" b="0" i="0" dirty="0">
                <a:solidFill>
                  <a:srgbClr val="000000"/>
                </a:solidFill>
                <a:effectLst/>
                <a:latin typeface="TimesNewRomanPSMT"/>
              </a:rPr>
              <a:t> </a:t>
            </a:r>
            <a:r>
              <a:rPr lang="ru-RU" sz="1800" b="0" i="0" dirty="0" err="1">
                <a:solidFill>
                  <a:srgbClr val="000000"/>
                </a:solidFill>
                <a:effectLst/>
                <a:latin typeface="TimesNewRomanPSMT"/>
              </a:rPr>
              <a:t>компанії</a:t>
            </a:r>
            <a:r>
              <a:rPr lang="ru-RU" dirty="0"/>
              <a:t> </a:t>
            </a:r>
            <a:br>
              <a:rPr lang="ru-RU" dirty="0"/>
            </a:br>
            <a:br>
              <a:rPr lang="uk-UA" dirty="0"/>
            </a:br>
            <a:endParaRPr lang="uk-UA" dirty="0"/>
          </a:p>
        </p:txBody>
      </p:sp>
    </p:spTree>
    <p:extLst>
      <p:ext uri="{BB962C8B-B14F-4D97-AF65-F5344CB8AC3E}">
        <p14:creationId xmlns:p14="http://schemas.microsoft.com/office/powerpoint/2010/main" val="153258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49D0A1-89A5-233F-ED5E-0D4F4D3F8FAD}"/>
              </a:ext>
            </a:extLst>
          </p:cNvPr>
          <p:cNvSpPr txBox="1"/>
          <p:nvPr/>
        </p:nvSpPr>
        <p:spPr>
          <a:xfrm>
            <a:off x="405114" y="312516"/>
            <a:ext cx="11320040" cy="4801314"/>
          </a:xfrm>
          <a:prstGeom prst="rect">
            <a:avLst/>
          </a:prstGeom>
          <a:noFill/>
        </p:spPr>
        <p:txBody>
          <a:bodyPr wrap="square" rtlCol="0">
            <a:spAutoFit/>
          </a:bodyPr>
          <a:lstStyle/>
          <a:p>
            <a:r>
              <a:rPr lang="uk-UA" sz="1800" b="0" i="0">
                <a:solidFill>
                  <a:srgbClr val="000000"/>
                </a:solidFill>
                <a:effectLst/>
                <a:latin typeface="TimesNewRomanPSMT"/>
              </a:rPr>
              <a:t>Використання прийомів операційного маркетингу дає змогу оперативно змінювати конфігурацію ланцюга постачань з тим, щоб утримувати або завойовувати частку ринку на основі задоволення очікувань споживачів та пропонуючи їм такий споживчий сервіс, який би їх задовольняв, був не гіршим ніж у конкурентів, але при цьому давав би можливість утримувати логістичні витрати під контролем.</a:t>
            </a:r>
          </a:p>
          <a:p>
            <a:r>
              <a:rPr lang="uk-UA" sz="1800" b="0" i="0">
                <a:solidFill>
                  <a:srgbClr val="000000"/>
                </a:solidFill>
                <a:effectLst/>
                <a:latin typeface="TimesNewRomanPSMT"/>
              </a:rPr>
              <a:t>Одночасно максимізувати споживчий сервіс і при цьому мінімізувати витрати в практичній площині є завданням, яке виконати досить складно. Так, підвищення рівня сервісу передбачає наявність достатніх товарних запасів і складів, додаткові витрати на транспортування, збільшення кількості складів, що безперечно призведе до збільшення витрат. В той же час мінімальні затрати на постачання та розподіл товару передбачають більш тривалі терміни поставок, підтримання менших товарних запасів тощо, що приведе до більш низького рівня споживчого сервісу та можливості переходу клієнтів до конкурентів.</a:t>
            </a:r>
          </a:p>
          <a:p>
            <a:r>
              <a:rPr lang="uk-UA" sz="1800" b="0" i="0">
                <a:solidFill>
                  <a:srgbClr val="000000"/>
                </a:solidFill>
                <a:effectLst/>
                <a:latin typeface="TimesNewRomanPSMT"/>
              </a:rPr>
              <a:t>Так, до прикладу учасник ланцюга постачання замість відправки вантажів літаком відправляє їх залізницею, що не дає можливість забезпечити терміни доставки. Зазначене може сприяти тому, що клієнт перейде до конкурента, якщо терміни для нього є пріоритетом. Аналогічно, якщо компанія вирішує знизити рівень товарних запасів при цьому ігнорує можливість невиконання замовлень, зниження продуктивності виробничого обладнання. Все вищезазначене є свідченням необхідності узгодження рівня споживчого сервісу та логістичних витрат в процесі формування ланцюгів постачань.</a:t>
            </a:r>
            <a:r>
              <a:rPr lang="uk-UA"/>
              <a:t> </a:t>
            </a:r>
            <a:br>
              <a:rPr lang="uk-UA"/>
            </a:br>
            <a:endParaRPr lang="uk-UA" dirty="0"/>
          </a:p>
        </p:txBody>
      </p:sp>
    </p:spTree>
    <p:extLst>
      <p:ext uri="{BB962C8B-B14F-4D97-AF65-F5344CB8AC3E}">
        <p14:creationId xmlns:p14="http://schemas.microsoft.com/office/powerpoint/2010/main" val="317159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149F05-382E-80E9-D38C-3D547130077B}"/>
              </a:ext>
            </a:extLst>
          </p:cNvPr>
          <p:cNvSpPr txBox="1"/>
          <p:nvPr/>
        </p:nvSpPr>
        <p:spPr>
          <a:xfrm>
            <a:off x="115746" y="243062"/>
            <a:ext cx="11933499" cy="6463308"/>
          </a:xfrm>
          <a:prstGeom prst="rect">
            <a:avLst/>
          </a:prstGeom>
          <a:noFill/>
        </p:spPr>
        <p:txBody>
          <a:bodyPr wrap="square" rtlCol="0">
            <a:spAutoFit/>
          </a:bodyPr>
          <a:lstStyle/>
          <a:p>
            <a:r>
              <a:rPr lang="uk-UA" sz="1800" b="0" i="0" dirty="0">
                <a:solidFill>
                  <a:srgbClr val="000000"/>
                </a:solidFill>
                <a:effectLst/>
                <a:latin typeface="TimesNewRomanPSMT"/>
              </a:rPr>
              <a:t>          Прийняття рішення щодо структури ланцюга постачання повинно базуватися на маркетинговій стратегії і включати наступні рішення:</a:t>
            </a:r>
          </a:p>
          <a:p>
            <a:r>
              <a:rPr lang="uk-UA" sz="1800" b="0" i="0" dirty="0">
                <a:solidFill>
                  <a:srgbClr val="000000"/>
                </a:solidFill>
                <a:effectLst/>
                <a:latin typeface="Wingdings-Regular"/>
              </a:rPr>
              <a:t> </a:t>
            </a:r>
            <a:r>
              <a:rPr lang="uk-UA" sz="1800" b="0" i="0" dirty="0">
                <a:solidFill>
                  <a:srgbClr val="000000"/>
                </a:solidFill>
                <a:effectLst/>
                <a:latin typeface="TimesNewRomanPSMT"/>
              </a:rPr>
              <a:t>аналіз необхідних споживач видів обслуговування або споживчого сервісу та розробка його стандартів;</a:t>
            </a:r>
          </a:p>
          <a:p>
            <a:r>
              <a:rPr lang="uk-UA" sz="1800" b="0" i="0" dirty="0">
                <a:solidFill>
                  <a:srgbClr val="000000"/>
                </a:solidFill>
                <a:effectLst/>
                <a:latin typeface="Wingdings-Regular"/>
              </a:rPr>
              <a:t> </a:t>
            </a:r>
            <a:r>
              <a:rPr lang="uk-UA" sz="1800" b="0" i="0" dirty="0">
                <a:solidFill>
                  <a:srgbClr val="000000"/>
                </a:solidFill>
                <a:effectLst/>
                <a:latin typeface="TimesNewRomanPSMT"/>
              </a:rPr>
              <a:t>визначення цілей ланцюга постачання та оцінка можливих обмежень для їх досягнення;</a:t>
            </a:r>
          </a:p>
          <a:p>
            <a:r>
              <a:rPr lang="uk-UA" sz="1800" b="0" i="0" dirty="0">
                <a:solidFill>
                  <a:srgbClr val="000000"/>
                </a:solidFill>
                <a:effectLst/>
                <a:latin typeface="Wingdings-Regular"/>
              </a:rPr>
              <a:t> </a:t>
            </a:r>
            <a:r>
              <a:rPr lang="uk-UA" sz="1800" b="0" i="0" dirty="0">
                <a:solidFill>
                  <a:srgbClr val="000000"/>
                </a:solidFill>
                <a:effectLst/>
                <a:latin typeface="TimesNewRomanPSMT"/>
              </a:rPr>
              <a:t>гармонізація ланцюга постачання та маркетингової стратегії.</a:t>
            </a:r>
          </a:p>
          <a:p>
            <a:r>
              <a:rPr lang="uk-UA" sz="1800" b="0" i="0" dirty="0">
                <a:solidFill>
                  <a:srgbClr val="000000"/>
                </a:solidFill>
                <a:effectLst/>
                <a:latin typeface="TimesNewRomanPSMT"/>
              </a:rPr>
              <a:t>         Як і при більшості маркетингових рішень формування структури ланцюга постачання починається з аналізу потреб споживача, чому зазвичай сприяють створені інформаційні системи, що включають як внутрішню інформацію членів ланцюга постачання, так і маркетингові дослідження на предмет з'ясування основних параметрів споживчого сервісу.</a:t>
            </a:r>
            <a:r>
              <a:rPr lang="uk-UA" dirty="0"/>
              <a:t>  </a:t>
            </a:r>
            <a:r>
              <a:rPr lang="uk-UA" sz="1800" b="0" i="0" dirty="0">
                <a:solidFill>
                  <a:srgbClr val="000000"/>
                </a:solidFill>
                <a:effectLst/>
                <a:latin typeface="TimesNewRomanPSMT"/>
              </a:rPr>
              <a:t>Так, наприклад, компанія ЗМ провела маркетингове дослідження з метою з'ясування важливості для її клієнтів споживчого сервісу. В результаті було виявлено, що 18 тис. споживачів 16 європейських країн одностайно визнало споживчий сервіс необхідною умовою купівлі товару та задоволення потреб. Респонденти визначили важливість таких чинників, як умови доставки продукту, дотримання строків, часову відстань між здійсненням замовлення й отриманням товару, а також ефективність вирішення питань, що виникають [12].</a:t>
            </a:r>
          </a:p>
          <a:p>
            <a:r>
              <a:rPr lang="uk-UA" sz="1800" b="0" i="0" dirty="0">
                <a:solidFill>
                  <a:srgbClr val="000000"/>
                </a:solidFill>
                <a:effectLst/>
                <a:latin typeface="TimesNewRomanPSMT"/>
              </a:rPr>
              <a:t>       Параметри споживчого сервісу можуть бути різними, але в узагальненому вигляді можна виділити наступні [8, 428]:</a:t>
            </a:r>
          </a:p>
          <a:p>
            <a:r>
              <a:rPr lang="uk-UA" sz="1800" b="1" i="0" dirty="0">
                <a:solidFill>
                  <a:srgbClr val="000000"/>
                </a:solidFill>
                <a:effectLst/>
                <a:latin typeface="SymbolMT"/>
              </a:rPr>
              <a:t>- </a:t>
            </a:r>
            <a:r>
              <a:rPr lang="uk-UA" sz="1800" b="1" i="0" dirty="0">
                <a:solidFill>
                  <a:srgbClr val="000000"/>
                </a:solidFill>
                <a:effectLst/>
                <a:latin typeface="TimesNewRomanPSMT"/>
              </a:rPr>
              <a:t>термін. </a:t>
            </a:r>
            <a:r>
              <a:rPr lang="uk-UA" sz="1800" b="0" i="0" dirty="0">
                <a:solidFill>
                  <a:srgbClr val="000000"/>
                </a:solidFill>
                <a:effectLst/>
                <a:latin typeface="TimesNewRomanPSMT"/>
              </a:rPr>
              <a:t>Під терміном в ланцюзі постачань, як правило, розуміють час виконання замовлення - середню кількість часу, протягом якого покупцям доводиться очікувати отримання товарів. Сьогодні покупці надають перевагу швидкій доставці. Враховуючи цей факт, компанії намагаються як можна швидше доставляти товари та дотримуватися задекларованих часових меж.</a:t>
            </a:r>
          </a:p>
          <a:p>
            <a:r>
              <a:rPr lang="uk-UA" sz="1800" b="0" i="0" dirty="0">
                <a:solidFill>
                  <a:srgbClr val="000000"/>
                </a:solidFill>
                <a:effectLst/>
                <a:latin typeface="TimesNewRomanPSMT"/>
              </a:rPr>
              <a:t>          До прикладу, компанія </a:t>
            </a:r>
            <a:r>
              <a:rPr lang="en-US" sz="1800" b="0" i="0" dirty="0">
                <a:solidFill>
                  <a:srgbClr val="000000"/>
                </a:solidFill>
                <a:effectLst/>
                <a:latin typeface="TimesNewRomanPSMT"/>
              </a:rPr>
              <a:t>Land's End, </a:t>
            </a:r>
            <a:r>
              <a:rPr lang="uk-UA" sz="1800" b="0" i="0" dirty="0">
                <a:solidFill>
                  <a:srgbClr val="000000"/>
                </a:solidFill>
                <a:effectLst/>
                <a:latin typeface="TimesNewRomanPSMT"/>
              </a:rPr>
              <a:t>що є гігантським роздрібним торговцем одягом за каталогами, поставила за мету відповідати на кожний телефонний дзвінок на протязі 20 секунд і виконувати будь-яке замовлення на протязі 24 годин з моменту його отримання.</a:t>
            </a:r>
            <a:r>
              <a:rPr lang="uk-UA" dirty="0"/>
              <a:t> </a:t>
            </a:r>
            <a:br>
              <a:rPr lang="uk-UA" dirty="0"/>
            </a:br>
            <a:endParaRPr lang="uk-UA" dirty="0"/>
          </a:p>
        </p:txBody>
      </p:sp>
    </p:spTree>
    <p:extLst>
      <p:ext uri="{BB962C8B-B14F-4D97-AF65-F5344CB8AC3E}">
        <p14:creationId xmlns:p14="http://schemas.microsoft.com/office/powerpoint/2010/main" val="3946696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3759C6-663A-873F-452A-3BDAE772EA1F}"/>
              </a:ext>
            </a:extLst>
          </p:cNvPr>
          <p:cNvSpPr txBox="1"/>
          <p:nvPr/>
        </p:nvSpPr>
        <p:spPr>
          <a:xfrm>
            <a:off x="347241" y="185195"/>
            <a:ext cx="11713579" cy="4524315"/>
          </a:xfrm>
          <a:prstGeom prst="rect">
            <a:avLst/>
          </a:prstGeom>
          <a:noFill/>
        </p:spPr>
        <p:txBody>
          <a:bodyPr wrap="square" rtlCol="0">
            <a:spAutoFit/>
          </a:bodyPr>
          <a:lstStyle/>
          <a:p>
            <a:r>
              <a:rPr lang="uk-UA" sz="1800" b="1" i="0" dirty="0">
                <a:solidFill>
                  <a:srgbClr val="000000"/>
                </a:solidFill>
                <a:effectLst/>
                <a:latin typeface="SymbolMT"/>
              </a:rPr>
              <a:t>- </a:t>
            </a:r>
            <a:r>
              <a:rPr lang="uk-UA" sz="1800" b="1" i="0" dirty="0">
                <a:solidFill>
                  <a:srgbClr val="000000"/>
                </a:solidFill>
                <a:effectLst/>
                <a:latin typeface="TimesNewRomanPSMT"/>
              </a:rPr>
              <a:t>надійність, </a:t>
            </a:r>
            <a:r>
              <a:rPr lang="uk-UA" sz="1800" b="0" i="0" dirty="0">
                <a:solidFill>
                  <a:srgbClr val="000000"/>
                </a:solidFill>
                <a:effectLst/>
                <a:latin typeface="TimesNewRomanPSMT"/>
              </a:rPr>
              <a:t>яка визначається ефективністю поповнення запасів. Надійність стосується строків виконання замовлення; відсутності пошкодження товару під час доставки; виконання замовлення в повному обсязі. Непередбачені перебої в постачанні сировини, комплектуючих можуть порушити виробничий процес, що в свою чергу не дасть можливість вчасно виконати необхідні замовлення.</a:t>
            </a:r>
          </a:p>
          <a:p>
            <a:r>
              <a:rPr lang="uk-UA" sz="1800" b="1" i="0" dirty="0">
                <a:solidFill>
                  <a:srgbClr val="000000"/>
                </a:solidFill>
                <a:effectLst/>
                <a:latin typeface="SymbolMT"/>
              </a:rPr>
              <a:t>- </a:t>
            </a:r>
            <a:r>
              <a:rPr lang="uk-UA" sz="1800" b="1" i="0" dirty="0">
                <a:solidFill>
                  <a:srgbClr val="000000"/>
                </a:solidFill>
                <a:effectLst/>
                <a:latin typeface="TimesNewRomanPSMT"/>
              </a:rPr>
              <a:t>комунікації - </a:t>
            </a:r>
            <a:r>
              <a:rPr lang="uk-UA" sz="1800" b="0" i="0" dirty="0">
                <a:solidFill>
                  <a:srgbClr val="000000"/>
                </a:solidFill>
                <a:effectLst/>
                <a:latin typeface="TimesNewRomanPSMT"/>
              </a:rPr>
              <a:t>двосторонній зв'язок між покупцем та постачальником відносно поставок продукції. Так, до прикладу, «Нова Пошта» надає отримувачу не лише знання про точний час доставки, але й дозволяє відслідковувати увесь маршрут та час проходження відправлень.</a:t>
            </a:r>
          </a:p>
          <a:p>
            <a:r>
              <a:rPr lang="uk-UA" sz="1800" b="1" i="0" dirty="0">
                <a:solidFill>
                  <a:srgbClr val="000000"/>
                </a:solidFill>
                <a:effectLst/>
                <a:latin typeface="SymbolMT"/>
              </a:rPr>
              <a:t>- </a:t>
            </a:r>
            <a:r>
              <a:rPr lang="uk-UA" sz="1800" b="1" i="0" dirty="0">
                <a:solidFill>
                  <a:srgbClr val="000000"/>
                </a:solidFill>
                <a:effectLst/>
                <a:latin typeface="TimesNewRomanPSMT"/>
              </a:rPr>
              <a:t>зручність. </a:t>
            </a:r>
            <a:r>
              <a:rPr lang="uk-UA" sz="1800" b="0" i="0" dirty="0">
                <a:solidFill>
                  <a:srgbClr val="000000"/>
                </a:solidFill>
                <a:effectLst/>
                <a:latin typeface="TimesNewRomanPSMT"/>
              </a:rPr>
              <a:t>Питання зручності охоплює отримання відповіді щодо партії закупівлі, зручності розташування, сервісної підтримки, що включає безпосередню доставку товару, його упакування, встановлення та ремонт особливо стосовно обладнання тощо.</a:t>
            </a:r>
          </a:p>
          <a:p>
            <a:r>
              <a:rPr lang="uk-UA" sz="1800" b="0" i="0" dirty="0">
                <a:solidFill>
                  <a:srgbClr val="000000"/>
                </a:solidFill>
                <a:effectLst/>
                <a:latin typeface="TimesNewRomanPSMT"/>
              </a:rPr>
              <a:t>              Після визначення основних параметрів споживчого сервісу, компанія повинна визначити міру важливості для споживачів різних видів послуг. Окрім вивчення вимог споживачів слід також провести аналіз споживчого сервісу, що надають конкуренти. Отримана інформація є базою для розробки відповідних стандартів споживчого сервісу для кожного обраного сегменту. Слід зазначити, що різні компанії та учасники ланцюга постачання мають свої стандарти споживчого сервісу</a:t>
            </a:r>
            <a:r>
              <a:rPr lang="uk-UA" dirty="0"/>
              <a:t> </a:t>
            </a:r>
            <a:br>
              <a:rPr lang="uk-UA" dirty="0"/>
            </a:br>
            <a:endParaRPr lang="uk-UA" dirty="0"/>
          </a:p>
        </p:txBody>
      </p:sp>
    </p:spTree>
    <p:extLst>
      <p:ext uri="{BB962C8B-B14F-4D97-AF65-F5344CB8AC3E}">
        <p14:creationId xmlns:p14="http://schemas.microsoft.com/office/powerpoint/2010/main" val="363489488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3115</TotalTime>
  <Words>1928</Words>
  <Application>Microsoft Office PowerPoint</Application>
  <PresentationFormat>Широкий екран</PresentationFormat>
  <Paragraphs>42</Paragraphs>
  <Slides>10</Slides>
  <Notes>1</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10</vt:i4>
      </vt:variant>
    </vt:vector>
  </HeadingPairs>
  <TitlesOfParts>
    <vt:vector size="19" baseType="lpstr">
      <vt:lpstr>Arial</vt:lpstr>
      <vt:lpstr>Calibri</vt:lpstr>
      <vt:lpstr>Calibri Light</vt:lpstr>
      <vt:lpstr>SymbolMT</vt:lpstr>
      <vt:lpstr>Times New Roman</vt:lpstr>
      <vt:lpstr>TimesNewRomanPS-BoldMT</vt:lpstr>
      <vt:lpstr>TimesNewRomanPSMT</vt:lpstr>
      <vt:lpstr>Wingdings-Regular</vt:lpstr>
      <vt:lpstr>Тема Office</vt:lpstr>
      <vt:lpstr>Тема 6. Маркетинг в міжнародній логістиці  1.Маркетинг як комплексний, системний підхід до формування міжнародних ланцюгів постачання  2. Маркетингова логістика в міжнародних ланцюгах постачання  3. Перспективи розвитку маркетингової логістики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moonspell</dc:creator>
  <cp:lastModifiedBy>moonspell</cp:lastModifiedBy>
  <cp:revision>3</cp:revision>
  <dcterms:created xsi:type="dcterms:W3CDTF">2024-10-09T08:08:54Z</dcterms:created>
  <dcterms:modified xsi:type="dcterms:W3CDTF">2024-10-25T09:50:27Z</dcterms:modified>
</cp:coreProperties>
</file>