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9144000" cy="6858000" type="screen4x3"/>
  <p:notesSz cx="6858000" cy="99472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F226C-2CD4-4C01-8FB9-1796F012131F}" type="datetimeFigureOut">
              <a:rPr lang="uk-UA" smtClean="0"/>
              <a:pPr/>
              <a:t>05.02.2022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64031-8C88-4E6A-9BA5-BFC2FB96A07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1284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4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24CD-8582-42CD-B8B2-187987D50E9F}" type="datetimeFigureOut">
              <a:rPr lang="uk-UA"/>
              <a:pPr>
                <a:defRPr/>
              </a:pPr>
              <a:t>05.02.2022</a:t>
            </a:fld>
            <a:endParaRPr lang="uk-UA"/>
          </a:p>
        </p:txBody>
      </p:sp>
      <p:sp>
        <p:nvSpPr>
          <p:cNvPr id="5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A4C496AA-E9C2-4D58-B2B1-68DDCDB1386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69680-3597-46EB-895D-10174C03FE27}" type="datetimeFigureOut">
              <a:rPr lang="uk-UA"/>
              <a:pPr>
                <a:defRPr/>
              </a:pPr>
              <a:t>05.02.2022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103A-0E2D-43F8-B5D9-8452EF494AE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EF21-463F-4AC4-B176-831D82B74B22}" type="datetimeFigureOut">
              <a:rPr lang="uk-UA"/>
              <a:pPr>
                <a:defRPr/>
              </a:pPr>
              <a:t>05.02.2022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E79E-4B3A-4D2D-8C9C-93597CA65BA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9D5AF-2CA3-453C-AC70-4448D8CB9B66}" type="datetimeFigureOut">
              <a:rPr lang="uk-UA"/>
              <a:pPr>
                <a:defRPr/>
              </a:pPr>
              <a:t>05.02.2022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DDBA-2EC3-4502-BAB7-713C3C01145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DF89F-0B55-4E0E-ABA1-7CBF813C78D8}" type="datetimeFigureOut">
              <a:rPr lang="uk-UA"/>
              <a:pPr>
                <a:defRPr/>
              </a:pPr>
              <a:t>05.02.2022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B813D6DF-E345-4264-828E-E9347CCD970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0453-C6D3-40E1-985D-8D5C775BA638}" type="datetimeFigureOut">
              <a:rPr lang="uk-UA"/>
              <a:pPr>
                <a:defRPr/>
              </a:pPr>
              <a:t>05.02.2022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E3092-A760-4165-A6B7-240F1FABB51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140B-7BD0-435F-A286-92CA8097B153}" type="datetimeFigureOut">
              <a:rPr lang="uk-UA"/>
              <a:pPr>
                <a:defRPr/>
              </a:pPr>
              <a:t>05.02.2022</a:t>
            </a:fld>
            <a:endParaRPr lang="uk-UA"/>
          </a:p>
        </p:txBody>
      </p:sp>
      <p:sp>
        <p:nvSpPr>
          <p:cNvPr id="8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C7627-5AC0-40E6-B641-15ABFECEBCF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147F7-C44D-44CD-A4D8-06D574DF8AFA}" type="datetimeFigureOut">
              <a:rPr lang="uk-UA"/>
              <a:pPr>
                <a:defRPr/>
              </a:pPr>
              <a:t>05.02.2022</a:t>
            </a:fld>
            <a:endParaRPr lang="uk-UA"/>
          </a:p>
        </p:txBody>
      </p:sp>
      <p:sp>
        <p:nvSpPr>
          <p:cNvPr id="4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F92F0-CE56-4960-AA5B-423950C8981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C16D6-EAB3-4F63-BAC9-605E737EF11B}" type="datetimeFigureOut">
              <a:rPr lang="uk-UA"/>
              <a:pPr>
                <a:defRPr/>
              </a:pPr>
              <a:t>05.02.2022</a:t>
            </a:fld>
            <a:endParaRPr lang="uk-UA"/>
          </a:p>
        </p:txBody>
      </p:sp>
      <p:sp>
        <p:nvSpPr>
          <p:cNvPr id="3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172A9-83C1-452E-9985-56982CEF7F4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1D83B-C1DD-452D-AB3C-F0B7923F0448}" type="datetimeFigureOut">
              <a:rPr lang="uk-UA"/>
              <a:pPr>
                <a:defRPr/>
              </a:pPr>
              <a:t>05.02.2022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F1A07-1545-472A-8ACA-1D0ECD92471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з одним вирізаним округленим кут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й трикут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ілінія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9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DDD6-54AE-4D4C-B587-3A6F5CCFC7A2}" type="datetimeFigureOut">
              <a:rPr lang="uk-UA"/>
              <a:pPr>
                <a:defRPr/>
              </a:pPr>
              <a:t>05.02.2022</a:t>
            </a:fld>
            <a:endParaRPr lang="uk-UA"/>
          </a:p>
        </p:txBody>
      </p:sp>
      <p:sp>
        <p:nvSpPr>
          <p:cNvPr id="10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D0A359-79C8-44B2-9884-21E3B9A10A3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Місце для заголовка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en-US" smtClean="0"/>
          </a:p>
        </p:txBody>
      </p:sp>
      <p:sp>
        <p:nvSpPr>
          <p:cNvPr id="1029" name="Місце для тексту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8D210D-8B6C-4ED7-B097-8E192FD3D792}" type="datetimeFigureOut">
              <a:rPr lang="uk-UA"/>
              <a:pPr>
                <a:defRPr/>
              </a:pPr>
              <a:t>05.02.2022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B3A2A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0676A5D3-583A-4FE1-83C5-71148DD8EF5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grpSp>
        <p:nvGrpSpPr>
          <p:cNvPr id="2" name="Групувати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7918648" cy="3672407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ТЕМА </a:t>
            </a:r>
            <a:r>
              <a:rPr lang="ru-RU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1</a:t>
            </a:r>
            <a:r>
              <a:rPr lang="uk-UA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. СТРАТЕГІЧНИЙ АНАЛІЗ: ЗМІСТОВНЕ НАПОВНЕННЯ, ОСНОВНІ ЕТАПИ </a:t>
            </a:r>
            <a:r>
              <a:rPr lang="ru-RU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ЗДІЙСНЕ</a:t>
            </a:r>
            <a:r>
              <a:rPr lang="uk-UA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ННЯ</a:t>
            </a:r>
            <a:r>
              <a:rPr lang="uk-UA" sz="4800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/>
            </a:r>
            <a:br>
              <a:rPr lang="uk-UA" sz="4800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</a:br>
            <a:endParaRPr lang="uk-UA" sz="4800" dirty="0">
              <a:solidFill>
                <a:schemeClr val="bg1"/>
              </a:solidFill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72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854696" cy="1752600"/>
          </a:xfrm>
        </p:spPr>
        <p:txBody>
          <a:bodyPr/>
          <a:lstStyle/>
          <a:p>
            <a:pPr algn="just"/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Отже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стратегічне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спрямоване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конкурентних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отримання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певної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ринкової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позиції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забезпечать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майбутню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життєздатність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852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854696" cy="1752600"/>
          </a:xfrm>
        </p:spPr>
        <p:txBody>
          <a:bodyPr/>
          <a:lstStyle/>
          <a:p>
            <a:pPr algn="just"/>
            <a:r>
              <a:rPr lang="uk-UA" sz="3200" b="1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 </a:t>
            </a:r>
            <a:r>
              <a:rPr lang="uk-UA" sz="3200" b="1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орієнтоване підприємство 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підприємство, власник і менеджери якого мають стратегічне мислення, здатні розробляти та використовувати інтегровану систему стратегічних цілей і завдань.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67618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7854696" cy="1752600"/>
          </a:xfrm>
        </p:spPr>
        <p:txBody>
          <a:bodyPr/>
          <a:lstStyle/>
          <a:p>
            <a:pPr algn="just"/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 </a:t>
            </a:r>
            <a:r>
              <a:rPr lang="uk-UA" sz="3200" b="1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стратегією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підприємства слід розуміти процес формування перспективних орієнтирів діяльності </a:t>
            </a:r>
            <a:r>
              <a:rPr lang="uk-UA" sz="32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32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шляхом визначення якісно нових цілей на основі оцінювання його потенційних можливостей і прогнозування розвитку зовнішнього середовища.</a:t>
            </a:r>
          </a:p>
          <a:p>
            <a:pPr algn="just"/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32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4544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584" y="26285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595232"/>
              </p:ext>
            </p:extLst>
          </p:nvPr>
        </p:nvGraphicFramePr>
        <p:xfrm>
          <a:off x="2195736" y="112855"/>
          <a:ext cx="5256584" cy="5865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7" name="Picture" r:id="rId3" imgW="4684776" imgH="5234940" progId="Word.Picture.8">
                  <p:embed/>
                </p:oleObj>
              </mc:Choice>
              <mc:Fallback>
                <p:oleObj name="Picture" r:id="rId3" imgW="4684776" imgH="523494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12855"/>
                        <a:ext cx="5256584" cy="58655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907704" y="6240947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Рис. 1.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Класифікація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стратегій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підприємства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81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844824"/>
            <a:ext cx="7704856" cy="3750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представляє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собою документ,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наочно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показує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визначає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механізм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поточну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spc="3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130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332656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Стратегічний</a:t>
            </a:r>
            <a:r>
              <a:rPr lang="ru-RU" sz="3200" b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план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є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кінцевим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продуктом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роботи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аналітиків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менеджерів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. 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деяких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великих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зарубіжних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компаніях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, документ,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що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містить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план на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майбутній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рік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готується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завчасно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розповсюджується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серед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менеджерів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 персоналу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всіх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організаційних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рівнів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, в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інших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компаніях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цей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план не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розповсюджується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так широко, але є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доступним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для </a:t>
            </a:r>
            <a:r>
              <a:rPr lang="ru-RU" sz="3200" spc="3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аналітиків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47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76672"/>
            <a:ext cx="7776864" cy="5601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є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складним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творчим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процесом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потребує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високої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кваліфікації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обізнаності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виконавців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Обґрунтованість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залежить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об’єктивних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стосовно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зовнішнього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оточення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кон’юнктури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співпрацює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конкурентного статусу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ефективності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господарювання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інше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суб’єктивних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вмінь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навичок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виконавців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менеджерів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вищого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керівництва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чуття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ринку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очікуються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24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9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80728"/>
            <a:ext cx="7848872" cy="5219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починається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досягнутого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”;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план;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адаптаційний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план.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824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7920880" cy="641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b="1" i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sz="3200" b="1" i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3200" b="1" i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b="1" i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досягнутого</a:t>
            </a:r>
            <a:r>
              <a:rPr lang="ru-RU" sz="3200" b="1" i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низки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цілком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реальних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цілей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організаційної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розглядаються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небажані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оскільки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розбалансувати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механізм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фірми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досягнутого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мінімізуються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витрати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реалізацію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888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88640"/>
            <a:ext cx="7920880" cy="641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Оптимізаційний</a:t>
            </a:r>
            <a:r>
              <a:rPr lang="ru-RU" sz="32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формується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межах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раціонального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опирається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економіко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математичних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моделей з метою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ефективного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максимізації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прибутку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рентабельності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сукупних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власного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капіталу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мінімізації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коштів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часу в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90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124744"/>
            <a:ext cx="784887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 Концепція стратегічного управління підприємством.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 Зміст, функції та методи стратегічного аналізу 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 Характеристика етапів стратегічного аналізу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Інформаційна база стратегічного аналізу</a:t>
            </a:r>
            <a:endParaRPr lang="uk-UA" sz="36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44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20688"/>
            <a:ext cx="8640960" cy="6058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800" b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Недоліком</a:t>
            </a:r>
            <a:r>
              <a:rPr lang="ru-RU" sz="2800" b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оптимізаційного</a:t>
            </a:r>
            <a:r>
              <a:rPr lang="ru-RU" sz="2800" b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2800" b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є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ігнорування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багатьох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параметрів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якість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надійність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новизна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моральний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клімат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колективі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навички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працівників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Крім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того, не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враховується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початкове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становище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Тому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призвести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необхідності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радикальних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свою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чергу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призведе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925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620688"/>
            <a:ext cx="7488832" cy="3780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Перевагою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оптимізаційного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те,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дозволяє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отримати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певний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діапазон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стану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тих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припущень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Далі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аналітичних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цей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діапазон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звужується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цілком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варіантів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353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92696"/>
            <a:ext cx="8424936" cy="5633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6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застосуванні</a:t>
            </a:r>
            <a:r>
              <a:rPr lang="ru-RU" sz="26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адаптаційного</a:t>
            </a:r>
            <a:r>
              <a:rPr lang="ru-RU" sz="26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все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починається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навколишнього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функціонує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Очікувані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поділяються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три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детерміновані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дозволяють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завчасно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передбачити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спланувати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імовірні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дозволяють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спрогнозувати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вигляді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певного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діапазону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дозволяють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завчасно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побудувати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дерево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яке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повинне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себе не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тільки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але і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сценарії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26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2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8352928" cy="6274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кожної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застосовуються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опираються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на: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зовнішньому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тренди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-,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середньо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і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короткострокові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пошук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перспективних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заходи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нейтралізації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ризиків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форс 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мажорних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обставин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потенціалу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сильних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боротьба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слабкими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26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24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484784"/>
            <a:ext cx="8496944" cy="430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 аналіз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це спосіб дослідження і перетворення бази даних, одержаних внаслідок аналізу середовища, на стратегію підприємства. Стратегія інтегрує багато конкурентоспроможних дій та підходів до бізнесу, від яких залежить успішність діяльності підприємства. В цілому, стратегія – це план управління підприємством, спрямований на зміцнення його позицій, задоволення потреб споживачів та досягнення передбачених цілей.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414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-31039"/>
            <a:ext cx="8352928" cy="68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Предметом стратегічного аналізу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концептуальні напрями функціонування і розвитку підприємства, його організаційні, економічні, інформаційні ресурси та можливості, визначені під впливом зовнішнього (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) і внутрішнього (мікро – ) середовища, у якому існує господарська система підприємства, та які розглядаються з погляду нарощування стратегічного потенціалу підприємства і зміцнення його позицій на ринку у довгостроковому періоді.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7091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412776"/>
            <a:ext cx="7488832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Об'єкти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переважно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підрозділи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господарювання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сектори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бізнесу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985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0"/>
            <a:ext cx="8568952" cy="668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28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 Зміст, функції та методи стратегічного аналізу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Ефективне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без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неможливе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Поясненням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такого категоричного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твердження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є той факт,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що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потребує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знань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про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позицію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на ринку та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особливості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реалізації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Це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пов’язано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з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тим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що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зміни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обставин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та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їх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комбінацій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як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всередині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, так і поза ним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потребують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відповідних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коригувань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Стратегічний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допомагає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обрати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напрям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, в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якому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підприємство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буде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розвиватися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7647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132856"/>
            <a:ext cx="7560840" cy="271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дає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відповіді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spc="3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4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два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позицію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займає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момент?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чином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потрібно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розвиватись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2400" u="none" strike="noStrike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09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60648"/>
            <a:ext cx="7992888" cy="6395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розробки та коригування стратегії потрібні результати стратегічних досліджень, які дозволяють:</a:t>
            </a: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позицію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потреби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споживачів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функціонування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довгостроковій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підтримки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життєздатності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обсяги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структуру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асортименту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налагодити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партнерами,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споживачами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громадськістю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позитивного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іміджу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поповнити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забезпечують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обґрунтування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приймаються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25530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836712"/>
            <a:ext cx="7848872" cy="605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1. 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Концепція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підприємством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i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Стратегічне управління </a:t>
            </a:r>
            <a:r>
              <a:rPr lang="uk-UA" sz="3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– це сучасна концепція ведення бізнесу, яка охоплює визначення цілей та завдань, напрямів діяльності, створює орієнтир для розміщення ресурсів та реалізації заходів для досягнення поставлених цілей. </a:t>
            </a:r>
            <a:endParaRPr lang="uk-UA" sz="3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2184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921" y="838082"/>
            <a:ext cx="8568952" cy="6019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рамках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виконує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 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описову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реалізується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вигляді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моделей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найістотніших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Результатом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системна модель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незвична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вітчизняних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без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позицію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шлях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роз’яснювальну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реалізується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шляхом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взаємовпливу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причин,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зумовили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теперішній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ньому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 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прогнозну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створює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передумови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виявлення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бачення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270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16632"/>
            <a:ext cx="8136904" cy="6498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безліч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загальнонаукових</a:t>
            </a:r>
            <a:r>
              <a:rPr lang="ru-RU" sz="2800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належать: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синтез,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дедукція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аргументація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абстрагування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формалізація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системний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підхід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інтерпретація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специфічних</a:t>
            </a:r>
            <a:r>
              <a:rPr lang="ru-RU" sz="2800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належать Метод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екстраполяції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Параметричний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Імітаційне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Метод "дерево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SWOT –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Нормативно-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балансовий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метод.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041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412776"/>
            <a:ext cx="7128792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Метод екстраполяції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простий, але недостатньо точний метод дослідження, заснований на визначенні поведінки або розвитку явищ, процесів, об'єктів у майбутньому на підставі їхньої поведінки у минулому.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Прогнозна оцінка величини та визначення тенденції розвитку окремого показника економічної діяльності.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5216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20688"/>
            <a:ext cx="8496944" cy="580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Параметричний метод 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Ґрунтується на виявлених факторах (чинниках, параметрах), які впливають на узагальнюючий показник. Широко використовується у сполученні з кореляційним методом аналізу .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Кількісна прогнозна оцінка елементів корисного ефекту, витрат та ін. на підставі установлених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залежностей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між факторами (параметрами, чинниками) предмета дослідження або між організаційно-технічним рівнем виробництва, з одного боку, і корисним ефектом та витратами - з іншого боку.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581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548680"/>
            <a:ext cx="7704856" cy="582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Імітаційне моделювання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Є серією числових експериментів для отримання емпіричної оцінки ступеня впливу різноманітних факторів (вихідних величин) на залежні від них результати (показники діяльності об'єкта дослідження). Стохастичну імітацію вирішення завдань і використання моделей, в яких містяться випадкові величини, що не піддаються управлінню особами, які приймають управлінські рішення, називають методом Монте-Карло.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8715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764704"/>
            <a:ext cx="7560840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 економічних експериментів на моделях соціально-економічних систем замість реальних для виявлення протиріч, труднощів, недоліків управлінських рішень та ін. 3 метою їх усунення або послаблення до впровадження управлінського рішення застосовують самий ефективний метод імітаційного моделювання - ділові ігри.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393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08720"/>
            <a:ext cx="8388424" cy="5082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Метод "дерево рішень"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Ґрунтується на теорії графів. Має вигляд навантаженого графа, вершини якого зображують ключові становища, в яких виникла необхідність вибору, а гілки дерева (дуги графа) - різноманітні події (операції, наслідки, рішення та ін. з їхньою кількісною оцінкою), що можуть виникнути в ситуації, яка визнається вершиною</a:t>
            </a:r>
            <a:r>
              <a:rPr lang="uk-UA" sz="28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5808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370454"/>
            <a:ext cx="784887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аналізу проектів, які мають достатнє або розумне число варіантів розвитку. Особливо ефективне його використання в ситуаціях, коли управлінські рішення, що приймаються в певний момент часу, залежать від прийнятих раніше рішень та значно впливають на сценарії подальшого розвитку подій.</a:t>
            </a:r>
          </a:p>
        </p:txBody>
      </p:sp>
    </p:spTree>
    <p:extLst>
      <p:ext uri="{BB962C8B-B14F-4D97-AF65-F5344CB8AC3E}">
        <p14:creationId xmlns:p14="http://schemas.microsoft.com/office/powerpoint/2010/main" val="37846867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76672"/>
            <a:ext cx="6912768" cy="633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SWOT -аналіз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Поглиблене дослідження конкурентних переваг і слабких позицій підприємства; факторів зовнішнього середовища; можливостей підприємства та ін. для прийняття стратегічних рішень щодо перетворення загроз у можливості і для розвитку сильних сторін. 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Використовується під час розробки стратегії для діагностики досягнутої і перспективної конкурентоспроможності підприємства для узагальнення її діагностичних і прогнозних оцінок.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8407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04664"/>
            <a:ext cx="7632848" cy="625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Нормативно-балансовий метод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Фактично досягнуті величини технічних, технологічних, трудових параметрів і показників порівнюються з їхнім нормативним значенням. Метод точний, але потребує постійного вдосконалення нормативної бази.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моніторингу в управлінській діагностиці відхилень параметрів, які досліджуються; для розробки аналітичних розділів бізнес-планів.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22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992888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indent="317500"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Наведемо </a:t>
            </a:r>
            <a:r>
              <a:rPr lang="uk-UA" sz="32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 стратегічного управління</a:t>
            </a: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Стратегічне управління – це управління сукупністю якісних характеристик підприємства, що стосуються його теперішньої та майбутньої позиції в конкурентному середовищі, потенціалу необхідного для виживання та розвитку</a:t>
            </a:r>
            <a:r>
              <a:rPr lang="uk-UA" sz="3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4559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844824"/>
            <a:ext cx="7344816" cy="208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588645" algn="l"/>
                <a:tab pos="630555" algn="l"/>
              </a:tabLst>
            </a:pPr>
            <a:r>
              <a:rPr lang="uk-UA" sz="3200" b="1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Характеристика </a:t>
            </a:r>
            <a:r>
              <a:rPr lang="uk-UA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етапів стратегічного аналізу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051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87624" y="1166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</a:tabLst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Таблиця 1.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Характеристика етапів стратегічного аналізу</a:t>
            </a:r>
            <a:endParaRPr kumimoji="0" lang="uk-UA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475824"/>
              </p:ext>
            </p:extLst>
          </p:nvPr>
        </p:nvGraphicFramePr>
        <p:xfrm>
          <a:off x="683568" y="452980"/>
          <a:ext cx="7920880" cy="64221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903"/>
                <a:gridCol w="949804"/>
                <a:gridCol w="1671637"/>
                <a:gridCol w="1368152"/>
                <a:gridCol w="1728192"/>
                <a:gridCol w="1728192"/>
              </a:tblGrid>
              <a:tr h="907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</a:t>
                      </a:r>
                      <a:r>
                        <a:rPr lang="ru-RU" sz="1200" spc="-30" dirty="0">
                          <a:effectLst/>
                        </a:rPr>
                        <a:t>з\п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Складові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місії</a:t>
                      </a:r>
                      <a:r>
                        <a:rPr lang="ru-RU" sz="1200" dirty="0">
                          <a:effectLst/>
                        </a:rPr>
                        <a:t> та </a:t>
                      </a:r>
                      <a:r>
                        <a:rPr lang="ru-RU" sz="1200" dirty="0" err="1">
                          <a:effectLst/>
                        </a:rPr>
                        <a:t>цілей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внутрішнього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зовнішнього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в </a:t>
                      </a:r>
                      <a:r>
                        <a:rPr lang="ru-RU" sz="1200" dirty="0" err="1">
                          <a:effectLst/>
                        </a:rPr>
                        <a:t>цілому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</a:tr>
              <a:tr h="181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</a:tr>
              <a:tr h="738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Завдання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Визначення місії та цілей розвитку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Оцінка стратегічного потенціалу підприємства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Оцінка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клімату</a:t>
                      </a:r>
                      <a:r>
                        <a:rPr lang="ru-RU" sz="1200" dirty="0">
                          <a:effectLst/>
                        </a:rPr>
                        <a:t> (умов)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Оцінка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позиції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r>
                        <a:rPr lang="ru-RU" sz="1200" dirty="0">
                          <a:effectLst/>
                        </a:rPr>
                        <a:t> на ринку, </a:t>
                      </a:r>
                      <a:r>
                        <a:rPr lang="ru-RU" sz="1200" dirty="0" err="1">
                          <a:effectLst/>
                        </a:rPr>
                        <a:t>оцінка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конкурентних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переваг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</a:tr>
              <a:tr h="1861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Прийоми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Побудова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моделі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виробничо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господарської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діяльності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r>
                        <a:rPr lang="ru-RU" sz="1200" dirty="0">
                          <a:effectLst/>
                        </a:rPr>
                        <a:t> та </a:t>
                      </a:r>
                      <a:r>
                        <a:rPr lang="ru-RU" sz="1200" dirty="0" err="1">
                          <a:effectLst/>
                        </a:rPr>
                        <a:t>моделі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системи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управління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“Дерево </a:t>
                      </a:r>
                      <a:r>
                        <a:rPr lang="ru-RU" sz="1200" dirty="0" err="1">
                          <a:effectLst/>
                        </a:rPr>
                        <a:t>цілей</a:t>
                      </a:r>
                      <a:r>
                        <a:rPr lang="ru-RU" sz="1200" dirty="0">
                          <a:effectLst/>
                        </a:rPr>
                        <a:t>”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СЖЦТов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СЖЦТех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СЖЦОрг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СЖЦГал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Схема БФР;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СГЦ (БО, СВО);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Графік</a:t>
                      </a:r>
                      <a:r>
                        <a:rPr lang="ru-RU" sz="1200" dirty="0">
                          <a:effectLst/>
                        </a:rPr>
                        <a:t> Портера </a:t>
                      </a:r>
                      <a:r>
                        <a:rPr lang="ru-RU" sz="1200" spc="-20" dirty="0">
                          <a:effectLst/>
                        </a:rPr>
                        <a:t>“</a:t>
                      </a:r>
                      <a:r>
                        <a:rPr lang="ru-RU" sz="1200" spc="-20" dirty="0" err="1">
                          <a:effectLst/>
                        </a:rPr>
                        <a:t>рентабельність</a:t>
                      </a:r>
                      <a:r>
                        <a:rPr lang="ru-RU" sz="1200" spc="-20" dirty="0">
                          <a:effectLst/>
                        </a:rPr>
                        <a:t> –</a:t>
                      </a:r>
                      <a:r>
                        <a:rPr lang="ru-RU" sz="1200" dirty="0">
                          <a:effectLst/>
                        </a:rPr>
                        <a:t> сектор ринку </a:t>
                      </a:r>
                      <a:r>
                        <a:rPr lang="ru-RU" sz="1200" dirty="0" err="1">
                          <a:effectLst/>
                        </a:rPr>
                        <a:t>фірми</a:t>
                      </a:r>
                      <a:r>
                        <a:rPr lang="ru-RU" sz="1200" dirty="0">
                          <a:effectLst/>
                        </a:rPr>
                        <a:t>”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СЖЦГал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“поля сил”;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STEP-</a:t>
                      </a: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Стратегічні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зони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Контактні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аудиторії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Котлера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 </a:t>
                      </a:r>
                      <a:r>
                        <a:rPr lang="ru-RU" sz="1200" dirty="0" err="1">
                          <a:effectLst/>
                        </a:rPr>
                        <a:t>конкурентних</a:t>
                      </a:r>
                      <a:r>
                        <a:rPr lang="ru-RU" sz="1200" dirty="0">
                          <a:effectLst/>
                        </a:rPr>
                        <a:t> сил Портера;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Ключеві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фактори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успіху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Ансоффа</a:t>
                      </a:r>
                      <a:r>
                        <a:rPr lang="ru-RU" sz="1200" dirty="0">
                          <a:effectLst/>
                        </a:rPr>
                        <a:t> “продукт-</a:t>
                      </a:r>
                      <a:r>
                        <a:rPr lang="ru-RU" sz="1200" dirty="0" err="1">
                          <a:effectLst/>
                        </a:rPr>
                        <a:t>ринок</a:t>
                      </a:r>
                      <a:r>
                        <a:rPr lang="ru-RU" sz="1200" dirty="0">
                          <a:effectLst/>
                        </a:rPr>
                        <a:t>”;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БКГ;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ДЕМК;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SWOT-</a:t>
                      </a: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“</a:t>
                      </a:r>
                      <a:r>
                        <a:rPr lang="ru-RU" sz="1200" dirty="0" err="1">
                          <a:effectLst/>
                        </a:rPr>
                        <a:t>покупець-продавець</a:t>
                      </a:r>
                      <a:r>
                        <a:rPr lang="ru-RU" sz="1200" dirty="0">
                          <a:effectLst/>
                        </a:rPr>
                        <a:t>”;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СЖЦГал</a:t>
                      </a:r>
                      <a:r>
                        <a:rPr lang="ru-RU" sz="1200" dirty="0">
                          <a:effectLst/>
                        </a:rPr>
                        <a:t>-КП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</a:tr>
              <a:tr h="2359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Рішення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</a:rPr>
                        <a:t>Вибір структури і коригування місії.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</a:rPr>
                        <a:t>Вибір </a:t>
                      </a:r>
                      <a:r>
                        <a:rPr lang="ru-RU" sz="1200" spc="-10">
                          <a:effectLst/>
                        </a:rPr>
                        <a:t>(коригування)</a:t>
                      </a:r>
                      <a:r>
                        <a:rPr lang="ru-RU" sz="1200">
                          <a:effectLst/>
                        </a:rPr>
                        <a:t> цілей розвитку.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</a:rPr>
                        <a:t>Вибір структури “дерева цілей”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Вибір варіанту структури внутрішнього середовища (потенціалу).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Вибір методів.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Вибір оцінки потенціалу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варіанту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структури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зовнішнього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(умов).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методів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оцінки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клімату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варіанту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структури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позиції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Визначення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відповідно</a:t>
                      </a:r>
                      <a:r>
                        <a:rPr lang="ru-RU" sz="1200" dirty="0">
                          <a:effectLst/>
                        </a:rPr>
                        <a:t> до </a:t>
                      </a:r>
                      <a:r>
                        <a:rPr lang="ru-RU" sz="1200" dirty="0" err="1">
                          <a:effectLst/>
                        </a:rPr>
                        <a:t>позиції</a:t>
                      </a:r>
                      <a:r>
                        <a:rPr lang="ru-RU" sz="1200" dirty="0">
                          <a:effectLst/>
                        </a:rPr>
                        <a:t> на ринку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2989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340768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Умовні</a:t>
            </a:r>
            <a:r>
              <a:rPr lang="ru-RU" sz="2000" i="1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i="1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позначення</a:t>
            </a:r>
            <a:r>
              <a:rPr lang="ru-RU" sz="2000" i="1" dirty="0">
                <a:latin typeface="Bookman Old Style" panose="02050604050505020204" pitchFamily="18" charset="0"/>
                <a:ea typeface="Calibri" panose="020F0502020204030204" pitchFamily="34" charset="0"/>
              </a:rPr>
              <a:t>: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СЖЦВир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СЖЦТов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СЖЦТех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СЖЦОрг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СЖЦГал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схеми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життєвих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циклів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товару,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технологій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організації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галузі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БФР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Бізнес-процеси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продуктів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Функції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за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стадіями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життєвого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циклу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Ресурси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для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виконання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функцій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СГЦ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виділення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господарських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центрів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(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Бізнес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одиниць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виробничих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одиниць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).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Графік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Портера “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рентабельність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сектор ринку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фірми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”.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“поля сил” за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Ансоффом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STEP-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сфер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макросередовища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: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соціальної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економічної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політичної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технічної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зони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Ансоффа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: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структуризація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мікро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середовища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фірми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її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галузі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БКГ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Бостонська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Консалтингова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Група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Матриця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ДЕМК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матриця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“Дженерал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Електрик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МакКінсі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” (“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конкурентний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статус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фірми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привабливість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ринку”. КП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конкурентні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переваги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1965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908720"/>
            <a:ext cx="7416824" cy="530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>
              <a:lnSpc>
                <a:spcPct val="110000"/>
              </a:lnSpc>
              <a:spcAft>
                <a:spcPts val="0"/>
              </a:spcAft>
            </a:pP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об’єктів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наступні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напрями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прийоми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 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макрооточення</a:t>
            </a:r>
            <a:r>
              <a:rPr lang="ru-RU" sz="28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інформаційних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оглядів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проектів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звітів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статистичних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довідок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кабінетні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різноманітні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сегментації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збирання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статистичної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економетричне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7712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052736"/>
            <a:ext cx="7200800" cy="530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 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безпосереднього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оточення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конкуренції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вхідних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вихідних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бар’єрів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бенчмаркінг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кластерний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метод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сценаріїв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імітаційне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оцінок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Дельфі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мозкового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штурму та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.);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901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251778"/>
            <a:ext cx="7560840" cy="659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 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SWOT-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слабких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загроз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SРАСЕ-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BCG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/ 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Частка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Бостонською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консалтинговою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групою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GE/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McKinsey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Привабливість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/ 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конкуренції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Shеll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/DMP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політики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компанією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Shеll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PIMS-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прибутки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часових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рядів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екстраполяція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вразливості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порівняльного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план – факт –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відхилення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”; причинно-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наслідкового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0906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836712"/>
            <a:ext cx="7560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 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продукту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маркетингу;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фінансової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конкуренції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менеджменту;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продуктивності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зацікавлених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065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260648"/>
            <a:ext cx="7344816" cy="6223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 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методом проценту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продажу;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розрахунок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коефіцієнтів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діагностику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банкрутства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 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інвестиційний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портфеля;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варіантного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ризиків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8429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692696"/>
            <a:ext cx="6624736" cy="601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 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прийняття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вибору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головної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ключових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успіху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допомогою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імітаційного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ігор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масового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обслуговування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експертних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оцінок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5461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81923"/>
            <a:ext cx="8496944" cy="634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200" b="1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Інформаційна база стратегічного аналізу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Інформаційна база стратегічного аналізу — це постійно діюча система взаємозв’язків фахівців, обладнання і концептуальних моделей, призначених для збору, класифікації, аналізу та оцінки інформації, необхідної для стратегічного управління підприємством. 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853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05064"/>
            <a:ext cx="7851648" cy="1828800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3600" b="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стратегічного управління – це певна філософія або ідеологія бізнесу і менеджменту, що ґрунтується на поєднанні інтуїції та мистецтва, високого професіоналізму і творчості менеджерів, і залученні всіх працівників до реалізації стратегії.</a:t>
            </a:r>
            <a:br>
              <a:rPr lang="uk-UA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3600" dirty="0">
              <a:solidFill>
                <a:srgbClr val="00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75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04664"/>
            <a:ext cx="7488832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Джерелом такої інформації є середовище. За ступенем </a:t>
            </a:r>
            <a:r>
              <a:rPr lang="uk-UA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зв’яз­ків</a:t>
            </a: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елементів середовища зі стратегічним управлінням підприємства розрізняють такі його складові частини: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макрооточення</a:t>
            </a: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безпосереднє оточення;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внутрішнє середовище.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7425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980728"/>
            <a:ext cx="7848872" cy="5329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 інформаційної бази стратегічного аналізу починається зі збирання інформації щодо критичних елементів середо­вища такими способами:</a:t>
            </a: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сканування середовища, тобто пошук вже сформованої інформації, яка існує у ретроспективі;</a:t>
            </a: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 середовища, тобто відстеження поточної і нової інформації;</a:t>
            </a: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 — спроба представити інформацію про майбутній стан середовища.</a:t>
            </a:r>
            <a:endParaRPr lang="uk-UA" sz="24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0469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124744"/>
            <a:ext cx="68407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Для аналізу інформації на підприємстві створюється спеціальна система оцінки зовнішнього середовища, яка передбачає проведення спеціальних спостережень, пов’язаних з особливими подіями, і регулярних спостережень за станом важливих для підприємства зовнішніх чинників.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1412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692696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 розповсюдженими способами спостережень є: </a:t>
            </a: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 матеріалів, опублікованих у періодичний пресі, книжках, інших інформаційних виданнях;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участь у професійних конференціях;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 думок співробітників підприємства;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 нарад з проблемних питань на підприємстві;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 досвіду діяльності підприємства.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6024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20688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Інформаційною базою аналізу є наступні джерела: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засоби масової інформації;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спеціальна та наукова література;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матеріали наукових семінарів та конференцій;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технічна документація;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матеріали рекламних публікацій; </a:t>
            </a:r>
            <a:r>
              <a:rPr lang="uk-UA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прайс</a:t>
            </a: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-листи, річні звіти акціонерних товариств;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опитування споживачів та різноманітні анкетування.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5345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836712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 може формувати базу даних про середовище такими способами: </a:t>
            </a: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моніторинг, тобто безперервне спостереження. Ця система збору найдорожча, а тому найчастіше використовується тільки при вивченні окремих найважливіших аспектів діяльності підприємства, таких як: кус валют, ціни на ресурси або біржові ціни на продукцію, 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товаро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борот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(для торговельного підприємства);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періодичні або регулярні системи збору інформації (щомісячний, щоквартальний аналіз середовища). Наприклад, регулярне поповнення бази даних про правове середовище або систему оподаткування тощо;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4102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24744"/>
            <a:ext cx="70567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разові системи збору інформації. Разовий збір інформації проводиться за потребою, наприклад, перед випуском нової продукції на ринок. Такий збір інформації може стосуватися окремого аспекту середовища і бути дуже ґрунтовним, наприклад, маркетингове вивчення середовища.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3782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03980"/>
            <a:ext cx="8496944" cy="625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Обмеженнями щодо формування бази даних про середовище є час, необхідний для прийняття рішення та вартість збору інформації (тобто час і гроші). Чим коротший період для прийняття рішення, тим менше часу залишається для вивчення середовища. Інколи зібрати всю інформацію про явище чи середовище буває неможливим або занадто дорогим. Тоді рішення приймається з певним ризиком без додаткового вивчення середовища.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57622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2276872"/>
            <a:ext cx="4572000" cy="67358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uk-UA" sz="32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Дякую за увагу!</a:t>
            </a:r>
            <a:endParaRPr lang="uk-UA" sz="32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528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7854696" cy="3672408"/>
          </a:xfrm>
        </p:spPr>
        <p:txBody>
          <a:bodyPr/>
          <a:lstStyle/>
          <a:p>
            <a:pPr algn="just"/>
            <a:r>
              <a:rPr lang="ru-RU" sz="3200" dirty="0">
                <a:latin typeface="Bookman Old Style" panose="02050604050505020204" pitchFamily="18" charset="0"/>
              </a:rPr>
              <a:t>3. У </a:t>
            </a:r>
            <a:r>
              <a:rPr lang="ru-RU" sz="3200" dirty="0" err="1">
                <a:latin typeface="Bookman Old Style" panose="02050604050505020204" pitchFamily="18" charset="0"/>
              </a:rPr>
              <a:t>ринкових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умовах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помилки</a:t>
            </a:r>
            <a:r>
              <a:rPr lang="ru-RU" sz="3200" dirty="0">
                <a:latin typeface="Bookman Old Style" panose="02050604050505020204" pitchFamily="18" charset="0"/>
              </a:rPr>
              <a:t> при </a:t>
            </a:r>
            <a:r>
              <a:rPr lang="ru-RU" sz="3200" dirty="0" err="1">
                <a:latin typeface="Bookman Old Style" panose="02050604050505020204" pitchFamily="18" charset="0"/>
              </a:rPr>
              <a:t>виборі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стратегії</a:t>
            </a:r>
            <a:r>
              <a:rPr lang="ru-RU" sz="3200" dirty="0">
                <a:latin typeface="Bookman Old Style" panose="02050604050505020204" pitchFamily="18" charset="0"/>
              </a:rPr>
              <a:t> не </a:t>
            </a:r>
            <a:r>
              <a:rPr lang="ru-RU" sz="3200" dirty="0" err="1">
                <a:latin typeface="Bookman Old Style" panose="02050604050505020204" pitchFamily="18" charset="0"/>
              </a:rPr>
              <a:t>можна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виправити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жодними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ефективними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прийомами</a:t>
            </a:r>
            <a:r>
              <a:rPr lang="ru-RU" sz="3200" dirty="0">
                <a:latin typeface="Bookman Old Style" panose="02050604050505020204" pitchFamily="18" charset="0"/>
              </a:rPr>
              <a:t> оперативного </a:t>
            </a:r>
            <a:r>
              <a:rPr lang="ru-RU" sz="3200" dirty="0" err="1">
                <a:latin typeface="Bookman Old Style" panose="02050604050505020204" pitchFamily="18" charset="0"/>
              </a:rPr>
              <a:t>управління</a:t>
            </a:r>
            <a:r>
              <a:rPr lang="ru-RU" sz="3200" dirty="0">
                <a:latin typeface="Bookman Old Style" panose="020506040505050202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</a:rPr>
              <a:t>що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призводить</a:t>
            </a:r>
            <a:r>
              <a:rPr lang="ru-RU" sz="3200" dirty="0">
                <a:latin typeface="Bookman Old Style" panose="02050604050505020204" pitchFamily="18" charset="0"/>
              </a:rPr>
              <a:t> до </a:t>
            </a:r>
            <a:r>
              <a:rPr lang="ru-RU" sz="3200" dirty="0" err="1">
                <a:latin typeface="Bookman Old Style" panose="02050604050505020204" pitchFamily="18" charset="0"/>
              </a:rPr>
              <a:t>поразки</a:t>
            </a:r>
            <a:r>
              <a:rPr lang="ru-RU" sz="3200" dirty="0">
                <a:latin typeface="Bookman Old Style" panose="02050604050505020204" pitchFamily="18" charset="0"/>
              </a:rPr>
              <a:t> в </a:t>
            </a:r>
            <a:r>
              <a:rPr lang="ru-RU" sz="3200" dirty="0" err="1">
                <a:latin typeface="Bookman Old Style" panose="02050604050505020204" pitchFamily="18" charset="0"/>
              </a:rPr>
              <a:t>конкурентній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боротьбі</a:t>
            </a:r>
            <a:r>
              <a:rPr lang="ru-RU" sz="3200" dirty="0">
                <a:latin typeface="Bookman Old Style" panose="02050604050505020204" pitchFamily="18" charset="0"/>
              </a:rPr>
              <a:t>.</a:t>
            </a:r>
            <a:endParaRPr lang="uk-UA" sz="3200" dirty="0">
              <a:latin typeface="Bookman Old Style" panose="02050604050505020204" pitchFamily="18" charset="0"/>
            </a:endParaRP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8685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7854696" cy="1752600"/>
          </a:xfrm>
        </p:spPr>
        <p:txBody>
          <a:bodyPr/>
          <a:lstStyle/>
          <a:p>
            <a:pPr algn="just"/>
            <a:r>
              <a:rPr lang="ru-RU" dirty="0">
                <a:latin typeface="Bookman Old Style" panose="02050604050505020204" pitchFamily="18" charset="0"/>
              </a:rPr>
              <a:t>4. Для </a:t>
            </a:r>
            <a:r>
              <a:rPr lang="ru-RU" dirty="0" err="1">
                <a:latin typeface="Bookman Old Style" panose="02050604050505020204" pitchFamily="18" charset="0"/>
              </a:rPr>
              <a:t>впровадження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системи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стратегічного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управління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необхідні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значні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витрати</a:t>
            </a:r>
            <a:r>
              <a:rPr lang="ru-RU" dirty="0">
                <a:latin typeface="Bookman Old Style" panose="02050604050505020204" pitchFamily="18" charset="0"/>
              </a:rPr>
              <a:t> часу і </a:t>
            </a:r>
            <a:r>
              <a:rPr lang="ru-RU" dirty="0" err="1">
                <a:latin typeface="Bookman Old Style" panose="02050604050505020204" pitchFamily="18" charset="0"/>
              </a:rPr>
              <a:t>ресурсів</a:t>
            </a:r>
            <a:r>
              <a:rPr lang="ru-RU" dirty="0">
                <a:latin typeface="Bookman Old Style" panose="02050604050505020204" pitchFamily="18" charset="0"/>
              </a:rPr>
              <a:t>. </a:t>
            </a:r>
            <a:r>
              <a:rPr lang="ru-RU" dirty="0" err="1">
                <a:latin typeface="Bookman Old Style" panose="02050604050505020204" pitchFamily="18" charset="0"/>
              </a:rPr>
              <a:t>Виникає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необхідність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створення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спеціального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підрозділу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що</a:t>
            </a:r>
            <a:r>
              <a:rPr lang="ru-RU" dirty="0">
                <a:latin typeface="Bookman Old Style" panose="02050604050505020204" pitchFamily="18" charset="0"/>
              </a:rPr>
              <a:t> буде </a:t>
            </a:r>
            <a:r>
              <a:rPr lang="ru-RU" dirty="0" err="1">
                <a:latin typeface="Bookman Old Style" panose="02050604050505020204" pitchFamily="18" charset="0"/>
              </a:rPr>
              <a:t>відповідати</a:t>
            </a:r>
            <a:r>
              <a:rPr lang="ru-RU" dirty="0">
                <a:latin typeface="Bookman Old Style" panose="02050604050505020204" pitchFamily="18" charset="0"/>
              </a:rPr>
              <a:t> за </a:t>
            </a:r>
            <a:r>
              <a:rPr lang="ru-RU" dirty="0" err="1">
                <a:latin typeface="Bookman Old Style" panose="02050604050505020204" pitchFamily="18" charset="0"/>
              </a:rPr>
              <a:t>всі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питання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пов’язані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стратегічним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аналізом</a:t>
            </a:r>
            <a:r>
              <a:rPr lang="ru-RU" dirty="0">
                <a:latin typeface="Bookman Old Style" panose="02050604050505020204" pitchFamily="18" charset="0"/>
              </a:rPr>
              <a:t> і </a:t>
            </a:r>
            <a:r>
              <a:rPr lang="ru-RU" dirty="0" err="1">
                <a:latin typeface="Bookman Old Style" panose="02050604050505020204" pitchFamily="18" charset="0"/>
              </a:rPr>
              <a:t>постійним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моніторингом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зовнішнього</a:t>
            </a:r>
            <a:r>
              <a:rPr lang="ru-RU" dirty="0">
                <a:latin typeface="Bookman Old Style" panose="02050604050505020204" pitchFamily="18" charset="0"/>
              </a:rPr>
              <a:t> і </a:t>
            </a:r>
            <a:r>
              <a:rPr lang="ru-RU" dirty="0" err="1">
                <a:latin typeface="Bookman Old Style" panose="02050604050505020204" pitchFamily="18" charset="0"/>
              </a:rPr>
              <a:t>внутрішнього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середовища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підприємства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розробкою</a:t>
            </a:r>
            <a:r>
              <a:rPr lang="ru-RU" dirty="0">
                <a:latin typeface="Bookman Old Style" panose="02050604050505020204" pitchFamily="18" charset="0"/>
              </a:rPr>
              <a:t> та контролем за </a:t>
            </a:r>
            <a:r>
              <a:rPr lang="ru-RU" dirty="0" err="1">
                <a:latin typeface="Bookman Old Style" panose="02050604050505020204" pitchFamily="18" charset="0"/>
              </a:rPr>
              <a:t>реалізацією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стратегії</a:t>
            </a:r>
            <a:r>
              <a:rPr lang="ru-RU" dirty="0">
                <a:latin typeface="Bookman Old Style" panose="02050604050505020204" pitchFamily="18" charset="0"/>
              </a:rPr>
              <a:t>.</a:t>
            </a:r>
            <a:endParaRPr lang="uk-UA" dirty="0">
              <a:latin typeface="Bookman Old Style" panose="020506040505050202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6359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764704"/>
            <a:ext cx="8208912" cy="553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Значні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витрати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часу і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надають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наступні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переваги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орієнтованих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спрямованість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всього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чітке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своєчасне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реагування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ринковому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загрози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альтернативних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варіантів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управлінських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своєчасна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підтримка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виробничого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потенціалу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зовнішніх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сприяє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досягненню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цілей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000" dirty="0" smtClean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spcAft>
                <a:spcPts val="0"/>
              </a:spcAft>
              <a:buSzPts val="1100"/>
              <a:buFont typeface="Wingdings" panose="05000000000000000000" pitchFamily="2" charset="2"/>
              <a:buChar char=""/>
              <a:tabLst>
                <a:tab pos="540385" algn="l"/>
              </a:tabLst>
            </a:pPr>
            <a:endParaRPr lang="uk-UA" sz="2000" u="none" strike="noStrike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724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748464" cy="4824536"/>
          </a:xfrm>
        </p:spPr>
        <p:txBody>
          <a:bodyPr/>
          <a:lstStyle/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зменшення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мінімуму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відбуваються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невизначеності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майбутньому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прийняття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тактичних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і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короткострокової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прибутковості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розробка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адекватної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стимулювання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гнучкості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динамічності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фахівців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сприятиме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протидіятиме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тенденціям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призвести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кризових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8338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</TotalTime>
  <Words>2360</Words>
  <Application>Microsoft Office PowerPoint</Application>
  <PresentationFormat>Экран (4:3)</PresentationFormat>
  <Paragraphs>186</Paragraphs>
  <Slides>58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67" baseType="lpstr">
      <vt:lpstr>Arial</vt:lpstr>
      <vt:lpstr>Bookman Old Style</vt:lpstr>
      <vt:lpstr>Calibri</vt:lpstr>
      <vt:lpstr>Constantia</vt:lpstr>
      <vt:lpstr>Times New Roman</vt:lpstr>
      <vt:lpstr>Wingdings</vt:lpstr>
      <vt:lpstr>Wingdings 2</vt:lpstr>
      <vt:lpstr>Потік</vt:lpstr>
      <vt:lpstr>Picture</vt:lpstr>
      <vt:lpstr>ТЕМА 1. СТРАТЕГІЧНИЙ АНАЛІЗ: ЗМІСТОВНЕ НАПОВНЕННЯ, ОСНОВНІ ЕТАПИ ЗДІЙСНЕННЯ </vt:lpstr>
      <vt:lpstr>Презентация PowerPoint</vt:lpstr>
      <vt:lpstr>Презентация PowerPoint</vt:lpstr>
      <vt:lpstr>Презентация PowerPoint</vt:lpstr>
      <vt:lpstr>2. Система стратегічного управління – це певна філософія або ідеологія бізнесу і менеджменту, що ґрунтується на поєднанні інтуїції та мистецтва, високого професіоналізму і творчості менеджерів, і залученні всіх працівників до реалізації стратегії.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Аналіз економічного потенціалу підприємства</dc:title>
  <dc:creator>Ирина</dc:creator>
  <cp:lastModifiedBy>Ира</cp:lastModifiedBy>
  <cp:revision>133</cp:revision>
  <cp:lastPrinted>2012-10-20T08:58:50Z</cp:lastPrinted>
  <dcterms:created xsi:type="dcterms:W3CDTF">2012-09-22T08:22:54Z</dcterms:created>
  <dcterms:modified xsi:type="dcterms:W3CDTF">2022-02-05T10:43:05Z</dcterms:modified>
</cp:coreProperties>
</file>