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528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56" r:id="rId11"/>
    <p:sldId id="557" r:id="rId12"/>
    <p:sldId id="538" r:id="rId13"/>
    <p:sldId id="558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2" r:id="rId24"/>
    <p:sldId id="559" r:id="rId25"/>
    <p:sldId id="560" r:id="rId26"/>
    <p:sldId id="529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4D0DA3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77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l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Основи наукових досліджень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Картинки книги красивые (36 фото) • Развлекатель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89720"/>
            <a:ext cx="4475711" cy="272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7" y="908720"/>
            <a:ext cx="82082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5612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583632" cy="5715000"/>
          </a:xfrm>
        </p:spPr>
        <p:txBody>
          <a:bodyPr/>
          <a:lstStyle/>
          <a:p>
            <a:r>
              <a:rPr lang="uk-UA" alt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СТРУКТУРНІ ЕЛЕМЕНТИ ТЕОРІЇ</a:t>
            </a:r>
            <a:endParaRPr lang="ru-RU" alt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4618856" cy="5714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altLang="ru-RU" sz="2800" dirty="0"/>
              <a:t> початкові підстави; 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 об'єкт, що ідеалізується, тобто теоретична модель якої-небудь частини дійсності, істотних властивостей і </a:t>
            </a:r>
            <a:r>
              <a:rPr lang="uk-UA" altLang="ru-RU" sz="2800" dirty="0" err="1"/>
              <a:t>зв'язків</a:t>
            </a:r>
            <a:r>
              <a:rPr lang="uk-UA" altLang="ru-RU" sz="2800" dirty="0"/>
              <a:t> явищ, що вивчаються, та предметів;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 логіка теорії - сукупність певних правил і способів доказу;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 філософські установки і соціальні цінності;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 сукупність законів і положень, виведених як наслідки з цієї теорії.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8264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546"/>
            <a:ext cx="7776864" cy="59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871664" cy="5715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ЕТАПИ НАУКОВОГО ДОСЛІДЖЕННЯ</a:t>
            </a:r>
            <a:endParaRPr lang="ru-RU" alt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6372200" cy="5714999"/>
          </a:xfrm>
        </p:spPr>
        <p:txBody>
          <a:bodyPr>
            <a:noAutofit/>
          </a:bodyPr>
          <a:lstStyle/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1. Вибір теми дослідження.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2. Обґрунтування необхідності дослідження: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- обґрунтування актуальності;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- формулювання мети і завдань дослідження;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- визначення об'єкту і предмета дослідження;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- формулювання наукової новизни очікуваних результатів;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- формулювання практичної цінності очікуваних результатів;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- визначення очікуваного ефекту від впровадження результатів дослідження.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3. Вибір методів дослідження.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4. Проведення теоретичних і експериментальних досліджень.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5. Аналіз і інтерпретація отриманих результатів.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6. Оформлення результатів дослідження.</a:t>
            </a:r>
          </a:p>
          <a:p>
            <a:pPr marL="0" indent="539750">
              <a:lnSpc>
                <a:spcPct val="80000"/>
              </a:lnSpc>
              <a:buFontTx/>
              <a:buNone/>
            </a:pPr>
            <a:r>
              <a:rPr lang="uk-UA" altLang="ru-RU" sz="2200" dirty="0"/>
              <a:t>7. Впровадження результатів дослідження в практику.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14989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871664" cy="5715000"/>
          </a:xfrm>
        </p:spPr>
        <p:txBody>
          <a:bodyPr>
            <a:normAutofit/>
          </a:bodyPr>
          <a:lstStyle/>
          <a:p>
            <a:r>
              <a:rPr lang="uk-UA" alt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ДОКУМЕНТАЦІЯ</a:t>
            </a:r>
            <a:endParaRPr lang="ru-RU" alt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altLang="ru-RU" sz="2800" dirty="0"/>
              <a:t>господарський договір на створення (передачу) науково-технічної продукції;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запит на виконання науково-дослідної роботи за кошти державного бюджету;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технічне завдання;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календарний план;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звіт про науково-дослідну роботу;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акт здачі-приймання результатів робіт;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акт впровадження результатів робіт;</a:t>
            </a:r>
          </a:p>
          <a:p>
            <a:pPr>
              <a:lnSpc>
                <a:spcPct val="80000"/>
              </a:lnSpc>
            </a:pPr>
            <a:r>
              <a:rPr lang="uk-UA" altLang="ru-RU" sz="2800" dirty="0"/>
              <a:t>дисертація і ін.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2919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799656" cy="5715000"/>
          </a:xfrm>
        </p:spPr>
        <p:txBody>
          <a:bodyPr/>
          <a:lstStyle/>
          <a:p>
            <a:r>
              <a:rPr lang="uk-UA" altLang="ru-RU" sz="4000" dirty="0"/>
              <a:t>ЕТАПИ ВИКОНАННЯ СТУДЕНТСЬКИХ ДОСЛІДЖЕНЬ</a:t>
            </a:r>
            <a:endParaRPr lang="ru-RU" altLang="ru-RU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4402832" cy="5714999"/>
          </a:xfrm>
        </p:spPr>
        <p:txBody>
          <a:bodyPr>
            <a:noAutofit/>
          </a:bodyPr>
          <a:lstStyle/>
          <a:p>
            <a:r>
              <a:rPr lang="uk-UA" altLang="ru-RU" sz="3200" dirty="0"/>
              <a:t>підготовчий;</a:t>
            </a:r>
          </a:p>
          <a:p>
            <a:r>
              <a:rPr lang="uk-UA" altLang="ru-RU" sz="3200" dirty="0"/>
              <a:t>проведення теоретичних і емпіричних досліджень;</a:t>
            </a:r>
          </a:p>
          <a:p>
            <a:r>
              <a:rPr lang="uk-UA" altLang="ru-RU" sz="3200" dirty="0"/>
              <a:t>робота над рукописом і її оформлення;</a:t>
            </a:r>
          </a:p>
          <a:p>
            <a:r>
              <a:rPr lang="uk-UA" altLang="ru-RU" sz="3200" dirty="0"/>
              <a:t>впровадження результатів наукового дослідження.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1563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522312"/>
            <a:ext cx="3655640" cy="5715000"/>
          </a:xfrm>
        </p:spPr>
        <p:txBody>
          <a:bodyPr/>
          <a:lstStyle/>
          <a:p>
            <a:r>
              <a:rPr lang="uk-UA" altLang="ru-RU" sz="4000" b="1" dirty="0"/>
              <a:t>4. МЕТОДОЛОГІЯ НАУКОВОГО ДОСЛІДЖЕННЯ</a:t>
            </a:r>
            <a:endParaRPr lang="ru-RU" altLang="ru-RU" sz="40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2800"/>
              <a:t>- вчення про метод наукового пізнання і перетворення світу;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800"/>
              <a:t>- система принципів і способів організації і побудови теоретичної і практичної діяльності, а також вчення про цю систему;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800"/>
              <a:t>- сукупність методів, способів, прийомів, їх певна послідовність, схема, прийнята при виконанні наукового дослідження;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800"/>
              <a:t>- початкові керівні принципи розвитку наукового дослідження.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42694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ОСНОВНІ ВИЗНАЧЕННЯ</a:t>
            </a:r>
            <a:endParaRPr lang="ru-RU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2400" b="1"/>
              <a:t>Метод:</a:t>
            </a:r>
            <a:endParaRPr lang="uk-UA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/>
              <a:t>- спосіб  досягнення певної  мети;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/>
              <a:t>- сукупність  прийомів  і  операцій  практичного  або теоретичного освоєння дійсності;</a:t>
            </a:r>
            <a:endParaRPr lang="uk-UA" alt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 b="1"/>
              <a:t>Метод наукового дослідження :</a:t>
            </a:r>
            <a:endParaRPr lang="uk-UA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/>
              <a:t>- спосіб пізнання об'єктивної дійсності;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/>
              <a:t>- шлях дослідження, шлях пізнання, який дослідник прокладає до свого предмета.</a:t>
            </a:r>
            <a:endParaRPr lang="uk-UA" alt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 b="1"/>
              <a:t>Спосіб - </a:t>
            </a:r>
            <a:r>
              <a:rPr lang="uk-UA" altLang="ru-RU" sz="2400"/>
              <a:t>це дія або система дій, вживаних при виконанні якої-небудь роботи, при здійсненні чого-небудь.</a:t>
            </a:r>
            <a:endParaRPr lang="uk-UA" alt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400" b="1"/>
              <a:t>Методика - </a:t>
            </a:r>
            <a:r>
              <a:rPr lang="uk-UA" altLang="ru-RU" sz="2400"/>
              <a:t>сукупність способів і прийомів пізнання.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9519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404664"/>
            <a:ext cx="3528392" cy="4903440"/>
          </a:xfrm>
        </p:spPr>
        <p:txBody>
          <a:bodyPr/>
          <a:lstStyle/>
          <a:p>
            <a:r>
              <a:rPr lang="uk-UA" altLang="ru-RU" sz="4000" dirty="0"/>
              <a:t>КЛАСИФІКАЦІЯ НАУКОВИХ МЕТОДІВ</a:t>
            </a:r>
            <a:endParaRPr lang="ru-RU" altLang="ru-RU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5482952" cy="5714999"/>
          </a:xfrm>
        </p:spPr>
        <p:txBody>
          <a:bodyPr>
            <a:noAutofit/>
          </a:bodyPr>
          <a:lstStyle/>
          <a:p>
            <a:r>
              <a:rPr lang="uk-UA" altLang="ru-RU" sz="3200" dirty="0" err="1"/>
              <a:t>загальнологічні</a:t>
            </a:r>
            <a:r>
              <a:rPr lang="uk-UA" altLang="ru-RU" sz="3200" dirty="0"/>
              <a:t> (аналіз, синтез, індукція, дедукція, аналогія);</a:t>
            </a:r>
          </a:p>
          <a:p>
            <a:r>
              <a:rPr lang="uk-UA" altLang="ru-RU" sz="3200" dirty="0"/>
              <a:t>емпіричні (спостереження, опис, порівняння, рахунок, вимір, тестування, експеримент, моделювання);</a:t>
            </a:r>
          </a:p>
          <a:p>
            <a:r>
              <a:rPr lang="uk-UA" altLang="ru-RU" sz="3200" dirty="0"/>
              <a:t>теоретичні (аксіоматичний, гіпотетичний, формалізація, абстрагування).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28809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5494" y="457200"/>
            <a:ext cx="7951694" cy="5955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uk-UA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ПОНЯТТЯ НАУКИ</a:t>
            </a:r>
            <a:endParaRPr lang="ru-RU" alt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 dirty="0"/>
              <a:t>сфера людської діяльності, спрямованої на вироблення і систематизацію нових знань про природу, суспільство, мислення і пізнання навколишнього світу;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результат цієї діяльності, тобто система отриманих наукових знань;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одна з форм суспільної свідомості, соціальний інститут, система взаємозв'язків між науковими організаціями і членами наукового співтовариства, система наукової інформації, норм і цінностей науки;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позначення окремих галузей наукового знання;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галузь культури.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0629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727648" cy="5715000"/>
          </a:xfrm>
        </p:spPr>
        <p:txBody>
          <a:bodyPr/>
          <a:lstStyle/>
          <a:p>
            <a:r>
              <a:rPr lang="uk-UA" alt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ЗАГАЛЬНО-ЛОГІЧНІ </a:t>
            </a:r>
            <a:r>
              <a:rPr lang="uk-UA" alt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МЕТОДИ</a:t>
            </a:r>
            <a:endParaRPr lang="ru-RU" alt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4402832" cy="5714999"/>
          </a:xfrm>
        </p:spPr>
        <p:txBody>
          <a:bodyPr>
            <a:noAutofit/>
          </a:bodyPr>
          <a:lstStyle/>
          <a:p>
            <a:pPr marL="2874963" indent="-2511425">
              <a:buFontTx/>
              <a:buNone/>
            </a:pPr>
            <a:endParaRPr lang="en-US" altLang="ru-RU" sz="3600" dirty="0"/>
          </a:p>
          <a:p>
            <a:pPr marL="2874963" indent="-2511425">
              <a:buFontTx/>
              <a:buNone/>
            </a:pPr>
            <a:r>
              <a:rPr lang="uk-UA" altLang="ru-RU" sz="3600" dirty="0"/>
              <a:t>• Аналіз</a:t>
            </a:r>
          </a:p>
          <a:p>
            <a:pPr marL="2874963" indent="-2511425">
              <a:buFontTx/>
              <a:buNone/>
            </a:pPr>
            <a:r>
              <a:rPr lang="uk-UA" altLang="ru-RU" sz="3600" dirty="0"/>
              <a:t>• Синтез</a:t>
            </a:r>
          </a:p>
          <a:p>
            <a:pPr marL="2874963" indent="-2511425">
              <a:buFontTx/>
              <a:buNone/>
            </a:pPr>
            <a:r>
              <a:rPr lang="uk-UA" altLang="ru-RU" sz="3600" dirty="0"/>
              <a:t>• Індукція</a:t>
            </a:r>
          </a:p>
          <a:p>
            <a:pPr marL="2874963" indent="-2511425">
              <a:buFontTx/>
              <a:buNone/>
            </a:pPr>
            <a:r>
              <a:rPr lang="uk-UA" altLang="ru-RU" sz="3600" dirty="0"/>
              <a:t>• Дедукція</a:t>
            </a:r>
          </a:p>
          <a:p>
            <a:pPr marL="2874963" indent="-2511425">
              <a:buFontTx/>
              <a:buNone/>
            </a:pPr>
            <a:r>
              <a:rPr lang="uk-UA" altLang="ru-RU" sz="3600" dirty="0"/>
              <a:t>• Аналогія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325594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ЕМПІРИЧНІ МЕТОДИ</a:t>
            </a:r>
            <a:endParaRPr lang="ru-RU" alt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00325" indent="-2236788">
              <a:buFontTx/>
              <a:buNone/>
            </a:pPr>
            <a:r>
              <a:rPr lang="uk-UA" altLang="ru-RU" dirty="0"/>
              <a:t>• </a:t>
            </a:r>
            <a:r>
              <a:rPr lang="uk-UA" altLang="ru-RU" sz="2800" dirty="0"/>
              <a:t>Спостереження</a:t>
            </a:r>
          </a:p>
          <a:p>
            <a:pPr marL="2600325" indent="-2236788">
              <a:buFontTx/>
              <a:buNone/>
            </a:pPr>
            <a:r>
              <a:rPr lang="uk-UA" altLang="ru-RU" sz="2800" dirty="0"/>
              <a:t>• Опис</a:t>
            </a:r>
          </a:p>
          <a:p>
            <a:pPr marL="2600325" indent="-2236788">
              <a:buFontTx/>
              <a:buNone/>
            </a:pPr>
            <a:r>
              <a:rPr lang="uk-UA" altLang="ru-RU" sz="2800" dirty="0"/>
              <a:t>• Порівняння</a:t>
            </a:r>
          </a:p>
          <a:p>
            <a:pPr marL="2600325" indent="-2236788">
              <a:buFontTx/>
              <a:buNone/>
            </a:pPr>
            <a:r>
              <a:rPr lang="uk-UA" altLang="ru-RU" sz="2800" dirty="0"/>
              <a:t>• Рахунок</a:t>
            </a:r>
          </a:p>
          <a:p>
            <a:pPr marL="2600325" indent="-2236788">
              <a:buFontTx/>
              <a:buNone/>
            </a:pPr>
            <a:r>
              <a:rPr lang="uk-UA" altLang="ru-RU" sz="2800" dirty="0"/>
              <a:t>• Вимір</a:t>
            </a:r>
          </a:p>
          <a:p>
            <a:pPr marL="2600325" indent="-2236788">
              <a:buFontTx/>
              <a:buNone/>
            </a:pPr>
            <a:r>
              <a:rPr lang="uk-UA" altLang="ru-RU" sz="2800" dirty="0"/>
              <a:t>• Експеримент</a:t>
            </a:r>
          </a:p>
          <a:p>
            <a:pPr marL="2600325" indent="-2236788">
              <a:buFontTx/>
              <a:buNone/>
            </a:pPr>
            <a:r>
              <a:rPr lang="uk-UA" altLang="ru-RU" sz="2800" dirty="0"/>
              <a:t>• Моделювання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55642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alt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ТЕОРЕТИЧНІ МЕТОДИ</a:t>
            </a:r>
            <a:endParaRPr lang="ru-RU" alt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563" indent="-7938">
              <a:lnSpc>
                <a:spcPct val="90000"/>
              </a:lnSpc>
              <a:buFontTx/>
              <a:buNone/>
            </a:pPr>
            <a:r>
              <a:rPr lang="uk-UA" altLang="ru-RU" sz="2800" dirty="0"/>
              <a:t>• Аксіоматичний</a:t>
            </a:r>
          </a:p>
          <a:p>
            <a:pPr marL="182563" indent="-7938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• Гіпотетичний</a:t>
            </a:r>
          </a:p>
          <a:p>
            <a:pPr marL="182563" indent="-7938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• </a:t>
            </a:r>
            <a:r>
              <a:rPr lang="uk-UA" altLang="ru-RU" sz="2800" dirty="0"/>
              <a:t>Формалізація</a:t>
            </a:r>
          </a:p>
          <a:p>
            <a:pPr marL="182563" indent="-7938">
              <a:lnSpc>
                <a:spcPct val="90000"/>
              </a:lnSpc>
              <a:buFontTx/>
              <a:buNone/>
            </a:pPr>
            <a:r>
              <a:rPr lang="uk-UA" altLang="ru-RU" sz="2800" dirty="0"/>
              <a:t>• Абстрагування</a:t>
            </a:r>
          </a:p>
          <a:p>
            <a:pPr marL="182563" indent="-7938">
              <a:lnSpc>
                <a:spcPct val="90000"/>
              </a:lnSpc>
              <a:buFontTx/>
              <a:buNone/>
            </a:pPr>
            <a:r>
              <a:rPr lang="uk-UA" altLang="ru-RU" sz="2800" dirty="0"/>
              <a:t>• Ранжирування</a:t>
            </a:r>
          </a:p>
          <a:p>
            <a:pPr marL="182563" indent="85725">
              <a:lnSpc>
                <a:spcPct val="90000"/>
              </a:lnSpc>
              <a:buFontTx/>
              <a:buNone/>
            </a:pPr>
            <a:r>
              <a:rPr lang="uk-UA" altLang="ru-RU" sz="2800" dirty="0"/>
              <a:t>• Узагальнення</a:t>
            </a:r>
          </a:p>
          <a:p>
            <a:pPr marL="182563" indent="-7938">
              <a:lnSpc>
                <a:spcPct val="90000"/>
              </a:lnSpc>
              <a:buFontTx/>
              <a:buNone/>
            </a:pPr>
            <a:r>
              <a:rPr lang="uk-UA" altLang="ru-RU" sz="2800" dirty="0"/>
              <a:t>• Сходження від абстрактного до конкретного</a:t>
            </a:r>
          </a:p>
          <a:p>
            <a:pPr marL="182563" indent="85725">
              <a:lnSpc>
                <a:spcPct val="90000"/>
              </a:lnSpc>
              <a:buFontTx/>
              <a:buNone/>
            </a:pPr>
            <a:r>
              <a:rPr lang="uk-UA" altLang="ru-RU" sz="2800" dirty="0"/>
              <a:t>• Системний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9844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ТЕХНОЛОГІЯ </a:t>
            </a:r>
            <a:r>
              <a:rPr lang="uk-UA" alt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НАУКОВИХ ДОСЛІДЖЕНЬ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54000">
              <a:lnSpc>
                <a:spcPct val="90000"/>
              </a:lnSpc>
            </a:pPr>
            <a:r>
              <a:rPr lang="uk-UA" altLang="ru-RU" sz="2400" dirty="0"/>
              <a:t>творчий підхід до постановки та вирішення проблем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наукове мислення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плановість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динамічність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колективність</a:t>
            </a:r>
            <a:endParaRPr lang="en-US" altLang="ru-RU" sz="2400" dirty="0"/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самоорганізація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економічність,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критичність і самокритичність,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діловитість,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енергійність,</a:t>
            </a:r>
          </a:p>
          <a:p>
            <a:pPr indent="-254000">
              <a:lnSpc>
                <a:spcPct val="90000"/>
              </a:lnSpc>
            </a:pPr>
            <a:r>
              <a:rPr lang="uk-UA" altLang="ru-RU" sz="2400" dirty="0"/>
              <a:t>практичність.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54553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5068416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2400" cy="50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5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5068416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930400"/>
            <a:ext cx="7872413" cy="299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69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libstud3.SSU\Desktop\nastol.com.ua-2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322" y="188640"/>
            <a:ext cx="53482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!!!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4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9933FF"/>
                </a:solidFill>
              </a:rPr>
              <a:t>МЕТА НАУКИ </a:t>
            </a:r>
            <a:r>
              <a:rPr lang="uk-UA" altLang="ru-RU" sz="2400" dirty="0"/>
              <a:t>– отримання знань про навколишній світ, виявлення істотних сторін усіх явищ природи, суспільства і мислення, теоретичне </a:t>
            </a:r>
            <a:r>
              <a:rPr lang="uk-UA" altLang="ru-RU" sz="2400" dirty="0" smtClean="0"/>
              <a:t>відображення </a:t>
            </a:r>
            <a:r>
              <a:rPr lang="uk-UA" altLang="ru-RU" sz="2400" dirty="0"/>
              <a:t>дійсності, досягнення об'єктивної істини.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altLang="ru-RU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9933FF"/>
                </a:solidFill>
              </a:rPr>
              <a:t>ЗАВДАННЯ НАУКИ: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збір, опис, аналіз, узагальнення і пояснення фактів;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виявлення законів руху природи, суспільства, мислення і пізнання;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систематизація отриманих знань;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пояснення суті явищ і процесів;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прогнозування подій, явищ і процесів;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встановлення напрямів і форм практичного використання отриманих знань.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1084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7200"/>
            <a:ext cx="7372672" cy="1027584"/>
          </a:xfrm>
        </p:spPr>
        <p:txBody>
          <a:bodyPr/>
          <a:lstStyle/>
          <a:p>
            <a:pPr algn="ctr"/>
            <a:r>
              <a:rPr lang="uk-UA" altLang="ru-RU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КЛАСИФІКАЦІЯ</a:t>
            </a:r>
            <a:r>
              <a:rPr lang="uk-UA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altLang="ru-RU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</a:t>
            </a:r>
            <a:endParaRPr lang="ru-RU" altLang="ru-RU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296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altLang="ru-RU" sz="2000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 u="sng" dirty="0">
                <a:solidFill>
                  <a:srgbClr val="FF3300"/>
                </a:solidFill>
              </a:rPr>
              <a:t>Залежно від сфери, предмета і методу пізнання</a:t>
            </a:r>
            <a:r>
              <a:rPr lang="uk-UA" altLang="ru-RU" sz="2000" dirty="0">
                <a:solidFill>
                  <a:srgbClr val="FF33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науки про природу (природничі);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науки про суспільство (гуманітарні і соціальні);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науки про мислення і пізнання (філософія, логіка, психологія та ін.).</a:t>
            </a:r>
            <a:endParaRPr lang="uk-UA" altLang="ru-RU" sz="2000" u="sng" dirty="0"/>
          </a:p>
          <a:p>
            <a:pPr>
              <a:lnSpc>
                <a:spcPct val="80000"/>
              </a:lnSpc>
              <a:buFontTx/>
              <a:buNone/>
            </a:pPr>
            <a:endParaRPr lang="uk-UA" altLang="ru-RU" sz="2000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 u="sng" dirty="0">
                <a:solidFill>
                  <a:srgbClr val="FF3300"/>
                </a:solidFill>
              </a:rPr>
              <a:t>Залежно від об’єкту дослідження</a:t>
            </a:r>
            <a:r>
              <a:rPr lang="uk-UA" altLang="ru-RU" sz="2000" dirty="0">
                <a:solidFill>
                  <a:srgbClr val="FF33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природничі науки (математика, фізика, хімія та ін.);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технічні науки (науки про цілеспрямоване перетворення природних сил і процесів у технічні об'єкти);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медичні науки;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суспільні науки (економіка, соціологія, політологія, право та ін.);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гуманітарні науки (історія, мовознавство, філософія, та ін.).</a:t>
            </a:r>
            <a:r>
              <a:rPr lang="ru-RU" alt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5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4" name="Group 36"/>
          <p:cNvGraphicFramePr>
            <a:graphicFrameLocks noGrp="1"/>
          </p:cNvGraphicFramePr>
          <p:nvPr/>
        </p:nvGraphicFramePr>
        <p:xfrm>
          <a:off x="250825" y="765175"/>
          <a:ext cx="8642350" cy="4248150"/>
        </p:xfrm>
        <a:graphic>
          <a:graphicData uri="http://schemas.openxmlformats.org/drawingml/2006/table">
            <a:tbl>
              <a:tblPr/>
              <a:tblGrid>
                <a:gridCol w="3025775"/>
                <a:gridCol w="2736850"/>
                <a:gridCol w="2879725"/>
              </a:tblGrid>
              <a:tr h="104775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КЛАСИФІКАЦІЯ НАУК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переліком ДАК МОН України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фізико-математичні,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біологічні,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геолого-мінералогічні,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сільськогосподарські,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історичні,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філософські,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філологічні,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фармацевтичні,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мистецтвознавство,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архітектура,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соціологічні,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політичні та ін.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2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439616" cy="5715000"/>
          </a:xfrm>
        </p:spPr>
        <p:txBody>
          <a:bodyPr/>
          <a:lstStyle/>
          <a:p>
            <a:r>
              <a:rPr lang="uk-UA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uk-UA" altLang="ru-RU" b="1" dirty="0"/>
              <a:t> </a:t>
            </a:r>
            <a:r>
              <a:rPr lang="uk-UA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НАУКОВЕ ДОСЛІДЖЕННЯ</a:t>
            </a:r>
            <a:r>
              <a:rPr lang="ru-RU" altLang="ru-RU" dirty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4186808" cy="571499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uk-UA" altLang="ru-RU" sz="2400" dirty="0"/>
              <a:t>- форма існування і розвитку науки;</a:t>
            </a:r>
          </a:p>
          <a:p>
            <a:pPr>
              <a:buFontTx/>
              <a:buNone/>
            </a:pPr>
            <a:r>
              <a:rPr lang="uk-UA" altLang="ru-RU" sz="2400" dirty="0"/>
              <a:t>- діяльність, спрямована на отримання і застосування нових знань;</a:t>
            </a:r>
          </a:p>
          <a:p>
            <a:pPr>
              <a:buFontTx/>
              <a:buNone/>
            </a:pPr>
            <a:r>
              <a:rPr lang="uk-UA" altLang="ru-RU" sz="2400" dirty="0"/>
              <a:t>- діяльність, спрямована на усебічне вивчення об’єкта, процесу або явища, його структури і </a:t>
            </a:r>
            <a:r>
              <a:rPr lang="uk-UA" altLang="ru-RU" sz="2400" dirty="0" err="1"/>
              <a:t>зв'язків</a:t>
            </a:r>
            <a:r>
              <a:rPr lang="uk-UA" altLang="ru-RU" sz="2400" dirty="0"/>
              <a:t>, а також отримання і впровадження в практику корисних для людини результатів.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655640" cy="5715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altLang="ru-RU" sz="4000" b="1" dirty="0">
                <a:ln/>
                <a:solidFill>
                  <a:schemeClr val="accent3"/>
                </a:solidFill>
              </a:rPr>
              <a:t>КЛАСИФІКАЦІЯ НАУКОВИХ ДОСЛІДЖЕНЬ</a:t>
            </a:r>
            <a:endParaRPr lang="ru-RU" alt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8229600" cy="4276725"/>
          </a:xfrm>
        </p:spPr>
        <p:txBody>
          <a:bodyPr>
            <a:normAutofit/>
          </a:bodyPr>
          <a:lstStyle/>
          <a:p>
            <a:r>
              <a:rPr lang="uk-UA" altLang="ru-RU" sz="4000" b="1" dirty="0"/>
              <a:t>фундаментальні;</a:t>
            </a:r>
          </a:p>
          <a:p>
            <a:r>
              <a:rPr lang="uk-UA" altLang="ru-RU" sz="4000" b="1" dirty="0"/>
              <a:t>прикладні;</a:t>
            </a:r>
          </a:p>
          <a:p>
            <a:r>
              <a:rPr lang="uk-UA" altLang="ru-RU" sz="4000" b="1" dirty="0"/>
              <a:t>пошукові;</a:t>
            </a:r>
          </a:p>
          <a:p>
            <a:r>
              <a:rPr lang="uk-UA" altLang="ru-RU" sz="4000" b="1" dirty="0"/>
              <a:t>розробки.</a:t>
            </a: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479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3799656" cy="5715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КЛАСИФІКАЦІЯ НАУКОВИХ ДОСЛІДЖЕНЬ</a:t>
            </a:r>
            <a:endParaRPr lang="ru-RU" alt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uk-UA" altLang="ru-RU" sz="2400" dirty="0"/>
              <a:t>залежно від джерела фінансування</a:t>
            </a:r>
            <a:endParaRPr lang="en-US" altLang="ru-RU" sz="2400" dirty="0"/>
          </a:p>
          <a:p>
            <a:pPr algn="ctr">
              <a:buFontTx/>
              <a:buNone/>
            </a:pPr>
            <a:endParaRPr lang="uk-UA" altLang="ru-RU" sz="2400" dirty="0"/>
          </a:p>
          <a:p>
            <a:r>
              <a:rPr lang="uk-UA" altLang="ru-RU" sz="2400" dirty="0"/>
              <a:t>виконувані по господарських договорах і фінансовані замовниками (підприємствами і організаціями);</a:t>
            </a:r>
          </a:p>
          <a:p>
            <a:r>
              <a:rPr lang="uk-UA" altLang="ru-RU" sz="2400" dirty="0"/>
              <a:t>фінансовані із коштів державного бюджету;</a:t>
            </a:r>
          </a:p>
          <a:p>
            <a:r>
              <a:rPr lang="uk-UA" altLang="ru-RU" sz="2400" dirty="0"/>
              <a:t>ініціативні (нефінансовані).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093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uk-UA" altLang="ru-RU" sz="4000"/>
              <a:t>РІВНІ НАУКОВОГО ДОСЛІДЖЕННЯ</a:t>
            </a:r>
            <a:endParaRPr lang="ru-RU" altLang="ru-RU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10795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altLang="ru-RU"/>
              <a:t>теоретичний;</a:t>
            </a:r>
          </a:p>
          <a:p>
            <a:pPr algn="ctr">
              <a:lnSpc>
                <a:spcPct val="90000"/>
              </a:lnSpc>
            </a:pPr>
            <a:r>
              <a:rPr lang="uk-UA" altLang="ru-RU"/>
              <a:t>емпіричний.</a:t>
            </a:r>
            <a:endParaRPr lang="ru-RU" alt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306863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altLang="ru-RU"/>
              <a:t>СТРУКТУРНІ КОМПОНЕНТИ</a:t>
            </a:r>
            <a:r>
              <a:rPr lang="ru-RU" altLang="ru-RU"/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4213" y="3933825"/>
            <a:ext cx="8229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uk-UA" altLang="ru-RU"/>
              <a:t>теоретичного пізнання:</a:t>
            </a:r>
            <a:r>
              <a:rPr lang="ru-RU" altLang="ru-RU"/>
              <a:t> </a:t>
            </a:r>
            <a:endParaRPr lang="en-US" altLang="ru-RU"/>
          </a:p>
          <a:p>
            <a:pPr algn="ctr"/>
            <a:r>
              <a:rPr lang="uk-UA" altLang="ru-RU"/>
              <a:t>проблема;</a:t>
            </a:r>
          </a:p>
          <a:p>
            <a:pPr algn="ctr"/>
            <a:r>
              <a:rPr lang="uk-UA" altLang="ru-RU"/>
              <a:t>гіпотеза;</a:t>
            </a:r>
          </a:p>
          <a:p>
            <a:pPr algn="ctr"/>
            <a:r>
              <a:rPr lang="uk-UA" altLang="ru-RU"/>
              <a:t>теорія.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1265</TotalTime>
  <Words>915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Составная</vt:lpstr>
      <vt:lpstr> Основи наукових досліджень</vt:lpstr>
      <vt:lpstr>1. ПОНЯТТЯ НАУКИ</vt:lpstr>
      <vt:lpstr>Презентация PowerPoint</vt:lpstr>
      <vt:lpstr>КЛАСИФІКАЦІЯ НАУК</vt:lpstr>
      <vt:lpstr>Презентация PowerPoint</vt:lpstr>
      <vt:lpstr>2. НАУКОВЕ ДОСЛІДЖЕННЯ </vt:lpstr>
      <vt:lpstr>КЛАСИФІКАЦІЯ НАУКОВИХ ДОСЛІДЖЕНЬ</vt:lpstr>
      <vt:lpstr>КЛАСИФІКАЦІЯ НАУКОВИХ ДОСЛІДЖЕНЬ</vt:lpstr>
      <vt:lpstr>РІВНІ НАУКОВОГО ДОСЛІДЖЕННЯ</vt:lpstr>
      <vt:lpstr>Презентация PowerPoint</vt:lpstr>
      <vt:lpstr>Презентация PowerPoint</vt:lpstr>
      <vt:lpstr>СТРУКТУРНІ ЕЛЕМЕНТИ ТЕОРІЇ</vt:lpstr>
      <vt:lpstr>Презентация PowerPoint</vt:lpstr>
      <vt:lpstr>3. ЕТАПИ НАУКОВОГО ДОСЛІДЖЕННЯ</vt:lpstr>
      <vt:lpstr>ДОКУМЕНТАЦІЯ</vt:lpstr>
      <vt:lpstr>ЕТАПИ ВИКОНАННЯ СТУДЕНТСЬКИХ ДОСЛІДЖЕНЬ</vt:lpstr>
      <vt:lpstr>4. МЕТОДОЛОГІЯ НАУКОВОГО ДОСЛІДЖЕННЯ</vt:lpstr>
      <vt:lpstr>ОСНОВНІ ВИЗНАЧЕННЯ</vt:lpstr>
      <vt:lpstr>КЛАСИФІКАЦІЯ НАУКОВИХ МЕТОДІВ</vt:lpstr>
      <vt:lpstr>ЗАГАЛЬНО-ЛОГІЧНІ МЕТОДИ</vt:lpstr>
      <vt:lpstr>ЕМПІРИЧНІ МЕТОДИ</vt:lpstr>
      <vt:lpstr>ТЕОРЕТИЧНІ МЕТОДИ</vt:lpstr>
      <vt:lpstr>ТЕХНОЛОГІЯ НАУКОВИХ ДОСЛІДЖЕНЬ</vt:lpstr>
      <vt:lpstr>Список літератури:</vt:lpstr>
      <vt:lpstr>Список літератури: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183</cp:revision>
  <dcterms:created xsi:type="dcterms:W3CDTF">2015-10-20T11:06:18Z</dcterms:created>
  <dcterms:modified xsi:type="dcterms:W3CDTF">2023-09-06T11:48:08Z</dcterms:modified>
</cp:coreProperties>
</file>