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9144000" cy="5143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586" y="8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28166D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ts val="1365"/>
              </a:lnSpc>
            </a:pPr>
            <a:fld id="{81D60167-4931-47E6-BA6A-407CBD079E47}" type="slidenum">
              <a:rPr spc="-50" dirty="0"/>
              <a:t>‹№›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28166D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ts val="1365"/>
              </a:lnSpc>
            </a:pPr>
            <a:fld id="{81D60167-4931-47E6-BA6A-407CBD079E47}" type="slidenum">
              <a:rPr spc="-50" dirty="0"/>
              <a:t>‹№›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28166D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ts val="1365"/>
              </a:lnSpc>
            </a:pPr>
            <a:fld id="{81D60167-4931-47E6-BA6A-407CBD079E47}" type="slidenum">
              <a:rPr spc="-50" dirty="0"/>
              <a:t>‹№›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28166D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ts val="1365"/>
              </a:lnSpc>
            </a:pPr>
            <a:fld id="{81D60167-4931-47E6-BA6A-407CBD079E47}" type="slidenum">
              <a:rPr spc="-50" dirty="0"/>
              <a:t>‹№›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ts val="1365"/>
              </a:lnSpc>
            </a:pPr>
            <a:fld id="{81D60167-4931-47E6-BA6A-407CBD079E47}" type="slidenum">
              <a:rPr spc="-50" dirty="0"/>
              <a:t>‹№›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1419" y="16255"/>
            <a:ext cx="8570442" cy="9135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28166D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2450" y="1169669"/>
            <a:ext cx="8323580" cy="3378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930640" y="4916532"/>
            <a:ext cx="173354" cy="191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ts val="1365"/>
              </a:lnSpc>
            </a:pPr>
            <a:fld id="{81D60167-4931-47E6-BA6A-407CBD079E47}" type="slidenum">
              <a:rPr spc="-50" dirty="0"/>
              <a:t>‹№›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xpert.kyiv.ua/Renaissance2020.pdf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2321" y="0"/>
            <a:ext cx="6945719" cy="514349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130" y="0"/>
            <a:ext cx="9140190" cy="5143500"/>
          </a:xfrm>
          <a:custGeom>
            <a:avLst/>
            <a:gdLst/>
            <a:ahLst/>
            <a:cxnLst/>
            <a:rect l="l" t="t" r="r" b="b"/>
            <a:pathLst>
              <a:path w="9140190" h="5143500">
                <a:moveTo>
                  <a:pt x="0" y="0"/>
                </a:moveTo>
                <a:lnTo>
                  <a:pt x="0" y="5143500"/>
                </a:lnTo>
                <a:lnTo>
                  <a:pt x="9139869" y="5143500"/>
                </a:lnTo>
                <a:lnTo>
                  <a:pt x="913986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6705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374260" y="2411983"/>
            <a:ext cx="405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65" dirty="0">
                <a:solidFill>
                  <a:srgbClr val="FFFFFF"/>
                </a:solidFill>
                <a:latin typeface="Tahoma"/>
                <a:cs typeface="Tahoma"/>
              </a:rPr>
              <a:t>вІВ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20623" y="987552"/>
            <a:ext cx="8331834" cy="1537970"/>
            <a:chOff x="420623" y="987552"/>
            <a:chExt cx="8331834" cy="1537970"/>
          </a:xfrm>
        </p:grpSpPr>
        <p:sp>
          <p:nvSpPr>
            <p:cNvPr id="6" name="object 6"/>
            <p:cNvSpPr/>
            <p:nvPr/>
          </p:nvSpPr>
          <p:spPr>
            <a:xfrm>
              <a:off x="485546" y="987552"/>
              <a:ext cx="8173084" cy="1537970"/>
            </a:xfrm>
            <a:custGeom>
              <a:avLst/>
              <a:gdLst/>
              <a:ahLst/>
              <a:cxnLst/>
              <a:rect l="l" t="t" r="r" b="b"/>
              <a:pathLst>
                <a:path w="8173084" h="1537970">
                  <a:moveTo>
                    <a:pt x="8172958" y="0"/>
                  </a:moveTo>
                  <a:lnTo>
                    <a:pt x="0" y="0"/>
                  </a:lnTo>
                  <a:lnTo>
                    <a:pt x="0" y="1537716"/>
                  </a:lnTo>
                  <a:lnTo>
                    <a:pt x="8172958" y="1537716"/>
                  </a:lnTo>
                  <a:lnTo>
                    <a:pt x="8172958" y="0"/>
                  </a:lnTo>
                  <a:close/>
                </a:path>
              </a:pathLst>
            </a:custGeom>
            <a:solidFill>
              <a:srgbClr val="FFFFFF">
                <a:alpha val="4901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61031" y="1213104"/>
              <a:ext cx="4954524" cy="78943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0623" y="1639824"/>
              <a:ext cx="8331708" cy="789432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28294" y="1300734"/>
            <a:ext cx="788860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000000"/>
                </a:solidFill>
              </a:rPr>
              <a:t>ГЛОБАЛІЗАЦІЯ,</a:t>
            </a:r>
            <a:r>
              <a:rPr sz="2800" spc="365" dirty="0">
                <a:solidFill>
                  <a:srgbClr val="000000"/>
                </a:solidFill>
              </a:rPr>
              <a:t> </a:t>
            </a:r>
            <a:r>
              <a:rPr sz="2800" spc="45" dirty="0">
                <a:solidFill>
                  <a:srgbClr val="000000"/>
                </a:solidFill>
              </a:rPr>
              <a:t>ВІЙНА</a:t>
            </a:r>
            <a:endParaRPr sz="2800"/>
          </a:p>
          <a:p>
            <a:pPr algn="ctr">
              <a:lnSpc>
                <a:spcPct val="100000"/>
              </a:lnSpc>
            </a:pPr>
            <a:r>
              <a:rPr sz="2800" spc="-420" dirty="0">
                <a:solidFill>
                  <a:srgbClr val="000000"/>
                </a:solidFill>
              </a:rPr>
              <a:t>І</a:t>
            </a:r>
            <a:r>
              <a:rPr sz="2800" spc="-10" dirty="0">
                <a:solidFill>
                  <a:srgbClr val="000000"/>
                </a:solidFill>
              </a:rPr>
              <a:t> </a:t>
            </a:r>
            <a:r>
              <a:rPr sz="2800" spc="125" dirty="0">
                <a:solidFill>
                  <a:srgbClr val="000000"/>
                </a:solidFill>
              </a:rPr>
              <a:t>НАЦІОНАЛЬНА</a:t>
            </a:r>
            <a:r>
              <a:rPr sz="2800" spc="40" dirty="0">
                <a:solidFill>
                  <a:srgbClr val="000000"/>
                </a:solidFill>
              </a:rPr>
              <a:t> </a:t>
            </a:r>
            <a:r>
              <a:rPr sz="2800" spc="65" dirty="0">
                <a:solidFill>
                  <a:srgbClr val="000000"/>
                </a:solidFill>
              </a:rPr>
              <a:t>ПОЛІТИЧНА</a:t>
            </a:r>
            <a:r>
              <a:rPr sz="2800" spc="25" dirty="0">
                <a:solidFill>
                  <a:srgbClr val="000000"/>
                </a:solidFill>
              </a:rPr>
              <a:t> </a:t>
            </a:r>
            <a:r>
              <a:rPr sz="2800" spc="55" dirty="0">
                <a:solidFill>
                  <a:srgbClr val="000000"/>
                </a:solidFill>
              </a:rPr>
              <a:t>ЕКОНОМІЯ</a:t>
            </a:r>
            <a:endParaRPr sz="2800"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65"/>
              </a:lnSpc>
            </a:pPr>
            <a:fld id="{81D60167-4931-47E6-BA6A-407CBD079E47}" type="slidenum">
              <a:rPr spc="-50" dirty="0"/>
              <a:t>1</a:t>
            </a:fld>
            <a:endParaRPr spc="-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25423" y="48767"/>
            <a:ext cx="8333740" cy="828040"/>
            <a:chOff x="725423" y="48767"/>
            <a:chExt cx="8333740" cy="8280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5423" y="117088"/>
              <a:ext cx="6784848" cy="20496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43216" y="48767"/>
              <a:ext cx="1615440" cy="40081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35707" y="262127"/>
              <a:ext cx="1437132" cy="40081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82340" y="262127"/>
              <a:ext cx="1002791" cy="40081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44339" y="262127"/>
              <a:ext cx="1271015" cy="40081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23332" y="262127"/>
              <a:ext cx="2147316" cy="40081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47644" y="475487"/>
              <a:ext cx="545592" cy="40081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52444" y="475487"/>
              <a:ext cx="1232915" cy="40081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590288" y="475487"/>
              <a:ext cx="725424" cy="40081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125212" y="475487"/>
              <a:ext cx="1287780" cy="400812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700531" y="85470"/>
            <a:ext cx="8242300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1400" b="1" spc="70" dirty="0">
                <a:solidFill>
                  <a:srgbClr val="28166D"/>
                </a:solidFill>
                <a:latin typeface="Tahoma"/>
                <a:cs typeface="Tahoma"/>
              </a:rPr>
              <a:t>ВСЕ</a:t>
            </a:r>
            <a:r>
              <a:rPr sz="1400" b="1" spc="105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28166D"/>
                </a:solidFill>
                <a:latin typeface="Tahoma"/>
                <a:cs typeface="Tahoma"/>
              </a:rPr>
              <a:t>ЗМІНИТЬСЯ,</a:t>
            </a:r>
            <a:r>
              <a:rPr sz="1400" b="1" spc="130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1400" b="1" spc="55" dirty="0">
                <a:solidFill>
                  <a:srgbClr val="28166D"/>
                </a:solidFill>
                <a:latin typeface="Tahoma"/>
                <a:cs typeface="Tahoma"/>
              </a:rPr>
              <a:t>ЯКЩО</a:t>
            </a:r>
            <a:r>
              <a:rPr sz="1400" b="1" spc="80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1400" b="1" spc="75" dirty="0">
                <a:solidFill>
                  <a:srgbClr val="28166D"/>
                </a:solidFill>
                <a:latin typeface="Tahoma"/>
                <a:cs typeface="Tahoma"/>
              </a:rPr>
              <a:t>В</a:t>
            </a:r>
            <a:r>
              <a:rPr sz="1400" b="1" spc="140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28166D"/>
                </a:solidFill>
                <a:latin typeface="Tahoma"/>
                <a:cs typeface="Tahoma"/>
              </a:rPr>
              <a:t>КРАЇНІ</a:t>
            </a:r>
            <a:r>
              <a:rPr sz="1400" b="1" spc="140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28166D"/>
                </a:solidFill>
                <a:latin typeface="Tahoma"/>
                <a:cs typeface="Tahoma"/>
              </a:rPr>
              <a:t>З'ЯВЛЯТЬСЯ</a:t>
            </a:r>
            <a:r>
              <a:rPr sz="1400" b="1" spc="75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28166D"/>
                </a:solidFill>
                <a:latin typeface="Tahoma"/>
                <a:cs typeface="Tahoma"/>
              </a:rPr>
              <a:t>РОЗВИНЕНІ</a:t>
            </a:r>
            <a:r>
              <a:rPr sz="1400" b="1" spc="95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28166D"/>
                </a:solidFill>
                <a:latin typeface="Tahoma"/>
                <a:cs typeface="Tahoma"/>
              </a:rPr>
              <a:t>ПЕРЕРОБНІ</a:t>
            </a:r>
            <a:r>
              <a:rPr sz="1400" b="1" spc="145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28166D"/>
                </a:solidFill>
                <a:latin typeface="Tahoma"/>
                <a:cs typeface="Tahoma"/>
              </a:rPr>
              <a:t>ПОТУЖНОСТІ. </a:t>
            </a:r>
            <a:r>
              <a:rPr sz="1400" b="1" spc="80" dirty="0">
                <a:solidFill>
                  <a:srgbClr val="28166D"/>
                </a:solidFill>
                <a:latin typeface="Tahoma"/>
                <a:cs typeface="Tahoma"/>
              </a:rPr>
              <a:t>ПЕРЕРОБКА</a:t>
            </a:r>
            <a:r>
              <a:rPr sz="1400" b="1" spc="-5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1400" b="1" spc="75" dirty="0">
                <a:solidFill>
                  <a:srgbClr val="28166D"/>
                </a:solidFill>
                <a:latin typeface="Tahoma"/>
                <a:cs typeface="Tahoma"/>
              </a:rPr>
              <a:t>В</a:t>
            </a:r>
            <a:r>
              <a:rPr sz="1400" b="1" spc="-30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1400" b="1" spc="85" dirty="0">
                <a:solidFill>
                  <a:srgbClr val="28166D"/>
                </a:solidFill>
                <a:latin typeface="Tahoma"/>
                <a:cs typeface="Tahoma"/>
              </a:rPr>
              <a:t>РАЗИ</a:t>
            </a:r>
            <a:r>
              <a:rPr sz="1400" b="1" spc="5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28166D"/>
                </a:solidFill>
                <a:latin typeface="Tahoma"/>
                <a:cs typeface="Tahoma"/>
              </a:rPr>
              <a:t>ЗБІЛЬШУЄ</a:t>
            </a:r>
            <a:r>
              <a:rPr sz="1400" b="1" spc="10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1400" b="1" spc="90" dirty="0">
                <a:solidFill>
                  <a:srgbClr val="28166D"/>
                </a:solidFill>
                <a:latin typeface="Tahoma"/>
                <a:cs typeface="Tahoma"/>
              </a:rPr>
              <a:t>ДОДАНУ</a:t>
            </a:r>
            <a:r>
              <a:rPr sz="1400" b="1" spc="-10" dirty="0">
                <a:solidFill>
                  <a:srgbClr val="28166D"/>
                </a:solidFill>
                <a:latin typeface="Tahoma"/>
                <a:cs typeface="Tahoma"/>
              </a:rPr>
              <a:t> ВАРТІСТЬ</a:t>
            </a:r>
            <a:endParaRPr sz="14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sz="1400" b="1" spc="85" dirty="0">
                <a:solidFill>
                  <a:srgbClr val="28166D"/>
                </a:solidFill>
                <a:latin typeface="Tahoma"/>
                <a:cs typeface="Tahoma"/>
              </a:rPr>
              <a:t>ТА</a:t>
            </a:r>
            <a:r>
              <a:rPr sz="1400" b="1" spc="-15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1400" b="1" spc="65" dirty="0">
                <a:solidFill>
                  <a:srgbClr val="28166D"/>
                </a:solidFill>
                <a:latin typeface="Tahoma"/>
                <a:cs typeface="Tahoma"/>
              </a:rPr>
              <a:t>СЕРЕДНЮ</a:t>
            </a:r>
            <a:r>
              <a:rPr sz="1400" b="1" spc="-35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28166D"/>
                </a:solidFill>
                <a:latin typeface="Tahoma"/>
                <a:cs typeface="Tahoma"/>
              </a:rPr>
              <a:t>ЦІНУ</a:t>
            </a:r>
            <a:r>
              <a:rPr sz="1400" b="1" spc="10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1400" b="1" spc="50" dirty="0">
                <a:solidFill>
                  <a:srgbClr val="28166D"/>
                </a:solidFill>
                <a:latin typeface="Tahoma"/>
                <a:cs typeface="Tahoma"/>
              </a:rPr>
              <a:t>ЕКСПОРТУ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14" name="object 1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204036" y="837910"/>
            <a:ext cx="6735953" cy="425411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81786"/>
            <a:ext cx="9144000" cy="1728470"/>
          </a:xfrm>
          <a:custGeom>
            <a:avLst/>
            <a:gdLst/>
            <a:ahLst/>
            <a:cxnLst/>
            <a:rect l="l" t="t" r="r" b="b"/>
            <a:pathLst>
              <a:path w="9144000" h="1728470">
                <a:moveTo>
                  <a:pt x="9144000" y="0"/>
                </a:moveTo>
                <a:lnTo>
                  <a:pt x="0" y="0"/>
                </a:lnTo>
                <a:lnTo>
                  <a:pt x="0" y="1728216"/>
                </a:lnTo>
                <a:lnTo>
                  <a:pt x="9144000" y="1728216"/>
                </a:lnTo>
                <a:lnTo>
                  <a:pt x="9144000" y="0"/>
                </a:lnTo>
                <a:close/>
              </a:path>
            </a:pathLst>
          </a:custGeom>
          <a:solidFill>
            <a:srgbClr val="EFCF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8117" y="1204924"/>
            <a:ext cx="8716645" cy="3060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0815" algn="ctr">
              <a:lnSpc>
                <a:spcPts val="2855"/>
              </a:lnSpc>
              <a:spcBef>
                <a:spcPts val="95"/>
              </a:spcBef>
            </a:pPr>
            <a:r>
              <a:rPr sz="2800" b="1" spc="75" dirty="0">
                <a:latin typeface="Tahoma"/>
                <a:cs typeface="Tahoma"/>
              </a:rPr>
              <a:t>Для</a:t>
            </a:r>
            <a:r>
              <a:rPr sz="2800" b="1" spc="-15" dirty="0">
                <a:latin typeface="Tahoma"/>
                <a:cs typeface="Tahoma"/>
              </a:rPr>
              <a:t> </a:t>
            </a:r>
            <a:r>
              <a:rPr sz="2800" b="1" spc="90" dirty="0">
                <a:latin typeface="Tahoma"/>
                <a:cs typeface="Tahoma"/>
              </a:rPr>
              <a:t>побудови</a:t>
            </a:r>
            <a:r>
              <a:rPr sz="2800" b="1" dirty="0">
                <a:latin typeface="Tahoma"/>
                <a:cs typeface="Tahoma"/>
              </a:rPr>
              <a:t> </a:t>
            </a:r>
            <a:r>
              <a:rPr sz="2800" b="1" spc="90" dirty="0">
                <a:latin typeface="Tahoma"/>
                <a:cs typeface="Tahoma"/>
              </a:rPr>
              <a:t>сучасної</a:t>
            </a:r>
            <a:r>
              <a:rPr sz="2800" b="1" spc="-15" dirty="0">
                <a:latin typeface="Tahoma"/>
                <a:cs typeface="Tahoma"/>
              </a:rPr>
              <a:t> </a:t>
            </a:r>
            <a:r>
              <a:rPr sz="2800" b="1" spc="85" dirty="0">
                <a:latin typeface="Tahoma"/>
                <a:cs typeface="Tahoma"/>
              </a:rPr>
              <a:t>обробної</a:t>
            </a:r>
            <a:endParaRPr sz="2800">
              <a:latin typeface="Tahoma"/>
              <a:cs typeface="Tahoma"/>
            </a:endParaRPr>
          </a:p>
          <a:p>
            <a:pPr marL="170180" algn="ctr">
              <a:lnSpc>
                <a:spcPts val="2350"/>
              </a:lnSpc>
            </a:pPr>
            <a:r>
              <a:rPr sz="2800" b="1" spc="95" dirty="0">
                <a:latin typeface="Tahoma"/>
                <a:cs typeface="Tahoma"/>
              </a:rPr>
              <a:t>промисловості</a:t>
            </a:r>
            <a:r>
              <a:rPr sz="2800" b="1" dirty="0">
                <a:latin typeface="Tahoma"/>
                <a:cs typeface="Tahoma"/>
              </a:rPr>
              <a:t> </a:t>
            </a:r>
            <a:r>
              <a:rPr sz="2800" b="1" spc="80" dirty="0">
                <a:latin typeface="Tahoma"/>
                <a:cs typeface="Tahoma"/>
              </a:rPr>
              <a:t>необхідне</a:t>
            </a:r>
            <a:r>
              <a:rPr sz="2800" b="1" spc="-20" dirty="0">
                <a:latin typeface="Tahoma"/>
                <a:cs typeface="Tahoma"/>
              </a:rPr>
              <a:t> </a:t>
            </a:r>
            <a:r>
              <a:rPr sz="2800" b="1" spc="80" dirty="0">
                <a:latin typeface="Tahoma"/>
                <a:cs typeface="Tahoma"/>
              </a:rPr>
              <a:t>державне</a:t>
            </a:r>
            <a:endParaRPr sz="2800">
              <a:latin typeface="Tahoma"/>
              <a:cs typeface="Tahoma"/>
            </a:endParaRPr>
          </a:p>
          <a:p>
            <a:pPr marL="591820" marR="413384" algn="ctr">
              <a:lnSpc>
                <a:spcPct val="70000"/>
              </a:lnSpc>
              <a:spcBef>
                <a:spcPts val="505"/>
              </a:spcBef>
            </a:pPr>
            <a:r>
              <a:rPr sz="2800" b="1" spc="70" dirty="0">
                <a:latin typeface="Tahoma"/>
                <a:cs typeface="Tahoma"/>
              </a:rPr>
              <a:t>стимулювання</a:t>
            </a:r>
            <a:r>
              <a:rPr sz="2800" b="1" spc="5" dirty="0">
                <a:latin typeface="Tahoma"/>
                <a:cs typeface="Tahoma"/>
              </a:rPr>
              <a:t> </a:t>
            </a:r>
            <a:r>
              <a:rPr sz="2800" b="1" spc="100" dirty="0">
                <a:latin typeface="Tahoma"/>
                <a:cs typeface="Tahoma"/>
              </a:rPr>
              <a:t>підприємництва</a:t>
            </a:r>
            <a:r>
              <a:rPr sz="2800" b="1" spc="-15" dirty="0">
                <a:latin typeface="Tahoma"/>
                <a:cs typeface="Tahoma"/>
              </a:rPr>
              <a:t> </a:t>
            </a:r>
            <a:r>
              <a:rPr sz="2800" b="1" spc="95" dirty="0">
                <a:latin typeface="Tahoma"/>
                <a:cs typeface="Tahoma"/>
              </a:rPr>
              <a:t>у</a:t>
            </a:r>
            <a:r>
              <a:rPr sz="2800" b="1" spc="-15" dirty="0">
                <a:latin typeface="Tahoma"/>
                <a:cs typeface="Tahoma"/>
              </a:rPr>
              <a:t> </a:t>
            </a:r>
            <a:r>
              <a:rPr sz="2800" b="1" spc="45" dirty="0">
                <a:latin typeface="Tahoma"/>
                <a:cs typeface="Tahoma"/>
              </a:rPr>
              <a:t>сфері </a:t>
            </a:r>
            <a:r>
              <a:rPr sz="2800" b="1" spc="100" dirty="0">
                <a:latin typeface="Tahoma"/>
                <a:cs typeface="Tahoma"/>
              </a:rPr>
              <a:t>виробничої</a:t>
            </a:r>
            <a:r>
              <a:rPr sz="2800" b="1" spc="-35" dirty="0">
                <a:latin typeface="Tahoma"/>
                <a:cs typeface="Tahoma"/>
              </a:rPr>
              <a:t> </a:t>
            </a:r>
            <a:r>
              <a:rPr sz="2800" b="1" spc="60" dirty="0">
                <a:latin typeface="Tahoma"/>
                <a:cs typeface="Tahoma"/>
              </a:rPr>
              <a:t>діяльності</a:t>
            </a:r>
            <a:endParaRPr sz="2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30"/>
              </a:spcBef>
            </a:pPr>
            <a:endParaRPr sz="2800">
              <a:latin typeface="Tahoma"/>
              <a:cs typeface="Tahoma"/>
            </a:endParaRPr>
          </a:p>
          <a:p>
            <a:pPr algn="ctr">
              <a:lnSpc>
                <a:spcPts val="2855"/>
              </a:lnSpc>
            </a:pPr>
            <a:r>
              <a:rPr sz="2800" b="1" spc="95" dirty="0">
                <a:solidFill>
                  <a:srgbClr val="28166D"/>
                </a:solidFill>
                <a:latin typeface="Tahoma"/>
                <a:cs typeface="Tahoma"/>
              </a:rPr>
              <a:t>Об’єктом </a:t>
            </a:r>
            <a:r>
              <a:rPr sz="2800" b="1" spc="85" dirty="0">
                <a:solidFill>
                  <a:srgbClr val="28166D"/>
                </a:solidFill>
                <a:latin typeface="Tahoma"/>
                <a:cs typeface="Tahoma"/>
              </a:rPr>
              <a:t>державної</a:t>
            </a:r>
            <a:r>
              <a:rPr sz="2800" b="1" spc="40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800" b="1" spc="105" dirty="0">
                <a:solidFill>
                  <a:srgbClr val="28166D"/>
                </a:solidFill>
                <a:latin typeface="Tahoma"/>
                <a:cs typeface="Tahoma"/>
              </a:rPr>
              <a:t>підтримки</a:t>
            </a:r>
            <a:r>
              <a:rPr sz="2800" b="1" spc="65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28166D"/>
                </a:solidFill>
                <a:latin typeface="Tahoma"/>
                <a:cs typeface="Tahoma"/>
              </a:rPr>
              <a:t>(допомоги)</a:t>
            </a:r>
            <a:r>
              <a:rPr sz="2800" b="1" spc="80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800" b="1" spc="110" dirty="0">
                <a:solidFill>
                  <a:srgbClr val="28166D"/>
                </a:solidFill>
                <a:latin typeface="Tahoma"/>
                <a:cs typeface="Tahoma"/>
              </a:rPr>
              <a:t>є</a:t>
            </a:r>
            <a:endParaRPr sz="2800">
              <a:latin typeface="Tahoma"/>
              <a:cs typeface="Tahoma"/>
            </a:endParaRPr>
          </a:p>
          <a:p>
            <a:pPr marL="119380" marR="107314" indent="-2540" algn="ctr">
              <a:lnSpc>
                <a:spcPct val="70100"/>
              </a:lnSpc>
              <a:spcBef>
                <a:spcPts val="500"/>
              </a:spcBef>
            </a:pPr>
            <a:r>
              <a:rPr sz="2800" b="1" spc="95" dirty="0">
                <a:solidFill>
                  <a:srgbClr val="28166D"/>
                </a:solidFill>
                <a:latin typeface="Tahoma"/>
                <a:cs typeface="Tahoma"/>
              </a:rPr>
              <a:t>підприємець,</a:t>
            </a:r>
            <a:r>
              <a:rPr sz="2800" b="1" spc="10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800" b="1" spc="85" dirty="0">
                <a:solidFill>
                  <a:srgbClr val="28166D"/>
                </a:solidFill>
                <a:latin typeface="Tahoma"/>
                <a:cs typeface="Tahoma"/>
              </a:rPr>
              <a:t>що</a:t>
            </a:r>
            <a:r>
              <a:rPr sz="2800" b="1" spc="-15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800" b="1" spc="90" dirty="0">
                <a:solidFill>
                  <a:srgbClr val="28166D"/>
                </a:solidFill>
                <a:latin typeface="Tahoma"/>
                <a:cs typeface="Tahoma"/>
              </a:rPr>
              <a:t>інвестує</a:t>
            </a:r>
            <a:r>
              <a:rPr sz="2800" b="1" spc="-15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800" b="1" spc="95" dirty="0">
                <a:solidFill>
                  <a:srgbClr val="28166D"/>
                </a:solidFill>
                <a:latin typeface="Tahoma"/>
                <a:cs typeface="Tahoma"/>
              </a:rPr>
              <a:t>у</a:t>
            </a:r>
            <a:r>
              <a:rPr sz="2800" b="1" spc="-10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800" b="1" spc="110" dirty="0">
                <a:solidFill>
                  <a:srgbClr val="28166D"/>
                </a:solidFill>
                <a:latin typeface="Tahoma"/>
                <a:cs typeface="Tahoma"/>
              </a:rPr>
              <a:t>розширення </a:t>
            </a:r>
            <a:r>
              <a:rPr sz="2800" b="1" spc="90" dirty="0">
                <a:solidFill>
                  <a:srgbClr val="28166D"/>
                </a:solidFill>
                <a:latin typeface="Tahoma"/>
                <a:cs typeface="Tahoma"/>
              </a:rPr>
              <a:t>виробництва</a:t>
            </a:r>
            <a:r>
              <a:rPr sz="2800" b="1" spc="-15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800" b="1" spc="85" dirty="0">
                <a:solidFill>
                  <a:srgbClr val="28166D"/>
                </a:solidFill>
                <a:latin typeface="Tahoma"/>
                <a:cs typeface="Tahoma"/>
              </a:rPr>
              <a:t>чи</a:t>
            </a:r>
            <a:r>
              <a:rPr sz="2800" b="1" spc="-10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800" b="1" spc="80" dirty="0">
                <a:solidFill>
                  <a:srgbClr val="28166D"/>
                </a:solidFill>
                <a:latin typeface="Tahoma"/>
                <a:cs typeface="Tahoma"/>
              </a:rPr>
              <a:t>будівництво</a:t>
            </a:r>
            <a:r>
              <a:rPr sz="2800" b="1" spc="5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800" b="1" spc="75" dirty="0">
                <a:solidFill>
                  <a:srgbClr val="28166D"/>
                </a:solidFill>
                <a:latin typeface="Tahoma"/>
                <a:cs typeface="Tahoma"/>
              </a:rPr>
              <a:t>нових</a:t>
            </a:r>
            <a:r>
              <a:rPr sz="2800" b="1" spc="-5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800" b="1" spc="50" dirty="0">
                <a:solidFill>
                  <a:srgbClr val="28166D"/>
                </a:solidFill>
                <a:latin typeface="Tahoma"/>
                <a:cs typeface="Tahoma"/>
              </a:rPr>
              <a:t>заводів</a:t>
            </a:r>
            <a:endParaRPr sz="28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4151" y="128287"/>
            <a:ext cx="8435340" cy="33904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ПОЛІТИКА,</a:t>
            </a:r>
            <a:r>
              <a:rPr sz="2800" spc="140" dirty="0"/>
              <a:t> </a:t>
            </a:r>
            <a:r>
              <a:rPr sz="2800" spc="95" dirty="0"/>
              <a:t>ЯКУ</a:t>
            </a:r>
            <a:r>
              <a:rPr sz="2800" spc="85" dirty="0"/>
              <a:t> </a:t>
            </a:r>
            <a:r>
              <a:rPr sz="2800" spc="75" dirty="0"/>
              <a:t>НЕОБХІДНО</a:t>
            </a:r>
            <a:r>
              <a:rPr sz="2800" spc="125" dirty="0"/>
              <a:t> </a:t>
            </a:r>
            <a:r>
              <a:rPr sz="2800" spc="140" dirty="0"/>
              <a:t>ЗАСТОСУВАТИ</a:t>
            </a:r>
            <a:endParaRPr sz="2800"/>
          </a:p>
        </p:txBody>
      </p:sp>
      <p:sp>
        <p:nvSpPr>
          <p:cNvPr id="6" name="object 6"/>
          <p:cNvSpPr txBox="1"/>
          <p:nvPr/>
        </p:nvSpPr>
        <p:spPr>
          <a:xfrm>
            <a:off x="8872219" y="4916532"/>
            <a:ext cx="193040" cy="191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65"/>
              </a:lnSpc>
            </a:pPr>
            <a:r>
              <a:rPr sz="1200" spc="-25" dirty="0">
                <a:solidFill>
                  <a:srgbClr val="888888"/>
                </a:solidFill>
                <a:latin typeface="Arial MT"/>
                <a:cs typeface="Arial MT"/>
              </a:rPr>
              <a:t>11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42187" y="118871"/>
            <a:ext cx="7607934" cy="873760"/>
            <a:chOff x="742187" y="118871"/>
            <a:chExt cx="7607934" cy="8737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2187" y="118871"/>
              <a:ext cx="7607808" cy="29260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04031" y="312419"/>
              <a:ext cx="2462784" cy="679703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62300" marR="5080" indent="-2777490">
              <a:lnSpc>
                <a:spcPct val="100000"/>
              </a:lnSpc>
              <a:spcBef>
                <a:spcPts val="100"/>
              </a:spcBef>
            </a:pPr>
            <a:r>
              <a:rPr spc="90" dirty="0"/>
              <a:t>КАЛІБРУВАННЯ</a:t>
            </a:r>
            <a:r>
              <a:rPr spc="10" dirty="0"/>
              <a:t> </a:t>
            </a:r>
            <a:r>
              <a:rPr dirty="0"/>
              <a:t>ПОЛІТИКИ,</a:t>
            </a:r>
            <a:r>
              <a:rPr spc="55" dirty="0"/>
              <a:t> </a:t>
            </a:r>
            <a:r>
              <a:rPr spc="65" dirty="0"/>
              <a:t>ІНСТРУМЕНТИ</a:t>
            </a:r>
            <a:r>
              <a:rPr spc="30" dirty="0"/>
              <a:t> </a:t>
            </a:r>
            <a:r>
              <a:rPr spc="130" dirty="0"/>
              <a:t>ТА </a:t>
            </a:r>
            <a:r>
              <a:rPr spc="65" dirty="0"/>
              <a:t>МЕХАНІЗМИ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469265" algn="l"/>
              </a:tabLst>
            </a:pPr>
            <a:r>
              <a:rPr spc="195" dirty="0"/>
              <a:t>Запровадження</a:t>
            </a:r>
            <a:r>
              <a:rPr spc="-15" dirty="0"/>
              <a:t> </a:t>
            </a:r>
            <a:r>
              <a:rPr spc="175" dirty="0"/>
              <a:t>індикативного</a:t>
            </a:r>
            <a:r>
              <a:rPr spc="-45" dirty="0"/>
              <a:t> </a:t>
            </a:r>
            <a:r>
              <a:rPr spc="170" dirty="0"/>
              <a:t>планування</a:t>
            </a:r>
          </a:p>
          <a:p>
            <a:pPr marL="469265" indent="-456565">
              <a:lnSpc>
                <a:spcPct val="100000"/>
              </a:lnSpc>
              <a:buAutoNum type="arabicPeriod"/>
              <a:tabLst>
                <a:tab pos="469265" algn="l"/>
              </a:tabLst>
            </a:pPr>
            <a:r>
              <a:rPr spc="185" dirty="0"/>
              <a:t>Затвердження</a:t>
            </a:r>
            <a:r>
              <a:rPr spc="-55" dirty="0"/>
              <a:t> </a:t>
            </a:r>
            <a:r>
              <a:rPr spc="165" dirty="0"/>
              <a:t>бюджету</a:t>
            </a:r>
            <a:r>
              <a:rPr spc="-90" dirty="0"/>
              <a:t> </a:t>
            </a:r>
            <a:r>
              <a:rPr spc="170" dirty="0"/>
              <a:t>розвитку</a:t>
            </a:r>
            <a:r>
              <a:rPr spc="-100" dirty="0"/>
              <a:t> </a:t>
            </a:r>
            <a:r>
              <a:rPr spc="165" dirty="0"/>
              <a:t>як</a:t>
            </a:r>
            <a:r>
              <a:rPr spc="-90" dirty="0"/>
              <a:t> </a:t>
            </a:r>
            <a:r>
              <a:rPr spc="165" dirty="0"/>
              <a:t>частини</a:t>
            </a:r>
          </a:p>
          <a:p>
            <a:pPr marL="469900">
              <a:lnSpc>
                <a:spcPct val="100000"/>
              </a:lnSpc>
            </a:pPr>
            <a:r>
              <a:rPr spc="195" dirty="0"/>
              <a:t>державного</a:t>
            </a:r>
            <a:r>
              <a:rPr spc="-60" dirty="0"/>
              <a:t> </a:t>
            </a:r>
            <a:r>
              <a:rPr spc="155" dirty="0"/>
              <a:t>бюджету</a:t>
            </a:r>
          </a:p>
          <a:p>
            <a:pPr marL="469900" marR="5080" indent="-457200">
              <a:lnSpc>
                <a:spcPct val="100000"/>
              </a:lnSpc>
              <a:buAutoNum type="arabicPeriod" startAt="3"/>
              <a:tabLst>
                <a:tab pos="469900" algn="l"/>
                <a:tab pos="4310380" algn="l"/>
              </a:tabLst>
            </a:pPr>
            <a:r>
              <a:rPr spc="180" dirty="0"/>
              <a:t>Будівництво</a:t>
            </a:r>
            <a:r>
              <a:rPr spc="-70" dirty="0"/>
              <a:t> </a:t>
            </a:r>
            <a:r>
              <a:rPr spc="195" dirty="0"/>
              <a:t>публічним</a:t>
            </a:r>
            <a:r>
              <a:rPr spc="-95" dirty="0"/>
              <a:t> </a:t>
            </a:r>
            <a:r>
              <a:rPr spc="200" dirty="0"/>
              <a:t>коштом</a:t>
            </a:r>
            <a:r>
              <a:rPr spc="-80" dirty="0"/>
              <a:t> </a:t>
            </a:r>
            <a:r>
              <a:rPr spc="160" dirty="0"/>
              <a:t>інфраструктури</a:t>
            </a:r>
            <a:r>
              <a:rPr spc="-95" dirty="0"/>
              <a:t> </a:t>
            </a:r>
            <a:r>
              <a:rPr spc="45" dirty="0"/>
              <a:t>та </a:t>
            </a:r>
            <a:r>
              <a:rPr spc="165" dirty="0"/>
              <a:t>фінансування</a:t>
            </a:r>
            <a:r>
              <a:rPr spc="-75" dirty="0"/>
              <a:t> </a:t>
            </a:r>
            <a:r>
              <a:rPr spc="155" dirty="0"/>
              <a:t>підготовки</a:t>
            </a:r>
            <a:r>
              <a:rPr dirty="0"/>
              <a:t>	</a:t>
            </a:r>
            <a:r>
              <a:rPr spc="155" dirty="0"/>
              <a:t>працівників,</a:t>
            </a:r>
            <a:r>
              <a:rPr spc="-70" dirty="0"/>
              <a:t> </a:t>
            </a:r>
            <a:r>
              <a:rPr spc="210" dirty="0"/>
              <a:t>зокрема</a:t>
            </a:r>
            <a:r>
              <a:rPr spc="-40" dirty="0"/>
              <a:t> </a:t>
            </a:r>
            <a:r>
              <a:rPr spc="155" dirty="0"/>
              <a:t>STEM </a:t>
            </a:r>
            <a:r>
              <a:rPr spc="150" dirty="0"/>
              <a:t>спеціальності</a:t>
            </a:r>
          </a:p>
          <a:p>
            <a:pPr marL="469900" marR="615315" indent="-457200">
              <a:lnSpc>
                <a:spcPct val="100000"/>
              </a:lnSpc>
              <a:spcBef>
                <a:spcPts val="5"/>
              </a:spcBef>
              <a:buAutoNum type="arabicPeriod" startAt="3"/>
              <a:tabLst>
                <a:tab pos="469900" algn="l"/>
              </a:tabLst>
            </a:pPr>
            <a:r>
              <a:rPr spc="160" dirty="0"/>
              <a:t>Страхування</a:t>
            </a:r>
            <a:r>
              <a:rPr spc="-75" dirty="0"/>
              <a:t> </a:t>
            </a:r>
            <a:r>
              <a:rPr spc="170" dirty="0"/>
              <a:t>військових</a:t>
            </a:r>
            <a:r>
              <a:rPr spc="-65" dirty="0"/>
              <a:t> </a:t>
            </a:r>
            <a:r>
              <a:rPr spc="200" dirty="0"/>
              <a:t>ризиків</a:t>
            </a:r>
            <a:r>
              <a:rPr spc="-65" dirty="0"/>
              <a:t> </a:t>
            </a:r>
            <a:r>
              <a:rPr spc="165" dirty="0"/>
              <a:t>для</a:t>
            </a:r>
            <a:r>
              <a:rPr spc="-100" dirty="0"/>
              <a:t> </a:t>
            </a:r>
            <a:r>
              <a:rPr spc="160" dirty="0"/>
              <a:t>будівництва </a:t>
            </a:r>
            <a:r>
              <a:rPr spc="185" dirty="0"/>
              <a:t>нових</a:t>
            </a:r>
            <a:r>
              <a:rPr spc="-75" dirty="0"/>
              <a:t> </a:t>
            </a:r>
            <a:r>
              <a:rPr spc="150" dirty="0"/>
              <a:t>заводів</a:t>
            </a:r>
          </a:p>
          <a:p>
            <a:pPr marL="469265" indent="-456565">
              <a:lnSpc>
                <a:spcPct val="100000"/>
              </a:lnSpc>
              <a:buAutoNum type="arabicPeriod" startAt="3"/>
              <a:tabLst>
                <a:tab pos="469265" algn="l"/>
              </a:tabLst>
            </a:pPr>
            <a:r>
              <a:rPr spc="185" dirty="0"/>
              <a:t>Заснування</a:t>
            </a:r>
            <a:r>
              <a:rPr spc="-70" dirty="0"/>
              <a:t> </a:t>
            </a:r>
            <a:r>
              <a:rPr spc="175" dirty="0"/>
              <a:t>національного</a:t>
            </a:r>
            <a:r>
              <a:rPr spc="-70" dirty="0"/>
              <a:t> </a:t>
            </a:r>
            <a:r>
              <a:rPr spc="180" dirty="0"/>
              <a:t>банку</a:t>
            </a:r>
            <a:r>
              <a:rPr spc="-105" dirty="0"/>
              <a:t> </a:t>
            </a:r>
            <a:r>
              <a:rPr spc="165" dirty="0"/>
              <a:t>розвитку</a:t>
            </a:r>
            <a:r>
              <a:rPr spc="-95" dirty="0"/>
              <a:t> </a:t>
            </a:r>
            <a:r>
              <a:rPr spc="140" dirty="0"/>
              <a:t>для</a:t>
            </a:r>
          </a:p>
          <a:p>
            <a:pPr marL="469900">
              <a:lnSpc>
                <a:spcPct val="100000"/>
              </a:lnSpc>
            </a:pPr>
            <a:r>
              <a:rPr spc="165" dirty="0"/>
              <a:t>фінансування</a:t>
            </a:r>
            <a:r>
              <a:rPr spc="-75" dirty="0"/>
              <a:t> </a:t>
            </a:r>
            <a:r>
              <a:rPr spc="170" dirty="0"/>
              <a:t>будівництва</a:t>
            </a:r>
            <a:r>
              <a:rPr spc="-65" dirty="0"/>
              <a:t> </a:t>
            </a:r>
            <a:r>
              <a:rPr spc="180" dirty="0"/>
              <a:t>важливих</a:t>
            </a:r>
            <a:r>
              <a:rPr spc="-70" dirty="0"/>
              <a:t> </a:t>
            </a:r>
            <a:r>
              <a:rPr spc="195" dirty="0"/>
              <a:t>виробництв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67165" y="1996694"/>
            <a:ext cx="5850815" cy="5538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07947" y="1929841"/>
            <a:ext cx="59321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155" dirty="0"/>
              <a:t>ЕКОНОМІКА</a:t>
            </a:r>
            <a:r>
              <a:rPr sz="4400" spc="-80" dirty="0"/>
              <a:t> </a:t>
            </a:r>
            <a:r>
              <a:rPr sz="4400" spc="-10" dirty="0"/>
              <a:t>ВІЙНИ</a:t>
            </a:r>
            <a:endParaRPr sz="4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2619" y="1364361"/>
            <a:ext cx="7802880" cy="2586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89890">
              <a:lnSpc>
                <a:spcPct val="100000"/>
              </a:lnSpc>
              <a:spcBef>
                <a:spcPts val="95"/>
              </a:spcBef>
            </a:pPr>
            <a:r>
              <a:rPr sz="2800" spc="254" dirty="0">
                <a:solidFill>
                  <a:srgbClr val="28166D"/>
                </a:solidFill>
                <a:latin typeface="Tahoma"/>
                <a:cs typeface="Tahoma"/>
              </a:rPr>
              <a:t>Під</a:t>
            </a:r>
            <a:r>
              <a:rPr sz="2800" spc="-125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800" spc="185" dirty="0">
                <a:solidFill>
                  <a:srgbClr val="28166D"/>
                </a:solidFill>
                <a:latin typeface="Tahoma"/>
                <a:cs typeface="Tahoma"/>
              </a:rPr>
              <a:t>час</a:t>
            </a:r>
            <a:r>
              <a:rPr sz="2800" spc="-120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800" spc="270" dirty="0">
                <a:solidFill>
                  <a:srgbClr val="28166D"/>
                </a:solidFill>
                <a:latin typeface="Tahoma"/>
                <a:cs typeface="Tahoma"/>
              </a:rPr>
              <a:t>війни</a:t>
            </a:r>
            <a:r>
              <a:rPr sz="2800" spc="-150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800" spc="225" dirty="0">
                <a:solidFill>
                  <a:srgbClr val="28166D"/>
                </a:solidFill>
                <a:latin typeface="Tahoma"/>
                <a:cs typeface="Tahoma"/>
              </a:rPr>
              <a:t>значно</a:t>
            </a:r>
            <a:r>
              <a:rPr sz="2800" spc="-114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800" spc="229" dirty="0">
                <a:solidFill>
                  <a:srgbClr val="28166D"/>
                </a:solidFill>
                <a:latin typeface="Tahoma"/>
                <a:cs typeface="Tahoma"/>
              </a:rPr>
              <a:t>посилюється</a:t>
            </a:r>
            <a:r>
              <a:rPr sz="2800" spc="-90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800" spc="220" dirty="0">
                <a:solidFill>
                  <a:srgbClr val="28166D"/>
                </a:solidFill>
                <a:latin typeface="Tahoma"/>
                <a:cs typeface="Tahoma"/>
              </a:rPr>
              <a:t>роль </a:t>
            </a:r>
            <a:r>
              <a:rPr sz="2800" spc="250" dirty="0">
                <a:solidFill>
                  <a:srgbClr val="28166D"/>
                </a:solidFill>
                <a:latin typeface="Tahoma"/>
                <a:cs typeface="Tahoma"/>
              </a:rPr>
              <a:t>держави</a:t>
            </a:r>
            <a:r>
              <a:rPr sz="2800" spc="-105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800" spc="215" dirty="0">
                <a:solidFill>
                  <a:srgbClr val="28166D"/>
                </a:solidFill>
                <a:latin typeface="Tahoma"/>
                <a:cs typeface="Tahoma"/>
              </a:rPr>
              <a:t>як</a:t>
            </a:r>
            <a:r>
              <a:rPr sz="2800" spc="-105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800" spc="240" dirty="0">
                <a:solidFill>
                  <a:srgbClr val="28166D"/>
                </a:solidFill>
                <a:latin typeface="Tahoma"/>
                <a:cs typeface="Tahoma"/>
              </a:rPr>
              <a:t>економічного</a:t>
            </a:r>
            <a:r>
              <a:rPr sz="2800" spc="-130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800" spc="95" dirty="0">
                <a:solidFill>
                  <a:srgbClr val="28166D"/>
                </a:solidFill>
                <a:latin typeface="Tahoma"/>
                <a:cs typeface="Tahoma"/>
              </a:rPr>
              <a:t>агента.</a:t>
            </a:r>
            <a:endParaRPr sz="28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sz="2800" spc="-20" dirty="0">
                <a:solidFill>
                  <a:srgbClr val="28166D"/>
                </a:solidFill>
                <a:latin typeface="Tahoma"/>
                <a:cs typeface="Tahoma"/>
              </a:rPr>
              <a:t>Її</a:t>
            </a:r>
            <a:r>
              <a:rPr sz="2800" spc="-135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800" spc="215" dirty="0">
                <a:solidFill>
                  <a:srgbClr val="28166D"/>
                </a:solidFill>
                <a:latin typeface="Tahoma"/>
                <a:cs typeface="Tahoma"/>
              </a:rPr>
              <a:t>завдання</a:t>
            </a:r>
            <a:r>
              <a:rPr sz="2800" spc="-110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800" spc="-145" dirty="0">
                <a:solidFill>
                  <a:srgbClr val="28166D"/>
                </a:solidFill>
                <a:latin typeface="Tahoma"/>
                <a:cs typeface="Tahoma"/>
              </a:rPr>
              <a:t>–</a:t>
            </a:r>
            <a:r>
              <a:rPr sz="2800" spc="-140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800" spc="225" dirty="0">
                <a:solidFill>
                  <a:srgbClr val="28166D"/>
                </a:solidFill>
                <a:latin typeface="Tahoma"/>
                <a:cs typeface="Tahoma"/>
              </a:rPr>
              <a:t>забезпечити</a:t>
            </a:r>
            <a:r>
              <a:rPr sz="2800" spc="-105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800" spc="175" dirty="0">
                <a:solidFill>
                  <a:srgbClr val="28166D"/>
                </a:solidFill>
                <a:latin typeface="Tahoma"/>
                <a:cs typeface="Tahoma"/>
              </a:rPr>
              <a:t>достатню </a:t>
            </a:r>
            <a:r>
              <a:rPr sz="2800" spc="165" dirty="0">
                <a:solidFill>
                  <a:srgbClr val="28166D"/>
                </a:solidFill>
                <a:latin typeface="Tahoma"/>
                <a:cs typeface="Tahoma"/>
              </a:rPr>
              <a:t>кількість</a:t>
            </a:r>
            <a:r>
              <a:rPr sz="2800" spc="-114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800" spc="215" dirty="0">
                <a:solidFill>
                  <a:srgbClr val="28166D"/>
                </a:solidFill>
                <a:latin typeface="Tahoma"/>
                <a:cs typeface="Tahoma"/>
              </a:rPr>
              <a:t>матеріальних</a:t>
            </a:r>
            <a:r>
              <a:rPr sz="2800" spc="-85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800" spc="250" dirty="0">
                <a:solidFill>
                  <a:srgbClr val="28166D"/>
                </a:solidFill>
                <a:latin typeface="Tahoma"/>
                <a:cs typeface="Tahoma"/>
              </a:rPr>
              <a:t>ресурсів</a:t>
            </a:r>
            <a:r>
              <a:rPr sz="2800" spc="-114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800" spc="200" dirty="0">
                <a:solidFill>
                  <a:srgbClr val="28166D"/>
                </a:solidFill>
                <a:latin typeface="Tahoma"/>
                <a:cs typeface="Tahoma"/>
              </a:rPr>
              <a:t>для </a:t>
            </a:r>
            <a:r>
              <a:rPr sz="2800" spc="254" dirty="0">
                <a:solidFill>
                  <a:srgbClr val="28166D"/>
                </a:solidFill>
                <a:latin typeface="Tahoma"/>
                <a:cs typeface="Tahoma"/>
              </a:rPr>
              <a:t>ведення</a:t>
            </a:r>
            <a:r>
              <a:rPr sz="2800" spc="-110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800" spc="175" dirty="0">
                <a:solidFill>
                  <a:srgbClr val="28166D"/>
                </a:solidFill>
                <a:latin typeface="Tahoma"/>
                <a:cs typeface="Tahoma"/>
              </a:rPr>
              <a:t>війни,</a:t>
            </a:r>
            <a:r>
              <a:rPr sz="2800" spc="-120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800" spc="195" dirty="0">
                <a:solidFill>
                  <a:srgbClr val="28166D"/>
                </a:solidFill>
                <a:latin typeface="Tahoma"/>
                <a:cs typeface="Tahoma"/>
              </a:rPr>
              <a:t>зокрема,</a:t>
            </a:r>
            <a:r>
              <a:rPr sz="2800" spc="-105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800" spc="204" dirty="0">
                <a:solidFill>
                  <a:srgbClr val="28166D"/>
                </a:solidFill>
                <a:latin typeface="Tahoma"/>
                <a:cs typeface="Tahoma"/>
              </a:rPr>
              <a:t>мобілізувати</a:t>
            </a:r>
            <a:r>
              <a:rPr sz="2800" spc="-80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800" spc="200" dirty="0">
                <a:solidFill>
                  <a:srgbClr val="28166D"/>
                </a:solidFill>
                <a:latin typeface="Tahoma"/>
                <a:cs typeface="Tahoma"/>
              </a:rPr>
              <a:t>для </a:t>
            </a:r>
            <a:r>
              <a:rPr sz="2800" spc="220" dirty="0">
                <a:solidFill>
                  <a:srgbClr val="28166D"/>
                </a:solidFill>
                <a:latin typeface="Tahoma"/>
                <a:cs typeface="Tahoma"/>
              </a:rPr>
              <a:t>цього</a:t>
            </a:r>
            <a:r>
              <a:rPr sz="2800" spc="-120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800" spc="215" dirty="0">
                <a:solidFill>
                  <a:srgbClr val="28166D"/>
                </a:solidFill>
                <a:latin typeface="Tahoma"/>
                <a:cs typeface="Tahoma"/>
              </a:rPr>
              <a:t>внутрішні</a:t>
            </a:r>
            <a:r>
              <a:rPr sz="2800" spc="-100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800" spc="204" dirty="0">
                <a:solidFill>
                  <a:srgbClr val="28166D"/>
                </a:solidFill>
                <a:latin typeface="Tahoma"/>
                <a:cs typeface="Tahoma"/>
              </a:rPr>
              <a:t>ресурси.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2534" y="1004062"/>
            <a:ext cx="8333105" cy="819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7685" marR="5080" indent="-515620">
              <a:lnSpc>
                <a:spcPct val="100000"/>
              </a:lnSpc>
              <a:spcBef>
                <a:spcPts val="105"/>
              </a:spcBef>
              <a:tabLst>
                <a:tab pos="527685" algn="l"/>
              </a:tabLst>
            </a:pPr>
            <a:r>
              <a:rPr sz="2600" b="0" spc="-395" dirty="0">
                <a:latin typeface="Tahoma"/>
                <a:cs typeface="Tahoma"/>
              </a:rPr>
              <a:t>1.</a:t>
            </a:r>
            <a:r>
              <a:rPr sz="2600" b="0" dirty="0">
                <a:latin typeface="Tahoma"/>
                <a:cs typeface="Tahoma"/>
              </a:rPr>
              <a:t>	</a:t>
            </a:r>
            <a:r>
              <a:rPr sz="2600" b="0" spc="220" dirty="0">
                <a:latin typeface="Tahoma"/>
                <a:cs typeface="Tahoma"/>
              </a:rPr>
              <a:t>Ретельне</a:t>
            </a:r>
            <a:r>
              <a:rPr sz="2600" b="0" spc="-140" dirty="0">
                <a:latin typeface="Tahoma"/>
                <a:cs typeface="Tahoma"/>
              </a:rPr>
              <a:t> </a:t>
            </a:r>
            <a:r>
              <a:rPr sz="2600" b="0" spc="220" dirty="0">
                <a:latin typeface="Tahoma"/>
                <a:cs typeface="Tahoma"/>
              </a:rPr>
              <a:t>планування</a:t>
            </a:r>
            <a:r>
              <a:rPr sz="2600" b="0" spc="-180" dirty="0">
                <a:latin typeface="Tahoma"/>
                <a:cs typeface="Tahoma"/>
              </a:rPr>
              <a:t> </a:t>
            </a:r>
            <a:r>
              <a:rPr sz="2600" b="0" spc="235" dirty="0">
                <a:latin typeface="Tahoma"/>
                <a:cs typeface="Tahoma"/>
              </a:rPr>
              <a:t>ресурсів</a:t>
            </a:r>
            <a:r>
              <a:rPr sz="2600" b="0" spc="-140" dirty="0">
                <a:latin typeface="Tahoma"/>
                <a:cs typeface="Tahoma"/>
              </a:rPr>
              <a:t> </a:t>
            </a:r>
            <a:r>
              <a:rPr sz="2600" b="0" spc="210" dirty="0">
                <a:latin typeface="Tahoma"/>
                <a:cs typeface="Tahoma"/>
              </a:rPr>
              <a:t>для</a:t>
            </a:r>
            <a:r>
              <a:rPr sz="2600" b="0" spc="-150" dirty="0">
                <a:latin typeface="Tahoma"/>
                <a:cs typeface="Tahoma"/>
              </a:rPr>
              <a:t> </a:t>
            </a:r>
            <a:r>
              <a:rPr sz="2600" b="0" spc="229" dirty="0">
                <a:latin typeface="Tahoma"/>
                <a:cs typeface="Tahoma"/>
              </a:rPr>
              <a:t>сценарію </a:t>
            </a:r>
            <a:r>
              <a:rPr sz="2600" b="0" spc="240" dirty="0">
                <a:latin typeface="Tahoma"/>
                <a:cs typeface="Tahoma"/>
              </a:rPr>
              <a:t>ведення</a:t>
            </a:r>
            <a:r>
              <a:rPr sz="2600" b="0" spc="-150" dirty="0">
                <a:latin typeface="Tahoma"/>
                <a:cs typeface="Tahoma"/>
              </a:rPr>
              <a:t> </a:t>
            </a:r>
            <a:r>
              <a:rPr sz="2600" b="0" spc="195" dirty="0">
                <a:latin typeface="Tahoma"/>
                <a:cs typeface="Tahoma"/>
              </a:rPr>
              <a:t>довгої</a:t>
            </a:r>
            <a:r>
              <a:rPr sz="2600" b="0" spc="-160" dirty="0">
                <a:latin typeface="Tahoma"/>
                <a:cs typeface="Tahoma"/>
              </a:rPr>
              <a:t> </a:t>
            </a:r>
            <a:r>
              <a:rPr sz="2600" b="0" spc="240" dirty="0">
                <a:latin typeface="Tahoma"/>
                <a:cs typeface="Tahoma"/>
              </a:rPr>
              <a:t>війни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2534" y="1796923"/>
            <a:ext cx="7788909" cy="31972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7685" marR="5080" indent="-515620">
              <a:lnSpc>
                <a:spcPct val="100000"/>
              </a:lnSpc>
              <a:spcBef>
                <a:spcPts val="105"/>
              </a:spcBef>
              <a:buAutoNum type="arabicPeriod" startAt="2"/>
              <a:tabLst>
                <a:tab pos="527685" algn="l"/>
              </a:tabLst>
            </a:pPr>
            <a:r>
              <a:rPr sz="2600" spc="260" dirty="0">
                <a:solidFill>
                  <a:srgbClr val="28166D"/>
                </a:solidFill>
                <a:latin typeface="Tahoma"/>
                <a:cs typeface="Tahoma"/>
              </a:rPr>
              <a:t>Максимальне</a:t>
            </a:r>
            <a:r>
              <a:rPr sz="2600" spc="-160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600" spc="254" dirty="0">
                <a:solidFill>
                  <a:srgbClr val="28166D"/>
                </a:solidFill>
                <a:latin typeface="Tahoma"/>
                <a:cs typeface="Tahoma"/>
              </a:rPr>
              <a:t>розміщення</a:t>
            </a:r>
            <a:r>
              <a:rPr sz="2600" spc="-135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600" spc="235" dirty="0">
                <a:solidFill>
                  <a:srgbClr val="28166D"/>
                </a:solidFill>
                <a:latin typeface="Tahoma"/>
                <a:cs typeface="Tahoma"/>
              </a:rPr>
              <a:t>замовлень</a:t>
            </a:r>
            <a:r>
              <a:rPr sz="2600" spc="-170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600" spc="185" dirty="0">
                <a:solidFill>
                  <a:srgbClr val="28166D"/>
                </a:solidFill>
                <a:latin typeface="Tahoma"/>
                <a:cs typeface="Tahoma"/>
              </a:rPr>
              <a:t>для </a:t>
            </a:r>
            <a:r>
              <a:rPr sz="2600" spc="240" dirty="0">
                <a:solidFill>
                  <a:srgbClr val="28166D"/>
                </a:solidFill>
                <a:latin typeface="Tahoma"/>
                <a:cs typeface="Tahoma"/>
              </a:rPr>
              <a:t>виробництва</a:t>
            </a:r>
            <a:r>
              <a:rPr sz="2600" spc="-165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600" spc="210" dirty="0">
                <a:solidFill>
                  <a:srgbClr val="28166D"/>
                </a:solidFill>
                <a:latin typeface="Tahoma"/>
                <a:cs typeface="Tahoma"/>
              </a:rPr>
              <a:t>необхідних</a:t>
            </a:r>
            <a:r>
              <a:rPr sz="2600" spc="-160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600" spc="180" dirty="0">
                <a:solidFill>
                  <a:srgbClr val="28166D"/>
                </a:solidFill>
                <a:latin typeface="Tahoma"/>
                <a:cs typeface="Tahoma"/>
              </a:rPr>
              <a:t>товарів</a:t>
            </a:r>
            <a:r>
              <a:rPr sz="2600" spc="-170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600" spc="185" dirty="0">
                <a:solidFill>
                  <a:srgbClr val="28166D"/>
                </a:solidFill>
                <a:latin typeface="Tahoma"/>
                <a:cs typeface="Tahoma"/>
              </a:rPr>
              <a:t>на </a:t>
            </a:r>
            <a:r>
              <a:rPr sz="2600" spc="195" dirty="0">
                <a:solidFill>
                  <a:srgbClr val="28166D"/>
                </a:solidFill>
                <a:latin typeface="Tahoma"/>
                <a:cs typeface="Tahoma"/>
              </a:rPr>
              <a:t>вітчизняних</a:t>
            </a:r>
            <a:r>
              <a:rPr sz="2600" spc="-180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600" spc="170" dirty="0">
                <a:solidFill>
                  <a:srgbClr val="28166D"/>
                </a:solidFill>
                <a:latin typeface="Tahoma"/>
                <a:cs typeface="Tahoma"/>
              </a:rPr>
              <a:t>потужностях</a:t>
            </a:r>
            <a:endParaRPr sz="2600">
              <a:latin typeface="Tahoma"/>
              <a:cs typeface="Tahoma"/>
            </a:endParaRPr>
          </a:p>
          <a:p>
            <a:pPr marL="527685" indent="-514984">
              <a:lnSpc>
                <a:spcPct val="100000"/>
              </a:lnSpc>
              <a:buAutoNum type="arabicPeriod" startAt="2"/>
              <a:tabLst>
                <a:tab pos="527685" algn="l"/>
              </a:tabLst>
            </a:pPr>
            <a:r>
              <a:rPr sz="2600" spc="225" dirty="0">
                <a:solidFill>
                  <a:srgbClr val="28166D"/>
                </a:solidFill>
                <a:latin typeface="Tahoma"/>
                <a:cs typeface="Tahoma"/>
              </a:rPr>
              <a:t>Зусилля</a:t>
            </a:r>
            <a:r>
              <a:rPr sz="2600" spc="-140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600" spc="200" dirty="0">
                <a:solidFill>
                  <a:srgbClr val="28166D"/>
                </a:solidFill>
                <a:latin typeface="Tahoma"/>
                <a:cs typeface="Tahoma"/>
              </a:rPr>
              <a:t>з</a:t>
            </a:r>
            <a:r>
              <a:rPr sz="2600" spc="-130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600" spc="229" dirty="0">
                <a:solidFill>
                  <a:srgbClr val="28166D"/>
                </a:solidFill>
                <a:latin typeface="Tahoma"/>
                <a:cs typeface="Tahoma"/>
              </a:rPr>
              <a:t>розблокування</a:t>
            </a:r>
            <a:r>
              <a:rPr sz="2600" spc="-155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600" spc="185" dirty="0">
                <a:solidFill>
                  <a:srgbClr val="28166D"/>
                </a:solidFill>
                <a:latin typeface="Tahoma"/>
                <a:cs typeface="Tahoma"/>
              </a:rPr>
              <a:t>логістики</a:t>
            </a:r>
            <a:endParaRPr sz="2600">
              <a:latin typeface="Tahoma"/>
              <a:cs typeface="Tahoma"/>
            </a:endParaRPr>
          </a:p>
          <a:p>
            <a:pPr marL="527685" marR="7620" indent="-515620">
              <a:lnSpc>
                <a:spcPct val="100000"/>
              </a:lnSpc>
              <a:buAutoNum type="arabicPeriod" startAt="2"/>
              <a:tabLst>
                <a:tab pos="527685" algn="l"/>
              </a:tabLst>
            </a:pPr>
            <a:r>
              <a:rPr sz="2600" spc="170" dirty="0">
                <a:solidFill>
                  <a:srgbClr val="28166D"/>
                </a:solidFill>
                <a:latin typeface="Tahoma"/>
                <a:cs typeface="Tahoma"/>
              </a:rPr>
              <a:t>Інвестування</a:t>
            </a:r>
            <a:r>
              <a:rPr sz="2600" spc="-175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600" spc="155" dirty="0">
                <a:solidFill>
                  <a:srgbClr val="28166D"/>
                </a:solidFill>
                <a:latin typeface="Tahoma"/>
                <a:cs typeface="Tahoma"/>
              </a:rPr>
              <a:t>навіть</a:t>
            </a:r>
            <a:r>
              <a:rPr sz="2600" spc="-150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600" spc="204" dirty="0">
                <a:solidFill>
                  <a:srgbClr val="28166D"/>
                </a:solidFill>
                <a:latin typeface="Tahoma"/>
                <a:cs typeface="Tahoma"/>
              </a:rPr>
              <a:t>зараз</a:t>
            </a:r>
            <a:r>
              <a:rPr sz="2600" spc="-150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600" spc="140" dirty="0">
                <a:solidFill>
                  <a:srgbClr val="28166D"/>
                </a:solidFill>
                <a:latin typeface="Tahoma"/>
                <a:cs typeface="Tahoma"/>
              </a:rPr>
              <a:t>у</a:t>
            </a:r>
            <a:r>
              <a:rPr sz="2600" spc="-130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600" spc="215" dirty="0">
                <a:solidFill>
                  <a:srgbClr val="28166D"/>
                </a:solidFill>
                <a:latin typeface="Tahoma"/>
                <a:cs typeface="Tahoma"/>
              </a:rPr>
              <a:t>створення </a:t>
            </a:r>
            <a:r>
              <a:rPr sz="2600" spc="260" dirty="0">
                <a:solidFill>
                  <a:srgbClr val="28166D"/>
                </a:solidFill>
                <a:latin typeface="Tahoma"/>
                <a:cs typeface="Tahoma"/>
              </a:rPr>
              <a:t>переробних</a:t>
            </a:r>
            <a:r>
              <a:rPr sz="2600" spc="-135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600" spc="204" dirty="0">
                <a:solidFill>
                  <a:srgbClr val="28166D"/>
                </a:solidFill>
                <a:latin typeface="Tahoma"/>
                <a:cs typeface="Tahoma"/>
              </a:rPr>
              <a:t>потужностей</a:t>
            </a:r>
            <a:r>
              <a:rPr sz="2600" spc="-145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600" spc="140" dirty="0">
                <a:solidFill>
                  <a:srgbClr val="28166D"/>
                </a:solidFill>
                <a:latin typeface="Tahoma"/>
                <a:cs typeface="Tahoma"/>
              </a:rPr>
              <a:t>у</a:t>
            </a:r>
            <a:r>
              <a:rPr sz="2600" spc="-120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600" spc="210" dirty="0">
                <a:solidFill>
                  <a:srgbClr val="28166D"/>
                </a:solidFill>
                <a:latin typeface="Tahoma"/>
                <a:cs typeface="Tahoma"/>
              </a:rPr>
              <a:t>центральних</a:t>
            </a:r>
            <a:r>
              <a:rPr sz="2600" spc="-160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600" spc="55" dirty="0">
                <a:solidFill>
                  <a:srgbClr val="28166D"/>
                </a:solidFill>
                <a:latin typeface="Tahoma"/>
                <a:cs typeface="Tahoma"/>
              </a:rPr>
              <a:t>і </a:t>
            </a:r>
            <a:r>
              <a:rPr sz="2600" spc="190" dirty="0">
                <a:solidFill>
                  <a:srgbClr val="28166D"/>
                </a:solidFill>
                <a:latin typeface="Tahoma"/>
                <a:cs typeface="Tahoma"/>
              </a:rPr>
              <a:t>східних</a:t>
            </a:r>
            <a:r>
              <a:rPr sz="2600" spc="-145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600" spc="185" dirty="0">
                <a:solidFill>
                  <a:srgbClr val="28166D"/>
                </a:solidFill>
                <a:latin typeface="Tahoma"/>
                <a:cs typeface="Tahoma"/>
              </a:rPr>
              <a:t>регіонах</a:t>
            </a:r>
            <a:endParaRPr sz="2600">
              <a:latin typeface="Tahoma"/>
              <a:cs typeface="Tahoma"/>
            </a:endParaRPr>
          </a:p>
          <a:p>
            <a:pPr marL="527685" indent="-514984">
              <a:lnSpc>
                <a:spcPct val="100000"/>
              </a:lnSpc>
              <a:spcBef>
                <a:spcPts val="5"/>
              </a:spcBef>
              <a:buAutoNum type="arabicPeriod" startAt="2"/>
              <a:tabLst>
                <a:tab pos="527685" algn="l"/>
              </a:tabLst>
            </a:pPr>
            <a:r>
              <a:rPr sz="2600" spc="225" dirty="0">
                <a:solidFill>
                  <a:srgbClr val="28166D"/>
                </a:solidFill>
                <a:latin typeface="Tahoma"/>
                <a:cs typeface="Tahoma"/>
              </a:rPr>
              <a:t>Стимулювання</a:t>
            </a:r>
            <a:r>
              <a:rPr sz="2600" spc="-150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600" spc="260" dirty="0">
                <a:solidFill>
                  <a:srgbClr val="28166D"/>
                </a:solidFill>
                <a:latin typeface="Tahoma"/>
                <a:cs typeface="Tahoma"/>
              </a:rPr>
              <a:t>повернення</a:t>
            </a:r>
            <a:r>
              <a:rPr sz="2600" spc="-110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600" spc="195" dirty="0">
                <a:solidFill>
                  <a:srgbClr val="28166D"/>
                </a:solidFill>
                <a:latin typeface="Tahoma"/>
                <a:cs typeface="Tahoma"/>
              </a:rPr>
              <a:t>українців</a:t>
            </a:r>
            <a:endParaRPr sz="260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26493" y="91672"/>
            <a:ext cx="8963025" cy="875030"/>
            <a:chOff x="126493" y="91672"/>
            <a:chExt cx="8963025" cy="87503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8549" y="91672"/>
              <a:ext cx="8564802" cy="29335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6493" y="286512"/>
              <a:ext cx="8962644" cy="679703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95452" y="-6858"/>
            <a:ext cx="86017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90" marR="5080" indent="-9525">
              <a:lnSpc>
                <a:spcPct val="100000"/>
              </a:lnSpc>
              <a:spcBef>
                <a:spcPts val="100"/>
              </a:spcBef>
            </a:pPr>
            <a:r>
              <a:rPr sz="2400" b="1" spc="80" dirty="0">
                <a:solidFill>
                  <a:srgbClr val="28166D"/>
                </a:solidFill>
                <a:latin typeface="Tahoma"/>
                <a:cs typeface="Tahoma"/>
              </a:rPr>
              <a:t>ЯКУ</a:t>
            </a:r>
            <a:r>
              <a:rPr sz="2400" b="1" spc="55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28166D"/>
                </a:solidFill>
                <a:latin typeface="Tahoma"/>
                <a:cs typeface="Tahoma"/>
              </a:rPr>
              <a:t>ПОЛІТИКУ</a:t>
            </a:r>
            <a:r>
              <a:rPr sz="2400" b="1" spc="60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400" b="1" spc="105" dirty="0">
                <a:solidFill>
                  <a:srgbClr val="28166D"/>
                </a:solidFill>
                <a:latin typeface="Tahoma"/>
                <a:cs typeface="Tahoma"/>
              </a:rPr>
              <a:t>ЗАСТОСУВАТИ,</a:t>
            </a:r>
            <a:r>
              <a:rPr sz="2400" b="1" spc="50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400" b="1" spc="105" dirty="0">
                <a:solidFill>
                  <a:srgbClr val="28166D"/>
                </a:solidFill>
                <a:latin typeface="Tahoma"/>
                <a:cs typeface="Tahoma"/>
              </a:rPr>
              <a:t>ЩОБ</a:t>
            </a:r>
            <a:r>
              <a:rPr sz="2400" b="1" spc="65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400" b="1" spc="95" dirty="0">
                <a:solidFill>
                  <a:srgbClr val="28166D"/>
                </a:solidFill>
                <a:latin typeface="Tahoma"/>
                <a:cs typeface="Tahoma"/>
              </a:rPr>
              <a:t>ЗАБЕЗПЕЧИТИ </a:t>
            </a:r>
            <a:r>
              <a:rPr sz="2400" b="1" spc="65" dirty="0">
                <a:solidFill>
                  <a:srgbClr val="28166D"/>
                </a:solidFill>
                <a:latin typeface="Tahoma"/>
                <a:cs typeface="Tahoma"/>
              </a:rPr>
              <a:t>ЕКОНОМІЧНУ</a:t>
            </a:r>
            <a:r>
              <a:rPr sz="2400" b="1" spc="-50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28166D"/>
                </a:solidFill>
                <a:latin typeface="Tahoma"/>
                <a:cs typeface="Tahoma"/>
              </a:rPr>
              <a:t>СТІЙКІСТЬ</a:t>
            </a:r>
            <a:r>
              <a:rPr sz="2400" b="1" spc="-60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28166D"/>
                </a:solidFill>
                <a:latin typeface="Tahoma"/>
                <a:cs typeface="Tahoma"/>
              </a:rPr>
              <a:t>ПІД</a:t>
            </a:r>
            <a:r>
              <a:rPr sz="2400" b="1" spc="-50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400" b="1" spc="145" dirty="0">
                <a:solidFill>
                  <a:srgbClr val="28166D"/>
                </a:solidFill>
                <a:latin typeface="Tahoma"/>
                <a:cs typeface="Tahoma"/>
              </a:rPr>
              <a:t>ЧАС</a:t>
            </a:r>
            <a:r>
              <a:rPr sz="2400" b="1" spc="-65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400" b="1" spc="60" dirty="0">
                <a:solidFill>
                  <a:srgbClr val="28166D"/>
                </a:solidFill>
                <a:latin typeface="Tahoma"/>
                <a:cs typeface="Tahoma"/>
              </a:rPr>
              <a:t>АКТИВНОЇ</a:t>
            </a:r>
            <a:r>
              <a:rPr sz="2400" b="1" spc="-50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28166D"/>
                </a:solidFill>
                <a:latin typeface="Tahoma"/>
                <a:cs typeface="Tahoma"/>
              </a:rPr>
              <a:t>ВІЙНИ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64966" y="91209"/>
            <a:ext cx="6635403" cy="29642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22300" y="-4445"/>
            <a:ext cx="8683625" cy="48397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 algn="ctr">
              <a:lnSpc>
                <a:spcPct val="100000"/>
              </a:lnSpc>
              <a:spcBef>
                <a:spcPts val="100"/>
              </a:spcBef>
            </a:pPr>
            <a:r>
              <a:rPr sz="2400" b="1" spc="100" dirty="0">
                <a:solidFill>
                  <a:srgbClr val="28166D"/>
                </a:solidFill>
                <a:latin typeface="Tahoma"/>
                <a:cs typeface="Tahoma"/>
              </a:rPr>
              <a:t>РЕКОМЕНДОВАНІ</a:t>
            </a:r>
            <a:r>
              <a:rPr sz="2400" b="1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400" b="1" spc="85" dirty="0">
                <a:solidFill>
                  <a:srgbClr val="28166D"/>
                </a:solidFill>
                <a:latin typeface="Tahoma"/>
                <a:cs typeface="Tahoma"/>
              </a:rPr>
              <a:t>КНИГИ</a:t>
            </a:r>
            <a:r>
              <a:rPr sz="2400" b="1" dirty="0">
                <a:solidFill>
                  <a:srgbClr val="28166D"/>
                </a:solidFill>
                <a:latin typeface="Tahoma"/>
                <a:cs typeface="Tahoma"/>
              </a:rPr>
              <a:t> З </a:t>
            </a:r>
            <a:r>
              <a:rPr sz="2400" b="1" spc="65" dirty="0">
                <a:solidFill>
                  <a:srgbClr val="28166D"/>
                </a:solidFill>
                <a:latin typeface="Tahoma"/>
                <a:cs typeface="Tahoma"/>
              </a:rPr>
              <a:t>ЕКОНОМІКИ</a:t>
            </a:r>
            <a:endParaRPr sz="24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65"/>
              </a:spcBef>
            </a:pPr>
            <a:endParaRPr sz="2400" dirty="0">
              <a:latin typeface="Tahoma"/>
              <a:cs typeface="Tahoma"/>
            </a:endParaRPr>
          </a:p>
          <a:p>
            <a:pPr marL="527685" indent="-514984">
              <a:lnSpc>
                <a:spcPct val="100000"/>
              </a:lnSpc>
              <a:buAutoNum type="arabicPeriod"/>
              <a:tabLst>
                <a:tab pos="527685" algn="l"/>
              </a:tabLst>
            </a:pPr>
            <a:r>
              <a:rPr sz="2400" spc="200" dirty="0">
                <a:solidFill>
                  <a:srgbClr val="28166D"/>
                </a:solidFill>
                <a:latin typeface="Tahoma"/>
                <a:cs typeface="Tahoma"/>
              </a:rPr>
              <a:t>Національна</a:t>
            </a:r>
            <a:r>
              <a:rPr sz="2400" spc="-125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400" spc="210" dirty="0">
                <a:solidFill>
                  <a:srgbClr val="28166D"/>
                </a:solidFill>
                <a:latin typeface="Tahoma"/>
                <a:cs typeface="Tahoma"/>
              </a:rPr>
              <a:t>система</a:t>
            </a:r>
            <a:r>
              <a:rPr sz="2400" spc="-130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400" spc="175" dirty="0">
                <a:solidFill>
                  <a:srgbClr val="28166D"/>
                </a:solidFill>
                <a:latin typeface="Tahoma"/>
                <a:cs typeface="Tahoma"/>
              </a:rPr>
              <a:t>політичної</a:t>
            </a:r>
            <a:r>
              <a:rPr sz="2400" spc="-125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400" spc="155" dirty="0">
                <a:solidFill>
                  <a:srgbClr val="28166D"/>
                </a:solidFill>
                <a:latin typeface="Tahoma"/>
                <a:cs typeface="Tahoma"/>
              </a:rPr>
              <a:t>економії.</a:t>
            </a:r>
            <a:r>
              <a:rPr sz="2400" spc="-105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400" spc="160" dirty="0">
                <a:solidFill>
                  <a:srgbClr val="28166D"/>
                </a:solidFill>
                <a:latin typeface="Tahoma"/>
                <a:cs typeface="Tahoma"/>
              </a:rPr>
              <a:t>/Фрідріх</a:t>
            </a:r>
            <a:endParaRPr sz="2400" dirty="0">
              <a:latin typeface="Tahoma"/>
              <a:cs typeface="Tahoma"/>
            </a:endParaRPr>
          </a:p>
          <a:p>
            <a:pPr marL="527685">
              <a:lnSpc>
                <a:spcPct val="100000"/>
              </a:lnSpc>
            </a:pPr>
            <a:r>
              <a:rPr sz="2400" spc="75" dirty="0">
                <a:solidFill>
                  <a:srgbClr val="28166D"/>
                </a:solidFill>
                <a:latin typeface="Tahoma"/>
                <a:cs typeface="Tahoma"/>
              </a:rPr>
              <a:t>Ліст/</a:t>
            </a:r>
            <a:endParaRPr sz="2400" dirty="0">
              <a:latin typeface="Tahoma"/>
              <a:cs typeface="Tahoma"/>
            </a:endParaRPr>
          </a:p>
          <a:p>
            <a:pPr marL="527685" indent="-514984">
              <a:lnSpc>
                <a:spcPct val="100000"/>
              </a:lnSpc>
              <a:buAutoNum type="arabicPeriod" startAt="2"/>
              <a:tabLst>
                <a:tab pos="527685" algn="l"/>
              </a:tabLst>
            </a:pPr>
            <a:r>
              <a:rPr sz="2400" spc="235" dirty="0">
                <a:solidFill>
                  <a:srgbClr val="28166D"/>
                </a:solidFill>
                <a:latin typeface="Tahoma"/>
                <a:cs typeface="Tahoma"/>
              </a:rPr>
              <a:t>Чому</a:t>
            </a:r>
            <a:r>
              <a:rPr sz="2400" spc="-110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400" spc="180" dirty="0">
                <a:solidFill>
                  <a:srgbClr val="28166D"/>
                </a:solidFill>
                <a:latin typeface="Tahoma"/>
                <a:cs typeface="Tahoma"/>
              </a:rPr>
              <a:t>Азії</a:t>
            </a:r>
            <a:r>
              <a:rPr sz="2400" spc="-120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400" spc="190" dirty="0">
                <a:solidFill>
                  <a:srgbClr val="28166D"/>
                </a:solidFill>
                <a:latin typeface="Tahoma"/>
                <a:cs typeface="Tahoma"/>
              </a:rPr>
              <a:t>вдалося?</a:t>
            </a:r>
            <a:r>
              <a:rPr sz="2400" spc="-110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400" spc="145" dirty="0">
                <a:solidFill>
                  <a:srgbClr val="28166D"/>
                </a:solidFill>
                <a:latin typeface="Tahoma"/>
                <a:cs typeface="Tahoma"/>
              </a:rPr>
              <a:t>/Джо</a:t>
            </a:r>
            <a:r>
              <a:rPr sz="2400" spc="-114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400" spc="130" dirty="0">
                <a:solidFill>
                  <a:srgbClr val="28166D"/>
                </a:solidFill>
                <a:latin typeface="Tahoma"/>
                <a:cs typeface="Tahoma"/>
              </a:rPr>
              <a:t>Стадвел/</a:t>
            </a:r>
            <a:endParaRPr sz="2400" dirty="0">
              <a:latin typeface="Tahoma"/>
              <a:cs typeface="Tahoma"/>
            </a:endParaRPr>
          </a:p>
          <a:p>
            <a:pPr marL="527685" indent="-514984">
              <a:lnSpc>
                <a:spcPct val="100000"/>
              </a:lnSpc>
              <a:spcBef>
                <a:spcPts val="5"/>
              </a:spcBef>
              <a:buAutoNum type="arabicPeriod" startAt="2"/>
              <a:tabLst>
                <a:tab pos="527685" algn="l"/>
              </a:tabLst>
            </a:pPr>
            <a:r>
              <a:rPr sz="2400" spc="155" dirty="0">
                <a:solidFill>
                  <a:srgbClr val="28166D"/>
                </a:solidFill>
                <a:latin typeface="Tahoma"/>
                <a:cs typeface="Tahoma"/>
              </a:rPr>
              <a:t>Злет</a:t>
            </a:r>
            <a:r>
              <a:rPr sz="2400" spc="-114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400" spc="100" dirty="0">
                <a:solidFill>
                  <a:srgbClr val="28166D"/>
                </a:solidFill>
                <a:latin typeface="Tahoma"/>
                <a:cs typeface="Tahoma"/>
              </a:rPr>
              <a:t>і</a:t>
            </a:r>
            <a:r>
              <a:rPr sz="2400" spc="-120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400" spc="200" dirty="0">
                <a:solidFill>
                  <a:srgbClr val="28166D"/>
                </a:solidFill>
                <a:latin typeface="Tahoma"/>
                <a:cs typeface="Tahoma"/>
              </a:rPr>
              <a:t>занепад</a:t>
            </a:r>
            <a:r>
              <a:rPr sz="2400" spc="-125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400" spc="125" dirty="0">
                <a:solidFill>
                  <a:srgbClr val="28166D"/>
                </a:solidFill>
                <a:latin typeface="Tahoma"/>
                <a:cs typeface="Tahoma"/>
              </a:rPr>
              <a:t>країн.</a:t>
            </a:r>
            <a:r>
              <a:rPr sz="2400" spc="-95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400" spc="160" dirty="0">
                <a:solidFill>
                  <a:srgbClr val="28166D"/>
                </a:solidFill>
                <a:latin typeface="Tahoma"/>
                <a:cs typeface="Tahoma"/>
              </a:rPr>
              <a:t>/Ручір</a:t>
            </a:r>
            <a:r>
              <a:rPr sz="2400" spc="-135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400" spc="185" dirty="0">
                <a:solidFill>
                  <a:srgbClr val="28166D"/>
                </a:solidFill>
                <a:latin typeface="Tahoma"/>
                <a:cs typeface="Tahoma"/>
              </a:rPr>
              <a:t>Шарма/</a:t>
            </a:r>
            <a:endParaRPr sz="2400" dirty="0">
              <a:latin typeface="Tahoma"/>
              <a:cs typeface="Tahoma"/>
            </a:endParaRPr>
          </a:p>
          <a:p>
            <a:pPr marL="527685" indent="-514984">
              <a:lnSpc>
                <a:spcPct val="100000"/>
              </a:lnSpc>
              <a:buAutoNum type="arabicPeriod" startAt="2"/>
              <a:tabLst>
                <a:tab pos="527685" algn="l"/>
              </a:tabLst>
            </a:pPr>
            <a:r>
              <a:rPr sz="2400" spc="229" dirty="0">
                <a:solidFill>
                  <a:srgbClr val="28166D"/>
                </a:solidFill>
                <a:latin typeface="Tahoma"/>
                <a:cs typeface="Tahoma"/>
              </a:rPr>
              <a:t>Японське</a:t>
            </a:r>
            <a:r>
              <a:rPr sz="2400" spc="-105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400" spc="210" dirty="0">
                <a:solidFill>
                  <a:srgbClr val="28166D"/>
                </a:solidFill>
                <a:latin typeface="Tahoma"/>
                <a:cs typeface="Tahoma"/>
              </a:rPr>
              <a:t>економічне</a:t>
            </a:r>
            <a:r>
              <a:rPr sz="2400" spc="-100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400" spc="140" dirty="0">
                <a:solidFill>
                  <a:srgbClr val="28166D"/>
                </a:solidFill>
                <a:latin typeface="Tahoma"/>
                <a:cs typeface="Tahoma"/>
              </a:rPr>
              <a:t>диво.</a:t>
            </a:r>
            <a:r>
              <a:rPr sz="2400" spc="-110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400" spc="185" dirty="0">
                <a:solidFill>
                  <a:srgbClr val="28166D"/>
                </a:solidFill>
                <a:latin typeface="Tahoma"/>
                <a:cs typeface="Tahoma"/>
              </a:rPr>
              <a:t>/Чалмерс</a:t>
            </a:r>
            <a:r>
              <a:rPr sz="2400" spc="-120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400" spc="190" dirty="0">
                <a:solidFill>
                  <a:srgbClr val="28166D"/>
                </a:solidFill>
                <a:latin typeface="Tahoma"/>
                <a:cs typeface="Tahoma"/>
              </a:rPr>
              <a:t>Джонсон/</a:t>
            </a:r>
            <a:endParaRPr sz="2400" dirty="0">
              <a:latin typeface="Tahoma"/>
              <a:cs typeface="Tahoma"/>
            </a:endParaRPr>
          </a:p>
          <a:p>
            <a:pPr marL="527685" marR="478790" indent="-515620">
              <a:lnSpc>
                <a:spcPct val="100000"/>
              </a:lnSpc>
              <a:buAutoNum type="arabicPeriod" startAt="2"/>
              <a:tabLst>
                <a:tab pos="527685" algn="l"/>
              </a:tabLst>
            </a:pPr>
            <a:r>
              <a:rPr sz="2400" spc="130" dirty="0">
                <a:solidFill>
                  <a:srgbClr val="28166D"/>
                </a:solidFill>
                <a:latin typeface="Tahoma"/>
                <a:cs typeface="Tahoma"/>
              </a:rPr>
              <a:t>Звіт</a:t>
            </a:r>
            <a:r>
              <a:rPr sz="2400" spc="-125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400" spc="185" dirty="0">
                <a:solidFill>
                  <a:srgbClr val="28166D"/>
                </a:solidFill>
                <a:latin typeface="Tahoma"/>
                <a:cs typeface="Tahoma"/>
              </a:rPr>
              <a:t>Комісії</a:t>
            </a:r>
            <a:r>
              <a:rPr sz="2400" spc="-125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400" spc="140" dirty="0">
                <a:solidFill>
                  <a:srgbClr val="28166D"/>
                </a:solidFill>
                <a:latin typeface="Tahoma"/>
                <a:cs typeface="Tahoma"/>
              </a:rPr>
              <a:t>зі</a:t>
            </a:r>
            <a:r>
              <a:rPr sz="2400" spc="-110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400" spc="195" dirty="0">
                <a:solidFill>
                  <a:srgbClr val="28166D"/>
                </a:solidFill>
                <a:latin typeface="Tahoma"/>
                <a:cs typeface="Tahoma"/>
              </a:rPr>
              <a:t>зростання</a:t>
            </a:r>
            <a:r>
              <a:rPr sz="2400" spc="-110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400" spc="70" dirty="0">
                <a:solidFill>
                  <a:srgbClr val="28166D"/>
                </a:solidFill>
                <a:latin typeface="Tahoma"/>
                <a:cs typeface="Tahoma"/>
              </a:rPr>
              <a:t>та</a:t>
            </a:r>
            <a:r>
              <a:rPr sz="2400" spc="-114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400" spc="145" dirty="0">
                <a:solidFill>
                  <a:srgbClr val="28166D"/>
                </a:solidFill>
                <a:latin typeface="Tahoma"/>
                <a:cs typeface="Tahoma"/>
              </a:rPr>
              <a:t>розвитку.</a:t>
            </a:r>
            <a:r>
              <a:rPr sz="2400" spc="-105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400" spc="190" dirty="0">
                <a:solidFill>
                  <a:srgbClr val="28166D"/>
                </a:solidFill>
                <a:latin typeface="Tahoma"/>
                <a:cs typeface="Tahoma"/>
              </a:rPr>
              <a:t>/Керівник</a:t>
            </a:r>
            <a:r>
              <a:rPr sz="2400" spc="-85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400" spc="-50" dirty="0">
                <a:solidFill>
                  <a:srgbClr val="28166D"/>
                </a:solidFill>
                <a:latin typeface="Tahoma"/>
                <a:cs typeface="Tahoma"/>
              </a:rPr>
              <a:t>- </a:t>
            </a:r>
            <a:r>
              <a:rPr sz="2400" spc="250" dirty="0">
                <a:solidFill>
                  <a:srgbClr val="28166D"/>
                </a:solidFill>
                <a:latin typeface="Tahoma"/>
                <a:cs typeface="Tahoma"/>
              </a:rPr>
              <a:t>Майкл</a:t>
            </a:r>
            <a:r>
              <a:rPr sz="2400" spc="-135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400" spc="175" dirty="0">
                <a:solidFill>
                  <a:srgbClr val="28166D"/>
                </a:solidFill>
                <a:latin typeface="Tahoma"/>
                <a:cs typeface="Tahoma"/>
              </a:rPr>
              <a:t>Спенс/</a:t>
            </a:r>
            <a:endParaRPr sz="2400" dirty="0">
              <a:latin typeface="Tahoma"/>
              <a:cs typeface="Tahoma"/>
            </a:endParaRPr>
          </a:p>
          <a:p>
            <a:pPr marL="527685" indent="-514984">
              <a:lnSpc>
                <a:spcPct val="100000"/>
              </a:lnSpc>
              <a:buAutoNum type="arabicPeriod" startAt="2"/>
              <a:tabLst>
                <a:tab pos="527685" algn="l"/>
              </a:tabLst>
            </a:pPr>
            <a:r>
              <a:rPr sz="2400" spc="240" dirty="0">
                <a:solidFill>
                  <a:srgbClr val="28166D"/>
                </a:solidFill>
                <a:latin typeface="Tahoma"/>
                <a:cs typeface="Tahoma"/>
              </a:rPr>
              <a:t>З</a:t>
            </a:r>
            <a:r>
              <a:rPr sz="2400" spc="-125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400" spc="180" dirty="0">
                <a:solidFill>
                  <a:srgbClr val="28166D"/>
                </a:solidFill>
                <a:latin typeface="Tahoma"/>
                <a:cs typeface="Tahoma"/>
              </a:rPr>
              <a:t>аутсайдерів</a:t>
            </a:r>
            <a:r>
              <a:rPr sz="2400" spc="-125" dirty="0">
                <a:solidFill>
                  <a:srgbClr val="28166D"/>
                </a:solidFill>
                <a:latin typeface="Tahoma"/>
                <a:cs typeface="Tahoma"/>
              </a:rPr>
              <a:t> –</a:t>
            </a:r>
            <a:r>
              <a:rPr sz="2400" spc="-120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400" spc="130" dirty="0">
                <a:solidFill>
                  <a:srgbClr val="28166D"/>
                </a:solidFill>
                <a:latin typeface="Tahoma"/>
                <a:cs typeface="Tahoma"/>
              </a:rPr>
              <a:t>у</a:t>
            </a:r>
            <a:r>
              <a:rPr sz="2400" spc="-130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400" spc="210" dirty="0">
                <a:solidFill>
                  <a:srgbClr val="28166D"/>
                </a:solidFill>
                <a:latin typeface="Tahoma"/>
                <a:cs typeface="Tahoma"/>
              </a:rPr>
              <a:t>лідери</a:t>
            </a:r>
            <a:r>
              <a:rPr sz="2400" spc="-114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400" spc="204" dirty="0">
                <a:solidFill>
                  <a:srgbClr val="28166D"/>
                </a:solidFill>
                <a:latin typeface="Tahoma"/>
                <a:cs typeface="Tahoma"/>
              </a:rPr>
              <a:t>/Вадим</a:t>
            </a:r>
            <a:r>
              <a:rPr sz="2400" spc="-130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400" spc="150" dirty="0">
                <a:solidFill>
                  <a:srgbClr val="28166D"/>
                </a:solidFill>
                <a:latin typeface="Tahoma"/>
                <a:cs typeface="Tahoma"/>
              </a:rPr>
              <a:t>Новіков/</a:t>
            </a:r>
            <a:endParaRPr sz="2400" dirty="0">
              <a:latin typeface="Tahoma"/>
              <a:cs typeface="Tahoma"/>
            </a:endParaRPr>
          </a:p>
          <a:p>
            <a:pPr marL="527685" marR="5080" indent="-515620">
              <a:lnSpc>
                <a:spcPct val="100000"/>
              </a:lnSpc>
              <a:buClr>
                <a:srgbClr val="003399"/>
              </a:buClr>
              <a:buAutoNum type="arabicPeriod" startAt="2"/>
              <a:tabLst>
                <a:tab pos="527685" algn="l"/>
              </a:tabLst>
            </a:pPr>
            <a:r>
              <a:rPr sz="2400" u="sng" spc="2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ahoma"/>
                <a:cs typeface="Tahoma"/>
                <a:hlinkClick r:id="rId3"/>
              </a:rPr>
              <a:t>Економічне</a:t>
            </a:r>
            <a:r>
              <a:rPr sz="2400" u="sng" spc="-10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2400" u="sng" spc="2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ahoma"/>
                <a:cs typeface="Tahoma"/>
                <a:hlinkClick r:id="rId3"/>
              </a:rPr>
              <a:t>відродження</a:t>
            </a:r>
            <a:r>
              <a:rPr sz="2400" u="sng" spc="-10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2400" u="sng" spc="204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ahoma"/>
                <a:cs typeface="Tahoma"/>
                <a:hlinkClick r:id="rId3"/>
              </a:rPr>
              <a:t>через</a:t>
            </a:r>
            <a:r>
              <a:rPr sz="2400" u="sng" spc="-114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2400" u="sng" spc="18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ahoma"/>
                <a:cs typeface="Tahoma"/>
                <a:hlinkClick r:id="rId3"/>
              </a:rPr>
              <a:t>індустріальний</a:t>
            </a:r>
            <a:r>
              <a:rPr sz="2400" spc="18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2400" u="sng" spc="19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ahoma"/>
                <a:cs typeface="Tahoma"/>
                <a:hlinkClick r:id="rId3"/>
              </a:rPr>
              <a:t>розвиток</a:t>
            </a:r>
            <a:r>
              <a:rPr sz="2400" u="sng" spc="-10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2400" u="sng" spc="2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ahoma"/>
                <a:cs typeface="Tahoma"/>
                <a:hlinkClick r:id="rId3"/>
              </a:rPr>
              <a:t>України</a:t>
            </a:r>
            <a:r>
              <a:rPr sz="2400" spc="-9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2400" spc="160" dirty="0">
                <a:solidFill>
                  <a:srgbClr val="28166D"/>
                </a:solidFill>
                <a:latin typeface="Tahoma"/>
                <a:cs typeface="Tahoma"/>
              </a:rPr>
              <a:t>/редакція</a:t>
            </a:r>
            <a:r>
              <a:rPr sz="2400" spc="-114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400" spc="254" dirty="0">
                <a:solidFill>
                  <a:srgbClr val="28166D"/>
                </a:solidFill>
                <a:latin typeface="Tahoma"/>
                <a:cs typeface="Tahoma"/>
              </a:rPr>
              <a:t>Володимира</a:t>
            </a:r>
            <a:r>
              <a:rPr sz="2400" spc="-105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400" spc="160" dirty="0" err="1">
                <a:solidFill>
                  <a:srgbClr val="28166D"/>
                </a:solidFill>
                <a:latin typeface="Tahoma"/>
                <a:cs typeface="Tahoma"/>
              </a:rPr>
              <a:t>Власюка</a:t>
            </a:r>
            <a:r>
              <a:rPr sz="2400" spc="160" dirty="0">
                <a:solidFill>
                  <a:srgbClr val="28166D"/>
                </a:solidFill>
                <a:latin typeface="Tahoma"/>
                <a:cs typeface="Tahoma"/>
              </a:rPr>
              <a:t>/</a:t>
            </a:r>
            <a:endParaRPr lang="uk-UA" sz="2400" spc="160" dirty="0">
              <a:solidFill>
                <a:srgbClr val="28166D"/>
              </a:solidFill>
              <a:latin typeface="Tahoma"/>
              <a:cs typeface="Tahoma"/>
            </a:endParaRPr>
          </a:p>
          <a:p>
            <a:pPr marL="527685" marR="5080" indent="-515620">
              <a:lnSpc>
                <a:spcPct val="100000"/>
              </a:lnSpc>
              <a:buClr>
                <a:srgbClr val="003399"/>
              </a:buClr>
              <a:buAutoNum type="arabicPeriod" startAt="2"/>
              <a:tabLst>
                <a:tab pos="527685" algn="l"/>
              </a:tabLst>
            </a:pPr>
            <a:r>
              <a:rPr lang="uk-UA" sz="2400" spc="160" dirty="0">
                <a:solidFill>
                  <a:srgbClr val="28166D"/>
                </a:solidFill>
                <a:latin typeface="Tahoma"/>
                <a:cs typeface="Tahoma"/>
              </a:rPr>
              <a:t>Ціль -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Голдрат</a:t>
            </a:r>
            <a:r>
              <a:rPr lang="ru-RU" sz="2400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Е.</a:t>
            </a:r>
            <a:endParaRPr sz="24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3752" y="2246761"/>
            <a:ext cx="7063739" cy="40288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09599" y="2088260"/>
            <a:ext cx="71050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225" dirty="0"/>
              <a:t>ГЛОБАЛЬНА</a:t>
            </a:r>
            <a:r>
              <a:rPr sz="4000" spc="35" dirty="0"/>
              <a:t> </a:t>
            </a:r>
            <a:r>
              <a:rPr sz="4000" spc="140" dirty="0"/>
              <a:t>ЕКОНОМІКА</a:t>
            </a:r>
            <a:endParaRPr sz="40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65"/>
              </a:lnSpc>
            </a:pPr>
            <a:fld id="{81D60167-4931-47E6-BA6A-407CBD079E47}" type="slidenum">
              <a:rPr spc="-50" dirty="0"/>
              <a:t>2</a:t>
            </a:fld>
            <a:endParaRPr spc="-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2730" y="164965"/>
            <a:ext cx="7482922" cy="29327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2052" rIns="0" bIns="0" rtlCol="0">
            <a:spAutoFit/>
          </a:bodyPr>
          <a:lstStyle/>
          <a:p>
            <a:pPr marL="486409">
              <a:lnSpc>
                <a:spcPct val="100000"/>
              </a:lnSpc>
              <a:spcBef>
                <a:spcPts val="100"/>
              </a:spcBef>
            </a:pPr>
            <a:r>
              <a:rPr spc="114" dirty="0"/>
              <a:t>ПРИСКОРЕННЯ</a:t>
            </a:r>
            <a:r>
              <a:rPr spc="-10" dirty="0"/>
              <a:t> </a:t>
            </a:r>
            <a:r>
              <a:rPr spc="70" dirty="0"/>
              <a:t>ПРОЦЕСІВ</a:t>
            </a:r>
            <a:r>
              <a:rPr spc="-45" dirty="0"/>
              <a:t> </a:t>
            </a:r>
            <a:r>
              <a:rPr spc="105" dirty="0"/>
              <a:t>РОЗВИТКУ</a:t>
            </a:r>
            <a:r>
              <a:rPr spc="-10" dirty="0"/>
              <a:t> </a:t>
            </a:r>
            <a:r>
              <a:rPr spc="125" dirty="0"/>
              <a:t>У</a:t>
            </a:r>
            <a:r>
              <a:rPr spc="-35" dirty="0"/>
              <a:t> </a:t>
            </a:r>
            <a:r>
              <a:rPr spc="-20" dirty="0"/>
              <a:t>СВІТІ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043" y="998084"/>
            <a:ext cx="4293894" cy="306613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91432" y="1026797"/>
            <a:ext cx="4094434" cy="304667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65"/>
              </a:lnSpc>
            </a:pPr>
            <a:fld id="{81D60167-4931-47E6-BA6A-407CBD079E47}" type="slidenum">
              <a:rPr spc="-50" dirty="0"/>
              <a:t>3</a:t>
            </a:fld>
            <a:endParaRPr spc="-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372" y="243584"/>
            <a:ext cx="7944690" cy="35125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8882" rIns="0" bIns="0" rtlCol="0">
            <a:spAutoFit/>
          </a:bodyPr>
          <a:lstStyle/>
          <a:p>
            <a:pPr marL="272415">
              <a:lnSpc>
                <a:spcPct val="100000"/>
              </a:lnSpc>
              <a:spcBef>
                <a:spcPts val="100"/>
              </a:spcBef>
            </a:pPr>
            <a:r>
              <a:rPr dirty="0"/>
              <a:t>КЛЮЧОВІ</a:t>
            </a:r>
            <a:r>
              <a:rPr spc="5" dirty="0"/>
              <a:t> </a:t>
            </a:r>
            <a:r>
              <a:rPr dirty="0"/>
              <a:t>ТЕНДЕНЦІЇ</a:t>
            </a:r>
            <a:r>
              <a:rPr spc="25" dirty="0"/>
              <a:t> </a:t>
            </a:r>
            <a:r>
              <a:rPr spc="70" dirty="0"/>
              <a:t>ГЛОБАЛЬНОЇ</a:t>
            </a:r>
            <a:r>
              <a:rPr spc="5" dirty="0"/>
              <a:t> </a:t>
            </a:r>
            <a:r>
              <a:rPr spc="55" dirty="0"/>
              <a:t>ЕКОНОМІКИ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65"/>
              </a:lnSpc>
            </a:pPr>
            <a:fld id="{81D60167-4931-47E6-BA6A-407CBD079E47}" type="slidenum">
              <a:rPr spc="-50" dirty="0"/>
              <a:t>4</a:t>
            </a:fld>
            <a:endParaRPr spc="-50" dirty="0"/>
          </a:p>
        </p:txBody>
      </p:sp>
      <p:sp>
        <p:nvSpPr>
          <p:cNvPr id="4" name="object 4"/>
          <p:cNvSpPr txBox="1"/>
          <p:nvPr/>
        </p:nvSpPr>
        <p:spPr>
          <a:xfrm>
            <a:off x="318312" y="1026921"/>
            <a:ext cx="8341995" cy="36849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5"/>
              </a:spcBef>
              <a:buFont typeface="Wingdings"/>
              <a:buChar char=""/>
              <a:tabLst>
                <a:tab pos="354965" algn="l"/>
              </a:tabLst>
            </a:pPr>
            <a:r>
              <a:rPr sz="2000" b="1" spc="75" dirty="0">
                <a:solidFill>
                  <a:srgbClr val="28166D"/>
                </a:solidFill>
                <a:latin typeface="Tahoma"/>
                <a:cs typeface="Tahoma"/>
              </a:rPr>
              <a:t>Стрімке</a:t>
            </a:r>
            <a:r>
              <a:rPr sz="2000" b="1" spc="-10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000" b="1" spc="70" dirty="0">
                <a:solidFill>
                  <a:srgbClr val="28166D"/>
                </a:solidFill>
                <a:latin typeface="Tahoma"/>
                <a:cs typeface="Tahoma"/>
              </a:rPr>
              <a:t>зростання</a:t>
            </a:r>
            <a:r>
              <a:rPr sz="2000" b="1" spc="-20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000" b="1" spc="65" dirty="0">
                <a:solidFill>
                  <a:srgbClr val="28166D"/>
                </a:solidFill>
                <a:latin typeface="Tahoma"/>
                <a:cs typeface="Tahoma"/>
              </a:rPr>
              <a:t>населення</a:t>
            </a:r>
            <a:r>
              <a:rPr sz="2000" b="1" spc="-10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000" b="1" spc="45" dirty="0">
                <a:solidFill>
                  <a:srgbClr val="28166D"/>
                </a:solidFill>
                <a:latin typeface="Tahoma"/>
                <a:cs typeface="Tahoma"/>
              </a:rPr>
              <a:t>планети</a:t>
            </a:r>
            <a:endParaRPr sz="2000">
              <a:latin typeface="Tahoma"/>
              <a:cs typeface="Tahoma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"/>
              <a:tabLst>
                <a:tab pos="354965" algn="l"/>
                <a:tab pos="1718310" algn="l"/>
                <a:tab pos="2961640" algn="l"/>
                <a:tab pos="3995420" algn="l"/>
                <a:tab pos="4817110" algn="l"/>
                <a:tab pos="5054600" algn="l"/>
                <a:tab pos="6653530" algn="l"/>
                <a:tab pos="7914005" algn="l"/>
              </a:tabLst>
            </a:pPr>
            <a:r>
              <a:rPr sz="2000" b="1" spc="65" dirty="0">
                <a:solidFill>
                  <a:srgbClr val="28166D"/>
                </a:solidFill>
                <a:latin typeface="Tahoma"/>
                <a:cs typeface="Tahoma"/>
              </a:rPr>
              <a:t>Зелений</a:t>
            </a:r>
            <a:r>
              <a:rPr sz="2000" b="1" dirty="0">
                <a:solidFill>
                  <a:srgbClr val="28166D"/>
                </a:solidFill>
                <a:latin typeface="Tahoma"/>
                <a:cs typeface="Tahoma"/>
              </a:rPr>
              <a:t>	</a:t>
            </a:r>
            <a:r>
              <a:rPr sz="2000" b="1" spc="55" dirty="0">
                <a:solidFill>
                  <a:srgbClr val="28166D"/>
                </a:solidFill>
                <a:latin typeface="Tahoma"/>
                <a:cs typeface="Tahoma"/>
              </a:rPr>
              <a:t>перехід</a:t>
            </a:r>
            <a:r>
              <a:rPr sz="2000" b="1" dirty="0">
                <a:solidFill>
                  <a:srgbClr val="28166D"/>
                </a:solidFill>
                <a:latin typeface="Tahoma"/>
                <a:cs typeface="Tahoma"/>
              </a:rPr>
              <a:t>	</a:t>
            </a:r>
            <a:r>
              <a:rPr sz="2000" b="1" spc="-10" dirty="0">
                <a:solidFill>
                  <a:srgbClr val="28166D"/>
                </a:solidFill>
                <a:latin typeface="Tahoma"/>
                <a:cs typeface="Tahoma"/>
              </a:rPr>
              <a:t>(green</a:t>
            </a:r>
            <a:r>
              <a:rPr sz="2000" b="1" dirty="0">
                <a:solidFill>
                  <a:srgbClr val="28166D"/>
                </a:solidFill>
                <a:latin typeface="Tahoma"/>
                <a:cs typeface="Tahoma"/>
              </a:rPr>
              <a:t>	</a:t>
            </a:r>
            <a:r>
              <a:rPr sz="2000" b="1" spc="-10" dirty="0">
                <a:solidFill>
                  <a:srgbClr val="28166D"/>
                </a:solidFill>
                <a:latin typeface="Tahoma"/>
                <a:cs typeface="Tahoma"/>
              </a:rPr>
              <a:t>deal)</a:t>
            </a:r>
            <a:r>
              <a:rPr sz="2000" b="1" dirty="0">
                <a:solidFill>
                  <a:srgbClr val="28166D"/>
                </a:solidFill>
                <a:latin typeface="Tahoma"/>
                <a:cs typeface="Tahoma"/>
              </a:rPr>
              <a:t>	</a:t>
            </a:r>
            <a:r>
              <a:rPr sz="2000" b="1" spc="-50" dirty="0">
                <a:solidFill>
                  <a:srgbClr val="28166D"/>
                </a:solidFill>
                <a:latin typeface="Tahoma"/>
                <a:cs typeface="Tahoma"/>
              </a:rPr>
              <a:t>і</a:t>
            </a:r>
            <a:r>
              <a:rPr sz="2000" b="1" dirty="0">
                <a:solidFill>
                  <a:srgbClr val="28166D"/>
                </a:solidFill>
                <a:latin typeface="Tahoma"/>
                <a:cs typeface="Tahoma"/>
              </a:rPr>
              <a:t>	</a:t>
            </a:r>
            <a:r>
              <a:rPr sz="2000" b="1" spc="50" dirty="0">
                <a:solidFill>
                  <a:srgbClr val="28166D"/>
                </a:solidFill>
                <a:latin typeface="Tahoma"/>
                <a:cs typeface="Tahoma"/>
              </a:rPr>
              <a:t>поступова</a:t>
            </a:r>
            <a:r>
              <a:rPr sz="2000" b="1" dirty="0">
                <a:solidFill>
                  <a:srgbClr val="28166D"/>
                </a:solidFill>
                <a:latin typeface="Tahoma"/>
                <a:cs typeface="Tahoma"/>
              </a:rPr>
              <a:t>	</a:t>
            </a:r>
            <a:r>
              <a:rPr sz="2000" b="1" spc="-10" dirty="0">
                <a:solidFill>
                  <a:srgbClr val="28166D"/>
                </a:solidFill>
                <a:latin typeface="Tahoma"/>
                <a:cs typeface="Tahoma"/>
              </a:rPr>
              <a:t>відмова</a:t>
            </a:r>
            <a:r>
              <a:rPr sz="2000" b="1" dirty="0">
                <a:solidFill>
                  <a:srgbClr val="28166D"/>
                </a:solidFill>
                <a:latin typeface="Tahoma"/>
                <a:cs typeface="Tahoma"/>
              </a:rPr>
              <a:t>	</a:t>
            </a:r>
            <a:r>
              <a:rPr sz="2000" b="1" spc="-25" dirty="0">
                <a:solidFill>
                  <a:srgbClr val="28166D"/>
                </a:solidFill>
                <a:latin typeface="Tahoma"/>
                <a:cs typeface="Tahoma"/>
              </a:rPr>
              <a:t>від</a:t>
            </a:r>
            <a:endParaRPr sz="2000">
              <a:latin typeface="Tahoma"/>
              <a:cs typeface="Tahoma"/>
            </a:endParaRPr>
          </a:p>
          <a:p>
            <a:pPr marL="355600">
              <a:lnSpc>
                <a:spcPct val="100000"/>
              </a:lnSpc>
            </a:pPr>
            <a:r>
              <a:rPr sz="2000" b="1" spc="65" dirty="0">
                <a:solidFill>
                  <a:srgbClr val="28166D"/>
                </a:solidFill>
                <a:latin typeface="Tahoma"/>
                <a:cs typeface="Tahoma"/>
              </a:rPr>
              <a:t>викопних</a:t>
            </a:r>
            <a:r>
              <a:rPr sz="2000" b="1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000" b="1" spc="75" dirty="0">
                <a:solidFill>
                  <a:srgbClr val="28166D"/>
                </a:solidFill>
                <a:latin typeface="Tahoma"/>
                <a:cs typeface="Tahoma"/>
              </a:rPr>
              <a:t>енергоресурсів</a:t>
            </a:r>
            <a:endParaRPr sz="2000">
              <a:latin typeface="Tahoma"/>
              <a:cs typeface="Tahoma"/>
            </a:endParaRPr>
          </a:p>
          <a:p>
            <a:pPr marL="355600" marR="6350" indent="-342900">
              <a:lnSpc>
                <a:spcPct val="100000"/>
              </a:lnSpc>
              <a:buFont typeface="Wingdings"/>
              <a:buChar char=""/>
              <a:tabLst>
                <a:tab pos="355600" algn="l"/>
              </a:tabLst>
            </a:pPr>
            <a:r>
              <a:rPr sz="2000" b="1" spc="50" dirty="0">
                <a:solidFill>
                  <a:srgbClr val="28166D"/>
                </a:solidFill>
                <a:latin typeface="Tahoma"/>
                <a:cs typeface="Tahoma"/>
              </a:rPr>
              <a:t>Цифрові</a:t>
            </a:r>
            <a:r>
              <a:rPr sz="2000" b="1" spc="95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28166D"/>
                </a:solidFill>
                <a:latin typeface="Tahoma"/>
                <a:cs typeface="Tahoma"/>
              </a:rPr>
              <a:t>технології,</a:t>
            </a:r>
            <a:r>
              <a:rPr sz="2000" b="1" spc="90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000" b="1" spc="55" dirty="0">
                <a:solidFill>
                  <a:srgbClr val="28166D"/>
                </a:solidFill>
                <a:latin typeface="Tahoma"/>
                <a:cs typeface="Tahoma"/>
              </a:rPr>
              <a:t>наділення</a:t>
            </a:r>
            <a:r>
              <a:rPr sz="2000" b="1" spc="70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28166D"/>
                </a:solidFill>
                <a:latin typeface="Tahoma"/>
                <a:cs typeface="Tahoma"/>
              </a:rPr>
              <a:t>товарів</a:t>
            </a:r>
            <a:r>
              <a:rPr sz="2000" b="1" spc="95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28166D"/>
                </a:solidFill>
                <a:latin typeface="Tahoma"/>
                <a:cs typeface="Tahoma"/>
              </a:rPr>
              <a:t>і</a:t>
            </a:r>
            <a:r>
              <a:rPr sz="2000" b="1" spc="95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000" b="1" spc="75" dirty="0">
                <a:solidFill>
                  <a:srgbClr val="28166D"/>
                </a:solidFill>
                <a:latin typeface="Tahoma"/>
                <a:cs typeface="Tahoma"/>
              </a:rPr>
              <a:t>процесів</a:t>
            </a:r>
            <a:r>
              <a:rPr sz="2000" b="1" spc="95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000" b="1" spc="80" dirty="0">
                <a:solidFill>
                  <a:srgbClr val="28166D"/>
                </a:solidFill>
                <a:latin typeface="Tahoma"/>
                <a:cs typeface="Tahoma"/>
              </a:rPr>
              <a:t>новими </a:t>
            </a:r>
            <a:r>
              <a:rPr sz="2000" b="1" spc="50" dirty="0">
                <a:solidFill>
                  <a:srgbClr val="28166D"/>
                </a:solidFill>
                <a:latin typeface="Tahoma"/>
                <a:cs typeface="Tahoma"/>
              </a:rPr>
              <a:t>властивостями</a:t>
            </a:r>
            <a:endParaRPr sz="2000">
              <a:latin typeface="Tahoma"/>
              <a:cs typeface="Tahoma"/>
            </a:endParaRPr>
          </a:p>
          <a:p>
            <a:pPr marL="355600" marR="6350" indent="-342900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355600" algn="l"/>
              </a:tabLst>
            </a:pPr>
            <a:r>
              <a:rPr sz="2000" b="1" spc="50" dirty="0">
                <a:solidFill>
                  <a:srgbClr val="28166D"/>
                </a:solidFill>
                <a:latin typeface="Tahoma"/>
                <a:cs typeface="Tahoma"/>
              </a:rPr>
              <a:t>Зміна</a:t>
            </a:r>
            <a:r>
              <a:rPr sz="2000" b="1" spc="365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28166D"/>
                </a:solidFill>
                <a:latin typeface="Tahoma"/>
                <a:cs typeface="Tahoma"/>
              </a:rPr>
              <a:t>глобальних</a:t>
            </a:r>
            <a:r>
              <a:rPr sz="2000" b="1" spc="380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000" b="1" spc="55" dirty="0">
                <a:solidFill>
                  <a:srgbClr val="28166D"/>
                </a:solidFill>
                <a:latin typeface="Tahoma"/>
                <a:cs typeface="Tahoma"/>
              </a:rPr>
              <a:t>постачальників</a:t>
            </a:r>
            <a:r>
              <a:rPr sz="2000" b="1" spc="375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000" b="1" spc="50" dirty="0">
                <a:solidFill>
                  <a:srgbClr val="28166D"/>
                </a:solidFill>
                <a:latin typeface="Tahoma"/>
                <a:cs typeface="Tahoma"/>
              </a:rPr>
              <a:t>енергоносіїв,</a:t>
            </a:r>
            <a:r>
              <a:rPr sz="2000" b="1" spc="370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000" b="1" spc="114" dirty="0">
                <a:solidFill>
                  <a:srgbClr val="28166D"/>
                </a:solidFill>
                <a:latin typeface="Tahoma"/>
                <a:cs typeface="Tahoma"/>
              </a:rPr>
              <a:t>США</a:t>
            </a:r>
            <a:r>
              <a:rPr sz="2000" b="1" spc="355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000" b="1" spc="-25" dirty="0">
                <a:solidFill>
                  <a:srgbClr val="28166D"/>
                </a:solidFill>
                <a:latin typeface="Tahoma"/>
                <a:cs typeface="Tahoma"/>
              </a:rPr>
              <a:t>як </a:t>
            </a:r>
            <a:r>
              <a:rPr sz="2000" b="1" spc="60" dirty="0">
                <a:solidFill>
                  <a:srgbClr val="28166D"/>
                </a:solidFill>
                <a:latin typeface="Tahoma"/>
                <a:cs typeface="Tahoma"/>
              </a:rPr>
              <a:t>постачальник</a:t>
            </a:r>
            <a:r>
              <a:rPr sz="2000" b="1" spc="15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000" b="1" spc="-20" dirty="0">
                <a:solidFill>
                  <a:srgbClr val="28166D"/>
                </a:solidFill>
                <a:latin typeface="Tahoma"/>
                <a:cs typeface="Tahoma"/>
              </a:rPr>
              <a:t>газу</a:t>
            </a:r>
            <a:endParaRPr sz="2000">
              <a:latin typeface="Tahoma"/>
              <a:cs typeface="Tahoma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"/>
              <a:tabLst>
                <a:tab pos="354965" algn="l"/>
                <a:tab pos="2609850" algn="l"/>
                <a:tab pos="4827905" algn="l"/>
                <a:tab pos="5549900" algn="l"/>
                <a:tab pos="7075805" algn="l"/>
                <a:tab pos="8201025" algn="l"/>
              </a:tabLst>
            </a:pPr>
            <a:r>
              <a:rPr sz="2000" b="1" spc="80" dirty="0">
                <a:solidFill>
                  <a:srgbClr val="28166D"/>
                </a:solidFill>
                <a:latin typeface="Tahoma"/>
                <a:cs typeface="Tahoma"/>
              </a:rPr>
              <a:t>Перенесення</a:t>
            </a:r>
            <a:r>
              <a:rPr sz="2000" b="1" dirty="0">
                <a:solidFill>
                  <a:srgbClr val="28166D"/>
                </a:solidFill>
                <a:latin typeface="Tahoma"/>
                <a:cs typeface="Tahoma"/>
              </a:rPr>
              <a:t>	</a:t>
            </a:r>
            <a:r>
              <a:rPr sz="2000" b="1" spc="55" dirty="0">
                <a:solidFill>
                  <a:srgbClr val="28166D"/>
                </a:solidFill>
                <a:latin typeface="Tahoma"/>
                <a:cs typeface="Tahoma"/>
              </a:rPr>
              <a:t>виробництва</a:t>
            </a:r>
            <a:r>
              <a:rPr sz="2000" b="1" dirty="0">
                <a:solidFill>
                  <a:srgbClr val="28166D"/>
                </a:solidFill>
                <a:latin typeface="Tahoma"/>
                <a:cs typeface="Tahoma"/>
              </a:rPr>
              <a:t>	</a:t>
            </a:r>
            <a:r>
              <a:rPr sz="2000" b="1" spc="60" dirty="0">
                <a:solidFill>
                  <a:srgbClr val="28166D"/>
                </a:solidFill>
                <a:latin typeface="Tahoma"/>
                <a:cs typeface="Tahoma"/>
              </a:rPr>
              <a:t>до</a:t>
            </a:r>
            <a:r>
              <a:rPr sz="2000" b="1" dirty="0">
                <a:solidFill>
                  <a:srgbClr val="28166D"/>
                </a:solidFill>
                <a:latin typeface="Tahoma"/>
                <a:cs typeface="Tahoma"/>
              </a:rPr>
              <a:t>	</a:t>
            </a:r>
            <a:r>
              <a:rPr sz="2000" b="1" spc="40" dirty="0">
                <a:solidFill>
                  <a:srgbClr val="28166D"/>
                </a:solidFill>
                <a:latin typeface="Tahoma"/>
                <a:cs typeface="Tahoma"/>
              </a:rPr>
              <a:t>дружніх</a:t>
            </a:r>
            <a:r>
              <a:rPr sz="2000" b="1" dirty="0">
                <a:solidFill>
                  <a:srgbClr val="28166D"/>
                </a:solidFill>
                <a:latin typeface="Tahoma"/>
                <a:cs typeface="Tahoma"/>
              </a:rPr>
              <a:t>	</a:t>
            </a:r>
            <a:r>
              <a:rPr sz="2000" b="1" spc="35" dirty="0">
                <a:solidFill>
                  <a:srgbClr val="28166D"/>
                </a:solidFill>
                <a:latin typeface="Tahoma"/>
                <a:cs typeface="Tahoma"/>
              </a:rPr>
              <a:t>країн</a:t>
            </a:r>
            <a:r>
              <a:rPr sz="2000" b="1" dirty="0">
                <a:solidFill>
                  <a:srgbClr val="28166D"/>
                </a:solidFill>
                <a:latin typeface="Tahoma"/>
                <a:cs typeface="Tahoma"/>
              </a:rPr>
              <a:t>	</a:t>
            </a:r>
            <a:r>
              <a:rPr sz="2000" b="1" spc="-335" dirty="0">
                <a:solidFill>
                  <a:srgbClr val="28166D"/>
                </a:solidFill>
                <a:latin typeface="Tahoma"/>
                <a:cs typeface="Tahoma"/>
              </a:rPr>
              <a:t>–</a:t>
            </a:r>
            <a:endParaRPr sz="2000">
              <a:latin typeface="Tahoma"/>
              <a:cs typeface="Tahoma"/>
            </a:endParaRPr>
          </a:p>
          <a:p>
            <a:pPr marL="355600">
              <a:lnSpc>
                <a:spcPct val="100000"/>
              </a:lnSpc>
            </a:pPr>
            <a:r>
              <a:rPr sz="2000" b="1" spc="50" dirty="0">
                <a:solidFill>
                  <a:srgbClr val="28166D"/>
                </a:solidFill>
                <a:latin typeface="Tahoma"/>
                <a:cs typeface="Tahoma"/>
              </a:rPr>
              <a:t>френдшорінг</a:t>
            </a:r>
            <a:endParaRPr sz="2000">
              <a:latin typeface="Tahoma"/>
              <a:cs typeface="Tahoma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"/>
              <a:tabLst>
                <a:tab pos="354965" algn="l"/>
              </a:tabLst>
            </a:pPr>
            <a:r>
              <a:rPr sz="2000" b="1" spc="55" dirty="0">
                <a:solidFill>
                  <a:srgbClr val="28166D"/>
                </a:solidFill>
                <a:latin typeface="Tahoma"/>
                <a:cs typeface="Tahoma"/>
              </a:rPr>
              <a:t>Сповільнення</a:t>
            </a:r>
            <a:r>
              <a:rPr sz="2000" b="1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000" b="1" spc="55" dirty="0">
                <a:solidFill>
                  <a:srgbClr val="28166D"/>
                </a:solidFill>
                <a:latin typeface="Tahoma"/>
                <a:cs typeface="Tahoma"/>
              </a:rPr>
              <a:t>темпів</a:t>
            </a:r>
            <a:r>
              <a:rPr sz="2000" b="1" spc="5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000" b="1" spc="60" dirty="0">
                <a:solidFill>
                  <a:srgbClr val="28166D"/>
                </a:solidFill>
                <a:latin typeface="Tahoma"/>
                <a:cs typeface="Tahoma"/>
              </a:rPr>
              <a:t>економічного</a:t>
            </a:r>
            <a:r>
              <a:rPr sz="2000" b="1" spc="-20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000" b="1" spc="70" dirty="0">
                <a:solidFill>
                  <a:srgbClr val="28166D"/>
                </a:solidFill>
                <a:latin typeface="Tahoma"/>
                <a:cs typeface="Tahoma"/>
              </a:rPr>
              <a:t>зростання</a:t>
            </a:r>
            <a:r>
              <a:rPr sz="2000" b="1" spc="-15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28166D"/>
                </a:solidFill>
                <a:latin typeface="Tahoma"/>
                <a:cs typeface="Tahoma"/>
              </a:rPr>
              <a:t>Китаю</a:t>
            </a:r>
            <a:endParaRPr sz="2000">
              <a:latin typeface="Tahoma"/>
              <a:cs typeface="Tahoma"/>
            </a:endParaRPr>
          </a:p>
          <a:p>
            <a:pPr marL="355600" marR="5080" indent="-342900">
              <a:lnSpc>
                <a:spcPct val="100000"/>
              </a:lnSpc>
              <a:buFont typeface="Wingdings"/>
              <a:buChar char=""/>
              <a:tabLst>
                <a:tab pos="355600" algn="l"/>
                <a:tab pos="2207260" algn="l"/>
                <a:tab pos="4262120" algn="l"/>
                <a:tab pos="5211445" algn="l"/>
                <a:tab pos="5506085" algn="l"/>
                <a:tab pos="6751320" algn="l"/>
              </a:tabLst>
            </a:pPr>
            <a:r>
              <a:rPr sz="2000" b="1" spc="55" dirty="0">
                <a:solidFill>
                  <a:srgbClr val="28166D"/>
                </a:solidFill>
                <a:latin typeface="Tahoma"/>
                <a:cs typeface="Tahoma"/>
              </a:rPr>
              <a:t>Активізація</a:t>
            </a:r>
            <a:r>
              <a:rPr sz="2000" b="1" dirty="0">
                <a:solidFill>
                  <a:srgbClr val="28166D"/>
                </a:solidFill>
                <a:latin typeface="Tahoma"/>
                <a:cs typeface="Tahoma"/>
              </a:rPr>
              <a:t>	</a:t>
            </a:r>
            <a:r>
              <a:rPr sz="2000" b="1" spc="60" dirty="0">
                <a:solidFill>
                  <a:srgbClr val="28166D"/>
                </a:solidFill>
                <a:latin typeface="Tahoma"/>
                <a:cs typeface="Tahoma"/>
              </a:rPr>
              <a:t>виробництва</a:t>
            </a:r>
            <a:r>
              <a:rPr sz="2000" b="1" dirty="0">
                <a:solidFill>
                  <a:srgbClr val="28166D"/>
                </a:solidFill>
                <a:latin typeface="Tahoma"/>
                <a:cs typeface="Tahoma"/>
              </a:rPr>
              <a:t>	</a:t>
            </a:r>
            <a:r>
              <a:rPr sz="2000" b="1" spc="45" dirty="0">
                <a:solidFill>
                  <a:srgbClr val="28166D"/>
                </a:solidFill>
                <a:latin typeface="Tahoma"/>
                <a:cs typeface="Tahoma"/>
              </a:rPr>
              <a:t>зброї</a:t>
            </a:r>
            <a:r>
              <a:rPr sz="2000" b="1" dirty="0">
                <a:solidFill>
                  <a:srgbClr val="28166D"/>
                </a:solidFill>
                <a:latin typeface="Tahoma"/>
                <a:cs typeface="Tahoma"/>
              </a:rPr>
              <a:t>	</a:t>
            </a:r>
            <a:r>
              <a:rPr sz="2000" b="1" spc="-50" dirty="0">
                <a:solidFill>
                  <a:srgbClr val="28166D"/>
                </a:solidFill>
                <a:latin typeface="Tahoma"/>
                <a:cs typeface="Tahoma"/>
              </a:rPr>
              <a:t>і</a:t>
            </a:r>
            <a:r>
              <a:rPr sz="2000" b="1" dirty="0">
                <a:solidFill>
                  <a:srgbClr val="28166D"/>
                </a:solidFill>
                <a:latin typeface="Tahoma"/>
                <a:cs typeface="Tahoma"/>
              </a:rPr>
              <a:t>	</a:t>
            </a:r>
            <a:r>
              <a:rPr sz="2000" b="1" spc="-10" dirty="0">
                <a:solidFill>
                  <a:srgbClr val="28166D"/>
                </a:solidFill>
                <a:latin typeface="Tahoma"/>
                <a:cs typeface="Tahoma"/>
              </a:rPr>
              <a:t>товарів</a:t>
            </a:r>
            <a:r>
              <a:rPr sz="2000" b="1" dirty="0">
                <a:solidFill>
                  <a:srgbClr val="28166D"/>
                </a:solidFill>
                <a:latin typeface="Tahoma"/>
                <a:cs typeface="Tahoma"/>
              </a:rPr>
              <a:t>	</a:t>
            </a:r>
            <a:r>
              <a:rPr sz="2000" b="1" spc="55" dirty="0">
                <a:solidFill>
                  <a:srgbClr val="28166D"/>
                </a:solidFill>
                <a:latin typeface="Tahoma"/>
                <a:cs typeface="Tahoma"/>
              </a:rPr>
              <a:t>подвійного </a:t>
            </a:r>
            <a:r>
              <a:rPr sz="2000" b="1" spc="60" dirty="0">
                <a:solidFill>
                  <a:srgbClr val="28166D"/>
                </a:solidFill>
                <a:latin typeface="Tahoma"/>
                <a:cs typeface="Tahoma"/>
              </a:rPr>
              <a:t>призначення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8771" y="59435"/>
            <a:ext cx="8443595" cy="932815"/>
            <a:chOff x="368771" y="59435"/>
            <a:chExt cx="8443595" cy="9328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8771" y="59435"/>
              <a:ext cx="8443045" cy="35204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06980" y="312419"/>
              <a:ext cx="4152900" cy="679703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66010" marR="5080" indent="-2353945">
              <a:lnSpc>
                <a:spcPct val="100000"/>
              </a:lnSpc>
              <a:spcBef>
                <a:spcPts val="100"/>
              </a:spcBef>
            </a:pPr>
            <a:r>
              <a:rPr spc="60" dirty="0"/>
              <a:t>МОЖЛИВОСТІ </a:t>
            </a:r>
            <a:r>
              <a:rPr spc="70" dirty="0"/>
              <a:t>ДЛЯ</a:t>
            </a:r>
            <a:r>
              <a:rPr spc="60" dirty="0"/>
              <a:t> </a:t>
            </a:r>
            <a:r>
              <a:rPr dirty="0"/>
              <a:t>УКРАЇНИ,</a:t>
            </a:r>
            <a:r>
              <a:rPr spc="50" dirty="0"/>
              <a:t> </a:t>
            </a:r>
            <a:r>
              <a:rPr spc="110" dirty="0"/>
              <a:t>ЩО</a:t>
            </a:r>
            <a:r>
              <a:rPr spc="45" dirty="0"/>
              <a:t> </a:t>
            </a:r>
            <a:r>
              <a:rPr spc="90" dirty="0"/>
              <a:t>ВИПЛИВАЮТЬ</a:t>
            </a:r>
            <a:r>
              <a:rPr spc="45" dirty="0"/>
              <a:t> </a:t>
            </a:r>
            <a:r>
              <a:rPr spc="-25" dirty="0"/>
              <a:t>ІЗ </a:t>
            </a:r>
            <a:r>
              <a:rPr dirty="0"/>
              <a:t>СВІТОВИХ</a:t>
            </a:r>
            <a:r>
              <a:rPr spc="345" dirty="0"/>
              <a:t> </a:t>
            </a:r>
            <a:r>
              <a:rPr spc="50" dirty="0"/>
              <a:t>ТЕНДЕНЦІЙ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65"/>
              </a:lnSpc>
            </a:pPr>
            <a:fld id="{81D60167-4931-47E6-BA6A-407CBD079E47}" type="slidenum">
              <a:rPr spc="-50" dirty="0"/>
              <a:t>5</a:t>
            </a:fld>
            <a:endParaRPr spc="-50" dirty="0"/>
          </a:p>
        </p:txBody>
      </p:sp>
      <p:sp>
        <p:nvSpPr>
          <p:cNvPr id="6" name="object 6"/>
          <p:cNvSpPr txBox="1"/>
          <p:nvPr/>
        </p:nvSpPr>
        <p:spPr>
          <a:xfrm>
            <a:off x="402437" y="1221486"/>
            <a:ext cx="8089265" cy="2677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421005" indent="-45720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69900" algn="l"/>
              </a:tabLst>
            </a:pPr>
            <a:r>
              <a:rPr sz="2200" b="1" spc="50" dirty="0">
                <a:solidFill>
                  <a:srgbClr val="28166D"/>
                </a:solidFill>
                <a:latin typeface="Tahoma"/>
                <a:cs typeface="Tahoma"/>
              </a:rPr>
              <a:t>Задоволення</a:t>
            </a:r>
            <a:r>
              <a:rPr sz="2200" b="1" spc="-15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200" b="1" spc="50" dirty="0">
                <a:solidFill>
                  <a:srgbClr val="28166D"/>
                </a:solidFill>
                <a:latin typeface="Tahoma"/>
                <a:cs typeface="Tahoma"/>
              </a:rPr>
              <a:t>зростаючого</a:t>
            </a:r>
            <a:r>
              <a:rPr sz="2200" b="1" spc="20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200" b="1" spc="65" dirty="0">
                <a:solidFill>
                  <a:srgbClr val="28166D"/>
                </a:solidFill>
                <a:latin typeface="Tahoma"/>
                <a:cs typeface="Tahoma"/>
              </a:rPr>
              <a:t>попиту</a:t>
            </a:r>
            <a:r>
              <a:rPr sz="2200" b="1" spc="30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200" b="1" spc="50" dirty="0">
                <a:solidFill>
                  <a:srgbClr val="28166D"/>
                </a:solidFill>
                <a:latin typeface="Tahoma"/>
                <a:cs typeface="Tahoma"/>
              </a:rPr>
              <a:t>на</a:t>
            </a:r>
            <a:r>
              <a:rPr sz="2200" b="1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200" b="1" spc="70" dirty="0">
                <a:solidFill>
                  <a:srgbClr val="28166D"/>
                </a:solidFill>
                <a:latin typeface="Tahoma"/>
                <a:cs typeface="Tahoma"/>
              </a:rPr>
              <a:t>продукти </a:t>
            </a:r>
            <a:r>
              <a:rPr sz="2200" b="1" dirty="0">
                <a:solidFill>
                  <a:srgbClr val="28166D"/>
                </a:solidFill>
                <a:latin typeface="Tahoma"/>
                <a:cs typeface="Tahoma"/>
              </a:rPr>
              <a:t>харчування</a:t>
            </a:r>
            <a:r>
              <a:rPr sz="2200" b="1" spc="180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200" b="1" spc="75" dirty="0">
                <a:solidFill>
                  <a:srgbClr val="28166D"/>
                </a:solidFill>
                <a:latin typeface="Tahoma"/>
                <a:cs typeface="Tahoma"/>
              </a:rPr>
              <a:t>у</a:t>
            </a:r>
            <a:r>
              <a:rPr sz="2200" b="1" spc="180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200" b="1" spc="-10" dirty="0">
                <a:solidFill>
                  <a:srgbClr val="28166D"/>
                </a:solidFill>
                <a:latin typeface="Tahoma"/>
                <a:cs typeface="Tahoma"/>
              </a:rPr>
              <a:t>світі</a:t>
            </a:r>
            <a:endParaRPr sz="2200" dirty="0">
              <a:latin typeface="Tahoma"/>
              <a:cs typeface="Tahoma"/>
            </a:endParaRPr>
          </a:p>
          <a:p>
            <a:pPr marL="469900" marR="5080" indent="-457200">
              <a:lnSpc>
                <a:spcPct val="100000"/>
              </a:lnSpc>
              <a:spcBef>
                <a:spcPts val="1200"/>
              </a:spcBef>
              <a:buFont typeface="Wingdings"/>
              <a:buChar char=""/>
              <a:tabLst>
                <a:tab pos="469900" algn="l"/>
              </a:tabLst>
            </a:pPr>
            <a:r>
              <a:rPr sz="2200" b="1" spc="60" dirty="0">
                <a:solidFill>
                  <a:srgbClr val="28166D"/>
                </a:solidFill>
                <a:latin typeface="Tahoma"/>
                <a:cs typeface="Tahoma"/>
              </a:rPr>
              <a:t>Постачання</a:t>
            </a:r>
            <a:r>
              <a:rPr sz="2200" b="1" spc="285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200" b="1" dirty="0">
                <a:solidFill>
                  <a:srgbClr val="28166D"/>
                </a:solidFill>
                <a:latin typeface="Tahoma"/>
                <a:cs typeface="Tahoma"/>
              </a:rPr>
              <a:t>стратегічних</a:t>
            </a:r>
            <a:r>
              <a:rPr sz="2200" b="1" spc="290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200" b="1" dirty="0">
                <a:solidFill>
                  <a:srgbClr val="28166D"/>
                </a:solidFill>
                <a:latin typeface="Tahoma"/>
                <a:cs typeface="Tahoma"/>
              </a:rPr>
              <a:t>(критичних)</a:t>
            </a:r>
            <a:r>
              <a:rPr sz="2200" b="1" spc="340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200" b="1" dirty="0">
                <a:solidFill>
                  <a:srgbClr val="28166D"/>
                </a:solidFill>
                <a:latin typeface="Tahoma"/>
                <a:cs typeface="Tahoma"/>
              </a:rPr>
              <a:t>мінералів</a:t>
            </a:r>
            <a:r>
              <a:rPr sz="2200" b="1" spc="285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200" b="1" spc="25" dirty="0">
                <a:solidFill>
                  <a:srgbClr val="28166D"/>
                </a:solidFill>
                <a:latin typeface="Tahoma"/>
                <a:cs typeface="Tahoma"/>
              </a:rPr>
              <a:t>у </a:t>
            </a:r>
            <a:r>
              <a:rPr sz="2200" b="1" spc="114" dirty="0">
                <a:solidFill>
                  <a:srgbClr val="28166D"/>
                </a:solidFill>
                <a:latin typeface="Tahoma"/>
                <a:cs typeface="Tahoma"/>
              </a:rPr>
              <a:t>ЄС</a:t>
            </a:r>
            <a:r>
              <a:rPr sz="2200" b="1" spc="-15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200" b="1" dirty="0">
                <a:solidFill>
                  <a:srgbClr val="28166D"/>
                </a:solidFill>
                <a:latin typeface="Tahoma"/>
                <a:cs typeface="Tahoma"/>
              </a:rPr>
              <a:t>та</a:t>
            </a:r>
            <a:r>
              <a:rPr sz="2200" b="1" spc="-35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200" b="1" spc="60" dirty="0">
                <a:solidFill>
                  <a:srgbClr val="28166D"/>
                </a:solidFill>
                <a:latin typeface="Tahoma"/>
                <a:cs typeface="Tahoma"/>
              </a:rPr>
              <a:t>США,</a:t>
            </a:r>
            <a:r>
              <a:rPr sz="2200" b="1" spc="-5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200" b="1" spc="80" dirty="0">
                <a:solidFill>
                  <a:srgbClr val="28166D"/>
                </a:solidFill>
                <a:latin typeface="Tahoma"/>
                <a:cs typeface="Tahoma"/>
              </a:rPr>
              <a:t>зокрема</a:t>
            </a:r>
            <a:r>
              <a:rPr sz="2200" b="1" spc="-20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200" b="1" spc="55" dirty="0">
                <a:solidFill>
                  <a:srgbClr val="28166D"/>
                </a:solidFill>
                <a:latin typeface="Tahoma"/>
                <a:cs typeface="Tahoma"/>
              </a:rPr>
              <a:t>акумуляторної</a:t>
            </a:r>
            <a:r>
              <a:rPr sz="2200" b="1" spc="10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200" b="1" spc="-55" dirty="0">
                <a:solidFill>
                  <a:srgbClr val="28166D"/>
                </a:solidFill>
                <a:latin typeface="Tahoma"/>
                <a:cs typeface="Tahoma"/>
              </a:rPr>
              <a:t>(Li,</a:t>
            </a:r>
            <a:r>
              <a:rPr sz="2200" b="1" spc="-25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200" b="1" dirty="0">
                <a:solidFill>
                  <a:srgbClr val="28166D"/>
                </a:solidFill>
                <a:latin typeface="Tahoma"/>
                <a:cs typeface="Tahoma"/>
              </a:rPr>
              <a:t>Gr,</a:t>
            </a:r>
            <a:r>
              <a:rPr sz="2200" b="1" spc="-10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200" b="1" dirty="0">
                <a:solidFill>
                  <a:srgbClr val="28166D"/>
                </a:solidFill>
                <a:latin typeface="Tahoma"/>
                <a:cs typeface="Tahoma"/>
              </a:rPr>
              <a:t>Mn)</a:t>
            </a:r>
            <a:r>
              <a:rPr sz="2200" b="1" spc="-10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200" b="1" spc="-25" dirty="0">
                <a:solidFill>
                  <a:srgbClr val="28166D"/>
                </a:solidFill>
                <a:latin typeface="Tahoma"/>
                <a:cs typeface="Tahoma"/>
              </a:rPr>
              <a:t>та </a:t>
            </a:r>
            <a:r>
              <a:rPr sz="2200" b="1" spc="55" dirty="0">
                <a:solidFill>
                  <a:srgbClr val="28166D"/>
                </a:solidFill>
                <a:latin typeface="Tahoma"/>
                <a:cs typeface="Tahoma"/>
              </a:rPr>
              <a:t>напівпровідникової</a:t>
            </a:r>
            <a:r>
              <a:rPr sz="2200" b="1" spc="-25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200" b="1" spc="-45" dirty="0">
                <a:solidFill>
                  <a:srgbClr val="28166D"/>
                </a:solidFill>
                <a:latin typeface="Tahoma"/>
                <a:cs typeface="Tahoma"/>
              </a:rPr>
              <a:t>(Ga, </a:t>
            </a:r>
            <a:r>
              <a:rPr sz="2200" b="1" dirty="0">
                <a:solidFill>
                  <a:srgbClr val="28166D"/>
                </a:solidFill>
                <a:latin typeface="Tahoma"/>
                <a:cs typeface="Tahoma"/>
              </a:rPr>
              <a:t>Ge,</a:t>
            </a:r>
            <a:r>
              <a:rPr sz="2200" b="1" spc="-35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200" b="1" dirty="0">
                <a:solidFill>
                  <a:srgbClr val="28166D"/>
                </a:solidFill>
                <a:latin typeface="Tahoma"/>
                <a:cs typeface="Tahoma"/>
              </a:rPr>
              <a:t>Hs,</a:t>
            </a:r>
            <a:r>
              <a:rPr sz="2200" b="1" spc="-60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200" b="1" spc="-40" dirty="0">
                <a:solidFill>
                  <a:srgbClr val="28166D"/>
                </a:solidFill>
                <a:latin typeface="Tahoma"/>
                <a:cs typeface="Tahoma"/>
              </a:rPr>
              <a:t>Si)</a:t>
            </a:r>
            <a:r>
              <a:rPr sz="2200" b="1" spc="-50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200" b="1" spc="55" dirty="0">
                <a:solidFill>
                  <a:srgbClr val="28166D"/>
                </a:solidFill>
                <a:latin typeface="Tahoma"/>
                <a:cs typeface="Tahoma"/>
              </a:rPr>
              <a:t>груп</a:t>
            </a:r>
            <a:endParaRPr sz="2200" dirty="0">
              <a:latin typeface="Tahoma"/>
              <a:cs typeface="Tahoma"/>
            </a:endParaRPr>
          </a:p>
          <a:p>
            <a:pPr marL="469265" indent="-456565">
              <a:lnSpc>
                <a:spcPct val="100000"/>
              </a:lnSpc>
              <a:spcBef>
                <a:spcPts val="1205"/>
              </a:spcBef>
              <a:buFont typeface="Wingdings"/>
              <a:buChar char=""/>
              <a:tabLst>
                <a:tab pos="469265" algn="l"/>
              </a:tabLst>
            </a:pPr>
            <a:r>
              <a:rPr sz="2200" b="1" spc="50" dirty="0">
                <a:solidFill>
                  <a:srgbClr val="28166D"/>
                </a:solidFill>
                <a:latin typeface="Tahoma"/>
                <a:cs typeface="Tahoma"/>
              </a:rPr>
              <a:t>Залучення</a:t>
            </a:r>
            <a:r>
              <a:rPr sz="2200" b="1" spc="30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200" b="1" spc="55" dirty="0">
                <a:solidFill>
                  <a:srgbClr val="28166D"/>
                </a:solidFill>
                <a:latin typeface="Tahoma"/>
                <a:cs typeface="Tahoma"/>
              </a:rPr>
              <a:t>інвесторів</a:t>
            </a:r>
            <a:r>
              <a:rPr sz="2200" b="1" spc="10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200" b="1" spc="75" dirty="0">
                <a:solidFill>
                  <a:srgbClr val="28166D"/>
                </a:solidFill>
                <a:latin typeface="Tahoma"/>
                <a:cs typeface="Tahoma"/>
              </a:rPr>
              <a:t>у</a:t>
            </a:r>
            <a:r>
              <a:rPr sz="2200" b="1" spc="25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200" b="1" spc="75" dirty="0">
                <a:solidFill>
                  <a:srgbClr val="28166D"/>
                </a:solidFill>
                <a:latin typeface="Tahoma"/>
                <a:cs typeface="Tahoma"/>
              </a:rPr>
              <a:t>виробничій</a:t>
            </a:r>
            <a:r>
              <a:rPr sz="2200" b="1" spc="35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200" b="1" dirty="0">
                <a:solidFill>
                  <a:srgbClr val="28166D"/>
                </a:solidFill>
                <a:latin typeface="Tahoma"/>
                <a:cs typeface="Tahoma"/>
              </a:rPr>
              <a:t>сфері,</a:t>
            </a:r>
            <a:r>
              <a:rPr sz="2200" b="1" spc="35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200" b="1" spc="40" dirty="0">
                <a:solidFill>
                  <a:srgbClr val="28166D"/>
                </a:solidFill>
                <a:latin typeface="Tahoma"/>
                <a:cs typeface="Tahoma"/>
              </a:rPr>
              <a:t>що</a:t>
            </a:r>
            <a:endParaRPr sz="2200" dirty="0">
              <a:latin typeface="Tahoma"/>
              <a:cs typeface="Tahoma"/>
            </a:endParaRPr>
          </a:p>
          <a:p>
            <a:pPr marL="469900">
              <a:lnSpc>
                <a:spcPct val="100000"/>
              </a:lnSpc>
            </a:pPr>
            <a:r>
              <a:rPr sz="2200" b="1" spc="50" dirty="0">
                <a:solidFill>
                  <a:srgbClr val="28166D"/>
                </a:solidFill>
                <a:latin typeface="Tahoma"/>
                <a:cs typeface="Tahoma"/>
              </a:rPr>
              <a:t>покидають</a:t>
            </a:r>
            <a:r>
              <a:rPr sz="2200" b="1" spc="55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200" b="1" spc="50" dirty="0">
                <a:solidFill>
                  <a:srgbClr val="28166D"/>
                </a:solidFill>
                <a:latin typeface="Tahoma"/>
                <a:cs typeface="Tahoma"/>
              </a:rPr>
              <a:t>росію</a:t>
            </a:r>
            <a:r>
              <a:rPr sz="2200" b="1" spc="60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200" b="1" dirty="0">
                <a:solidFill>
                  <a:srgbClr val="28166D"/>
                </a:solidFill>
                <a:latin typeface="Tahoma"/>
                <a:cs typeface="Tahoma"/>
              </a:rPr>
              <a:t>та</a:t>
            </a:r>
            <a:r>
              <a:rPr sz="2200" b="1" spc="35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200" b="1" dirty="0">
                <a:solidFill>
                  <a:srgbClr val="28166D"/>
                </a:solidFill>
                <a:latin typeface="Tahoma"/>
                <a:cs typeface="Tahoma"/>
              </a:rPr>
              <a:t>інші</a:t>
            </a:r>
            <a:r>
              <a:rPr sz="2200" b="1" spc="50" dirty="0">
                <a:solidFill>
                  <a:srgbClr val="28166D"/>
                </a:solidFill>
                <a:latin typeface="Tahoma"/>
                <a:cs typeface="Tahoma"/>
              </a:rPr>
              <a:t> авторитарні</a:t>
            </a:r>
            <a:r>
              <a:rPr sz="2200" b="1" spc="30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200" b="1" spc="65" dirty="0">
                <a:solidFill>
                  <a:srgbClr val="28166D"/>
                </a:solidFill>
                <a:latin typeface="Tahoma"/>
                <a:cs typeface="Tahoma"/>
              </a:rPr>
              <a:t>країни</a:t>
            </a:r>
            <a:endParaRPr sz="22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5422" y="2150619"/>
            <a:ext cx="7202299" cy="50360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57783" y="2088260"/>
            <a:ext cx="72072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145" dirty="0"/>
              <a:t>УКРАЇНСЬКА</a:t>
            </a:r>
            <a:r>
              <a:rPr sz="4000" spc="50" dirty="0"/>
              <a:t> </a:t>
            </a:r>
            <a:r>
              <a:rPr sz="4000" spc="140" dirty="0"/>
              <a:t>ЕКОНОМІКА</a:t>
            </a:r>
            <a:endParaRPr sz="40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65"/>
              </a:lnSpc>
            </a:pPr>
            <a:fld id="{81D60167-4931-47E6-BA6A-407CBD079E47}" type="slidenum">
              <a:rPr spc="-50" dirty="0"/>
              <a:t>6</a:t>
            </a:fld>
            <a:endParaRPr spc="-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93022" y="59435"/>
            <a:ext cx="7382509" cy="932815"/>
            <a:chOff x="893022" y="59435"/>
            <a:chExt cx="7382509" cy="9328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3022" y="59435"/>
              <a:ext cx="7382355" cy="31089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41219" y="312419"/>
              <a:ext cx="4884420" cy="679703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55675" y="19558"/>
            <a:ext cx="743013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5" dirty="0"/>
              <a:t>РОЗВИТОК</a:t>
            </a:r>
            <a:r>
              <a:rPr spc="145" dirty="0"/>
              <a:t> </a:t>
            </a:r>
            <a:r>
              <a:rPr dirty="0"/>
              <a:t>УКРАЇНСЬКОЇ</a:t>
            </a:r>
            <a:r>
              <a:rPr spc="105" dirty="0"/>
              <a:t> </a:t>
            </a:r>
            <a:r>
              <a:rPr spc="65" dirty="0"/>
              <a:t>ЕКОНОМІКИ</a:t>
            </a:r>
            <a:r>
              <a:rPr spc="150" dirty="0"/>
              <a:t> </a:t>
            </a:r>
            <a:r>
              <a:rPr spc="85" dirty="0"/>
              <a:t>ПОКИ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319020" y="385394"/>
            <a:ext cx="45046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130" dirty="0">
                <a:solidFill>
                  <a:srgbClr val="28166D"/>
                </a:solidFill>
                <a:latin typeface="Tahoma"/>
                <a:cs typeface="Tahoma"/>
              </a:rPr>
              <a:t>НЕ</a:t>
            </a:r>
            <a:r>
              <a:rPr sz="2400" b="1" spc="-65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400" b="1" spc="140" dirty="0">
                <a:solidFill>
                  <a:srgbClr val="28166D"/>
                </a:solidFill>
                <a:latin typeface="Tahoma"/>
                <a:cs typeface="Tahoma"/>
              </a:rPr>
              <a:t>СТАВ</a:t>
            </a:r>
            <a:r>
              <a:rPr sz="2400" b="1" spc="-55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28166D"/>
                </a:solidFill>
                <a:latin typeface="Tahoma"/>
                <a:cs typeface="Tahoma"/>
              </a:rPr>
              <a:t>ІСТОРІЄЮ</a:t>
            </a:r>
            <a:r>
              <a:rPr sz="2400" b="1" spc="-70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28166D"/>
                </a:solidFill>
                <a:latin typeface="Tahoma"/>
                <a:cs typeface="Tahoma"/>
              </a:rPr>
              <a:t>УСПІХУ</a:t>
            </a:r>
            <a:endParaRPr sz="240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89280" y="753414"/>
            <a:ext cx="8236584" cy="4390390"/>
            <a:chOff x="489280" y="753414"/>
            <a:chExt cx="8236584" cy="439039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9280" y="766190"/>
              <a:ext cx="8236204" cy="437730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331594" y="766114"/>
              <a:ext cx="864235" cy="365760"/>
            </a:xfrm>
            <a:custGeom>
              <a:avLst/>
              <a:gdLst/>
              <a:ahLst/>
              <a:cxnLst/>
              <a:rect l="l" t="t" r="r" b="b"/>
              <a:pathLst>
                <a:path w="864235" h="365759">
                  <a:moveTo>
                    <a:pt x="864095" y="0"/>
                  </a:moveTo>
                  <a:lnTo>
                    <a:pt x="0" y="0"/>
                  </a:lnTo>
                  <a:lnTo>
                    <a:pt x="0" y="365455"/>
                  </a:lnTo>
                  <a:lnTo>
                    <a:pt x="864095" y="365455"/>
                  </a:lnTo>
                  <a:lnTo>
                    <a:pt x="8640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31594" y="766114"/>
              <a:ext cx="864235" cy="365760"/>
            </a:xfrm>
            <a:custGeom>
              <a:avLst/>
              <a:gdLst/>
              <a:ahLst/>
              <a:cxnLst/>
              <a:rect l="l" t="t" r="r" b="b"/>
              <a:pathLst>
                <a:path w="864235" h="365759">
                  <a:moveTo>
                    <a:pt x="0" y="365455"/>
                  </a:moveTo>
                  <a:lnTo>
                    <a:pt x="864095" y="365455"/>
                  </a:lnTo>
                  <a:lnTo>
                    <a:pt x="864095" y="0"/>
                  </a:lnTo>
                  <a:lnTo>
                    <a:pt x="0" y="0"/>
                  </a:lnTo>
                  <a:lnTo>
                    <a:pt x="0" y="365455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65"/>
              </a:lnSpc>
            </a:pPr>
            <a:fld id="{81D60167-4931-47E6-BA6A-407CBD079E47}" type="slidenum">
              <a:rPr spc="-50" dirty="0"/>
              <a:t>7</a:t>
            </a:fld>
            <a:endParaRPr spc="-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66979" y="1175899"/>
            <a:ext cx="5317553" cy="3897584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758927" y="4553"/>
            <a:ext cx="7775575" cy="1109980"/>
            <a:chOff x="758927" y="4553"/>
            <a:chExt cx="7775575" cy="110998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8927" y="4553"/>
              <a:ext cx="7775509" cy="23224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96924" y="169164"/>
              <a:ext cx="6774180" cy="4572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43940" y="413004"/>
              <a:ext cx="7278624" cy="4572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1812" y="656843"/>
              <a:ext cx="7744968" cy="45720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745642" y="-29463"/>
            <a:ext cx="779399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1600" b="1" spc="50" dirty="0">
                <a:solidFill>
                  <a:srgbClr val="28166D"/>
                </a:solidFill>
                <a:latin typeface="Tahoma"/>
                <a:cs typeface="Tahoma"/>
              </a:rPr>
              <a:t>УКРАЇНА</a:t>
            </a:r>
            <a:r>
              <a:rPr sz="1600" b="1" spc="70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1600" b="1" spc="65" dirty="0">
                <a:solidFill>
                  <a:srgbClr val="28166D"/>
                </a:solidFill>
                <a:latin typeface="Tahoma"/>
                <a:cs typeface="Tahoma"/>
              </a:rPr>
              <a:t>ВИРОБЛЯЄ</a:t>
            </a:r>
            <a:r>
              <a:rPr sz="1600" b="1" spc="75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1600" b="1" spc="80" dirty="0">
                <a:solidFill>
                  <a:srgbClr val="28166D"/>
                </a:solidFill>
                <a:latin typeface="Tahoma"/>
                <a:cs typeface="Tahoma"/>
              </a:rPr>
              <a:t>НЕДОСТАТНЬО</a:t>
            </a:r>
            <a:r>
              <a:rPr sz="1600" b="1" spc="55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28166D"/>
                </a:solidFill>
                <a:latin typeface="Tahoma"/>
                <a:cs typeface="Tahoma"/>
              </a:rPr>
              <a:t>ТОВАРІВ</a:t>
            </a:r>
            <a:r>
              <a:rPr sz="1600" b="1" spc="60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28166D"/>
                </a:solidFill>
                <a:latin typeface="Tahoma"/>
                <a:cs typeface="Tahoma"/>
              </a:rPr>
              <a:t>З</a:t>
            </a:r>
            <a:r>
              <a:rPr sz="1600" b="1" spc="40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1600" b="1" spc="80" dirty="0">
                <a:solidFill>
                  <a:srgbClr val="28166D"/>
                </a:solidFill>
                <a:latin typeface="Tahoma"/>
                <a:cs typeface="Tahoma"/>
              </a:rPr>
              <a:t>ВИСОКИМ</a:t>
            </a:r>
            <a:r>
              <a:rPr sz="1600" b="1" spc="55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1600" b="1" spc="65" dirty="0">
                <a:solidFill>
                  <a:srgbClr val="28166D"/>
                </a:solidFill>
                <a:latin typeface="Tahoma"/>
                <a:cs typeface="Tahoma"/>
              </a:rPr>
              <a:t>СТУПЕНЕМ ПЕРЕРОБКИ.</a:t>
            </a:r>
            <a:r>
              <a:rPr sz="1600" b="1" spc="50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28166D"/>
                </a:solidFill>
                <a:latin typeface="Tahoma"/>
                <a:cs typeface="Tahoma"/>
              </a:rPr>
              <a:t>ВІДПОВІДНО,</a:t>
            </a:r>
            <a:r>
              <a:rPr sz="1600" b="1" spc="25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1600" b="1" spc="70" dirty="0">
                <a:solidFill>
                  <a:srgbClr val="28166D"/>
                </a:solidFill>
                <a:latin typeface="Tahoma"/>
                <a:cs typeface="Tahoma"/>
              </a:rPr>
              <a:t>НИЗЬКА</a:t>
            </a:r>
            <a:r>
              <a:rPr sz="1600" b="1" spc="40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1600" b="1" spc="90" dirty="0">
                <a:solidFill>
                  <a:srgbClr val="28166D"/>
                </a:solidFill>
                <a:latin typeface="Tahoma"/>
                <a:cs typeface="Tahoma"/>
              </a:rPr>
              <a:t>ЧАСТКА</a:t>
            </a:r>
            <a:r>
              <a:rPr sz="1600" b="1" spc="20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1600" b="1" spc="40" dirty="0">
                <a:solidFill>
                  <a:srgbClr val="28166D"/>
                </a:solidFill>
                <a:latin typeface="Tahoma"/>
                <a:cs typeface="Tahoma"/>
              </a:rPr>
              <a:t>ПЕРЕРОБНОЇ </a:t>
            </a:r>
            <a:r>
              <a:rPr sz="1600" b="1" spc="55" dirty="0">
                <a:solidFill>
                  <a:srgbClr val="28166D"/>
                </a:solidFill>
                <a:latin typeface="Tahoma"/>
                <a:cs typeface="Tahoma"/>
              </a:rPr>
              <a:t>ПРОМИСЛОВОСТІ</a:t>
            </a:r>
            <a:r>
              <a:rPr sz="1600" b="1" spc="270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1600" b="1" spc="75" dirty="0">
                <a:solidFill>
                  <a:srgbClr val="28166D"/>
                </a:solidFill>
                <a:latin typeface="Tahoma"/>
                <a:cs typeface="Tahoma"/>
              </a:rPr>
              <a:t>У</a:t>
            </a:r>
            <a:r>
              <a:rPr sz="1600" b="1" spc="200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28166D"/>
                </a:solidFill>
                <a:latin typeface="Tahoma"/>
                <a:cs typeface="Tahoma"/>
              </a:rPr>
              <a:t>СТРУКТУРІ</a:t>
            </a:r>
            <a:r>
              <a:rPr sz="1600" b="1" spc="280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28166D"/>
                </a:solidFill>
                <a:latin typeface="Tahoma"/>
                <a:cs typeface="Tahoma"/>
              </a:rPr>
              <a:t>НАЦІОНАЛЬНОЇ</a:t>
            </a:r>
            <a:r>
              <a:rPr sz="1600" b="1" spc="254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28166D"/>
                </a:solidFill>
                <a:latin typeface="Tahoma"/>
                <a:cs typeface="Tahoma"/>
              </a:rPr>
              <a:t>ЕКОНОМІКИ</a:t>
            </a:r>
            <a:r>
              <a:rPr sz="1600" b="1" spc="225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1600" b="1" spc="20" dirty="0">
                <a:solidFill>
                  <a:srgbClr val="28166D"/>
                </a:solidFill>
                <a:latin typeface="Tahoma"/>
                <a:cs typeface="Tahoma"/>
              </a:rPr>
              <a:t>Є </a:t>
            </a:r>
            <a:r>
              <a:rPr sz="1600" b="1" dirty="0">
                <a:solidFill>
                  <a:srgbClr val="28166D"/>
                </a:solidFill>
                <a:latin typeface="Tahoma"/>
                <a:cs typeface="Tahoma"/>
              </a:rPr>
              <a:t>КЛЮЧОВОЮ</a:t>
            </a:r>
            <a:r>
              <a:rPr sz="1600" b="1" spc="110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1600" b="1" spc="55" dirty="0">
                <a:solidFill>
                  <a:srgbClr val="28166D"/>
                </a:solidFill>
                <a:latin typeface="Tahoma"/>
                <a:cs typeface="Tahoma"/>
              </a:rPr>
              <a:t>ПРИЧИНОЮ</a:t>
            </a:r>
            <a:r>
              <a:rPr sz="1600" b="1" spc="110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1600" b="1" spc="50" dirty="0">
                <a:solidFill>
                  <a:srgbClr val="28166D"/>
                </a:solidFill>
                <a:latin typeface="Tahoma"/>
                <a:cs typeface="Tahoma"/>
              </a:rPr>
              <a:t>ЕКОНОМІЧНОГО</a:t>
            </a:r>
            <a:r>
              <a:rPr sz="1600" b="1" spc="100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1600" b="1" spc="60" dirty="0">
                <a:solidFill>
                  <a:srgbClr val="28166D"/>
                </a:solidFill>
                <a:latin typeface="Tahoma"/>
                <a:cs typeface="Tahoma"/>
              </a:rPr>
              <a:t>ВІДСТАВАННЯ</a:t>
            </a:r>
            <a:r>
              <a:rPr sz="1600" b="1" spc="75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28166D"/>
                </a:solidFill>
                <a:latin typeface="Tahoma"/>
                <a:cs typeface="Tahoma"/>
              </a:rPr>
              <a:t>УКРАЇНИ</a:t>
            </a:r>
            <a:endParaRPr sz="1600">
              <a:latin typeface="Tahoma"/>
              <a:cs typeface="Tahoma"/>
            </a:endParaRPr>
          </a:p>
        </p:txBody>
      </p: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5496" y="977610"/>
            <a:ext cx="3456432" cy="4114419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65"/>
              </a:lnSpc>
            </a:pPr>
            <a:fld id="{81D60167-4931-47E6-BA6A-407CBD079E47}" type="slidenum">
              <a:rPr spc="-50" dirty="0"/>
              <a:t>8</a:t>
            </a:fld>
            <a:endParaRPr spc="-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96823" y="109358"/>
            <a:ext cx="8229600" cy="963930"/>
            <a:chOff x="496823" y="109358"/>
            <a:chExt cx="8229600" cy="9639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7239" y="109358"/>
              <a:ext cx="7607808" cy="19593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6823" y="201168"/>
              <a:ext cx="8229600" cy="4572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2919" y="408432"/>
              <a:ext cx="2953512" cy="4572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82112" y="408432"/>
              <a:ext cx="1132332" cy="4572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40123" y="408432"/>
              <a:ext cx="4139183" cy="4572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904988" y="408432"/>
              <a:ext cx="810768" cy="4572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36975" y="615696"/>
              <a:ext cx="961644" cy="4572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924300" y="615696"/>
              <a:ext cx="2065020" cy="457200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11835" y="38861"/>
            <a:ext cx="7915275" cy="89090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 indent="1905" algn="ctr">
              <a:lnSpc>
                <a:spcPct val="85000"/>
              </a:lnSpc>
              <a:spcBef>
                <a:spcPts val="380"/>
              </a:spcBef>
            </a:pPr>
            <a:r>
              <a:rPr sz="1600" spc="95" dirty="0"/>
              <a:t>СЛАБКА</a:t>
            </a:r>
            <a:r>
              <a:rPr sz="1600" spc="-5" dirty="0"/>
              <a:t> </a:t>
            </a:r>
            <a:r>
              <a:rPr sz="1600" spc="95" dirty="0"/>
              <a:t>ПЕРЕРОБНА</a:t>
            </a:r>
            <a:r>
              <a:rPr sz="1600" spc="20" dirty="0"/>
              <a:t> </a:t>
            </a:r>
            <a:r>
              <a:rPr sz="1600" spc="50" dirty="0"/>
              <a:t>ПРОМИСЛОВІСТЬ</a:t>
            </a:r>
            <a:r>
              <a:rPr sz="1600" spc="25" dirty="0"/>
              <a:t> </a:t>
            </a:r>
            <a:r>
              <a:rPr sz="1600" spc="55" dirty="0"/>
              <a:t>БЛОКУЄ</a:t>
            </a:r>
            <a:r>
              <a:rPr sz="1600" spc="25" dirty="0"/>
              <a:t> </a:t>
            </a:r>
            <a:r>
              <a:rPr sz="1600" spc="45" dirty="0"/>
              <a:t>ПОТЕНЦІАЛ</a:t>
            </a:r>
            <a:r>
              <a:rPr sz="1600" spc="5" dirty="0"/>
              <a:t> </a:t>
            </a:r>
            <a:r>
              <a:rPr sz="1600" spc="-10" dirty="0"/>
              <a:t>ІНШИХ </a:t>
            </a:r>
            <a:r>
              <a:rPr sz="1600" dirty="0"/>
              <a:t>СЕКТОРІВ,</a:t>
            </a:r>
            <a:r>
              <a:rPr sz="1600" spc="160" dirty="0"/>
              <a:t> </a:t>
            </a:r>
            <a:r>
              <a:rPr sz="1600" spc="90" dirty="0"/>
              <a:t>ЗОКРЕМА</a:t>
            </a:r>
            <a:r>
              <a:rPr sz="1600" spc="150" dirty="0"/>
              <a:t> </a:t>
            </a:r>
            <a:r>
              <a:rPr sz="1600" dirty="0"/>
              <a:t>СІЛЬСЬКОГО</a:t>
            </a:r>
            <a:r>
              <a:rPr sz="1600" spc="140" dirty="0"/>
              <a:t> </a:t>
            </a:r>
            <a:r>
              <a:rPr sz="1600" spc="80" dirty="0"/>
              <a:t>ГОСПОДАРСТВА.</a:t>
            </a:r>
            <a:r>
              <a:rPr sz="1600" spc="175" dirty="0"/>
              <a:t> </a:t>
            </a:r>
            <a:r>
              <a:rPr sz="1600" dirty="0"/>
              <a:t>КОШТИ,</a:t>
            </a:r>
            <a:r>
              <a:rPr sz="1600" spc="165" dirty="0"/>
              <a:t> </a:t>
            </a:r>
            <a:r>
              <a:rPr sz="1600" spc="-10" dirty="0"/>
              <a:t>ВИРУЧЕНІ </a:t>
            </a:r>
            <a:r>
              <a:rPr sz="1600" dirty="0"/>
              <a:t>ВІД</a:t>
            </a:r>
            <a:r>
              <a:rPr sz="1600" spc="55" dirty="0"/>
              <a:t> </a:t>
            </a:r>
            <a:r>
              <a:rPr sz="1600" spc="75" dirty="0"/>
              <a:t>ЕКСПОРТУ</a:t>
            </a:r>
            <a:r>
              <a:rPr sz="1600" spc="80" dirty="0"/>
              <a:t> СИРОГО</a:t>
            </a:r>
            <a:r>
              <a:rPr sz="1600" spc="95" dirty="0"/>
              <a:t> </a:t>
            </a:r>
            <a:r>
              <a:rPr sz="1600" spc="55" dirty="0"/>
              <a:t>ЗЕРНА,</a:t>
            </a:r>
            <a:r>
              <a:rPr sz="1600" spc="90" dirty="0"/>
              <a:t> </a:t>
            </a:r>
            <a:r>
              <a:rPr sz="1600" spc="65" dirty="0"/>
              <a:t>ЙДУТЬ </a:t>
            </a:r>
            <a:r>
              <a:rPr sz="1600" spc="114" dirty="0"/>
              <a:t>НА</a:t>
            </a:r>
            <a:r>
              <a:rPr sz="1600" spc="60" dirty="0"/>
              <a:t> </a:t>
            </a:r>
            <a:r>
              <a:rPr sz="1600" dirty="0"/>
              <a:t>ІМПОРТ</a:t>
            </a:r>
            <a:r>
              <a:rPr sz="1600" spc="85" dirty="0"/>
              <a:t> </a:t>
            </a:r>
            <a:r>
              <a:rPr sz="1600" dirty="0"/>
              <a:t>КОМПОНЕНТІВ</a:t>
            </a:r>
            <a:r>
              <a:rPr sz="1600" spc="95" dirty="0"/>
              <a:t> </a:t>
            </a:r>
            <a:r>
              <a:rPr sz="1600" spc="-25" dirty="0"/>
              <a:t>ДЛЯ </a:t>
            </a:r>
            <a:r>
              <a:rPr sz="1600" spc="80" dirty="0"/>
              <a:t>ЙОГО</a:t>
            </a:r>
            <a:r>
              <a:rPr sz="1600" spc="-5" dirty="0"/>
              <a:t> </a:t>
            </a:r>
            <a:r>
              <a:rPr sz="1600" spc="70" dirty="0"/>
              <a:t>ВИРОБНИЦТВА</a:t>
            </a:r>
            <a:endParaRPr sz="1600"/>
          </a:p>
        </p:txBody>
      </p:sp>
      <p:sp>
        <p:nvSpPr>
          <p:cNvPr id="12" name="object 12"/>
          <p:cNvSpPr txBox="1"/>
          <p:nvPr/>
        </p:nvSpPr>
        <p:spPr>
          <a:xfrm>
            <a:off x="1315974" y="939800"/>
            <a:ext cx="6510655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540" algn="ctr">
              <a:lnSpc>
                <a:spcPct val="100000"/>
              </a:lnSpc>
              <a:spcBef>
                <a:spcPts val="105"/>
              </a:spcBef>
            </a:pPr>
            <a:r>
              <a:rPr sz="1400" spc="130" dirty="0">
                <a:latin typeface="Tahoma"/>
                <a:cs typeface="Tahoma"/>
              </a:rPr>
              <a:t>Показовий</a:t>
            </a:r>
            <a:r>
              <a:rPr sz="1400" spc="-80" dirty="0">
                <a:latin typeface="Tahoma"/>
                <a:cs typeface="Tahoma"/>
              </a:rPr>
              <a:t> </a:t>
            </a:r>
            <a:r>
              <a:rPr sz="1400" spc="90" dirty="0">
                <a:latin typeface="Tahoma"/>
                <a:cs typeface="Tahoma"/>
              </a:rPr>
              <a:t>приклад:</a:t>
            </a:r>
            <a:r>
              <a:rPr sz="1400" spc="-75" dirty="0">
                <a:latin typeface="Tahoma"/>
                <a:cs typeface="Tahoma"/>
              </a:rPr>
              <a:t> </a:t>
            </a:r>
            <a:r>
              <a:rPr sz="1400" spc="90" dirty="0">
                <a:latin typeface="Tahoma"/>
                <a:cs typeface="Tahoma"/>
              </a:rPr>
              <a:t>загальні</a:t>
            </a:r>
            <a:r>
              <a:rPr sz="1400" spc="-25" dirty="0">
                <a:latin typeface="Tahoma"/>
                <a:cs typeface="Tahoma"/>
              </a:rPr>
              <a:t> </a:t>
            </a:r>
            <a:r>
              <a:rPr sz="1400" spc="120" dirty="0">
                <a:latin typeface="Tahoma"/>
                <a:cs typeface="Tahoma"/>
              </a:rPr>
              <a:t>операційні</a:t>
            </a:r>
            <a:r>
              <a:rPr sz="1400" spc="-60" dirty="0">
                <a:latin typeface="Tahoma"/>
                <a:cs typeface="Tahoma"/>
              </a:rPr>
              <a:t> </a:t>
            </a:r>
            <a:r>
              <a:rPr sz="1400" spc="100" dirty="0">
                <a:latin typeface="Tahoma"/>
                <a:cs typeface="Tahoma"/>
              </a:rPr>
              <a:t>витрати</a:t>
            </a:r>
            <a:r>
              <a:rPr sz="1400" spc="-5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та</a:t>
            </a:r>
            <a:r>
              <a:rPr sz="1400" spc="-55" dirty="0">
                <a:latin typeface="Tahoma"/>
                <a:cs typeface="Tahoma"/>
              </a:rPr>
              <a:t> </a:t>
            </a:r>
            <a:r>
              <a:rPr sz="1400" spc="105" dirty="0">
                <a:latin typeface="Tahoma"/>
                <a:cs typeface="Tahoma"/>
              </a:rPr>
              <a:t>імпортна </a:t>
            </a:r>
            <a:r>
              <a:rPr sz="1400" spc="110" dirty="0">
                <a:latin typeface="Tahoma"/>
                <a:cs typeface="Tahoma"/>
              </a:rPr>
              <a:t>складова</a:t>
            </a:r>
            <a:r>
              <a:rPr sz="1400" spc="-80" dirty="0">
                <a:latin typeface="Tahoma"/>
                <a:cs typeface="Tahoma"/>
              </a:rPr>
              <a:t> </a:t>
            </a:r>
            <a:r>
              <a:rPr sz="1400" spc="125" dirty="0">
                <a:latin typeface="Tahoma"/>
                <a:cs typeface="Tahoma"/>
              </a:rPr>
              <a:t>виробництва</a:t>
            </a:r>
            <a:r>
              <a:rPr sz="1400" spc="-80" dirty="0">
                <a:latin typeface="Tahoma"/>
                <a:cs typeface="Tahoma"/>
              </a:rPr>
              <a:t> </a:t>
            </a:r>
            <a:r>
              <a:rPr sz="1400" spc="125" dirty="0">
                <a:latin typeface="Tahoma"/>
                <a:cs typeface="Tahoma"/>
              </a:rPr>
              <a:t>тонни</a:t>
            </a:r>
            <a:r>
              <a:rPr sz="1400" spc="-60" dirty="0">
                <a:latin typeface="Tahoma"/>
                <a:cs typeface="Tahoma"/>
              </a:rPr>
              <a:t> </a:t>
            </a:r>
            <a:r>
              <a:rPr sz="1400" spc="125" dirty="0">
                <a:latin typeface="Tahoma"/>
                <a:cs typeface="Tahoma"/>
              </a:rPr>
              <a:t>зерна</a:t>
            </a:r>
            <a:r>
              <a:rPr sz="1400" spc="-65" dirty="0">
                <a:latin typeface="Tahoma"/>
                <a:cs typeface="Tahoma"/>
              </a:rPr>
              <a:t> </a:t>
            </a:r>
            <a:r>
              <a:rPr sz="1400" spc="110" dirty="0">
                <a:latin typeface="Tahoma"/>
                <a:cs typeface="Tahoma"/>
              </a:rPr>
              <a:t>кукурудзи</a:t>
            </a:r>
            <a:r>
              <a:rPr sz="1400" spc="-70" dirty="0">
                <a:latin typeface="Tahoma"/>
                <a:cs typeface="Tahoma"/>
              </a:rPr>
              <a:t> </a:t>
            </a:r>
            <a:r>
              <a:rPr sz="1400" spc="110" dirty="0">
                <a:latin typeface="Tahoma"/>
                <a:cs typeface="Tahoma"/>
              </a:rPr>
              <a:t>в</a:t>
            </a:r>
            <a:r>
              <a:rPr sz="1400" spc="-65" dirty="0">
                <a:latin typeface="Tahoma"/>
                <a:cs typeface="Tahoma"/>
              </a:rPr>
              <a:t> </a:t>
            </a:r>
            <a:r>
              <a:rPr sz="1400" spc="110" dirty="0">
                <a:latin typeface="Tahoma"/>
                <a:cs typeface="Tahoma"/>
              </a:rPr>
              <a:t>Україні</a:t>
            </a:r>
            <a:r>
              <a:rPr sz="1400" spc="-75" dirty="0">
                <a:latin typeface="Tahoma"/>
                <a:cs typeface="Tahoma"/>
              </a:rPr>
              <a:t> </a:t>
            </a:r>
            <a:r>
              <a:rPr sz="1400" spc="110" dirty="0">
                <a:latin typeface="Tahoma"/>
                <a:cs typeface="Tahoma"/>
              </a:rPr>
              <a:t>в</a:t>
            </a:r>
            <a:r>
              <a:rPr sz="1400" spc="-6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2018</a:t>
            </a:r>
            <a:r>
              <a:rPr sz="1400" spc="-60" dirty="0">
                <a:latin typeface="Tahoma"/>
                <a:cs typeface="Tahoma"/>
              </a:rPr>
              <a:t> </a:t>
            </a:r>
            <a:r>
              <a:rPr sz="1400" spc="-35" dirty="0">
                <a:latin typeface="Tahoma"/>
                <a:cs typeface="Tahoma"/>
              </a:rPr>
              <a:t>р.,</a:t>
            </a:r>
            <a:r>
              <a:rPr sz="1400" spc="-65" dirty="0">
                <a:latin typeface="Tahoma"/>
                <a:cs typeface="Tahoma"/>
              </a:rPr>
              <a:t> </a:t>
            </a:r>
            <a:r>
              <a:rPr sz="1400" spc="30" dirty="0">
                <a:latin typeface="Tahoma"/>
                <a:cs typeface="Tahoma"/>
              </a:rPr>
              <a:t>дол.</a:t>
            </a:r>
            <a:endParaRPr sz="1400">
              <a:latin typeface="Tahoma"/>
              <a:cs typeface="Tahoma"/>
            </a:endParaRPr>
          </a:p>
          <a:p>
            <a:pPr marL="2540" algn="ctr">
              <a:lnSpc>
                <a:spcPct val="100000"/>
              </a:lnSpc>
            </a:pPr>
            <a:r>
              <a:rPr sz="1400" spc="165" dirty="0">
                <a:latin typeface="Tahoma"/>
                <a:cs typeface="Tahoma"/>
              </a:rPr>
              <a:t>США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2437" y="4114596"/>
            <a:ext cx="83407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28166D"/>
                </a:solidFill>
                <a:latin typeface="Tahoma"/>
                <a:cs typeface="Tahoma"/>
              </a:rPr>
              <a:t>«Економіка</a:t>
            </a:r>
            <a:r>
              <a:rPr sz="1200" b="1" spc="459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28166D"/>
                </a:solidFill>
                <a:latin typeface="Tahoma"/>
                <a:cs typeface="Tahoma"/>
              </a:rPr>
              <a:t>бідності»</a:t>
            </a:r>
            <a:r>
              <a:rPr sz="1200" b="1" spc="470" dirty="0">
                <a:solidFill>
                  <a:srgbClr val="28166D"/>
                </a:solidFill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–</a:t>
            </a:r>
            <a:r>
              <a:rPr sz="1200" spc="445" dirty="0">
                <a:latin typeface="Tahoma"/>
                <a:cs typeface="Tahoma"/>
              </a:rPr>
              <a:t> </a:t>
            </a:r>
            <a:r>
              <a:rPr sz="1200" spc="105" dirty="0">
                <a:latin typeface="Tahoma"/>
                <a:cs typeface="Tahoma"/>
              </a:rPr>
              <a:t>модель</a:t>
            </a:r>
            <a:r>
              <a:rPr sz="1200" spc="440" dirty="0">
                <a:latin typeface="Tahoma"/>
                <a:cs typeface="Tahoma"/>
              </a:rPr>
              <a:t> </a:t>
            </a:r>
            <a:r>
              <a:rPr sz="1200" spc="50" dirty="0">
                <a:latin typeface="Tahoma"/>
                <a:cs typeface="Tahoma"/>
              </a:rPr>
              <a:t>(структура)</a:t>
            </a:r>
            <a:r>
              <a:rPr sz="1200" spc="450" dirty="0">
                <a:latin typeface="Tahoma"/>
                <a:cs typeface="Tahoma"/>
              </a:rPr>
              <a:t> </a:t>
            </a:r>
            <a:r>
              <a:rPr sz="1200" spc="90" dirty="0">
                <a:latin typeface="Tahoma"/>
                <a:cs typeface="Tahoma"/>
              </a:rPr>
              <a:t>економіки,</a:t>
            </a:r>
            <a:r>
              <a:rPr sz="1200" spc="440" dirty="0">
                <a:latin typeface="Tahoma"/>
                <a:cs typeface="Tahoma"/>
              </a:rPr>
              <a:t> </a:t>
            </a:r>
            <a:r>
              <a:rPr sz="1200" spc="85" dirty="0">
                <a:latin typeface="Tahoma"/>
                <a:cs typeface="Tahoma"/>
              </a:rPr>
              <a:t>яка</a:t>
            </a:r>
            <a:r>
              <a:rPr sz="1200" spc="440" dirty="0">
                <a:latin typeface="Tahoma"/>
                <a:cs typeface="Tahoma"/>
              </a:rPr>
              <a:t> </a:t>
            </a:r>
            <a:r>
              <a:rPr sz="1200" spc="100" dirty="0">
                <a:latin typeface="Tahoma"/>
                <a:cs typeface="Tahoma"/>
              </a:rPr>
              <a:t>побудована</a:t>
            </a:r>
            <a:r>
              <a:rPr sz="1200" spc="434" dirty="0">
                <a:latin typeface="Tahoma"/>
                <a:cs typeface="Tahoma"/>
              </a:rPr>
              <a:t> </a:t>
            </a:r>
            <a:r>
              <a:rPr sz="1200" spc="105" dirty="0">
                <a:latin typeface="Tahoma"/>
                <a:cs typeface="Tahoma"/>
              </a:rPr>
              <a:t>на</a:t>
            </a:r>
            <a:r>
              <a:rPr sz="1200" spc="440" dirty="0">
                <a:latin typeface="Tahoma"/>
                <a:cs typeface="Tahoma"/>
              </a:rPr>
              <a:t> </a:t>
            </a:r>
            <a:r>
              <a:rPr sz="1200" spc="105" dirty="0">
                <a:latin typeface="Tahoma"/>
                <a:cs typeface="Tahoma"/>
              </a:rPr>
              <a:t>домінуючому</a:t>
            </a:r>
            <a:r>
              <a:rPr sz="1200" spc="434" dirty="0">
                <a:latin typeface="Tahoma"/>
                <a:cs typeface="Tahoma"/>
              </a:rPr>
              <a:t> </a:t>
            </a:r>
            <a:r>
              <a:rPr sz="1200" spc="80" dirty="0">
                <a:latin typeface="Tahoma"/>
                <a:cs typeface="Tahoma"/>
              </a:rPr>
              <a:t>експорті </a:t>
            </a:r>
            <a:r>
              <a:rPr sz="1200" spc="130" dirty="0">
                <a:latin typeface="Tahoma"/>
                <a:cs typeface="Tahoma"/>
              </a:rPr>
              <a:t>сировини</a:t>
            </a:r>
            <a:r>
              <a:rPr sz="1200" spc="170" dirty="0">
                <a:latin typeface="Tahoma"/>
                <a:cs typeface="Tahoma"/>
              </a:rPr>
              <a:t> </a:t>
            </a:r>
            <a:r>
              <a:rPr sz="1200" spc="100" dirty="0">
                <a:latin typeface="Tahoma"/>
                <a:cs typeface="Tahoma"/>
              </a:rPr>
              <a:t>в</a:t>
            </a:r>
            <a:r>
              <a:rPr sz="1200" spc="175" dirty="0">
                <a:latin typeface="Tahoma"/>
                <a:cs typeface="Tahoma"/>
              </a:rPr>
              <a:t> </a:t>
            </a:r>
            <a:r>
              <a:rPr sz="1200" spc="114" dirty="0">
                <a:latin typeface="Tahoma"/>
                <a:cs typeface="Tahoma"/>
              </a:rPr>
              <a:t>обмін</a:t>
            </a:r>
            <a:r>
              <a:rPr sz="1200" spc="175" dirty="0">
                <a:latin typeface="Tahoma"/>
                <a:cs typeface="Tahoma"/>
              </a:rPr>
              <a:t> </a:t>
            </a:r>
            <a:r>
              <a:rPr sz="1200" spc="105" dirty="0">
                <a:latin typeface="Tahoma"/>
                <a:cs typeface="Tahoma"/>
              </a:rPr>
              <a:t>на</a:t>
            </a:r>
            <a:r>
              <a:rPr sz="1200" spc="165" dirty="0">
                <a:latin typeface="Tahoma"/>
                <a:cs typeface="Tahoma"/>
              </a:rPr>
              <a:t> </a:t>
            </a:r>
            <a:r>
              <a:rPr sz="1200" spc="100" dirty="0">
                <a:latin typeface="Tahoma"/>
                <a:cs typeface="Tahoma"/>
              </a:rPr>
              <a:t>імпорт</a:t>
            </a:r>
            <a:r>
              <a:rPr sz="1200" spc="170" dirty="0">
                <a:latin typeface="Tahoma"/>
                <a:cs typeface="Tahoma"/>
              </a:rPr>
              <a:t> </a:t>
            </a:r>
            <a:r>
              <a:rPr sz="1200" spc="75" dirty="0">
                <a:latin typeface="Tahoma"/>
                <a:cs typeface="Tahoma"/>
              </a:rPr>
              <a:t>готової</a:t>
            </a:r>
            <a:r>
              <a:rPr sz="1200" spc="170" dirty="0">
                <a:latin typeface="Tahoma"/>
                <a:cs typeface="Tahoma"/>
              </a:rPr>
              <a:t> </a:t>
            </a:r>
            <a:r>
              <a:rPr sz="1200" spc="80" dirty="0">
                <a:latin typeface="Tahoma"/>
                <a:cs typeface="Tahoma"/>
              </a:rPr>
              <a:t>індустріальної</a:t>
            </a:r>
            <a:r>
              <a:rPr sz="1200" spc="180" dirty="0">
                <a:latin typeface="Tahoma"/>
                <a:cs typeface="Tahoma"/>
              </a:rPr>
              <a:t> </a:t>
            </a:r>
            <a:r>
              <a:rPr sz="1200" spc="75" dirty="0">
                <a:latin typeface="Tahoma"/>
                <a:cs typeface="Tahoma"/>
              </a:rPr>
              <a:t>продукції.</a:t>
            </a:r>
            <a:r>
              <a:rPr sz="1200" spc="170" dirty="0">
                <a:latin typeface="Tahoma"/>
                <a:cs typeface="Tahoma"/>
              </a:rPr>
              <a:t> </a:t>
            </a:r>
            <a:r>
              <a:rPr sz="1200" spc="60" dirty="0">
                <a:latin typeface="Tahoma"/>
                <a:cs typeface="Tahoma"/>
              </a:rPr>
              <a:t>Така</a:t>
            </a:r>
            <a:r>
              <a:rPr sz="1200" spc="170" dirty="0">
                <a:latin typeface="Tahoma"/>
                <a:cs typeface="Tahoma"/>
              </a:rPr>
              <a:t> </a:t>
            </a:r>
            <a:r>
              <a:rPr sz="1200" spc="105" dirty="0">
                <a:latin typeface="Tahoma"/>
                <a:cs typeface="Tahoma"/>
              </a:rPr>
              <a:t>модель</a:t>
            </a:r>
            <a:r>
              <a:rPr sz="1200" spc="165" dirty="0">
                <a:latin typeface="Tahoma"/>
                <a:cs typeface="Tahoma"/>
              </a:rPr>
              <a:t> </a:t>
            </a:r>
            <a:r>
              <a:rPr sz="1200" spc="105" dirty="0">
                <a:latin typeface="Tahoma"/>
                <a:cs typeface="Tahoma"/>
              </a:rPr>
              <a:t>призводить</a:t>
            </a:r>
            <a:r>
              <a:rPr sz="1200" spc="170" dirty="0">
                <a:latin typeface="Tahoma"/>
                <a:cs typeface="Tahoma"/>
              </a:rPr>
              <a:t> </a:t>
            </a:r>
            <a:r>
              <a:rPr sz="1200" spc="100" dirty="0">
                <a:latin typeface="Tahoma"/>
                <a:cs typeface="Tahoma"/>
              </a:rPr>
              <a:t>до</a:t>
            </a:r>
            <a:r>
              <a:rPr sz="1200" spc="170" dirty="0">
                <a:latin typeface="Tahoma"/>
                <a:cs typeface="Tahoma"/>
              </a:rPr>
              <a:t> </a:t>
            </a:r>
            <a:r>
              <a:rPr sz="1200" spc="90" dirty="0">
                <a:latin typeface="Tahoma"/>
                <a:cs typeface="Tahoma"/>
              </a:rPr>
              <a:t>подвійних </a:t>
            </a:r>
            <a:r>
              <a:rPr sz="1200" spc="60" dirty="0">
                <a:latin typeface="Tahoma"/>
                <a:cs typeface="Tahoma"/>
              </a:rPr>
              <a:t>втрат</a:t>
            </a:r>
            <a:r>
              <a:rPr sz="1200" spc="105" dirty="0">
                <a:latin typeface="Tahoma"/>
                <a:cs typeface="Tahoma"/>
              </a:rPr>
              <a:t>  </a:t>
            </a:r>
            <a:r>
              <a:rPr sz="1200" spc="100" dirty="0">
                <a:latin typeface="Tahoma"/>
                <a:cs typeface="Tahoma"/>
              </a:rPr>
              <a:t>через  </a:t>
            </a:r>
            <a:r>
              <a:rPr sz="1200" spc="130" dirty="0">
                <a:latin typeface="Tahoma"/>
                <a:cs typeface="Tahoma"/>
              </a:rPr>
              <a:t>вимушений</a:t>
            </a:r>
            <a:r>
              <a:rPr sz="1200" spc="105" dirty="0">
                <a:latin typeface="Tahoma"/>
                <a:cs typeface="Tahoma"/>
              </a:rPr>
              <a:t>  </a:t>
            </a:r>
            <a:r>
              <a:rPr sz="1200" spc="120" dirty="0">
                <a:latin typeface="Tahoma"/>
                <a:cs typeface="Tahoma"/>
              </a:rPr>
              <a:t>високий</a:t>
            </a:r>
            <a:r>
              <a:rPr sz="1200" spc="105" dirty="0">
                <a:latin typeface="Tahoma"/>
                <a:cs typeface="Tahoma"/>
              </a:rPr>
              <a:t>  </a:t>
            </a:r>
            <a:r>
              <a:rPr sz="1200" spc="100" dirty="0">
                <a:latin typeface="Tahoma"/>
                <a:cs typeface="Tahoma"/>
              </a:rPr>
              <a:t>імпорт</a:t>
            </a:r>
            <a:r>
              <a:rPr sz="1200" spc="110" dirty="0">
                <a:latin typeface="Tahoma"/>
                <a:cs typeface="Tahoma"/>
              </a:rPr>
              <a:t>  </a:t>
            </a:r>
            <a:r>
              <a:rPr sz="1200" spc="90" dirty="0">
                <a:latin typeface="Tahoma"/>
                <a:cs typeface="Tahoma"/>
              </a:rPr>
              <a:t>необхідних</a:t>
            </a:r>
            <a:r>
              <a:rPr sz="1200" spc="105" dirty="0">
                <a:latin typeface="Tahoma"/>
                <a:cs typeface="Tahoma"/>
              </a:rPr>
              <a:t>  </a:t>
            </a:r>
            <a:r>
              <a:rPr sz="1200" spc="120" dirty="0">
                <a:latin typeface="Tahoma"/>
                <a:cs typeface="Tahoma"/>
              </a:rPr>
              <a:t>промислових</a:t>
            </a:r>
            <a:r>
              <a:rPr sz="1200" spc="110" dirty="0">
                <a:latin typeface="Tahoma"/>
                <a:cs typeface="Tahoma"/>
              </a:rPr>
              <a:t>  </a:t>
            </a:r>
            <a:r>
              <a:rPr sz="1200" spc="75" dirty="0">
                <a:latin typeface="Tahoma"/>
                <a:cs typeface="Tahoma"/>
              </a:rPr>
              <a:t>товарів</a:t>
            </a:r>
            <a:r>
              <a:rPr sz="1200" spc="110" dirty="0">
                <a:latin typeface="Tahoma"/>
                <a:cs typeface="Tahoma"/>
              </a:rPr>
              <a:t>  </a:t>
            </a:r>
            <a:r>
              <a:rPr sz="1200" dirty="0">
                <a:latin typeface="Tahoma"/>
                <a:cs typeface="Tahoma"/>
              </a:rPr>
              <a:t>та</a:t>
            </a:r>
            <a:r>
              <a:rPr sz="1200" spc="105" dirty="0">
                <a:latin typeface="Tahoma"/>
                <a:cs typeface="Tahoma"/>
              </a:rPr>
              <a:t>  </a:t>
            </a:r>
            <a:r>
              <a:rPr sz="1200" spc="100" dirty="0">
                <a:latin typeface="Tahoma"/>
                <a:cs typeface="Tahoma"/>
              </a:rPr>
              <a:t>через  </a:t>
            </a:r>
            <a:r>
              <a:rPr sz="1200" spc="95" dirty="0">
                <a:latin typeface="Tahoma"/>
                <a:cs typeface="Tahoma"/>
              </a:rPr>
              <a:t>вивезення </a:t>
            </a:r>
            <a:r>
              <a:rPr sz="1200" spc="130" dirty="0">
                <a:latin typeface="Tahoma"/>
                <a:cs typeface="Tahoma"/>
              </a:rPr>
              <a:t>сировини</a:t>
            </a:r>
            <a:r>
              <a:rPr sz="1200" spc="-55" dirty="0">
                <a:latin typeface="Tahoma"/>
                <a:cs typeface="Tahoma"/>
              </a:rPr>
              <a:t> </a:t>
            </a:r>
            <a:r>
              <a:rPr sz="1200" spc="100" dirty="0">
                <a:latin typeface="Tahoma"/>
                <a:cs typeface="Tahoma"/>
              </a:rPr>
              <a:t>в</a:t>
            </a:r>
            <a:r>
              <a:rPr sz="1200" spc="-50" dirty="0">
                <a:latin typeface="Tahoma"/>
                <a:cs typeface="Tahoma"/>
              </a:rPr>
              <a:t> </a:t>
            </a:r>
            <a:r>
              <a:rPr sz="1200" spc="114" dirty="0">
                <a:latin typeface="Tahoma"/>
                <a:cs typeface="Tahoma"/>
              </a:rPr>
              <a:t>необробленому</a:t>
            </a:r>
            <a:r>
              <a:rPr sz="1200" spc="-65" dirty="0">
                <a:latin typeface="Tahoma"/>
                <a:cs typeface="Tahoma"/>
              </a:rPr>
              <a:t> </a:t>
            </a:r>
            <a:r>
              <a:rPr sz="1200" spc="90" dirty="0">
                <a:latin typeface="Tahoma"/>
                <a:cs typeface="Tahoma"/>
              </a:rPr>
              <a:t>вигляді</a:t>
            </a:r>
            <a:r>
              <a:rPr sz="1200" spc="-45" dirty="0">
                <a:latin typeface="Tahoma"/>
                <a:cs typeface="Tahoma"/>
              </a:rPr>
              <a:t> </a:t>
            </a:r>
            <a:r>
              <a:rPr sz="1200" spc="75" dirty="0">
                <a:latin typeface="Tahoma"/>
                <a:cs typeface="Tahoma"/>
              </a:rPr>
              <a:t>замість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95" dirty="0">
                <a:latin typeface="Tahoma"/>
                <a:cs typeface="Tahoma"/>
              </a:rPr>
              <a:t>експорту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85" dirty="0">
                <a:latin typeface="Tahoma"/>
                <a:cs typeface="Tahoma"/>
              </a:rPr>
              <a:t>продуктів</a:t>
            </a:r>
            <a:r>
              <a:rPr sz="1200" spc="-35" dirty="0">
                <a:latin typeface="Tahoma"/>
                <a:cs typeface="Tahoma"/>
              </a:rPr>
              <a:t> </a:t>
            </a:r>
            <a:r>
              <a:rPr sz="1200" spc="90" dirty="0">
                <a:latin typeface="Tahoma"/>
                <a:cs typeface="Tahoma"/>
              </a:rPr>
              <a:t>переробки.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37031" y="1885188"/>
            <a:ext cx="3461385" cy="1209040"/>
            <a:chOff x="637031" y="1885188"/>
            <a:chExt cx="3461385" cy="1209040"/>
          </a:xfrm>
        </p:grpSpPr>
        <p:sp>
          <p:nvSpPr>
            <p:cNvPr id="15" name="object 15"/>
            <p:cNvSpPr/>
            <p:nvPr/>
          </p:nvSpPr>
          <p:spPr>
            <a:xfrm>
              <a:off x="781811" y="2657856"/>
              <a:ext cx="361315" cy="394970"/>
            </a:xfrm>
            <a:custGeom>
              <a:avLst/>
              <a:gdLst/>
              <a:ahLst/>
              <a:cxnLst/>
              <a:rect l="l" t="t" r="r" b="b"/>
              <a:pathLst>
                <a:path w="361315" h="394969">
                  <a:moveTo>
                    <a:pt x="361188" y="0"/>
                  </a:moveTo>
                  <a:lnTo>
                    <a:pt x="0" y="0"/>
                  </a:lnTo>
                  <a:lnTo>
                    <a:pt x="0" y="394715"/>
                  </a:lnTo>
                  <a:lnTo>
                    <a:pt x="361188" y="394715"/>
                  </a:lnTo>
                  <a:lnTo>
                    <a:pt x="361188" y="0"/>
                  </a:lnTo>
                  <a:close/>
                </a:path>
              </a:pathLst>
            </a:custGeom>
            <a:solidFill>
              <a:srgbClr val="EFCF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81811" y="2657856"/>
              <a:ext cx="361315" cy="394970"/>
            </a:xfrm>
            <a:custGeom>
              <a:avLst/>
              <a:gdLst/>
              <a:ahLst/>
              <a:cxnLst/>
              <a:rect l="l" t="t" r="r" b="b"/>
              <a:pathLst>
                <a:path w="361315" h="394969">
                  <a:moveTo>
                    <a:pt x="0" y="394715"/>
                  </a:moveTo>
                  <a:lnTo>
                    <a:pt x="361188" y="394715"/>
                  </a:lnTo>
                  <a:lnTo>
                    <a:pt x="361188" y="0"/>
                  </a:lnTo>
                  <a:lnTo>
                    <a:pt x="0" y="0"/>
                  </a:lnTo>
                  <a:lnTo>
                    <a:pt x="0" y="394715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351787" y="2421636"/>
              <a:ext cx="360045" cy="631190"/>
            </a:xfrm>
            <a:custGeom>
              <a:avLst/>
              <a:gdLst/>
              <a:ahLst/>
              <a:cxnLst/>
              <a:rect l="l" t="t" r="r" b="b"/>
              <a:pathLst>
                <a:path w="360044" h="631189">
                  <a:moveTo>
                    <a:pt x="359663" y="0"/>
                  </a:moveTo>
                  <a:lnTo>
                    <a:pt x="0" y="0"/>
                  </a:lnTo>
                  <a:lnTo>
                    <a:pt x="0" y="630936"/>
                  </a:lnTo>
                  <a:lnTo>
                    <a:pt x="359663" y="630936"/>
                  </a:lnTo>
                  <a:lnTo>
                    <a:pt x="359663" y="0"/>
                  </a:lnTo>
                  <a:close/>
                </a:path>
              </a:pathLst>
            </a:custGeom>
            <a:solidFill>
              <a:srgbClr val="EFCF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351787" y="2421636"/>
              <a:ext cx="360045" cy="631190"/>
            </a:xfrm>
            <a:custGeom>
              <a:avLst/>
              <a:gdLst/>
              <a:ahLst/>
              <a:cxnLst/>
              <a:rect l="l" t="t" r="r" b="b"/>
              <a:pathLst>
                <a:path w="360044" h="631189">
                  <a:moveTo>
                    <a:pt x="0" y="630936"/>
                  </a:moveTo>
                  <a:lnTo>
                    <a:pt x="359663" y="630936"/>
                  </a:lnTo>
                  <a:lnTo>
                    <a:pt x="359663" y="0"/>
                  </a:lnTo>
                  <a:lnTo>
                    <a:pt x="0" y="0"/>
                  </a:lnTo>
                  <a:lnTo>
                    <a:pt x="0" y="63093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920240" y="2156460"/>
              <a:ext cx="361315" cy="896619"/>
            </a:xfrm>
            <a:custGeom>
              <a:avLst/>
              <a:gdLst/>
              <a:ahLst/>
              <a:cxnLst/>
              <a:rect l="l" t="t" r="r" b="b"/>
              <a:pathLst>
                <a:path w="361314" h="896619">
                  <a:moveTo>
                    <a:pt x="361188" y="0"/>
                  </a:moveTo>
                  <a:lnTo>
                    <a:pt x="0" y="0"/>
                  </a:lnTo>
                  <a:lnTo>
                    <a:pt x="0" y="896112"/>
                  </a:lnTo>
                  <a:lnTo>
                    <a:pt x="361188" y="896112"/>
                  </a:lnTo>
                  <a:lnTo>
                    <a:pt x="361188" y="0"/>
                  </a:lnTo>
                  <a:close/>
                </a:path>
              </a:pathLst>
            </a:custGeom>
            <a:solidFill>
              <a:srgbClr val="EFCF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920240" y="2156460"/>
              <a:ext cx="361315" cy="896619"/>
            </a:xfrm>
            <a:custGeom>
              <a:avLst/>
              <a:gdLst/>
              <a:ahLst/>
              <a:cxnLst/>
              <a:rect l="l" t="t" r="r" b="b"/>
              <a:pathLst>
                <a:path w="361314" h="896619">
                  <a:moveTo>
                    <a:pt x="0" y="896112"/>
                  </a:moveTo>
                  <a:lnTo>
                    <a:pt x="361188" y="896112"/>
                  </a:lnTo>
                  <a:lnTo>
                    <a:pt x="361188" y="0"/>
                  </a:lnTo>
                  <a:lnTo>
                    <a:pt x="0" y="0"/>
                  </a:lnTo>
                  <a:lnTo>
                    <a:pt x="0" y="89611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490215" y="2308860"/>
              <a:ext cx="361315" cy="744220"/>
            </a:xfrm>
            <a:custGeom>
              <a:avLst/>
              <a:gdLst/>
              <a:ahLst/>
              <a:cxnLst/>
              <a:rect l="l" t="t" r="r" b="b"/>
              <a:pathLst>
                <a:path w="361314" h="744219">
                  <a:moveTo>
                    <a:pt x="361188" y="0"/>
                  </a:moveTo>
                  <a:lnTo>
                    <a:pt x="0" y="0"/>
                  </a:lnTo>
                  <a:lnTo>
                    <a:pt x="0" y="743712"/>
                  </a:lnTo>
                  <a:lnTo>
                    <a:pt x="361188" y="743712"/>
                  </a:lnTo>
                  <a:lnTo>
                    <a:pt x="361188" y="0"/>
                  </a:lnTo>
                  <a:close/>
                </a:path>
              </a:pathLst>
            </a:custGeom>
            <a:solidFill>
              <a:srgbClr val="EFCF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490215" y="2308860"/>
              <a:ext cx="361315" cy="744220"/>
            </a:xfrm>
            <a:custGeom>
              <a:avLst/>
              <a:gdLst/>
              <a:ahLst/>
              <a:cxnLst/>
              <a:rect l="l" t="t" r="r" b="b"/>
              <a:pathLst>
                <a:path w="361314" h="744219">
                  <a:moveTo>
                    <a:pt x="0" y="743712"/>
                  </a:moveTo>
                  <a:lnTo>
                    <a:pt x="361188" y="743712"/>
                  </a:lnTo>
                  <a:lnTo>
                    <a:pt x="361188" y="0"/>
                  </a:lnTo>
                  <a:lnTo>
                    <a:pt x="0" y="0"/>
                  </a:lnTo>
                  <a:lnTo>
                    <a:pt x="0" y="74371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060192" y="2781300"/>
              <a:ext cx="360045" cy="271780"/>
            </a:xfrm>
            <a:custGeom>
              <a:avLst/>
              <a:gdLst/>
              <a:ahLst/>
              <a:cxnLst/>
              <a:rect l="l" t="t" r="r" b="b"/>
              <a:pathLst>
                <a:path w="360045" h="271780">
                  <a:moveTo>
                    <a:pt x="359664" y="0"/>
                  </a:moveTo>
                  <a:lnTo>
                    <a:pt x="0" y="0"/>
                  </a:lnTo>
                  <a:lnTo>
                    <a:pt x="0" y="271272"/>
                  </a:lnTo>
                  <a:lnTo>
                    <a:pt x="359664" y="271272"/>
                  </a:lnTo>
                  <a:lnTo>
                    <a:pt x="359664" y="0"/>
                  </a:lnTo>
                  <a:close/>
                </a:path>
              </a:pathLst>
            </a:custGeom>
            <a:solidFill>
              <a:srgbClr val="EFCF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060192" y="2781300"/>
              <a:ext cx="360045" cy="271780"/>
            </a:xfrm>
            <a:custGeom>
              <a:avLst/>
              <a:gdLst/>
              <a:ahLst/>
              <a:cxnLst/>
              <a:rect l="l" t="t" r="r" b="b"/>
              <a:pathLst>
                <a:path w="360045" h="271780">
                  <a:moveTo>
                    <a:pt x="0" y="271272"/>
                  </a:moveTo>
                  <a:lnTo>
                    <a:pt x="359664" y="271272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27127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351788" y="2052827"/>
              <a:ext cx="2638425" cy="1000125"/>
            </a:xfrm>
            <a:custGeom>
              <a:avLst/>
              <a:gdLst/>
              <a:ahLst/>
              <a:cxnLst/>
              <a:rect l="l" t="t" r="r" b="b"/>
              <a:pathLst>
                <a:path w="2638425" h="1000125">
                  <a:moveTo>
                    <a:pt x="359664" y="259080"/>
                  </a:moveTo>
                  <a:lnTo>
                    <a:pt x="0" y="259080"/>
                  </a:lnTo>
                  <a:lnTo>
                    <a:pt x="0" y="368808"/>
                  </a:lnTo>
                  <a:lnTo>
                    <a:pt x="359664" y="368808"/>
                  </a:lnTo>
                  <a:lnTo>
                    <a:pt x="359664" y="259080"/>
                  </a:lnTo>
                  <a:close/>
                </a:path>
                <a:path w="2638425" h="1000125">
                  <a:moveTo>
                    <a:pt x="929640" y="0"/>
                  </a:moveTo>
                  <a:lnTo>
                    <a:pt x="568452" y="0"/>
                  </a:lnTo>
                  <a:lnTo>
                    <a:pt x="568452" y="103632"/>
                  </a:lnTo>
                  <a:lnTo>
                    <a:pt x="929640" y="103632"/>
                  </a:lnTo>
                  <a:lnTo>
                    <a:pt x="929640" y="0"/>
                  </a:lnTo>
                  <a:close/>
                </a:path>
                <a:path w="2638425" h="1000125">
                  <a:moveTo>
                    <a:pt x="1499616" y="57912"/>
                  </a:moveTo>
                  <a:lnTo>
                    <a:pt x="1138428" y="57912"/>
                  </a:lnTo>
                  <a:lnTo>
                    <a:pt x="1138428" y="256032"/>
                  </a:lnTo>
                  <a:lnTo>
                    <a:pt x="1499616" y="256032"/>
                  </a:lnTo>
                  <a:lnTo>
                    <a:pt x="1499616" y="57912"/>
                  </a:lnTo>
                  <a:close/>
                </a:path>
                <a:path w="2638425" h="1000125">
                  <a:moveTo>
                    <a:pt x="2068068" y="530352"/>
                  </a:moveTo>
                  <a:lnTo>
                    <a:pt x="1708404" y="530352"/>
                  </a:lnTo>
                  <a:lnTo>
                    <a:pt x="1708404" y="728472"/>
                  </a:lnTo>
                  <a:lnTo>
                    <a:pt x="2068068" y="728472"/>
                  </a:lnTo>
                  <a:lnTo>
                    <a:pt x="2068068" y="530352"/>
                  </a:lnTo>
                  <a:close/>
                </a:path>
                <a:path w="2638425" h="1000125">
                  <a:moveTo>
                    <a:pt x="2638044" y="748284"/>
                  </a:moveTo>
                  <a:lnTo>
                    <a:pt x="2276856" y="748284"/>
                  </a:lnTo>
                  <a:lnTo>
                    <a:pt x="2276856" y="999744"/>
                  </a:lnTo>
                  <a:lnTo>
                    <a:pt x="2638044" y="999744"/>
                  </a:lnTo>
                  <a:lnTo>
                    <a:pt x="2638044" y="748284"/>
                  </a:lnTo>
                  <a:close/>
                </a:path>
              </a:pathLst>
            </a:custGeom>
            <a:solidFill>
              <a:srgbClr val="2816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37031" y="1889760"/>
              <a:ext cx="3456940" cy="1203960"/>
            </a:xfrm>
            <a:custGeom>
              <a:avLst/>
              <a:gdLst/>
              <a:ahLst/>
              <a:cxnLst/>
              <a:rect l="l" t="t" r="r" b="b"/>
              <a:pathLst>
                <a:path w="3456940" h="1203960">
                  <a:moveTo>
                    <a:pt x="41148" y="1162812"/>
                  </a:moveTo>
                  <a:lnTo>
                    <a:pt x="41148" y="0"/>
                  </a:lnTo>
                </a:path>
                <a:path w="3456940" h="1203960">
                  <a:moveTo>
                    <a:pt x="0" y="1162812"/>
                  </a:moveTo>
                  <a:lnTo>
                    <a:pt x="41148" y="1162812"/>
                  </a:lnTo>
                </a:path>
                <a:path w="3456940" h="1203960">
                  <a:moveTo>
                    <a:pt x="0" y="969263"/>
                  </a:moveTo>
                  <a:lnTo>
                    <a:pt x="41148" y="969263"/>
                  </a:lnTo>
                </a:path>
                <a:path w="3456940" h="1203960">
                  <a:moveTo>
                    <a:pt x="0" y="775715"/>
                  </a:moveTo>
                  <a:lnTo>
                    <a:pt x="41148" y="775715"/>
                  </a:lnTo>
                </a:path>
                <a:path w="3456940" h="1203960">
                  <a:moveTo>
                    <a:pt x="0" y="582167"/>
                  </a:moveTo>
                  <a:lnTo>
                    <a:pt x="41148" y="582167"/>
                  </a:lnTo>
                </a:path>
                <a:path w="3456940" h="1203960">
                  <a:moveTo>
                    <a:pt x="0" y="387095"/>
                  </a:moveTo>
                  <a:lnTo>
                    <a:pt x="41148" y="387095"/>
                  </a:lnTo>
                </a:path>
                <a:path w="3456940" h="1203960">
                  <a:moveTo>
                    <a:pt x="0" y="193547"/>
                  </a:moveTo>
                  <a:lnTo>
                    <a:pt x="41148" y="193547"/>
                  </a:lnTo>
                </a:path>
                <a:path w="3456940" h="1203960">
                  <a:moveTo>
                    <a:pt x="0" y="0"/>
                  </a:moveTo>
                  <a:lnTo>
                    <a:pt x="41148" y="0"/>
                  </a:lnTo>
                </a:path>
                <a:path w="3456940" h="1203960">
                  <a:moveTo>
                    <a:pt x="41148" y="1162812"/>
                  </a:moveTo>
                  <a:lnTo>
                    <a:pt x="3456431" y="1162812"/>
                  </a:lnTo>
                </a:path>
                <a:path w="3456940" h="1203960">
                  <a:moveTo>
                    <a:pt x="41148" y="1162812"/>
                  </a:moveTo>
                  <a:lnTo>
                    <a:pt x="41148" y="1203959"/>
                  </a:lnTo>
                </a:path>
                <a:path w="3456940" h="1203960">
                  <a:moveTo>
                    <a:pt x="609600" y="1162812"/>
                  </a:moveTo>
                  <a:lnTo>
                    <a:pt x="609600" y="1203959"/>
                  </a:lnTo>
                </a:path>
                <a:path w="3456940" h="1203960">
                  <a:moveTo>
                    <a:pt x="1179576" y="1162812"/>
                  </a:moveTo>
                  <a:lnTo>
                    <a:pt x="1179576" y="1203959"/>
                  </a:lnTo>
                </a:path>
                <a:path w="3456940" h="1203960">
                  <a:moveTo>
                    <a:pt x="1749552" y="1162812"/>
                  </a:moveTo>
                  <a:lnTo>
                    <a:pt x="1749552" y="1203959"/>
                  </a:lnTo>
                </a:path>
                <a:path w="3456940" h="1203960">
                  <a:moveTo>
                    <a:pt x="2318004" y="1162812"/>
                  </a:moveTo>
                  <a:lnTo>
                    <a:pt x="2318004" y="1203959"/>
                  </a:lnTo>
                </a:path>
                <a:path w="3456940" h="1203960">
                  <a:moveTo>
                    <a:pt x="2887980" y="1162812"/>
                  </a:moveTo>
                  <a:lnTo>
                    <a:pt x="2887980" y="1203959"/>
                  </a:lnTo>
                </a:path>
                <a:path w="3456940" h="1203960">
                  <a:moveTo>
                    <a:pt x="3456431" y="1162812"/>
                  </a:moveTo>
                  <a:lnTo>
                    <a:pt x="3456431" y="1203959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837691" y="2759201"/>
            <a:ext cx="24955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0" dirty="0">
                <a:latin typeface="Calibri"/>
                <a:cs typeface="Calibri"/>
              </a:rPr>
              <a:t>10,2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407033" y="2640837"/>
            <a:ext cx="24955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0" dirty="0">
                <a:latin typeface="Calibri"/>
                <a:cs typeface="Calibri"/>
              </a:rPr>
              <a:t>16,3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976754" y="2508884"/>
            <a:ext cx="24955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0" dirty="0">
                <a:latin typeface="Calibri"/>
                <a:cs typeface="Calibri"/>
              </a:rPr>
              <a:t>23,1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546095" y="2584450"/>
            <a:ext cx="24955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0" dirty="0">
                <a:latin typeface="Calibri"/>
                <a:cs typeface="Calibri"/>
              </a:rPr>
              <a:t>19,2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196589" y="2821304"/>
            <a:ext cx="895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0" dirty="0">
                <a:latin typeface="Calibri"/>
                <a:cs typeface="Calibri"/>
              </a:rPr>
              <a:t>7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81812" y="2567939"/>
            <a:ext cx="361315" cy="90170"/>
          </a:xfrm>
          <a:prstGeom prst="rect">
            <a:avLst/>
          </a:prstGeom>
          <a:solidFill>
            <a:srgbClr val="28166D"/>
          </a:solidFill>
        </p:spPr>
        <p:txBody>
          <a:bodyPr vert="horz" wrap="square" lIns="0" tIns="0" rIns="0" bIns="0" rtlCol="0">
            <a:spAutoFit/>
          </a:bodyPr>
          <a:lstStyle/>
          <a:p>
            <a:pPr marL="100330">
              <a:lnSpc>
                <a:spcPts val="710"/>
              </a:lnSpc>
            </a:pPr>
            <a:r>
              <a:rPr sz="1000" spc="-25" dirty="0">
                <a:solidFill>
                  <a:srgbClr val="FFFFFF"/>
                </a:solidFill>
                <a:latin typeface="Calibri"/>
                <a:cs typeface="Calibri"/>
              </a:rPr>
              <a:t>2,3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439036" y="2270251"/>
            <a:ext cx="1854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solidFill>
                  <a:srgbClr val="FFFFFF"/>
                </a:solidFill>
                <a:latin typeface="Calibri"/>
                <a:cs typeface="Calibri"/>
              </a:rPr>
              <a:t>2,8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008758" y="2008377"/>
            <a:ext cx="1854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solidFill>
                  <a:srgbClr val="FFFFFF"/>
                </a:solidFill>
                <a:latin typeface="Calibri"/>
                <a:cs typeface="Calibri"/>
              </a:rPr>
              <a:t>2,7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578100" y="2113279"/>
            <a:ext cx="1854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solidFill>
                  <a:srgbClr val="FFFFFF"/>
                </a:solidFill>
                <a:latin typeface="Calibri"/>
                <a:cs typeface="Calibri"/>
              </a:rPr>
              <a:t>5,1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147822" y="2586608"/>
            <a:ext cx="1854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solidFill>
                  <a:srgbClr val="FFFFFF"/>
                </a:solidFill>
                <a:latin typeface="Calibri"/>
                <a:cs typeface="Calibri"/>
              </a:rPr>
              <a:t>5,1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717163" y="2831083"/>
            <a:ext cx="1854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solidFill>
                  <a:srgbClr val="FFFFFF"/>
                </a:solidFill>
                <a:latin typeface="Calibri"/>
                <a:cs typeface="Calibri"/>
              </a:rPr>
              <a:t>6,5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19201" y="1743481"/>
            <a:ext cx="154305" cy="138430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430"/>
              </a:spcBef>
            </a:pPr>
            <a:r>
              <a:rPr sz="1000" spc="-25" dirty="0">
                <a:latin typeface="Calibri"/>
                <a:cs typeface="Calibri"/>
              </a:rPr>
              <a:t>30</a:t>
            </a:r>
            <a:endParaRPr sz="10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325"/>
              </a:spcBef>
            </a:pPr>
            <a:r>
              <a:rPr sz="1000" spc="-25" dirty="0">
                <a:latin typeface="Calibri"/>
                <a:cs typeface="Calibri"/>
              </a:rPr>
              <a:t>25</a:t>
            </a:r>
            <a:endParaRPr sz="10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330"/>
              </a:spcBef>
            </a:pPr>
            <a:r>
              <a:rPr sz="1000" spc="-25" dirty="0">
                <a:latin typeface="Calibri"/>
                <a:cs typeface="Calibri"/>
              </a:rPr>
              <a:t>20</a:t>
            </a:r>
            <a:endParaRPr sz="10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325"/>
              </a:spcBef>
            </a:pPr>
            <a:r>
              <a:rPr sz="1000" spc="-25" dirty="0">
                <a:latin typeface="Calibri"/>
                <a:cs typeface="Calibri"/>
              </a:rPr>
              <a:t>15</a:t>
            </a:r>
            <a:endParaRPr sz="10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330"/>
              </a:spcBef>
            </a:pPr>
            <a:r>
              <a:rPr sz="1000" spc="-25" dirty="0">
                <a:latin typeface="Calibri"/>
                <a:cs typeface="Calibri"/>
              </a:rPr>
              <a:t>10</a:t>
            </a:r>
            <a:endParaRPr sz="10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330"/>
              </a:spcBef>
            </a:pPr>
            <a:r>
              <a:rPr sz="1000" spc="-50" dirty="0">
                <a:latin typeface="Calibri"/>
                <a:cs typeface="Calibri"/>
              </a:rPr>
              <a:t>5</a:t>
            </a:r>
            <a:endParaRPr sz="10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325"/>
              </a:spcBef>
            </a:pPr>
            <a:r>
              <a:rPr sz="1000" spc="-50" dirty="0">
                <a:latin typeface="Calibri"/>
                <a:cs typeface="Calibri"/>
              </a:rPr>
              <a:t>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98575" y="3122844"/>
            <a:ext cx="152400" cy="4298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z="1000" spc="-10" dirty="0">
                <a:latin typeface="Calibri"/>
                <a:cs typeface="Calibri"/>
              </a:rPr>
              <a:t>насіння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467992" y="3123893"/>
            <a:ext cx="152400" cy="6000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z="1000" spc="-10" dirty="0">
                <a:latin typeface="Calibri"/>
                <a:cs typeface="Calibri"/>
              </a:rPr>
              <a:t>пестициди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037588" y="3123183"/>
            <a:ext cx="152400" cy="8528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z="1000" spc="-10" dirty="0">
                <a:latin typeface="Calibri"/>
                <a:cs typeface="Calibri"/>
              </a:rPr>
              <a:t>нафтопродукти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529585" y="3124175"/>
            <a:ext cx="307340" cy="6172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1045"/>
              </a:lnSpc>
            </a:pPr>
            <a:r>
              <a:rPr sz="1000" spc="-10" dirty="0">
                <a:latin typeface="Calibri"/>
                <a:cs typeface="Calibri"/>
              </a:rPr>
              <a:t>мінеральні</a:t>
            </a:r>
            <a:endParaRPr sz="1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000" spc="-10" dirty="0">
                <a:latin typeface="Calibri"/>
                <a:cs typeface="Calibri"/>
              </a:rPr>
              <a:t>добрива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176651" y="3123722"/>
            <a:ext cx="152400" cy="58293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z="1000" dirty="0">
                <a:latin typeface="Calibri"/>
                <a:cs typeface="Calibri"/>
              </a:rPr>
              <a:t>с/г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техніка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745991" y="3123632"/>
            <a:ext cx="152400" cy="2419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z="1000" spc="-20" dirty="0">
                <a:latin typeface="Calibri"/>
                <a:cs typeface="Calibri"/>
              </a:rPr>
              <a:t>інші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4643628" y="2648711"/>
            <a:ext cx="76200" cy="78105"/>
          </a:xfrm>
          <a:custGeom>
            <a:avLst/>
            <a:gdLst/>
            <a:ahLst/>
            <a:cxnLst/>
            <a:rect l="l" t="t" r="r" b="b"/>
            <a:pathLst>
              <a:path w="76200" h="78105">
                <a:moveTo>
                  <a:pt x="76200" y="0"/>
                </a:moveTo>
                <a:lnTo>
                  <a:pt x="0" y="0"/>
                </a:lnTo>
                <a:lnTo>
                  <a:pt x="0" y="77724"/>
                </a:lnTo>
                <a:lnTo>
                  <a:pt x="76200" y="77724"/>
                </a:lnTo>
                <a:lnTo>
                  <a:pt x="76200" y="0"/>
                </a:lnTo>
                <a:close/>
              </a:path>
            </a:pathLst>
          </a:custGeom>
          <a:solidFill>
            <a:srgbClr val="2816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4742434" y="2531719"/>
            <a:ext cx="1214120" cy="447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8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внутрішня</a:t>
            </a:r>
            <a:r>
              <a:rPr sz="1100" spc="-5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складова </a:t>
            </a:r>
            <a:r>
              <a:rPr sz="1100" dirty="0">
                <a:latin typeface="Calibri"/>
                <a:cs typeface="Calibri"/>
              </a:rPr>
              <a:t>імпортна</a:t>
            </a:r>
            <a:r>
              <a:rPr sz="1100" spc="-5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складова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4639055" y="2855976"/>
            <a:ext cx="85725" cy="85725"/>
            <a:chOff x="4639055" y="2855976"/>
            <a:chExt cx="85725" cy="85725"/>
          </a:xfrm>
        </p:grpSpPr>
        <p:sp>
          <p:nvSpPr>
            <p:cNvPr id="48" name="object 48"/>
            <p:cNvSpPr/>
            <p:nvPr/>
          </p:nvSpPr>
          <p:spPr>
            <a:xfrm>
              <a:off x="4643627" y="2860548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762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EFCF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643627" y="2860548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76200"/>
                  </a:moveTo>
                  <a:lnTo>
                    <a:pt x="76200" y="76200"/>
                  </a:lnTo>
                  <a:lnTo>
                    <a:pt x="76200" y="0"/>
                  </a:lnTo>
                  <a:lnTo>
                    <a:pt x="0" y="0"/>
                  </a:lnTo>
                  <a:lnTo>
                    <a:pt x="0" y="762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" name="object 50"/>
          <p:cNvGrpSpPr/>
          <p:nvPr/>
        </p:nvGrpSpPr>
        <p:grpSpPr>
          <a:xfrm>
            <a:off x="6570287" y="1678304"/>
            <a:ext cx="1788160" cy="1788795"/>
            <a:chOff x="6570287" y="1678304"/>
            <a:chExt cx="1788160" cy="1788795"/>
          </a:xfrm>
        </p:grpSpPr>
        <p:sp>
          <p:nvSpPr>
            <p:cNvPr id="51" name="object 51"/>
            <p:cNvSpPr/>
            <p:nvPr/>
          </p:nvSpPr>
          <p:spPr>
            <a:xfrm>
              <a:off x="6574859" y="1682876"/>
              <a:ext cx="1779270" cy="1779270"/>
            </a:xfrm>
            <a:custGeom>
              <a:avLst/>
              <a:gdLst/>
              <a:ahLst/>
              <a:cxnLst/>
              <a:rect l="l" t="t" r="r" b="b"/>
              <a:pathLst>
                <a:path w="1779270" h="1779270">
                  <a:moveTo>
                    <a:pt x="889438" y="0"/>
                  </a:moveTo>
                  <a:lnTo>
                    <a:pt x="889438" y="889635"/>
                  </a:lnTo>
                  <a:lnTo>
                    <a:pt x="438" y="857631"/>
                  </a:lnTo>
                  <a:lnTo>
                    <a:pt x="0" y="906455"/>
                  </a:lnTo>
                  <a:lnTo>
                    <a:pt x="2171" y="954685"/>
                  </a:lnTo>
                  <a:lnTo>
                    <a:pt x="6888" y="1002251"/>
                  </a:lnTo>
                  <a:lnTo>
                    <a:pt x="14084" y="1049081"/>
                  </a:lnTo>
                  <a:lnTo>
                    <a:pt x="23694" y="1095107"/>
                  </a:lnTo>
                  <a:lnTo>
                    <a:pt x="35653" y="1140257"/>
                  </a:lnTo>
                  <a:lnTo>
                    <a:pt x="49895" y="1184462"/>
                  </a:lnTo>
                  <a:lnTo>
                    <a:pt x="66355" y="1227651"/>
                  </a:lnTo>
                  <a:lnTo>
                    <a:pt x="84969" y="1269754"/>
                  </a:lnTo>
                  <a:lnTo>
                    <a:pt x="105669" y="1310701"/>
                  </a:lnTo>
                  <a:lnTo>
                    <a:pt x="128392" y="1350421"/>
                  </a:lnTo>
                  <a:lnTo>
                    <a:pt x="153072" y="1388844"/>
                  </a:lnTo>
                  <a:lnTo>
                    <a:pt x="179643" y="1425900"/>
                  </a:lnTo>
                  <a:lnTo>
                    <a:pt x="208040" y="1461519"/>
                  </a:lnTo>
                  <a:lnTo>
                    <a:pt x="238198" y="1495631"/>
                  </a:lnTo>
                  <a:lnTo>
                    <a:pt x="270051" y="1528165"/>
                  </a:lnTo>
                  <a:lnTo>
                    <a:pt x="303535" y="1559050"/>
                  </a:lnTo>
                  <a:lnTo>
                    <a:pt x="338583" y="1588218"/>
                  </a:lnTo>
                  <a:lnTo>
                    <a:pt x="375131" y="1615597"/>
                  </a:lnTo>
                  <a:lnTo>
                    <a:pt x="413113" y="1641117"/>
                  </a:lnTo>
                  <a:lnTo>
                    <a:pt x="452463" y="1664708"/>
                  </a:lnTo>
                  <a:lnTo>
                    <a:pt x="493117" y="1686300"/>
                  </a:lnTo>
                  <a:lnTo>
                    <a:pt x="535010" y="1705823"/>
                  </a:lnTo>
                  <a:lnTo>
                    <a:pt x="578075" y="1723206"/>
                  </a:lnTo>
                  <a:lnTo>
                    <a:pt x="622247" y="1738378"/>
                  </a:lnTo>
                  <a:lnTo>
                    <a:pt x="667462" y="1751271"/>
                  </a:lnTo>
                  <a:lnTo>
                    <a:pt x="713653" y="1761813"/>
                  </a:lnTo>
                  <a:lnTo>
                    <a:pt x="760756" y="1769935"/>
                  </a:lnTo>
                  <a:lnTo>
                    <a:pt x="808704" y="1775565"/>
                  </a:lnTo>
                  <a:lnTo>
                    <a:pt x="857434" y="1778635"/>
                  </a:lnTo>
                  <a:lnTo>
                    <a:pt x="906258" y="1779073"/>
                  </a:lnTo>
                  <a:lnTo>
                    <a:pt x="954489" y="1776901"/>
                  </a:lnTo>
                  <a:lnTo>
                    <a:pt x="1002054" y="1772185"/>
                  </a:lnTo>
                  <a:lnTo>
                    <a:pt x="1048885" y="1764989"/>
                  </a:lnTo>
                  <a:lnTo>
                    <a:pt x="1094911" y="1755379"/>
                  </a:lnTo>
                  <a:lnTo>
                    <a:pt x="1140062" y="1743420"/>
                  </a:lnTo>
                  <a:lnTo>
                    <a:pt x="1184267" y="1729178"/>
                  </a:lnTo>
                  <a:lnTo>
                    <a:pt x="1227457" y="1712717"/>
                  </a:lnTo>
                  <a:lnTo>
                    <a:pt x="1269561" y="1694104"/>
                  </a:lnTo>
                  <a:lnTo>
                    <a:pt x="1310509" y="1673403"/>
                  </a:lnTo>
                  <a:lnTo>
                    <a:pt x="1350230" y="1650680"/>
                  </a:lnTo>
                  <a:lnTo>
                    <a:pt x="1388656" y="1626001"/>
                  </a:lnTo>
                  <a:lnTo>
                    <a:pt x="1425714" y="1599430"/>
                  </a:lnTo>
                  <a:lnTo>
                    <a:pt x="1461336" y="1571033"/>
                  </a:lnTo>
                  <a:lnTo>
                    <a:pt x="1495450" y="1540875"/>
                  </a:lnTo>
                  <a:lnTo>
                    <a:pt x="1527987" y="1509021"/>
                  </a:lnTo>
                  <a:lnTo>
                    <a:pt x="1558877" y="1475538"/>
                  </a:lnTo>
                  <a:lnTo>
                    <a:pt x="1588049" y="1440489"/>
                  </a:lnTo>
                  <a:lnTo>
                    <a:pt x="1615433" y="1403942"/>
                  </a:lnTo>
                  <a:lnTo>
                    <a:pt x="1640958" y="1365960"/>
                  </a:lnTo>
                  <a:lnTo>
                    <a:pt x="1664555" y="1326609"/>
                  </a:lnTo>
                  <a:lnTo>
                    <a:pt x="1686154" y="1285955"/>
                  </a:lnTo>
                  <a:lnTo>
                    <a:pt x="1705683" y="1244063"/>
                  </a:lnTo>
                  <a:lnTo>
                    <a:pt x="1723074" y="1200998"/>
                  </a:lnTo>
                  <a:lnTo>
                    <a:pt x="1738255" y="1156825"/>
                  </a:lnTo>
                  <a:lnTo>
                    <a:pt x="1751157" y="1111611"/>
                  </a:lnTo>
                  <a:lnTo>
                    <a:pt x="1761709" y="1065420"/>
                  </a:lnTo>
                  <a:lnTo>
                    <a:pt x="1769841" y="1018317"/>
                  </a:lnTo>
                  <a:lnTo>
                    <a:pt x="1775483" y="970368"/>
                  </a:lnTo>
                  <a:lnTo>
                    <a:pt x="1778565" y="921639"/>
                  </a:lnTo>
                  <a:lnTo>
                    <a:pt x="1779003" y="872814"/>
                  </a:lnTo>
                  <a:lnTo>
                    <a:pt x="1776832" y="824584"/>
                  </a:lnTo>
                  <a:lnTo>
                    <a:pt x="1772115" y="777018"/>
                  </a:lnTo>
                  <a:lnTo>
                    <a:pt x="1764919" y="730188"/>
                  </a:lnTo>
                  <a:lnTo>
                    <a:pt x="1755309" y="684162"/>
                  </a:lnTo>
                  <a:lnTo>
                    <a:pt x="1743350" y="639012"/>
                  </a:lnTo>
                  <a:lnTo>
                    <a:pt x="1729108" y="594807"/>
                  </a:lnTo>
                  <a:lnTo>
                    <a:pt x="1712648" y="551618"/>
                  </a:lnTo>
                  <a:lnTo>
                    <a:pt x="1694034" y="509515"/>
                  </a:lnTo>
                  <a:lnTo>
                    <a:pt x="1673334" y="468568"/>
                  </a:lnTo>
                  <a:lnTo>
                    <a:pt x="1650611" y="428848"/>
                  </a:lnTo>
                  <a:lnTo>
                    <a:pt x="1625931" y="390425"/>
                  </a:lnTo>
                  <a:lnTo>
                    <a:pt x="1599360" y="353369"/>
                  </a:lnTo>
                  <a:lnTo>
                    <a:pt x="1570963" y="317750"/>
                  </a:lnTo>
                  <a:lnTo>
                    <a:pt x="1540805" y="283638"/>
                  </a:lnTo>
                  <a:lnTo>
                    <a:pt x="1508952" y="251104"/>
                  </a:lnTo>
                  <a:lnTo>
                    <a:pt x="1475468" y="220219"/>
                  </a:lnTo>
                  <a:lnTo>
                    <a:pt x="1440420" y="191051"/>
                  </a:lnTo>
                  <a:lnTo>
                    <a:pt x="1403872" y="163672"/>
                  </a:lnTo>
                  <a:lnTo>
                    <a:pt x="1365890" y="138152"/>
                  </a:lnTo>
                  <a:lnTo>
                    <a:pt x="1326540" y="114561"/>
                  </a:lnTo>
                  <a:lnTo>
                    <a:pt x="1285885" y="92969"/>
                  </a:lnTo>
                  <a:lnTo>
                    <a:pt x="1243993" y="73446"/>
                  </a:lnTo>
                  <a:lnTo>
                    <a:pt x="1200928" y="56063"/>
                  </a:lnTo>
                  <a:lnTo>
                    <a:pt x="1156756" y="40891"/>
                  </a:lnTo>
                  <a:lnTo>
                    <a:pt x="1111541" y="27998"/>
                  </a:lnTo>
                  <a:lnTo>
                    <a:pt x="1065350" y="17456"/>
                  </a:lnTo>
                  <a:lnTo>
                    <a:pt x="1018247" y="9334"/>
                  </a:lnTo>
                  <a:lnTo>
                    <a:pt x="970299" y="3704"/>
                  </a:lnTo>
                  <a:lnTo>
                    <a:pt x="921569" y="635"/>
                  </a:lnTo>
                  <a:lnTo>
                    <a:pt x="889438" y="0"/>
                  </a:lnTo>
                  <a:close/>
                </a:path>
              </a:pathLst>
            </a:custGeom>
            <a:solidFill>
              <a:srgbClr val="EFCF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574859" y="1682876"/>
              <a:ext cx="1779270" cy="1779270"/>
            </a:xfrm>
            <a:custGeom>
              <a:avLst/>
              <a:gdLst/>
              <a:ahLst/>
              <a:cxnLst/>
              <a:rect l="l" t="t" r="r" b="b"/>
              <a:pathLst>
                <a:path w="1779270" h="1779270">
                  <a:moveTo>
                    <a:pt x="889438" y="889635"/>
                  </a:moveTo>
                  <a:lnTo>
                    <a:pt x="438" y="857631"/>
                  </a:lnTo>
                  <a:lnTo>
                    <a:pt x="0" y="906455"/>
                  </a:lnTo>
                  <a:lnTo>
                    <a:pt x="2171" y="954685"/>
                  </a:lnTo>
                  <a:lnTo>
                    <a:pt x="6888" y="1002251"/>
                  </a:lnTo>
                  <a:lnTo>
                    <a:pt x="14084" y="1049081"/>
                  </a:lnTo>
                  <a:lnTo>
                    <a:pt x="23694" y="1095107"/>
                  </a:lnTo>
                  <a:lnTo>
                    <a:pt x="35653" y="1140257"/>
                  </a:lnTo>
                  <a:lnTo>
                    <a:pt x="49895" y="1184462"/>
                  </a:lnTo>
                  <a:lnTo>
                    <a:pt x="66355" y="1227651"/>
                  </a:lnTo>
                  <a:lnTo>
                    <a:pt x="84969" y="1269754"/>
                  </a:lnTo>
                  <a:lnTo>
                    <a:pt x="105669" y="1310701"/>
                  </a:lnTo>
                  <a:lnTo>
                    <a:pt x="128392" y="1350421"/>
                  </a:lnTo>
                  <a:lnTo>
                    <a:pt x="153072" y="1388844"/>
                  </a:lnTo>
                  <a:lnTo>
                    <a:pt x="179643" y="1425900"/>
                  </a:lnTo>
                  <a:lnTo>
                    <a:pt x="208040" y="1461519"/>
                  </a:lnTo>
                  <a:lnTo>
                    <a:pt x="238198" y="1495631"/>
                  </a:lnTo>
                  <a:lnTo>
                    <a:pt x="270051" y="1528165"/>
                  </a:lnTo>
                  <a:lnTo>
                    <a:pt x="303535" y="1559050"/>
                  </a:lnTo>
                  <a:lnTo>
                    <a:pt x="338583" y="1588218"/>
                  </a:lnTo>
                  <a:lnTo>
                    <a:pt x="375131" y="1615597"/>
                  </a:lnTo>
                  <a:lnTo>
                    <a:pt x="413113" y="1641117"/>
                  </a:lnTo>
                  <a:lnTo>
                    <a:pt x="452463" y="1664708"/>
                  </a:lnTo>
                  <a:lnTo>
                    <a:pt x="493117" y="1686300"/>
                  </a:lnTo>
                  <a:lnTo>
                    <a:pt x="535010" y="1705823"/>
                  </a:lnTo>
                  <a:lnTo>
                    <a:pt x="578075" y="1723206"/>
                  </a:lnTo>
                  <a:lnTo>
                    <a:pt x="622247" y="1738378"/>
                  </a:lnTo>
                  <a:lnTo>
                    <a:pt x="667462" y="1751271"/>
                  </a:lnTo>
                  <a:lnTo>
                    <a:pt x="713653" y="1761813"/>
                  </a:lnTo>
                  <a:lnTo>
                    <a:pt x="760756" y="1769935"/>
                  </a:lnTo>
                  <a:lnTo>
                    <a:pt x="808704" y="1775565"/>
                  </a:lnTo>
                  <a:lnTo>
                    <a:pt x="857434" y="1778635"/>
                  </a:lnTo>
                  <a:lnTo>
                    <a:pt x="906258" y="1779073"/>
                  </a:lnTo>
                  <a:lnTo>
                    <a:pt x="954489" y="1776901"/>
                  </a:lnTo>
                  <a:lnTo>
                    <a:pt x="1002054" y="1772185"/>
                  </a:lnTo>
                  <a:lnTo>
                    <a:pt x="1048885" y="1764989"/>
                  </a:lnTo>
                  <a:lnTo>
                    <a:pt x="1094911" y="1755379"/>
                  </a:lnTo>
                  <a:lnTo>
                    <a:pt x="1140062" y="1743420"/>
                  </a:lnTo>
                  <a:lnTo>
                    <a:pt x="1184267" y="1729178"/>
                  </a:lnTo>
                  <a:lnTo>
                    <a:pt x="1227457" y="1712717"/>
                  </a:lnTo>
                  <a:lnTo>
                    <a:pt x="1269561" y="1694104"/>
                  </a:lnTo>
                  <a:lnTo>
                    <a:pt x="1310509" y="1673403"/>
                  </a:lnTo>
                  <a:lnTo>
                    <a:pt x="1350230" y="1650680"/>
                  </a:lnTo>
                  <a:lnTo>
                    <a:pt x="1388656" y="1626001"/>
                  </a:lnTo>
                  <a:lnTo>
                    <a:pt x="1425714" y="1599430"/>
                  </a:lnTo>
                  <a:lnTo>
                    <a:pt x="1461336" y="1571033"/>
                  </a:lnTo>
                  <a:lnTo>
                    <a:pt x="1495450" y="1540875"/>
                  </a:lnTo>
                  <a:lnTo>
                    <a:pt x="1527987" y="1509021"/>
                  </a:lnTo>
                  <a:lnTo>
                    <a:pt x="1558877" y="1475538"/>
                  </a:lnTo>
                  <a:lnTo>
                    <a:pt x="1588049" y="1440489"/>
                  </a:lnTo>
                  <a:lnTo>
                    <a:pt x="1615433" y="1403942"/>
                  </a:lnTo>
                  <a:lnTo>
                    <a:pt x="1640958" y="1365960"/>
                  </a:lnTo>
                  <a:lnTo>
                    <a:pt x="1664555" y="1326609"/>
                  </a:lnTo>
                  <a:lnTo>
                    <a:pt x="1686154" y="1285955"/>
                  </a:lnTo>
                  <a:lnTo>
                    <a:pt x="1705683" y="1244063"/>
                  </a:lnTo>
                  <a:lnTo>
                    <a:pt x="1723074" y="1200998"/>
                  </a:lnTo>
                  <a:lnTo>
                    <a:pt x="1738255" y="1156825"/>
                  </a:lnTo>
                  <a:lnTo>
                    <a:pt x="1751157" y="1111611"/>
                  </a:lnTo>
                  <a:lnTo>
                    <a:pt x="1761709" y="1065420"/>
                  </a:lnTo>
                  <a:lnTo>
                    <a:pt x="1769841" y="1018317"/>
                  </a:lnTo>
                  <a:lnTo>
                    <a:pt x="1775483" y="970368"/>
                  </a:lnTo>
                  <a:lnTo>
                    <a:pt x="1778565" y="921639"/>
                  </a:lnTo>
                  <a:lnTo>
                    <a:pt x="1779003" y="872814"/>
                  </a:lnTo>
                  <a:lnTo>
                    <a:pt x="1776832" y="824584"/>
                  </a:lnTo>
                  <a:lnTo>
                    <a:pt x="1772115" y="777018"/>
                  </a:lnTo>
                  <a:lnTo>
                    <a:pt x="1764919" y="730188"/>
                  </a:lnTo>
                  <a:lnTo>
                    <a:pt x="1755309" y="684162"/>
                  </a:lnTo>
                  <a:lnTo>
                    <a:pt x="1743350" y="639012"/>
                  </a:lnTo>
                  <a:lnTo>
                    <a:pt x="1729108" y="594807"/>
                  </a:lnTo>
                  <a:lnTo>
                    <a:pt x="1712648" y="551618"/>
                  </a:lnTo>
                  <a:lnTo>
                    <a:pt x="1694034" y="509515"/>
                  </a:lnTo>
                  <a:lnTo>
                    <a:pt x="1673334" y="468568"/>
                  </a:lnTo>
                  <a:lnTo>
                    <a:pt x="1650611" y="428848"/>
                  </a:lnTo>
                  <a:lnTo>
                    <a:pt x="1625931" y="390425"/>
                  </a:lnTo>
                  <a:lnTo>
                    <a:pt x="1599360" y="353369"/>
                  </a:lnTo>
                  <a:lnTo>
                    <a:pt x="1570963" y="317750"/>
                  </a:lnTo>
                  <a:lnTo>
                    <a:pt x="1540805" y="283638"/>
                  </a:lnTo>
                  <a:lnTo>
                    <a:pt x="1508952" y="251104"/>
                  </a:lnTo>
                  <a:lnTo>
                    <a:pt x="1475468" y="220219"/>
                  </a:lnTo>
                  <a:lnTo>
                    <a:pt x="1440420" y="191051"/>
                  </a:lnTo>
                  <a:lnTo>
                    <a:pt x="1403872" y="163672"/>
                  </a:lnTo>
                  <a:lnTo>
                    <a:pt x="1365890" y="138152"/>
                  </a:lnTo>
                  <a:lnTo>
                    <a:pt x="1326540" y="114561"/>
                  </a:lnTo>
                  <a:lnTo>
                    <a:pt x="1285885" y="92969"/>
                  </a:lnTo>
                  <a:lnTo>
                    <a:pt x="1243993" y="73446"/>
                  </a:lnTo>
                  <a:lnTo>
                    <a:pt x="1200928" y="56063"/>
                  </a:lnTo>
                  <a:lnTo>
                    <a:pt x="1156756" y="40891"/>
                  </a:lnTo>
                  <a:lnTo>
                    <a:pt x="1111541" y="27998"/>
                  </a:lnTo>
                  <a:lnTo>
                    <a:pt x="1065350" y="17456"/>
                  </a:lnTo>
                  <a:lnTo>
                    <a:pt x="1018247" y="9334"/>
                  </a:lnTo>
                  <a:lnTo>
                    <a:pt x="970299" y="3704"/>
                  </a:lnTo>
                  <a:lnTo>
                    <a:pt x="921569" y="635"/>
                  </a:lnTo>
                  <a:lnTo>
                    <a:pt x="889438" y="0"/>
                  </a:lnTo>
                  <a:lnTo>
                    <a:pt x="889438" y="889635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575297" y="1682876"/>
              <a:ext cx="889000" cy="889635"/>
            </a:xfrm>
            <a:custGeom>
              <a:avLst/>
              <a:gdLst/>
              <a:ahLst/>
              <a:cxnLst/>
              <a:rect l="l" t="t" r="r" b="b"/>
              <a:pathLst>
                <a:path w="889000" h="889635">
                  <a:moveTo>
                    <a:pt x="889000" y="0"/>
                  </a:moveTo>
                  <a:lnTo>
                    <a:pt x="841417" y="1253"/>
                  </a:lnTo>
                  <a:lnTo>
                    <a:pt x="794472" y="4971"/>
                  </a:lnTo>
                  <a:lnTo>
                    <a:pt x="748228" y="11093"/>
                  </a:lnTo>
                  <a:lnTo>
                    <a:pt x="702749" y="19555"/>
                  </a:lnTo>
                  <a:lnTo>
                    <a:pt x="658101" y="30296"/>
                  </a:lnTo>
                  <a:lnTo>
                    <a:pt x="614346" y="43254"/>
                  </a:lnTo>
                  <a:lnTo>
                    <a:pt x="571551" y="58366"/>
                  </a:lnTo>
                  <a:lnTo>
                    <a:pt x="529778" y="75570"/>
                  </a:lnTo>
                  <a:lnTo>
                    <a:pt x="489094" y="94804"/>
                  </a:lnTo>
                  <a:lnTo>
                    <a:pt x="449561" y="116007"/>
                  </a:lnTo>
                  <a:lnTo>
                    <a:pt x="411244" y="139115"/>
                  </a:lnTo>
                  <a:lnTo>
                    <a:pt x="374209" y="164067"/>
                  </a:lnTo>
                  <a:lnTo>
                    <a:pt x="338518" y="190801"/>
                  </a:lnTo>
                  <a:lnTo>
                    <a:pt x="304237" y="219254"/>
                  </a:lnTo>
                  <a:lnTo>
                    <a:pt x="271430" y="249364"/>
                  </a:lnTo>
                  <a:lnTo>
                    <a:pt x="240162" y="281069"/>
                  </a:lnTo>
                  <a:lnTo>
                    <a:pt x="210496" y="314308"/>
                  </a:lnTo>
                  <a:lnTo>
                    <a:pt x="182497" y="349017"/>
                  </a:lnTo>
                  <a:lnTo>
                    <a:pt x="156231" y="385135"/>
                  </a:lnTo>
                  <a:lnTo>
                    <a:pt x="131760" y="422599"/>
                  </a:lnTo>
                  <a:lnTo>
                    <a:pt x="109149" y="461348"/>
                  </a:lnTo>
                  <a:lnTo>
                    <a:pt x="88463" y="501319"/>
                  </a:lnTo>
                  <a:lnTo>
                    <a:pt x="69767" y="542450"/>
                  </a:lnTo>
                  <a:lnTo>
                    <a:pt x="53124" y="584679"/>
                  </a:lnTo>
                  <a:lnTo>
                    <a:pt x="38599" y="627944"/>
                  </a:lnTo>
                  <a:lnTo>
                    <a:pt x="26257" y="672183"/>
                  </a:lnTo>
                  <a:lnTo>
                    <a:pt x="16161" y="717333"/>
                  </a:lnTo>
                  <a:lnTo>
                    <a:pt x="8377" y="763332"/>
                  </a:lnTo>
                  <a:lnTo>
                    <a:pt x="2968" y="810119"/>
                  </a:lnTo>
                  <a:lnTo>
                    <a:pt x="0" y="857631"/>
                  </a:lnTo>
                  <a:lnTo>
                    <a:pt x="889000" y="889635"/>
                  </a:lnTo>
                  <a:lnTo>
                    <a:pt x="889000" y="0"/>
                  </a:lnTo>
                  <a:close/>
                </a:path>
              </a:pathLst>
            </a:custGeom>
            <a:solidFill>
              <a:srgbClr val="2816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575297" y="1682876"/>
              <a:ext cx="889000" cy="889635"/>
            </a:xfrm>
            <a:custGeom>
              <a:avLst/>
              <a:gdLst/>
              <a:ahLst/>
              <a:cxnLst/>
              <a:rect l="l" t="t" r="r" b="b"/>
              <a:pathLst>
                <a:path w="889000" h="889635">
                  <a:moveTo>
                    <a:pt x="889000" y="889635"/>
                  </a:moveTo>
                  <a:lnTo>
                    <a:pt x="889000" y="0"/>
                  </a:lnTo>
                  <a:lnTo>
                    <a:pt x="841417" y="1253"/>
                  </a:lnTo>
                  <a:lnTo>
                    <a:pt x="794472" y="4971"/>
                  </a:lnTo>
                  <a:lnTo>
                    <a:pt x="748228" y="11093"/>
                  </a:lnTo>
                  <a:lnTo>
                    <a:pt x="702749" y="19555"/>
                  </a:lnTo>
                  <a:lnTo>
                    <a:pt x="658101" y="30296"/>
                  </a:lnTo>
                  <a:lnTo>
                    <a:pt x="614346" y="43254"/>
                  </a:lnTo>
                  <a:lnTo>
                    <a:pt x="571551" y="58366"/>
                  </a:lnTo>
                  <a:lnTo>
                    <a:pt x="529778" y="75570"/>
                  </a:lnTo>
                  <a:lnTo>
                    <a:pt x="489094" y="94804"/>
                  </a:lnTo>
                  <a:lnTo>
                    <a:pt x="449561" y="116007"/>
                  </a:lnTo>
                  <a:lnTo>
                    <a:pt x="411244" y="139115"/>
                  </a:lnTo>
                  <a:lnTo>
                    <a:pt x="374209" y="164067"/>
                  </a:lnTo>
                  <a:lnTo>
                    <a:pt x="338518" y="190801"/>
                  </a:lnTo>
                  <a:lnTo>
                    <a:pt x="304237" y="219254"/>
                  </a:lnTo>
                  <a:lnTo>
                    <a:pt x="271430" y="249364"/>
                  </a:lnTo>
                  <a:lnTo>
                    <a:pt x="240162" y="281069"/>
                  </a:lnTo>
                  <a:lnTo>
                    <a:pt x="210496" y="314308"/>
                  </a:lnTo>
                  <a:lnTo>
                    <a:pt x="182497" y="349017"/>
                  </a:lnTo>
                  <a:lnTo>
                    <a:pt x="156231" y="385135"/>
                  </a:lnTo>
                  <a:lnTo>
                    <a:pt x="131760" y="422599"/>
                  </a:lnTo>
                  <a:lnTo>
                    <a:pt x="109149" y="461348"/>
                  </a:lnTo>
                  <a:lnTo>
                    <a:pt x="88463" y="501319"/>
                  </a:lnTo>
                  <a:lnTo>
                    <a:pt x="69767" y="542450"/>
                  </a:lnTo>
                  <a:lnTo>
                    <a:pt x="53124" y="584679"/>
                  </a:lnTo>
                  <a:lnTo>
                    <a:pt x="38599" y="627944"/>
                  </a:lnTo>
                  <a:lnTo>
                    <a:pt x="26257" y="672183"/>
                  </a:lnTo>
                  <a:lnTo>
                    <a:pt x="16161" y="717333"/>
                  </a:lnTo>
                  <a:lnTo>
                    <a:pt x="8377" y="763332"/>
                  </a:lnTo>
                  <a:lnTo>
                    <a:pt x="2968" y="810119"/>
                  </a:lnTo>
                  <a:lnTo>
                    <a:pt x="0" y="857631"/>
                  </a:lnTo>
                  <a:lnTo>
                    <a:pt x="889000" y="889635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7623175" y="2672537"/>
            <a:ext cx="3740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Calibri"/>
                <a:cs typeface="Calibri"/>
              </a:rPr>
              <a:t>76%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7" name="object 5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65"/>
              </a:lnSpc>
            </a:pPr>
            <a:fld id="{81D60167-4931-47E6-BA6A-407CBD079E47}" type="slidenum">
              <a:rPr spc="-50" dirty="0"/>
              <a:t>9</a:t>
            </a:fld>
            <a:endParaRPr spc="-50" dirty="0"/>
          </a:p>
        </p:txBody>
      </p:sp>
      <p:sp>
        <p:nvSpPr>
          <p:cNvPr id="56" name="object 56"/>
          <p:cNvSpPr txBox="1"/>
          <p:nvPr/>
        </p:nvSpPr>
        <p:spPr>
          <a:xfrm>
            <a:off x="6914133" y="2116912"/>
            <a:ext cx="3740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24%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</TotalTime>
  <Words>594</Words>
  <Application>Microsoft Office PowerPoint</Application>
  <PresentationFormat>Екран (16:9)</PresentationFormat>
  <Paragraphs>103</Paragraphs>
  <Slides>16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22" baseType="lpstr">
      <vt:lpstr>Arial MT</vt:lpstr>
      <vt:lpstr>Calibri</vt:lpstr>
      <vt:lpstr>Open Sans</vt:lpstr>
      <vt:lpstr>Tahoma</vt:lpstr>
      <vt:lpstr>Wingdings</vt:lpstr>
      <vt:lpstr>Office Theme</vt:lpstr>
      <vt:lpstr>ГЛОБАЛІЗАЦІЯ, ВІЙНА І НАЦІОНАЛЬНА ПОЛІТИЧНА ЕКОНОМІЯ</vt:lpstr>
      <vt:lpstr>ГЛОБАЛЬНА ЕКОНОМІКА</vt:lpstr>
      <vt:lpstr>ПРИСКОРЕННЯ ПРОЦЕСІВ РОЗВИТКУ У СВІТІ</vt:lpstr>
      <vt:lpstr>КЛЮЧОВІ ТЕНДЕНЦІЇ ГЛОБАЛЬНОЇ ЕКОНОМІКИ</vt:lpstr>
      <vt:lpstr>МОЖЛИВОСТІ ДЛЯ УКРАЇНИ, ЩО ВИПЛИВАЮТЬ ІЗ СВІТОВИХ ТЕНДЕНЦІЙ</vt:lpstr>
      <vt:lpstr>УКРАЇНСЬКА ЕКОНОМІКА</vt:lpstr>
      <vt:lpstr>РОЗВИТОК УКРАЇНСЬКОЇ ЕКОНОМІКИ ПОКИ</vt:lpstr>
      <vt:lpstr>Презентація PowerPoint</vt:lpstr>
      <vt:lpstr>СЛАБКА ПЕРЕРОБНА ПРОМИСЛОВІСТЬ БЛОКУЄ ПОТЕНЦІАЛ ІНШИХ СЕКТОРІВ, ЗОКРЕМА СІЛЬСЬКОГО ГОСПОДАРСТВА. КОШТИ, ВИРУЧЕНІ ВІД ЕКСПОРТУ СИРОГО ЗЕРНА, ЙДУТЬ НА ІМПОРТ КОМПОНЕНТІВ ДЛЯ ЙОГО ВИРОБНИЦТВА</vt:lpstr>
      <vt:lpstr>Презентація PowerPoint</vt:lpstr>
      <vt:lpstr>ПОЛІТИКА, ЯКУ НЕОБХІДНО ЗАСТОСУВАТИ</vt:lpstr>
      <vt:lpstr>КАЛІБРУВАННЯ ПОЛІТИКИ, ІНСТРУМЕНТИ ТА МЕХАНІЗМИ</vt:lpstr>
      <vt:lpstr>ЕКОНОМІКА ВІЙНИ</vt:lpstr>
      <vt:lpstr>Презентація PowerPoint</vt:lpstr>
      <vt:lpstr>1. Ретельне планування ресурсів для сценарію ведення довгої війни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Aida Ryasko</dc:creator>
  <cp:lastModifiedBy>Анна Кирейцева</cp:lastModifiedBy>
  <cp:revision>2</cp:revision>
  <dcterms:created xsi:type="dcterms:W3CDTF">2025-02-11T06:30:17Z</dcterms:created>
  <dcterms:modified xsi:type="dcterms:W3CDTF">2025-02-11T08:09:08Z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2023-12-05T00:00:00Z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2025-02-11T00:00:00Z</vt:filetime>
  </property>
  <property fmtid="{D5CDD505-2E9C-101B-9397-08002B2CF9AE}" pid="5" name="Producer">
    <vt:lpwstr>Microsoft® PowerPoint® 2010</vt:lpwstr>
  </property>
</Properties>
</file>