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4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3" r:id="rId38"/>
    <p:sldId id="294" r:id="rId39"/>
    <p:sldId id="292"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6F3A70-19F8-4976-AD75-16EEB7CED1C8}" type="datetimeFigureOut">
              <a:rPr lang="uk-UA" smtClean="0"/>
              <a:t>12.05.2022</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64C3D9-F317-40B5-AE09-A0B11A253630}" type="slidenum">
              <a:rPr lang="uk-UA" smtClean="0"/>
              <a:t>‹#›</a:t>
            </a:fld>
            <a:endParaRPr lang="uk-UA"/>
          </a:p>
        </p:txBody>
      </p:sp>
    </p:spTree>
    <p:extLst>
      <p:ext uri="{BB962C8B-B14F-4D97-AF65-F5344CB8AC3E}">
        <p14:creationId xmlns:p14="http://schemas.microsoft.com/office/powerpoint/2010/main" val="1837095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857D403B-01EA-4D8D-949E-24E1CE423628}" type="datetime1">
              <a:rPr lang="uk-UA" smtClean="0"/>
              <a:t>12.05.2022</a:t>
            </a:fld>
            <a:endParaRPr lang="uk-UA"/>
          </a:p>
        </p:txBody>
      </p:sp>
      <p:sp>
        <p:nvSpPr>
          <p:cNvPr id="5" name="Footer Placeholder 4"/>
          <p:cNvSpPr>
            <a:spLocks noGrp="1"/>
          </p:cNvSpPr>
          <p:nvPr>
            <p:ph type="ftr" sz="quarter" idx="11"/>
          </p:nvPr>
        </p:nvSpPr>
        <p:spPr>
          <a:xfrm>
            <a:off x="1371600" y="4323845"/>
            <a:ext cx="6400800" cy="365125"/>
          </a:xfrm>
        </p:spPr>
        <p:txBody>
          <a:bodyPr/>
          <a:lstStyle/>
          <a:p>
            <a:endParaRPr lang="uk-UA"/>
          </a:p>
        </p:txBody>
      </p:sp>
      <p:sp>
        <p:nvSpPr>
          <p:cNvPr id="6" name="Slide Number Placeholder 5"/>
          <p:cNvSpPr>
            <a:spLocks noGrp="1"/>
          </p:cNvSpPr>
          <p:nvPr>
            <p:ph type="sldNum" sz="quarter" idx="12"/>
          </p:nvPr>
        </p:nvSpPr>
        <p:spPr>
          <a:xfrm>
            <a:off x="8077200" y="1430866"/>
            <a:ext cx="2743200" cy="365125"/>
          </a:xfrm>
        </p:spPr>
        <p:txBody>
          <a:bodyPr/>
          <a:lstStyle/>
          <a:p>
            <a:fld id="{CBBC6E79-C30E-40B3-9D7A-B29025B245DC}" type="slidenum">
              <a:rPr lang="uk-UA" smtClean="0"/>
              <a:t>‹#›</a:t>
            </a:fld>
            <a:endParaRPr lang="uk-UA"/>
          </a:p>
        </p:txBody>
      </p:sp>
    </p:spTree>
    <p:extLst>
      <p:ext uri="{BB962C8B-B14F-4D97-AF65-F5344CB8AC3E}">
        <p14:creationId xmlns:p14="http://schemas.microsoft.com/office/powerpoint/2010/main" val="3661352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C0D4AC73-E0B9-4926-8EDC-1CDCB112E9EC}" type="datetime1">
              <a:rPr lang="uk-UA" smtClean="0"/>
              <a:t>12.05.2022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BBC6E79-C30E-40B3-9D7A-B29025B245DC}" type="slidenum">
              <a:rPr lang="uk-UA" smtClean="0"/>
              <a:t>‹#›</a:t>
            </a:fld>
            <a:endParaRPr lang="uk-UA"/>
          </a:p>
        </p:txBody>
      </p:sp>
    </p:spTree>
    <p:extLst>
      <p:ext uri="{BB962C8B-B14F-4D97-AF65-F5344CB8AC3E}">
        <p14:creationId xmlns:p14="http://schemas.microsoft.com/office/powerpoint/2010/main" val="200273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Назва та підпис">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80580B7E-827D-487F-8B10-897ED3482036}" type="datetime1">
              <a:rPr lang="uk-UA" smtClean="0"/>
              <a:t>12.05.2022</a:t>
            </a:fld>
            <a:endParaRPr lang="uk-UA"/>
          </a:p>
        </p:txBody>
      </p:sp>
      <p:sp>
        <p:nvSpPr>
          <p:cNvPr id="6" name="Footer Placeholder 5"/>
          <p:cNvSpPr>
            <a:spLocks noGrp="1"/>
          </p:cNvSpPr>
          <p:nvPr>
            <p:ph type="ftr" sz="quarter" idx="11"/>
          </p:nvPr>
        </p:nvSpPr>
        <p:spPr>
          <a:xfrm>
            <a:off x="685800" y="379941"/>
            <a:ext cx="6991492" cy="365125"/>
          </a:xfrm>
        </p:spPr>
        <p:txBody>
          <a:bodyPr/>
          <a:lstStyle/>
          <a:p>
            <a:endParaRPr lang="uk-UA"/>
          </a:p>
        </p:txBody>
      </p:sp>
      <p:sp>
        <p:nvSpPr>
          <p:cNvPr id="7" name="Slide Number Placeholder 6"/>
          <p:cNvSpPr>
            <a:spLocks noGrp="1"/>
          </p:cNvSpPr>
          <p:nvPr>
            <p:ph type="sldNum" sz="quarter" idx="12"/>
          </p:nvPr>
        </p:nvSpPr>
        <p:spPr>
          <a:xfrm>
            <a:off x="10862452" y="381000"/>
            <a:ext cx="643748" cy="365125"/>
          </a:xfrm>
        </p:spPr>
        <p:txBody>
          <a:bodyPr/>
          <a:lstStyle/>
          <a:p>
            <a:fld id="{CBBC6E79-C30E-40B3-9D7A-B29025B245DC}" type="slidenum">
              <a:rPr lang="uk-UA" smtClean="0"/>
              <a:t>‹#›</a:t>
            </a:fld>
            <a:endParaRPr lang="uk-UA"/>
          </a:p>
        </p:txBody>
      </p:sp>
    </p:spTree>
    <p:extLst>
      <p:ext uri="{BB962C8B-B14F-4D97-AF65-F5344CB8AC3E}">
        <p14:creationId xmlns:p14="http://schemas.microsoft.com/office/powerpoint/2010/main" val="20497444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з підписом">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uk-UA"/>
              <a:t>Клацніть, щоб редагувати стиль зразка заголовка</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BC36402F-64FC-48D8-A421-2D6F656FB13E}" type="datetime1">
              <a:rPr lang="uk-UA" smtClean="0"/>
              <a:t>12.05.2022</a:t>
            </a:fld>
            <a:endParaRPr lang="uk-UA"/>
          </a:p>
        </p:txBody>
      </p:sp>
      <p:sp>
        <p:nvSpPr>
          <p:cNvPr id="6" name="Footer Placeholder 5"/>
          <p:cNvSpPr>
            <a:spLocks noGrp="1"/>
          </p:cNvSpPr>
          <p:nvPr>
            <p:ph type="ftr" sz="quarter" idx="11"/>
          </p:nvPr>
        </p:nvSpPr>
        <p:spPr>
          <a:xfrm>
            <a:off x="685800" y="379941"/>
            <a:ext cx="6991492" cy="365125"/>
          </a:xfrm>
        </p:spPr>
        <p:txBody>
          <a:bodyPr/>
          <a:lstStyle/>
          <a:p>
            <a:endParaRPr lang="uk-UA"/>
          </a:p>
        </p:txBody>
      </p:sp>
      <p:sp>
        <p:nvSpPr>
          <p:cNvPr id="7" name="Slide Number Placeholder 6"/>
          <p:cNvSpPr>
            <a:spLocks noGrp="1"/>
          </p:cNvSpPr>
          <p:nvPr>
            <p:ph type="sldNum" sz="quarter" idx="12"/>
          </p:nvPr>
        </p:nvSpPr>
        <p:spPr>
          <a:xfrm>
            <a:off x="10862452" y="381000"/>
            <a:ext cx="643748" cy="365125"/>
          </a:xfrm>
        </p:spPr>
        <p:txBody>
          <a:bodyPr/>
          <a:lstStyle/>
          <a:p>
            <a:fld id="{CBBC6E79-C30E-40B3-9D7A-B29025B245DC}" type="slidenum">
              <a:rPr lang="uk-UA" smtClean="0"/>
              <a:t>‹#›</a:t>
            </a:fld>
            <a:endParaRPr lang="uk-UA"/>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1792110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ка назви">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384CA77-4F9E-45D6-84B4-B521DC7CD8C0}" type="datetime1">
              <a:rPr lang="uk-UA" smtClean="0"/>
              <a:t>12.05.2022</a:t>
            </a:fld>
            <a:endParaRPr lang="uk-UA"/>
          </a:p>
        </p:txBody>
      </p:sp>
      <p:sp>
        <p:nvSpPr>
          <p:cNvPr id="6" name="Footer Placeholder 5"/>
          <p:cNvSpPr>
            <a:spLocks noGrp="1"/>
          </p:cNvSpPr>
          <p:nvPr>
            <p:ph type="ftr" sz="quarter" idx="11"/>
          </p:nvPr>
        </p:nvSpPr>
        <p:spPr>
          <a:xfrm>
            <a:off x="685800" y="378883"/>
            <a:ext cx="6991492" cy="365125"/>
          </a:xfrm>
        </p:spPr>
        <p:txBody>
          <a:bodyPr/>
          <a:lstStyle/>
          <a:p>
            <a:endParaRPr lang="uk-UA"/>
          </a:p>
        </p:txBody>
      </p:sp>
      <p:sp>
        <p:nvSpPr>
          <p:cNvPr id="7" name="Slide Number Placeholder 6"/>
          <p:cNvSpPr>
            <a:spLocks noGrp="1"/>
          </p:cNvSpPr>
          <p:nvPr>
            <p:ph type="sldNum" sz="quarter" idx="12"/>
          </p:nvPr>
        </p:nvSpPr>
        <p:spPr>
          <a:xfrm>
            <a:off x="10862452" y="381000"/>
            <a:ext cx="643748" cy="365125"/>
          </a:xfrm>
        </p:spPr>
        <p:txBody>
          <a:bodyPr/>
          <a:lstStyle/>
          <a:p>
            <a:fld id="{CBBC6E79-C30E-40B3-9D7A-B29025B245DC}" type="slidenum">
              <a:rPr lang="uk-UA" smtClean="0"/>
              <a:t>‹#›</a:t>
            </a:fld>
            <a:endParaRPr lang="uk-UA"/>
          </a:p>
        </p:txBody>
      </p:sp>
    </p:spTree>
    <p:extLst>
      <p:ext uri="{BB962C8B-B14F-4D97-AF65-F5344CB8AC3E}">
        <p14:creationId xmlns:p14="http://schemas.microsoft.com/office/powerpoint/2010/main" val="33112950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uk-UA"/>
              <a:t>Клацніть, щоб редагувати стиль зразка заголовка</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3" name="Date Placeholder 2"/>
          <p:cNvSpPr>
            <a:spLocks noGrp="1"/>
          </p:cNvSpPr>
          <p:nvPr>
            <p:ph type="dt" sz="half" idx="10"/>
          </p:nvPr>
        </p:nvSpPr>
        <p:spPr/>
        <p:txBody>
          <a:bodyPr/>
          <a:lstStyle/>
          <a:p>
            <a:fld id="{82DA6BF6-7378-4A80-B9AE-8F8AC28DA15D}" type="datetime1">
              <a:rPr lang="uk-UA" smtClean="0"/>
              <a:t>12.05.2022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CBBC6E79-C30E-40B3-9D7A-B29025B245DC}" type="slidenum">
              <a:rPr lang="uk-UA" smtClean="0"/>
              <a:t>‹#›</a:t>
            </a:fld>
            <a:endParaRPr lang="uk-UA"/>
          </a:p>
        </p:txBody>
      </p:sp>
    </p:spTree>
    <p:extLst>
      <p:ext uri="{BB962C8B-B14F-4D97-AF65-F5344CB8AC3E}">
        <p14:creationId xmlns:p14="http://schemas.microsoft.com/office/powerpoint/2010/main" val="17151905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uk-UA"/>
              <a:t>Клацніть, щоб редагувати стиль зразка заголовка</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3" name="Date Placeholder 2"/>
          <p:cNvSpPr>
            <a:spLocks noGrp="1"/>
          </p:cNvSpPr>
          <p:nvPr>
            <p:ph type="dt" sz="half" idx="10"/>
          </p:nvPr>
        </p:nvSpPr>
        <p:spPr/>
        <p:txBody>
          <a:bodyPr/>
          <a:lstStyle/>
          <a:p>
            <a:fld id="{E2C982C3-6050-4E76-930F-4C0987D32E83}" type="datetime1">
              <a:rPr lang="uk-UA" smtClean="0"/>
              <a:t>12.05.2022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CBBC6E79-C30E-40B3-9D7A-B29025B245DC}" type="slidenum">
              <a:rPr lang="uk-UA" smtClean="0"/>
              <a:t>‹#›</a:t>
            </a:fld>
            <a:endParaRPr lang="uk-UA"/>
          </a:p>
        </p:txBody>
      </p:sp>
    </p:spTree>
    <p:extLst>
      <p:ext uri="{BB962C8B-B14F-4D97-AF65-F5344CB8AC3E}">
        <p14:creationId xmlns:p14="http://schemas.microsoft.com/office/powerpoint/2010/main" val="24335483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97F05313-7D33-4B08-9432-F9A81BD07BA0}" type="datetime1">
              <a:rPr lang="uk-UA" smtClean="0"/>
              <a:t>12.05.2022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BBC6E79-C30E-40B3-9D7A-B29025B245DC}" type="slidenum">
              <a:rPr lang="uk-UA" smtClean="0"/>
              <a:t>‹#›</a:t>
            </a:fld>
            <a:endParaRPr lang="uk-UA"/>
          </a:p>
        </p:txBody>
      </p:sp>
    </p:spTree>
    <p:extLst>
      <p:ext uri="{BB962C8B-B14F-4D97-AF65-F5344CB8AC3E}">
        <p14:creationId xmlns:p14="http://schemas.microsoft.com/office/powerpoint/2010/main" val="42152969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ий заголовок і текст">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DA861925-DD0A-4E22-BBA0-23274C24FDF2}" type="datetime1">
              <a:rPr lang="uk-UA" smtClean="0"/>
              <a:t>12.05.2022</a:t>
            </a:fld>
            <a:endParaRPr lang="uk-UA"/>
          </a:p>
        </p:txBody>
      </p:sp>
      <p:sp>
        <p:nvSpPr>
          <p:cNvPr id="5" name="Footer Placeholder 4"/>
          <p:cNvSpPr>
            <a:spLocks noGrp="1"/>
          </p:cNvSpPr>
          <p:nvPr>
            <p:ph type="ftr" sz="quarter" idx="11"/>
          </p:nvPr>
        </p:nvSpPr>
        <p:spPr>
          <a:xfrm>
            <a:off x="685800" y="381000"/>
            <a:ext cx="6991492" cy="365125"/>
          </a:xfrm>
        </p:spPr>
        <p:txBody>
          <a:bodyPr/>
          <a:lstStyle/>
          <a:p>
            <a:endParaRPr lang="uk-UA"/>
          </a:p>
        </p:txBody>
      </p:sp>
      <p:sp>
        <p:nvSpPr>
          <p:cNvPr id="6" name="Slide Number Placeholder 5"/>
          <p:cNvSpPr>
            <a:spLocks noGrp="1"/>
          </p:cNvSpPr>
          <p:nvPr>
            <p:ph type="sldNum" sz="quarter" idx="12"/>
          </p:nvPr>
        </p:nvSpPr>
        <p:spPr>
          <a:xfrm>
            <a:off x="10862452" y="381000"/>
            <a:ext cx="643748" cy="365125"/>
          </a:xfrm>
        </p:spPr>
        <p:txBody>
          <a:bodyPr/>
          <a:lstStyle/>
          <a:p>
            <a:fld id="{CBBC6E79-C30E-40B3-9D7A-B29025B245DC}" type="slidenum">
              <a:rPr lang="uk-UA" smtClean="0"/>
              <a:t>‹#›</a:t>
            </a:fld>
            <a:endParaRPr lang="uk-UA"/>
          </a:p>
        </p:txBody>
      </p:sp>
    </p:spTree>
    <p:extLst>
      <p:ext uri="{BB962C8B-B14F-4D97-AF65-F5344CB8AC3E}">
        <p14:creationId xmlns:p14="http://schemas.microsoft.com/office/powerpoint/2010/main" val="2987529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12B6265E-F836-4E65-9157-6CE7FECD79BF}" type="datetime1">
              <a:rPr lang="uk-UA" smtClean="0"/>
              <a:t>12.05.2022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BBC6E79-C30E-40B3-9D7A-B29025B245DC}" type="slidenum">
              <a:rPr lang="uk-UA" smtClean="0"/>
              <a:t>‹#›</a:t>
            </a:fld>
            <a:endParaRPr lang="uk-UA"/>
          </a:p>
        </p:txBody>
      </p:sp>
    </p:spTree>
    <p:extLst>
      <p:ext uri="{BB962C8B-B14F-4D97-AF65-F5344CB8AC3E}">
        <p14:creationId xmlns:p14="http://schemas.microsoft.com/office/powerpoint/2010/main" val="3144470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Назва розділу">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726E57B1-D3D3-4F95-BE9B-3279ECF2C190}" type="datetime1">
              <a:rPr lang="uk-UA" smtClean="0"/>
              <a:t>12.05.2022</a:t>
            </a:fld>
            <a:endParaRPr lang="uk-UA"/>
          </a:p>
        </p:txBody>
      </p:sp>
      <p:sp>
        <p:nvSpPr>
          <p:cNvPr id="5" name="Footer Placeholder 4"/>
          <p:cNvSpPr>
            <a:spLocks noGrp="1"/>
          </p:cNvSpPr>
          <p:nvPr>
            <p:ph type="ftr" sz="quarter" idx="11"/>
          </p:nvPr>
        </p:nvSpPr>
        <p:spPr>
          <a:xfrm>
            <a:off x="685800" y="381001"/>
            <a:ext cx="6991492" cy="364065"/>
          </a:xfrm>
        </p:spPr>
        <p:txBody>
          <a:bodyPr/>
          <a:lstStyle/>
          <a:p>
            <a:endParaRPr lang="uk-UA"/>
          </a:p>
        </p:txBody>
      </p:sp>
      <p:sp>
        <p:nvSpPr>
          <p:cNvPr id="6" name="Slide Number Placeholder 5"/>
          <p:cNvSpPr>
            <a:spLocks noGrp="1"/>
          </p:cNvSpPr>
          <p:nvPr>
            <p:ph type="sldNum" sz="quarter" idx="12"/>
          </p:nvPr>
        </p:nvSpPr>
        <p:spPr>
          <a:xfrm>
            <a:off x="10862452" y="381000"/>
            <a:ext cx="643748" cy="365125"/>
          </a:xfrm>
        </p:spPr>
        <p:txBody>
          <a:bodyPr/>
          <a:lstStyle/>
          <a:p>
            <a:fld id="{CBBC6E79-C30E-40B3-9D7A-B29025B245DC}" type="slidenum">
              <a:rPr lang="uk-UA" smtClean="0"/>
              <a:t>‹#›</a:t>
            </a:fld>
            <a:endParaRPr lang="uk-UA"/>
          </a:p>
        </p:txBody>
      </p:sp>
    </p:spTree>
    <p:extLst>
      <p:ext uri="{BB962C8B-B14F-4D97-AF65-F5344CB8AC3E}">
        <p14:creationId xmlns:p14="http://schemas.microsoft.com/office/powerpoint/2010/main" val="1514576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E8470FDD-CC4A-4F18-9FAA-3D10A1650528}" type="datetime1">
              <a:rPr lang="uk-UA" smtClean="0"/>
              <a:t>12.05.2022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BBC6E79-C30E-40B3-9D7A-B29025B245DC}" type="slidenum">
              <a:rPr lang="uk-UA" smtClean="0"/>
              <a:t>‹#›</a:t>
            </a:fld>
            <a:endParaRPr lang="uk-UA"/>
          </a:p>
        </p:txBody>
      </p:sp>
    </p:spTree>
    <p:extLst>
      <p:ext uri="{BB962C8B-B14F-4D97-AF65-F5344CB8AC3E}">
        <p14:creationId xmlns:p14="http://schemas.microsoft.com/office/powerpoint/2010/main" val="753046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685800" y="3132666"/>
            <a:ext cx="5311775" cy="3086019"/>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6172200" y="3132666"/>
            <a:ext cx="5334000" cy="3086019"/>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FC7C2B6F-3CF4-4720-B7C3-B3637A7F5F19}" type="datetime1">
              <a:rPr lang="uk-UA" smtClean="0"/>
              <a:t>12.05.2022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CBBC6E79-C30E-40B3-9D7A-B29025B245DC}" type="slidenum">
              <a:rPr lang="uk-UA" smtClean="0"/>
              <a:t>‹#›</a:t>
            </a:fld>
            <a:endParaRPr lang="uk-UA"/>
          </a:p>
        </p:txBody>
      </p:sp>
    </p:spTree>
    <p:extLst>
      <p:ext uri="{BB962C8B-B14F-4D97-AF65-F5344CB8AC3E}">
        <p14:creationId xmlns:p14="http://schemas.microsoft.com/office/powerpoint/2010/main" val="1966833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FCA90372-B995-4177-99CC-597E5FF9548B}" type="datetime1">
              <a:rPr lang="uk-UA" smtClean="0"/>
              <a:t>12.05.2022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CBBC6E79-C30E-40B3-9D7A-B29025B245DC}" type="slidenum">
              <a:rPr lang="uk-UA" smtClean="0"/>
              <a:t>‹#›</a:t>
            </a:fld>
            <a:endParaRPr lang="uk-UA"/>
          </a:p>
        </p:txBody>
      </p:sp>
    </p:spTree>
    <p:extLst>
      <p:ext uri="{BB962C8B-B14F-4D97-AF65-F5344CB8AC3E}">
        <p14:creationId xmlns:p14="http://schemas.microsoft.com/office/powerpoint/2010/main" val="2869070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059BDC-CF9D-40CC-B789-2A001568D552}" type="datetime1">
              <a:rPr lang="uk-UA" smtClean="0"/>
              <a:t>12.05.2022</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CBBC6E79-C30E-40B3-9D7A-B29025B245DC}" type="slidenum">
              <a:rPr lang="uk-UA" smtClean="0"/>
              <a:t>‹#›</a:t>
            </a:fld>
            <a:endParaRPr lang="uk-UA"/>
          </a:p>
        </p:txBody>
      </p:sp>
    </p:spTree>
    <p:extLst>
      <p:ext uri="{BB962C8B-B14F-4D97-AF65-F5344CB8AC3E}">
        <p14:creationId xmlns:p14="http://schemas.microsoft.com/office/powerpoint/2010/main" val="3351909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FE5D213F-191D-497E-BFC7-ACA122799CF8}" type="datetime1">
              <a:rPr lang="uk-UA" smtClean="0"/>
              <a:t>12.05.2022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BBC6E79-C30E-40B3-9D7A-B29025B245DC}" type="slidenum">
              <a:rPr lang="uk-UA" smtClean="0"/>
              <a:t>‹#›</a:t>
            </a:fld>
            <a:endParaRPr lang="uk-UA"/>
          </a:p>
        </p:txBody>
      </p:sp>
    </p:spTree>
    <p:extLst>
      <p:ext uri="{BB962C8B-B14F-4D97-AF65-F5344CB8AC3E}">
        <p14:creationId xmlns:p14="http://schemas.microsoft.com/office/powerpoint/2010/main" val="3609513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C9A0F8E3-1994-4180-819E-52DA1DCA0EE7}" type="datetime1">
              <a:rPr lang="uk-UA" smtClean="0"/>
              <a:t>12.05.2022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BBC6E79-C30E-40B3-9D7A-B29025B245DC}" type="slidenum">
              <a:rPr lang="uk-UA" smtClean="0"/>
              <a:t>‹#›</a:t>
            </a:fld>
            <a:endParaRPr lang="uk-UA"/>
          </a:p>
        </p:txBody>
      </p:sp>
    </p:spTree>
    <p:extLst>
      <p:ext uri="{BB962C8B-B14F-4D97-AF65-F5344CB8AC3E}">
        <p14:creationId xmlns:p14="http://schemas.microsoft.com/office/powerpoint/2010/main" val="1010973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2B1D5E3-2403-4FE7-A217-AE3BE6E41A1F}" type="datetime1">
              <a:rPr lang="uk-UA" smtClean="0"/>
              <a:t>12.05.2022</a:t>
            </a:fld>
            <a:endParaRPr lang="uk-UA"/>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BBC6E79-C30E-40B3-9D7A-B29025B245DC}" type="slidenum">
              <a:rPr lang="uk-UA" smtClean="0"/>
              <a:t>‹#›</a:t>
            </a:fld>
            <a:endParaRPr lang="uk-UA"/>
          </a:p>
        </p:txBody>
      </p:sp>
    </p:spTree>
    <p:extLst>
      <p:ext uri="{BB962C8B-B14F-4D97-AF65-F5344CB8AC3E}">
        <p14:creationId xmlns:p14="http://schemas.microsoft.com/office/powerpoint/2010/main" val="10595728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hf sldNum="0" hdr="0" ftr="0" dt="0"/>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5FEC4B4-221E-4B1D-A7A9-A1C86F4C31CB}"/>
              </a:ext>
            </a:extLst>
          </p:cNvPr>
          <p:cNvSpPr>
            <a:spLocks noGrp="1"/>
          </p:cNvSpPr>
          <p:nvPr>
            <p:ph type="ctrTitle"/>
          </p:nvPr>
        </p:nvSpPr>
        <p:spPr/>
        <p:txBody>
          <a:bodyPr/>
          <a:lstStyle/>
          <a:p>
            <a:r>
              <a:rPr lang="uk-UA" b="1" dirty="0"/>
              <a:t>МІЖНАРОДНЕ ПІДПРИЄМНИЦТВО</a:t>
            </a:r>
          </a:p>
        </p:txBody>
      </p:sp>
      <p:sp>
        <p:nvSpPr>
          <p:cNvPr id="3" name="Підзаголовок 2">
            <a:extLst>
              <a:ext uri="{FF2B5EF4-FFF2-40B4-BE49-F238E27FC236}">
                <a16:creationId xmlns:a16="http://schemas.microsoft.com/office/drawing/2014/main" id="{9C84E66E-9850-4919-89A1-71B52661D62C}"/>
              </a:ext>
            </a:extLst>
          </p:cNvPr>
          <p:cNvSpPr>
            <a:spLocks noGrp="1"/>
          </p:cNvSpPr>
          <p:nvPr>
            <p:ph type="subTitle" idx="1"/>
          </p:nvPr>
        </p:nvSpPr>
        <p:spPr/>
        <p:txBody>
          <a:bodyPr/>
          <a:lstStyle/>
          <a:p>
            <a:r>
              <a:rPr lang="uk-UA" dirty="0"/>
              <a:t>Лекція з навчальної дисципліни «Підприємництво та основи бізнесу»</a:t>
            </a:r>
          </a:p>
        </p:txBody>
      </p:sp>
    </p:spTree>
    <p:extLst>
      <p:ext uri="{BB962C8B-B14F-4D97-AF65-F5344CB8AC3E}">
        <p14:creationId xmlns:p14="http://schemas.microsoft.com/office/powerpoint/2010/main" val="1481169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BC219AB-8521-46C5-9755-D38F2E3D8DA5}"/>
              </a:ext>
            </a:extLst>
          </p:cNvPr>
          <p:cNvSpPr txBox="1"/>
          <p:nvPr/>
        </p:nvSpPr>
        <p:spPr>
          <a:xfrm>
            <a:off x="2248929" y="1586973"/>
            <a:ext cx="8402595" cy="3139321"/>
          </a:xfrm>
          <a:prstGeom prst="rect">
            <a:avLst/>
          </a:prstGeom>
          <a:noFill/>
        </p:spPr>
        <p:txBody>
          <a:bodyPr wrap="square">
            <a:spAutoFit/>
          </a:bodyPr>
          <a:lstStyle/>
          <a:p>
            <a:pPr marL="285750" indent="-285750">
              <a:buFont typeface="Wingdings" panose="05000000000000000000" pitchFamily="2" charset="2"/>
              <a:buChar char="v"/>
            </a:pPr>
            <a:r>
              <a:rPr lang="uk-UA" dirty="0"/>
              <a:t>між культурами різних країн також існують відмінності, які вимагають від кожної зі сторін формувати стратегію своєї поведінки таким чином, щоб привести її у відповідність із очікуваннями іншої сторони;</a:t>
            </a:r>
          </a:p>
          <a:p>
            <a:pPr marL="285750" indent="-285750">
              <a:buFont typeface="Wingdings" panose="05000000000000000000" pitchFamily="2" charset="2"/>
              <a:buChar char="v"/>
            </a:pPr>
            <a:r>
              <a:rPr lang="uk-UA" dirty="0"/>
              <a:t>для кожної країни характерний певний склад та обсяг наявних ресурсів. Одна країна може мати в своєму розпорядженні великі запаси природних ресурсів, але не мати кваліфікованої робочої сили, тоді як друга країна має продуктивну, висококваліфіковану робочу силу і в той же час немає достатньо природних ресурсів. Таким чином, способи виробництва продукції та типи продуктів, що випускаються, можуть відрізнятися залежно від конкретних умов тої чи іншої країни </a:t>
            </a:r>
          </a:p>
        </p:txBody>
      </p:sp>
    </p:spTree>
    <p:extLst>
      <p:ext uri="{BB962C8B-B14F-4D97-AF65-F5344CB8AC3E}">
        <p14:creationId xmlns:p14="http://schemas.microsoft.com/office/powerpoint/2010/main" val="2244972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0D250D5-D5A6-42E7-BBCD-9B49A1741259}"/>
              </a:ext>
            </a:extLst>
          </p:cNvPr>
          <p:cNvSpPr txBox="1"/>
          <p:nvPr/>
        </p:nvSpPr>
        <p:spPr>
          <a:xfrm>
            <a:off x="1474573" y="1787774"/>
            <a:ext cx="9242854" cy="2585323"/>
          </a:xfrm>
          <a:prstGeom prst="rect">
            <a:avLst/>
          </a:prstGeom>
          <a:noFill/>
        </p:spPr>
        <p:txBody>
          <a:bodyPr wrap="square">
            <a:spAutoFit/>
          </a:bodyPr>
          <a:lstStyle/>
          <a:p>
            <a:r>
              <a:rPr lang="uk-UA" dirty="0"/>
              <a:t>Основні риси міжнародного підприємництва:</a:t>
            </a:r>
          </a:p>
          <a:p>
            <a:endParaRPr lang="uk-UA" dirty="0"/>
          </a:p>
          <a:p>
            <a:pPr marL="285750" indent="-285750">
              <a:buFont typeface="Wingdings" panose="05000000000000000000" pitchFamily="2" charset="2"/>
              <a:buChar char="v"/>
            </a:pPr>
            <a:r>
              <a:rPr lang="uk-UA" dirty="0"/>
              <a:t>отримання прибутку в міжнародному підприємництві забезпечується за рахунок використання переваг виходу за межі національних кордонів;</a:t>
            </a:r>
          </a:p>
          <a:p>
            <a:pPr marL="285750" indent="-285750">
              <a:buFont typeface="Wingdings" panose="05000000000000000000" pitchFamily="2" charset="2"/>
              <a:buChar char="v"/>
            </a:pPr>
            <a:endParaRPr lang="uk-UA" dirty="0"/>
          </a:p>
          <a:p>
            <a:pPr marL="285750" indent="-285750">
              <a:buFont typeface="Wingdings" panose="05000000000000000000" pitchFamily="2" charset="2"/>
              <a:buChar char="v"/>
            </a:pPr>
            <a:r>
              <a:rPr lang="uk-UA" dirty="0"/>
              <a:t>підприємці прагнуть використовувати додаткові економічні можливості, які випливають із місткості, ресурсних особливостей зарубіжних ринків, правових особливостей зарубіжних країн, специфіки міждержавних взаємовідносин тощо;</a:t>
            </a:r>
          </a:p>
        </p:txBody>
      </p:sp>
    </p:spTree>
    <p:extLst>
      <p:ext uri="{BB962C8B-B14F-4D97-AF65-F5344CB8AC3E}">
        <p14:creationId xmlns:p14="http://schemas.microsoft.com/office/powerpoint/2010/main" val="813886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48F5DC6-60C3-447D-A41C-C3EFD31ECED0}"/>
              </a:ext>
            </a:extLst>
          </p:cNvPr>
          <p:cNvSpPr txBox="1"/>
          <p:nvPr/>
        </p:nvSpPr>
        <p:spPr>
          <a:xfrm>
            <a:off x="1771135" y="2057049"/>
            <a:ext cx="8649730" cy="2585323"/>
          </a:xfrm>
          <a:prstGeom prst="rect">
            <a:avLst/>
          </a:prstGeom>
          <a:noFill/>
        </p:spPr>
        <p:txBody>
          <a:bodyPr wrap="square">
            <a:spAutoFit/>
          </a:bodyPr>
          <a:lstStyle/>
          <a:p>
            <a:pPr marL="285750" indent="-285750">
              <a:buFont typeface="Wingdings" panose="05000000000000000000" pitchFamily="2" charset="2"/>
              <a:buChar char="v"/>
            </a:pPr>
            <a:r>
              <a:rPr lang="uk-UA" dirty="0"/>
              <a:t>міжнародне підприємництво є </a:t>
            </a:r>
            <a:r>
              <a:rPr lang="uk-UA" dirty="0" err="1"/>
              <a:t>різноваріантним</a:t>
            </a:r>
            <a:r>
              <a:rPr lang="uk-UA" dirty="0"/>
              <a:t> в залежності від рівня його інтернаціоналізації: від разових поставок на зарубіжний ринок до розвинутої структури транснаціональних компаній, які охоплюють десятки країн і сотні ринків;</a:t>
            </a:r>
          </a:p>
          <a:p>
            <a:pPr marL="285750" indent="-285750">
              <a:buFont typeface="Wingdings" panose="05000000000000000000" pitchFamily="2" charset="2"/>
              <a:buChar char="v"/>
            </a:pPr>
            <a:endParaRPr lang="uk-UA" dirty="0"/>
          </a:p>
          <a:p>
            <a:pPr marL="285750" indent="-285750">
              <a:buFont typeface="Wingdings" panose="05000000000000000000" pitchFamily="2" charset="2"/>
              <a:buChar char="v"/>
            </a:pPr>
            <a:r>
              <a:rPr lang="uk-UA" dirty="0"/>
              <a:t>міжнародне підприємництво має доступ до пакету різноманітних «інтернаціональних» бізнес-послуг: наукових, фінансових, транспортних, логістичних, підбору кадрів та ін., що дозволяє максимально реалізувати можливості в бізнесі;</a:t>
            </a:r>
          </a:p>
        </p:txBody>
      </p:sp>
    </p:spTree>
    <p:extLst>
      <p:ext uri="{BB962C8B-B14F-4D97-AF65-F5344CB8AC3E}">
        <p14:creationId xmlns:p14="http://schemas.microsoft.com/office/powerpoint/2010/main" val="3193102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6D1A676-8296-4731-B71B-1BE6DCDBADE3}"/>
              </a:ext>
            </a:extLst>
          </p:cNvPr>
          <p:cNvSpPr txBox="1"/>
          <p:nvPr/>
        </p:nvSpPr>
        <p:spPr>
          <a:xfrm>
            <a:off x="1964724" y="1614261"/>
            <a:ext cx="9069860" cy="3693319"/>
          </a:xfrm>
          <a:prstGeom prst="rect">
            <a:avLst/>
          </a:prstGeom>
          <a:noFill/>
        </p:spPr>
        <p:txBody>
          <a:bodyPr wrap="square">
            <a:spAutoFit/>
          </a:bodyPr>
          <a:lstStyle/>
          <a:p>
            <a:pPr marL="285750" indent="-285750">
              <a:buFont typeface="Wingdings" panose="05000000000000000000" pitchFamily="2" charset="2"/>
              <a:buChar char="v"/>
            </a:pPr>
            <a:r>
              <a:rPr lang="uk-UA" dirty="0"/>
              <a:t>урахування в підприємництві культурного фактору, тобто сукупності вимог і обмежень, які накладаються культурою даної країни на тих, хто веде в ній або з нею бізнес;</a:t>
            </a:r>
          </a:p>
          <a:p>
            <a:pPr marL="285750" indent="-285750">
              <a:buFont typeface="Wingdings" panose="05000000000000000000" pitchFamily="2" charset="2"/>
              <a:buChar char="v"/>
            </a:pPr>
            <a:endParaRPr lang="uk-UA" dirty="0"/>
          </a:p>
          <a:p>
            <a:pPr marL="285750" indent="-285750">
              <a:buFont typeface="Wingdings" panose="05000000000000000000" pitchFamily="2" charset="2"/>
              <a:buChar char="v"/>
            </a:pPr>
            <a:r>
              <a:rPr lang="uk-UA" dirty="0"/>
              <a:t>глобальний характер міжнародного підприємництва: світова система обміну діловою інформацією, світовий фінансовий ринок, глобальна структура технологічних нововведень і т. д.;</a:t>
            </a:r>
          </a:p>
          <a:p>
            <a:pPr marL="285750" indent="-285750">
              <a:buFont typeface="Wingdings" panose="05000000000000000000" pitchFamily="2" charset="2"/>
              <a:buChar char="v"/>
            </a:pPr>
            <a:endParaRPr lang="uk-UA" dirty="0"/>
          </a:p>
          <a:p>
            <a:pPr marL="285750" indent="-285750">
              <a:buFont typeface="Wingdings" panose="05000000000000000000" pitchFamily="2" charset="2"/>
              <a:buChar char="v"/>
            </a:pPr>
            <a:r>
              <a:rPr lang="uk-UA" dirty="0"/>
              <a:t>наявність в міжнародному підприємництві системи професійних знань принципово вищого рівня, ніж та, яка є в національному підприємництві;</a:t>
            </a:r>
          </a:p>
          <a:p>
            <a:pPr marL="285750" indent="-285750">
              <a:buFont typeface="Wingdings" panose="05000000000000000000" pitchFamily="2" charset="2"/>
              <a:buChar char="v"/>
            </a:pPr>
            <a:endParaRPr lang="uk-UA" dirty="0"/>
          </a:p>
          <a:p>
            <a:pPr marL="285750" indent="-285750">
              <a:buFont typeface="Wingdings" panose="05000000000000000000" pitchFamily="2" charset="2"/>
              <a:buChar char="v"/>
            </a:pPr>
            <a:r>
              <a:rPr lang="uk-UA" dirty="0"/>
              <a:t>міжнародне підприємництво вбирає в себе все найкраще, що є у світовій бізнесовій практиці;</a:t>
            </a:r>
          </a:p>
        </p:txBody>
      </p:sp>
    </p:spTree>
    <p:extLst>
      <p:ext uri="{BB962C8B-B14F-4D97-AF65-F5344CB8AC3E}">
        <p14:creationId xmlns:p14="http://schemas.microsoft.com/office/powerpoint/2010/main" val="883197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9EBF86-D3D1-4FFD-A7D2-AE0443365338}"/>
              </a:ext>
            </a:extLst>
          </p:cNvPr>
          <p:cNvSpPr txBox="1"/>
          <p:nvPr/>
        </p:nvSpPr>
        <p:spPr>
          <a:xfrm>
            <a:off x="2075935" y="1822270"/>
            <a:ext cx="8822725" cy="2862322"/>
          </a:xfrm>
          <a:prstGeom prst="rect">
            <a:avLst/>
          </a:prstGeom>
          <a:noFill/>
        </p:spPr>
        <p:txBody>
          <a:bodyPr wrap="square">
            <a:spAutoFit/>
          </a:bodyPr>
          <a:lstStyle/>
          <a:p>
            <a:pPr marL="285750" indent="-285750">
              <a:buFont typeface="Wingdings" panose="05000000000000000000" pitchFamily="2" charset="2"/>
              <a:buChar char="v"/>
            </a:pPr>
            <a:r>
              <a:rPr lang="uk-UA" dirty="0"/>
              <a:t>адаптація є головною стратегічною зброєю міжнародного підприємництва, а інформація – головним стратегічним ресурсом;</a:t>
            </a:r>
          </a:p>
          <a:p>
            <a:pPr marL="285750" indent="-285750">
              <a:buFont typeface="Wingdings" panose="05000000000000000000" pitchFamily="2" charset="2"/>
              <a:buChar char="v"/>
            </a:pPr>
            <a:endParaRPr lang="uk-UA" dirty="0"/>
          </a:p>
          <a:p>
            <a:pPr marL="285750" indent="-285750">
              <a:buFont typeface="Wingdings" panose="05000000000000000000" pitchFamily="2" charset="2"/>
              <a:buChar char="v"/>
            </a:pPr>
            <a:r>
              <a:rPr lang="uk-UA" dirty="0"/>
              <a:t>протилежно відмінна оцінка ситуації в будь-якій країні з точки зору міжнародного підприємництва, наприклад, негативні тенденції в економіці країни можуть бути оцінені як додаткові можливості з точки зору іноземної фірми.</a:t>
            </a:r>
          </a:p>
          <a:p>
            <a:pPr marL="285750" indent="-285750">
              <a:buFont typeface="Wingdings" panose="05000000000000000000" pitchFamily="2" charset="2"/>
              <a:buChar char="v"/>
            </a:pPr>
            <a:endParaRPr lang="uk-UA" dirty="0"/>
          </a:p>
          <a:p>
            <a:pPr marL="285750" indent="-285750">
              <a:buFont typeface="Wingdings" panose="05000000000000000000" pitchFamily="2" charset="2"/>
              <a:buChar char="v"/>
            </a:pPr>
            <a:r>
              <a:rPr lang="uk-UA" dirty="0"/>
              <a:t>міжнародне підприємництво може відчувати підтримку своєї держави у боротьбі з конкурентами у багатьох прихованих формах.</a:t>
            </a:r>
          </a:p>
        </p:txBody>
      </p:sp>
    </p:spTree>
    <p:extLst>
      <p:ext uri="{BB962C8B-B14F-4D97-AF65-F5344CB8AC3E}">
        <p14:creationId xmlns:p14="http://schemas.microsoft.com/office/powerpoint/2010/main" val="3909786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940F865-1D3D-4346-8D9A-F4C61AEE18A8}"/>
              </a:ext>
            </a:extLst>
          </p:cNvPr>
          <p:cNvSpPr txBox="1"/>
          <p:nvPr/>
        </p:nvSpPr>
        <p:spPr>
          <a:xfrm>
            <a:off x="1556951" y="1359400"/>
            <a:ext cx="9452919" cy="2862322"/>
          </a:xfrm>
          <a:prstGeom prst="rect">
            <a:avLst/>
          </a:prstGeom>
          <a:noFill/>
        </p:spPr>
        <p:txBody>
          <a:bodyPr wrap="square">
            <a:spAutoFit/>
          </a:bodyPr>
          <a:lstStyle/>
          <a:p>
            <a:r>
              <a:rPr lang="uk-UA" b="1" dirty="0"/>
              <a:t>2. Розвиток та форми міжнародної підприємницької діяльності</a:t>
            </a:r>
          </a:p>
          <a:p>
            <a:endParaRPr lang="uk-UA" dirty="0"/>
          </a:p>
          <a:p>
            <a:r>
              <a:rPr lang="uk-UA" dirty="0"/>
              <a:t>На початку свого становлення міжнародне підприємництво фактично зводилося до здійснення зовнішньоторговельних операцій. </a:t>
            </a:r>
          </a:p>
          <a:p>
            <a:endParaRPr lang="uk-UA" dirty="0"/>
          </a:p>
          <a:p>
            <a:r>
              <a:rPr lang="uk-UA" dirty="0"/>
              <a:t>Найвідоміша концепція періодизації розвитку міжнародного підприємництва запропонована відомим американським дослідником Річардом Робінсоном. Згідно з його концепцією протягом останніх п'яти століть виокремлюються чотири ери у розвитку міжнародного бізнесу: комерційна, </a:t>
            </a:r>
            <a:r>
              <a:rPr lang="uk-UA" dirty="0" err="1"/>
              <a:t>експансійна</a:t>
            </a:r>
            <a:r>
              <a:rPr lang="uk-UA" dirty="0"/>
              <a:t>, концесійна та ера незалежних держав.</a:t>
            </a:r>
          </a:p>
        </p:txBody>
      </p:sp>
    </p:spTree>
    <p:extLst>
      <p:ext uri="{BB962C8B-B14F-4D97-AF65-F5344CB8AC3E}">
        <p14:creationId xmlns:p14="http://schemas.microsoft.com/office/powerpoint/2010/main" val="3476146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21135AB-AB45-48D4-979B-585DBFAF4E06}"/>
              </a:ext>
            </a:extLst>
          </p:cNvPr>
          <p:cNvSpPr txBox="1"/>
          <p:nvPr/>
        </p:nvSpPr>
        <p:spPr>
          <a:xfrm>
            <a:off x="1569308" y="1720840"/>
            <a:ext cx="9761838" cy="2308324"/>
          </a:xfrm>
          <a:prstGeom prst="rect">
            <a:avLst/>
          </a:prstGeom>
          <a:noFill/>
        </p:spPr>
        <p:txBody>
          <a:bodyPr wrap="square">
            <a:spAutoFit/>
          </a:bodyPr>
          <a:lstStyle/>
          <a:p>
            <a:r>
              <a:rPr lang="uk-UA" b="1" dirty="0"/>
              <a:t>Комерційна ера (1500 – 1850 рр.).</a:t>
            </a:r>
            <a:r>
              <a:rPr lang="uk-UA" dirty="0"/>
              <a:t> Починається з часів великих географічних </a:t>
            </a:r>
            <a:r>
              <a:rPr lang="uk-UA" dirty="0" err="1"/>
              <a:t>відкриттів</a:t>
            </a:r>
            <a:r>
              <a:rPr lang="uk-UA" dirty="0"/>
              <a:t> і закінчується серединою </a:t>
            </a:r>
            <a:r>
              <a:rPr lang="en-US" dirty="0"/>
              <a:t>XIX </a:t>
            </a:r>
            <a:r>
              <a:rPr lang="uk-UA" dirty="0"/>
              <a:t>ст. Пошук величезних особистих вигід, пов'язаних із торгівлею колоніальними товарами в Європі, був потужною рушійною силою, яка визначала розвиток базової форми міжнародної торгівлі. Ризики цього бізнесу були також надзвичайно великими (пов'язані з далекими морськими подорожами), але сама можливість отримання прибутків, що набагато перевищували затрати, залучала в цей найперший міжнародний бізнес дедалі нові покоління підприємців.</a:t>
            </a:r>
          </a:p>
        </p:txBody>
      </p:sp>
    </p:spTree>
    <p:extLst>
      <p:ext uri="{BB962C8B-B14F-4D97-AF65-F5344CB8AC3E}">
        <p14:creationId xmlns:p14="http://schemas.microsoft.com/office/powerpoint/2010/main" val="2916596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5AED260-91E9-439D-893A-6692CF70DB39}"/>
              </a:ext>
            </a:extLst>
          </p:cNvPr>
          <p:cNvSpPr txBox="1"/>
          <p:nvPr/>
        </p:nvSpPr>
        <p:spPr>
          <a:xfrm>
            <a:off x="1902941" y="1770267"/>
            <a:ext cx="9316994" cy="3693319"/>
          </a:xfrm>
          <a:prstGeom prst="rect">
            <a:avLst/>
          </a:prstGeom>
          <a:noFill/>
        </p:spPr>
        <p:txBody>
          <a:bodyPr wrap="square">
            <a:spAutoFit/>
          </a:bodyPr>
          <a:lstStyle/>
          <a:p>
            <a:r>
              <a:rPr lang="uk-UA" b="1" dirty="0"/>
              <a:t>Ера експансії (1850 – 1914 рр.)</a:t>
            </a:r>
            <a:r>
              <a:rPr lang="uk-UA" dirty="0"/>
              <a:t>. У цей період здійснюються остаточне оформлення і структуризація колоніальних імперій на фоні бурхливого розвитку європейських країн (пізніше США), спричиненого промисловою революцією початку </a:t>
            </a:r>
            <a:r>
              <a:rPr lang="en-US" dirty="0"/>
              <a:t>XIX </a:t>
            </a:r>
            <a:r>
              <a:rPr lang="uk-UA" dirty="0"/>
              <a:t>ст. і подальшими досягненнями технологічного розвитку. Відбувся перехід від виведення екзотичних заморських товарів до видобутку сировини і систематичного плантаційного господарства в колоніальних регіонах як вигідніших і економічно перспективніших сфер міжнародного бізнесу.</a:t>
            </a:r>
          </a:p>
          <a:p>
            <a:endParaRPr lang="uk-UA" dirty="0"/>
          </a:p>
          <a:p>
            <a:r>
              <a:rPr lang="uk-UA" b="1" dirty="0"/>
              <a:t>Експансія </a:t>
            </a:r>
            <a:r>
              <a:rPr lang="uk-UA" dirty="0"/>
              <a:t>- розширення сфери панування, впливу, поширення чого-небудь за початкові межі. Розрізняють територіальну, економічну і політичну експансію. Прагнення держави до захоплення нових територій, колоній, ринків збуту в інших країнах.</a:t>
            </a:r>
          </a:p>
        </p:txBody>
      </p:sp>
    </p:spTree>
    <p:extLst>
      <p:ext uri="{BB962C8B-B14F-4D97-AF65-F5344CB8AC3E}">
        <p14:creationId xmlns:p14="http://schemas.microsoft.com/office/powerpoint/2010/main" val="41336025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38B0731-896D-458C-B409-610596E4C473}"/>
              </a:ext>
            </a:extLst>
          </p:cNvPr>
          <p:cNvSpPr txBox="1"/>
          <p:nvPr/>
        </p:nvSpPr>
        <p:spPr>
          <a:xfrm>
            <a:off x="1482810" y="1469075"/>
            <a:ext cx="9489989" cy="3139321"/>
          </a:xfrm>
          <a:prstGeom prst="rect">
            <a:avLst/>
          </a:prstGeom>
          <a:noFill/>
        </p:spPr>
        <p:txBody>
          <a:bodyPr wrap="square">
            <a:spAutoFit/>
          </a:bodyPr>
          <a:lstStyle/>
          <a:p>
            <a:r>
              <a:rPr lang="uk-UA" b="1" dirty="0"/>
              <a:t>Ера концесій (1914 – 1945 рр.). </a:t>
            </a:r>
            <a:r>
              <a:rPr lang="uk-UA" dirty="0"/>
              <a:t>У цей період якісно змінилась роль найбільших компаній, що оперували на колоніальних ринках. Майже повсюдно  компанії-концесіонери перетворюються на автономні економічні держави, що здійснюють виробничі, торгові, освітні, медичні, транспортні, поліцейські функції не лише для своїх робітників, але часто для всіх жителів районів, що належать до концесій.</a:t>
            </a:r>
          </a:p>
          <a:p>
            <a:endParaRPr lang="uk-UA" dirty="0"/>
          </a:p>
          <a:p>
            <a:r>
              <a:rPr lang="uk-UA" b="1" dirty="0" err="1"/>
              <a:t>Конце́сія</a:t>
            </a:r>
            <a:r>
              <a:rPr lang="uk-UA" dirty="0"/>
              <a:t> - договір про передачу природних багатств, підприємств, інших господарських об'єктів, що належать державі чи територіальній громаді, в тимчасову експлуатацію іншим державам, іноземним фірмам, приватним особам.</a:t>
            </a:r>
          </a:p>
        </p:txBody>
      </p:sp>
    </p:spTree>
    <p:extLst>
      <p:ext uri="{BB962C8B-B14F-4D97-AF65-F5344CB8AC3E}">
        <p14:creationId xmlns:p14="http://schemas.microsoft.com/office/powerpoint/2010/main" val="21570976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8B82BF2-DC3A-4142-8909-E2D71AA7A063}"/>
              </a:ext>
            </a:extLst>
          </p:cNvPr>
          <p:cNvSpPr txBox="1"/>
          <p:nvPr/>
        </p:nvSpPr>
        <p:spPr>
          <a:xfrm>
            <a:off x="1569308" y="1720840"/>
            <a:ext cx="9625914" cy="3416320"/>
          </a:xfrm>
          <a:prstGeom prst="rect">
            <a:avLst/>
          </a:prstGeom>
          <a:noFill/>
        </p:spPr>
        <p:txBody>
          <a:bodyPr wrap="square">
            <a:spAutoFit/>
          </a:bodyPr>
          <a:lstStyle/>
          <a:p>
            <a:r>
              <a:rPr lang="uk-UA" b="1" dirty="0"/>
              <a:t>Ера національних держав </a:t>
            </a:r>
            <a:r>
              <a:rPr lang="uk-UA" dirty="0"/>
              <a:t>(1945 – до теперішнього часу), якій притаманні дві особливості розвитку. З одного боку, це становлення і бурхливий розвиток десятків нових національних держав, що отримали внаслідок концесійної ери в певному розумінні розвинутий економічний базис і певну </a:t>
            </a:r>
            <a:r>
              <a:rPr lang="uk-UA" dirty="0" err="1"/>
              <a:t>кадрово</a:t>
            </a:r>
            <a:r>
              <a:rPr lang="uk-UA" dirty="0"/>
              <a:t>-технологічну структуру. З іншого боку, у спадщину дісталися і всі недоліки колоніального господарського розвитку: від </a:t>
            </a:r>
            <a:r>
              <a:rPr lang="uk-UA" dirty="0" err="1"/>
              <a:t>монопродуктових</a:t>
            </a:r>
            <a:r>
              <a:rPr lang="uk-UA" dirty="0"/>
              <a:t> економік до тяжких фінансових проблем. Це стало першим поштовхом для значного розвитку міжнародного бізнесу: незалежні держави проводили активний пошук ринків збуту традиційних продуктів свого експорту і були активними реципієнтами для будь-яких інвестицій. Таким чином, розвиток міжнародних ринків капіталу одержав новий імпульс, що зумовило появу і розвиток ряду нових фінансових інструментів, зростання сфери міжнародного аудиту та консалтингу.</a:t>
            </a:r>
          </a:p>
        </p:txBody>
      </p:sp>
    </p:spTree>
    <p:extLst>
      <p:ext uri="{BB962C8B-B14F-4D97-AF65-F5344CB8AC3E}">
        <p14:creationId xmlns:p14="http://schemas.microsoft.com/office/powerpoint/2010/main" val="2640805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5500831-4886-4E36-BF0D-F22F5F41429F}"/>
              </a:ext>
            </a:extLst>
          </p:cNvPr>
          <p:cNvSpPr txBox="1"/>
          <p:nvPr/>
        </p:nvSpPr>
        <p:spPr>
          <a:xfrm>
            <a:off x="2283940" y="2010715"/>
            <a:ext cx="7624119" cy="1477328"/>
          </a:xfrm>
          <a:prstGeom prst="rect">
            <a:avLst/>
          </a:prstGeom>
          <a:noFill/>
        </p:spPr>
        <p:txBody>
          <a:bodyPr wrap="square">
            <a:spAutoFit/>
          </a:bodyPr>
          <a:lstStyle/>
          <a:p>
            <a:pPr algn="ctr"/>
            <a:r>
              <a:rPr lang="uk-UA" b="1" dirty="0"/>
              <a:t>ПЛАН</a:t>
            </a:r>
          </a:p>
          <a:p>
            <a:pPr algn="ctr"/>
            <a:endParaRPr lang="uk-UA" dirty="0"/>
          </a:p>
          <a:p>
            <a:r>
              <a:rPr lang="uk-UA" b="1" dirty="0"/>
              <a:t>1. Сутність та характеристика міжнародного підприємництва</a:t>
            </a:r>
          </a:p>
          <a:p>
            <a:r>
              <a:rPr lang="uk-UA" b="1" dirty="0"/>
              <a:t>2. Розвиток та форми міжнародної підприємницької діяльності.</a:t>
            </a:r>
          </a:p>
          <a:p>
            <a:r>
              <a:rPr lang="uk-UA" b="1" dirty="0"/>
              <a:t>3. Глобалізація міжнародного бізнесу.</a:t>
            </a:r>
          </a:p>
        </p:txBody>
      </p:sp>
    </p:spTree>
    <p:extLst>
      <p:ext uri="{BB962C8B-B14F-4D97-AF65-F5344CB8AC3E}">
        <p14:creationId xmlns:p14="http://schemas.microsoft.com/office/powerpoint/2010/main" val="25209537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474B027-E58B-4080-B88A-A99872DCB83B}"/>
              </a:ext>
            </a:extLst>
          </p:cNvPr>
          <p:cNvSpPr txBox="1"/>
          <p:nvPr/>
        </p:nvSpPr>
        <p:spPr>
          <a:xfrm>
            <a:off x="1374687" y="1443841"/>
            <a:ext cx="9128555" cy="3416320"/>
          </a:xfrm>
          <a:prstGeom prst="rect">
            <a:avLst/>
          </a:prstGeom>
          <a:noFill/>
        </p:spPr>
        <p:txBody>
          <a:bodyPr wrap="square">
            <a:spAutoFit/>
          </a:bodyPr>
          <a:lstStyle/>
          <a:p>
            <a:r>
              <a:rPr lang="uk-UA" dirty="0"/>
              <a:t>Історично склалося так, що першою формою міжнародного підприємництва стали експорт та імпорт. Однак в складних умовах сучасного світу широке розповсюдження отримали також інші форми міжнародного підприємництва.</a:t>
            </a:r>
          </a:p>
          <a:p>
            <a:r>
              <a:rPr lang="uk-UA" dirty="0"/>
              <a:t>Сьогодні існують наступні форми міжнародного підприємництва:</a:t>
            </a:r>
          </a:p>
          <a:p>
            <a:pPr marL="285750" indent="-285750">
              <a:buFont typeface="Wingdings" panose="05000000000000000000" pitchFamily="2" charset="2"/>
              <a:buChar char="v"/>
            </a:pPr>
            <a:r>
              <a:rPr lang="uk-UA" dirty="0"/>
              <a:t>експорт (імпорт);</a:t>
            </a:r>
          </a:p>
          <a:p>
            <a:pPr marL="285750" indent="-285750">
              <a:buFont typeface="Wingdings" panose="05000000000000000000" pitchFamily="2" charset="2"/>
              <a:buChar char="v"/>
            </a:pPr>
            <a:r>
              <a:rPr lang="uk-UA" dirty="0"/>
              <a:t>іноземні інвестиції;</a:t>
            </a:r>
          </a:p>
          <a:p>
            <a:pPr marL="285750" indent="-285750">
              <a:buFont typeface="Wingdings" panose="05000000000000000000" pitchFamily="2" charset="2"/>
              <a:buChar char="v"/>
            </a:pPr>
            <a:r>
              <a:rPr lang="uk-UA" dirty="0"/>
              <a:t>ліцензування;</a:t>
            </a:r>
          </a:p>
          <a:p>
            <a:pPr marL="285750" indent="-285750">
              <a:buFont typeface="Wingdings" panose="05000000000000000000" pitchFamily="2" charset="2"/>
              <a:buChar char="v"/>
            </a:pPr>
            <a:r>
              <a:rPr lang="uk-UA" dirty="0"/>
              <a:t>франчайзинг;</a:t>
            </a:r>
          </a:p>
          <a:p>
            <a:pPr marL="285750" indent="-285750">
              <a:buFont typeface="Wingdings" panose="05000000000000000000" pitchFamily="2" charset="2"/>
              <a:buChar char="v"/>
            </a:pPr>
            <a:r>
              <a:rPr lang="uk-UA" dirty="0"/>
              <a:t>управлінські контракти;</a:t>
            </a:r>
          </a:p>
          <a:p>
            <a:pPr marL="285750" indent="-285750">
              <a:buFont typeface="Wingdings" panose="05000000000000000000" pitchFamily="2" charset="2"/>
              <a:buChar char="v"/>
            </a:pPr>
            <a:r>
              <a:rPr lang="uk-UA" dirty="0"/>
              <a:t>спільні підприємства;</a:t>
            </a:r>
          </a:p>
          <a:p>
            <a:pPr marL="285750" indent="-285750">
              <a:buFont typeface="Wingdings" panose="05000000000000000000" pitchFamily="2" charset="2"/>
              <a:buChar char="v"/>
            </a:pPr>
            <a:r>
              <a:rPr lang="uk-UA" dirty="0"/>
              <a:t>транснаціональні корпорації.</a:t>
            </a:r>
          </a:p>
        </p:txBody>
      </p:sp>
    </p:spTree>
    <p:extLst>
      <p:ext uri="{BB962C8B-B14F-4D97-AF65-F5344CB8AC3E}">
        <p14:creationId xmlns:p14="http://schemas.microsoft.com/office/powerpoint/2010/main" val="1752592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0963C72-E40A-4037-820D-618E095EFF73}"/>
              </a:ext>
            </a:extLst>
          </p:cNvPr>
          <p:cNvSpPr txBox="1"/>
          <p:nvPr/>
        </p:nvSpPr>
        <p:spPr>
          <a:xfrm>
            <a:off x="1371600" y="1413978"/>
            <a:ext cx="9675341" cy="3416320"/>
          </a:xfrm>
          <a:prstGeom prst="rect">
            <a:avLst/>
          </a:prstGeom>
          <a:noFill/>
        </p:spPr>
        <p:txBody>
          <a:bodyPr wrap="square">
            <a:spAutoFit/>
          </a:bodyPr>
          <a:lstStyle/>
          <a:p>
            <a:r>
              <a:rPr lang="uk-UA" b="1" dirty="0"/>
              <a:t>Експорт (імпорт) </a:t>
            </a:r>
            <a:r>
              <a:rPr lang="uk-UA" dirty="0"/>
              <a:t>є найпростішою формою міжнародного бізнесу і являє собою продаж товарів (послуг) в інші країни. У сучасних умовах зовнішньоторговельні операції становлять понад 80% обсягів міжнародного бізнесу. До того ж експорт є найменш ризикованою, але й найменш прибутковою формою міжнародного бізнесу. </a:t>
            </a:r>
          </a:p>
          <a:p>
            <a:endParaRPr lang="uk-UA" dirty="0"/>
          </a:p>
          <a:p>
            <a:r>
              <a:rPr lang="uk-UA" dirty="0"/>
              <a:t>Всі експортно-імпорті операції поділяються на дві групи.</a:t>
            </a:r>
          </a:p>
          <a:p>
            <a:r>
              <a:rPr lang="uk-UA" i="1" dirty="0"/>
              <a:t>Перша група </a:t>
            </a:r>
            <a:r>
              <a:rPr lang="uk-UA" dirty="0"/>
              <a:t>– це торгівля товарами (матеріальними продуктами), такими як предмети одягу, комп’ютери тощо, а також сировина.</a:t>
            </a:r>
          </a:p>
          <a:p>
            <a:r>
              <a:rPr lang="uk-UA" i="1" dirty="0"/>
              <a:t>Друга група </a:t>
            </a:r>
            <a:r>
              <a:rPr lang="uk-UA" dirty="0"/>
              <a:t>експортно-імпортних операцій – це торгівля послугами (нематеріальними продуктами), такими як банківські, транспортні, консалтингові та інші послуги.</a:t>
            </a:r>
          </a:p>
        </p:txBody>
      </p:sp>
    </p:spTree>
    <p:extLst>
      <p:ext uri="{BB962C8B-B14F-4D97-AF65-F5344CB8AC3E}">
        <p14:creationId xmlns:p14="http://schemas.microsoft.com/office/powerpoint/2010/main" val="9681244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A560000-C1A9-4496-BD9F-89CC95E94F3F}"/>
              </a:ext>
            </a:extLst>
          </p:cNvPr>
          <p:cNvSpPr txBox="1"/>
          <p:nvPr/>
        </p:nvSpPr>
        <p:spPr>
          <a:xfrm>
            <a:off x="1186249" y="1254378"/>
            <a:ext cx="10206681" cy="3693319"/>
          </a:xfrm>
          <a:prstGeom prst="rect">
            <a:avLst/>
          </a:prstGeom>
          <a:noFill/>
        </p:spPr>
        <p:txBody>
          <a:bodyPr wrap="square">
            <a:spAutoFit/>
          </a:bodyPr>
          <a:lstStyle/>
          <a:p>
            <a:r>
              <a:rPr lang="uk-UA" dirty="0"/>
              <a:t>Наступна форма міжнародної підприємницької діяльності – це </a:t>
            </a:r>
            <a:r>
              <a:rPr lang="uk-UA" b="1" dirty="0"/>
              <a:t>іноземні інвестиції</a:t>
            </a:r>
            <a:r>
              <a:rPr lang="uk-UA" dirty="0"/>
              <a:t>, або передача капіталу резидентами однієї країни для подальшого використання резидентами іншої країни. Такі інвестиції поділяються на діві категорії: прямі іноземні інвестиції та портфельні інвестиції.</a:t>
            </a:r>
          </a:p>
          <a:p>
            <a:endParaRPr lang="uk-UA" dirty="0"/>
          </a:p>
          <a:p>
            <a:r>
              <a:rPr lang="uk-UA" b="1" dirty="0"/>
              <a:t>Прямі іноземні інвестиції </a:t>
            </a:r>
            <a:r>
              <a:rPr lang="uk-UA" dirty="0"/>
              <a:t>– це вкладання капіталу з метою здійснення придбання та реального контролю над об’єктами власності, активами та цілими підприємствами в інших країнах. Як приклад прямих іноземних інвестицій можна навести придбання компанією </a:t>
            </a:r>
            <a:r>
              <a:rPr lang="en-US" dirty="0"/>
              <a:t>Ford Motor Company </a:t>
            </a:r>
            <a:r>
              <a:rPr lang="uk-UA" dirty="0"/>
              <a:t>всіх простих акцій шведської компанії </a:t>
            </a:r>
            <a:r>
              <a:rPr lang="en-US" dirty="0"/>
              <a:t>Volvo Corporation. </a:t>
            </a:r>
            <a:r>
              <a:rPr lang="uk-UA" dirty="0"/>
              <a:t>Після купівлі цих акцій з компанії </a:t>
            </a:r>
            <a:r>
              <a:rPr lang="en-US" dirty="0"/>
              <a:t>Ford </a:t>
            </a:r>
            <a:r>
              <a:rPr lang="uk-UA" dirty="0"/>
              <a:t>в компанію </a:t>
            </a:r>
            <a:r>
              <a:rPr lang="en-US" dirty="0"/>
              <a:t>Volvo </a:t>
            </a:r>
            <a:r>
              <a:rPr lang="uk-UA" dirty="0"/>
              <a:t>були направлені спеціалісти, завданням яких було здійснення контролю над діяльністю компанії, а також в інтегруванні роботи компанії з програмами </a:t>
            </a:r>
            <a:r>
              <a:rPr lang="uk-UA" dirty="0" err="1"/>
              <a:t>закупівель</a:t>
            </a:r>
            <a:r>
              <a:rPr lang="uk-UA" dirty="0"/>
              <a:t> і маркетингу, які проводилися корпорацією </a:t>
            </a:r>
            <a:r>
              <a:rPr lang="en-US" dirty="0"/>
              <a:t>Ford </a:t>
            </a:r>
            <a:r>
              <a:rPr lang="uk-UA" dirty="0"/>
              <a:t>в масштабах усього світу.</a:t>
            </a:r>
          </a:p>
        </p:txBody>
      </p:sp>
    </p:spTree>
    <p:extLst>
      <p:ext uri="{BB962C8B-B14F-4D97-AF65-F5344CB8AC3E}">
        <p14:creationId xmlns:p14="http://schemas.microsoft.com/office/powerpoint/2010/main" val="42142235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37C1704-7ACC-4036-A927-11EE6D61CB69}"/>
              </a:ext>
            </a:extLst>
          </p:cNvPr>
          <p:cNvSpPr txBox="1"/>
          <p:nvPr/>
        </p:nvSpPr>
        <p:spPr>
          <a:xfrm>
            <a:off x="1705232" y="1997839"/>
            <a:ext cx="8192530" cy="2031325"/>
          </a:xfrm>
          <a:prstGeom prst="rect">
            <a:avLst/>
          </a:prstGeom>
          <a:noFill/>
        </p:spPr>
        <p:txBody>
          <a:bodyPr wrap="square">
            <a:spAutoFit/>
          </a:bodyPr>
          <a:lstStyle/>
          <a:p>
            <a:r>
              <a:rPr lang="uk-UA" b="1" dirty="0"/>
              <a:t>Портфельні інвестиції </a:t>
            </a:r>
            <a:r>
              <a:rPr lang="uk-UA" dirty="0"/>
              <a:t>– це придбання іноземних фінансових активів (акцій, облігацій та інших цінних паперів), без мети здійснення контролю. Прикладом портфельних інвестицій може бути купівля тисячі простих акцій компанії </a:t>
            </a:r>
            <a:r>
              <a:rPr lang="en-US" dirty="0"/>
              <a:t>Sony </a:t>
            </a:r>
            <a:r>
              <a:rPr lang="uk-UA" dirty="0"/>
              <a:t>датським пенсійним фондом. Шляхом такого вкладення капіталу пенсійний фонд намагався збільшити норму прибутку від своїх коштів, а не отримати контроль над процесом прийняття рішень в компанії </a:t>
            </a:r>
            <a:r>
              <a:rPr lang="en-US" dirty="0"/>
              <a:t>Sony.</a:t>
            </a:r>
            <a:endParaRPr lang="uk-UA" dirty="0"/>
          </a:p>
        </p:txBody>
      </p:sp>
    </p:spTree>
    <p:extLst>
      <p:ext uri="{BB962C8B-B14F-4D97-AF65-F5344CB8AC3E}">
        <p14:creationId xmlns:p14="http://schemas.microsoft.com/office/powerpoint/2010/main" val="32754358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15D7B10-1433-4461-B713-A9D9F35F5249}"/>
              </a:ext>
            </a:extLst>
          </p:cNvPr>
          <p:cNvSpPr txBox="1"/>
          <p:nvPr/>
        </p:nvSpPr>
        <p:spPr>
          <a:xfrm>
            <a:off x="2012092" y="1896410"/>
            <a:ext cx="8167816" cy="2585323"/>
          </a:xfrm>
          <a:prstGeom prst="rect">
            <a:avLst/>
          </a:prstGeom>
          <a:noFill/>
        </p:spPr>
        <p:txBody>
          <a:bodyPr wrap="square">
            <a:spAutoFit/>
          </a:bodyPr>
          <a:lstStyle/>
          <a:p>
            <a:r>
              <a:rPr lang="uk-UA" b="1" dirty="0"/>
              <a:t>Ліцензування</a:t>
            </a:r>
            <a:r>
              <a:rPr lang="uk-UA" dirty="0"/>
              <a:t> передбачає укладання договору, згідно з яким підприємство, що знаходиться в одній країні, видає ліцензію підприємству іншої країни на використання своєї інтелектуальної власності (патентів, торгової марки, фірмової назви, авторських прав або секретів виробництва) в обмін за плату (роялті). Наприклад, компанія </a:t>
            </a:r>
            <a:r>
              <a:rPr lang="en-US" dirty="0"/>
              <a:t>Walt Disney </a:t>
            </a:r>
            <a:r>
              <a:rPr lang="uk-UA" dirty="0"/>
              <a:t>може видати німецькому підприємству з пошиття одягу дозвіл на виробництво дитячих футболок із зображенням Міккі </a:t>
            </a:r>
            <a:r>
              <a:rPr lang="uk-UA" dirty="0" err="1"/>
              <a:t>Мауса</a:t>
            </a:r>
            <a:r>
              <a:rPr lang="uk-UA" dirty="0"/>
              <a:t> на умовах виплати цим підприємством відсотка від продажів.</a:t>
            </a:r>
          </a:p>
        </p:txBody>
      </p:sp>
    </p:spTree>
    <p:extLst>
      <p:ext uri="{BB962C8B-B14F-4D97-AF65-F5344CB8AC3E}">
        <p14:creationId xmlns:p14="http://schemas.microsoft.com/office/powerpoint/2010/main" val="36526170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42A5B07-8AE4-42AD-A8CD-6FB84B73BD40}"/>
              </a:ext>
            </a:extLst>
          </p:cNvPr>
          <p:cNvSpPr txBox="1"/>
          <p:nvPr/>
        </p:nvSpPr>
        <p:spPr>
          <a:xfrm>
            <a:off x="2199501" y="2037485"/>
            <a:ext cx="7747687" cy="2031325"/>
          </a:xfrm>
          <a:prstGeom prst="rect">
            <a:avLst/>
          </a:prstGeom>
          <a:noFill/>
        </p:spPr>
        <p:txBody>
          <a:bodyPr wrap="square">
            <a:spAutoFit/>
          </a:bodyPr>
          <a:lstStyle/>
          <a:p>
            <a:r>
              <a:rPr lang="uk-UA" b="1" dirty="0"/>
              <a:t>Франчайзинг</a:t>
            </a:r>
            <a:r>
              <a:rPr lang="uk-UA" dirty="0"/>
              <a:t> – це особлива форма ліцензування, сутність якої полягає у тому, що підприємство, яке знаходиться в одній країні, видає підприємству з іншої країни дозвіл на використання своєї технології виробництва, а також бренда, торгової марки та логотипу в обмін на оплату (роялті). Наприклад, компанія </a:t>
            </a:r>
            <a:r>
              <a:rPr lang="en-US" dirty="0" err="1"/>
              <a:t>McDonaldʼs</a:t>
            </a:r>
            <a:r>
              <a:rPr lang="en-US" dirty="0"/>
              <a:t> Corporation </a:t>
            </a:r>
            <a:r>
              <a:rPr lang="uk-UA" dirty="0"/>
              <a:t>продає права на відкриття ресторанів швидкого обслуговування у всьому світі.</a:t>
            </a:r>
          </a:p>
        </p:txBody>
      </p:sp>
    </p:spTree>
    <p:extLst>
      <p:ext uri="{BB962C8B-B14F-4D97-AF65-F5344CB8AC3E}">
        <p14:creationId xmlns:p14="http://schemas.microsoft.com/office/powerpoint/2010/main" val="4383558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5C7AA22-2C5F-4F28-989B-C92B8A8DEDD9}"/>
              </a:ext>
            </a:extLst>
          </p:cNvPr>
          <p:cNvSpPr txBox="1"/>
          <p:nvPr/>
        </p:nvSpPr>
        <p:spPr>
          <a:xfrm>
            <a:off x="1981200" y="1898466"/>
            <a:ext cx="8229600" cy="2862322"/>
          </a:xfrm>
          <a:prstGeom prst="rect">
            <a:avLst/>
          </a:prstGeom>
          <a:noFill/>
        </p:spPr>
        <p:txBody>
          <a:bodyPr wrap="square">
            <a:spAutoFit/>
          </a:bodyPr>
          <a:lstStyle/>
          <a:p>
            <a:r>
              <a:rPr lang="uk-UA" b="1" dirty="0"/>
              <a:t>Управлінський контракт</a:t>
            </a:r>
            <a:r>
              <a:rPr lang="uk-UA" dirty="0"/>
              <a:t> – це угода, відповідно до якої підприємство однієї країни дає підприємству іншої країни дозвіл на управління </a:t>
            </a:r>
            <a:r>
              <a:rPr lang="uk-UA" dirty="0" err="1"/>
              <a:t>потужностями</a:t>
            </a:r>
            <a:r>
              <a:rPr lang="uk-UA" dirty="0"/>
              <a:t> цього підприємства або надання інших управлінських послуг за певну винагороду (розмір якої зазначається в контракті). Управлінські контракти отримали широке розповсюдження серед найбільш великих компаній, що функціонують в сфері готельного бізнесу. Багато компаній, такі як </a:t>
            </a:r>
            <a:r>
              <a:rPr lang="en-US" dirty="0" err="1"/>
              <a:t>Mariott</a:t>
            </a:r>
            <a:r>
              <a:rPr lang="en-US" dirty="0"/>
              <a:t> </a:t>
            </a:r>
            <a:r>
              <a:rPr lang="uk-UA" dirty="0"/>
              <a:t>и </a:t>
            </a:r>
            <a:r>
              <a:rPr lang="en-US" dirty="0"/>
              <a:t>Hilton, </a:t>
            </a:r>
            <a:r>
              <a:rPr lang="uk-UA" dirty="0"/>
              <a:t>не завжди володіють дорогими готелями, які носять назви цих брендів і які можна знайти у всіх країнах світу, – вони тільки управляють цими готелями на умовах, передбачених у відповідних управлінських контрактах.</a:t>
            </a:r>
          </a:p>
        </p:txBody>
      </p:sp>
    </p:spTree>
    <p:extLst>
      <p:ext uri="{BB962C8B-B14F-4D97-AF65-F5344CB8AC3E}">
        <p14:creationId xmlns:p14="http://schemas.microsoft.com/office/powerpoint/2010/main" val="24544910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D0F6542-0789-4286-851E-3CBA9506F7A6}"/>
              </a:ext>
            </a:extLst>
          </p:cNvPr>
          <p:cNvSpPr txBox="1"/>
          <p:nvPr/>
        </p:nvSpPr>
        <p:spPr>
          <a:xfrm>
            <a:off x="1585783" y="1650294"/>
            <a:ext cx="9242855" cy="3139321"/>
          </a:xfrm>
          <a:prstGeom prst="rect">
            <a:avLst/>
          </a:prstGeom>
          <a:noFill/>
        </p:spPr>
        <p:txBody>
          <a:bodyPr wrap="square">
            <a:spAutoFit/>
          </a:bodyPr>
          <a:lstStyle/>
          <a:p>
            <a:r>
              <a:rPr lang="uk-UA" b="1" dirty="0"/>
              <a:t>Транснаціональна корпорація </a:t>
            </a:r>
            <a:r>
              <a:rPr lang="uk-UA" dirty="0"/>
              <a:t>(скорочено ТНК) – підприємство, що об’єднує юридичних осіб будь-яких організаційно-правових форм і видів діяльності в двох і більше країнах та здійснює проведення взаємозв'язаної політики і спільної стратегії завдяки одному чи кільком центрам прийняття рішень.</a:t>
            </a:r>
          </a:p>
          <a:p>
            <a:r>
              <a:rPr lang="uk-UA" dirty="0"/>
              <a:t>Основними характеристиками ТНК є:</a:t>
            </a:r>
          </a:p>
          <a:p>
            <a:pPr marL="285750" indent="-285750">
              <a:buFont typeface="Wingdings" panose="05000000000000000000" pitchFamily="2" charset="2"/>
              <a:buChar char="v"/>
            </a:pPr>
            <a:r>
              <a:rPr lang="uk-UA" dirty="0"/>
              <a:t>наявність власників у різних країнах;</a:t>
            </a:r>
          </a:p>
          <a:p>
            <a:pPr marL="285750" indent="-285750">
              <a:buFont typeface="Wingdings" panose="05000000000000000000" pitchFamily="2" charset="2"/>
              <a:buChar char="v"/>
            </a:pPr>
            <a:r>
              <a:rPr lang="uk-UA" dirty="0"/>
              <a:t>міжнародний склад працівників, у тому числі менеджерів;</a:t>
            </a:r>
          </a:p>
          <a:p>
            <a:pPr marL="285750" indent="-285750">
              <a:buFont typeface="Wingdings" panose="05000000000000000000" pitchFamily="2" charset="2"/>
              <a:buChar char="v"/>
            </a:pPr>
            <a:r>
              <a:rPr lang="uk-UA" dirty="0"/>
              <a:t>міжнародне мислення вищого керівництва;</a:t>
            </a:r>
          </a:p>
          <a:p>
            <a:pPr marL="285750" indent="-285750">
              <a:buFont typeface="Wingdings" panose="05000000000000000000" pitchFamily="2" charset="2"/>
              <a:buChar char="v"/>
            </a:pPr>
            <a:r>
              <a:rPr lang="uk-UA" dirty="0"/>
              <a:t>джерела прибутку в різних країнах;</a:t>
            </a:r>
          </a:p>
          <a:p>
            <a:pPr marL="285750" indent="-285750">
              <a:buFont typeface="Wingdings" panose="05000000000000000000" pitchFamily="2" charset="2"/>
              <a:buChar char="v"/>
            </a:pPr>
            <a:r>
              <a:rPr lang="uk-UA" dirty="0"/>
              <a:t>міжнародна структура активів;</a:t>
            </a:r>
          </a:p>
          <a:p>
            <a:pPr marL="285750" indent="-285750">
              <a:buFont typeface="Wingdings" panose="05000000000000000000" pitchFamily="2" charset="2"/>
              <a:buChar char="v"/>
            </a:pPr>
            <a:r>
              <a:rPr lang="uk-UA" dirty="0"/>
              <a:t>продаж на закордонних ринках.</a:t>
            </a:r>
          </a:p>
        </p:txBody>
      </p:sp>
    </p:spTree>
    <p:extLst>
      <p:ext uri="{BB962C8B-B14F-4D97-AF65-F5344CB8AC3E}">
        <p14:creationId xmlns:p14="http://schemas.microsoft.com/office/powerpoint/2010/main" val="5381473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DA860AB-0E66-44FA-8179-7F35323468F3}"/>
              </a:ext>
            </a:extLst>
          </p:cNvPr>
          <p:cNvSpPr txBox="1"/>
          <p:nvPr/>
        </p:nvSpPr>
        <p:spPr>
          <a:xfrm>
            <a:off x="1482811" y="1663688"/>
            <a:ext cx="9601200" cy="3139321"/>
          </a:xfrm>
          <a:prstGeom prst="rect">
            <a:avLst/>
          </a:prstGeom>
          <a:noFill/>
        </p:spPr>
        <p:txBody>
          <a:bodyPr wrap="square">
            <a:spAutoFit/>
          </a:bodyPr>
          <a:lstStyle/>
          <a:p>
            <a:r>
              <a:rPr lang="uk-UA" dirty="0"/>
              <a:t>Організація бізнесу в міжнародних корпораціях ґрунтується на спеціалізації окремих відділень і материнської компанії на певних видах продукції чи видів діяльності. Існує дві моделі спеціалізації: горизонтальна і вертикальна інтеграція.</a:t>
            </a:r>
          </a:p>
          <a:p>
            <a:endParaRPr lang="uk-UA" dirty="0"/>
          </a:p>
          <a:p>
            <a:r>
              <a:rPr lang="uk-UA" b="1" dirty="0"/>
              <a:t>Горизонтальна інтеграція </a:t>
            </a:r>
            <a:r>
              <a:rPr lang="uk-UA" dirty="0"/>
              <a:t>означає таку взаємодію відділень міжнародної корпорації, за якої виготовлення і реалізація певної продукції на міжнародних ринки закріплюються за відповідними відділеннями з урахуванням усіх витрат.</a:t>
            </a:r>
          </a:p>
          <a:p>
            <a:endParaRPr lang="uk-UA" dirty="0"/>
          </a:p>
          <a:p>
            <a:r>
              <a:rPr lang="uk-UA" b="1" dirty="0"/>
              <a:t>Вертикальна інтеграція </a:t>
            </a:r>
            <a:r>
              <a:rPr lang="uk-UA" dirty="0"/>
              <a:t>базується на спеціалізації окремих відділень за стадіями технологічного процесу й зосередженні виготовлення кінцевої продукції в незначній кількості філій, які поставляють її на світові ринки.</a:t>
            </a:r>
          </a:p>
        </p:txBody>
      </p:sp>
    </p:spTree>
    <p:extLst>
      <p:ext uri="{BB962C8B-B14F-4D97-AF65-F5344CB8AC3E}">
        <p14:creationId xmlns:p14="http://schemas.microsoft.com/office/powerpoint/2010/main" val="30272500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BB8F6DB-E625-49DB-88B8-F034BC0EB5F2}"/>
              </a:ext>
            </a:extLst>
          </p:cNvPr>
          <p:cNvSpPr txBox="1"/>
          <p:nvPr/>
        </p:nvSpPr>
        <p:spPr>
          <a:xfrm>
            <a:off x="1383957" y="1572041"/>
            <a:ext cx="10122243" cy="3139321"/>
          </a:xfrm>
          <a:prstGeom prst="rect">
            <a:avLst/>
          </a:prstGeom>
          <a:noFill/>
        </p:spPr>
        <p:txBody>
          <a:bodyPr wrap="square">
            <a:spAutoFit/>
          </a:bodyPr>
          <a:lstStyle/>
          <a:p>
            <a:r>
              <a:rPr lang="uk-UA" b="1" dirty="0"/>
              <a:t>3. Глобалізація міжнародного бізнесу</a:t>
            </a:r>
          </a:p>
          <a:p>
            <a:r>
              <a:rPr lang="uk-UA" dirty="0"/>
              <a:t>Масштаби міжнародного підприємництва постійно зростають, а темпи зростання постійно прискорюються, що дає підстави говорити про глобалізацію світової економіки.</a:t>
            </a:r>
          </a:p>
          <a:p>
            <a:r>
              <a:rPr lang="uk-UA" b="1" dirty="0"/>
              <a:t>Глобалізація </a:t>
            </a:r>
            <a:r>
              <a:rPr lang="uk-UA" dirty="0"/>
              <a:t>– це безперервний, стійкий процес інтеграції ринків, суверенних держав та технологій, який дозволяє окремим особам, корпораціям та суверенним державам швидше, ніж будь-коли, з мінімальними витратами встановлювати більш міцні контакти з партнерами, розосередженими по усьому світі; це об'єктивний соціальний процес, змістом якого є зростаючий взаємозв'язок та взаємозалежність національних економік, національних політичних, соціальних систем, національних культур і навколишнього середовища.</a:t>
            </a:r>
          </a:p>
        </p:txBody>
      </p:sp>
    </p:spTree>
    <p:extLst>
      <p:ext uri="{BB962C8B-B14F-4D97-AF65-F5344CB8AC3E}">
        <p14:creationId xmlns:p14="http://schemas.microsoft.com/office/powerpoint/2010/main" val="2129777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8766C0D-604F-41D6-A62C-69A0D32DF929}"/>
              </a:ext>
            </a:extLst>
          </p:cNvPr>
          <p:cNvSpPr txBox="1"/>
          <p:nvPr/>
        </p:nvSpPr>
        <p:spPr>
          <a:xfrm>
            <a:off x="1519880" y="1239965"/>
            <a:ext cx="9551773" cy="4801314"/>
          </a:xfrm>
          <a:prstGeom prst="rect">
            <a:avLst/>
          </a:prstGeom>
          <a:noFill/>
        </p:spPr>
        <p:txBody>
          <a:bodyPr wrap="square">
            <a:spAutoFit/>
          </a:bodyPr>
          <a:lstStyle/>
          <a:p>
            <a:pPr algn="ctr"/>
            <a:r>
              <a:rPr lang="ru-RU" b="1" dirty="0"/>
              <a:t>1. </a:t>
            </a:r>
            <a:r>
              <a:rPr lang="ru-RU" b="1" dirty="0" err="1"/>
              <a:t>Сутність</a:t>
            </a:r>
            <a:r>
              <a:rPr lang="ru-RU" b="1" dirty="0"/>
              <a:t> та характеристика </a:t>
            </a:r>
            <a:r>
              <a:rPr lang="ru-RU" b="1" dirty="0" err="1"/>
              <a:t>міжнародного</a:t>
            </a:r>
            <a:r>
              <a:rPr lang="ru-RU" b="1" dirty="0"/>
              <a:t> </a:t>
            </a:r>
            <a:r>
              <a:rPr lang="ru-RU" b="1" dirty="0" err="1"/>
              <a:t>підприємництва</a:t>
            </a:r>
            <a:endParaRPr lang="ru-RU" b="1" dirty="0"/>
          </a:p>
          <a:p>
            <a:endParaRPr lang="ru-RU" dirty="0"/>
          </a:p>
          <a:p>
            <a:r>
              <a:rPr lang="ru-RU" dirty="0"/>
              <a:t>В </a:t>
            </a:r>
            <a:r>
              <a:rPr lang="ru-RU" dirty="0" err="1"/>
              <a:t>сфері</a:t>
            </a:r>
            <a:r>
              <a:rPr lang="ru-RU" dirty="0"/>
              <a:t> </a:t>
            </a:r>
            <a:r>
              <a:rPr lang="ru-RU" dirty="0" err="1"/>
              <a:t>міжнародних</a:t>
            </a:r>
            <a:r>
              <a:rPr lang="ru-RU" dirty="0"/>
              <a:t> </a:t>
            </a:r>
            <a:r>
              <a:rPr lang="ru-RU" dirty="0" err="1"/>
              <a:t>економічних</a:t>
            </a:r>
            <a:r>
              <a:rPr lang="ru-RU" dirty="0"/>
              <a:t> </a:t>
            </a:r>
            <a:r>
              <a:rPr lang="ru-RU" dirty="0" err="1"/>
              <a:t>відносин</a:t>
            </a:r>
            <a:r>
              <a:rPr lang="ru-RU" dirty="0"/>
              <a:t> часто </a:t>
            </a:r>
            <a:r>
              <a:rPr lang="ru-RU" dirty="0" err="1"/>
              <a:t>використовуються</a:t>
            </a:r>
            <a:r>
              <a:rPr lang="ru-RU" dirty="0"/>
              <a:t> </a:t>
            </a:r>
            <a:r>
              <a:rPr lang="ru-RU" dirty="0" err="1"/>
              <a:t>поняття</a:t>
            </a:r>
            <a:r>
              <a:rPr lang="ru-RU" dirty="0"/>
              <a:t>, </a:t>
            </a:r>
            <a:r>
              <a:rPr lang="ru-RU" dirty="0" err="1"/>
              <a:t>що</a:t>
            </a:r>
            <a:r>
              <a:rPr lang="ru-RU" dirty="0"/>
              <a:t> в </a:t>
            </a:r>
            <a:r>
              <a:rPr lang="ru-RU" dirty="0" err="1"/>
              <a:t>деяких</a:t>
            </a:r>
            <a:r>
              <a:rPr lang="ru-RU" dirty="0"/>
              <a:t> </a:t>
            </a:r>
            <a:r>
              <a:rPr lang="ru-RU" dirty="0" err="1"/>
              <a:t>випадках</a:t>
            </a:r>
            <a:r>
              <a:rPr lang="ru-RU" dirty="0"/>
              <a:t> </a:t>
            </a:r>
            <a:r>
              <a:rPr lang="ru-RU" dirty="0" err="1"/>
              <a:t>ототожнюють</a:t>
            </a:r>
            <a:r>
              <a:rPr lang="ru-RU" dirty="0"/>
              <a:t>, а </a:t>
            </a:r>
            <a:r>
              <a:rPr lang="ru-RU" dirty="0" err="1"/>
              <a:t>саме</a:t>
            </a:r>
            <a:r>
              <a:rPr lang="ru-RU" dirty="0"/>
              <a:t>: </a:t>
            </a:r>
            <a:r>
              <a:rPr lang="ru-RU" b="1" dirty="0" err="1"/>
              <a:t>міжнародне</a:t>
            </a:r>
            <a:r>
              <a:rPr lang="ru-RU" b="1" dirty="0"/>
              <a:t> </a:t>
            </a:r>
            <a:r>
              <a:rPr lang="ru-RU" b="1" dirty="0" err="1"/>
              <a:t>підприємництво</a:t>
            </a:r>
            <a:r>
              <a:rPr lang="ru-RU" b="1" dirty="0"/>
              <a:t> (</a:t>
            </a:r>
            <a:r>
              <a:rPr lang="ru-RU" b="1" dirty="0" err="1"/>
              <a:t>бізнес</a:t>
            </a:r>
            <a:r>
              <a:rPr lang="ru-RU" b="1" dirty="0"/>
              <a:t>) та </a:t>
            </a:r>
            <a:r>
              <a:rPr lang="ru-RU" b="1" dirty="0" err="1"/>
              <a:t>зовнішньоекономічна</a:t>
            </a:r>
            <a:r>
              <a:rPr lang="ru-RU" b="1" dirty="0"/>
              <a:t> </a:t>
            </a:r>
            <a:r>
              <a:rPr lang="ru-RU" b="1" dirty="0" err="1"/>
              <a:t>діяльність</a:t>
            </a:r>
            <a:r>
              <a:rPr lang="ru-RU" b="1" dirty="0"/>
              <a:t>.</a:t>
            </a:r>
          </a:p>
          <a:p>
            <a:endParaRPr lang="ru-RU" dirty="0"/>
          </a:p>
          <a:p>
            <a:r>
              <a:rPr lang="ru-RU" b="1" dirty="0" err="1"/>
              <a:t>Міжнародне</a:t>
            </a:r>
            <a:r>
              <a:rPr lang="ru-RU" b="1" dirty="0"/>
              <a:t> </a:t>
            </a:r>
            <a:r>
              <a:rPr lang="ru-RU" b="1" dirty="0" err="1"/>
              <a:t>підприємництво</a:t>
            </a:r>
            <a:r>
              <a:rPr lang="ru-RU" b="1" dirty="0"/>
              <a:t> (</a:t>
            </a:r>
            <a:r>
              <a:rPr lang="ru-RU" b="1" dirty="0" err="1"/>
              <a:t>бізнес</a:t>
            </a:r>
            <a:r>
              <a:rPr lang="ru-RU" b="1" dirty="0"/>
              <a:t>) - </a:t>
            </a:r>
            <a:r>
              <a:rPr lang="ru-RU" dirty="0" err="1"/>
              <a:t>це</a:t>
            </a:r>
            <a:r>
              <a:rPr lang="ru-RU" dirty="0"/>
              <a:t> </a:t>
            </a:r>
            <a:r>
              <a:rPr lang="ru-RU" dirty="0" err="1"/>
              <a:t>реалізація</a:t>
            </a:r>
            <a:r>
              <a:rPr lang="ru-RU" dirty="0"/>
              <a:t> </a:t>
            </a:r>
            <a:r>
              <a:rPr lang="ru-RU" dirty="0" err="1"/>
              <a:t>міжнародних</a:t>
            </a:r>
            <a:r>
              <a:rPr lang="ru-RU" dirty="0"/>
              <a:t> </a:t>
            </a:r>
            <a:r>
              <a:rPr lang="ru-RU" dirty="0" err="1"/>
              <a:t>економічних</a:t>
            </a:r>
            <a:r>
              <a:rPr lang="ru-RU" dirty="0"/>
              <a:t> </a:t>
            </a:r>
            <a:r>
              <a:rPr lang="ru-RU" dirty="0" err="1"/>
              <a:t>відносин</a:t>
            </a:r>
            <a:r>
              <a:rPr lang="ru-RU" dirty="0"/>
              <a:t> шляхом </a:t>
            </a:r>
            <a:r>
              <a:rPr lang="ru-RU" dirty="0" err="1"/>
              <a:t>ділової</a:t>
            </a:r>
            <a:r>
              <a:rPr lang="ru-RU" dirty="0"/>
              <a:t> </a:t>
            </a:r>
            <a:r>
              <a:rPr lang="ru-RU" dirty="0" err="1"/>
              <a:t>взаємодії</a:t>
            </a:r>
            <a:r>
              <a:rPr lang="ru-RU" dirty="0"/>
              <a:t> </a:t>
            </a:r>
            <a:r>
              <a:rPr lang="ru-RU" dirty="0" err="1"/>
              <a:t>господарських</a:t>
            </a:r>
            <a:r>
              <a:rPr lang="ru-RU" dirty="0"/>
              <a:t> </a:t>
            </a:r>
            <a:r>
              <a:rPr lang="ru-RU" dirty="0" err="1"/>
              <a:t>суб’єктів</a:t>
            </a:r>
            <a:r>
              <a:rPr lang="ru-RU" dirty="0"/>
              <a:t> </a:t>
            </a:r>
            <a:r>
              <a:rPr lang="ru-RU" dirty="0" err="1"/>
              <a:t>різних</a:t>
            </a:r>
            <a:r>
              <a:rPr lang="ru-RU" dirty="0"/>
              <a:t> </a:t>
            </a:r>
            <a:r>
              <a:rPr lang="ru-RU" dirty="0" err="1"/>
              <a:t>країн</a:t>
            </a:r>
            <a:r>
              <a:rPr lang="ru-RU" dirty="0"/>
              <a:t> з метою </a:t>
            </a:r>
            <a:r>
              <a:rPr lang="ru-RU" dirty="0" err="1"/>
              <a:t>взаємовигідної</a:t>
            </a:r>
            <a:r>
              <a:rPr lang="ru-RU" dirty="0"/>
              <a:t> </a:t>
            </a:r>
            <a:r>
              <a:rPr lang="ru-RU" dirty="0" err="1"/>
              <a:t>співпраці</a:t>
            </a:r>
            <a:r>
              <a:rPr lang="ru-RU" dirty="0"/>
              <a:t>, </a:t>
            </a:r>
            <a:r>
              <a:rPr lang="ru-RU" dirty="0" err="1"/>
              <a:t>одержання</a:t>
            </a:r>
            <a:r>
              <a:rPr lang="ru-RU" dirty="0"/>
              <a:t> </a:t>
            </a:r>
            <a:r>
              <a:rPr lang="ru-RU" dirty="0" err="1"/>
              <a:t>прибутку</a:t>
            </a:r>
            <a:r>
              <a:rPr lang="ru-RU" dirty="0"/>
              <a:t> та </a:t>
            </a:r>
            <a:r>
              <a:rPr lang="ru-RU" dirty="0" err="1"/>
              <a:t>зміцнення</a:t>
            </a:r>
            <a:r>
              <a:rPr lang="ru-RU" dirty="0"/>
              <a:t> </a:t>
            </a:r>
            <a:r>
              <a:rPr lang="ru-RU" dirty="0" err="1"/>
              <a:t>ринкових</a:t>
            </a:r>
            <a:r>
              <a:rPr lang="ru-RU" dirty="0"/>
              <a:t> </a:t>
            </a:r>
            <a:r>
              <a:rPr lang="ru-RU" dirty="0" err="1"/>
              <a:t>позицій</a:t>
            </a:r>
            <a:r>
              <a:rPr lang="ru-RU" dirty="0"/>
              <a:t>. </a:t>
            </a:r>
            <a:r>
              <a:rPr lang="ru-RU" dirty="0" err="1"/>
              <a:t>Міжнародний</a:t>
            </a:r>
            <a:r>
              <a:rPr lang="ru-RU" dirty="0"/>
              <a:t> </a:t>
            </a:r>
            <a:r>
              <a:rPr lang="ru-RU" dirty="0" err="1"/>
              <a:t>бізнес</a:t>
            </a:r>
            <a:r>
              <a:rPr lang="ru-RU" dirty="0"/>
              <a:t> </a:t>
            </a:r>
            <a:r>
              <a:rPr lang="ru-RU" dirty="0" err="1"/>
              <a:t>передбачає</a:t>
            </a:r>
            <a:r>
              <a:rPr lang="ru-RU" dirty="0"/>
              <a:t> </a:t>
            </a:r>
            <a:r>
              <a:rPr lang="ru-RU" dirty="0" err="1"/>
              <a:t>здійснення</a:t>
            </a:r>
            <a:r>
              <a:rPr lang="ru-RU" dirty="0"/>
              <a:t> </a:t>
            </a:r>
            <a:r>
              <a:rPr lang="ru-RU" dirty="0" err="1"/>
              <a:t>ділових</a:t>
            </a:r>
            <a:r>
              <a:rPr lang="ru-RU" dirty="0"/>
              <a:t> </a:t>
            </a:r>
            <a:r>
              <a:rPr lang="ru-RU" dirty="0" err="1"/>
              <a:t>операцій</a:t>
            </a:r>
            <a:r>
              <a:rPr lang="ru-RU" dirty="0"/>
              <a:t> партнерами з </a:t>
            </a:r>
            <a:r>
              <a:rPr lang="ru-RU" dirty="0" err="1"/>
              <a:t>більше</a:t>
            </a:r>
            <a:r>
              <a:rPr lang="ru-RU" dirty="0"/>
              <a:t> </a:t>
            </a:r>
            <a:r>
              <a:rPr lang="ru-RU" dirty="0" err="1"/>
              <a:t>ніж</a:t>
            </a:r>
            <a:r>
              <a:rPr lang="ru-RU" dirty="0"/>
              <a:t> </a:t>
            </a:r>
            <a:r>
              <a:rPr lang="ru-RU" dirty="0" err="1"/>
              <a:t>однієї</a:t>
            </a:r>
            <a:r>
              <a:rPr lang="ru-RU" dirty="0"/>
              <a:t> </a:t>
            </a:r>
            <a:r>
              <a:rPr lang="ru-RU" dirty="0" err="1"/>
              <a:t>країни</a:t>
            </a:r>
            <a:r>
              <a:rPr lang="ru-RU" dirty="0"/>
              <a:t>. Як приклад, </a:t>
            </a:r>
            <a:r>
              <a:rPr lang="ru-RU" dirty="0" err="1"/>
              <a:t>можна</a:t>
            </a:r>
            <a:r>
              <a:rPr lang="ru-RU" dirty="0"/>
              <a:t> навести </a:t>
            </a:r>
            <a:r>
              <a:rPr lang="ru-RU" dirty="0" err="1"/>
              <a:t>такі</a:t>
            </a:r>
            <a:r>
              <a:rPr lang="ru-RU" dirty="0"/>
              <a:t> </a:t>
            </a:r>
            <a:r>
              <a:rPr lang="ru-RU" dirty="0" err="1"/>
              <a:t>операції</a:t>
            </a:r>
            <a:r>
              <a:rPr lang="ru-RU" dirty="0"/>
              <a:t>, як </a:t>
            </a:r>
            <a:r>
              <a:rPr lang="ru-RU" dirty="0" err="1"/>
              <a:t>закупівля</a:t>
            </a:r>
            <a:r>
              <a:rPr lang="ru-RU" dirty="0"/>
              <a:t> </a:t>
            </a:r>
            <a:r>
              <a:rPr lang="ru-RU" dirty="0" err="1"/>
              <a:t>сировини</a:t>
            </a:r>
            <a:r>
              <a:rPr lang="ru-RU" dirty="0"/>
              <a:t> та </a:t>
            </a:r>
            <a:r>
              <a:rPr lang="ru-RU" dirty="0" err="1"/>
              <a:t>матеріалів</a:t>
            </a:r>
            <a:r>
              <a:rPr lang="ru-RU" dirty="0"/>
              <a:t> в </a:t>
            </a:r>
            <a:r>
              <a:rPr lang="ru-RU" dirty="0" err="1"/>
              <a:t>одній</a:t>
            </a:r>
            <a:r>
              <a:rPr lang="ru-RU" dirty="0"/>
              <a:t> </a:t>
            </a:r>
            <a:r>
              <a:rPr lang="ru-RU" dirty="0" err="1"/>
              <a:t>країні</a:t>
            </a:r>
            <a:r>
              <a:rPr lang="ru-RU" dirty="0"/>
              <a:t> та </a:t>
            </a:r>
            <a:r>
              <a:rPr lang="ru-RU" dirty="0" err="1"/>
              <a:t>їх</a:t>
            </a:r>
            <a:r>
              <a:rPr lang="ru-RU" dirty="0"/>
              <a:t> </a:t>
            </a:r>
            <a:r>
              <a:rPr lang="ru-RU" dirty="0" err="1"/>
              <a:t>перевезення</a:t>
            </a:r>
            <a:r>
              <a:rPr lang="ru-RU" dirty="0"/>
              <a:t> на </a:t>
            </a:r>
            <a:r>
              <a:rPr lang="ru-RU" dirty="0" err="1"/>
              <a:t>територію</a:t>
            </a:r>
            <a:r>
              <a:rPr lang="ru-RU" dirty="0"/>
              <a:t> </a:t>
            </a:r>
            <a:r>
              <a:rPr lang="ru-RU" dirty="0" err="1"/>
              <a:t>іншої</a:t>
            </a:r>
            <a:r>
              <a:rPr lang="ru-RU" dirty="0"/>
              <a:t> </a:t>
            </a:r>
            <a:r>
              <a:rPr lang="ru-RU" dirty="0" err="1"/>
              <a:t>країни</a:t>
            </a:r>
            <a:r>
              <a:rPr lang="ru-RU" dirty="0"/>
              <a:t> для </a:t>
            </a:r>
            <a:r>
              <a:rPr lang="ru-RU" dirty="0" err="1"/>
              <a:t>подальшої</a:t>
            </a:r>
            <a:r>
              <a:rPr lang="ru-RU" dirty="0"/>
              <a:t> </a:t>
            </a:r>
            <a:r>
              <a:rPr lang="ru-RU" dirty="0" err="1"/>
              <a:t>обробки</a:t>
            </a:r>
            <a:r>
              <a:rPr lang="ru-RU" dirty="0"/>
              <a:t> </a:t>
            </a:r>
            <a:r>
              <a:rPr lang="ru-RU" dirty="0" err="1"/>
              <a:t>або</a:t>
            </a:r>
            <a:r>
              <a:rPr lang="ru-RU" dirty="0"/>
              <a:t> </a:t>
            </a:r>
            <a:r>
              <a:rPr lang="ru-RU" dirty="0" err="1"/>
              <a:t>збирання</a:t>
            </a:r>
            <a:r>
              <a:rPr lang="ru-RU" dirty="0"/>
              <a:t>; </a:t>
            </a:r>
            <a:r>
              <a:rPr lang="ru-RU" dirty="0" err="1"/>
              <a:t>транспортування</a:t>
            </a:r>
            <a:r>
              <a:rPr lang="ru-RU" dirty="0"/>
              <a:t> </a:t>
            </a:r>
            <a:r>
              <a:rPr lang="ru-RU" dirty="0" err="1"/>
              <a:t>готової</a:t>
            </a:r>
            <a:r>
              <a:rPr lang="ru-RU" dirty="0"/>
              <a:t> </a:t>
            </a:r>
            <a:r>
              <a:rPr lang="ru-RU" dirty="0" err="1"/>
              <a:t>продукції</a:t>
            </a:r>
            <a:r>
              <a:rPr lang="ru-RU" dirty="0"/>
              <a:t> з </a:t>
            </a:r>
            <a:r>
              <a:rPr lang="ru-RU" dirty="0" err="1"/>
              <a:t>одної</a:t>
            </a:r>
            <a:r>
              <a:rPr lang="ru-RU" dirty="0"/>
              <a:t> </a:t>
            </a:r>
            <a:r>
              <a:rPr lang="ru-RU" dirty="0" err="1"/>
              <a:t>країни</a:t>
            </a:r>
            <a:r>
              <a:rPr lang="ru-RU" dirty="0"/>
              <a:t> в </a:t>
            </a:r>
            <a:r>
              <a:rPr lang="ru-RU" dirty="0" err="1"/>
              <a:t>іншу</a:t>
            </a:r>
            <a:r>
              <a:rPr lang="ru-RU" dirty="0"/>
              <a:t> з метою продажу в </a:t>
            </a:r>
            <a:r>
              <a:rPr lang="ru-RU" dirty="0" err="1"/>
              <a:t>системі</a:t>
            </a:r>
            <a:r>
              <a:rPr lang="ru-RU" dirty="0"/>
              <a:t> </a:t>
            </a:r>
            <a:r>
              <a:rPr lang="ru-RU" dirty="0" err="1"/>
              <a:t>роздрібної</a:t>
            </a:r>
            <a:r>
              <a:rPr lang="ru-RU" dirty="0"/>
              <a:t> </a:t>
            </a:r>
            <a:r>
              <a:rPr lang="ru-RU" dirty="0" err="1"/>
              <a:t>торгівлі</a:t>
            </a:r>
            <a:r>
              <a:rPr lang="ru-RU" dirty="0"/>
              <a:t>; </a:t>
            </a:r>
            <a:r>
              <a:rPr lang="ru-RU" dirty="0" err="1"/>
              <a:t>спорудження</a:t>
            </a:r>
            <a:r>
              <a:rPr lang="ru-RU" dirty="0"/>
              <a:t> </a:t>
            </a:r>
            <a:r>
              <a:rPr lang="ru-RU" dirty="0" err="1"/>
              <a:t>заводів</a:t>
            </a:r>
            <a:r>
              <a:rPr lang="ru-RU" dirty="0"/>
              <a:t> у </a:t>
            </a:r>
            <a:r>
              <a:rPr lang="ru-RU" dirty="0" err="1"/>
              <a:t>зарубіжних</a:t>
            </a:r>
            <a:r>
              <a:rPr lang="ru-RU" dirty="0"/>
              <a:t> </a:t>
            </a:r>
            <a:r>
              <a:rPr lang="ru-RU" dirty="0" err="1"/>
              <a:t>країнах</a:t>
            </a:r>
            <a:r>
              <a:rPr lang="ru-RU" dirty="0"/>
              <a:t> з метою </a:t>
            </a:r>
            <a:r>
              <a:rPr lang="ru-RU" dirty="0" err="1"/>
              <a:t>отримання</a:t>
            </a:r>
            <a:r>
              <a:rPr lang="ru-RU" dirty="0"/>
              <a:t> </a:t>
            </a:r>
            <a:r>
              <a:rPr lang="ru-RU" dirty="0" err="1"/>
              <a:t>доходів</a:t>
            </a:r>
            <a:r>
              <a:rPr lang="ru-RU" dirty="0"/>
              <a:t> через </a:t>
            </a:r>
            <a:r>
              <a:rPr lang="ru-RU" dirty="0" err="1"/>
              <a:t>використання</a:t>
            </a:r>
            <a:r>
              <a:rPr lang="ru-RU" dirty="0"/>
              <a:t> </a:t>
            </a:r>
            <a:r>
              <a:rPr lang="ru-RU" dirty="0" err="1"/>
              <a:t>більш</a:t>
            </a:r>
            <a:r>
              <a:rPr lang="ru-RU" dirty="0"/>
              <a:t> </a:t>
            </a:r>
            <a:r>
              <a:rPr lang="ru-RU" dirty="0" err="1"/>
              <a:t>дешевої</a:t>
            </a:r>
            <a:r>
              <a:rPr lang="ru-RU" dirty="0"/>
              <a:t> </a:t>
            </a:r>
            <a:r>
              <a:rPr lang="ru-RU" dirty="0" err="1"/>
              <a:t>робочої</a:t>
            </a:r>
            <a:r>
              <a:rPr lang="ru-RU" dirty="0"/>
              <a:t> </a:t>
            </a:r>
            <a:r>
              <a:rPr lang="ru-RU" dirty="0" err="1"/>
              <a:t>сили</a:t>
            </a:r>
            <a:r>
              <a:rPr lang="ru-RU" dirty="0"/>
              <a:t>; </a:t>
            </a:r>
            <a:r>
              <a:rPr lang="ru-RU" dirty="0" err="1"/>
              <a:t>отримання</a:t>
            </a:r>
            <a:r>
              <a:rPr lang="ru-RU" dirty="0"/>
              <a:t> кредиту в банку </a:t>
            </a:r>
            <a:r>
              <a:rPr lang="ru-RU" dirty="0" err="1"/>
              <a:t>одної</a:t>
            </a:r>
            <a:r>
              <a:rPr lang="ru-RU" dirty="0"/>
              <a:t> </a:t>
            </a:r>
            <a:r>
              <a:rPr lang="ru-RU" dirty="0" err="1"/>
              <a:t>країни</a:t>
            </a:r>
            <a:r>
              <a:rPr lang="ru-RU" dirty="0"/>
              <a:t> для </a:t>
            </a:r>
            <a:r>
              <a:rPr lang="ru-RU" dirty="0" err="1"/>
              <a:t>фінансування</a:t>
            </a:r>
            <a:r>
              <a:rPr lang="ru-RU" dirty="0"/>
              <a:t> </a:t>
            </a:r>
            <a:r>
              <a:rPr lang="ru-RU" dirty="0" err="1"/>
              <a:t>операцій</a:t>
            </a:r>
            <a:r>
              <a:rPr lang="ru-RU" dirty="0"/>
              <a:t> в </a:t>
            </a:r>
            <a:r>
              <a:rPr lang="ru-RU" dirty="0" err="1"/>
              <a:t>іншій</a:t>
            </a:r>
            <a:r>
              <a:rPr lang="ru-RU" dirty="0"/>
              <a:t> </a:t>
            </a:r>
            <a:r>
              <a:rPr lang="ru-RU" dirty="0" err="1"/>
              <a:t>країні</a:t>
            </a:r>
            <a:r>
              <a:rPr lang="ru-RU" dirty="0"/>
              <a:t> </a:t>
            </a:r>
          </a:p>
        </p:txBody>
      </p:sp>
    </p:spTree>
    <p:extLst>
      <p:ext uri="{BB962C8B-B14F-4D97-AF65-F5344CB8AC3E}">
        <p14:creationId xmlns:p14="http://schemas.microsoft.com/office/powerpoint/2010/main" val="12972444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1B44050-6E84-462A-9BF8-C7F38ADF5E4E}"/>
              </a:ext>
            </a:extLst>
          </p:cNvPr>
          <p:cNvSpPr txBox="1"/>
          <p:nvPr/>
        </p:nvSpPr>
        <p:spPr>
          <a:xfrm>
            <a:off x="1888524" y="1804763"/>
            <a:ext cx="8414952" cy="2585323"/>
          </a:xfrm>
          <a:prstGeom prst="rect">
            <a:avLst/>
          </a:prstGeom>
          <a:noFill/>
        </p:spPr>
        <p:txBody>
          <a:bodyPr wrap="square">
            <a:spAutoFit/>
          </a:bodyPr>
          <a:lstStyle/>
          <a:p>
            <a:r>
              <a:rPr lang="uk-UA" dirty="0"/>
              <a:t>Існує низка базових причин, які змушують підприємства становитися більш глобальними як з точки зору стратегії розвитку, так і з точки зору поточної діяльності. Серед них можна виділити наступні:</a:t>
            </a:r>
          </a:p>
          <a:p>
            <a:endParaRPr lang="uk-UA" dirty="0"/>
          </a:p>
          <a:p>
            <a:pPr marL="285750" indent="-285750">
              <a:buFont typeface="Wingdings" panose="05000000000000000000" pitchFamily="2" charset="2"/>
              <a:buChar char="v"/>
            </a:pPr>
            <a:r>
              <a:rPr lang="uk-UA" b="1" dirty="0"/>
              <a:t>реалізація основних конкурентних переваг підприємства</a:t>
            </a:r>
            <a:r>
              <a:rPr lang="uk-UA" dirty="0"/>
              <a:t>. Однією з важливіших підстав для глобалізації є можливість більш широкого використання конкурентних переваг, які підприємству вдалося отримати на внутрішньому ринку. Реалізуючи конкурентні переваги на нових ринках, компанія може збільшити свої доходи та прибутки;</a:t>
            </a:r>
          </a:p>
        </p:txBody>
      </p:sp>
    </p:spTree>
    <p:extLst>
      <p:ext uri="{BB962C8B-B14F-4D97-AF65-F5344CB8AC3E}">
        <p14:creationId xmlns:p14="http://schemas.microsoft.com/office/powerpoint/2010/main" val="40882551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D2E17A0-88C0-4303-B356-95A5A9CDAE7B}"/>
              </a:ext>
            </a:extLst>
          </p:cNvPr>
          <p:cNvSpPr txBox="1"/>
          <p:nvPr/>
        </p:nvSpPr>
        <p:spPr>
          <a:xfrm>
            <a:off x="1729945" y="1720840"/>
            <a:ext cx="9156357" cy="3416320"/>
          </a:xfrm>
          <a:prstGeom prst="rect">
            <a:avLst/>
          </a:prstGeom>
          <a:noFill/>
        </p:spPr>
        <p:txBody>
          <a:bodyPr wrap="square">
            <a:spAutoFit/>
          </a:bodyPr>
          <a:lstStyle/>
          <a:p>
            <a:pPr marL="285750" indent="-285750">
              <a:buFont typeface="Wingdings" panose="05000000000000000000" pitchFamily="2" charset="2"/>
              <a:buChar char="v"/>
            </a:pPr>
            <a:r>
              <a:rPr lang="uk-UA" b="1" dirty="0"/>
              <a:t>придбання ресурсів. </a:t>
            </a:r>
            <a:r>
              <a:rPr lang="uk-UA" dirty="0"/>
              <a:t>Ще однією важливою підставою для ведення підприємницької діяльності в міжнародних масштабах є необхідність придбання за кордоном таких ресурсів, як матеріали, робоча сила. капітал або технологія. В деяких випадках підприємства мають гостру потребу у тому, щоб скористатися закордонними джерелами ресурсів, оскільки на місцевому ринку необхідні продукти або послуги або повністю відсутні, або їх недостатньо для задоволення потреб підприємства. Наприклад, північноамериканські підприємства, які займаються гуртовою торгівлею продовольчими товарами, купують каву та банани в Південній Америці; японські підприємства купують лісоматеріали та вироби з деревини в Канаді; підприємства всіх країн світу купують нафту в країнах Близького Сходу та Африки;</a:t>
            </a:r>
          </a:p>
        </p:txBody>
      </p:sp>
    </p:spTree>
    <p:extLst>
      <p:ext uri="{BB962C8B-B14F-4D97-AF65-F5344CB8AC3E}">
        <p14:creationId xmlns:p14="http://schemas.microsoft.com/office/powerpoint/2010/main" val="40293958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1B10A75-7AD1-47EC-A718-DE3C1F78D72A}"/>
              </a:ext>
            </a:extLst>
          </p:cNvPr>
          <p:cNvSpPr txBox="1"/>
          <p:nvPr/>
        </p:nvSpPr>
        <p:spPr>
          <a:xfrm>
            <a:off x="939114" y="1614849"/>
            <a:ext cx="10948086" cy="4308872"/>
          </a:xfrm>
          <a:prstGeom prst="rect">
            <a:avLst/>
          </a:prstGeom>
          <a:noFill/>
        </p:spPr>
        <p:txBody>
          <a:bodyPr wrap="square">
            <a:spAutoFit/>
          </a:bodyPr>
          <a:lstStyle/>
          <a:p>
            <a:pPr marL="285750" indent="-285750">
              <a:buFont typeface="Wingdings" panose="05000000000000000000" pitchFamily="2" charset="2"/>
              <a:buChar char="v"/>
            </a:pPr>
            <a:r>
              <a:rPr lang="uk-UA" b="1" dirty="0"/>
              <a:t>пошук нових ринків збуту. </a:t>
            </a:r>
            <a:r>
              <a:rPr lang="uk-UA" sz="1600" dirty="0"/>
              <a:t>Необхідність пошуку нових ринків збуту – це також одна з розповсюджених причин виходу підприємств на міжнародні ринки. Коли внутрішній ринок, на якому підприємство реалізує свою продукцію, стає повністю сформованим, на цьому ринку все складніше і складніше отримувати високі доходи та забезпечувати зростання прибутку. Наприклад, ринок збуту зубної пасти в Канаді, Сполучених Штатах Америки та країнах Євросоюзу можна вважати сформованим, оскільки більшість людей в цих країнах розуміє важливість правильного догляду за зубами, а також має в своєму розпорядженні необхідні фінансові ресурси для того, щоб регулярно купувати зубну пасту. Отже, такі компанії, як </a:t>
            </a:r>
            <a:r>
              <a:rPr lang="en-US" sz="1600" dirty="0"/>
              <a:t>Procter &amp;Gamble, Unilever </a:t>
            </a:r>
            <a:r>
              <a:rPr lang="uk-UA" sz="1600" dirty="0"/>
              <a:t>та </a:t>
            </a:r>
            <a:r>
              <a:rPr lang="en-US" sz="1600" dirty="0"/>
              <a:t>Colgate-Palmolive, </a:t>
            </a:r>
            <a:r>
              <a:rPr lang="uk-UA" sz="1600" dirty="0"/>
              <a:t>не можуть розраховувати на відчутне збільшення обсягу продажів своєї продукції на цих ринках. В пошуку можливостей збільшення обсягу продажів ці компанії почали активно освоювати ринки, що тільки формуються, в таких країнах, як Китай, Індія та Індонезія. Процес освоєння нових ринків пов'язаний ще з двома перевагами. По-перше, у підприємства може з’явитися можливість отримати економію від масштабу на базі скорочення середнього обсягу витрат виробництва на одиницю продукції при збільшенні обсягу виробництва. По-друге, освоєння нових ринків дозволяє підприємству диверсифікувати джерела отримання доходів. В цьому випадку підприємство, обслуговуючи велику кількість країн, стає менш залежним від продажів своєї продукції в одній з країн, що дозволяє підприємству захистити себе від можливих негараздів в економіці цієї країни;</a:t>
            </a:r>
          </a:p>
        </p:txBody>
      </p:sp>
    </p:spTree>
    <p:extLst>
      <p:ext uri="{BB962C8B-B14F-4D97-AF65-F5344CB8AC3E}">
        <p14:creationId xmlns:p14="http://schemas.microsoft.com/office/powerpoint/2010/main" val="22391637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7962000-390D-4587-8D8C-6B695FF09996}"/>
              </a:ext>
            </a:extLst>
          </p:cNvPr>
          <p:cNvSpPr txBox="1"/>
          <p:nvPr/>
        </p:nvSpPr>
        <p:spPr>
          <a:xfrm>
            <a:off x="1569308" y="1715689"/>
            <a:ext cx="9354065" cy="2585323"/>
          </a:xfrm>
          <a:prstGeom prst="rect">
            <a:avLst/>
          </a:prstGeom>
          <a:noFill/>
        </p:spPr>
        <p:txBody>
          <a:bodyPr wrap="square">
            <a:spAutoFit/>
          </a:bodyPr>
          <a:lstStyle/>
          <a:p>
            <a:pPr marL="285750" indent="-285750">
              <a:buFont typeface="Wingdings" panose="05000000000000000000" pitchFamily="2" charset="2"/>
              <a:buChar char="v"/>
            </a:pPr>
            <a:r>
              <a:rPr lang="uk-UA" b="1" dirty="0"/>
              <a:t>необхідність конкурувати більш ефективно. </a:t>
            </a:r>
            <a:r>
              <a:rPr lang="uk-UA" dirty="0"/>
              <a:t>Ще одна з причин виходу підприємств на закордонні ринки збуту полягає у намаганні підвищити ефективність конкурентної боротьби в галузі, де працює підприємство. Наприклад, компанія </a:t>
            </a:r>
            <a:r>
              <a:rPr lang="en-US" dirty="0"/>
              <a:t>Coca-Cola </a:t>
            </a:r>
            <a:r>
              <a:rPr lang="uk-UA" dirty="0"/>
              <a:t>дуже активно освоює світовий ринок, тому у компанії </a:t>
            </a:r>
            <a:r>
              <a:rPr lang="en-US" dirty="0"/>
              <a:t>Pepsi-Cola </a:t>
            </a:r>
            <a:r>
              <a:rPr lang="uk-UA" dirty="0"/>
              <a:t>не залишається іншого вибору, як робити те ж саме, щоб не відстати від свого головного конкурента. Якщо б </a:t>
            </a:r>
            <a:r>
              <a:rPr lang="en-US" dirty="0"/>
              <a:t>Pepsi-Cola </a:t>
            </a:r>
            <a:r>
              <a:rPr lang="uk-UA" dirty="0"/>
              <a:t>дозволила компанії </a:t>
            </a:r>
            <a:r>
              <a:rPr lang="en-US" dirty="0"/>
              <a:t>Coca-Cola </a:t>
            </a:r>
            <a:r>
              <a:rPr lang="uk-UA" dirty="0"/>
              <a:t>отримати переваги на важливих ринках збуту, </a:t>
            </a:r>
            <a:r>
              <a:rPr lang="en-US" dirty="0"/>
              <a:t>Coca-Cola </a:t>
            </a:r>
            <a:r>
              <a:rPr lang="uk-UA" dirty="0"/>
              <a:t>могла б використати прибуток, отриманий на цих ринках, для того щоб атакувати свого конкурента на інших ринках.</a:t>
            </a:r>
          </a:p>
        </p:txBody>
      </p:sp>
    </p:spTree>
    <p:extLst>
      <p:ext uri="{BB962C8B-B14F-4D97-AF65-F5344CB8AC3E}">
        <p14:creationId xmlns:p14="http://schemas.microsoft.com/office/powerpoint/2010/main" val="27773764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D42898D-1007-4A93-87FA-A6DBB0CF773C}"/>
              </a:ext>
            </a:extLst>
          </p:cNvPr>
          <p:cNvSpPr txBox="1"/>
          <p:nvPr/>
        </p:nvSpPr>
        <p:spPr>
          <a:xfrm>
            <a:off x="1482810" y="1254876"/>
            <a:ext cx="9588843" cy="4801314"/>
          </a:xfrm>
          <a:prstGeom prst="rect">
            <a:avLst/>
          </a:prstGeom>
          <a:noFill/>
        </p:spPr>
        <p:txBody>
          <a:bodyPr wrap="square">
            <a:spAutoFit/>
          </a:bodyPr>
          <a:lstStyle/>
          <a:p>
            <a:r>
              <a:rPr lang="uk-UA" dirty="0"/>
              <a:t>Розглянуті вище причини обумовлюють намагання підприємств інтернаціоналізувати свою діяльність. У той же час розширення міжнародних господарських операцій підприємств до сьогоднішніх масштабів, було б неможливо без істотних </a:t>
            </a:r>
            <a:r>
              <a:rPr lang="uk-UA" b="1" dirty="0"/>
              <a:t>змін політичних та технологічних умов здійснення підприємницької діяльності.</a:t>
            </a:r>
          </a:p>
          <a:p>
            <a:r>
              <a:rPr lang="uk-UA" dirty="0"/>
              <a:t>Зміни в політиці, що проводять уряди країн світу, активізували міжнародні господарські операції (наприклад, вступ України у Світову організацію торгівлі).</a:t>
            </a:r>
          </a:p>
          <a:p>
            <a:r>
              <a:rPr lang="uk-UA" dirty="0"/>
              <a:t>Нові технології зробили міжнародну підприємницьку діяльність більш легко здійсненою та більш прибутковою. Розвиток транспорту за останні 150 років (від парусного корабля до реактивного літака) означає, що підприємцю з Києва, не потрібно проводити в подорожах цілі тижні, щоб обговорити угоди з партнерами в Лондоні, Торонто або Нью-Йорку. Крім того, розвиток транспортних засобів дав імпульс розвитку міжнародного туризму, які є однією з найважливішою складовою міжнародної підприємницької діяльності в сфері послуг. Постійне збільшення </a:t>
            </a:r>
            <a:r>
              <a:rPr lang="uk-UA" dirty="0" err="1"/>
              <a:t>потужностей</a:t>
            </a:r>
            <a:r>
              <a:rPr lang="uk-UA" dirty="0"/>
              <a:t> комп’ютерів, яке забезпечує можливість успішно управляти своїми офісами та підприємствами, які знаходяться в будь-якій частині світу.</a:t>
            </a:r>
          </a:p>
        </p:txBody>
      </p:sp>
    </p:spTree>
    <p:extLst>
      <p:ext uri="{BB962C8B-B14F-4D97-AF65-F5344CB8AC3E}">
        <p14:creationId xmlns:p14="http://schemas.microsoft.com/office/powerpoint/2010/main" val="24495193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9223109-A7C1-477D-966F-9C8C9AB66EAB}"/>
              </a:ext>
            </a:extLst>
          </p:cNvPr>
          <p:cNvSpPr txBox="1"/>
          <p:nvPr/>
        </p:nvSpPr>
        <p:spPr>
          <a:xfrm>
            <a:off x="1618735" y="2268999"/>
            <a:ext cx="9415848" cy="2031325"/>
          </a:xfrm>
          <a:prstGeom prst="rect">
            <a:avLst/>
          </a:prstGeom>
          <a:noFill/>
        </p:spPr>
        <p:txBody>
          <a:bodyPr wrap="square">
            <a:spAutoFit/>
          </a:bodyPr>
          <a:lstStyle/>
          <a:p>
            <a:r>
              <a:rPr lang="uk-UA" dirty="0"/>
              <a:t>Вплив розвитку Інтернету та інших інформаційних технологій на міжнародне підприємництво можна розглядати у трьох аспектах:</a:t>
            </a:r>
          </a:p>
          <a:p>
            <a:endParaRPr lang="uk-UA" dirty="0"/>
          </a:p>
          <a:p>
            <a:r>
              <a:rPr lang="uk-UA" dirty="0"/>
              <a:t>по-перше, Інтернет та інші інформаційні технології підтримують міжнародну підприємницьку діяльність у сфері послуг, у тому числі в таких різних за характером галузях, як банківська справа, консалтинг, освіта, роздрібна торгівля і навіть гральний бізнес;</a:t>
            </a:r>
          </a:p>
        </p:txBody>
      </p:sp>
    </p:spTree>
    <p:extLst>
      <p:ext uri="{BB962C8B-B14F-4D97-AF65-F5344CB8AC3E}">
        <p14:creationId xmlns:p14="http://schemas.microsoft.com/office/powerpoint/2010/main" val="27438813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1BB4C3A-F1B7-407F-8439-806D6778CAF5}"/>
              </a:ext>
            </a:extLst>
          </p:cNvPr>
          <p:cNvSpPr txBox="1"/>
          <p:nvPr/>
        </p:nvSpPr>
        <p:spPr>
          <a:xfrm>
            <a:off x="1493108" y="1759967"/>
            <a:ext cx="9205784" cy="3416320"/>
          </a:xfrm>
          <a:prstGeom prst="rect">
            <a:avLst/>
          </a:prstGeom>
          <a:noFill/>
        </p:spPr>
        <p:txBody>
          <a:bodyPr wrap="square">
            <a:spAutoFit/>
          </a:bodyPr>
          <a:lstStyle/>
          <a:p>
            <a:r>
              <a:rPr lang="uk-UA" dirty="0"/>
              <a:t>по-друге, вплив інформаційних технологій на міжнародне підприємництво полягає у тому, що Інтернет дозволяє в певній мірі вирівняти умови ведення підприємницької діяльності для великих та малих підприємств незалежно від того , які продукти або послуги продають ці підприємства.</a:t>
            </a:r>
          </a:p>
          <a:p>
            <a:endParaRPr lang="uk-UA" dirty="0"/>
          </a:p>
          <a:p>
            <a:r>
              <a:rPr lang="uk-UA" dirty="0"/>
              <a:t>третій аспект полягає у тому, що Інтернет має величезні потенційні можливості для формування мережі комерційних організацій. Так звані мережі типу «бізнес-бізнес», які забезпечують </a:t>
            </a:r>
            <a:r>
              <a:rPr lang="uk-UA" dirty="0" err="1"/>
              <a:t>міжкорпоративний</a:t>
            </a:r>
            <a:r>
              <a:rPr lang="uk-UA" dirty="0"/>
              <a:t> зв'язок, дозволяють поєднати міжнародні компанії, їх постачальників, клієнтів та стратегічних партнерів в єдину інформаційну систему, яка забезпечує більш оперативний та більш простий спосіб спільного ведення підприємницької діяльності.</a:t>
            </a:r>
          </a:p>
        </p:txBody>
      </p:sp>
    </p:spTree>
    <p:extLst>
      <p:ext uri="{BB962C8B-B14F-4D97-AF65-F5344CB8AC3E}">
        <p14:creationId xmlns:p14="http://schemas.microsoft.com/office/powerpoint/2010/main" val="9068442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39F56D5-F547-48AB-89D2-C6A476A21927}"/>
              </a:ext>
            </a:extLst>
          </p:cNvPr>
          <p:cNvSpPr/>
          <p:nvPr/>
        </p:nvSpPr>
        <p:spPr>
          <a:xfrm>
            <a:off x="933252" y="977614"/>
            <a:ext cx="10671143" cy="5355312"/>
          </a:xfrm>
          <a:prstGeom prst="rect">
            <a:avLst/>
          </a:prstGeom>
        </p:spPr>
        <p:txBody>
          <a:bodyPr wrap="square">
            <a:spAutoFit/>
          </a:bodyPr>
          <a:lstStyle/>
          <a:p>
            <a:pPr indent="450215" algn="ctr">
              <a:spcAft>
                <a:spcPts val="0"/>
              </a:spcAft>
            </a:pPr>
            <a:r>
              <a:rPr lang="uk-UA" b="1" dirty="0">
                <a:latin typeface="Times New Roman" panose="02020603050405020304" pitchFamily="18" charset="0"/>
                <a:ea typeface="Calibri" panose="020F0502020204030204" pitchFamily="34" charset="0"/>
                <a:cs typeface="Times New Roman" panose="02020603050405020304" pitchFamily="18" charset="0"/>
              </a:rPr>
              <a:t>Питання для опитування</a:t>
            </a: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 Що таке міжнародний бізнес? (слайд 3).</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 Дайте визначення поняттю зовнішньоекономічна діяльність. (слайд 4)</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 У чому різниця між поняттями міжнародний бізнес та зовнішньоекономічна діяльність? (слайд 4).</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4. Суб’єкти зовнішньоекономічної діяльності. (слайд 5).</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5. За якими ознаками класифікують суб’єктів зовнішньоекономічної діяльності? (слайд 6).</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6. Суб’єкти зовнішньоекономічної діяльності за правовим статусом. (слайд 6).</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7. Які суб’єкти зовнішньоекономічної діяльності є резидентами України? (слайд 7).</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8. Які суб’єкти зовнішньоекономічної діяльності є нерезидентами України? (слайд 7).</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9. Національні суб’єкти ЗЕД. (слайд 8).</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10. Іноземні суб’єкти ЗЕД. (слайд 8).</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11. Змішані суб’єкти ЗЕД. (слайд 8).</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12. Чим відрізняється внутрішнє підприємництво від міжнародного бізнесу? (слайди 9,10)</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13. Назвіть основні риси міжнародного підприємництва. (слайди 11-14).</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14. Які періоди розвитку міжнародного бізнесу виділяються концепцією Р. Робінсона? (слайд 15).</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15. Охарактеризуйте комерційну еру розвитку міжнародного бізнесу. (слайд 16).</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16. Охарактеризуйте еру експансії, як період розвитку міжнародного бізнесу. (слайд 17).</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17. Охарактеризуйте еру концесій, як період розвитку міжнародного бізнесу. (слайд 18).</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18. Дайте характеристику ері національних держав, як періоду розвитку міжнародного бізнесу. (слайд 19).</a:t>
            </a:r>
          </a:p>
        </p:txBody>
      </p:sp>
    </p:spTree>
    <p:extLst>
      <p:ext uri="{BB962C8B-B14F-4D97-AF65-F5344CB8AC3E}">
        <p14:creationId xmlns:p14="http://schemas.microsoft.com/office/powerpoint/2010/main" val="8854486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01AF9AFA-79CD-46B0-9A5C-8D595352379F}"/>
              </a:ext>
            </a:extLst>
          </p:cNvPr>
          <p:cNvSpPr/>
          <p:nvPr/>
        </p:nvSpPr>
        <p:spPr>
          <a:xfrm>
            <a:off x="408495" y="902200"/>
            <a:ext cx="11525839" cy="5632311"/>
          </a:xfrm>
          <a:prstGeom prst="rect">
            <a:avLst/>
          </a:prstGeom>
        </p:spPr>
        <p:txBody>
          <a:bodyPr wrap="square">
            <a:spAutoFit/>
          </a:bodyPr>
          <a:lstStyle/>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19. Які форми міжнародного підприємництва Ви знаєте? (слайд 20).</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20. </a:t>
            </a:r>
            <a:r>
              <a:rPr lang="ru-RU" dirty="0">
                <a:latin typeface="Times New Roman" panose="02020603050405020304" pitchFamily="18" charset="0"/>
                <a:ea typeface="Calibri" panose="020F0502020204030204" pitchFamily="34" charset="0"/>
                <a:cs typeface="Times New Roman" panose="02020603050405020304" pitchFamily="18" charset="0"/>
              </a:rPr>
              <a:t>Характеристика </a:t>
            </a:r>
            <a:r>
              <a:rPr lang="ru-RU" dirty="0" err="1">
                <a:latin typeface="Times New Roman" panose="02020603050405020304" pitchFamily="18" charset="0"/>
                <a:ea typeface="Calibri" panose="020F0502020204030204" pitchFamily="34" charset="0"/>
                <a:cs typeface="Times New Roman" panose="02020603050405020304" pitchFamily="18" charset="0"/>
              </a:rPr>
              <a:t>експорту</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імпорту</a:t>
            </a:r>
            <a:r>
              <a:rPr lang="ru-RU" dirty="0">
                <a:latin typeface="Times New Roman" panose="02020603050405020304" pitchFamily="18" charset="0"/>
                <a:ea typeface="Calibri" panose="020F0502020204030204" pitchFamily="34" charset="0"/>
                <a:cs typeface="Times New Roman" panose="02020603050405020304" pitchFamily="18" charset="0"/>
              </a:rPr>
              <a:t>). (слайд 21).</a:t>
            </a: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21. На </a:t>
            </a:r>
            <a:r>
              <a:rPr lang="ru-RU" dirty="0" err="1">
                <a:latin typeface="Times New Roman" panose="02020603050405020304" pitchFamily="18" charset="0"/>
                <a:ea typeface="Calibri" panose="020F0502020204030204" pitchFamily="34" charset="0"/>
                <a:cs typeface="Times New Roman" panose="02020603050405020304" pitchFamily="18" charset="0"/>
              </a:rPr>
              <a:t>які</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групи</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поділяються</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експортно-імпортні</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операції</a:t>
            </a:r>
            <a:r>
              <a:rPr lang="ru-RU" dirty="0">
                <a:latin typeface="Times New Roman" panose="02020603050405020304" pitchFamily="18" charset="0"/>
                <a:ea typeface="Calibri" panose="020F0502020204030204" pitchFamily="34" charset="0"/>
                <a:cs typeface="Times New Roman" panose="02020603050405020304" pitchFamily="18" charset="0"/>
              </a:rPr>
              <a:t>? (слайд 21).</a:t>
            </a: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22. </a:t>
            </a:r>
            <a:r>
              <a:rPr lang="ru-RU" dirty="0" err="1">
                <a:latin typeface="Times New Roman" panose="02020603050405020304" pitchFamily="18" charset="0"/>
                <a:ea typeface="Calibri" panose="020F0502020204030204" pitchFamily="34" charset="0"/>
                <a:cs typeface="Times New Roman" panose="02020603050405020304" pitchFamily="18" charset="0"/>
              </a:rPr>
              <a:t>Іноземні</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інвестиції</a:t>
            </a:r>
            <a:r>
              <a:rPr lang="ru-RU" dirty="0">
                <a:latin typeface="Times New Roman" panose="02020603050405020304" pitchFamily="18" charset="0"/>
                <a:ea typeface="Calibri" panose="020F0502020204030204" pitchFamily="34" charset="0"/>
                <a:cs typeface="Times New Roman" panose="02020603050405020304" pitchFamily="18" charset="0"/>
              </a:rPr>
              <a:t>, як форма </a:t>
            </a:r>
            <a:r>
              <a:rPr lang="ru-RU" dirty="0" err="1">
                <a:latin typeface="Times New Roman" panose="02020603050405020304" pitchFamily="18" charset="0"/>
                <a:ea typeface="Calibri" panose="020F0502020204030204" pitchFamily="34" charset="0"/>
                <a:cs typeface="Times New Roman" panose="02020603050405020304" pitchFamily="18" charset="0"/>
              </a:rPr>
              <a:t>міжнародного</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бізнесу</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Прямі</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іноземні</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інвестиції</a:t>
            </a:r>
            <a:r>
              <a:rPr lang="ru-RU" dirty="0">
                <a:latin typeface="Times New Roman" panose="02020603050405020304" pitchFamily="18" charset="0"/>
                <a:ea typeface="Calibri" panose="020F0502020204030204" pitchFamily="34" charset="0"/>
                <a:cs typeface="Times New Roman" panose="02020603050405020304" pitchFamily="18" charset="0"/>
              </a:rPr>
              <a:t>. (слайд 22).</a:t>
            </a: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23. </a:t>
            </a:r>
            <a:r>
              <a:rPr lang="ru-RU" dirty="0" err="1">
                <a:latin typeface="Times New Roman" panose="02020603050405020304" pitchFamily="18" charset="0"/>
                <a:ea typeface="Calibri" panose="020F0502020204030204" pitchFamily="34" charset="0"/>
                <a:cs typeface="Times New Roman" panose="02020603050405020304" pitchFamily="18" charset="0"/>
              </a:rPr>
              <a:t>Портфельні</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іноземні</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інвестиції</a:t>
            </a:r>
            <a:r>
              <a:rPr lang="ru-RU" dirty="0">
                <a:latin typeface="Times New Roman" panose="02020603050405020304" pitchFamily="18" charset="0"/>
                <a:ea typeface="Calibri" panose="020F0502020204030204" pitchFamily="34" charset="0"/>
                <a:cs typeface="Times New Roman" panose="02020603050405020304" pitchFamily="18" charset="0"/>
              </a:rPr>
              <a:t>. (слайд 23).</a:t>
            </a: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24. </a:t>
            </a:r>
            <a:r>
              <a:rPr lang="ru-RU" dirty="0" err="1">
                <a:latin typeface="Times New Roman" panose="02020603050405020304" pitchFamily="18" charset="0"/>
                <a:ea typeface="Calibri" panose="020F0502020204030204" pitchFamily="34" charset="0"/>
                <a:cs typeface="Times New Roman" panose="02020603050405020304" pitchFamily="18" charset="0"/>
              </a:rPr>
              <a:t>Ліцензування</a:t>
            </a:r>
            <a:r>
              <a:rPr lang="ru-RU" dirty="0">
                <a:latin typeface="Times New Roman" panose="02020603050405020304" pitchFamily="18" charset="0"/>
                <a:ea typeface="Calibri" panose="020F0502020204030204" pitchFamily="34" charset="0"/>
                <a:cs typeface="Times New Roman" panose="02020603050405020304" pitchFamily="18" charset="0"/>
              </a:rPr>
              <a:t> як форма </a:t>
            </a:r>
            <a:r>
              <a:rPr lang="ru-RU" dirty="0" err="1">
                <a:latin typeface="Times New Roman" panose="02020603050405020304" pitchFamily="18" charset="0"/>
                <a:ea typeface="Calibri" panose="020F0502020204030204" pitchFamily="34" charset="0"/>
                <a:cs typeface="Times New Roman" panose="02020603050405020304" pitchFamily="18" charset="0"/>
              </a:rPr>
              <a:t>міжнародного</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бізнесу</a:t>
            </a:r>
            <a:r>
              <a:rPr lang="ru-RU" dirty="0">
                <a:latin typeface="Times New Roman" panose="02020603050405020304" pitchFamily="18" charset="0"/>
                <a:ea typeface="Calibri" panose="020F0502020204030204" pitchFamily="34" charset="0"/>
                <a:cs typeface="Times New Roman" panose="02020603050405020304" pitchFamily="18" charset="0"/>
              </a:rPr>
              <a:t>. (слайд 24).</a:t>
            </a: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25. Франчайзинг як форма </a:t>
            </a:r>
            <a:r>
              <a:rPr lang="ru-RU" dirty="0" err="1">
                <a:latin typeface="Times New Roman" panose="02020603050405020304" pitchFamily="18" charset="0"/>
                <a:ea typeface="Calibri" panose="020F0502020204030204" pitchFamily="34" charset="0"/>
                <a:cs typeface="Times New Roman" panose="02020603050405020304" pitchFamily="18" charset="0"/>
              </a:rPr>
              <a:t>міжнародного</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бізнесу</a:t>
            </a:r>
            <a:r>
              <a:rPr lang="ru-RU" dirty="0">
                <a:latin typeface="Times New Roman" panose="02020603050405020304" pitchFamily="18" charset="0"/>
                <a:ea typeface="Calibri" panose="020F0502020204030204" pitchFamily="34" charset="0"/>
                <a:cs typeface="Times New Roman" panose="02020603050405020304" pitchFamily="18" charset="0"/>
              </a:rPr>
              <a:t>. (слайд 25).</a:t>
            </a: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26. </a:t>
            </a:r>
            <a:r>
              <a:rPr lang="ru-RU" dirty="0" err="1">
                <a:latin typeface="Times New Roman" panose="02020603050405020304" pitchFamily="18" charset="0"/>
                <a:ea typeface="Calibri" panose="020F0502020204030204" pitchFamily="34" charset="0"/>
                <a:cs typeface="Times New Roman" panose="02020603050405020304" pitchFamily="18" charset="0"/>
              </a:rPr>
              <a:t>Управлінський</a:t>
            </a:r>
            <a:r>
              <a:rPr lang="ru-RU" dirty="0">
                <a:latin typeface="Times New Roman" panose="02020603050405020304" pitchFamily="18" charset="0"/>
                <a:ea typeface="Calibri" panose="020F0502020204030204" pitchFamily="34" charset="0"/>
                <a:cs typeface="Times New Roman" panose="02020603050405020304" pitchFamily="18" charset="0"/>
              </a:rPr>
              <a:t> контракт, як форма </a:t>
            </a:r>
            <a:r>
              <a:rPr lang="ru-RU" dirty="0" err="1">
                <a:latin typeface="Times New Roman" panose="02020603050405020304" pitchFamily="18" charset="0"/>
                <a:ea typeface="Calibri" panose="020F0502020204030204" pitchFamily="34" charset="0"/>
                <a:cs typeface="Times New Roman" panose="02020603050405020304" pitchFamily="18" charset="0"/>
              </a:rPr>
              <a:t>міжнародного</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бізнесу</a:t>
            </a:r>
            <a:r>
              <a:rPr lang="ru-RU" dirty="0">
                <a:latin typeface="Times New Roman" panose="02020603050405020304" pitchFamily="18" charset="0"/>
                <a:ea typeface="Calibri" panose="020F0502020204030204" pitchFamily="34" charset="0"/>
                <a:cs typeface="Times New Roman" panose="02020603050405020304" pitchFamily="18" charset="0"/>
              </a:rPr>
              <a:t>. (слайд 26).</a:t>
            </a: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27. </a:t>
            </a:r>
            <a:r>
              <a:rPr lang="ru-RU" dirty="0" err="1">
                <a:latin typeface="Times New Roman" panose="02020603050405020304" pitchFamily="18" charset="0"/>
                <a:ea typeface="Calibri" panose="020F0502020204030204" pitchFamily="34" charset="0"/>
                <a:cs typeface="Times New Roman" panose="02020603050405020304" pitchFamily="18" charset="0"/>
              </a:rPr>
              <a:t>Що</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таке</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транснаціональна</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компанія</a:t>
            </a:r>
            <a:r>
              <a:rPr lang="ru-RU" dirty="0">
                <a:latin typeface="Times New Roman" panose="02020603050405020304" pitchFamily="18" charset="0"/>
                <a:ea typeface="Calibri" panose="020F0502020204030204" pitchFamily="34" charset="0"/>
                <a:cs typeface="Times New Roman" panose="02020603050405020304" pitchFamily="18" charset="0"/>
              </a:rPr>
              <a:t>? (слайд 27).</a:t>
            </a: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28. </a:t>
            </a:r>
            <a:r>
              <a:rPr lang="ru-RU" dirty="0" err="1">
                <a:latin typeface="Times New Roman" panose="02020603050405020304" pitchFamily="18" charset="0"/>
                <a:ea typeface="Calibri" panose="020F0502020204030204" pitchFamily="34" charset="0"/>
                <a:cs typeface="Times New Roman" panose="02020603050405020304" pitchFamily="18" charset="0"/>
              </a:rPr>
              <a:t>Які</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основні</a:t>
            </a:r>
            <a:r>
              <a:rPr lang="ru-RU" dirty="0">
                <a:latin typeface="Times New Roman" panose="02020603050405020304" pitchFamily="18" charset="0"/>
                <a:ea typeface="Calibri" panose="020F0502020204030204" pitchFamily="34" charset="0"/>
                <a:cs typeface="Times New Roman" panose="02020603050405020304" pitchFamily="18" charset="0"/>
              </a:rPr>
              <a:t> характеристики ТНК. (слайд 28).</a:t>
            </a: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29. Горизонтальна та вертикальна </a:t>
            </a:r>
            <a:r>
              <a:rPr lang="ru-RU" dirty="0" err="1">
                <a:latin typeface="Times New Roman" panose="02020603050405020304" pitchFamily="18" charset="0"/>
                <a:ea typeface="Calibri" panose="020F0502020204030204" pitchFamily="34" charset="0"/>
                <a:cs typeface="Times New Roman" panose="02020603050405020304" pitchFamily="18" charset="0"/>
              </a:rPr>
              <a:t>інтеграція</a:t>
            </a:r>
            <a:r>
              <a:rPr lang="ru-RU" dirty="0">
                <a:latin typeface="Times New Roman" panose="02020603050405020304" pitchFamily="18" charset="0"/>
                <a:ea typeface="Calibri" panose="020F0502020204030204" pitchFamily="34" charset="0"/>
                <a:cs typeface="Times New Roman" panose="02020603050405020304" pitchFamily="18" charset="0"/>
              </a:rPr>
              <a:t> в ТНК. (слайд 28).</a:t>
            </a: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30. </a:t>
            </a:r>
            <a:r>
              <a:rPr lang="ru-RU" dirty="0" err="1">
                <a:latin typeface="Times New Roman" panose="02020603050405020304" pitchFamily="18" charset="0"/>
                <a:ea typeface="Calibri" panose="020F0502020204030204" pitchFamily="34" charset="0"/>
                <a:cs typeface="Times New Roman" panose="02020603050405020304" pitchFamily="18" charset="0"/>
              </a:rPr>
              <a:t>Що</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таке</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глобалізація</a:t>
            </a:r>
            <a:r>
              <a:rPr lang="ru-RU" dirty="0">
                <a:latin typeface="Times New Roman" panose="02020603050405020304" pitchFamily="18" charset="0"/>
                <a:ea typeface="Calibri" panose="020F0502020204030204" pitchFamily="34" charset="0"/>
                <a:cs typeface="Times New Roman" panose="02020603050405020304" pitchFamily="18" charset="0"/>
              </a:rPr>
              <a:t>? (слайд 29).</a:t>
            </a: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31. </a:t>
            </a:r>
            <a:r>
              <a:rPr lang="ru-RU" dirty="0" err="1">
                <a:latin typeface="Times New Roman" panose="02020603050405020304" pitchFamily="18" charset="0"/>
                <a:ea typeface="Calibri" panose="020F0502020204030204" pitchFamily="34" charset="0"/>
                <a:cs typeface="Times New Roman" panose="02020603050405020304" pitchFamily="18" charset="0"/>
              </a:rPr>
              <a:t>Можливість</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реалізації</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основних</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конкурентних</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переваг</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підприємства</a:t>
            </a:r>
            <a:r>
              <a:rPr lang="ru-RU" dirty="0">
                <a:latin typeface="Times New Roman" panose="02020603050405020304" pitchFamily="18" charset="0"/>
                <a:ea typeface="Calibri" panose="020F0502020204030204" pitchFamily="34" charset="0"/>
                <a:cs typeface="Times New Roman" panose="02020603050405020304" pitchFamily="18" charset="0"/>
              </a:rPr>
              <a:t>, як причина </a:t>
            </a:r>
            <a:r>
              <a:rPr lang="ru-RU" dirty="0" err="1">
                <a:latin typeface="Times New Roman" panose="02020603050405020304" pitchFamily="18" charset="0"/>
                <a:ea typeface="Calibri" panose="020F0502020204030204" pitchFamily="34" charset="0"/>
                <a:cs typeface="Times New Roman" panose="02020603050405020304" pitchFamily="18" charset="0"/>
              </a:rPr>
              <a:t>глобалізації</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його</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діяльності</a:t>
            </a:r>
            <a:r>
              <a:rPr lang="ru-RU" dirty="0">
                <a:latin typeface="Times New Roman" panose="02020603050405020304" pitchFamily="18" charset="0"/>
                <a:ea typeface="Calibri" panose="020F0502020204030204" pitchFamily="34" charset="0"/>
                <a:cs typeface="Times New Roman" panose="02020603050405020304" pitchFamily="18" charset="0"/>
              </a:rPr>
              <a:t>. (слайд 30).</a:t>
            </a: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32. </a:t>
            </a:r>
            <a:r>
              <a:rPr lang="ru-RU" dirty="0" err="1">
                <a:latin typeface="Times New Roman" panose="02020603050405020304" pitchFamily="18" charset="0"/>
                <a:ea typeface="Calibri" panose="020F0502020204030204" pitchFamily="34" charset="0"/>
                <a:cs typeface="Times New Roman" panose="02020603050405020304" pitchFamily="18" charset="0"/>
              </a:rPr>
              <a:t>Придбання</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ресурсів</a:t>
            </a:r>
            <a:r>
              <a:rPr lang="ru-RU" dirty="0">
                <a:latin typeface="Times New Roman" panose="02020603050405020304" pitchFamily="18" charset="0"/>
                <a:ea typeface="Calibri" panose="020F0502020204030204" pitchFamily="34" charset="0"/>
                <a:cs typeface="Times New Roman" panose="02020603050405020304" pitchFamily="18" charset="0"/>
              </a:rPr>
              <a:t>, як причина </a:t>
            </a:r>
            <a:r>
              <a:rPr lang="ru-RU" dirty="0" err="1">
                <a:latin typeface="Times New Roman" panose="02020603050405020304" pitchFamily="18" charset="0"/>
                <a:ea typeface="Calibri" panose="020F0502020204030204" pitchFamily="34" charset="0"/>
                <a:cs typeface="Times New Roman" panose="02020603050405020304" pitchFamily="18" charset="0"/>
              </a:rPr>
              <a:t>глобалізації</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діяльності</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підприємств</a:t>
            </a:r>
            <a:r>
              <a:rPr lang="ru-RU" dirty="0">
                <a:latin typeface="Times New Roman" panose="02020603050405020304" pitchFamily="18" charset="0"/>
                <a:ea typeface="Calibri" panose="020F0502020204030204" pitchFamily="34" charset="0"/>
                <a:cs typeface="Times New Roman" panose="02020603050405020304" pitchFamily="18" charset="0"/>
              </a:rPr>
              <a:t>. (слайд 31).</a:t>
            </a: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33. </a:t>
            </a:r>
            <a:r>
              <a:rPr lang="ru-RU" dirty="0" err="1">
                <a:latin typeface="Times New Roman" panose="02020603050405020304" pitchFamily="18" charset="0"/>
                <a:ea typeface="Calibri" panose="020F0502020204030204" pitchFamily="34" charset="0"/>
                <a:cs typeface="Times New Roman" panose="02020603050405020304" pitchFamily="18" charset="0"/>
              </a:rPr>
              <a:t>Пошук</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нових</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ринків</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збуту</a:t>
            </a:r>
            <a:r>
              <a:rPr lang="ru-RU" dirty="0">
                <a:latin typeface="Times New Roman" panose="02020603050405020304" pitchFamily="18" charset="0"/>
                <a:ea typeface="Calibri" panose="020F0502020204030204" pitchFamily="34" charset="0"/>
                <a:cs typeface="Times New Roman" panose="02020603050405020304" pitchFamily="18" charset="0"/>
              </a:rPr>
              <a:t>, як причина </a:t>
            </a:r>
            <a:r>
              <a:rPr lang="ru-RU" dirty="0" err="1">
                <a:latin typeface="Times New Roman" panose="02020603050405020304" pitchFamily="18" charset="0"/>
                <a:ea typeface="Calibri" panose="020F0502020204030204" pitchFamily="34" charset="0"/>
                <a:cs typeface="Times New Roman" panose="02020603050405020304" pitchFamily="18" charset="0"/>
              </a:rPr>
              <a:t>глобалізації</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діяльності</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підприємств</a:t>
            </a:r>
            <a:r>
              <a:rPr lang="ru-RU" dirty="0">
                <a:latin typeface="Times New Roman" panose="02020603050405020304" pitchFamily="18" charset="0"/>
                <a:ea typeface="Calibri" panose="020F0502020204030204" pitchFamily="34" charset="0"/>
                <a:cs typeface="Times New Roman" panose="02020603050405020304" pitchFamily="18" charset="0"/>
              </a:rPr>
              <a:t>. (слайд 32).</a:t>
            </a: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34. </a:t>
            </a:r>
            <a:r>
              <a:rPr lang="ru-RU" dirty="0" err="1">
                <a:latin typeface="Times New Roman" panose="02020603050405020304" pitchFamily="18" charset="0"/>
                <a:ea typeface="Calibri" panose="020F0502020204030204" pitchFamily="34" charset="0"/>
                <a:cs typeface="Times New Roman" panose="02020603050405020304" pitchFamily="18" charset="0"/>
              </a:rPr>
              <a:t>Необхідність</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конкурувати</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більш</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ефективно</a:t>
            </a:r>
            <a:r>
              <a:rPr lang="ru-RU" dirty="0">
                <a:latin typeface="Times New Roman" panose="02020603050405020304" pitchFamily="18" charset="0"/>
                <a:ea typeface="Calibri" panose="020F0502020204030204" pitchFamily="34" charset="0"/>
                <a:cs typeface="Times New Roman" panose="02020603050405020304" pitchFamily="18" charset="0"/>
              </a:rPr>
              <a:t>, як причина </a:t>
            </a:r>
            <a:r>
              <a:rPr lang="ru-RU" dirty="0" err="1">
                <a:latin typeface="Times New Roman" panose="02020603050405020304" pitchFamily="18" charset="0"/>
                <a:ea typeface="Calibri" panose="020F0502020204030204" pitchFamily="34" charset="0"/>
                <a:cs typeface="Times New Roman" panose="02020603050405020304" pitchFamily="18" charset="0"/>
              </a:rPr>
              <a:t>глобалізації</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діяльності</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підприємств</a:t>
            </a:r>
            <a:r>
              <a:rPr lang="ru-RU" dirty="0">
                <a:latin typeface="Times New Roman" panose="02020603050405020304" pitchFamily="18" charset="0"/>
                <a:ea typeface="Calibri" panose="020F0502020204030204" pitchFamily="34" charset="0"/>
                <a:cs typeface="Times New Roman" panose="02020603050405020304" pitchFamily="18" charset="0"/>
              </a:rPr>
              <a:t>. (слайд 33).</a:t>
            </a: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35. </a:t>
            </a:r>
            <a:r>
              <a:rPr lang="ru-RU" dirty="0" err="1">
                <a:latin typeface="Times New Roman" panose="02020603050405020304" pitchFamily="18" charset="0"/>
                <a:ea typeface="Calibri" panose="020F0502020204030204" pitchFamily="34" charset="0"/>
                <a:cs typeface="Times New Roman" panose="02020603050405020304" pitchFamily="18" charset="0"/>
              </a:rPr>
              <a:t>Зміни</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політичних</a:t>
            </a:r>
            <a:r>
              <a:rPr lang="ru-RU" dirty="0">
                <a:latin typeface="Times New Roman" panose="02020603050405020304" pitchFamily="18" charset="0"/>
                <a:ea typeface="Calibri" panose="020F0502020204030204" pitchFamily="34" charset="0"/>
                <a:cs typeface="Times New Roman" panose="02020603050405020304" pitchFamily="18" charset="0"/>
              </a:rPr>
              <a:t> та </a:t>
            </a:r>
            <a:r>
              <a:rPr lang="ru-RU" dirty="0" err="1">
                <a:latin typeface="Times New Roman" panose="02020603050405020304" pitchFamily="18" charset="0"/>
                <a:ea typeface="Calibri" panose="020F0502020204030204" pitchFamily="34" charset="0"/>
                <a:cs typeface="Times New Roman" panose="02020603050405020304" pitchFamily="18" charset="0"/>
              </a:rPr>
              <a:t>технічних</a:t>
            </a:r>
            <a:r>
              <a:rPr lang="ru-RU" dirty="0">
                <a:latin typeface="Times New Roman" panose="02020603050405020304" pitchFamily="18" charset="0"/>
                <a:ea typeface="Calibri" panose="020F0502020204030204" pitchFamily="34" charset="0"/>
                <a:cs typeface="Times New Roman" panose="02020603050405020304" pitchFamily="18" charset="0"/>
              </a:rPr>
              <a:t> умов </a:t>
            </a:r>
            <a:r>
              <a:rPr lang="ru-RU" dirty="0" err="1">
                <a:latin typeface="Times New Roman" panose="02020603050405020304" pitchFamily="18" charset="0"/>
                <a:ea typeface="Calibri" panose="020F0502020204030204" pitchFamily="34" charset="0"/>
                <a:cs typeface="Times New Roman" panose="02020603050405020304" pitchFamily="18" charset="0"/>
              </a:rPr>
              <a:t>здійснення</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підприємницької</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діяльності</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що</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сприяють</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її</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глобалізації</a:t>
            </a:r>
            <a:r>
              <a:rPr lang="ru-RU" dirty="0">
                <a:latin typeface="Times New Roman" panose="02020603050405020304" pitchFamily="18" charset="0"/>
                <a:ea typeface="Calibri" panose="020F0502020204030204" pitchFamily="34" charset="0"/>
                <a:cs typeface="Times New Roman" panose="02020603050405020304" pitchFamily="18" charset="0"/>
              </a:rPr>
              <a:t>. (слайд 34).</a:t>
            </a: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36. </a:t>
            </a:r>
            <a:r>
              <a:rPr lang="ru-RU" dirty="0" err="1">
                <a:latin typeface="Times New Roman" panose="02020603050405020304" pitchFamily="18" charset="0"/>
                <a:ea typeface="Calibri" panose="020F0502020204030204" pitchFamily="34" charset="0"/>
                <a:cs typeface="Times New Roman" panose="02020603050405020304" pitchFamily="18" charset="0"/>
              </a:rPr>
              <a:t>Вплив</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розвитку</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Інтернету</a:t>
            </a:r>
            <a:r>
              <a:rPr lang="ru-RU" dirty="0">
                <a:latin typeface="Times New Roman" panose="02020603050405020304" pitchFamily="18" charset="0"/>
                <a:ea typeface="Calibri" panose="020F0502020204030204" pitchFamily="34" charset="0"/>
                <a:cs typeface="Times New Roman" panose="02020603050405020304" pitchFamily="18" charset="0"/>
              </a:rPr>
              <a:t> та </a:t>
            </a:r>
            <a:r>
              <a:rPr lang="ru-RU" dirty="0" err="1">
                <a:latin typeface="Times New Roman" panose="02020603050405020304" pitchFamily="18" charset="0"/>
                <a:ea typeface="Calibri" panose="020F0502020204030204" pitchFamily="34" charset="0"/>
                <a:cs typeface="Times New Roman" panose="02020603050405020304" pitchFamily="18" charset="0"/>
              </a:rPr>
              <a:t>інших</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інформаційних</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технологій</a:t>
            </a:r>
            <a:r>
              <a:rPr lang="ru-RU" dirty="0">
                <a:latin typeface="Times New Roman" panose="02020603050405020304" pitchFamily="18" charset="0"/>
                <a:ea typeface="Calibri" panose="020F0502020204030204" pitchFamily="34" charset="0"/>
                <a:cs typeface="Times New Roman" panose="02020603050405020304" pitchFamily="18" charset="0"/>
              </a:rPr>
              <a:t> на </a:t>
            </a:r>
            <a:r>
              <a:rPr lang="ru-RU" dirty="0" err="1">
                <a:latin typeface="Times New Roman" panose="02020603050405020304" pitchFamily="18" charset="0"/>
                <a:ea typeface="Calibri" panose="020F0502020204030204" pitchFamily="34" charset="0"/>
                <a:cs typeface="Times New Roman" panose="02020603050405020304" pitchFamily="18" charset="0"/>
              </a:rPr>
              <a:t>міжнародне</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підприємництво</a:t>
            </a:r>
            <a:r>
              <a:rPr lang="ru-RU" dirty="0">
                <a:latin typeface="Times New Roman" panose="02020603050405020304" pitchFamily="18" charset="0"/>
                <a:ea typeface="Calibri" panose="020F0502020204030204" pitchFamily="34" charset="0"/>
                <a:cs typeface="Times New Roman" panose="02020603050405020304" pitchFamily="18" charset="0"/>
              </a:rPr>
              <a:t>. (слайд 35, 36).</a:t>
            </a:r>
            <a:endParaRPr lang="uk-UA"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067323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72F6F6DE-2BA3-419A-9F1B-567D0F25D5E6}"/>
              </a:ext>
            </a:extLst>
          </p:cNvPr>
          <p:cNvSpPr>
            <a:spLocks noGrp="1"/>
          </p:cNvSpPr>
          <p:nvPr>
            <p:ph type="title"/>
          </p:nvPr>
        </p:nvSpPr>
        <p:spPr/>
        <p:txBody>
          <a:bodyPr/>
          <a:lstStyle/>
          <a:p>
            <a:r>
              <a:rPr lang="uk-UA" dirty="0"/>
              <a:t>Теми доповідей</a:t>
            </a:r>
          </a:p>
        </p:txBody>
      </p:sp>
      <p:sp>
        <p:nvSpPr>
          <p:cNvPr id="5" name="Місце для вмісту 4">
            <a:extLst>
              <a:ext uri="{FF2B5EF4-FFF2-40B4-BE49-F238E27FC236}">
                <a16:creationId xmlns:a16="http://schemas.microsoft.com/office/drawing/2014/main" id="{6E09FF64-808F-411B-A1A0-5E73143217C1}"/>
              </a:ext>
            </a:extLst>
          </p:cNvPr>
          <p:cNvSpPr>
            <a:spLocks noGrp="1"/>
          </p:cNvSpPr>
          <p:nvPr>
            <p:ph idx="1"/>
          </p:nvPr>
        </p:nvSpPr>
        <p:spPr>
          <a:xfrm>
            <a:off x="685800" y="1638507"/>
            <a:ext cx="10820400" cy="4455120"/>
          </a:xfrm>
        </p:spPr>
        <p:txBody>
          <a:bodyPr>
            <a:normAutofit fontScale="92500"/>
          </a:bodyPr>
          <a:lstStyle/>
          <a:p>
            <a:pPr marL="0" indent="0">
              <a:lnSpc>
                <a:spcPct val="120000"/>
              </a:lnSpc>
              <a:spcBef>
                <a:spcPts val="0"/>
              </a:spcBef>
              <a:buNone/>
            </a:pPr>
            <a:r>
              <a:rPr lang="uk-UA" dirty="0"/>
              <a:t>1. Історія розвитку міжнародного підприємництва в різних країнах, в різні періоди.</a:t>
            </a:r>
          </a:p>
          <a:p>
            <a:pPr marL="0" indent="0">
              <a:lnSpc>
                <a:spcPct val="120000"/>
              </a:lnSpc>
              <a:spcBef>
                <a:spcPts val="0"/>
              </a:spcBef>
              <a:buNone/>
            </a:pPr>
            <a:r>
              <a:rPr lang="uk-UA" dirty="0"/>
              <a:t>2. Роль транснаціональних компаній у світовій економіці.</a:t>
            </a:r>
          </a:p>
          <a:p>
            <a:pPr marL="0" indent="0">
              <a:lnSpc>
                <a:spcPct val="120000"/>
              </a:lnSpc>
              <a:spcBef>
                <a:spcPts val="0"/>
              </a:spcBef>
              <a:buNone/>
            </a:pPr>
            <a:r>
              <a:rPr lang="uk-UA" dirty="0"/>
              <a:t>3. Значення і сутність різних форм міжнародного бізнесу.</a:t>
            </a:r>
          </a:p>
          <a:p>
            <a:pPr marL="0" indent="0">
              <a:lnSpc>
                <a:spcPct val="120000"/>
              </a:lnSpc>
              <a:spcBef>
                <a:spcPts val="0"/>
              </a:spcBef>
              <a:buNone/>
            </a:pPr>
            <a:r>
              <a:rPr lang="uk-UA" dirty="0"/>
              <a:t>4. Світова організація торгівлі.</a:t>
            </a:r>
          </a:p>
          <a:p>
            <a:pPr marL="0" indent="0">
              <a:lnSpc>
                <a:spcPct val="120000"/>
              </a:lnSpc>
              <a:spcBef>
                <a:spcPts val="0"/>
              </a:spcBef>
              <a:buNone/>
            </a:pPr>
            <a:r>
              <a:rPr lang="uk-UA" dirty="0"/>
              <a:t>5 </a:t>
            </a:r>
            <a:r>
              <a:rPr lang="ru-RU" dirty="0"/>
              <a:t>Характеристика ринку </a:t>
            </a:r>
            <a:r>
              <a:rPr lang="ru-RU" dirty="0" err="1"/>
              <a:t>Північної</a:t>
            </a:r>
            <a:r>
              <a:rPr lang="ru-RU" dirty="0"/>
              <a:t> Америки: США, Канада, Мексика, </a:t>
            </a:r>
            <a:r>
              <a:rPr lang="ru-RU" dirty="0" err="1"/>
              <a:t>Гренландія</a:t>
            </a:r>
            <a:r>
              <a:rPr lang="ru-RU" dirty="0"/>
              <a:t>, </a:t>
            </a:r>
            <a:r>
              <a:rPr lang="ru-RU" dirty="0" err="1"/>
              <a:t>країни</a:t>
            </a:r>
            <a:r>
              <a:rPr lang="ru-RU" dirty="0"/>
              <a:t> </a:t>
            </a:r>
            <a:r>
              <a:rPr lang="ru-RU" dirty="0" err="1"/>
              <a:t>Центральної</a:t>
            </a:r>
            <a:r>
              <a:rPr lang="ru-RU" dirty="0"/>
              <a:t> Америки та </a:t>
            </a:r>
            <a:r>
              <a:rPr lang="ru-RU" dirty="0" err="1"/>
              <a:t>Карибського</a:t>
            </a:r>
            <a:r>
              <a:rPr lang="ru-RU" dirty="0"/>
              <a:t> </a:t>
            </a:r>
            <a:r>
              <a:rPr lang="ru-RU" dirty="0" err="1"/>
              <a:t>басейну</a:t>
            </a:r>
            <a:endParaRPr lang="ru-RU" dirty="0"/>
          </a:p>
          <a:p>
            <a:pPr marL="0" indent="0">
              <a:lnSpc>
                <a:spcPct val="120000"/>
              </a:lnSpc>
              <a:spcBef>
                <a:spcPts val="0"/>
              </a:spcBef>
              <a:buNone/>
            </a:pPr>
            <a:r>
              <a:rPr lang="ru-RU" dirty="0"/>
              <a:t>6. Характеристика ринку </a:t>
            </a:r>
            <a:r>
              <a:rPr lang="ru-RU" dirty="0" err="1"/>
              <a:t>країн</a:t>
            </a:r>
            <a:r>
              <a:rPr lang="ru-RU" dirty="0"/>
              <a:t> </a:t>
            </a:r>
            <a:r>
              <a:rPr lang="ru-RU" dirty="0" err="1"/>
              <a:t>Західної</a:t>
            </a:r>
            <a:r>
              <a:rPr lang="ru-RU" dirty="0"/>
              <a:t> </a:t>
            </a:r>
            <a:r>
              <a:rPr lang="ru-RU" dirty="0" err="1"/>
              <a:t>Європи</a:t>
            </a:r>
            <a:r>
              <a:rPr lang="ru-RU" dirty="0"/>
              <a:t>. Ринки </a:t>
            </a:r>
            <a:r>
              <a:rPr lang="ru-RU" dirty="0" err="1"/>
              <a:t>країн</a:t>
            </a:r>
            <a:r>
              <a:rPr lang="ru-RU" dirty="0"/>
              <a:t> </a:t>
            </a:r>
            <a:r>
              <a:rPr lang="ru-RU" dirty="0" err="1"/>
              <a:t>Східної</a:t>
            </a:r>
            <a:r>
              <a:rPr lang="ru-RU" dirty="0"/>
              <a:t> та </a:t>
            </a:r>
            <a:r>
              <a:rPr lang="ru-RU" dirty="0" err="1"/>
              <a:t>Центральної</a:t>
            </a:r>
            <a:r>
              <a:rPr lang="ru-RU" dirty="0"/>
              <a:t> </a:t>
            </a:r>
            <a:r>
              <a:rPr lang="ru-RU" dirty="0" err="1"/>
              <a:t>Європи</a:t>
            </a:r>
            <a:r>
              <a:rPr lang="ru-RU" dirty="0"/>
              <a:t>.</a:t>
            </a:r>
          </a:p>
          <a:p>
            <a:pPr marL="0" indent="0">
              <a:lnSpc>
                <a:spcPct val="120000"/>
              </a:lnSpc>
              <a:spcBef>
                <a:spcPts val="0"/>
              </a:spcBef>
              <a:buNone/>
            </a:pPr>
            <a:r>
              <a:rPr lang="ru-RU" dirty="0"/>
              <a:t>7. Характеристика ринку </a:t>
            </a:r>
            <a:r>
              <a:rPr lang="ru-RU" dirty="0" err="1"/>
              <a:t>країн</a:t>
            </a:r>
            <a:r>
              <a:rPr lang="ru-RU" dirty="0"/>
              <a:t> </a:t>
            </a:r>
            <a:r>
              <a:rPr lang="ru-RU" dirty="0" err="1"/>
              <a:t>Азії</a:t>
            </a:r>
            <a:endParaRPr lang="ru-RU" dirty="0"/>
          </a:p>
          <a:p>
            <a:pPr marL="0" indent="0">
              <a:lnSpc>
                <a:spcPct val="120000"/>
              </a:lnSpc>
              <a:spcBef>
                <a:spcPts val="0"/>
              </a:spcBef>
              <a:buNone/>
            </a:pPr>
            <a:r>
              <a:rPr lang="ru-RU" dirty="0"/>
              <a:t>8. Характеристика ринку </a:t>
            </a:r>
            <a:r>
              <a:rPr lang="ru-RU" dirty="0" err="1"/>
              <a:t>країн</a:t>
            </a:r>
            <a:r>
              <a:rPr lang="ru-RU" dirty="0"/>
              <a:t> Африки та </a:t>
            </a:r>
            <a:r>
              <a:rPr lang="ru-RU" dirty="0" err="1"/>
              <a:t>Близького</a:t>
            </a:r>
            <a:r>
              <a:rPr lang="ru-RU" dirty="0"/>
              <a:t> Сходу</a:t>
            </a:r>
          </a:p>
          <a:p>
            <a:pPr marL="0" indent="0">
              <a:lnSpc>
                <a:spcPct val="120000"/>
              </a:lnSpc>
              <a:spcBef>
                <a:spcPts val="0"/>
              </a:spcBef>
              <a:buNone/>
            </a:pPr>
            <a:r>
              <a:rPr lang="ru-RU" dirty="0"/>
              <a:t>9. Характеристика ринку </a:t>
            </a:r>
            <a:r>
              <a:rPr lang="ru-RU" dirty="0" err="1"/>
              <a:t>країн</a:t>
            </a:r>
            <a:r>
              <a:rPr lang="ru-RU" dirty="0"/>
              <a:t> </a:t>
            </a:r>
            <a:r>
              <a:rPr lang="ru-RU" dirty="0" err="1"/>
              <a:t>Південної</a:t>
            </a:r>
            <a:r>
              <a:rPr lang="ru-RU" dirty="0"/>
              <a:t> Америки</a:t>
            </a:r>
          </a:p>
          <a:p>
            <a:pPr marL="0" indent="0">
              <a:lnSpc>
                <a:spcPct val="120000"/>
              </a:lnSpc>
              <a:spcBef>
                <a:spcPts val="0"/>
              </a:spcBef>
              <a:buNone/>
            </a:pPr>
            <a:endParaRPr lang="ru-RU" dirty="0"/>
          </a:p>
          <a:p>
            <a:pPr marL="0" indent="0">
              <a:lnSpc>
                <a:spcPct val="120000"/>
              </a:lnSpc>
              <a:spcBef>
                <a:spcPts val="0"/>
              </a:spcBef>
              <a:buNone/>
            </a:pPr>
            <a:endParaRPr lang="ru-RU" dirty="0"/>
          </a:p>
          <a:p>
            <a:pPr marL="0" indent="0">
              <a:lnSpc>
                <a:spcPct val="120000"/>
              </a:lnSpc>
              <a:spcBef>
                <a:spcPts val="0"/>
              </a:spcBef>
              <a:buNone/>
            </a:pPr>
            <a:endParaRPr lang="uk-UA" dirty="0"/>
          </a:p>
        </p:txBody>
      </p:sp>
    </p:spTree>
    <p:extLst>
      <p:ext uri="{BB962C8B-B14F-4D97-AF65-F5344CB8AC3E}">
        <p14:creationId xmlns:p14="http://schemas.microsoft.com/office/powerpoint/2010/main" val="1055966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C83B7D6-48C1-452E-9124-D7BD720988C7}"/>
              </a:ext>
            </a:extLst>
          </p:cNvPr>
          <p:cNvSpPr txBox="1"/>
          <p:nvPr/>
        </p:nvSpPr>
        <p:spPr>
          <a:xfrm>
            <a:off x="1680519" y="1513869"/>
            <a:ext cx="9057503" cy="3416320"/>
          </a:xfrm>
          <a:prstGeom prst="rect">
            <a:avLst/>
          </a:prstGeom>
          <a:noFill/>
        </p:spPr>
        <p:txBody>
          <a:bodyPr wrap="square">
            <a:spAutoFit/>
          </a:bodyPr>
          <a:lstStyle/>
          <a:p>
            <a:r>
              <a:rPr lang="uk-UA" b="1" dirty="0"/>
              <a:t>Зовнішньоекономічна діяльність в Україні </a:t>
            </a:r>
            <a:r>
              <a:rPr lang="uk-UA" dirty="0"/>
              <a:t>– діяльність суб’єктів господарської діяльності України та іноземних суб’єктів господарської діяльності, побудована на взаємовідносинах між ними, що має місце як на території України, так і за її межами (ЗУ «Про зовнішньоекономічну діяльність»)</a:t>
            </a:r>
          </a:p>
          <a:p>
            <a:endParaRPr lang="uk-UA" dirty="0"/>
          </a:p>
          <a:p>
            <a:r>
              <a:rPr lang="uk-UA" dirty="0"/>
              <a:t>Відмінність між поняттями міжнародна підприємницька діяльність та зовнішньоекономічна діяльність полягає у головній меті їх здійснення, а саме в отримані прибутку, тобто здійснення зовнішньоекономічної діяльності з метою отримання прибутку є міжнародним підприємництвом (бізнесом), якщо метою господарської діяльності з іноземними партнерами не є отримання прибутку – це некомерційна зовнішньоекономічна діяльність.</a:t>
            </a:r>
          </a:p>
        </p:txBody>
      </p:sp>
    </p:spTree>
    <p:extLst>
      <p:ext uri="{BB962C8B-B14F-4D97-AF65-F5344CB8AC3E}">
        <p14:creationId xmlns:p14="http://schemas.microsoft.com/office/powerpoint/2010/main" val="676767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60146A3-8834-43C3-BB23-80FDF947C4C0}"/>
              </a:ext>
            </a:extLst>
          </p:cNvPr>
          <p:cNvSpPr txBox="1"/>
          <p:nvPr/>
        </p:nvSpPr>
        <p:spPr>
          <a:xfrm>
            <a:off x="1326291" y="1443841"/>
            <a:ext cx="9539417" cy="3970318"/>
          </a:xfrm>
          <a:prstGeom prst="rect">
            <a:avLst/>
          </a:prstGeom>
          <a:noFill/>
        </p:spPr>
        <p:txBody>
          <a:bodyPr wrap="square">
            <a:spAutoFit/>
          </a:bodyPr>
          <a:lstStyle/>
          <a:p>
            <a:r>
              <a:rPr lang="uk-UA" b="1" i="1" dirty="0"/>
              <a:t>Суб’єктами зовнішньоекономічної діяльності </a:t>
            </a:r>
            <a:r>
              <a:rPr lang="uk-UA" dirty="0"/>
              <a:t>є суб’єкти господарської діяльності України та іноземні суб’єкти господарської діяльності, що здійснюють господарську діяльність, реалізуючи господарську компетенцію в зовнішньоекономічній сфері, мають відокремлене майно і несуть відповідальність за своїми зобов’язаннями в межах цього майна, крім випадків, передбачених законодавством.</a:t>
            </a:r>
          </a:p>
          <a:p>
            <a:r>
              <a:rPr lang="uk-UA" dirty="0"/>
              <a:t>Суб’єктами зовнішньоекономічної діяльності можуть бути всі суб’єкти господарської діяльності: господарські організації; громадяни України, іноземці та особи без громадянства, які здійснюють господарську діяльність та зареєстровані відповідно до закону як підприємці; філії, представництва, інші відокремлені підрозділи господарських організацій (структурні одиниці), утворені ними для здійснення господарської діяльності; зовнішньоекономічні організації, утворені органами державної влади або органами місцевого самоврядування України.</a:t>
            </a:r>
          </a:p>
        </p:txBody>
      </p:sp>
    </p:spTree>
    <p:extLst>
      <p:ext uri="{BB962C8B-B14F-4D97-AF65-F5344CB8AC3E}">
        <p14:creationId xmlns:p14="http://schemas.microsoft.com/office/powerpoint/2010/main" val="1299506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2FA3804-F301-44D6-8EAA-BBD0D2922DDD}"/>
              </a:ext>
            </a:extLst>
          </p:cNvPr>
          <p:cNvSpPr txBox="1"/>
          <p:nvPr/>
        </p:nvSpPr>
        <p:spPr>
          <a:xfrm>
            <a:off x="1372631" y="1383095"/>
            <a:ext cx="9624882" cy="3139321"/>
          </a:xfrm>
          <a:prstGeom prst="rect">
            <a:avLst/>
          </a:prstGeom>
          <a:noFill/>
        </p:spPr>
        <p:txBody>
          <a:bodyPr wrap="square">
            <a:spAutoFit/>
          </a:bodyPr>
          <a:lstStyle/>
          <a:p>
            <a:r>
              <a:rPr lang="uk-UA" dirty="0"/>
              <a:t>Суб’єкти зовнішньоекономічної діяльності класифікуються за: правовим статусом, місцем перебування та здійснення зовнішньоекономічної діяльності, за належністю капіталу тощо.</a:t>
            </a:r>
          </a:p>
          <a:p>
            <a:endParaRPr lang="uk-UA" dirty="0"/>
          </a:p>
          <a:p>
            <a:r>
              <a:rPr lang="uk-UA" b="1" dirty="0"/>
              <a:t>За правовим статусом </a:t>
            </a:r>
            <a:r>
              <a:rPr lang="uk-UA" dirty="0"/>
              <a:t>суб’єктами зовнішньоекономічної діяльності можуть бути:</a:t>
            </a:r>
          </a:p>
          <a:p>
            <a:pPr marL="285750" indent="-285750">
              <a:buFont typeface="Wingdings" panose="05000000000000000000" pitchFamily="2" charset="2"/>
              <a:buChar char="v"/>
            </a:pPr>
            <a:r>
              <a:rPr lang="uk-UA" dirty="0"/>
              <a:t>фізичні особи;</a:t>
            </a:r>
          </a:p>
          <a:p>
            <a:pPr marL="285750" indent="-285750">
              <a:buFont typeface="Wingdings" panose="05000000000000000000" pitchFamily="2" charset="2"/>
              <a:buChar char="v"/>
            </a:pPr>
            <a:r>
              <a:rPr lang="uk-UA" dirty="0"/>
              <a:t>юридичні особи;</a:t>
            </a:r>
          </a:p>
          <a:p>
            <a:pPr marL="285750" indent="-285750">
              <a:buFont typeface="Wingdings" panose="05000000000000000000" pitchFamily="2" charset="2"/>
              <a:buChar char="v"/>
            </a:pPr>
            <a:r>
              <a:rPr lang="uk-UA" dirty="0"/>
              <a:t>об’єднання фізичних, юридичних, фізичних та юридичних осіб, що не є юридичними особами;</a:t>
            </a:r>
          </a:p>
          <a:p>
            <a:pPr marL="285750" indent="-285750">
              <a:buFont typeface="Wingdings" panose="05000000000000000000" pitchFamily="2" charset="2"/>
              <a:buChar char="v"/>
            </a:pPr>
            <a:r>
              <a:rPr lang="uk-UA" dirty="0"/>
              <a:t>структурні одиниці іноземних суб’єктів господарської діяльності, що не є юридичними особами.</a:t>
            </a:r>
          </a:p>
        </p:txBody>
      </p:sp>
    </p:spTree>
    <p:extLst>
      <p:ext uri="{BB962C8B-B14F-4D97-AF65-F5344CB8AC3E}">
        <p14:creationId xmlns:p14="http://schemas.microsoft.com/office/powerpoint/2010/main" val="1049470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3303B26-4217-4B3C-BF0E-85B8F433C75A}"/>
              </a:ext>
            </a:extLst>
          </p:cNvPr>
          <p:cNvSpPr txBox="1"/>
          <p:nvPr/>
        </p:nvSpPr>
        <p:spPr>
          <a:xfrm>
            <a:off x="1223319" y="1443841"/>
            <a:ext cx="9546624" cy="3416320"/>
          </a:xfrm>
          <a:prstGeom prst="rect">
            <a:avLst/>
          </a:prstGeom>
          <a:noFill/>
        </p:spPr>
        <p:txBody>
          <a:bodyPr wrap="square">
            <a:spAutoFit/>
          </a:bodyPr>
          <a:lstStyle/>
          <a:p>
            <a:r>
              <a:rPr lang="uk-UA" dirty="0"/>
              <a:t>За місцем перебування та здійснення діяльності суб’єкти зовнішньоекономічної діяльності поділяють на: резидентів України та нерезидентів України.</a:t>
            </a:r>
          </a:p>
          <a:p>
            <a:r>
              <a:rPr lang="uk-UA" b="1" dirty="0"/>
              <a:t>Резидентами України </a:t>
            </a:r>
            <a:r>
              <a:rPr lang="uk-UA" dirty="0"/>
              <a:t>є суб’єкти зовнішньоекономічної діяльності, зареєстровані в Україні, які мають постійне місце знаходження або постійне місце проживання на території України. Для юридичної особи статус «резидент» визначають на підставі утворення, реєстрації, місцезнаходження «центру управління» та ін. Фізична особа розглядається як резидент певної країни, якщо вона проживає в ній не менше 6 місяців у податковому році або відповідає іншому критерію, визначеному внутрішнім законодавством країни.</a:t>
            </a:r>
          </a:p>
          <a:p>
            <a:r>
              <a:rPr lang="uk-UA" b="1" dirty="0"/>
              <a:t>Нерезидентами України </a:t>
            </a:r>
            <a:r>
              <a:rPr lang="uk-UA" dirty="0"/>
              <a:t>є суб’єкти зовнішньоекономічної діяльності, що мають постійне місцезнаходження або постійне місце проживання за межами України, а здійснюють зовнішньоекономічну діяльність на території України.</a:t>
            </a:r>
          </a:p>
        </p:txBody>
      </p:sp>
    </p:spTree>
    <p:extLst>
      <p:ext uri="{BB962C8B-B14F-4D97-AF65-F5344CB8AC3E}">
        <p14:creationId xmlns:p14="http://schemas.microsoft.com/office/powerpoint/2010/main" val="820928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8BCB46-7C02-4C5A-A8F8-52E9C9FEA97A}"/>
              </a:ext>
            </a:extLst>
          </p:cNvPr>
          <p:cNvSpPr txBox="1"/>
          <p:nvPr/>
        </p:nvSpPr>
        <p:spPr>
          <a:xfrm>
            <a:off x="1692876" y="1305341"/>
            <a:ext cx="9539416" cy="4247317"/>
          </a:xfrm>
          <a:prstGeom prst="rect">
            <a:avLst/>
          </a:prstGeom>
          <a:noFill/>
        </p:spPr>
        <p:txBody>
          <a:bodyPr wrap="square">
            <a:spAutoFit/>
          </a:bodyPr>
          <a:lstStyle/>
          <a:p>
            <a:r>
              <a:rPr lang="uk-UA" dirty="0"/>
              <a:t>За належністю капіталу суб’єкти зовнішньоекономічної діяльності класифікують на: національні; іноземні; змішані.</a:t>
            </a:r>
          </a:p>
          <a:p>
            <a:r>
              <a:rPr lang="uk-UA" b="1" dirty="0"/>
              <a:t>Національними </a:t>
            </a:r>
            <a:r>
              <a:rPr lang="uk-UA" dirty="0"/>
              <a:t>є суб’єкти зовнішньоекономічної діяльності, в статутному фонді яких капітал суб’єктів господарювання України становить 100%, які зареєстровані в Україні та мають постійне місцезнаходження на її території.</a:t>
            </a:r>
          </a:p>
          <a:p>
            <a:r>
              <a:rPr lang="uk-UA" b="1" dirty="0"/>
              <a:t>Іноземними</a:t>
            </a:r>
            <a:r>
              <a:rPr lang="uk-UA" dirty="0"/>
              <a:t> є суб’єкти зовнішньоекономічної діяльності, в статутному фонді яких капітал суб’єктів господарювання іноземної держави становить 100%, і які зареєстровані як такі в іноземній державі та мають постійне місцезнаходження на її території.</a:t>
            </a:r>
          </a:p>
          <a:p>
            <a:r>
              <a:rPr lang="uk-UA" b="1" dirty="0"/>
              <a:t>Змішаними</a:t>
            </a:r>
            <a:r>
              <a:rPr lang="uk-UA" dirty="0"/>
              <a:t> є суб’єкти зовнішньоекономічної діяльності, статутний фонд яких становить національний та іноземний капітали. У випадку, коли мова йде про юридичні особи, такі підприємства називають підприємствами з іноземними інвестиціями. Набуття права на виконання зовнішньоекономічної діяльності здійснюється шляхом державної реєстрації суб’єкта зовнішньоекономічної діяльності України та його обліку в місцевих органах державної влади.</a:t>
            </a:r>
          </a:p>
        </p:txBody>
      </p:sp>
    </p:spTree>
    <p:extLst>
      <p:ext uri="{BB962C8B-B14F-4D97-AF65-F5344CB8AC3E}">
        <p14:creationId xmlns:p14="http://schemas.microsoft.com/office/powerpoint/2010/main" val="453571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F9023D5-B566-4D67-8F9A-1C95DBB66575}"/>
              </a:ext>
            </a:extLst>
          </p:cNvPr>
          <p:cNvSpPr txBox="1"/>
          <p:nvPr/>
        </p:nvSpPr>
        <p:spPr>
          <a:xfrm>
            <a:off x="1658893" y="1152949"/>
            <a:ext cx="9375690" cy="3970318"/>
          </a:xfrm>
          <a:prstGeom prst="rect">
            <a:avLst/>
          </a:prstGeom>
          <a:noFill/>
        </p:spPr>
        <p:txBody>
          <a:bodyPr wrap="square">
            <a:spAutoFit/>
          </a:bodyPr>
          <a:lstStyle/>
          <a:p>
            <a:r>
              <a:rPr lang="uk-UA" dirty="0"/>
              <a:t>Розглянемо </a:t>
            </a:r>
            <a:r>
              <a:rPr lang="uk-UA" b="1" i="1" dirty="0"/>
              <a:t>відмінності міжнародного підприємництва від підприємницької діяльності всередині однієї країни</a:t>
            </a:r>
            <a:r>
              <a:rPr lang="uk-UA" dirty="0"/>
              <a:t>:</a:t>
            </a:r>
          </a:p>
          <a:p>
            <a:endParaRPr lang="uk-UA" dirty="0"/>
          </a:p>
          <a:p>
            <a:pPr marL="285750" indent="-285750">
              <a:buFont typeface="Wingdings" panose="05000000000000000000" pitchFamily="2" charset="2"/>
              <a:buChar char="v"/>
            </a:pPr>
            <a:r>
              <a:rPr lang="uk-UA" dirty="0"/>
              <a:t>внутрішнє підприємництво полягає у здійснені ділових операцій, які не перетинають кордони однієї держави, коли як міжнародні комерційні операції перетинають ці кордони;</a:t>
            </a:r>
          </a:p>
          <a:p>
            <a:pPr marL="285750" indent="-285750">
              <a:buFont typeface="Wingdings" panose="05000000000000000000" pitchFamily="2" charset="2"/>
              <a:buChar char="v"/>
            </a:pPr>
            <a:r>
              <a:rPr lang="uk-UA" dirty="0"/>
              <a:t>в різних країнах, залучених в міжнародну підприємницьку діяльність, можуть використовуватися різні валюти, що приводить до необхідності конвертування валюти хоча б однією з сторін;</a:t>
            </a:r>
          </a:p>
          <a:p>
            <a:pPr marL="285750" indent="-285750">
              <a:buFont typeface="Wingdings" panose="05000000000000000000" pitchFamily="2" charset="2"/>
              <a:buChar char="v"/>
            </a:pPr>
            <a:r>
              <a:rPr lang="uk-UA" dirty="0"/>
              <a:t>існує ймовірність наявності відмінностей між правовими системами різних країн, що примушує одну із сторін або більше вносити коригування в свої дії, що б привести їх у відповідність з місцевим законодавством. В деяких випадках законодавчі норми різних країн можуть виявитися несумісними, що є найбільшою проблемою для підприємців;</a:t>
            </a:r>
          </a:p>
        </p:txBody>
      </p:sp>
    </p:spTree>
    <p:extLst>
      <p:ext uri="{BB962C8B-B14F-4D97-AF65-F5344CB8AC3E}">
        <p14:creationId xmlns:p14="http://schemas.microsoft.com/office/powerpoint/2010/main" val="952117055"/>
      </p:ext>
    </p:extLst>
  </p:cSld>
  <p:clrMapOvr>
    <a:masterClrMapping/>
  </p:clrMapOvr>
</p:sld>
</file>

<file path=ppt/theme/theme1.xml><?xml version="1.0" encoding="utf-8"?>
<a:theme xmlns:a="http://schemas.openxmlformats.org/drawingml/2006/main" name="Туман">
  <a:themeElements>
    <a:clrScheme name="Туман">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Туман">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уман">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Туман</Template>
  <TotalTime>250</TotalTime>
  <Words>3955</Words>
  <Application>Microsoft Office PowerPoint</Application>
  <PresentationFormat>Широкоэкранный</PresentationFormat>
  <Paragraphs>171</Paragraphs>
  <Slides>39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39</vt:i4>
      </vt:variant>
    </vt:vector>
  </HeadingPairs>
  <TitlesOfParts>
    <vt:vector size="45" baseType="lpstr">
      <vt:lpstr>Arial</vt:lpstr>
      <vt:lpstr>Calibri</vt:lpstr>
      <vt:lpstr>Century Gothic</vt:lpstr>
      <vt:lpstr>Times New Roman</vt:lpstr>
      <vt:lpstr>Wingdings</vt:lpstr>
      <vt:lpstr>Туман</vt:lpstr>
      <vt:lpstr>МІЖНАРОДНЕ ПІДПРИЄМНИЦТВО</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Теми доповідей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МІЖНАРОДНЕ ПІДПРИЄМНИЦТВО</dc:title>
  <dc:creator>Катерина Бужимська</dc:creator>
  <cp:lastModifiedBy>Катерина Бужимська</cp:lastModifiedBy>
  <cp:revision>25</cp:revision>
  <dcterms:created xsi:type="dcterms:W3CDTF">2021-03-31T03:04:50Z</dcterms:created>
  <dcterms:modified xsi:type="dcterms:W3CDTF">2022-05-12T06:36:41Z</dcterms:modified>
</cp:coreProperties>
</file>