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51"/>
  </p:notesMasterIdLst>
  <p:sldIdLst>
    <p:sldId id="310" r:id="rId2"/>
    <p:sldId id="916" r:id="rId3"/>
    <p:sldId id="917" r:id="rId4"/>
    <p:sldId id="918" r:id="rId5"/>
    <p:sldId id="919" r:id="rId6"/>
    <p:sldId id="920" r:id="rId7"/>
    <p:sldId id="927" r:id="rId8"/>
    <p:sldId id="928" r:id="rId9"/>
    <p:sldId id="929" r:id="rId10"/>
    <p:sldId id="930" r:id="rId11"/>
    <p:sldId id="931" r:id="rId12"/>
    <p:sldId id="932" r:id="rId13"/>
    <p:sldId id="933" r:id="rId14"/>
    <p:sldId id="934" r:id="rId15"/>
    <p:sldId id="935" r:id="rId16"/>
    <p:sldId id="936" r:id="rId17"/>
    <p:sldId id="937" r:id="rId18"/>
    <p:sldId id="938" r:id="rId19"/>
    <p:sldId id="939" r:id="rId20"/>
    <p:sldId id="940" r:id="rId21"/>
    <p:sldId id="941" r:id="rId22"/>
    <p:sldId id="942" r:id="rId23"/>
    <p:sldId id="943" r:id="rId24"/>
    <p:sldId id="944" r:id="rId25"/>
    <p:sldId id="945" r:id="rId26"/>
    <p:sldId id="946" r:id="rId27"/>
    <p:sldId id="947" r:id="rId28"/>
    <p:sldId id="949" r:id="rId29"/>
    <p:sldId id="950" r:id="rId30"/>
    <p:sldId id="951" r:id="rId31"/>
    <p:sldId id="952" r:id="rId32"/>
    <p:sldId id="953" r:id="rId33"/>
    <p:sldId id="954" r:id="rId34"/>
    <p:sldId id="958" r:id="rId35"/>
    <p:sldId id="959" r:id="rId36"/>
    <p:sldId id="960" r:id="rId37"/>
    <p:sldId id="961" r:id="rId38"/>
    <p:sldId id="962" r:id="rId39"/>
    <p:sldId id="963" r:id="rId40"/>
    <p:sldId id="964" r:id="rId41"/>
    <p:sldId id="965" r:id="rId42"/>
    <p:sldId id="966" r:id="rId43"/>
    <p:sldId id="967" r:id="rId44"/>
    <p:sldId id="968" r:id="rId45"/>
    <p:sldId id="969" r:id="rId46"/>
    <p:sldId id="970" r:id="rId47"/>
    <p:sldId id="971" r:id="rId48"/>
    <p:sldId id="972" r:id="rId49"/>
    <p:sldId id="914" r:id="rId50"/>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868" autoAdjust="0"/>
  </p:normalViewPr>
  <p:slideViewPr>
    <p:cSldViewPr>
      <p:cViewPr varScale="1">
        <p:scale>
          <a:sx n="70" d="100"/>
          <a:sy n="70" d="100"/>
        </p:scale>
        <p:origin x="139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21.02.2024</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42431878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extLst>
      <p:ext uri="{BB962C8B-B14F-4D97-AF65-F5344CB8AC3E}">
        <p14:creationId xmlns:p14="http://schemas.microsoft.com/office/powerpoint/2010/main" val="906362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26</a:t>
            </a:fld>
            <a:endParaRPr lang="ru-RU" altLang="uk-UA" smtClean="0"/>
          </a:p>
        </p:txBody>
      </p:sp>
    </p:spTree>
    <p:extLst>
      <p:ext uri="{BB962C8B-B14F-4D97-AF65-F5344CB8AC3E}">
        <p14:creationId xmlns:p14="http://schemas.microsoft.com/office/powerpoint/2010/main" val="2458290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21.02.2024</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21.02.2024</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21.02.2024</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21.02.2024</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21.02.2024</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21.02.2024</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21.02.2024</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21.02.2024</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21.02.2024</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21.02.2024</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21.02.2024</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21.02.2024</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en-US" sz="5400" i="0" dirty="0" smtClean="0">
                <a:solidFill>
                  <a:schemeClr val="accent4">
                    <a:lumMod val="50000"/>
                  </a:schemeClr>
                </a:solidFill>
                <a:latin typeface="Bookman Old Style" pitchFamily="18" charset="0"/>
              </a:rPr>
              <a:t>2</a:t>
            </a:r>
            <a:r>
              <a:rPr lang="uk-UA" sz="5400" i="0" dirty="0" smtClean="0">
                <a:solidFill>
                  <a:schemeClr val="accent4">
                    <a:lumMod val="50000"/>
                  </a:schemeClr>
                </a:solidFill>
                <a:latin typeface="Bookman Old Style" pitchFamily="18" charset="0"/>
              </a:rPr>
              <a:t>.</a:t>
            </a:r>
            <a:r>
              <a:rPr lang="ru-RU" sz="4400" i="0" dirty="0">
                <a:latin typeface="Bookman Old Style" pitchFamily="18" charset="0"/>
              </a:rPr>
              <a:t/>
            </a:r>
            <a:br>
              <a:rPr lang="ru-RU" sz="4400" i="0" dirty="0">
                <a:latin typeface="Bookman Old Style" pitchFamily="18" charset="0"/>
              </a:rPr>
            </a:br>
            <a:r>
              <a:rPr lang="ru-RU" sz="4400" i="0" dirty="0" err="1">
                <a:latin typeface="Bookman Old Style" pitchFamily="18" charset="0"/>
              </a:rPr>
              <a:t>Процес</a:t>
            </a:r>
            <a:r>
              <a:rPr lang="ru-RU" sz="4400" i="0" dirty="0">
                <a:latin typeface="Bookman Old Style" pitchFamily="18" charset="0"/>
              </a:rPr>
              <a:t> </a:t>
            </a:r>
            <a:r>
              <a:rPr lang="ru-RU" sz="4400" i="0" dirty="0" err="1">
                <a:latin typeface="Bookman Old Style" pitchFamily="18" charset="0"/>
              </a:rPr>
              <a:t>пізнання</a:t>
            </a:r>
            <a:r>
              <a:rPr lang="ru-RU" sz="4400" i="0" dirty="0">
                <a:latin typeface="Bookman Old Style" pitchFamily="18" charset="0"/>
              </a:rPr>
              <a:t> та </a:t>
            </a:r>
            <a:r>
              <a:rPr lang="ru-RU" sz="4400" i="0" dirty="0" err="1">
                <a:latin typeface="Bookman Old Style" pitchFamily="18" charset="0"/>
              </a:rPr>
              <a:t>його</a:t>
            </a:r>
            <a:r>
              <a:rPr lang="ru-RU" sz="4400" i="0" dirty="0">
                <a:latin typeface="Bookman Old Style" pitchFamily="18" charset="0"/>
              </a:rPr>
              <a:t> генезис як основа </a:t>
            </a:r>
            <a:r>
              <a:rPr lang="ru-RU" sz="4400" i="0" dirty="0" err="1">
                <a:latin typeface="Bookman Old Style" pitchFamily="18" charset="0"/>
              </a:rPr>
              <a:t>наукової</a:t>
            </a:r>
            <a:r>
              <a:rPr lang="ru-RU" sz="4400" i="0" dirty="0">
                <a:latin typeface="Bookman Old Style" pitchFamily="18" charset="0"/>
              </a:rPr>
              <a:t> діяльності</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468560" y="0"/>
            <a:ext cx="9001000" cy="830997"/>
          </a:xfrm>
          <a:prstGeom prst="rect">
            <a:avLst/>
          </a:prstGeom>
        </p:spPr>
        <p:txBody>
          <a:bodyPr wrap="square">
            <a:spAutoFit/>
          </a:bodyPr>
          <a:lstStyle/>
          <a:p>
            <a:pPr algn="ctr">
              <a:spcAft>
                <a:spcPts val="0"/>
              </a:spcAft>
            </a:pPr>
            <a:r>
              <a:rPr lang="ru-RU" sz="4800" b="1" dirty="0">
                <a:latin typeface="+mn-lt"/>
                <a:ea typeface="Calibri" panose="020F0502020204030204" pitchFamily="34" charset="0"/>
              </a:rPr>
              <a:t>Види та </a:t>
            </a:r>
            <a:r>
              <a:rPr lang="ru-RU" sz="4800" b="1" dirty="0" err="1">
                <a:latin typeface="+mn-lt"/>
                <a:ea typeface="Calibri" panose="020F0502020204030204" pitchFamily="34" charset="0"/>
              </a:rPr>
              <a:t>функції</a:t>
            </a:r>
            <a:r>
              <a:rPr lang="ru-RU" sz="4800" b="1" dirty="0">
                <a:latin typeface="+mn-lt"/>
                <a:ea typeface="Calibri" panose="020F0502020204030204" pitchFamily="34" charset="0"/>
              </a:rPr>
              <a:t> </a:t>
            </a:r>
            <a:r>
              <a:rPr lang="ru-RU" sz="4800" b="1" dirty="0" err="1">
                <a:latin typeface="+mn-lt"/>
                <a:ea typeface="Calibri" panose="020F0502020204030204" pitchFamily="34" charset="0"/>
              </a:rPr>
              <a:t>уявлення</a:t>
            </a:r>
            <a:endParaRPr lang="uk-UA" sz="4800" dirty="0">
              <a:effectLst/>
              <a:latin typeface="+mn-lt"/>
              <a:ea typeface="Calibri" panose="020F0502020204030204" pitchFamily="34" charset="0"/>
            </a:endParaRPr>
          </a:p>
        </p:txBody>
      </p:sp>
      <p:grpSp>
        <p:nvGrpSpPr>
          <p:cNvPr id="47" name="Групувати 46"/>
          <p:cNvGrpSpPr/>
          <p:nvPr/>
        </p:nvGrpSpPr>
        <p:grpSpPr>
          <a:xfrm>
            <a:off x="179512" y="1196752"/>
            <a:ext cx="8784976" cy="5544616"/>
            <a:chOff x="179512" y="1196752"/>
            <a:chExt cx="8784976" cy="5544616"/>
          </a:xfrm>
        </p:grpSpPr>
        <p:grpSp>
          <p:nvGrpSpPr>
            <p:cNvPr id="7" name="Group 1"/>
            <p:cNvGrpSpPr>
              <a:grpSpLocks/>
            </p:cNvGrpSpPr>
            <p:nvPr/>
          </p:nvGrpSpPr>
          <p:grpSpPr bwMode="auto">
            <a:xfrm>
              <a:off x="179512" y="1196752"/>
              <a:ext cx="8784976" cy="5544616"/>
              <a:chOff x="1314" y="3208"/>
              <a:chExt cx="9720" cy="4140"/>
            </a:xfrm>
          </p:grpSpPr>
          <p:sp>
            <p:nvSpPr>
              <p:cNvPr id="15" name="Line 28"/>
              <p:cNvSpPr>
                <a:spLocks noChangeShapeType="1"/>
              </p:cNvSpPr>
              <p:nvPr/>
            </p:nvSpPr>
            <p:spPr bwMode="auto">
              <a:xfrm flipV="1">
                <a:off x="2754" y="5722"/>
                <a:ext cx="7404" cy="6"/>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16" name="Group 2"/>
              <p:cNvGrpSpPr>
                <a:grpSpLocks/>
              </p:cNvGrpSpPr>
              <p:nvPr/>
            </p:nvGrpSpPr>
            <p:grpSpPr bwMode="auto">
              <a:xfrm>
                <a:off x="1314" y="3208"/>
                <a:ext cx="9720" cy="4140"/>
                <a:chOff x="1314" y="3059"/>
                <a:chExt cx="9720" cy="4140"/>
              </a:xfrm>
            </p:grpSpPr>
            <p:grpSp>
              <p:nvGrpSpPr>
                <p:cNvPr id="17" name="Group 15"/>
                <p:cNvGrpSpPr>
                  <a:grpSpLocks/>
                </p:cNvGrpSpPr>
                <p:nvPr/>
              </p:nvGrpSpPr>
              <p:grpSpPr bwMode="auto">
                <a:xfrm>
                  <a:off x="1314" y="3059"/>
                  <a:ext cx="9720" cy="2425"/>
                  <a:chOff x="1314" y="3779"/>
                  <a:chExt cx="9540" cy="2425"/>
                </a:xfrm>
              </p:grpSpPr>
              <p:sp>
                <p:nvSpPr>
                  <p:cNvPr id="32" name="Rectangle 27"/>
                  <p:cNvSpPr>
                    <a:spLocks noChangeArrowheads="1"/>
                  </p:cNvSpPr>
                  <p:nvPr/>
                </p:nvSpPr>
                <p:spPr bwMode="auto">
                  <a:xfrm>
                    <a:off x="4014" y="3779"/>
                    <a:ext cx="3960" cy="48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Уявлення </a:t>
                    </a:r>
                    <a:endParaRPr kumimoji="0" lang="uk-UA" altLang="uk-UA" sz="3200" b="0" i="0" u="none" strike="noStrike" cap="none" normalizeH="0" baseline="0" dirty="0" smtClean="0">
                      <a:ln>
                        <a:noFill/>
                      </a:ln>
                      <a:solidFill>
                        <a:schemeClr val="tx2"/>
                      </a:solidFill>
                      <a:effectLst/>
                      <a:latin typeface="Arial" panose="020B0604020202020204" pitchFamily="34" charset="0"/>
                    </a:endParaRPr>
                  </a:p>
                </p:txBody>
              </p:sp>
              <p:grpSp>
                <p:nvGrpSpPr>
                  <p:cNvPr id="33" name="Group 22"/>
                  <p:cNvGrpSpPr>
                    <a:grpSpLocks/>
                  </p:cNvGrpSpPr>
                  <p:nvPr/>
                </p:nvGrpSpPr>
                <p:grpSpPr bwMode="auto">
                  <a:xfrm>
                    <a:off x="1314" y="4679"/>
                    <a:ext cx="9540" cy="1525"/>
                    <a:chOff x="1314" y="4499"/>
                    <a:chExt cx="9540" cy="1525"/>
                  </a:xfrm>
                </p:grpSpPr>
                <p:sp>
                  <p:nvSpPr>
                    <p:cNvPr id="42" name="Rectangle 26"/>
                    <p:cNvSpPr>
                      <a:spLocks noChangeArrowheads="1"/>
                    </p:cNvSpPr>
                    <p:nvPr/>
                  </p:nvSpPr>
                  <p:spPr bwMode="auto">
                    <a:xfrm>
                      <a:off x="1314" y="4499"/>
                      <a:ext cx="4500" cy="48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Образи пам’яті </a:t>
                      </a:r>
                      <a:endParaRPr kumimoji="0" lang="uk-UA" altLang="uk-UA" sz="2800" b="0" i="0" u="none" strike="noStrike" cap="none" normalizeH="0" baseline="0" smtClean="0">
                        <a:ln>
                          <a:noFill/>
                        </a:ln>
                        <a:solidFill>
                          <a:schemeClr val="tx2"/>
                        </a:solidFill>
                        <a:effectLst/>
                        <a:latin typeface="Arial" panose="020B0604020202020204" pitchFamily="34" charset="0"/>
                      </a:endParaRPr>
                    </a:p>
                  </p:txBody>
                </p:sp>
                <p:sp>
                  <p:nvSpPr>
                    <p:cNvPr id="43" name="Rectangle 25"/>
                    <p:cNvSpPr>
                      <a:spLocks noChangeArrowheads="1"/>
                    </p:cNvSpPr>
                    <p:nvPr/>
                  </p:nvSpPr>
                  <p:spPr bwMode="auto">
                    <a:xfrm>
                      <a:off x="6354" y="4499"/>
                      <a:ext cx="4500" cy="48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Образи уяви</a:t>
                      </a:r>
                      <a:endParaRPr kumimoji="0" lang="uk-UA" altLang="uk-UA" sz="2800" b="0" i="0" u="none" strike="noStrike" cap="none" normalizeH="0" baseline="0" smtClean="0">
                        <a:ln>
                          <a:noFill/>
                        </a:ln>
                        <a:solidFill>
                          <a:schemeClr val="tx2"/>
                        </a:solidFill>
                        <a:effectLst/>
                        <a:latin typeface="Arial" panose="020B0604020202020204" pitchFamily="34" charset="0"/>
                      </a:endParaRPr>
                    </a:p>
                  </p:txBody>
                </p:sp>
                <p:sp>
                  <p:nvSpPr>
                    <p:cNvPr id="44" name="Rectangle 24"/>
                    <p:cNvSpPr>
                      <a:spLocks noChangeArrowheads="1"/>
                    </p:cNvSpPr>
                    <p:nvPr/>
                  </p:nvSpPr>
                  <p:spPr bwMode="auto">
                    <a:xfrm>
                      <a:off x="1314" y="5130"/>
                      <a:ext cx="4500" cy="888"/>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Зберігають образи, уявлення предметів (оперний театр ім. С. Крушельницької)</a:t>
                      </a:r>
                      <a:endParaRPr kumimoji="0" lang="uk-UA" altLang="uk-UA" sz="2400" b="0" i="0" u="none" strike="noStrike" cap="none" normalizeH="0" baseline="0" dirty="0" smtClean="0">
                        <a:ln>
                          <a:noFill/>
                        </a:ln>
                        <a:solidFill>
                          <a:schemeClr val="tx2"/>
                        </a:solidFill>
                        <a:effectLst/>
                        <a:latin typeface="Arial" panose="020B0604020202020204" pitchFamily="34" charset="0"/>
                      </a:endParaRPr>
                    </a:p>
                  </p:txBody>
                </p:sp>
                <p:sp>
                  <p:nvSpPr>
                    <p:cNvPr id="45" name="Rectangle 23"/>
                    <p:cNvSpPr>
                      <a:spLocks noChangeArrowheads="1"/>
                    </p:cNvSpPr>
                    <p:nvPr/>
                  </p:nvSpPr>
                  <p:spPr bwMode="auto">
                    <a:xfrm>
                      <a:off x="6354" y="5130"/>
                      <a:ext cx="4500" cy="89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Створюють картини</a:t>
                      </a:r>
                      <a:r>
                        <a:rPr kumimoji="0" lang="uk-UA" altLang="uk-UA" sz="2400" b="0" i="0" u="none" strike="noStrike" cap="none" normalizeH="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майбутнього</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(НЛО, привиди)</a:t>
                      </a:r>
                      <a:endParaRPr kumimoji="0" lang="uk-UA" altLang="uk-UA" sz="240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grpSp>
              <p:sp>
                <p:nvSpPr>
                  <p:cNvPr id="35" name="Line 21"/>
                  <p:cNvSpPr>
                    <a:spLocks noChangeShapeType="1"/>
                  </p:cNvSpPr>
                  <p:nvPr/>
                </p:nvSpPr>
                <p:spPr bwMode="auto">
                  <a:xfrm>
                    <a:off x="5994" y="4289"/>
                    <a:ext cx="0" cy="18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20"/>
                  <p:cNvSpPr>
                    <a:spLocks noChangeShapeType="1"/>
                  </p:cNvSpPr>
                  <p:nvPr/>
                </p:nvSpPr>
                <p:spPr bwMode="auto">
                  <a:xfrm>
                    <a:off x="2743" y="4474"/>
                    <a:ext cx="7251" cy="15"/>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8" name="Line 19"/>
                  <p:cNvSpPr>
                    <a:spLocks noChangeShapeType="1"/>
                  </p:cNvSpPr>
                  <p:nvPr/>
                </p:nvSpPr>
                <p:spPr bwMode="auto">
                  <a:xfrm flipH="1">
                    <a:off x="2739" y="4474"/>
                    <a:ext cx="4" cy="205"/>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9" name="Line 18"/>
                  <p:cNvSpPr>
                    <a:spLocks noChangeShapeType="1"/>
                  </p:cNvSpPr>
                  <p:nvPr/>
                </p:nvSpPr>
                <p:spPr bwMode="auto">
                  <a:xfrm>
                    <a:off x="9994" y="4489"/>
                    <a:ext cx="15" cy="185"/>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0" name="Line 17"/>
                  <p:cNvSpPr>
                    <a:spLocks noChangeShapeType="1"/>
                  </p:cNvSpPr>
                  <p:nvPr/>
                </p:nvSpPr>
                <p:spPr bwMode="auto">
                  <a:xfrm flipH="1">
                    <a:off x="2739" y="5168"/>
                    <a:ext cx="0" cy="142"/>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1" name="Line 16"/>
                  <p:cNvSpPr>
                    <a:spLocks noChangeShapeType="1"/>
                  </p:cNvSpPr>
                  <p:nvPr/>
                </p:nvSpPr>
                <p:spPr bwMode="auto">
                  <a:xfrm flipH="1">
                    <a:off x="9994" y="5168"/>
                    <a:ext cx="0" cy="142"/>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18" name="Rectangle 14"/>
                <p:cNvSpPr>
                  <a:spLocks noChangeArrowheads="1"/>
                </p:cNvSpPr>
                <p:nvPr/>
              </p:nvSpPr>
              <p:spPr bwMode="auto">
                <a:xfrm>
                  <a:off x="1314" y="5784"/>
                  <a:ext cx="1980" cy="141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представлення дійсності в певних образах</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19" name="Rectangle 13"/>
                <p:cNvSpPr>
                  <a:spLocks noChangeArrowheads="1"/>
                </p:cNvSpPr>
                <p:nvPr/>
              </p:nvSpPr>
              <p:spPr bwMode="auto">
                <a:xfrm>
                  <a:off x="3384" y="5785"/>
                  <a:ext cx="1800" cy="141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регуляція емоційних стані</a:t>
                  </a:r>
                  <a:r>
                    <a:rPr kumimoji="0" lang="ru-RU" altLang="uk-UA" sz="20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a:t>
                  </a:r>
                  <a:endParaRPr kumimoji="0" lang="ru-RU" altLang="uk-UA" sz="2000" b="0" i="0" u="none" strike="noStrike" cap="none" normalizeH="0" baseline="0" dirty="0" smtClean="0">
                    <a:ln>
                      <a:noFill/>
                    </a:ln>
                    <a:solidFill>
                      <a:schemeClr val="tx2"/>
                    </a:solidFill>
                    <a:effectLst/>
                    <a:ea typeface="Arial Unicode MS"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людини</a:t>
                  </a:r>
                  <a:endParaRPr kumimoji="0" lang="uk-UA" altLang="uk-UA" sz="3200" b="0" i="0" u="none" strike="noStrike" cap="none" normalizeH="0" baseline="0" dirty="0" smtClean="0">
                    <a:ln>
                      <a:noFill/>
                    </a:ln>
                    <a:solidFill>
                      <a:schemeClr val="tx2"/>
                    </a:solidFill>
                    <a:effectLst/>
                    <a:latin typeface="Arial" panose="020B0604020202020204" pitchFamily="34" charset="0"/>
                  </a:endParaRPr>
                </a:p>
              </p:txBody>
            </p:sp>
            <p:sp>
              <p:nvSpPr>
                <p:cNvPr id="20" name="Rectangle 12"/>
                <p:cNvSpPr>
                  <a:spLocks noChangeArrowheads="1"/>
                </p:cNvSpPr>
                <p:nvPr/>
              </p:nvSpPr>
              <p:spPr bwMode="auto">
                <a:xfrm>
                  <a:off x="5274" y="5784"/>
                  <a:ext cx="1890" cy="141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формування внутрішнього плану дій людини</a:t>
                  </a:r>
                  <a:endParaRPr kumimoji="0" lang="uk-UA" altLang="uk-UA" sz="3200" b="0" i="0" u="none" strike="noStrike" cap="none" normalizeH="0" baseline="0" dirty="0" smtClean="0">
                    <a:ln>
                      <a:noFill/>
                    </a:ln>
                    <a:solidFill>
                      <a:schemeClr val="tx2"/>
                    </a:solidFill>
                    <a:effectLst/>
                    <a:latin typeface="Arial" panose="020B0604020202020204" pitchFamily="34" charset="0"/>
                  </a:endParaRPr>
                </a:p>
              </p:txBody>
            </p:sp>
            <p:sp>
              <p:nvSpPr>
                <p:cNvPr id="21" name="Rectangle 11"/>
                <p:cNvSpPr>
                  <a:spLocks noChangeArrowheads="1"/>
                </p:cNvSpPr>
                <p:nvPr/>
              </p:nvSpPr>
              <p:spPr bwMode="auto">
                <a:xfrm>
                  <a:off x="7254" y="5784"/>
                  <a:ext cx="1800" cy="141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управління іншими психічними процесами</a:t>
                  </a:r>
                  <a:endParaRPr kumimoji="0" lang="uk-UA" altLang="uk-UA" sz="3200" b="0" i="0" u="none" strike="noStrike" cap="none" normalizeH="0" baseline="0" dirty="0" smtClean="0">
                    <a:ln>
                      <a:noFill/>
                    </a:ln>
                    <a:solidFill>
                      <a:schemeClr val="tx2"/>
                    </a:solidFill>
                    <a:effectLst/>
                    <a:latin typeface="Arial" panose="020B0604020202020204" pitchFamily="34" charset="0"/>
                  </a:endParaRPr>
                </a:p>
              </p:txBody>
            </p:sp>
            <p:sp>
              <p:nvSpPr>
                <p:cNvPr id="22" name="Rectangle 10"/>
                <p:cNvSpPr>
                  <a:spLocks noChangeArrowheads="1"/>
                </p:cNvSpPr>
                <p:nvPr/>
              </p:nvSpPr>
              <p:spPr bwMode="auto">
                <a:xfrm>
                  <a:off x="9234" y="5800"/>
                  <a:ext cx="1800" cy="1399"/>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планування і програмування діяльності людини</a:t>
                  </a:r>
                  <a:endParaRPr kumimoji="0" lang="uk-UA" altLang="uk-UA" sz="3200" b="0" i="0" u="none" strike="noStrike" cap="none" normalizeH="0" baseline="0" smtClean="0">
                    <a:ln>
                      <a:noFill/>
                    </a:ln>
                    <a:solidFill>
                      <a:schemeClr val="tx2"/>
                    </a:solidFill>
                    <a:effectLst/>
                    <a:latin typeface="Arial" panose="020B0604020202020204" pitchFamily="34" charset="0"/>
                  </a:endParaRPr>
                </a:p>
              </p:txBody>
            </p:sp>
            <p:sp>
              <p:nvSpPr>
                <p:cNvPr id="23" name="Line 9"/>
                <p:cNvSpPr>
                  <a:spLocks noChangeShapeType="1"/>
                </p:cNvSpPr>
                <p:nvPr/>
              </p:nvSpPr>
              <p:spPr bwMode="auto">
                <a:xfrm>
                  <a:off x="2739" y="5478"/>
                  <a:ext cx="4" cy="96"/>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8"/>
                <p:cNvSpPr>
                  <a:spLocks noChangeShapeType="1"/>
                </p:cNvSpPr>
                <p:nvPr/>
              </p:nvSpPr>
              <p:spPr bwMode="auto">
                <a:xfrm>
                  <a:off x="10158" y="5490"/>
                  <a:ext cx="0" cy="89"/>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5" name="Line 7"/>
                <p:cNvSpPr>
                  <a:spLocks noChangeShapeType="1"/>
                </p:cNvSpPr>
                <p:nvPr/>
              </p:nvSpPr>
              <p:spPr bwMode="auto">
                <a:xfrm>
                  <a:off x="2739" y="5579"/>
                  <a:ext cx="12" cy="205"/>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1" name="Line 3"/>
                <p:cNvSpPr>
                  <a:spLocks noChangeShapeType="1"/>
                </p:cNvSpPr>
                <p:nvPr/>
              </p:nvSpPr>
              <p:spPr bwMode="auto">
                <a:xfrm>
                  <a:off x="10158" y="5585"/>
                  <a:ext cx="5" cy="215"/>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sp>
          <p:nvSpPr>
            <p:cNvPr id="49" name="Line 3"/>
            <p:cNvSpPr>
              <a:spLocks noChangeShapeType="1"/>
            </p:cNvSpPr>
            <p:nvPr/>
          </p:nvSpPr>
          <p:spPr bwMode="auto">
            <a:xfrm>
              <a:off x="6353957" y="4570587"/>
              <a:ext cx="4519" cy="287945"/>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0" name="Line 3"/>
            <p:cNvSpPr>
              <a:spLocks noChangeShapeType="1"/>
            </p:cNvSpPr>
            <p:nvPr/>
          </p:nvSpPr>
          <p:spPr bwMode="auto">
            <a:xfrm>
              <a:off x="4559906" y="4584682"/>
              <a:ext cx="4519" cy="287945"/>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1" name="Line 3"/>
            <p:cNvSpPr>
              <a:spLocks noChangeShapeType="1"/>
            </p:cNvSpPr>
            <p:nvPr/>
          </p:nvSpPr>
          <p:spPr bwMode="auto">
            <a:xfrm flipH="1">
              <a:off x="2851717" y="4585515"/>
              <a:ext cx="12094" cy="273017"/>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Tree>
    <p:extLst>
      <p:ext uri="{BB962C8B-B14F-4D97-AF65-F5344CB8AC3E}">
        <p14:creationId xmlns:p14="http://schemas.microsoft.com/office/powerpoint/2010/main" val="2599397037"/>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24544" y="-99392"/>
            <a:ext cx="9001000" cy="954107"/>
          </a:xfrm>
          <a:prstGeom prst="rect">
            <a:avLst/>
          </a:prstGeom>
        </p:spPr>
        <p:txBody>
          <a:bodyPr wrap="square">
            <a:spAutoFit/>
          </a:bodyPr>
          <a:lstStyle/>
          <a:p>
            <a:pPr algn="ctr">
              <a:spcAft>
                <a:spcPts val="0"/>
              </a:spcAft>
            </a:pPr>
            <a:r>
              <a:rPr lang="ru-RU" sz="2800" b="1" dirty="0">
                <a:latin typeface="+mn-lt"/>
                <a:ea typeface="Calibri" panose="020F0502020204030204" pitchFamily="34" charset="0"/>
              </a:rPr>
              <a:t>Операції </a:t>
            </a:r>
            <a:r>
              <a:rPr lang="ru-RU" sz="2800" b="1" dirty="0" err="1">
                <a:latin typeface="+mn-lt"/>
                <a:ea typeface="Calibri" panose="020F0502020204030204" pitchFamily="34" charset="0"/>
              </a:rPr>
              <a:t>мислення</a:t>
            </a:r>
            <a:r>
              <a:rPr lang="ru-RU" sz="2800" b="1" dirty="0">
                <a:latin typeface="+mn-lt"/>
                <a:ea typeface="Calibri" panose="020F0502020204030204" pitchFamily="34" charset="0"/>
              </a:rPr>
              <a:t>, на </a:t>
            </a:r>
            <a:r>
              <a:rPr lang="ru-RU" sz="2800" b="1" dirty="0" err="1">
                <a:latin typeface="+mn-lt"/>
                <a:ea typeface="Calibri" panose="020F0502020204030204" pitchFamily="34" charset="0"/>
              </a:rPr>
              <a:t>яких</a:t>
            </a:r>
            <a:r>
              <a:rPr lang="ru-RU" sz="2800" b="1" dirty="0">
                <a:latin typeface="+mn-lt"/>
                <a:ea typeface="Calibri" panose="020F0502020204030204" pitchFamily="34" charset="0"/>
              </a:rPr>
              <a:t> </a:t>
            </a:r>
            <a:r>
              <a:rPr lang="ru-RU" sz="2800" b="1" dirty="0" err="1">
                <a:latin typeface="+mn-lt"/>
                <a:ea typeface="Calibri" panose="020F0502020204030204" pitchFamily="34" charset="0"/>
              </a:rPr>
              <a:t>ґрунтується</a:t>
            </a:r>
            <a:r>
              <a:rPr lang="ru-RU" sz="2800" b="1" dirty="0">
                <a:latin typeface="+mn-lt"/>
                <a:ea typeface="Calibri" panose="020F0502020204030204" pitchFamily="34" charset="0"/>
              </a:rPr>
              <a:t> </a:t>
            </a:r>
            <a:r>
              <a:rPr lang="ru-RU" sz="2800" b="1" dirty="0" err="1">
                <a:latin typeface="+mn-lt"/>
                <a:ea typeface="Calibri" panose="020F0502020204030204" pitchFamily="34" charset="0"/>
              </a:rPr>
              <a:t>розуміння</a:t>
            </a:r>
            <a:endParaRPr lang="uk-UA" sz="2800" dirty="0">
              <a:effectLst/>
              <a:latin typeface="+mn-lt"/>
              <a:ea typeface="Calibri" panose="020F0502020204030204" pitchFamily="34" charset="0"/>
            </a:endParaRPr>
          </a:p>
        </p:txBody>
      </p:sp>
      <p:grpSp>
        <p:nvGrpSpPr>
          <p:cNvPr id="28" name="Групувати 27"/>
          <p:cNvGrpSpPr/>
          <p:nvPr/>
        </p:nvGrpSpPr>
        <p:grpSpPr>
          <a:xfrm>
            <a:off x="215516" y="1196752"/>
            <a:ext cx="8712968" cy="5426938"/>
            <a:chOff x="215516" y="1196752"/>
            <a:chExt cx="8712968" cy="5426938"/>
          </a:xfrm>
        </p:grpSpPr>
        <p:grpSp>
          <p:nvGrpSpPr>
            <p:cNvPr id="2" name="Group 2"/>
            <p:cNvGrpSpPr>
              <a:grpSpLocks/>
            </p:cNvGrpSpPr>
            <p:nvPr/>
          </p:nvGrpSpPr>
          <p:grpSpPr bwMode="auto">
            <a:xfrm>
              <a:off x="215516" y="1196752"/>
              <a:ext cx="8712968" cy="5426938"/>
              <a:chOff x="1134" y="4326"/>
              <a:chExt cx="9900" cy="4327"/>
            </a:xfrm>
          </p:grpSpPr>
          <p:sp>
            <p:nvSpPr>
              <p:cNvPr id="3" name="Rectangle 3"/>
              <p:cNvSpPr>
                <a:spLocks noChangeArrowheads="1"/>
              </p:cNvSpPr>
              <p:nvPr/>
            </p:nvSpPr>
            <p:spPr bwMode="auto">
              <a:xfrm>
                <a:off x="1134" y="4326"/>
                <a:ext cx="9900" cy="632"/>
              </a:xfrm>
              <a:prstGeom prst="round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800"/>
                  </a:spcAft>
                  <a:buClrTx/>
                  <a:buSzTx/>
                  <a:buFontTx/>
                  <a:buNone/>
                  <a:tabLst/>
                </a:pPr>
                <a:r>
                  <a:rPr kumimoji="0" lang="uk-UA" altLang="uk-UA" sz="4400" b="1" i="0" u="none" strike="noStrike" cap="none" normalizeH="0" baseline="0" dirty="0" smtClean="0">
                    <a:ln>
                      <a:noFill/>
                    </a:ln>
                    <a:solidFill>
                      <a:srgbClr val="0F2E51"/>
                    </a:solidFill>
                    <a:effectLst/>
                    <a:latin typeface="Times New Roman" panose="02020603050405020304" pitchFamily="18" charset="0"/>
                    <a:cs typeface="Arial" panose="020B0604020202020204" pitchFamily="34" charset="0"/>
                  </a:rPr>
                  <a:t>Елементи процесу </a:t>
                </a:r>
                <a:r>
                  <a:rPr kumimoji="0" lang="en-US" altLang="uk-UA" sz="4400" b="1" i="0" u="none" strike="noStrike" cap="none" normalizeH="0" baseline="0" dirty="0" smtClean="0">
                    <a:ln>
                      <a:noFill/>
                    </a:ln>
                    <a:solidFill>
                      <a:srgbClr val="0F2E51"/>
                    </a:solidFill>
                    <a:effectLst/>
                    <a:latin typeface="Times New Roman" panose="02020603050405020304" pitchFamily="18" charset="0"/>
                    <a:cs typeface="Arial" panose="020B0604020202020204" pitchFamily="34" charset="0"/>
                  </a:rPr>
                  <a:t>“</a:t>
                </a:r>
                <a:r>
                  <a:rPr kumimoji="0" lang="uk-UA" altLang="uk-UA" sz="4400" b="1" i="0" u="none" strike="noStrike" cap="none" normalizeH="0" baseline="0" dirty="0" smtClean="0">
                    <a:ln>
                      <a:noFill/>
                    </a:ln>
                    <a:solidFill>
                      <a:srgbClr val="0F2E51"/>
                    </a:solidFill>
                    <a:effectLst/>
                    <a:latin typeface="Times New Roman" panose="02020603050405020304" pitchFamily="18" charset="0"/>
                    <a:cs typeface="Arial" panose="020B0604020202020204" pitchFamily="34" charset="0"/>
                  </a:rPr>
                  <a:t>розуміння</a:t>
                </a:r>
                <a:r>
                  <a:rPr kumimoji="0" lang="en-US" altLang="uk-UA" sz="4400" b="1" i="0" u="none" strike="noStrike" cap="none" normalizeH="0" baseline="0" dirty="0" smtClean="0">
                    <a:ln>
                      <a:noFill/>
                    </a:ln>
                    <a:solidFill>
                      <a:srgbClr val="0F2E51"/>
                    </a:solidFill>
                    <a:effectLst/>
                    <a:latin typeface="Times New Roman" panose="02020603050405020304" pitchFamily="18" charset="0"/>
                    <a:cs typeface="Arial" panose="020B0604020202020204" pitchFamily="34" charset="0"/>
                  </a:rPr>
                  <a:t>”</a:t>
                </a:r>
                <a:endParaRPr kumimoji="0" lang="uk-UA" altLang="uk-UA" sz="4400" b="0" i="0" u="none" strike="noStrike" cap="none" normalizeH="0" baseline="0" dirty="0" smtClean="0">
                  <a:ln>
                    <a:noFill/>
                  </a:ln>
                  <a:solidFill>
                    <a:srgbClr val="0F2E51"/>
                  </a:solidFill>
                  <a:effectLst/>
                  <a:latin typeface="Arial" panose="020B0604020202020204" pitchFamily="34" charset="0"/>
                  <a:cs typeface="Arial" panose="020B0604020202020204" pitchFamily="34" charset="0"/>
                </a:endParaRPr>
              </a:p>
            </p:txBody>
          </p:sp>
          <p:sp>
            <p:nvSpPr>
              <p:cNvPr id="4" name="Rectangle 4"/>
              <p:cNvSpPr>
                <a:spLocks noChangeArrowheads="1"/>
              </p:cNvSpPr>
              <p:nvPr/>
            </p:nvSpPr>
            <p:spPr bwMode="auto">
              <a:xfrm>
                <a:off x="1494" y="5145"/>
                <a:ext cx="9528" cy="674"/>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ts val="800"/>
                  </a:spcAft>
                  <a:buClrTx/>
                  <a:buSzTx/>
                  <a:buFontTx/>
                  <a:buNone/>
                  <a:tabLst/>
                </a:pPr>
                <a:r>
                  <a:rPr kumimoji="0" lang="uk-UA" altLang="uk-UA" sz="2800" b="0" i="0" u="none" strike="noStrike" cap="none" normalizeH="0" baseline="0" dirty="0" smtClean="0">
                    <a:ln>
                      <a:noFill/>
                    </a:ln>
                    <a:solidFill>
                      <a:srgbClr val="0F2E51"/>
                    </a:solidFill>
                    <a:effectLst/>
                    <a:latin typeface="Times New Roman" panose="02020603050405020304" pitchFamily="18" charset="0"/>
                    <a:cs typeface="Arial" panose="020B0604020202020204" pitchFamily="34" charset="0"/>
                  </a:rPr>
                  <a:t>виділення предмета як нового, незвичайного, невідомого або окремих його сторін і</a:t>
                </a:r>
                <a:r>
                  <a:rPr kumimoji="0" lang="en-US" altLang="uk-UA" sz="2800" b="0" i="0" u="none" strike="noStrike" cap="none" normalizeH="0" baseline="0" dirty="0" smtClean="0">
                    <a:ln>
                      <a:noFill/>
                    </a:ln>
                    <a:solidFill>
                      <a:srgbClr val="0F2E51"/>
                    </a:solidFill>
                    <a:effectLst/>
                    <a:latin typeface="Times New Roman" panose="02020603050405020304" pitchFamily="18" charset="0"/>
                    <a:cs typeface="Arial" panose="020B0604020202020204" pitchFamily="34" charset="0"/>
                  </a:rPr>
                  <a:t> </a:t>
                </a:r>
                <a:r>
                  <a:rPr kumimoji="0" lang="uk-UA" altLang="uk-UA" sz="2800" b="0" i="0" u="none" strike="noStrike" cap="none" normalizeH="0" baseline="0" dirty="0" smtClean="0">
                    <a:ln>
                      <a:noFill/>
                    </a:ln>
                    <a:solidFill>
                      <a:srgbClr val="0F2E51"/>
                    </a:solidFill>
                    <a:effectLst/>
                    <a:latin typeface="Times New Roman" panose="02020603050405020304" pitchFamily="18" charset="0"/>
                    <a:cs typeface="Arial" panose="020B0604020202020204" pitchFamily="34" charset="0"/>
                  </a:rPr>
                  <a:t>властивостей</a:t>
                </a:r>
                <a:endParaRPr kumimoji="0" lang="uk-UA" altLang="uk-UA" sz="2800" b="0" i="0" u="none" strike="noStrike" cap="none" normalizeH="0" baseline="0" dirty="0" smtClean="0">
                  <a:ln>
                    <a:noFill/>
                  </a:ln>
                  <a:solidFill>
                    <a:srgbClr val="0F2E51"/>
                  </a:solidFill>
                  <a:effectLst/>
                  <a:latin typeface="Arial" panose="020B0604020202020204" pitchFamily="34" charset="0"/>
                  <a:cs typeface="Arial" panose="020B0604020202020204" pitchFamily="34" charset="0"/>
                </a:endParaRPr>
              </a:p>
            </p:txBody>
          </p:sp>
          <p:sp>
            <p:nvSpPr>
              <p:cNvPr id="6" name="Rectangle 5"/>
              <p:cNvSpPr>
                <a:spLocks noChangeArrowheads="1"/>
              </p:cNvSpPr>
              <p:nvPr/>
            </p:nvSpPr>
            <p:spPr bwMode="auto">
              <a:xfrm>
                <a:off x="1494" y="5939"/>
                <a:ext cx="9528" cy="626"/>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800"/>
                  </a:spcAft>
                  <a:buClrTx/>
                  <a:buSzTx/>
                  <a:buFontTx/>
                  <a:buNone/>
                  <a:tabLst/>
                </a:pPr>
                <a:r>
                  <a:rPr kumimoji="0" lang="uk-UA" altLang="uk-UA" sz="2800" b="0" i="0" u="none" strike="noStrike" cap="none" normalizeH="0" baseline="0" dirty="0" smtClean="0">
                    <a:ln>
                      <a:noFill/>
                    </a:ln>
                    <a:solidFill>
                      <a:srgbClr val="0F2E51"/>
                    </a:solidFill>
                    <a:effectLst/>
                    <a:latin typeface="Times New Roman" panose="02020603050405020304" pitchFamily="18" charset="0"/>
                    <a:cs typeface="Arial" panose="020B0604020202020204" pitchFamily="34" charset="0"/>
                  </a:rPr>
                  <a:t>“впізнавання”, осмислення, розуміння невідомого на основі відомого</a:t>
                </a:r>
                <a:endParaRPr kumimoji="0" lang="uk-UA" altLang="uk-UA" sz="2800" b="0" i="0" u="none" strike="noStrike" cap="none" normalizeH="0" baseline="0" dirty="0" smtClean="0">
                  <a:ln>
                    <a:noFill/>
                  </a:ln>
                  <a:solidFill>
                    <a:srgbClr val="0F2E51"/>
                  </a:solidFill>
                  <a:effectLst/>
                  <a:latin typeface="Arial" panose="020B0604020202020204" pitchFamily="34" charset="0"/>
                  <a:cs typeface="Arial" panose="020B0604020202020204" pitchFamily="34" charset="0"/>
                </a:endParaRPr>
              </a:p>
            </p:txBody>
          </p:sp>
          <p:sp>
            <p:nvSpPr>
              <p:cNvPr id="8" name="Rectangle 6"/>
              <p:cNvSpPr>
                <a:spLocks noChangeArrowheads="1"/>
              </p:cNvSpPr>
              <p:nvPr/>
            </p:nvSpPr>
            <p:spPr bwMode="auto">
              <a:xfrm>
                <a:off x="1494" y="6659"/>
                <a:ext cx="9528" cy="595"/>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800"/>
                  </a:spcAft>
                  <a:buClrTx/>
                  <a:buSzTx/>
                  <a:buFontTx/>
                  <a:buNone/>
                  <a:tabLst/>
                </a:pPr>
                <a:r>
                  <a:rPr kumimoji="0" lang="uk-UA" altLang="uk-UA" sz="2800" b="0" i="0" u="none" strike="noStrike" cap="none" normalizeH="0" baseline="0" dirty="0" smtClean="0">
                    <a:ln>
                      <a:noFill/>
                    </a:ln>
                    <a:solidFill>
                      <a:srgbClr val="0F2E51"/>
                    </a:solidFill>
                    <a:effectLst/>
                    <a:latin typeface="Times New Roman" panose="02020603050405020304" pitchFamily="18" charset="0"/>
                    <a:cs typeface="Arial" panose="020B0604020202020204" pitchFamily="34" charset="0"/>
                  </a:rPr>
                  <a:t>аналіз і синтез</a:t>
                </a:r>
                <a:endParaRPr kumimoji="0" lang="uk-UA" altLang="uk-UA" sz="2800" b="0" i="0" u="none" strike="noStrike" cap="none" normalizeH="0" baseline="0" dirty="0" smtClean="0">
                  <a:ln>
                    <a:noFill/>
                  </a:ln>
                  <a:solidFill>
                    <a:srgbClr val="0F2E51"/>
                  </a:solidFill>
                  <a:effectLst/>
                  <a:latin typeface="Arial" panose="020B0604020202020204" pitchFamily="34" charset="0"/>
                  <a:cs typeface="Arial" panose="020B0604020202020204" pitchFamily="34" charset="0"/>
                </a:endParaRPr>
              </a:p>
            </p:txBody>
          </p:sp>
          <p:sp>
            <p:nvSpPr>
              <p:cNvPr id="9" name="Rectangle 7"/>
              <p:cNvSpPr>
                <a:spLocks noChangeArrowheads="1"/>
              </p:cNvSpPr>
              <p:nvPr/>
            </p:nvSpPr>
            <p:spPr bwMode="auto">
              <a:xfrm>
                <a:off x="1494" y="7348"/>
                <a:ext cx="9528" cy="657"/>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800"/>
                  </a:spcAft>
                  <a:buClrTx/>
                  <a:buSzTx/>
                  <a:buFontTx/>
                  <a:buNone/>
                  <a:tabLst/>
                </a:pPr>
                <a:r>
                  <a:rPr kumimoji="0" lang="uk-UA" altLang="uk-UA" sz="2800" b="0" i="0" u="none" strike="noStrike" cap="none" normalizeH="0" baseline="0" smtClean="0">
                    <a:ln>
                      <a:noFill/>
                    </a:ln>
                    <a:solidFill>
                      <a:srgbClr val="0F2E51"/>
                    </a:solidFill>
                    <a:effectLst/>
                    <a:latin typeface="Times New Roman" panose="02020603050405020304" pitchFamily="18" charset="0"/>
                    <a:cs typeface="Arial" panose="020B0604020202020204" pitchFamily="34" charset="0"/>
                  </a:rPr>
                  <a:t>порівняння і узагальнення як виділення спільного в різному і специфічного в загальному</a:t>
                </a:r>
                <a:endParaRPr kumimoji="0" lang="uk-UA" altLang="uk-UA" sz="2800" b="0" i="0" u="none" strike="noStrike" cap="none" normalizeH="0" baseline="0" smtClean="0">
                  <a:ln>
                    <a:noFill/>
                  </a:ln>
                  <a:solidFill>
                    <a:srgbClr val="0F2E51"/>
                  </a:solidFill>
                  <a:effectLst/>
                  <a:latin typeface="Arial" panose="020B0604020202020204" pitchFamily="34" charset="0"/>
                  <a:cs typeface="Arial" panose="020B0604020202020204" pitchFamily="34" charset="0"/>
                </a:endParaRPr>
              </a:p>
            </p:txBody>
          </p:sp>
          <p:sp>
            <p:nvSpPr>
              <p:cNvPr id="10" name="Rectangle 8"/>
              <p:cNvSpPr>
                <a:spLocks noChangeArrowheads="1"/>
              </p:cNvSpPr>
              <p:nvPr/>
            </p:nvSpPr>
            <p:spPr bwMode="auto">
              <a:xfrm>
                <a:off x="1494" y="8099"/>
                <a:ext cx="9528" cy="554"/>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ts val="800"/>
                  </a:spcAft>
                  <a:buClrTx/>
                  <a:buSzTx/>
                  <a:buFontTx/>
                  <a:buNone/>
                  <a:tabLst/>
                </a:pPr>
                <a:r>
                  <a:rPr kumimoji="0" lang="uk-UA" altLang="uk-UA" sz="2800" b="0" i="0" u="none" strike="noStrike" cap="none" normalizeH="0" baseline="0" smtClean="0">
                    <a:ln>
                      <a:noFill/>
                    </a:ln>
                    <a:solidFill>
                      <a:srgbClr val="0F2E51"/>
                    </a:solidFill>
                    <a:effectLst/>
                    <a:latin typeface="Times New Roman" panose="02020603050405020304" pitchFamily="18" charset="0"/>
                    <a:cs typeface="Arial" panose="020B0604020202020204" pitchFamily="34" charset="0"/>
                  </a:rPr>
                  <a:t>класифікація та систематизація</a:t>
                </a:r>
                <a:endParaRPr kumimoji="0" lang="uk-UA" altLang="uk-UA" sz="2800" b="0" i="0" u="none" strike="noStrike" cap="none" normalizeH="0" baseline="0" smtClean="0">
                  <a:ln>
                    <a:noFill/>
                  </a:ln>
                  <a:solidFill>
                    <a:srgbClr val="0F2E51"/>
                  </a:solidFill>
                  <a:effectLst/>
                  <a:latin typeface="Arial" panose="020B0604020202020204" pitchFamily="34" charset="0"/>
                  <a:cs typeface="Arial" panose="020B0604020202020204" pitchFamily="34" charset="0"/>
                </a:endParaRPr>
              </a:p>
            </p:txBody>
          </p:sp>
        </p:grpSp>
        <p:cxnSp>
          <p:nvCxnSpPr>
            <p:cNvPr id="12" name="Пряма сполучна лінія 11"/>
            <p:cNvCxnSpPr/>
            <p:nvPr/>
          </p:nvCxnSpPr>
          <p:spPr bwMode="auto">
            <a:xfrm>
              <a:off x="323528" y="1989409"/>
              <a:ext cx="0" cy="4286866"/>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7" name="Пряма зі стрілкою 26"/>
            <p:cNvCxnSpPr>
              <a:endCxn id="4" idx="1"/>
            </p:cNvCxnSpPr>
            <p:nvPr/>
          </p:nvCxnSpPr>
          <p:spPr bwMode="auto">
            <a:xfrm>
              <a:off x="323528" y="2646611"/>
              <a:ext cx="208823" cy="1"/>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46" name="Пряма зі стрілкою 45"/>
            <p:cNvCxnSpPr/>
            <p:nvPr/>
          </p:nvCxnSpPr>
          <p:spPr bwMode="auto">
            <a:xfrm>
              <a:off x="323528" y="3630533"/>
              <a:ext cx="208823" cy="1"/>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47" name="Пряма зі стрілкою 46"/>
            <p:cNvCxnSpPr/>
            <p:nvPr/>
          </p:nvCxnSpPr>
          <p:spPr bwMode="auto">
            <a:xfrm>
              <a:off x="323528" y="4492364"/>
              <a:ext cx="208823" cy="1"/>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48" name="Пряма зі стрілкою 47"/>
            <p:cNvCxnSpPr/>
            <p:nvPr/>
          </p:nvCxnSpPr>
          <p:spPr bwMode="auto">
            <a:xfrm>
              <a:off x="323528" y="5398961"/>
              <a:ext cx="208823" cy="1"/>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52" name="Пряма зі стрілкою 51"/>
            <p:cNvCxnSpPr/>
            <p:nvPr/>
          </p:nvCxnSpPr>
          <p:spPr bwMode="auto">
            <a:xfrm>
              <a:off x="323528" y="6275452"/>
              <a:ext cx="208823" cy="1"/>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150822268"/>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24544" y="-99392"/>
            <a:ext cx="9001000" cy="923330"/>
          </a:xfrm>
          <a:prstGeom prst="rect">
            <a:avLst/>
          </a:prstGeom>
        </p:spPr>
        <p:txBody>
          <a:bodyPr wrap="square">
            <a:spAutoFit/>
          </a:bodyPr>
          <a:lstStyle/>
          <a:p>
            <a:pPr algn="ctr">
              <a:spcAft>
                <a:spcPts val="0"/>
              </a:spcAft>
            </a:pPr>
            <a:r>
              <a:rPr lang="ru-RU" sz="5400" b="1" dirty="0">
                <a:latin typeface="+mn-lt"/>
                <a:ea typeface="Calibri" panose="020F0502020204030204" pitchFamily="34" charset="0"/>
              </a:rPr>
              <a:t>Класифікація </a:t>
            </a:r>
            <a:r>
              <a:rPr lang="ru-RU" sz="5400" b="1" dirty="0" err="1">
                <a:latin typeface="+mn-lt"/>
                <a:ea typeface="Calibri" panose="020F0502020204030204" pitchFamily="34" charset="0"/>
              </a:rPr>
              <a:t>суджень</a:t>
            </a:r>
            <a:endParaRPr lang="uk-UA" sz="5400" dirty="0">
              <a:effectLst/>
              <a:latin typeface="+mn-lt"/>
              <a:ea typeface="Calibri" panose="020F0502020204030204" pitchFamily="34" charset="0"/>
            </a:endParaRPr>
          </a:p>
        </p:txBody>
      </p:sp>
      <p:grpSp>
        <p:nvGrpSpPr>
          <p:cNvPr id="13" name="Group 1"/>
          <p:cNvGrpSpPr>
            <a:grpSpLocks/>
          </p:cNvGrpSpPr>
          <p:nvPr/>
        </p:nvGrpSpPr>
        <p:grpSpPr bwMode="auto">
          <a:xfrm>
            <a:off x="179512" y="1124744"/>
            <a:ext cx="8712968" cy="5616624"/>
            <a:chOff x="954" y="994"/>
            <a:chExt cx="10260" cy="4405"/>
          </a:xfrm>
        </p:grpSpPr>
        <p:sp>
          <p:nvSpPr>
            <p:cNvPr id="14" name="Rectangle 16"/>
            <p:cNvSpPr>
              <a:spLocks noChangeArrowheads="1"/>
            </p:cNvSpPr>
            <p:nvPr/>
          </p:nvSpPr>
          <p:spPr bwMode="auto">
            <a:xfrm>
              <a:off x="2563" y="994"/>
              <a:ext cx="6480" cy="62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400" b="1"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Судження </a:t>
              </a:r>
              <a:endParaRPr kumimoji="0" lang="uk-UA" altLang="uk-UA" sz="4400" b="0" i="0" u="none" strike="noStrike" cap="none" normalizeH="0" baseline="0" dirty="0" smtClean="0">
                <a:ln>
                  <a:noFill/>
                </a:ln>
                <a:solidFill>
                  <a:schemeClr val="tx2"/>
                </a:solidFill>
                <a:effectLst/>
              </a:endParaRPr>
            </a:p>
          </p:txBody>
        </p:sp>
        <p:sp>
          <p:nvSpPr>
            <p:cNvPr id="15" name="Rectangle 15"/>
            <p:cNvSpPr>
              <a:spLocks noChangeArrowheads="1"/>
            </p:cNvSpPr>
            <p:nvPr/>
          </p:nvSpPr>
          <p:spPr bwMode="auto">
            <a:xfrm>
              <a:off x="1314" y="1979"/>
              <a:ext cx="2608" cy="540"/>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одиничні</a:t>
              </a:r>
              <a:endParaRPr kumimoji="0" lang="uk-UA" altLang="uk-UA" sz="4000" b="0" i="0" u="none" strike="noStrike" cap="none" normalizeH="0" baseline="0" dirty="0" smtClean="0">
                <a:ln>
                  <a:noFill/>
                </a:ln>
                <a:solidFill>
                  <a:schemeClr val="tx2"/>
                </a:solidFill>
                <a:effectLst/>
              </a:endParaRPr>
            </a:p>
          </p:txBody>
        </p:sp>
        <p:sp>
          <p:nvSpPr>
            <p:cNvPr id="16" name="Rectangle 14"/>
            <p:cNvSpPr>
              <a:spLocks noChangeArrowheads="1"/>
            </p:cNvSpPr>
            <p:nvPr/>
          </p:nvSpPr>
          <p:spPr bwMode="auto">
            <a:xfrm>
              <a:off x="1314" y="3413"/>
              <a:ext cx="2608" cy="540"/>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особливі</a:t>
              </a:r>
              <a:endParaRPr kumimoji="0" lang="uk-UA" altLang="uk-UA" sz="4000" b="0" i="0" u="none" strike="noStrike" cap="none" normalizeH="0" baseline="0" dirty="0" smtClean="0">
                <a:ln>
                  <a:noFill/>
                </a:ln>
                <a:solidFill>
                  <a:schemeClr val="tx2"/>
                </a:solidFill>
                <a:effectLst/>
              </a:endParaRPr>
            </a:p>
          </p:txBody>
        </p:sp>
        <p:sp>
          <p:nvSpPr>
            <p:cNvPr id="17" name="Rectangle 13"/>
            <p:cNvSpPr>
              <a:spLocks noChangeArrowheads="1"/>
            </p:cNvSpPr>
            <p:nvPr/>
          </p:nvSpPr>
          <p:spPr bwMode="auto">
            <a:xfrm>
              <a:off x="1314" y="4499"/>
              <a:ext cx="2608" cy="540"/>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загальні</a:t>
              </a:r>
              <a:endParaRPr kumimoji="0" lang="uk-UA" altLang="uk-UA" sz="4000" b="0" i="0" u="none" strike="noStrike" cap="none" normalizeH="0" baseline="0" smtClean="0">
                <a:ln>
                  <a:noFill/>
                </a:ln>
                <a:solidFill>
                  <a:schemeClr val="tx2"/>
                </a:solidFill>
                <a:effectLst/>
              </a:endParaRPr>
            </a:p>
          </p:txBody>
        </p:sp>
        <p:sp>
          <p:nvSpPr>
            <p:cNvPr id="18" name="Rectangle 12"/>
            <p:cNvSpPr>
              <a:spLocks noChangeArrowheads="1"/>
            </p:cNvSpPr>
            <p:nvPr/>
          </p:nvSpPr>
          <p:spPr bwMode="auto">
            <a:xfrm>
              <a:off x="4102" y="1748"/>
              <a:ext cx="7112" cy="1368"/>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установлюють специфічний зв'язок між будь-якими явищами, в них висловлюється думка про окремі предмети</a:t>
              </a:r>
              <a:endParaRPr kumimoji="0" lang="uk-UA" altLang="uk-UA" sz="2800" b="0" i="0" u="none" strike="noStrike" cap="none" normalizeH="0" baseline="0" dirty="0" smtClean="0">
                <a:ln>
                  <a:noFill/>
                </a:ln>
                <a:solidFill>
                  <a:schemeClr val="tx2"/>
                </a:solidFill>
                <a:effectLst/>
              </a:endParaRPr>
            </a:p>
          </p:txBody>
        </p:sp>
        <p:sp>
          <p:nvSpPr>
            <p:cNvPr id="19" name="Rectangle 11"/>
            <p:cNvSpPr>
              <a:spLocks noChangeArrowheads="1"/>
            </p:cNvSpPr>
            <p:nvPr/>
          </p:nvSpPr>
          <p:spPr bwMode="auto">
            <a:xfrm>
              <a:off x="4102" y="3245"/>
              <a:ext cx="7112" cy="94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стверджуються або заперечуються вже наявні</a:t>
              </a:r>
              <a:r>
                <a:rPr kumimoji="0" lang="en-US" altLang="uk-UA" sz="2800" b="0" i="0" u="none" strike="noStrike" cap="none" normalizeH="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a:t>
              </a:r>
              <a:r>
                <a:rPr kumimoji="0" lang="uk-UA" altLang="uk-UA" sz="2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будь-які властивості, ознаки групи явищ певного виду </a:t>
              </a:r>
              <a:endParaRPr kumimoji="0" lang="uk-UA" altLang="uk-UA" sz="2800" b="0" i="0" u="none" strike="noStrike" cap="none" normalizeH="0" baseline="0" dirty="0" smtClean="0">
                <a:ln>
                  <a:noFill/>
                </a:ln>
                <a:solidFill>
                  <a:schemeClr val="tx2"/>
                </a:solidFill>
                <a:effectLst/>
              </a:endParaRPr>
            </a:p>
          </p:txBody>
        </p:sp>
        <p:sp>
          <p:nvSpPr>
            <p:cNvPr id="20" name="Rectangle 10"/>
            <p:cNvSpPr>
              <a:spLocks noChangeArrowheads="1"/>
            </p:cNvSpPr>
            <p:nvPr/>
          </p:nvSpPr>
          <p:spPr bwMode="auto">
            <a:xfrm>
              <a:off x="4102" y="4319"/>
              <a:ext cx="7112" cy="1080"/>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висловлюється думка про всі явища світу чи про окремі його області,  ділянки, явища певного виду у цілому</a:t>
              </a:r>
              <a:endParaRPr kumimoji="0" lang="uk-UA" altLang="uk-UA" sz="2800" b="0" i="0" u="none" strike="noStrike" cap="none" normalizeH="0" baseline="0" dirty="0" smtClean="0">
                <a:ln>
                  <a:noFill/>
                </a:ln>
                <a:solidFill>
                  <a:schemeClr val="tx2"/>
                </a:solidFill>
                <a:effectLst/>
              </a:endParaRPr>
            </a:p>
          </p:txBody>
        </p:sp>
        <p:sp>
          <p:nvSpPr>
            <p:cNvPr id="21" name="Line 9"/>
            <p:cNvSpPr>
              <a:spLocks noChangeShapeType="1"/>
            </p:cNvSpPr>
            <p:nvPr/>
          </p:nvSpPr>
          <p:spPr bwMode="auto">
            <a:xfrm>
              <a:off x="954" y="1259"/>
              <a:ext cx="162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2" name="Line 8"/>
            <p:cNvSpPr>
              <a:spLocks noChangeShapeType="1"/>
            </p:cNvSpPr>
            <p:nvPr/>
          </p:nvSpPr>
          <p:spPr bwMode="auto">
            <a:xfrm>
              <a:off x="954" y="1259"/>
              <a:ext cx="0" cy="3519"/>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3" name="Line 7"/>
            <p:cNvSpPr>
              <a:spLocks noChangeShapeType="1"/>
            </p:cNvSpPr>
            <p:nvPr/>
          </p:nvSpPr>
          <p:spPr bwMode="auto">
            <a:xfrm>
              <a:off x="954" y="2249"/>
              <a:ext cx="360"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6"/>
            <p:cNvSpPr>
              <a:spLocks noChangeShapeType="1"/>
            </p:cNvSpPr>
            <p:nvPr/>
          </p:nvSpPr>
          <p:spPr bwMode="auto">
            <a:xfrm>
              <a:off x="954" y="3648"/>
              <a:ext cx="360"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5" name="Line 5"/>
            <p:cNvSpPr>
              <a:spLocks noChangeShapeType="1"/>
            </p:cNvSpPr>
            <p:nvPr/>
          </p:nvSpPr>
          <p:spPr bwMode="auto">
            <a:xfrm>
              <a:off x="954" y="4778"/>
              <a:ext cx="360"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6" name="Line 4"/>
            <p:cNvSpPr>
              <a:spLocks noChangeShapeType="1"/>
            </p:cNvSpPr>
            <p:nvPr/>
          </p:nvSpPr>
          <p:spPr bwMode="auto">
            <a:xfrm>
              <a:off x="3922" y="2249"/>
              <a:ext cx="18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8" name="Line 3"/>
            <p:cNvSpPr>
              <a:spLocks noChangeShapeType="1"/>
            </p:cNvSpPr>
            <p:nvPr/>
          </p:nvSpPr>
          <p:spPr bwMode="auto">
            <a:xfrm>
              <a:off x="3922" y="3648"/>
              <a:ext cx="18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9" name="Line 2"/>
            <p:cNvSpPr>
              <a:spLocks noChangeShapeType="1"/>
            </p:cNvSpPr>
            <p:nvPr/>
          </p:nvSpPr>
          <p:spPr bwMode="auto">
            <a:xfrm>
              <a:off x="3922" y="4778"/>
              <a:ext cx="18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Tree>
    <p:extLst>
      <p:ext uri="{BB962C8B-B14F-4D97-AF65-F5344CB8AC3E}">
        <p14:creationId xmlns:p14="http://schemas.microsoft.com/office/powerpoint/2010/main" val="1116437147"/>
      </p:ext>
    </p:extLst>
  </p:cSld>
  <p:clrMapOvr>
    <a:masterClrMapping/>
  </p:clrMapOvr>
  <p:transition>
    <p:strips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468560" y="32955"/>
            <a:ext cx="9001000" cy="830997"/>
          </a:xfrm>
          <a:prstGeom prst="rect">
            <a:avLst/>
          </a:prstGeom>
        </p:spPr>
        <p:txBody>
          <a:bodyPr wrap="square">
            <a:spAutoFit/>
          </a:bodyPr>
          <a:lstStyle/>
          <a:p>
            <a:pPr algn="ctr">
              <a:spcAft>
                <a:spcPts val="0"/>
              </a:spcAft>
            </a:pPr>
            <a:r>
              <a:rPr lang="ru-RU" sz="4800" b="1" dirty="0">
                <a:latin typeface="+mn-lt"/>
                <a:ea typeface="Calibri" panose="020F0502020204030204" pitchFamily="34" charset="0"/>
              </a:rPr>
              <a:t>Класифікація </a:t>
            </a:r>
            <a:r>
              <a:rPr lang="ru-RU" sz="4800" b="1" dirty="0" err="1">
                <a:latin typeface="+mn-lt"/>
                <a:ea typeface="Calibri" panose="020F0502020204030204" pitchFamily="34" charset="0"/>
              </a:rPr>
              <a:t>умовиводів</a:t>
            </a:r>
            <a:endParaRPr lang="uk-UA" sz="4800" dirty="0">
              <a:effectLst/>
              <a:latin typeface="+mn-lt"/>
              <a:ea typeface="Calibri" panose="020F0502020204030204" pitchFamily="34" charset="0"/>
            </a:endParaRPr>
          </a:p>
        </p:txBody>
      </p:sp>
      <p:grpSp>
        <p:nvGrpSpPr>
          <p:cNvPr id="3" name="Group 1"/>
          <p:cNvGrpSpPr>
            <a:grpSpLocks/>
          </p:cNvGrpSpPr>
          <p:nvPr/>
        </p:nvGrpSpPr>
        <p:grpSpPr bwMode="auto">
          <a:xfrm>
            <a:off x="179512" y="1124744"/>
            <a:ext cx="8784976" cy="5472445"/>
            <a:chOff x="1314" y="1318"/>
            <a:chExt cx="9516" cy="3488"/>
          </a:xfrm>
        </p:grpSpPr>
        <p:grpSp>
          <p:nvGrpSpPr>
            <p:cNvPr id="4" name="Group 5"/>
            <p:cNvGrpSpPr>
              <a:grpSpLocks/>
            </p:cNvGrpSpPr>
            <p:nvPr/>
          </p:nvGrpSpPr>
          <p:grpSpPr bwMode="auto">
            <a:xfrm>
              <a:off x="1314" y="1318"/>
              <a:ext cx="9516" cy="3488"/>
              <a:chOff x="1314" y="1318"/>
              <a:chExt cx="9516" cy="3488"/>
            </a:xfrm>
          </p:grpSpPr>
          <p:grpSp>
            <p:nvGrpSpPr>
              <p:cNvPr id="9" name="Group 11"/>
              <p:cNvGrpSpPr>
                <a:grpSpLocks/>
              </p:cNvGrpSpPr>
              <p:nvPr/>
            </p:nvGrpSpPr>
            <p:grpSpPr bwMode="auto">
              <a:xfrm>
                <a:off x="1642" y="1318"/>
                <a:ext cx="9188" cy="3488"/>
                <a:chOff x="1642" y="1318"/>
                <a:chExt cx="9188" cy="3488"/>
              </a:xfrm>
            </p:grpSpPr>
            <p:sp>
              <p:nvSpPr>
                <p:cNvPr id="31" name="Rectangle 18"/>
                <p:cNvSpPr>
                  <a:spLocks noChangeArrowheads="1"/>
                </p:cNvSpPr>
                <p:nvPr/>
              </p:nvSpPr>
              <p:spPr bwMode="auto">
                <a:xfrm>
                  <a:off x="2782" y="1318"/>
                  <a:ext cx="5911" cy="382"/>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400" b="1"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Умовивід </a:t>
                  </a:r>
                  <a:endParaRPr kumimoji="0" lang="uk-UA" altLang="uk-UA" sz="4400" b="0" i="0" u="none" strike="noStrike" cap="none" normalizeH="0" baseline="0" dirty="0" smtClean="0">
                    <a:ln>
                      <a:noFill/>
                    </a:ln>
                    <a:solidFill>
                      <a:schemeClr val="tx1"/>
                    </a:solidFill>
                    <a:effectLst/>
                  </a:endParaRPr>
                </a:p>
              </p:txBody>
            </p:sp>
            <p:sp>
              <p:nvSpPr>
                <p:cNvPr id="32" name="Rectangle 17"/>
                <p:cNvSpPr>
                  <a:spLocks noChangeArrowheads="1"/>
                </p:cNvSpPr>
                <p:nvPr/>
              </p:nvSpPr>
              <p:spPr bwMode="auto">
                <a:xfrm>
                  <a:off x="1642" y="1886"/>
                  <a:ext cx="3182" cy="46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індуктивний</a:t>
                  </a:r>
                  <a:endParaRPr kumimoji="0" lang="uk-UA" altLang="uk-UA" sz="3600" b="0" i="0" u="none" strike="noStrike" cap="none" normalizeH="0" baseline="0" dirty="0" smtClean="0">
                    <a:ln>
                      <a:noFill/>
                    </a:ln>
                    <a:solidFill>
                      <a:schemeClr val="tx1"/>
                    </a:solidFill>
                    <a:effectLst>
                      <a:outerShdw blurRad="38100" dist="38100" dir="2700000" algn="tl">
                        <a:srgbClr val="000000">
                          <a:alpha val="43137"/>
                        </a:srgbClr>
                      </a:outerShdw>
                    </a:effectLst>
                  </a:endParaRPr>
                </a:p>
              </p:txBody>
            </p:sp>
            <p:sp>
              <p:nvSpPr>
                <p:cNvPr id="33" name="Rectangle 16"/>
                <p:cNvSpPr>
                  <a:spLocks noChangeArrowheads="1"/>
                </p:cNvSpPr>
                <p:nvPr/>
              </p:nvSpPr>
              <p:spPr bwMode="auto">
                <a:xfrm>
                  <a:off x="1642" y="2771"/>
                  <a:ext cx="3182" cy="46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дедуктивний</a:t>
                  </a:r>
                  <a:endParaRPr kumimoji="0" lang="uk-UA" altLang="uk-UA" sz="3600" b="0" i="0" u="none" strike="noStrike" cap="none" normalizeH="0" baseline="0" dirty="0" smtClean="0">
                    <a:ln>
                      <a:noFill/>
                    </a:ln>
                    <a:solidFill>
                      <a:schemeClr val="tx1"/>
                    </a:solidFill>
                    <a:effectLst>
                      <a:outerShdw blurRad="38100" dist="38100" dir="2700000" algn="tl">
                        <a:srgbClr val="000000">
                          <a:alpha val="43137"/>
                        </a:srgbClr>
                      </a:outerShdw>
                    </a:effectLst>
                  </a:endParaRPr>
                </a:p>
              </p:txBody>
            </p:sp>
            <p:sp>
              <p:nvSpPr>
                <p:cNvPr id="34" name="Rectangle 15"/>
                <p:cNvSpPr>
                  <a:spLocks noChangeArrowheads="1"/>
                </p:cNvSpPr>
                <p:nvPr/>
              </p:nvSpPr>
              <p:spPr bwMode="auto">
                <a:xfrm>
                  <a:off x="1642" y="4132"/>
                  <a:ext cx="3182" cy="4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err="1" smtClean="0">
                      <a:ln>
                        <a:noFill/>
                      </a:ln>
                      <a:solidFill>
                        <a:schemeClr val="tx1"/>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традуктивний</a:t>
                  </a:r>
                  <a:endParaRPr kumimoji="0" lang="uk-UA" altLang="uk-UA" sz="3600" b="0" i="0" u="none" strike="noStrike" cap="none" normalizeH="0" baseline="0" dirty="0" smtClean="0">
                    <a:ln>
                      <a:noFill/>
                    </a:ln>
                    <a:solidFill>
                      <a:schemeClr val="tx1"/>
                    </a:solidFill>
                    <a:effectLst>
                      <a:outerShdw blurRad="38100" dist="38100" dir="2700000" algn="tl">
                        <a:srgbClr val="000000">
                          <a:alpha val="43137"/>
                        </a:srgbClr>
                      </a:outerShdw>
                    </a:effectLst>
                  </a:endParaRPr>
                </a:p>
              </p:txBody>
            </p:sp>
            <p:sp>
              <p:nvSpPr>
                <p:cNvPr id="35" name="Rectangle 14"/>
                <p:cNvSpPr>
                  <a:spLocks noChangeArrowheads="1"/>
                </p:cNvSpPr>
                <p:nvPr/>
              </p:nvSpPr>
              <p:spPr bwMode="auto">
                <a:xfrm>
                  <a:off x="4988" y="1736"/>
                  <a:ext cx="5842" cy="60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0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висновок йде від часткового до загального</a:t>
                  </a:r>
                  <a:endParaRPr kumimoji="0" lang="uk-UA" altLang="uk-UA" sz="3000" b="0" i="0" u="none" strike="noStrike" cap="none" normalizeH="0" baseline="0" dirty="0" smtClean="0">
                    <a:ln>
                      <a:noFill/>
                    </a:ln>
                    <a:solidFill>
                      <a:schemeClr val="tx1"/>
                    </a:solidFill>
                    <a:effectLst/>
                  </a:endParaRPr>
                </a:p>
              </p:txBody>
            </p:sp>
            <p:sp>
              <p:nvSpPr>
                <p:cNvPr id="36" name="Rectangle 13"/>
                <p:cNvSpPr>
                  <a:spLocks noChangeArrowheads="1"/>
                </p:cNvSpPr>
                <p:nvPr/>
              </p:nvSpPr>
              <p:spPr bwMode="auto">
                <a:xfrm>
                  <a:off x="4988" y="2408"/>
                  <a:ext cx="5842" cy="1160"/>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0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висновок йде від знання певного спорідненого рівня до нового знання меншої міри спорідненості спільності</a:t>
                  </a:r>
                  <a:endParaRPr kumimoji="0" lang="uk-UA" altLang="uk-UA" sz="3000" b="0" i="0" u="none" strike="noStrike" cap="none" normalizeH="0" baseline="0" dirty="0" smtClean="0">
                    <a:ln>
                      <a:noFill/>
                    </a:ln>
                    <a:solidFill>
                      <a:schemeClr val="tx1"/>
                    </a:solidFill>
                    <a:effectLst/>
                  </a:endParaRPr>
                </a:p>
              </p:txBody>
            </p:sp>
            <p:sp>
              <p:nvSpPr>
                <p:cNvPr id="37" name="Rectangle 12"/>
                <p:cNvSpPr>
                  <a:spLocks noChangeArrowheads="1"/>
                </p:cNvSpPr>
                <p:nvPr/>
              </p:nvSpPr>
              <p:spPr bwMode="auto">
                <a:xfrm>
                  <a:off x="4988" y="3636"/>
                  <a:ext cx="5842" cy="1170"/>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0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висновок йде від знання певного спорідненого рівня до нового знання того ж спорідненого рівня </a:t>
                  </a:r>
                  <a:endParaRPr kumimoji="0" lang="uk-UA" altLang="uk-UA" sz="3000" b="0" i="0" u="none" strike="noStrike" cap="none" normalizeH="0" baseline="0" dirty="0" smtClean="0">
                    <a:ln>
                      <a:noFill/>
                    </a:ln>
                    <a:solidFill>
                      <a:schemeClr val="tx1"/>
                    </a:solidFill>
                    <a:effectLst/>
                  </a:endParaRPr>
                </a:p>
              </p:txBody>
            </p:sp>
          </p:grpSp>
          <p:sp>
            <p:nvSpPr>
              <p:cNvPr id="10" name="Line 10"/>
              <p:cNvSpPr>
                <a:spLocks noChangeShapeType="1"/>
              </p:cNvSpPr>
              <p:nvPr/>
            </p:nvSpPr>
            <p:spPr bwMode="auto">
              <a:xfrm>
                <a:off x="1314" y="1545"/>
                <a:ext cx="147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1" name="Line 9"/>
              <p:cNvSpPr>
                <a:spLocks noChangeShapeType="1"/>
              </p:cNvSpPr>
              <p:nvPr/>
            </p:nvSpPr>
            <p:spPr bwMode="auto">
              <a:xfrm>
                <a:off x="1314" y="1545"/>
                <a:ext cx="0" cy="293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2" name="Line 8"/>
              <p:cNvSpPr>
                <a:spLocks noChangeShapeType="1"/>
              </p:cNvSpPr>
              <p:nvPr/>
            </p:nvSpPr>
            <p:spPr bwMode="auto">
              <a:xfrm>
                <a:off x="1314" y="2113"/>
                <a:ext cx="32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27" name="Line 7"/>
              <p:cNvSpPr>
                <a:spLocks noChangeShapeType="1"/>
              </p:cNvSpPr>
              <p:nvPr/>
            </p:nvSpPr>
            <p:spPr bwMode="auto">
              <a:xfrm>
                <a:off x="1314" y="3003"/>
                <a:ext cx="32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30" name="Line 6"/>
              <p:cNvSpPr>
                <a:spLocks noChangeShapeType="1"/>
              </p:cNvSpPr>
              <p:nvPr/>
            </p:nvSpPr>
            <p:spPr bwMode="auto">
              <a:xfrm>
                <a:off x="1314" y="4480"/>
                <a:ext cx="32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grpSp>
        <p:sp>
          <p:nvSpPr>
            <p:cNvPr id="6" name="Line 4"/>
            <p:cNvSpPr>
              <a:spLocks noChangeShapeType="1"/>
            </p:cNvSpPr>
            <p:nvPr/>
          </p:nvSpPr>
          <p:spPr bwMode="auto">
            <a:xfrm>
              <a:off x="4824" y="2098"/>
              <a:ext cx="16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7" name="Line 3"/>
            <p:cNvSpPr>
              <a:spLocks noChangeShapeType="1"/>
            </p:cNvSpPr>
            <p:nvPr/>
          </p:nvSpPr>
          <p:spPr bwMode="auto">
            <a:xfrm>
              <a:off x="4829" y="2988"/>
              <a:ext cx="16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8" name="Line 2"/>
            <p:cNvSpPr>
              <a:spLocks noChangeShapeType="1"/>
            </p:cNvSpPr>
            <p:nvPr/>
          </p:nvSpPr>
          <p:spPr bwMode="auto">
            <a:xfrm>
              <a:off x="4824" y="4347"/>
              <a:ext cx="16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grpSp>
      <p:sp>
        <p:nvSpPr>
          <p:cNvPr id="38"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831568828"/>
      </p:ext>
    </p:extLst>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24544" y="-171400"/>
            <a:ext cx="9001000" cy="1107996"/>
          </a:xfrm>
          <a:prstGeom prst="rect">
            <a:avLst/>
          </a:prstGeom>
        </p:spPr>
        <p:txBody>
          <a:bodyPr wrap="square">
            <a:spAutoFit/>
          </a:bodyPr>
          <a:lstStyle/>
          <a:p>
            <a:pPr algn="ctr">
              <a:spcAft>
                <a:spcPts val="0"/>
              </a:spcAft>
            </a:pPr>
            <a:r>
              <a:rPr lang="ru-RU" sz="6600" b="1" dirty="0">
                <a:latin typeface="+mn-lt"/>
                <a:ea typeface="Calibri" panose="020F0502020204030204" pitchFamily="34" charset="0"/>
              </a:rPr>
              <a:t>Типи </a:t>
            </a:r>
            <a:r>
              <a:rPr lang="ru-RU" sz="6600" b="1" dirty="0" err="1">
                <a:latin typeface="+mn-lt"/>
                <a:ea typeface="Calibri" panose="020F0502020204030204" pitchFamily="34" charset="0"/>
              </a:rPr>
              <a:t>пізнання</a:t>
            </a:r>
            <a:endParaRPr lang="uk-UA" sz="6600" dirty="0">
              <a:effectLst/>
              <a:latin typeface="+mn-lt"/>
              <a:ea typeface="Calibri" panose="020F0502020204030204" pitchFamily="34" charset="0"/>
            </a:endParaRPr>
          </a:p>
        </p:txBody>
      </p:sp>
      <p:grpSp>
        <p:nvGrpSpPr>
          <p:cNvPr id="13" name="Group 1"/>
          <p:cNvGrpSpPr>
            <a:grpSpLocks/>
          </p:cNvGrpSpPr>
          <p:nvPr/>
        </p:nvGrpSpPr>
        <p:grpSpPr bwMode="auto">
          <a:xfrm>
            <a:off x="251520" y="1124971"/>
            <a:ext cx="8712968" cy="5616166"/>
            <a:chOff x="2574" y="8177"/>
            <a:chExt cx="5760" cy="3984"/>
          </a:xfrm>
        </p:grpSpPr>
        <p:sp>
          <p:nvSpPr>
            <p:cNvPr id="14" name="Rectangle 10"/>
            <p:cNvSpPr>
              <a:spLocks noChangeArrowheads="1"/>
            </p:cNvSpPr>
            <p:nvPr/>
          </p:nvSpPr>
          <p:spPr bwMode="auto">
            <a:xfrm>
              <a:off x="2574" y="8177"/>
              <a:ext cx="720" cy="398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a:endParaRPr lang="en-US" sz="2800" b="1" dirty="0" smtClean="0"/>
            </a:p>
            <a:p>
              <a:pPr algn="ctr"/>
              <a:r>
                <a:rPr lang="uk-UA" sz="2800" b="1" dirty="0" smtClean="0"/>
                <a:t>Т</a:t>
              </a:r>
              <a:endParaRPr lang="uk-UA" sz="2800" b="1" dirty="0"/>
            </a:p>
            <a:p>
              <a:pPr algn="ctr"/>
              <a:r>
                <a:rPr lang="uk-UA" sz="2800" b="1" dirty="0"/>
                <a:t>И</a:t>
              </a:r>
            </a:p>
            <a:p>
              <a:pPr algn="ctr"/>
              <a:r>
                <a:rPr lang="uk-UA" sz="2800" b="1" dirty="0"/>
                <a:t>П</a:t>
              </a:r>
            </a:p>
            <a:p>
              <a:pPr algn="ctr"/>
              <a:r>
                <a:rPr lang="uk-UA" sz="2800" b="1" dirty="0" smtClean="0"/>
                <a:t>И</a:t>
              </a:r>
              <a:endParaRPr lang="en-US" sz="2800" b="1" dirty="0"/>
            </a:p>
            <a:p>
              <a:pPr algn="ctr"/>
              <a:endParaRPr lang="uk-UA" sz="2800" b="1" dirty="0"/>
            </a:p>
            <a:p>
              <a:pPr algn="ctr"/>
              <a:r>
                <a:rPr lang="uk-UA" sz="2800" b="1" dirty="0"/>
                <a:t>П</a:t>
              </a:r>
            </a:p>
            <a:p>
              <a:pPr algn="ctr"/>
              <a:r>
                <a:rPr lang="uk-UA" sz="2800" b="1" dirty="0"/>
                <a:t>І</a:t>
              </a:r>
            </a:p>
            <a:p>
              <a:pPr algn="ctr"/>
              <a:r>
                <a:rPr lang="uk-UA" sz="2800" b="1" dirty="0"/>
                <a:t>З</a:t>
              </a:r>
            </a:p>
            <a:p>
              <a:pPr algn="ctr"/>
              <a:r>
                <a:rPr lang="uk-UA" sz="2800" b="1" dirty="0"/>
                <a:t>Н</a:t>
              </a:r>
            </a:p>
            <a:p>
              <a:pPr algn="ctr"/>
              <a:r>
                <a:rPr lang="uk-UA" sz="2800" b="1" dirty="0"/>
                <a:t>А</a:t>
              </a:r>
            </a:p>
            <a:p>
              <a:pPr algn="ctr"/>
              <a:r>
                <a:rPr lang="uk-UA" sz="2800" b="1" dirty="0"/>
                <a:t>Н</a:t>
              </a:r>
            </a:p>
            <a:p>
              <a:pPr algn="ctr"/>
              <a:r>
                <a:rPr lang="uk-UA" sz="2800" b="1" dirty="0"/>
                <a:t>Н</a:t>
              </a:r>
            </a:p>
            <a:p>
              <a:pPr algn="ctr"/>
              <a:r>
                <a:rPr lang="uk-UA" sz="2800" b="1" dirty="0"/>
                <a:t>Я</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uk-UA" altLang="uk-UA" sz="2800" b="1" i="0" u="none" strike="noStrike" cap="none" normalizeH="0" baseline="0" dirty="0" smtClean="0">
                <a:ln>
                  <a:noFill/>
                </a:ln>
                <a:solidFill>
                  <a:schemeClr val="tx1"/>
                </a:solidFill>
                <a:effectLst/>
                <a:latin typeface="Arial" panose="020B0604020202020204" pitchFamily="34" charset="0"/>
              </a:endParaRPr>
            </a:p>
          </p:txBody>
        </p:sp>
        <p:sp>
          <p:nvSpPr>
            <p:cNvPr id="15" name="Rectangle 9"/>
            <p:cNvSpPr>
              <a:spLocks noChangeArrowheads="1"/>
            </p:cNvSpPr>
            <p:nvPr/>
          </p:nvSpPr>
          <p:spPr bwMode="auto">
            <a:xfrm>
              <a:off x="4014" y="8279"/>
              <a:ext cx="4320" cy="76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0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міфологічне</a:t>
              </a:r>
              <a:endParaRPr kumimoji="0" lang="uk-UA" altLang="uk-UA" sz="6000" b="0" i="0" u="none" strike="noStrike" cap="none" normalizeH="0" baseline="0" dirty="0" smtClean="0">
                <a:ln>
                  <a:noFill/>
                </a:ln>
                <a:solidFill>
                  <a:schemeClr val="tx1"/>
                </a:solidFill>
                <a:effectLst/>
                <a:latin typeface="Arial" panose="020B0604020202020204" pitchFamily="34" charset="0"/>
              </a:endParaRPr>
            </a:p>
          </p:txBody>
        </p:sp>
        <p:sp>
          <p:nvSpPr>
            <p:cNvPr id="16" name="Rectangle 8"/>
            <p:cNvSpPr>
              <a:spLocks noChangeArrowheads="1"/>
            </p:cNvSpPr>
            <p:nvPr/>
          </p:nvSpPr>
          <p:spPr bwMode="auto">
            <a:xfrm>
              <a:off x="4014" y="9179"/>
              <a:ext cx="4320" cy="79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0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релігійне</a:t>
              </a:r>
              <a:endParaRPr kumimoji="0" lang="uk-UA" altLang="uk-UA" sz="60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7"/>
            <p:cNvSpPr>
              <a:spLocks noChangeArrowheads="1"/>
            </p:cNvSpPr>
            <p:nvPr/>
          </p:nvSpPr>
          <p:spPr bwMode="auto">
            <a:xfrm>
              <a:off x="4014" y="10157"/>
              <a:ext cx="4320" cy="8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0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філософське</a:t>
              </a:r>
              <a:endParaRPr kumimoji="0" lang="uk-UA" altLang="uk-UA" sz="60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6"/>
            <p:cNvSpPr>
              <a:spLocks noChangeArrowheads="1"/>
            </p:cNvSpPr>
            <p:nvPr/>
          </p:nvSpPr>
          <p:spPr bwMode="auto">
            <a:xfrm>
              <a:off x="4014" y="11187"/>
              <a:ext cx="4320" cy="92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0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наукове</a:t>
              </a:r>
              <a:r>
                <a:rPr kumimoji="0" lang="uk-UA" altLang="uk-UA" sz="48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4800" b="0" i="0" u="none" strike="noStrike" cap="none" normalizeH="0" baseline="0" dirty="0" smtClean="0">
                <a:ln>
                  <a:noFill/>
                </a:ln>
                <a:solidFill>
                  <a:schemeClr val="tx1"/>
                </a:solidFill>
                <a:effectLst/>
                <a:latin typeface="Arial" panose="020B0604020202020204" pitchFamily="34" charset="0"/>
              </a:endParaRPr>
            </a:p>
          </p:txBody>
        </p:sp>
        <p:sp>
          <p:nvSpPr>
            <p:cNvPr id="19" name="Line 5"/>
            <p:cNvSpPr>
              <a:spLocks noChangeShapeType="1"/>
            </p:cNvSpPr>
            <p:nvPr/>
          </p:nvSpPr>
          <p:spPr bwMode="auto">
            <a:xfrm>
              <a:off x="3294" y="11519"/>
              <a:ext cx="72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sp>
          <p:nvSpPr>
            <p:cNvPr id="20" name="Line 4"/>
            <p:cNvSpPr>
              <a:spLocks noChangeShapeType="1"/>
            </p:cNvSpPr>
            <p:nvPr/>
          </p:nvSpPr>
          <p:spPr bwMode="auto">
            <a:xfrm>
              <a:off x="3294" y="10619"/>
              <a:ext cx="72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sp>
          <p:nvSpPr>
            <p:cNvPr id="21" name="Line 3"/>
            <p:cNvSpPr>
              <a:spLocks noChangeShapeType="1"/>
            </p:cNvSpPr>
            <p:nvPr/>
          </p:nvSpPr>
          <p:spPr bwMode="auto">
            <a:xfrm>
              <a:off x="3294" y="9449"/>
              <a:ext cx="72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sp>
          <p:nvSpPr>
            <p:cNvPr id="22" name="Line 2"/>
            <p:cNvSpPr>
              <a:spLocks noChangeShapeType="1"/>
            </p:cNvSpPr>
            <p:nvPr/>
          </p:nvSpPr>
          <p:spPr bwMode="auto">
            <a:xfrm>
              <a:off x="3294" y="8504"/>
              <a:ext cx="720" cy="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grpSp>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750176760"/>
      </p:ext>
    </p:extLst>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468560" y="0"/>
            <a:ext cx="9001000" cy="707886"/>
          </a:xfrm>
          <a:prstGeom prst="rect">
            <a:avLst/>
          </a:prstGeom>
        </p:spPr>
        <p:txBody>
          <a:bodyPr wrap="square">
            <a:spAutoFit/>
          </a:bodyPr>
          <a:lstStyle/>
          <a:p>
            <a:pPr algn="ctr">
              <a:spcAft>
                <a:spcPts val="0"/>
              </a:spcAft>
            </a:pPr>
            <a:r>
              <a:rPr lang="ru-RU" sz="4000" b="1" dirty="0">
                <a:latin typeface="+mn-lt"/>
                <a:ea typeface="Calibri" panose="020F0502020204030204" pitchFamily="34" charset="0"/>
              </a:rPr>
              <a:t>Концепції </a:t>
            </a:r>
            <a:r>
              <a:rPr lang="ru-RU" sz="4000" b="1" dirty="0" err="1">
                <a:latin typeface="+mn-lt"/>
                <a:ea typeface="Calibri" panose="020F0502020204030204" pitchFamily="34" charset="0"/>
              </a:rPr>
              <a:t>релігійного</a:t>
            </a:r>
            <a:r>
              <a:rPr lang="ru-RU" sz="4000" b="1" dirty="0">
                <a:latin typeface="+mn-lt"/>
                <a:ea typeface="Calibri" panose="020F0502020204030204" pitchFamily="34" charset="0"/>
              </a:rPr>
              <a:t> </a:t>
            </a:r>
            <a:r>
              <a:rPr lang="ru-RU" sz="4000" b="1" dirty="0" err="1">
                <a:latin typeface="+mn-lt"/>
                <a:ea typeface="Calibri" panose="020F0502020204030204" pitchFamily="34" charset="0"/>
              </a:rPr>
              <a:t>пізнання</a:t>
            </a:r>
            <a:endParaRPr lang="uk-UA" sz="4000" dirty="0">
              <a:effectLst/>
              <a:latin typeface="+mn-lt"/>
              <a:ea typeface="Calibri" panose="020F0502020204030204" pitchFamily="34" charset="0"/>
            </a:endParaRPr>
          </a:p>
        </p:txBody>
      </p:sp>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2" name="Group 25"/>
          <p:cNvGrpSpPr>
            <a:grpSpLocks/>
          </p:cNvGrpSpPr>
          <p:nvPr/>
        </p:nvGrpSpPr>
        <p:grpSpPr bwMode="auto">
          <a:xfrm>
            <a:off x="179512" y="707887"/>
            <a:ext cx="8856803" cy="6033482"/>
            <a:chOff x="1323" y="1314"/>
            <a:chExt cx="9618" cy="12559"/>
          </a:xfrm>
        </p:grpSpPr>
        <p:sp>
          <p:nvSpPr>
            <p:cNvPr id="33" name="Rectangle 40"/>
            <p:cNvSpPr>
              <a:spLocks noChangeArrowheads="1"/>
            </p:cNvSpPr>
            <p:nvPr/>
          </p:nvSpPr>
          <p:spPr bwMode="auto">
            <a:xfrm>
              <a:off x="3001" y="1314"/>
              <a:ext cx="6189" cy="57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Концепції релігійного пізнання</a:t>
              </a:r>
              <a:endParaRPr kumimoji="0" lang="uk-UA" altLang="uk-UA" sz="4000" b="0" i="0" u="none" strike="noStrike" cap="none" normalizeH="0" baseline="0" dirty="0" smtClean="0">
                <a:ln>
                  <a:noFill/>
                </a:ln>
                <a:solidFill>
                  <a:schemeClr val="tx2"/>
                </a:solidFill>
                <a:effectLst/>
                <a:latin typeface="Arial" panose="020B0604020202020204" pitchFamily="34" charset="0"/>
              </a:endParaRPr>
            </a:p>
          </p:txBody>
        </p:sp>
        <p:sp>
          <p:nvSpPr>
            <p:cNvPr id="34" name="Rectangle 39"/>
            <p:cNvSpPr>
              <a:spLocks noChangeArrowheads="1"/>
            </p:cNvSpPr>
            <p:nvPr/>
          </p:nvSpPr>
          <p:spPr bwMode="auto">
            <a:xfrm>
              <a:off x="1658" y="2266"/>
              <a:ext cx="510" cy="3826"/>
            </a:xfrm>
            <a:prstGeom prst="rect">
              <a:avLst/>
            </a:prstGeom>
            <a:ln>
              <a:headEnd/>
              <a:tailEnd/>
            </a:ln>
          </p:spPr>
          <p:style>
            <a:lnRef idx="1">
              <a:schemeClr val="dk1"/>
            </a:lnRef>
            <a:fillRef idx="2">
              <a:schemeClr val="dk1"/>
            </a:fillRef>
            <a:effectRef idx="1">
              <a:schemeClr val="dk1"/>
            </a:effectRef>
            <a:fontRef idx="minor">
              <a:schemeClr val="dk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КАТОЛИЦИЗМ</a:t>
              </a:r>
              <a:endParaRPr kumimoji="0" lang="uk-UA" altLang="uk-UA" sz="2000" b="0" i="0" u="none" strike="noStrike" cap="none" normalizeH="0" baseline="0" dirty="0" smtClean="0">
                <a:ln>
                  <a:noFill/>
                </a:ln>
                <a:solidFill>
                  <a:schemeClr val="tx2"/>
                </a:solidFill>
                <a:effectLst/>
              </a:endParaRPr>
            </a:p>
          </p:txBody>
        </p:sp>
        <p:sp>
          <p:nvSpPr>
            <p:cNvPr id="35" name="Rectangle 38"/>
            <p:cNvSpPr>
              <a:spLocks noChangeArrowheads="1"/>
            </p:cNvSpPr>
            <p:nvPr/>
          </p:nvSpPr>
          <p:spPr bwMode="auto">
            <a:xfrm>
              <a:off x="1658" y="6441"/>
              <a:ext cx="510" cy="4048"/>
            </a:xfrm>
            <a:prstGeom prst="rect">
              <a:avLst/>
            </a:prstGeom>
            <a:ln>
              <a:headEnd/>
              <a:tailEnd/>
            </a:ln>
          </p:spPr>
          <p:style>
            <a:lnRef idx="1">
              <a:schemeClr val="dk1"/>
            </a:lnRef>
            <a:fillRef idx="2">
              <a:schemeClr val="dk1"/>
            </a:fillRef>
            <a:effectRef idx="1">
              <a:schemeClr val="dk1"/>
            </a:effectRef>
            <a:fontRef idx="minor">
              <a:schemeClr val="dk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ПРОТЕСТАНТИЗМ</a:t>
              </a:r>
              <a:endParaRPr kumimoji="0" lang="uk-UA" altLang="uk-UA" sz="2800" b="0" i="0" u="none" strike="noStrike" cap="none" normalizeH="0" baseline="0" dirty="0" smtClean="0">
                <a:ln>
                  <a:noFill/>
                </a:ln>
                <a:solidFill>
                  <a:schemeClr val="tx2"/>
                </a:solidFill>
                <a:effectLst/>
                <a:latin typeface="Arial" panose="020B0604020202020204" pitchFamily="34" charset="0"/>
              </a:endParaRPr>
            </a:p>
          </p:txBody>
        </p:sp>
        <p:sp>
          <p:nvSpPr>
            <p:cNvPr id="36" name="Rectangle 37"/>
            <p:cNvSpPr>
              <a:spLocks noChangeArrowheads="1"/>
            </p:cNvSpPr>
            <p:nvPr/>
          </p:nvSpPr>
          <p:spPr bwMode="auto">
            <a:xfrm>
              <a:off x="1663" y="10682"/>
              <a:ext cx="510" cy="3191"/>
            </a:xfrm>
            <a:prstGeom prst="rect">
              <a:avLst/>
            </a:prstGeom>
            <a:ln>
              <a:headEnd/>
              <a:tailEnd/>
            </a:ln>
          </p:spPr>
          <p:style>
            <a:lnRef idx="1">
              <a:schemeClr val="dk1"/>
            </a:lnRef>
            <a:fillRef idx="2">
              <a:schemeClr val="dk1"/>
            </a:fillRef>
            <a:effectRef idx="1">
              <a:schemeClr val="dk1"/>
            </a:effectRef>
            <a:fontRef idx="minor">
              <a:schemeClr val="dk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ПРАВОСЛАВ’Я</a:t>
              </a:r>
              <a:endParaRPr kumimoji="0" lang="uk-UA" altLang="uk-UA" sz="1800" b="0" i="0" u="none" strike="noStrike" cap="none" normalizeH="0" baseline="0" dirty="0" smtClean="0">
                <a:ln>
                  <a:noFill/>
                </a:ln>
                <a:solidFill>
                  <a:schemeClr val="tx2"/>
                </a:solidFill>
                <a:effectLst/>
                <a:latin typeface="Arial" panose="020B0604020202020204" pitchFamily="34" charset="0"/>
              </a:endParaRPr>
            </a:p>
          </p:txBody>
        </p:sp>
        <p:sp>
          <p:nvSpPr>
            <p:cNvPr id="37" name="Rectangle 36"/>
            <p:cNvSpPr>
              <a:spLocks noChangeArrowheads="1"/>
            </p:cNvSpPr>
            <p:nvPr/>
          </p:nvSpPr>
          <p:spPr bwMode="auto">
            <a:xfrm>
              <a:off x="2340" y="2166"/>
              <a:ext cx="8601" cy="420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3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Для католиків Бог є абсолютно актуальною чистою сутністю, яка безмежно перевищує все створене буття і тому недосяжна для нього. Сутність Божа диференціюється шляхом співвідношення з самою собою. Як внутрішня сутність розглядаються три божественні особи (іпостасі): Отця, Сина і Святого Духа. Ненароджений Отець народжує Сина. Син народжується від Отця. Дух Святий походить від Отця і Сина як однієї причини. Відповідно до такого розуміння Абсолюту в католицизмі на сьогодні домінує схоластичний, тобто опосередкований теоретико-раціоналістичний або </a:t>
              </a:r>
              <a:r>
                <a:rPr kumimoji="0" lang="uk-UA" altLang="uk-UA" sz="1300" b="0" i="0" u="none" strike="noStrike" cap="none" normalizeH="0" baseline="0" dirty="0" err="1"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інтелектуалістичний</a:t>
              </a:r>
              <a:r>
                <a:rPr kumimoji="0" lang="uk-UA" altLang="uk-UA" sz="13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шлях пізнання Бога з його створінь, Святого Письма та Святого Переказу, що був сформульований </a:t>
              </a:r>
              <a:r>
                <a:rPr kumimoji="0" lang="uk-UA" altLang="uk-UA" sz="1300" b="0" i="0" u="none" strike="noStrike" cap="none" normalizeH="0" baseline="0" dirty="0" err="1"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Томою</a:t>
              </a:r>
              <a:r>
                <a:rPr kumimoji="0" lang="uk-UA" altLang="uk-UA" sz="13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Аквінським і залишається офіційною доктриною сучасної Римо-католицької Церкви. Слід зазначити, що досить впливовою альтернативою </a:t>
              </a:r>
              <a:r>
                <a:rPr kumimoji="0" lang="uk-UA" altLang="uk-UA" sz="1300" b="0" i="0" u="none" strike="noStrike" cap="none" normalizeH="0" baseline="0" dirty="0" err="1"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томістського</a:t>
              </a:r>
              <a:r>
                <a:rPr kumimoji="0" lang="uk-UA" altLang="uk-UA" sz="13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інтелектуалізму в католицизмі тривалий час був напрямок </a:t>
              </a:r>
              <a:r>
                <a:rPr kumimoji="0" lang="uk-UA" altLang="uk-UA" sz="1300" b="0" i="0" u="none" strike="noStrike" cap="none" normalizeH="0" baseline="0" dirty="0" err="1"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екзистенційно</a:t>
              </a:r>
              <a:r>
                <a:rPr kumimoji="0" lang="uk-UA" altLang="uk-UA" sz="13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-містичного, безпосереднього пізнання Бога, обґрунтований ще святим Августином</a:t>
              </a:r>
              <a:endParaRPr kumimoji="0" lang="uk-UA" altLang="uk-UA" sz="1300" b="0" i="0" u="none" strike="noStrike" cap="none" normalizeH="0" baseline="0" dirty="0" smtClean="0">
                <a:ln>
                  <a:noFill/>
                </a:ln>
                <a:solidFill>
                  <a:schemeClr val="tx2"/>
                </a:solidFill>
                <a:effectLst/>
              </a:endParaRPr>
            </a:p>
          </p:txBody>
        </p:sp>
        <p:sp>
          <p:nvSpPr>
            <p:cNvPr id="38" name="Rectangle 35"/>
            <p:cNvSpPr>
              <a:spLocks noChangeArrowheads="1"/>
            </p:cNvSpPr>
            <p:nvPr/>
          </p:nvSpPr>
          <p:spPr bwMode="auto">
            <a:xfrm>
              <a:off x="2340" y="6441"/>
              <a:ext cx="8601" cy="427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3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Для батьків – засновників протестантизму Лютера та Кальвіна Бог є безмежно величною </a:t>
              </a:r>
              <a:r>
                <a:rPr kumimoji="0" lang="uk-UA" altLang="uk-UA" sz="1300" b="0" i="0" u="none" strike="noStrike" cap="none" normalizeH="0" baseline="0" dirty="0" err="1"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істотою</a:t>
              </a:r>
              <a:r>
                <a:rPr kumimoji="0" lang="uk-UA" altLang="uk-UA" sz="13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перед якою має зникнути будь-яке людське Я. Саме пафосом величі живого Бога надихалася протестантська реформація з її запереченням всього людського. “Все від Бога – ніщо від людини”, – ось гасло первісного протестантизму. Й тому спасіння, за переконанням протестантів, можливе лише вірою, лише через Письмо, лише благодаттю Божою. Проте в результаті, здавалося б, повного заперечення суб’єкта, протестантизм прийшов до його абсолютного ствердження у релігійному пізнанні. Заперечення Святого Переказу як об’єктивно існуючого способу тлумачення Біблії, штовхнуло протестантизм до крайнього суб’єктивізму на шляху пізнання надприродної істини, що можна виразити формулою: “Все від Бога – через людину”. Для протестантизму релігійне пізнання цілком визначається особистою вірою людини, яка осягає Бога виключно за допомогою Святого Письма </a:t>
              </a:r>
              <a:endParaRPr kumimoji="0" lang="uk-UA" altLang="uk-UA" sz="1300" b="0" i="0" u="none" strike="noStrike" cap="none" normalizeH="0" baseline="0" dirty="0" smtClean="0">
                <a:ln>
                  <a:noFill/>
                </a:ln>
                <a:solidFill>
                  <a:schemeClr val="tx2"/>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chemeClr val="tx2"/>
                </a:solidFill>
                <a:effectLst/>
                <a:latin typeface="Arial" panose="020B0604020202020204" pitchFamily="34" charset="0"/>
              </a:endParaRPr>
            </a:p>
          </p:txBody>
        </p:sp>
        <p:sp>
          <p:nvSpPr>
            <p:cNvPr id="39" name="Rectangle 34"/>
            <p:cNvSpPr>
              <a:spLocks noChangeArrowheads="1"/>
            </p:cNvSpPr>
            <p:nvPr/>
          </p:nvSpPr>
          <p:spPr bwMode="auto">
            <a:xfrm>
              <a:off x="2340" y="10789"/>
              <a:ext cx="8601" cy="308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25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Згідно з догматичним ученням Православної Церкви, Бог являє собою три </a:t>
              </a:r>
              <a:r>
                <a:rPr kumimoji="0" lang="uk-UA" altLang="uk-UA" sz="1250" b="0" i="0" u="none" strike="noStrike" cap="none" normalizeH="0" baseline="0" dirty="0" err="1"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вседосконалі</a:t>
              </a:r>
              <a:r>
                <a:rPr kumimoji="0" lang="uk-UA" altLang="uk-UA" sz="125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особи (іпостасі) – Отця, Сина і Святого Духа, які рівною мірою володіють єдиною божественною сутністю. Сутність Божа є безмежним джерелом божественних дій (енергій) стосовно створіння. Кожна Божа особа є унікальним образом буття сутності. Особи мають і спрямовують енергії, що </a:t>
              </a:r>
              <a:r>
                <a:rPr kumimoji="0" lang="uk-UA" altLang="uk-UA" sz="1250" b="0" i="0" u="none" strike="noStrike" cap="none" normalizeH="0" baseline="0" dirty="0" err="1"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еманують</a:t>
              </a:r>
              <a:r>
                <a:rPr kumimoji="0" lang="uk-UA" altLang="uk-UA" sz="125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із сутності. Православ’я проголошує абсолютний примат містико- досвідного, </a:t>
              </a:r>
              <a:r>
                <a:rPr kumimoji="0" lang="uk-UA" altLang="uk-UA" sz="1250" b="0" i="0" u="none" strike="noStrike" cap="none" normalizeH="0" baseline="0" dirty="0" err="1"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кардіоцентричного</a:t>
              </a:r>
              <a:r>
                <a:rPr kumimoji="0" lang="uk-UA" altLang="uk-UA" sz="125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пізнання вірою через причастя благодатним божим енергіям. Раціонально-логічне мислення виступає тут лише як одна з багатьох і аж ніяк не першочергова сторона інтегрального </a:t>
              </a:r>
              <a:r>
                <a:rPr kumimoji="0" lang="uk-UA" altLang="uk-UA" sz="1250" b="0" i="0" u="none" strike="noStrike" cap="none" normalizeH="0" baseline="0" dirty="0" err="1"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богопізнання</a:t>
              </a:r>
              <a:r>
                <a:rPr kumimoji="0" lang="uk-UA" altLang="uk-UA" sz="125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у своїй окремості воно розглядається як недосконале, часткове</a:t>
              </a:r>
              <a:endParaRPr kumimoji="0" lang="uk-UA" altLang="uk-UA" sz="1250" b="0" i="0" u="none" strike="noStrike" cap="none" normalizeH="0" baseline="0" dirty="0" smtClean="0">
                <a:ln>
                  <a:noFill/>
                </a:ln>
                <a:solidFill>
                  <a:schemeClr val="tx2"/>
                </a:solidFill>
                <a:effectLst/>
              </a:endParaRPr>
            </a:p>
          </p:txBody>
        </p:sp>
        <p:sp>
          <p:nvSpPr>
            <p:cNvPr id="40" name="Line 33"/>
            <p:cNvSpPr>
              <a:spLocks noChangeShapeType="1"/>
            </p:cNvSpPr>
            <p:nvPr/>
          </p:nvSpPr>
          <p:spPr bwMode="auto">
            <a:xfrm>
              <a:off x="1323" y="1506"/>
              <a:ext cx="1673"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1" name="Line 32"/>
            <p:cNvSpPr>
              <a:spLocks noChangeShapeType="1"/>
            </p:cNvSpPr>
            <p:nvPr/>
          </p:nvSpPr>
          <p:spPr bwMode="auto">
            <a:xfrm>
              <a:off x="1323" y="1506"/>
              <a:ext cx="0" cy="11276"/>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2" name="Line 31"/>
            <p:cNvSpPr>
              <a:spLocks noChangeShapeType="1"/>
            </p:cNvSpPr>
            <p:nvPr/>
          </p:nvSpPr>
          <p:spPr bwMode="auto">
            <a:xfrm>
              <a:off x="1323" y="4452"/>
              <a:ext cx="335" cy="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3" name="Line 30"/>
            <p:cNvSpPr>
              <a:spLocks noChangeShapeType="1"/>
            </p:cNvSpPr>
            <p:nvPr/>
          </p:nvSpPr>
          <p:spPr bwMode="auto">
            <a:xfrm>
              <a:off x="1323" y="8577"/>
              <a:ext cx="335" cy="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4" name="Line 29"/>
            <p:cNvSpPr>
              <a:spLocks noChangeShapeType="1"/>
            </p:cNvSpPr>
            <p:nvPr/>
          </p:nvSpPr>
          <p:spPr bwMode="auto">
            <a:xfrm>
              <a:off x="1328" y="12782"/>
              <a:ext cx="335" cy="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3" name="Пряма сполучна лінія 52"/>
          <p:cNvCxnSpPr/>
          <p:nvPr/>
        </p:nvCxnSpPr>
        <p:spPr bwMode="auto">
          <a:xfrm>
            <a:off x="957636" y="2215417"/>
            <a:ext cx="15838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81894292"/>
      </p:ext>
    </p:extLst>
  </p:cSld>
  <p:clrMapOvr>
    <a:masterClrMapping/>
  </p:clrMapOvr>
  <p:transition>
    <p:strips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5096" y="90067"/>
            <a:ext cx="8352928" cy="538609"/>
          </a:xfrm>
          <a:prstGeom prst="rect">
            <a:avLst/>
          </a:prstGeom>
        </p:spPr>
        <p:txBody>
          <a:bodyPr wrap="square">
            <a:spAutoFit/>
          </a:bodyPr>
          <a:lstStyle/>
          <a:p>
            <a:pPr algn="ctr">
              <a:spcAft>
                <a:spcPts val="0"/>
              </a:spcAft>
            </a:pPr>
            <a:r>
              <a:rPr lang="ru-RU" sz="2900" b="1" dirty="0">
                <a:latin typeface="+mn-lt"/>
                <a:ea typeface="Calibri" panose="020F0502020204030204" pitchFamily="34" charset="0"/>
              </a:rPr>
              <a:t>Підходи до </a:t>
            </a:r>
            <a:r>
              <a:rPr lang="ru-RU" sz="2900" b="1" dirty="0" err="1">
                <a:latin typeface="+mn-lt"/>
                <a:ea typeface="Calibri" panose="020F0502020204030204" pitchFamily="34" charset="0"/>
              </a:rPr>
              <a:t>проблеми</a:t>
            </a:r>
            <a:r>
              <a:rPr lang="ru-RU" sz="2900" b="1" dirty="0">
                <a:latin typeface="+mn-lt"/>
                <a:ea typeface="Calibri" panose="020F0502020204030204" pitchFamily="34" charset="0"/>
              </a:rPr>
              <a:t> </a:t>
            </a:r>
            <a:r>
              <a:rPr lang="ru-RU" sz="2900" b="1" dirty="0" err="1">
                <a:latin typeface="+mn-lt"/>
                <a:ea typeface="Calibri" panose="020F0502020204030204" pitchFamily="34" charset="0"/>
              </a:rPr>
              <a:t>пізнання</a:t>
            </a:r>
            <a:r>
              <a:rPr lang="ru-RU" sz="2900" b="1" dirty="0">
                <a:latin typeface="+mn-lt"/>
                <a:ea typeface="Calibri" panose="020F0502020204030204" pitchFamily="34" charset="0"/>
              </a:rPr>
              <a:t> у </a:t>
            </a:r>
            <a:r>
              <a:rPr lang="ru-RU" sz="2900" b="1" dirty="0" err="1">
                <a:latin typeface="+mn-lt"/>
                <a:ea typeface="Calibri" panose="020F0502020204030204" pitchFamily="34" charset="0"/>
              </a:rPr>
              <a:t>філософії</a:t>
            </a:r>
            <a:endParaRPr lang="uk-UA" sz="2900" dirty="0">
              <a:effectLst/>
              <a:latin typeface="+mn-lt"/>
              <a:ea typeface="Calibri" panose="020F0502020204030204" pitchFamily="34" charset="0"/>
            </a:endParaRPr>
          </a:p>
        </p:txBody>
      </p:sp>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107504" y="1124744"/>
            <a:ext cx="8928992" cy="5733461"/>
            <a:chOff x="1134" y="5994"/>
            <a:chExt cx="10260" cy="6585"/>
          </a:xfrm>
        </p:grpSpPr>
        <p:sp>
          <p:nvSpPr>
            <p:cNvPr id="4" name="Rectangle 13"/>
            <p:cNvSpPr>
              <a:spLocks noChangeArrowheads="1"/>
            </p:cNvSpPr>
            <p:nvPr/>
          </p:nvSpPr>
          <p:spPr bwMode="auto">
            <a:xfrm>
              <a:off x="4706" y="6714"/>
              <a:ext cx="6688" cy="162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Прихильники гностицизму (як правило, матеріалісти) оптимістично дивляться на сьогодення і майбутнє пізнання. На їхню думку, світ можна пізнати, а людина має потенційно безмежні можливості для пізнання</a:t>
              </a:r>
              <a:b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b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r>
              <a:b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br>
              <a:endParaRPr kumimoji="0" lang="uk-UA" altLang="uk-UA" sz="1900" b="0" i="0" u="none" strike="noStrike" cap="none" normalizeH="0" baseline="0" dirty="0" smtClean="0">
                <a:ln>
                  <a:noFill/>
                </a:ln>
                <a:solidFill>
                  <a:schemeClr val="tx2"/>
                </a:solidFill>
                <a:effectLst/>
              </a:endParaRPr>
            </a:p>
          </p:txBody>
        </p:sp>
        <p:grpSp>
          <p:nvGrpSpPr>
            <p:cNvPr id="6" name="Group 2"/>
            <p:cNvGrpSpPr>
              <a:grpSpLocks/>
            </p:cNvGrpSpPr>
            <p:nvPr/>
          </p:nvGrpSpPr>
          <p:grpSpPr bwMode="auto">
            <a:xfrm>
              <a:off x="1134" y="5994"/>
              <a:ext cx="10260" cy="6585"/>
              <a:chOff x="954" y="4859"/>
              <a:chExt cx="10260" cy="6585"/>
            </a:xfrm>
          </p:grpSpPr>
          <p:sp>
            <p:nvSpPr>
              <p:cNvPr id="7" name="Rectangle 12"/>
              <p:cNvSpPr>
                <a:spLocks noChangeArrowheads="1"/>
              </p:cNvSpPr>
              <p:nvPr/>
            </p:nvSpPr>
            <p:spPr bwMode="auto">
              <a:xfrm>
                <a:off x="2563" y="4859"/>
                <a:ext cx="7410" cy="562"/>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Підходи до проблеми пізнання у філософії</a:t>
                </a:r>
                <a:endParaRPr kumimoji="0" lang="uk-UA" altLang="uk-UA" sz="2400" b="0" i="0" u="none" strike="noStrike" cap="none" normalizeH="0" baseline="0" smtClean="0">
                  <a:ln>
                    <a:noFill/>
                  </a:ln>
                  <a:solidFill>
                    <a:schemeClr val="tx2"/>
                  </a:solidFill>
                  <a:effectLst/>
                </a:endParaRPr>
              </a:p>
            </p:txBody>
          </p:sp>
          <p:sp>
            <p:nvSpPr>
              <p:cNvPr id="8" name="Rectangle 11"/>
              <p:cNvSpPr>
                <a:spLocks noChangeArrowheads="1"/>
              </p:cNvSpPr>
              <p:nvPr/>
            </p:nvSpPr>
            <p:spPr bwMode="auto">
              <a:xfrm>
                <a:off x="1299" y="5834"/>
                <a:ext cx="3047" cy="634"/>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Гностицизм</a:t>
                </a:r>
                <a:endParaRPr kumimoji="0" lang="uk-UA" altLang="uk-UA" sz="3200" b="0" i="0" u="none" strike="noStrike" cap="none" normalizeH="0" baseline="0" dirty="0" smtClean="0">
                  <a:ln>
                    <a:noFill/>
                  </a:ln>
                  <a:solidFill>
                    <a:schemeClr val="tx2"/>
                  </a:solidFill>
                  <a:effectLst/>
                </a:endParaRPr>
              </a:p>
            </p:txBody>
          </p:sp>
          <p:sp>
            <p:nvSpPr>
              <p:cNvPr id="9" name="Rectangle 10"/>
              <p:cNvSpPr>
                <a:spLocks noChangeArrowheads="1"/>
              </p:cNvSpPr>
              <p:nvPr/>
            </p:nvSpPr>
            <p:spPr bwMode="auto">
              <a:xfrm>
                <a:off x="1314" y="8819"/>
                <a:ext cx="3032" cy="683"/>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Агностицизм</a:t>
                </a:r>
                <a:endParaRPr kumimoji="0" lang="uk-UA" altLang="uk-UA" sz="3200" b="0" i="0" u="none" strike="noStrike" cap="none" normalizeH="0" baseline="0" smtClean="0">
                  <a:ln>
                    <a:noFill/>
                  </a:ln>
                  <a:solidFill>
                    <a:schemeClr val="tx2"/>
                  </a:solidFill>
                  <a:effectLst/>
                </a:endParaRPr>
              </a:p>
            </p:txBody>
          </p:sp>
          <p:sp>
            <p:nvSpPr>
              <p:cNvPr id="10" name="Rectangle 9"/>
              <p:cNvSpPr>
                <a:spLocks noChangeArrowheads="1"/>
              </p:cNvSpPr>
              <p:nvPr/>
            </p:nvSpPr>
            <p:spPr bwMode="auto">
              <a:xfrm>
                <a:off x="4526" y="7379"/>
                <a:ext cx="6688" cy="4065"/>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Агностики (часто ідеалісти) не вірять або в можливості людини пізнавати світ, або в пізнаваність самого світу, або ж допускають обмежену можливість пізнання. Вони висунули послідовну теорію агностицизму, згідно з якою</a:t>
                </a:r>
                <a:b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b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сама людина володіє обмеженими пізнавальними можливостями (завдяки обмеженим пізнавальним можливостям розуму). Сам навколишній світ непізнаваний у принципі – людина зможе пізнати зовнішню сторону предметів і явищ, але ніколи не пізнає внутрішню сутність цих предметів і явищ – </a:t>
                </a:r>
                <a:r>
                  <a:rPr kumimoji="0" lang="ru-RU"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речей у собі</a:t>
                </a:r>
                <a:r>
                  <a:rPr kumimoji="0" lang="ru-RU"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b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b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r>
                <a:br>
                  <a:rPr kumimoji="0" lang="uk-UA" altLang="uk-UA" sz="1900" b="0" i="0" u="none" strike="noStrike" cap="none" normalizeH="0" baseline="0" dirty="0" smtClean="0">
                    <a:ln>
                      <a:noFill/>
                    </a:ln>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br>
                <a:endParaRPr kumimoji="0" lang="uk-UA" altLang="uk-UA" sz="1900" b="0" i="0" u="none" strike="noStrike" cap="none" normalizeH="0" baseline="0" dirty="0" smtClean="0">
                  <a:ln>
                    <a:noFill/>
                  </a:ln>
                  <a:solidFill>
                    <a:schemeClr val="tx2"/>
                  </a:solidFill>
                  <a:effectLst/>
                </a:endParaRPr>
              </a:p>
            </p:txBody>
          </p:sp>
          <p:sp>
            <p:nvSpPr>
              <p:cNvPr id="11" name="Line 8"/>
              <p:cNvSpPr>
                <a:spLocks noChangeShapeType="1"/>
              </p:cNvSpPr>
              <p:nvPr/>
            </p:nvSpPr>
            <p:spPr bwMode="auto">
              <a:xfrm>
                <a:off x="954" y="5221"/>
                <a:ext cx="162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2" name="Line 7"/>
              <p:cNvSpPr>
                <a:spLocks noChangeShapeType="1"/>
              </p:cNvSpPr>
              <p:nvPr/>
            </p:nvSpPr>
            <p:spPr bwMode="auto">
              <a:xfrm>
                <a:off x="954" y="5219"/>
                <a:ext cx="0" cy="396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3" name="Line 6"/>
              <p:cNvSpPr>
                <a:spLocks noChangeShapeType="1"/>
              </p:cNvSpPr>
              <p:nvPr/>
            </p:nvSpPr>
            <p:spPr bwMode="auto">
              <a:xfrm>
                <a:off x="954" y="6116"/>
                <a:ext cx="360" cy="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 name="Line 5"/>
              <p:cNvSpPr>
                <a:spLocks noChangeShapeType="1"/>
              </p:cNvSpPr>
              <p:nvPr/>
            </p:nvSpPr>
            <p:spPr bwMode="auto">
              <a:xfrm>
                <a:off x="954" y="9179"/>
                <a:ext cx="360" cy="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5" name="Line 4"/>
              <p:cNvSpPr>
                <a:spLocks noChangeShapeType="1"/>
              </p:cNvSpPr>
              <p:nvPr/>
            </p:nvSpPr>
            <p:spPr bwMode="auto">
              <a:xfrm>
                <a:off x="4346" y="6116"/>
                <a:ext cx="18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6" name="Line 3"/>
              <p:cNvSpPr>
                <a:spLocks noChangeShapeType="1"/>
              </p:cNvSpPr>
              <p:nvPr/>
            </p:nvSpPr>
            <p:spPr bwMode="auto">
              <a:xfrm>
                <a:off x="4346" y="9179"/>
                <a:ext cx="180" cy="0"/>
              </a:xfrm>
              <a:prstGeom prst="lin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sp>
        <p:nvSpPr>
          <p:cNvPr id="17" name="Rectangle 2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4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uk-UA" altLang="uk-UA" sz="7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55893457"/>
      </p:ext>
    </p:extLst>
  </p:cSld>
  <p:clrMapOvr>
    <a:masterClrMapping/>
  </p:clrMapOvr>
  <p:transition>
    <p:strips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0" y="-198314"/>
            <a:ext cx="8568952" cy="1615827"/>
          </a:xfrm>
          <a:prstGeom prst="rect">
            <a:avLst/>
          </a:prstGeom>
        </p:spPr>
        <p:txBody>
          <a:bodyPr wrap="square" anchor="ctr">
            <a:spAutoFit/>
          </a:bodyPr>
          <a:lstStyle/>
          <a:p>
            <a:pPr algn="ctr">
              <a:spcAft>
                <a:spcPts val="0"/>
              </a:spcAft>
            </a:pPr>
            <a:r>
              <a:rPr lang="ru-RU" sz="3300" b="1" dirty="0">
                <a:latin typeface="+mn-lt"/>
                <a:ea typeface="Calibri" panose="020F0502020204030204" pitchFamily="34" charset="0"/>
              </a:rPr>
              <a:t>Основні </a:t>
            </a:r>
            <a:r>
              <a:rPr lang="ru-RU" sz="3300" b="1" dirty="0" err="1">
                <a:latin typeface="+mn-lt"/>
                <a:ea typeface="Calibri" panose="020F0502020204030204" pitchFamily="34" charset="0"/>
              </a:rPr>
              <a:t>компоненти</a:t>
            </a:r>
            <a:r>
              <a:rPr lang="ru-RU" sz="3300" b="1" dirty="0">
                <a:latin typeface="+mn-lt"/>
                <a:ea typeface="Calibri" panose="020F0502020204030204" pitchFamily="34" charset="0"/>
              </a:rPr>
              <a:t> </a:t>
            </a:r>
            <a:r>
              <a:rPr lang="ru-RU" sz="3300" b="1" dirty="0" err="1">
                <a:latin typeface="+mn-lt"/>
                <a:ea typeface="Calibri" panose="020F0502020204030204" pitchFamily="34" charset="0"/>
              </a:rPr>
              <a:t>наукового</a:t>
            </a:r>
            <a:r>
              <a:rPr lang="ru-RU" sz="3300" b="1" dirty="0">
                <a:latin typeface="+mn-lt"/>
                <a:ea typeface="Calibri" panose="020F0502020204030204" pitchFamily="34" charset="0"/>
              </a:rPr>
              <a:t> </a:t>
            </a:r>
            <a:r>
              <a:rPr lang="ru-RU" sz="3300" b="1" dirty="0" err="1">
                <a:latin typeface="+mn-lt"/>
                <a:ea typeface="Calibri" panose="020F0502020204030204" pitchFamily="34" charset="0"/>
              </a:rPr>
              <a:t>пізнання</a:t>
            </a:r>
            <a:endParaRPr lang="ru-RU" sz="3300" b="1" dirty="0">
              <a:latin typeface="+mn-lt"/>
              <a:ea typeface="Calibri" panose="020F0502020204030204" pitchFamily="34" charset="0"/>
            </a:endParaRPr>
          </a:p>
          <a:p>
            <a:pPr algn="ctr">
              <a:spcAft>
                <a:spcPts val="0"/>
              </a:spcAft>
            </a:pPr>
            <a:endParaRPr lang="ru-RU" sz="3300" b="1" dirty="0">
              <a:latin typeface="+mn-lt"/>
              <a:ea typeface="Calibri" panose="020F0502020204030204" pitchFamily="34" charset="0"/>
            </a:endParaRPr>
          </a:p>
        </p:txBody>
      </p:sp>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7" name="Rectangle 2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4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uk-UA" altLang="uk-UA" sz="7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grpSp>
        <p:nvGrpSpPr>
          <p:cNvPr id="18" name="Group 1"/>
          <p:cNvGrpSpPr>
            <a:grpSpLocks/>
          </p:cNvGrpSpPr>
          <p:nvPr/>
        </p:nvGrpSpPr>
        <p:grpSpPr bwMode="auto">
          <a:xfrm>
            <a:off x="152400" y="1112715"/>
            <a:ext cx="8884096" cy="5700308"/>
            <a:chOff x="1152" y="1043"/>
            <a:chExt cx="9540" cy="8015"/>
          </a:xfrm>
        </p:grpSpPr>
        <p:sp>
          <p:nvSpPr>
            <p:cNvPr id="19" name="Line 18"/>
            <p:cNvSpPr>
              <a:spLocks noChangeShapeType="1"/>
            </p:cNvSpPr>
            <p:nvPr/>
          </p:nvSpPr>
          <p:spPr bwMode="auto">
            <a:xfrm>
              <a:off x="1325" y="1649"/>
              <a:ext cx="0" cy="7036"/>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0" name="Line 17"/>
            <p:cNvSpPr>
              <a:spLocks noChangeShapeType="1"/>
            </p:cNvSpPr>
            <p:nvPr/>
          </p:nvSpPr>
          <p:spPr bwMode="auto">
            <a:xfrm>
              <a:off x="1325" y="6435"/>
              <a:ext cx="174"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1" name="Line 16"/>
            <p:cNvSpPr>
              <a:spLocks noChangeShapeType="1"/>
            </p:cNvSpPr>
            <p:nvPr/>
          </p:nvSpPr>
          <p:spPr bwMode="auto">
            <a:xfrm>
              <a:off x="1325" y="3660"/>
              <a:ext cx="174"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2" name="Line 15"/>
            <p:cNvSpPr>
              <a:spLocks noChangeShapeType="1"/>
            </p:cNvSpPr>
            <p:nvPr/>
          </p:nvSpPr>
          <p:spPr bwMode="auto">
            <a:xfrm>
              <a:off x="1325" y="2441"/>
              <a:ext cx="174"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4" name="Line 14"/>
            <p:cNvSpPr>
              <a:spLocks noChangeShapeType="1"/>
            </p:cNvSpPr>
            <p:nvPr/>
          </p:nvSpPr>
          <p:spPr bwMode="auto">
            <a:xfrm>
              <a:off x="1325" y="4675"/>
              <a:ext cx="174"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5" name="Line 13"/>
            <p:cNvSpPr>
              <a:spLocks noChangeShapeType="1"/>
            </p:cNvSpPr>
            <p:nvPr/>
          </p:nvSpPr>
          <p:spPr bwMode="auto">
            <a:xfrm>
              <a:off x="1325" y="5657"/>
              <a:ext cx="174"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6" name="Line 12"/>
            <p:cNvSpPr>
              <a:spLocks noChangeShapeType="1"/>
            </p:cNvSpPr>
            <p:nvPr/>
          </p:nvSpPr>
          <p:spPr bwMode="auto">
            <a:xfrm>
              <a:off x="1325" y="7315"/>
              <a:ext cx="174"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7" name="Line 11"/>
            <p:cNvSpPr>
              <a:spLocks noChangeShapeType="1"/>
            </p:cNvSpPr>
            <p:nvPr/>
          </p:nvSpPr>
          <p:spPr bwMode="auto">
            <a:xfrm>
              <a:off x="1325" y="8686"/>
              <a:ext cx="174"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8" name="Rectangle 10"/>
            <p:cNvSpPr>
              <a:spLocks noChangeArrowheads="1"/>
            </p:cNvSpPr>
            <p:nvPr/>
          </p:nvSpPr>
          <p:spPr bwMode="auto">
            <a:xfrm>
              <a:off x="1152" y="1043"/>
              <a:ext cx="9540" cy="601"/>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Основні компоненти наукового пізнання</a:t>
              </a:r>
              <a:endParaRPr kumimoji="0" lang="uk-UA" altLang="uk-UA" sz="3600" b="0" i="0" u="none" strike="noStrike" cap="none" normalizeH="0" baseline="0" smtClean="0">
                <a:ln>
                  <a:noFill/>
                </a:ln>
                <a:solidFill>
                  <a:schemeClr val="tx1"/>
                </a:solidFill>
                <a:effectLst/>
              </a:endParaRPr>
            </a:p>
          </p:txBody>
        </p:sp>
        <p:sp>
          <p:nvSpPr>
            <p:cNvPr id="29" name="Rectangle 9"/>
            <p:cNvSpPr>
              <a:spLocks noChangeArrowheads="1"/>
            </p:cNvSpPr>
            <p:nvPr/>
          </p:nvSpPr>
          <p:spPr bwMode="auto">
            <a:xfrm>
              <a:off x="1499" y="1832"/>
              <a:ext cx="9181" cy="133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пізнавальна діяльність спеціально підготовлених груп людей, які досягли певного рівня знань, навичок, розуміння, виробили відповідні світоглядні та методологічні настанови з приводу своєї професійної діяльності</a:t>
              </a:r>
              <a:endParaRPr kumimoji="0" lang="uk-UA" altLang="uk-UA"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b="0" i="0" u="none" strike="noStrike" cap="none" normalizeH="0" baseline="0" dirty="0" smtClean="0">
                <a:ln>
                  <a:noFill/>
                </a:ln>
                <a:solidFill>
                  <a:schemeClr val="tx1"/>
                </a:solidFill>
                <a:effectLst/>
              </a:endParaRPr>
            </a:p>
          </p:txBody>
        </p:sp>
        <p:sp>
          <p:nvSpPr>
            <p:cNvPr id="30" name="Rectangle 8"/>
            <p:cNvSpPr>
              <a:spLocks noChangeArrowheads="1"/>
            </p:cNvSpPr>
            <p:nvPr/>
          </p:nvSpPr>
          <p:spPr bwMode="auto">
            <a:xfrm>
              <a:off x="1499" y="3253"/>
              <a:ext cx="9181" cy="94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об'єкти пізнання, які можуть не збігатися безпосередньо з об'єктами виробничої діяльності, а також практики в цілому</a:t>
              </a:r>
              <a:endParaRPr kumimoji="0" lang="uk-UA" altLang="uk-UA"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2000" b="0" i="0" u="none" strike="noStrike" cap="none" normalizeH="0" baseline="0" dirty="0" smtClean="0">
                <a:ln>
                  <a:noFill/>
                </a:ln>
                <a:solidFill>
                  <a:schemeClr val="tx1"/>
                </a:solidFill>
                <a:effectLst/>
              </a:endParaRPr>
            </a:p>
          </p:txBody>
        </p:sp>
        <p:sp>
          <p:nvSpPr>
            <p:cNvPr id="31" name="Rectangle 7"/>
            <p:cNvSpPr>
              <a:spLocks noChangeArrowheads="1"/>
            </p:cNvSpPr>
            <p:nvPr/>
          </p:nvSpPr>
          <p:spPr bwMode="auto">
            <a:xfrm>
              <a:off x="1499" y="4269"/>
              <a:ext cx="9181" cy="89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предмет пізнання, який детермінується об'єктом пізнання і виявляється в певних логічних формах</a:t>
              </a:r>
              <a:endParaRPr kumimoji="0" lang="uk-UA" altLang="uk-UA" sz="2000" b="0" i="0" u="none" strike="noStrike" cap="none" normalizeH="0" baseline="0" smtClean="0">
                <a:ln>
                  <a:noFill/>
                </a:ln>
                <a:solidFill>
                  <a:schemeClr val="tx1"/>
                </a:solidFill>
                <a:effectLst/>
              </a:endParaRPr>
            </a:p>
          </p:txBody>
        </p:sp>
        <p:grpSp>
          <p:nvGrpSpPr>
            <p:cNvPr id="32" name="Group 4"/>
            <p:cNvGrpSpPr>
              <a:grpSpLocks/>
            </p:cNvGrpSpPr>
            <p:nvPr/>
          </p:nvGrpSpPr>
          <p:grpSpPr bwMode="auto">
            <a:xfrm>
              <a:off x="1499" y="5284"/>
              <a:ext cx="9181" cy="1422"/>
              <a:chOff x="1494" y="5759"/>
              <a:chExt cx="9528" cy="1260"/>
            </a:xfrm>
          </p:grpSpPr>
          <p:sp>
            <p:nvSpPr>
              <p:cNvPr id="35" name="Rectangle 6"/>
              <p:cNvSpPr>
                <a:spLocks noChangeArrowheads="1"/>
              </p:cNvSpPr>
              <p:nvPr/>
            </p:nvSpPr>
            <p:spPr bwMode="auto">
              <a:xfrm>
                <a:off x="1494" y="5759"/>
                <a:ext cx="9528" cy="53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особливі методи та засоби пізнання</a:t>
                </a:r>
                <a:endParaRPr kumimoji="0" lang="uk-UA" altLang="uk-UA" sz="20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2000" b="0" i="0" u="none" strike="noStrike" cap="none" normalizeH="0" baseline="0" smtClean="0">
                  <a:ln>
                    <a:noFill/>
                  </a:ln>
                  <a:solidFill>
                    <a:schemeClr val="tx1"/>
                  </a:solidFill>
                  <a:effectLst/>
                </a:endParaRPr>
              </a:p>
            </p:txBody>
          </p:sp>
          <p:sp>
            <p:nvSpPr>
              <p:cNvPr id="36" name="Rectangle 5"/>
              <p:cNvSpPr>
                <a:spLocks noChangeArrowheads="1"/>
              </p:cNvSpPr>
              <p:nvPr/>
            </p:nvSpPr>
            <p:spPr bwMode="auto">
              <a:xfrm>
                <a:off x="1494" y="6486"/>
                <a:ext cx="9528" cy="53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уже сформовані логічні форми пізнання та </a:t>
                </a:r>
                <a:r>
                  <a:rPr kumimoji="0" lang="uk-UA" altLang="uk-UA" sz="20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мовні</a:t>
                </a:r>
                <a:r>
                  <a:rPr kumimoji="0" lang="uk-UA" altLang="uk-UA"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засоби</a:t>
                </a:r>
                <a:endParaRPr kumimoji="0" lang="uk-UA" altLang="uk-UA"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2000" b="0" i="0" u="none" strike="noStrike" cap="none" normalizeH="0" baseline="0" dirty="0" smtClean="0">
                  <a:ln>
                    <a:noFill/>
                  </a:ln>
                  <a:solidFill>
                    <a:schemeClr val="tx1"/>
                  </a:solidFill>
                  <a:effectLst/>
                </a:endParaRPr>
              </a:p>
            </p:txBody>
          </p:sp>
        </p:grpSp>
        <p:sp>
          <p:nvSpPr>
            <p:cNvPr id="33" name="Rectangle 3"/>
            <p:cNvSpPr>
              <a:spLocks noChangeArrowheads="1"/>
            </p:cNvSpPr>
            <p:nvPr/>
          </p:nvSpPr>
          <p:spPr bwMode="auto">
            <a:xfrm>
              <a:off x="1499" y="6909"/>
              <a:ext cx="9181" cy="89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результати пізнання, що виражаються переважно в законах, теоріях, наукових гіпотезах</a:t>
              </a:r>
              <a:endParaRPr kumimoji="0" lang="uk-UA" altLang="uk-UA"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2000" b="0" i="0" u="none" strike="noStrike" cap="none" normalizeH="0" baseline="0" dirty="0" smtClean="0">
                <a:ln>
                  <a:noFill/>
                </a:ln>
                <a:solidFill>
                  <a:schemeClr val="tx1"/>
                </a:solidFill>
                <a:effectLst/>
              </a:endParaRPr>
            </a:p>
          </p:txBody>
        </p:sp>
        <p:sp>
          <p:nvSpPr>
            <p:cNvPr id="34" name="Rectangle 2"/>
            <p:cNvSpPr>
              <a:spLocks noChangeArrowheads="1"/>
            </p:cNvSpPr>
            <p:nvPr/>
          </p:nvSpPr>
          <p:spPr bwMode="auto">
            <a:xfrm>
              <a:off x="1499" y="7924"/>
              <a:ext cx="9181" cy="113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цілі на досягнення істинного і достовірного, систематизованого знання, здатного пояснити явища, передбачити їхні можливі зміни і бути застосованим практично</a:t>
              </a:r>
              <a:endParaRPr kumimoji="0" lang="uk-UA" altLang="uk-UA" sz="1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900" b="0" i="0" u="none" strike="noStrike" cap="none" normalizeH="0" baseline="0" dirty="0" smtClean="0">
                <a:ln>
                  <a:noFill/>
                </a:ln>
                <a:solidFill>
                  <a:schemeClr val="tx1"/>
                </a:solidFill>
                <a:effectLst/>
              </a:endParaRPr>
            </a:p>
          </p:txBody>
        </p:sp>
      </p:grpSp>
      <p:sp>
        <p:nvSpPr>
          <p:cNvPr id="37" name="Rectangle 28"/>
          <p:cNvSpPr>
            <a:spLocks noChangeArrowheads="1"/>
          </p:cNvSpPr>
          <p:nvPr/>
        </p:nvSpPr>
        <p:spPr bwMode="auto">
          <a:xfrm>
            <a:off x="744463" y="195091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051790753"/>
      </p:ext>
    </p:extLst>
  </p:cSld>
  <p:clrMapOvr>
    <a:masterClrMapping/>
  </p:clrMapOvr>
  <p:transition>
    <p:strips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23528" y="-11430"/>
            <a:ext cx="7812360" cy="830997"/>
          </a:xfrm>
          <a:prstGeom prst="rect">
            <a:avLst/>
          </a:prstGeom>
        </p:spPr>
        <p:txBody>
          <a:bodyPr wrap="square" anchor="ctr">
            <a:spAutoFit/>
          </a:bodyPr>
          <a:lstStyle/>
          <a:p>
            <a:pPr algn="ctr">
              <a:spcAft>
                <a:spcPts val="0"/>
              </a:spcAft>
            </a:pPr>
            <a:r>
              <a:rPr lang="ru-RU" sz="2400" b="1" dirty="0" err="1">
                <a:latin typeface="+mn-lt"/>
                <a:ea typeface="Calibri" panose="020F0502020204030204" pitchFamily="34" charset="0"/>
              </a:rPr>
              <a:t>Філософські</a:t>
            </a:r>
            <a:r>
              <a:rPr lang="ru-RU" sz="2400" b="1" dirty="0">
                <a:latin typeface="+mn-lt"/>
                <a:ea typeface="Calibri" panose="020F0502020204030204" pitchFamily="34" charset="0"/>
              </a:rPr>
              <a:t> </a:t>
            </a:r>
            <a:r>
              <a:rPr lang="ru-RU" sz="2400" b="1" dirty="0" err="1">
                <a:latin typeface="+mn-lt"/>
                <a:ea typeface="Calibri" panose="020F0502020204030204" pitchFamily="34" charset="0"/>
              </a:rPr>
              <a:t>концепції</a:t>
            </a:r>
            <a:r>
              <a:rPr lang="ru-RU" sz="2400" b="1" dirty="0">
                <a:latin typeface="+mn-lt"/>
                <a:ea typeface="Calibri" panose="020F0502020204030204" pitchFamily="34" charset="0"/>
              </a:rPr>
              <a:t> </a:t>
            </a:r>
            <a:r>
              <a:rPr lang="ru-RU" sz="2400" b="1" dirty="0" err="1">
                <a:latin typeface="+mn-lt"/>
                <a:ea typeface="Calibri" panose="020F0502020204030204" pitchFamily="34" charset="0"/>
              </a:rPr>
              <a:t>дослідження</a:t>
            </a:r>
            <a:r>
              <a:rPr lang="ru-RU" sz="2400" b="1" dirty="0">
                <a:latin typeface="+mn-lt"/>
                <a:ea typeface="Calibri" panose="020F0502020204030204" pitchFamily="34" charset="0"/>
              </a:rPr>
              <a:t> </a:t>
            </a:r>
            <a:r>
              <a:rPr lang="ru-RU" sz="2400" b="1" dirty="0" err="1">
                <a:latin typeface="+mn-lt"/>
                <a:ea typeface="Calibri" panose="020F0502020204030204" pitchFamily="34" charset="0"/>
              </a:rPr>
              <a:t>процесу</a:t>
            </a:r>
            <a:r>
              <a:rPr lang="ru-RU" sz="2400" b="1" dirty="0">
                <a:latin typeface="+mn-lt"/>
                <a:ea typeface="Calibri" panose="020F0502020204030204" pitchFamily="34" charset="0"/>
              </a:rPr>
              <a:t> </a:t>
            </a:r>
            <a:r>
              <a:rPr lang="ru-RU" sz="2400" b="1" dirty="0" err="1">
                <a:latin typeface="+mn-lt"/>
                <a:ea typeface="Calibri" panose="020F0502020204030204" pitchFamily="34" charset="0"/>
              </a:rPr>
              <a:t>пізнання</a:t>
            </a:r>
            <a:endParaRPr lang="ru-RU" sz="2400" b="1" dirty="0">
              <a:latin typeface="+mn-lt"/>
              <a:ea typeface="Calibri" panose="020F0502020204030204" pitchFamily="34" charset="0"/>
            </a:endParaRPr>
          </a:p>
        </p:txBody>
      </p:sp>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7" name="Rectangle 2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4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uk-UA" altLang="uk-UA" sz="7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37" name="Rectangle 28"/>
          <p:cNvSpPr>
            <a:spLocks noChangeArrowheads="1"/>
          </p:cNvSpPr>
          <p:nvPr/>
        </p:nvSpPr>
        <p:spPr bwMode="auto">
          <a:xfrm>
            <a:off x="744463" y="195091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87320228"/>
              </p:ext>
            </p:extLst>
          </p:nvPr>
        </p:nvGraphicFramePr>
        <p:xfrm>
          <a:off x="0" y="761999"/>
          <a:ext cx="9143999" cy="6096000"/>
        </p:xfrm>
        <a:graphic>
          <a:graphicData uri="http://schemas.openxmlformats.org/drawingml/2006/table">
            <a:tbl>
              <a:tblPr>
                <a:tableStyleId>{69CF1AB2-1976-4502-BF36-3FF5EA218861}</a:tableStyleId>
              </a:tblPr>
              <a:tblGrid>
                <a:gridCol w="991393">
                  <a:extLst>
                    <a:ext uri="{9D8B030D-6E8A-4147-A177-3AD203B41FA5}">
                      <a16:colId xmlns:a16="http://schemas.microsoft.com/office/drawing/2014/main" xmlns="" val="560480302"/>
                    </a:ext>
                  </a:extLst>
                </a:gridCol>
                <a:gridCol w="2371667">
                  <a:extLst>
                    <a:ext uri="{9D8B030D-6E8A-4147-A177-3AD203B41FA5}">
                      <a16:colId xmlns:a16="http://schemas.microsoft.com/office/drawing/2014/main" xmlns="" val="2542742595"/>
                    </a:ext>
                  </a:extLst>
                </a:gridCol>
                <a:gridCol w="5780939">
                  <a:extLst>
                    <a:ext uri="{9D8B030D-6E8A-4147-A177-3AD203B41FA5}">
                      <a16:colId xmlns:a16="http://schemas.microsoft.com/office/drawing/2014/main" xmlns="" val="3689235818"/>
                    </a:ext>
                  </a:extLst>
                </a:gridCol>
              </a:tblGrid>
              <a:tr h="317688">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Період </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Філософська течія</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Характеристика</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24621604"/>
                  </a:ext>
                </a:extLst>
              </a:tr>
              <a:tr h="2147534">
                <a:tc>
                  <a:txBody>
                    <a:bodyPr/>
                    <a:lstStyle/>
                    <a:p>
                      <a:pPr algn="ctr">
                        <a:lnSpc>
                          <a:spcPct val="115000"/>
                        </a:lnSpc>
                        <a:spcAft>
                          <a:spcPts val="0"/>
                        </a:spcAft>
                      </a:pPr>
                      <a:r>
                        <a:rPr lang="uk-UA" sz="1800" dirty="0">
                          <a:solidFill>
                            <a:schemeClr val="tx2"/>
                          </a:solidFill>
                          <a:effectLst/>
                          <a:latin typeface="Times New Roman" panose="02020603050405020304" pitchFamily="18" charset="0"/>
                          <a:cs typeface="Times New Roman" panose="02020603050405020304" pitchFamily="18" charset="0"/>
                        </a:rPr>
                        <a:t>XVII – </a:t>
                      </a:r>
                    </a:p>
                    <a:p>
                      <a:pPr algn="ctr">
                        <a:lnSpc>
                          <a:spcPct val="115000"/>
                        </a:lnSpc>
                        <a:spcAft>
                          <a:spcPts val="0"/>
                        </a:spcAft>
                      </a:pPr>
                      <a:r>
                        <a:rPr lang="uk-UA" sz="1800" dirty="0">
                          <a:solidFill>
                            <a:schemeClr val="tx2"/>
                          </a:solidFill>
                          <a:effectLst/>
                          <a:latin typeface="Times New Roman" panose="02020603050405020304" pitchFamily="18" charset="0"/>
                          <a:cs typeface="Times New Roman" panose="02020603050405020304" pitchFamily="18" charset="0"/>
                        </a:rPr>
                        <a:t>XVIII ст.</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cs typeface="Times New Roman" panose="02020603050405020304" pitchFamily="18" charset="0"/>
                        </a:rPr>
                        <a:t>Емпірична концепція</a:t>
                      </a:r>
                    </a:p>
                    <a:p>
                      <a:pPr algn="ctr">
                        <a:lnSpc>
                          <a:spcPct val="115000"/>
                        </a:lnSpc>
                        <a:spcAft>
                          <a:spcPts val="0"/>
                        </a:spcAft>
                      </a:pPr>
                      <a:r>
                        <a:rPr lang="uk-UA" sz="1800" i="1" dirty="0">
                          <a:solidFill>
                            <a:schemeClr val="tx2"/>
                          </a:solidFill>
                          <a:effectLst/>
                          <a:latin typeface="Times New Roman" panose="02020603050405020304" pitchFamily="18" charset="0"/>
                          <a:cs typeface="Times New Roman" panose="02020603050405020304" pitchFamily="18" charset="0"/>
                        </a:rPr>
                        <a:t>(Ф. Бекон, </a:t>
                      </a:r>
                      <a:r>
                        <a:rPr lang="uk-UA" sz="1800" i="1" dirty="0" err="1">
                          <a:solidFill>
                            <a:schemeClr val="tx2"/>
                          </a:solidFill>
                          <a:effectLst/>
                          <a:latin typeface="Times New Roman" panose="02020603050405020304" pitchFamily="18" charset="0"/>
                          <a:cs typeface="Times New Roman" panose="02020603050405020304" pitchFamily="18" charset="0"/>
                        </a:rPr>
                        <a:t>Дж</a:t>
                      </a:r>
                      <a:r>
                        <a:rPr lang="uk-UA" sz="1800" i="1" dirty="0">
                          <a:solidFill>
                            <a:schemeClr val="tx2"/>
                          </a:solidFill>
                          <a:effectLst/>
                          <a:latin typeface="Times New Roman" panose="02020603050405020304" pitchFamily="18" charset="0"/>
                          <a:cs typeface="Times New Roman" panose="02020603050405020304" pitchFamily="18" charset="0"/>
                        </a:rPr>
                        <a:t>. Локк </a:t>
                      </a:r>
                      <a:r>
                        <a:rPr lang="en-US" sz="1800" i="1" dirty="0" smtClean="0">
                          <a:solidFill>
                            <a:schemeClr val="tx2"/>
                          </a:solidFill>
                          <a:effectLst/>
                          <a:latin typeface="Times New Roman" panose="02020603050405020304" pitchFamily="18" charset="0"/>
                          <a:cs typeface="Times New Roman" panose="02020603050405020304" pitchFamily="18" charset="0"/>
                        </a:rPr>
                        <a:t>   </a:t>
                      </a:r>
                      <a:r>
                        <a:rPr lang="uk-UA" sz="1800" i="1" dirty="0" smtClean="0">
                          <a:solidFill>
                            <a:schemeClr val="tx2"/>
                          </a:solidFill>
                          <a:effectLst/>
                          <a:latin typeface="Times New Roman" panose="02020603050405020304" pitchFamily="18" charset="0"/>
                          <a:cs typeface="Times New Roman" panose="02020603050405020304" pitchFamily="18" charset="0"/>
                        </a:rPr>
                        <a:t>Т</a:t>
                      </a:r>
                      <a:r>
                        <a:rPr lang="uk-UA" sz="1800" i="1" dirty="0">
                          <a:solidFill>
                            <a:schemeClr val="tx2"/>
                          </a:solidFill>
                          <a:effectLst/>
                          <a:latin typeface="Times New Roman" panose="02020603050405020304" pitchFamily="18" charset="0"/>
                          <a:cs typeface="Times New Roman" panose="02020603050405020304" pitchFamily="18" charset="0"/>
                        </a:rPr>
                        <a:t>. Гоббс)</a:t>
                      </a:r>
                      <a:endPar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300" dirty="0">
                          <a:solidFill>
                            <a:schemeClr val="tx2"/>
                          </a:solidFill>
                          <a:effectLst/>
                          <a:latin typeface="Times New Roman" panose="02020603050405020304" pitchFamily="18" charset="0"/>
                          <a:cs typeface="Times New Roman" panose="02020603050405020304" pitchFamily="18" charset="0"/>
                        </a:rPr>
                        <a:t>Пізнання є ключем до всіх інших наук, бо має у собі “розумове знаряддя”, яке дає розумові вказівки або попереджає щодо помилок (“примар”). Бекон вважав, що поширена на той час логіка не є корисною для набуття пізнання. Порушуючи питання про новий метод “іншої логіки”, він наголошував, що нова логіка, на відміну від суто формальної, має виходити не тільки з природи розуму, але й з природи речей, “не вигадувати та надумувати”, а відкривати й відображати те, що здійснює природа, тобто бути змістовною та об'єктивною. Основою пізнання є досвід, а чуттєві форми визначають результати отриманої наукової інформації. Порівняно з логічними формами почуття має перевагу щодо достовірності, тоді як логічне мислення здатне спрямовувати пізнання в помилкове русло</a:t>
                      </a:r>
                      <a:endPar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793307153"/>
                  </a:ext>
                </a:extLst>
              </a:tr>
              <a:tr h="1366612">
                <a:tc>
                  <a:txBody>
                    <a:bodyPr/>
                    <a:lstStyle/>
                    <a:p>
                      <a:pPr algn="ctr">
                        <a:lnSpc>
                          <a:spcPct val="115000"/>
                        </a:lnSpc>
                        <a:spcAft>
                          <a:spcPts val="0"/>
                        </a:spcAft>
                      </a:pPr>
                      <a:r>
                        <a:rPr lang="uk-UA" sz="1800" dirty="0">
                          <a:solidFill>
                            <a:schemeClr val="tx2"/>
                          </a:solidFill>
                          <a:effectLst/>
                          <a:latin typeface="Times New Roman" panose="02020603050405020304" pitchFamily="18" charset="0"/>
                          <a:cs typeface="Times New Roman" panose="02020603050405020304" pitchFamily="18" charset="0"/>
                        </a:rPr>
                        <a:t>XVII ст.</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cs typeface="Times New Roman" panose="02020603050405020304" pitchFamily="18" charset="0"/>
                        </a:rPr>
                        <a:t>Концепція сенсуалізму </a:t>
                      </a:r>
                    </a:p>
                    <a:p>
                      <a:pPr algn="ctr">
                        <a:lnSpc>
                          <a:spcPct val="115000"/>
                        </a:lnSpc>
                        <a:spcAft>
                          <a:spcPts val="0"/>
                        </a:spcAft>
                      </a:pPr>
                      <a:r>
                        <a:rPr lang="uk-UA" sz="1800" i="1" dirty="0">
                          <a:solidFill>
                            <a:schemeClr val="tx2"/>
                          </a:solidFill>
                          <a:effectLst/>
                          <a:latin typeface="Times New Roman" panose="02020603050405020304" pitchFamily="18" charset="0"/>
                          <a:cs typeface="Times New Roman" panose="02020603050405020304" pitchFamily="18" charset="0"/>
                        </a:rPr>
                        <a:t>(</a:t>
                      </a:r>
                      <a:r>
                        <a:rPr lang="uk-UA" sz="1800" i="1" dirty="0" err="1">
                          <a:solidFill>
                            <a:schemeClr val="tx2"/>
                          </a:solidFill>
                          <a:effectLst/>
                          <a:latin typeface="Times New Roman" panose="02020603050405020304" pitchFamily="18" charset="0"/>
                          <a:cs typeface="Times New Roman" panose="02020603050405020304" pitchFamily="18" charset="0"/>
                        </a:rPr>
                        <a:t>Дж</a:t>
                      </a:r>
                      <a:r>
                        <a:rPr lang="uk-UA" sz="1800" i="1" dirty="0">
                          <a:solidFill>
                            <a:schemeClr val="tx2"/>
                          </a:solidFill>
                          <a:effectLst/>
                          <a:latin typeface="Times New Roman" panose="02020603050405020304" pitchFamily="18" charset="0"/>
                          <a:cs typeface="Times New Roman" panose="02020603050405020304" pitchFamily="18" charset="0"/>
                        </a:rPr>
                        <a:t>. Локк) </a:t>
                      </a:r>
                      <a:endPar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uk-UA" sz="1300" dirty="0">
                          <a:solidFill>
                            <a:schemeClr val="tx2"/>
                          </a:solidFill>
                          <a:effectLst/>
                          <a:latin typeface="Times New Roman" panose="02020603050405020304" pitchFamily="18" charset="0"/>
                          <a:cs typeface="Times New Roman" panose="02020603050405020304" pitchFamily="18" charset="0"/>
                        </a:rPr>
                        <a:t>“Немає нічого в розумі, чого не було б у відчуттях” – основний принцип сенсуалізму. Логічному мисленню як виду пізнання відводиться роль певного шостого чуття, що впорядковує емпіричний матеріал, який надають інші п'ять органів чуття. Приміром, </a:t>
                      </a:r>
                      <a:r>
                        <a:rPr lang="uk-UA" sz="1300" dirty="0" err="1">
                          <a:solidFill>
                            <a:schemeClr val="tx2"/>
                          </a:solidFill>
                          <a:effectLst/>
                          <a:latin typeface="Times New Roman" panose="02020603050405020304" pitchFamily="18" charset="0"/>
                          <a:cs typeface="Times New Roman" panose="02020603050405020304" pitchFamily="18" charset="0"/>
                        </a:rPr>
                        <a:t>Дж</a:t>
                      </a:r>
                      <a:r>
                        <a:rPr lang="uk-UA" sz="1300" dirty="0">
                          <a:solidFill>
                            <a:schemeClr val="tx2"/>
                          </a:solidFill>
                          <a:effectLst/>
                          <a:latin typeface="Times New Roman" panose="02020603050405020304" pitchFamily="18" charset="0"/>
                          <a:cs typeface="Times New Roman" panose="02020603050405020304" pitchFamily="18" charset="0"/>
                        </a:rPr>
                        <a:t>. Локк вважав, що знання не має в собі нічого того, що не було присутнім у чуттєвому досвіді. Поняття “сенсуалізм” (з лат. </a:t>
                      </a:r>
                      <a:r>
                        <a:rPr lang="uk-UA" sz="1300" dirty="0" err="1">
                          <a:solidFill>
                            <a:schemeClr val="tx2"/>
                          </a:solidFill>
                          <a:effectLst/>
                          <a:latin typeface="Times New Roman" panose="02020603050405020304" pitchFamily="18" charset="0"/>
                          <a:cs typeface="Times New Roman" panose="02020603050405020304" pitchFamily="18" charset="0"/>
                        </a:rPr>
                        <a:t>sensu</a:t>
                      </a:r>
                      <a:r>
                        <a:rPr lang="uk-UA" sz="1300" dirty="0">
                          <a:solidFill>
                            <a:schemeClr val="tx2"/>
                          </a:solidFill>
                          <a:effectLst/>
                          <a:latin typeface="Times New Roman" panose="02020603050405020304" pitchFamily="18" charset="0"/>
                          <a:cs typeface="Times New Roman" panose="02020603050405020304" pitchFamily="18" charset="0"/>
                        </a:rPr>
                        <a:t> – “почуття”) вживається для характеристики представників ранньої філософії, а саме – тих, які надавали почуттям перевагу над розумом</a:t>
                      </a: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49889661"/>
                  </a:ext>
                </a:extLst>
              </a:tr>
              <a:tr h="2147534">
                <a:tc>
                  <a:txBody>
                    <a:bodyPr/>
                    <a:lstStyle/>
                    <a:p>
                      <a:pPr algn="ctr">
                        <a:lnSpc>
                          <a:spcPct val="115000"/>
                        </a:lnSpc>
                        <a:spcAft>
                          <a:spcPts val="0"/>
                        </a:spcAft>
                      </a:pPr>
                      <a:r>
                        <a:rPr lang="uk-UA" sz="1800" dirty="0">
                          <a:solidFill>
                            <a:schemeClr val="tx2"/>
                          </a:solidFill>
                          <a:effectLst/>
                          <a:latin typeface="Times New Roman" panose="02020603050405020304" pitchFamily="18" charset="0"/>
                          <a:cs typeface="Times New Roman" panose="02020603050405020304" pitchFamily="18" charset="0"/>
                        </a:rPr>
                        <a:t>XVII ст.</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cs typeface="Times New Roman" panose="02020603050405020304" pitchFamily="18" charset="0"/>
                        </a:rPr>
                        <a:t>Концепція раціоналізму </a:t>
                      </a:r>
                    </a:p>
                    <a:p>
                      <a:pPr algn="ctr">
                        <a:lnSpc>
                          <a:spcPct val="115000"/>
                        </a:lnSpc>
                        <a:spcAft>
                          <a:spcPts val="0"/>
                        </a:spcAft>
                      </a:pPr>
                      <a:r>
                        <a:rPr lang="uk-UA" sz="1800" i="1" dirty="0">
                          <a:solidFill>
                            <a:schemeClr val="tx2"/>
                          </a:solidFill>
                          <a:effectLst/>
                          <a:latin typeface="Times New Roman" panose="02020603050405020304" pitchFamily="18" charset="0"/>
                          <a:cs typeface="Times New Roman" panose="02020603050405020304" pitchFamily="18" charset="0"/>
                        </a:rPr>
                        <a:t>(</a:t>
                      </a:r>
                      <a:r>
                        <a:rPr lang="uk-UA" sz="1800" i="1" dirty="0" err="1">
                          <a:solidFill>
                            <a:schemeClr val="tx2"/>
                          </a:solidFill>
                          <a:effectLst/>
                          <a:latin typeface="Times New Roman" panose="02020603050405020304" pitchFamily="18" charset="0"/>
                          <a:cs typeface="Times New Roman" panose="02020603050405020304" pitchFamily="18" charset="0"/>
                        </a:rPr>
                        <a:t>Рене</a:t>
                      </a:r>
                      <a:r>
                        <a:rPr lang="uk-UA" sz="1800" i="1" dirty="0">
                          <a:solidFill>
                            <a:schemeClr val="tx2"/>
                          </a:solidFill>
                          <a:effectLst/>
                          <a:latin typeface="Times New Roman" panose="02020603050405020304" pitchFamily="18" charset="0"/>
                          <a:cs typeface="Times New Roman" panose="02020603050405020304" pitchFamily="18" charset="0"/>
                        </a:rPr>
                        <a:t> Декарт)</a:t>
                      </a:r>
                      <a:endPar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300" spc="-10" dirty="0">
                          <a:solidFill>
                            <a:schemeClr val="tx2"/>
                          </a:solidFill>
                          <a:effectLst/>
                          <a:latin typeface="Times New Roman" panose="02020603050405020304" pitchFamily="18" charset="0"/>
                          <a:cs typeface="Times New Roman" panose="02020603050405020304" pitchFamily="18" charset="0"/>
                        </a:rPr>
                        <a:t>Раціоналісти – це вчені, які ставлять розум, логічне мислення над почуттям. Вважають, що органи почуття надають лише поверхове й ілюзорне знання, а справжню наукову істину можна встановити лише на основі суворого логічного аналізу. Вся філософія та гносеологія Декарта охоплені переконанням у безмежності людського розуму, у надзвичайній силі пізнання, мислення та понятійного бачення сутності речей. Щоб побудувати храм нової, раціональної, культури потрібний чистий “будівельний майданчик”, тобто спочатку слід “розчистити ґрунт” від традиційної культури. Цю роботу, за Декартом, виконує сумнів: усе є сумнівним, безсумнівним є лише факт самого сумніву. Для Декарта сумнів – це не порожній скептицизм, а дещо конструктивне, всезагальне та універсальне</a:t>
                      </a:r>
                      <a:endPar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798787139"/>
                  </a:ext>
                </a:extLst>
              </a:tr>
            </a:tbl>
          </a:graphicData>
        </a:graphic>
      </p:graphicFrame>
    </p:spTree>
    <p:extLst>
      <p:ext uri="{BB962C8B-B14F-4D97-AF65-F5344CB8AC3E}">
        <p14:creationId xmlns:p14="http://schemas.microsoft.com/office/powerpoint/2010/main" val="3085228631"/>
      </p:ext>
    </p:extLst>
  </p:cSld>
  <p:clrMapOvr>
    <a:masterClrMapping/>
  </p:clrMapOvr>
  <p:transition>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7" name="Rectangle 2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4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uk-UA" altLang="uk-UA" sz="7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37" name="Rectangle 28"/>
          <p:cNvSpPr>
            <a:spLocks noChangeArrowheads="1"/>
          </p:cNvSpPr>
          <p:nvPr/>
        </p:nvSpPr>
        <p:spPr bwMode="auto">
          <a:xfrm>
            <a:off x="744463" y="195091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2165599319"/>
              </p:ext>
            </p:extLst>
          </p:nvPr>
        </p:nvGraphicFramePr>
        <p:xfrm>
          <a:off x="23997" y="0"/>
          <a:ext cx="9143999" cy="4264549"/>
        </p:xfrm>
        <a:graphic>
          <a:graphicData uri="http://schemas.openxmlformats.org/drawingml/2006/table">
            <a:tbl>
              <a:tblPr>
                <a:tableStyleId>{69CF1AB2-1976-4502-BF36-3FF5EA218861}</a:tableStyleId>
              </a:tblPr>
              <a:tblGrid>
                <a:gridCol w="1259632">
                  <a:extLst>
                    <a:ext uri="{9D8B030D-6E8A-4147-A177-3AD203B41FA5}">
                      <a16:colId xmlns:a16="http://schemas.microsoft.com/office/drawing/2014/main" xmlns="" val="560480302"/>
                    </a:ext>
                  </a:extLst>
                </a:gridCol>
                <a:gridCol w="2103428">
                  <a:extLst>
                    <a:ext uri="{9D8B030D-6E8A-4147-A177-3AD203B41FA5}">
                      <a16:colId xmlns:a16="http://schemas.microsoft.com/office/drawing/2014/main" xmlns="" val="2542742595"/>
                    </a:ext>
                  </a:extLst>
                </a:gridCol>
                <a:gridCol w="5780939">
                  <a:extLst>
                    <a:ext uri="{9D8B030D-6E8A-4147-A177-3AD203B41FA5}">
                      <a16:colId xmlns:a16="http://schemas.microsoft.com/office/drawing/2014/main" xmlns="" val="3689235818"/>
                    </a:ext>
                  </a:extLst>
                </a:gridCol>
              </a:tblGrid>
              <a:tr h="363109">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Період </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Філософська течія</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Характеристика</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24621604"/>
                  </a:ext>
                </a:extLst>
              </a:tr>
              <a:tr h="3137899">
                <a:tc>
                  <a:txBody>
                    <a:bodyPr/>
                    <a:lstStyle/>
                    <a:p>
                      <a:pPr algn="ctr">
                        <a:lnSpc>
                          <a:spcPct val="115000"/>
                        </a:lnSpc>
                        <a:spcAft>
                          <a:spcPts val="0"/>
                        </a:spcAft>
                      </a:pP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XVIII ст. </a:t>
                      </a:r>
                      <a:r>
                        <a:rPr lang="uk-UA"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початок                </a:t>
                      </a: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ХIХ ст.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Німецька класична філософія (І. Кант)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600" spc="-4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Її основоположник І. Кант вперше спробував пов'язати проблеми гносеології з дослідженням історичних форм діяльності людей, стверджуючи, що об'єкт як такий існує лише у формах діяльності суб'єкта. Головне питання своєї гносеологічної концепції – про джерела та межі пізнання – І. Кант сформулював як питання про можливості апріорних синтетичних суджень, які дають нове знання у кожному з трьох головних видів знання – математиці, теоретичному природознавстві та метафізиці як пізнанні істинно сущого. Вирішуючи ці питання, І. Кант досліджував три головні характеристики пізнання – чуттєвість, </a:t>
                      </a:r>
                      <a:r>
                        <a:rPr lang="uk-UA" sz="1600" spc="-4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розсудок</a:t>
                      </a:r>
                      <a:r>
                        <a:rPr lang="uk-UA" sz="1600" spc="-4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та розум. Він вважав природним, фактичним та очевидним станом мислення діалектику, оскільки існуюча логіка не спроможна задовольнити актуальних потреби у сфері розв'язання природничих та соціальних проблем. У цьому зв'язку І. Кант поділив логіку на загальну (формальну) – логіку роздуму та трансцендентальну – логіку розуму, яка є початком діалектичної логіки</a:t>
                      </a:r>
                      <a:endParaRPr lang="uk-UA" sz="16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793307153"/>
                  </a:ext>
                </a:extLst>
              </a:tr>
            </a:tbl>
          </a:graphicData>
        </a:graphic>
      </p:graphicFrame>
    </p:spTree>
    <p:extLst>
      <p:ext uri="{BB962C8B-B14F-4D97-AF65-F5344CB8AC3E}">
        <p14:creationId xmlns:p14="http://schemas.microsoft.com/office/powerpoint/2010/main" val="3708970192"/>
      </p:ext>
    </p:extLst>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395228" y="1628801"/>
            <a:ext cx="8353425" cy="3096344"/>
          </a:xfrm>
        </p:spPr>
        <p:txBody>
          <a:bodyPr/>
          <a:lstStyle/>
          <a:p>
            <a:pPr marL="0" indent="0">
              <a:spcBef>
                <a:spcPts val="0"/>
              </a:spcBef>
              <a:spcAft>
                <a:spcPts val="1000"/>
              </a:spcAft>
              <a:buClr>
                <a:schemeClr val="accent1"/>
              </a:buClr>
              <a:buFont typeface="Wingdings" panose="05000000000000000000" pitchFamily="2" charset="2"/>
              <a:buNone/>
              <a:defRPr/>
            </a:pPr>
            <a:r>
              <a:rPr lang="en-US" dirty="0">
                <a:solidFill>
                  <a:schemeClr val="accent4">
                    <a:lumMod val="75000"/>
                  </a:schemeClr>
                </a:solidFill>
              </a:rPr>
              <a:t>2</a:t>
            </a:r>
            <a:r>
              <a:rPr lang="uk-UA" dirty="0" smtClean="0">
                <a:solidFill>
                  <a:schemeClr val="accent4">
                    <a:lumMod val="75000"/>
                  </a:schemeClr>
                </a:solidFill>
              </a:rPr>
              <a:t>.1. Визначення процесу пізнання</a:t>
            </a:r>
          </a:p>
          <a:p>
            <a:pPr marL="0" indent="0">
              <a:spcBef>
                <a:spcPts val="0"/>
              </a:spcBef>
              <a:spcAft>
                <a:spcPts val="1000"/>
              </a:spcAft>
              <a:buClr>
                <a:schemeClr val="accent1"/>
              </a:buClr>
              <a:buFont typeface="Wingdings" panose="05000000000000000000" pitchFamily="2" charset="2"/>
              <a:buNone/>
              <a:defRPr/>
            </a:pPr>
            <a:r>
              <a:rPr lang="en-US" dirty="0">
                <a:solidFill>
                  <a:schemeClr val="accent4">
                    <a:lumMod val="75000"/>
                  </a:schemeClr>
                </a:solidFill>
              </a:rPr>
              <a:t>2</a:t>
            </a:r>
            <a:r>
              <a:rPr lang="uk-UA" dirty="0" smtClean="0">
                <a:solidFill>
                  <a:schemeClr val="accent4">
                    <a:lumMod val="75000"/>
                  </a:schemeClr>
                </a:solidFill>
              </a:rPr>
              <a:t>.2. Рівні процесу пізнання</a:t>
            </a:r>
          </a:p>
          <a:p>
            <a:pPr marL="0" indent="0">
              <a:spcBef>
                <a:spcPts val="0"/>
              </a:spcBef>
              <a:spcAft>
                <a:spcPts val="1000"/>
              </a:spcAft>
              <a:buClr>
                <a:schemeClr val="accent1"/>
              </a:buClr>
              <a:buFont typeface="Wingdings" panose="05000000000000000000" pitchFamily="2" charset="2"/>
              <a:buNone/>
              <a:defRPr/>
            </a:pPr>
            <a:r>
              <a:rPr lang="en-US" dirty="0">
                <a:solidFill>
                  <a:schemeClr val="accent4">
                    <a:lumMod val="75000"/>
                  </a:schemeClr>
                </a:solidFill>
              </a:rPr>
              <a:t>2</a:t>
            </a:r>
            <a:r>
              <a:rPr lang="uk-UA" dirty="0" smtClean="0">
                <a:solidFill>
                  <a:schemeClr val="accent4">
                    <a:lumMod val="75000"/>
                  </a:schemeClr>
                </a:solidFill>
              </a:rPr>
              <a:t>.3. Форми та елементи процесу пізнання</a:t>
            </a:r>
          </a:p>
          <a:p>
            <a:pPr marL="0" indent="0">
              <a:spcBef>
                <a:spcPts val="0"/>
              </a:spcBef>
              <a:spcAft>
                <a:spcPts val="1000"/>
              </a:spcAft>
              <a:buClr>
                <a:schemeClr val="accent1"/>
              </a:buClr>
              <a:buFont typeface="Wingdings" panose="05000000000000000000" pitchFamily="2" charset="2"/>
              <a:buNone/>
              <a:defRPr/>
            </a:pPr>
            <a:r>
              <a:rPr lang="en-US" dirty="0">
                <a:solidFill>
                  <a:schemeClr val="accent4">
                    <a:lumMod val="75000"/>
                  </a:schemeClr>
                </a:solidFill>
              </a:rPr>
              <a:t>2</a:t>
            </a:r>
            <a:r>
              <a:rPr lang="uk-UA" dirty="0" smtClean="0">
                <a:solidFill>
                  <a:schemeClr val="accent4">
                    <a:lumMod val="75000"/>
                  </a:schemeClr>
                </a:solidFill>
              </a:rPr>
              <a:t>.4. Типи процесу пізнання</a:t>
            </a:r>
          </a:p>
          <a:p>
            <a:pPr marL="0" indent="0">
              <a:spcBef>
                <a:spcPts val="0"/>
              </a:spcBef>
              <a:spcAft>
                <a:spcPts val="1000"/>
              </a:spcAft>
              <a:buClr>
                <a:schemeClr val="accent1"/>
              </a:buClr>
              <a:buFont typeface="Wingdings" panose="05000000000000000000" pitchFamily="2" charset="2"/>
              <a:buNone/>
              <a:defRPr/>
            </a:pPr>
            <a:r>
              <a:rPr lang="en-US" dirty="0">
                <a:solidFill>
                  <a:schemeClr val="accent4">
                    <a:lumMod val="75000"/>
                  </a:schemeClr>
                </a:solidFill>
              </a:rPr>
              <a:t>2</a:t>
            </a:r>
            <a:r>
              <a:rPr lang="uk-UA" smtClean="0">
                <a:solidFill>
                  <a:schemeClr val="accent4">
                    <a:lumMod val="75000"/>
                  </a:schemeClr>
                </a:solidFill>
              </a:rPr>
              <a:t>.5</a:t>
            </a:r>
            <a:r>
              <a:rPr lang="uk-UA" dirty="0" smtClean="0">
                <a:solidFill>
                  <a:schemeClr val="accent4">
                    <a:lumMod val="75000"/>
                  </a:schemeClr>
                </a:solidFill>
              </a:rPr>
              <a:t>. Генезис процесу пізнання</a:t>
            </a:r>
            <a:endParaRPr lang="uk-UA" dirty="0">
              <a:solidFill>
                <a:schemeClr val="accent4">
                  <a:lumMod val="75000"/>
                </a:schemeClr>
              </a:solidFill>
            </a:endParaRPr>
          </a:p>
        </p:txBody>
      </p:sp>
    </p:spTree>
  </p:cSld>
  <p:clrMapOvr>
    <a:masterClrMapping/>
  </p:clrMapOvr>
  <p:transition>
    <p:strips dir="l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7" name="Rectangle 2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4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uk-UA" altLang="uk-UA" sz="7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37" name="Rectangle 28"/>
          <p:cNvSpPr>
            <a:spLocks noChangeArrowheads="1"/>
          </p:cNvSpPr>
          <p:nvPr/>
        </p:nvSpPr>
        <p:spPr bwMode="auto">
          <a:xfrm>
            <a:off x="744463" y="195091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3909936359"/>
              </p:ext>
            </p:extLst>
          </p:nvPr>
        </p:nvGraphicFramePr>
        <p:xfrm>
          <a:off x="0" y="0"/>
          <a:ext cx="9249888" cy="6944206"/>
        </p:xfrm>
        <a:graphic>
          <a:graphicData uri="http://schemas.openxmlformats.org/drawingml/2006/table">
            <a:tbl>
              <a:tblPr>
                <a:tableStyleId>{69CF1AB2-1976-4502-BF36-3FF5EA218861}</a:tableStyleId>
              </a:tblPr>
              <a:tblGrid>
                <a:gridCol w="1458214">
                  <a:extLst>
                    <a:ext uri="{9D8B030D-6E8A-4147-A177-3AD203B41FA5}">
                      <a16:colId xmlns:a16="http://schemas.microsoft.com/office/drawing/2014/main" xmlns="" val="560480302"/>
                    </a:ext>
                  </a:extLst>
                </a:gridCol>
                <a:gridCol w="2225186">
                  <a:extLst>
                    <a:ext uri="{9D8B030D-6E8A-4147-A177-3AD203B41FA5}">
                      <a16:colId xmlns:a16="http://schemas.microsoft.com/office/drawing/2014/main" xmlns="" val="2542742595"/>
                    </a:ext>
                  </a:extLst>
                </a:gridCol>
                <a:gridCol w="5566488">
                  <a:extLst>
                    <a:ext uri="{9D8B030D-6E8A-4147-A177-3AD203B41FA5}">
                      <a16:colId xmlns:a16="http://schemas.microsoft.com/office/drawing/2014/main" xmlns="" val="3689235818"/>
                    </a:ext>
                  </a:extLst>
                </a:gridCol>
              </a:tblGrid>
              <a:tr h="264315">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Період </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Філософська течія</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Характеристика</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24621604"/>
                  </a:ext>
                </a:extLst>
              </a:tr>
              <a:tr h="2086344">
                <a:tc>
                  <a:txBody>
                    <a:bodyPr/>
                    <a:lstStyle/>
                    <a:p>
                      <a:pPr algn="ctr">
                        <a:spcAft>
                          <a:spcPts val="0"/>
                        </a:spcAft>
                      </a:pPr>
                      <a:r>
                        <a:rPr lang="uk-UA" sz="18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XIX – XX ст.</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інтуїтивізму</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Лоський</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5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Микола </a:t>
                      </a:r>
                      <a:r>
                        <a:rPr lang="uk-UA" sz="1500" spc="-3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Лоський</a:t>
                      </a:r>
                      <a:r>
                        <a:rPr lang="uk-UA" sz="15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виходив з того, що теорію пізнання слід вибудовувати, не спираючись на жодну теорію, вироблену іншими науками, тобто не користуватись твердженнями інших наук як засновками. Теорію знання потрібно розпочинати з аналізу дійсних на даний момент переживань. За такого аналізу, на думку Миколи </a:t>
                      </a:r>
                      <a:r>
                        <a:rPr lang="uk-UA" sz="1500" spc="-3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Лоського</a:t>
                      </a:r>
                      <a:r>
                        <a:rPr lang="uk-UA" sz="15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можна використовувати здобутки інших наук, але тільки як матеріал, а не як основу для теорії пізнання. Адже знання не є копією, символом чи уявою дійсності для суб'єкта, який пізнає. Знання – це сама дійсність, саме життя, яке аналізується шляхом порівняння</a:t>
                      </a:r>
                      <a:endParaRPr lang="uk-UA" sz="15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793307153"/>
                  </a:ext>
                </a:extLst>
              </a:tr>
              <a:tr h="2253671">
                <a:tc>
                  <a:txBody>
                    <a:bodyPr/>
                    <a:lstStyle/>
                    <a:p>
                      <a:pPr algn="ctr">
                        <a:spcAft>
                          <a:spcPts val="0"/>
                        </a:spcAft>
                      </a:pPr>
                      <a:r>
                        <a:rPr lang="uk-UA" sz="18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XIX – XX ст.</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інтуїтивізму</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Лоський</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5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Микола </a:t>
                      </a:r>
                      <a:r>
                        <a:rPr lang="uk-UA" sz="1500" spc="-3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Лоський</a:t>
                      </a:r>
                      <a:r>
                        <a:rPr lang="uk-UA" sz="15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виходив з того, що теорію пізнання слід вибудовувати, не спираючись на жодну теорію, вироблену іншими науками, тобто не користуватись твердженнями інших наук як засновками. Теорію знання потрібно розпочинати з аналізу дійсних на даний момент переживань. За такого аналізу, на думку Миколи </a:t>
                      </a:r>
                      <a:r>
                        <a:rPr lang="uk-UA" sz="1500" spc="-3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Лоського</a:t>
                      </a:r>
                      <a:r>
                        <a:rPr lang="uk-UA" sz="15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можна використовувати здобутки інших наук, але тільки як матеріал, а не як основу для теорії пізнання. Адже знання не є копією, символом чи уявою дійсності для суб'єкта, який пізнає. Знання – це сама дійсність, саме життя, яке аналізується шляхом порівняння</a:t>
                      </a:r>
                      <a:endParaRPr lang="uk-UA" sz="15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49889661"/>
                  </a:ext>
                </a:extLst>
              </a:tr>
              <a:tr h="2253671">
                <a:tc>
                  <a:txBody>
                    <a:bodyPr/>
                    <a:lstStyle/>
                    <a:p>
                      <a:pPr algn="ctr">
                        <a:spcAft>
                          <a:spcPts val="0"/>
                        </a:spcAft>
                      </a:pPr>
                      <a:r>
                        <a:rPr lang="uk-UA" sz="180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XIX – XX ст.</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інтуїтивізму</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Лоський</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5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Микола </a:t>
                      </a:r>
                      <a:r>
                        <a:rPr lang="uk-UA" sz="1500" spc="-3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Лоський</a:t>
                      </a:r>
                      <a:r>
                        <a:rPr lang="uk-UA" sz="15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виходив з того, що теорію пізнання слід вибудовувати, не спираючись на жодну теорію, вироблену іншими науками, тобто не користуватись твердженнями інших наук як засновками. Теорію знання потрібно розпочинати з аналізу дійсних на даний момент переживань. За такого аналізу, на думку Миколи </a:t>
                      </a:r>
                      <a:r>
                        <a:rPr lang="uk-UA" sz="1500" spc="-3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Лоського</a:t>
                      </a:r>
                      <a:r>
                        <a:rPr lang="uk-UA" sz="15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можна використовувати здобутки інших наук, але тільки як матеріал, а не як основу для теорії пізнання. Адже знання не є копією, символом чи уявою дійсності для суб'єкта, який пізнає. Знання – це сама дійсність, саме життя, яке аналізується шляхом порівняння</a:t>
                      </a:r>
                      <a:endParaRPr lang="uk-UA" sz="15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756497605"/>
                  </a:ext>
                </a:extLst>
              </a:tr>
            </a:tbl>
          </a:graphicData>
        </a:graphic>
      </p:graphicFrame>
    </p:spTree>
    <p:extLst>
      <p:ext uri="{BB962C8B-B14F-4D97-AF65-F5344CB8AC3E}">
        <p14:creationId xmlns:p14="http://schemas.microsoft.com/office/powerpoint/2010/main" val="1720111696"/>
      </p:ext>
    </p:extLst>
  </p:cSld>
  <p:clrMapOvr>
    <a:masterClrMapping/>
  </p:clrMapOvr>
  <p:transition>
    <p:strips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7" name="Rectangle 2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4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uk-UA" altLang="uk-UA" sz="7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37" name="Rectangle 28"/>
          <p:cNvSpPr>
            <a:spLocks noChangeArrowheads="1"/>
          </p:cNvSpPr>
          <p:nvPr/>
        </p:nvSpPr>
        <p:spPr bwMode="auto">
          <a:xfrm>
            <a:off x="744463" y="195091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420139157"/>
              </p:ext>
            </p:extLst>
          </p:nvPr>
        </p:nvGraphicFramePr>
        <p:xfrm>
          <a:off x="71033" y="0"/>
          <a:ext cx="9249888" cy="6901848"/>
        </p:xfrm>
        <a:graphic>
          <a:graphicData uri="http://schemas.openxmlformats.org/drawingml/2006/table">
            <a:tbl>
              <a:tblPr>
                <a:tableStyleId>{69CF1AB2-1976-4502-BF36-3FF5EA218861}</a:tableStyleId>
              </a:tblPr>
              <a:tblGrid>
                <a:gridCol w="1458214">
                  <a:extLst>
                    <a:ext uri="{9D8B030D-6E8A-4147-A177-3AD203B41FA5}">
                      <a16:colId xmlns:a16="http://schemas.microsoft.com/office/drawing/2014/main" xmlns="" val="560480302"/>
                    </a:ext>
                  </a:extLst>
                </a:gridCol>
                <a:gridCol w="2225186">
                  <a:extLst>
                    <a:ext uri="{9D8B030D-6E8A-4147-A177-3AD203B41FA5}">
                      <a16:colId xmlns:a16="http://schemas.microsoft.com/office/drawing/2014/main" xmlns="" val="2542742595"/>
                    </a:ext>
                  </a:extLst>
                </a:gridCol>
                <a:gridCol w="5566488">
                  <a:extLst>
                    <a:ext uri="{9D8B030D-6E8A-4147-A177-3AD203B41FA5}">
                      <a16:colId xmlns:a16="http://schemas.microsoft.com/office/drawing/2014/main" xmlns="" val="3689235818"/>
                    </a:ext>
                  </a:extLst>
                </a:gridCol>
              </a:tblGrid>
              <a:tr h="294562">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Період </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Філософська течія</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Характеристика</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24621604"/>
                  </a:ext>
                </a:extLst>
              </a:tr>
              <a:tr h="1810185">
                <a:tc>
                  <a:txBody>
                    <a:bodyPr/>
                    <a:lstStyle/>
                    <a:p>
                      <a:pPr algn="ctr">
                        <a:lnSpc>
                          <a:spcPct val="115000"/>
                        </a:lnSpc>
                        <a:spcAft>
                          <a:spcPts val="0"/>
                        </a:spcAft>
                      </a:pPr>
                      <a:r>
                        <a:rPr lang="uk-UA" sz="1750" i="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XIX ст.</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діалектико-матеріалістичної гносеології </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(Карл Маркс, </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Фрідріх Енгельс)</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Вона передбачає розуміння пізнання як певної форми духовного виробництва, як процесу відображення дійсності, яка існує незалежно від свідомості, передуючи їй. Процес пізнання цієї дійсності є принципово можливим і становить активне творче відображення реальності у процесі зміни її людьми, тобто в процесі суспільної практики. Процес пізнання, за Марксом та Енгельсом, детермінований соціокультурними факторами і здійснюється не ізольованим суб'єктом як “гносеологічним Робінзоном”, а людиною, яка є соціальною </a:t>
                      </a:r>
                      <a:r>
                        <a:rPr lang="uk-UA" sz="1300" spc="-1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істотою</a:t>
                      </a: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тобто сукупністю усіх соціальних відносин. Активність цієї людини – найважливіша передумова пізнавального процесу</a:t>
                      </a:r>
                      <a:endParaRPr lang="uk-UA" sz="13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793307153"/>
                  </a:ext>
                </a:extLst>
              </a:tr>
              <a:tr h="2353240">
                <a:tc>
                  <a:txBody>
                    <a:bodyPr/>
                    <a:lstStyle/>
                    <a:p>
                      <a:pPr algn="ctr">
                        <a:spcAft>
                          <a:spcPts val="0"/>
                        </a:spcAft>
                      </a:pPr>
                      <a:r>
                        <a:rPr lang="uk-UA" sz="1750" i="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XX ст.</a:t>
                      </a:r>
                      <a:endParaRPr lang="uk-UA" sz="175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постпозитивізму</a:t>
                      </a:r>
                      <a:r>
                        <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 Поппер, Т. Кун, </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 </a:t>
                      </a:r>
                      <a:r>
                        <a:rPr lang="uk-UA" sz="175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Лакатос</a:t>
                      </a: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 </a:t>
                      </a:r>
                      <a:r>
                        <a:rPr lang="uk-UA" sz="175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Фейєрабенд</a:t>
                      </a: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 </a:t>
                      </a:r>
                      <a:r>
                        <a:rPr lang="uk-UA" sz="175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Тулмін</a:t>
                      </a: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300" spc="-4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Головним предметом </a:t>
                      </a:r>
                      <a:r>
                        <a:rPr lang="uk-UA" sz="1300" spc="-4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постпозитивістської</a:t>
                      </a:r>
                      <a:r>
                        <a:rPr lang="uk-UA" sz="1300" spc="-4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гносеології є розвиток знання в його цілісності. Аналіз механізмів зростання і зміни знання він здійснює на підставі історії науки, а не її результатів, зафіксованих у певних формальних </a:t>
                      </a:r>
                      <a:r>
                        <a:rPr lang="uk-UA" sz="1300" spc="-4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мовних</a:t>
                      </a:r>
                      <a:r>
                        <a:rPr lang="uk-UA" sz="1300" spc="-4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засобах. Цим зумовлене намагання історично, діалектично усвідомити пізнавальний процес як ідею зростання, розвитку знання (К. Поппер та його послідовники); думку про єдність “нормального життя” (кількісне зростання) та “наукових революцій”, стрибків (Т. Кун); положення про взаємопроникнення, переходи емпіричного і теоретичного в пізнанні, теорії та практиці тощо. Послідовники постпозитивізму довели, що “чистих фактів “, які б не торкалися будь-яких концептуальних висновків (як вважали логічні позитивісти), не існує, наукові факти завжди “теоретично навантажені”. Окрім того, вони вказали на те, що відкриття нового знання та його обґрунтування – це єдиний процес: виникнення та розвиток нової наукової теорії водночас є обґрунтуванням її.</a:t>
                      </a:r>
                      <a:endParaRPr lang="uk-UA" sz="13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49889661"/>
                  </a:ext>
                </a:extLst>
              </a:tr>
              <a:tr h="1994568">
                <a:tc>
                  <a:txBody>
                    <a:bodyPr/>
                    <a:lstStyle/>
                    <a:p>
                      <a:pPr algn="ctr">
                        <a:spcAft>
                          <a:spcPts val="0"/>
                        </a:spcAft>
                      </a:pPr>
                      <a:r>
                        <a:rPr lang="uk-UA" sz="1750" i="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Кінець              ХХ ст. </a:t>
                      </a:r>
                      <a:endParaRPr lang="uk-UA" sz="175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структуралізму                     (К. </a:t>
                      </a:r>
                      <a:r>
                        <a:rPr lang="uk-UA" sz="175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Леві-Строс</a:t>
                      </a: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Ж. </a:t>
                      </a:r>
                      <a:r>
                        <a:rPr lang="uk-UA" sz="175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Лакан</a:t>
                      </a: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М.-</a:t>
                      </a:r>
                      <a:r>
                        <a:rPr lang="uk-UA" sz="175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П.Фу</a:t>
                      </a: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і </a:t>
                      </a:r>
                      <a:r>
                        <a:rPr lang="uk-UA" sz="175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постструктуралізму</a:t>
                      </a: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(Ж. </a:t>
                      </a:r>
                      <a:r>
                        <a:rPr lang="uk-UA" sz="175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Деррід</a:t>
                      </a: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А. </a:t>
                      </a:r>
                      <a:r>
                        <a:rPr lang="uk-UA" sz="175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Дельоз</a:t>
                      </a:r>
                      <a:r>
                        <a:rPr lang="uk-UA" sz="175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7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3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Учені цього напряму досліджували філософське та гуманітарне знання. Якщо представники структуралізму головну увагу приділяли структурі зазначених видів знання, то </a:t>
                      </a:r>
                      <a:r>
                        <a:rPr lang="uk-UA" sz="1300" spc="-3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постструктуралісти</a:t>
                      </a:r>
                      <a:r>
                        <a:rPr lang="uk-UA" sz="13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намагались усвідомити структуру і все “</a:t>
                      </a:r>
                      <a:r>
                        <a:rPr lang="uk-UA" sz="1300" spc="-3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позаструктурне</a:t>
                      </a:r>
                      <a:r>
                        <a:rPr lang="uk-UA" sz="13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у знанні під кутом зору їх ґенези та історичного розвитку. Обидва підходи вивчали специфіку і методи гуманітарного знання, загальні механізми його функціонування, відмінності від природничого знання, єдність синхронного та </a:t>
                      </a:r>
                      <a:r>
                        <a:rPr lang="uk-UA" sz="1300" spc="-3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діахронного</a:t>
                      </a:r>
                      <a:r>
                        <a:rPr lang="uk-UA" sz="130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в пізнанні соціокультурних утворень (мова, мистецтво, література, мода тощо)</a:t>
                      </a:r>
                      <a:endParaRPr lang="uk-UA" sz="13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756497605"/>
                  </a:ext>
                </a:extLst>
              </a:tr>
            </a:tbl>
          </a:graphicData>
        </a:graphic>
      </p:graphicFrame>
    </p:spTree>
    <p:extLst>
      <p:ext uri="{BB962C8B-B14F-4D97-AF65-F5344CB8AC3E}">
        <p14:creationId xmlns:p14="http://schemas.microsoft.com/office/powerpoint/2010/main" val="3109308834"/>
      </p:ext>
    </p:extLst>
  </p:cSld>
  <p:clrMapOvr>
    <a:masterClrMapping/>
  </p:clrMapOvr>
  <p:transition>
    <p:strips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7" name="Rectangle 2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4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uk-UA" altLang="uk-UA" sz="7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37" name="Rectangle 28"/>
          <p:cNvSpPr>
            <a:spLocks noChangeArrowheads="1"/>
          </p:cNvSpPr>
          <p:nvPr/>
        </p:nvSpPr>
        <p:spPr bwMode="auto">
          <a:xfrm>
            <a:off x="744463" y="195091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3109112226"/>
              </p:ext>
            </p:extLst>
          </p:nvPr>
        </p:nvGraphicFramePr>
        <p:xfrm>
          <a:off x="0" y="0"/>
          <a:ext cx="9320921" cy="6900540"/>
        </p:xfrm>
        <a:graphic>
          <a:graphicData uri="http://schemas.openxmlformats.org/drawingml/2006/table">
            <a:tbl>
              <a:tblPr>
                <a:tableStyleId>{69CF1AB2-1976-4502-BF36-3FF5EA218861}</a:tableStyleId>
              </a:tblPr>
              <a:tblGrid>
                <a:gridCol w="1270288">
                  <a:extLst>
                    <a:ext uri="{9D8B030D-6E8A-4147-A177-3AD203B41FA5}">
                      <a16:colId xmlns:a16="http://schemas.microsoft.com/office/drawing/2014/main" xmlns="" val="560480302"/>
                    </a:ext>
                  </a:extLst>
                </a:gridCol>
                <a:gridCol w="2176829">
                  <a:extLst>
                    <a:ext uri="{9D8B030D-6E8A-4147-A177-3AD203B41FA5}">
                      <a16:colId xmlns:a16="http://schemas.microsoft.com/office/drawing/2014/main" xmlns="" val="2542742595"/>
                    </a:ext>
                  </a:extLst>
                </a:gridCol>
                <a:gridCol w="5873804">
                  <a:extLst>
                    <a:ext uri="{9D8B030D-6E8A-4147-A177-3AD203B41FA5}">
                      <a16:colId xmlns:a16="http://schemas.microsoft.com/office/drawing/2014/main" xmlns="" val="3689235818"/>
                    </a:ext>
                  </a:extLst>
                </a:gridCol>
              </a:tblGrid>
              <a:tr h="307980">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Період </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Філософська течія</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Характеристика</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24621604"/>
                  </a:ext>
                </a:extLst>
              </a:tr>
              <a:tr h="2649708">
                <a:tc>
                  <a:txBody>
                    <a:bodyPr/>
                    <a:lstStyle/>
                    <a:p>
                      <a:pPr algn="ctr">
                        <a:lnSpc>
                          <a:spcPct val="115000"/>
                        </a:lnSpc>
                        <a:spcAft>
                          <a:spcPts val="0"/>
                        </a:spcAft>
                      </a:pP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Початок        20-х – </a:t>
                      </a:r>
                    </a:p>
                    <a:p>
                      <a:pPr algn="ctr">
                        <a:lnSpc>
                          <a:spcPct val="115000"/>
                        </a:lnSpc>
                        <a:spcAft>
                          <a:spcPts val="0"/>
                        </a:spcAft>
                      </a:pP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60-ті роки </a:t>
                      </a:r>
                      <a:r>
                        <a:rPr lang="en-US"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XX </a:t>
                      </a:r>
                      <a:r>
                        <a:rPr lang="uk-UA"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ст.</a:t>
                      </a:r>
                    </a:p>
                    <a:p>
                      <a:pPr algn="ctr">
                        <a:lnSpc>
                          <a:spcPct val="115000"/>
                        </a:lnSpc>
                        <a:spcAft>
                          <a:spcPts val="0"/>
                        </a:spcAft>
                      </a:pP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Аналітична філософія</a:t>
                      </a: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(Б. Рассел,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Вітгенштейн</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Куайн</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Дж</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Остін,</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Р.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Карнап</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300" spc="-1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Філософсько</a:t>
                      </a: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-гносеологічну проблематику аналітична філософія розглядає у сфері мови, вирішуючи її на основі аналізу </a:t>
                      </a:r>
                      <a:r>
                        <a:rPr lang="uk-UA" sz="1300" spc="-1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мовних</a:t>
                      </a: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засобів і виразів. Водночас вона наголошує на важливій ролі аналізу в пізнавальній діяльності, намагається використати його для перетворення філософії на струнке й аргументоване знання. Завдяки цьому відбувається певне розмивання меж між </a:t>
                      </a:r>
                      <a:r>
                        <a:rPr lang="uk-UA" sz="1300" spc="-1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філософсько</a:t>
                      </a: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-методологічними та логіко-гносеологічними проблемами, з одного боку, і суто науковими – з другого. Усе більшу увагу сучасної аналітичної філософії привертають такі проблеми, як відношення концептуальних засобів до реальності; перетворення аналізу з мети </a:t>
                      </a:r>
                      <a:r>
                        <a:rPr lang="uk-UA" sz="1300" spc="-1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філософсько</a:t>
                      </a: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-гносеологічної діяльності на одне з її пізнавальних знарядь; відмова від розуміння аналізу як жорстко пов'язаного з певною парадигмою знання; розширення самого поняття “аналіз”, предметом якого стають будь-які проблеми; прагнення усвідомити ці проблеми на історичних, діалектичних засадах</a:t>
                      </a:r>
                      <a:endPar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793307153"/>
                  </a:ext>
                </a:extLst>
              </a:tr>
              <a:tr h="3900312">
                <a:tc>
                  <a:txBody>
                    <a:bodyPr/>
                    <a:lstStyle/>
                    <a:p>
                      <a:pPr algn="ctr">
                        <a:lnSpc>
                          <a:spcPct val="115000"/>
                        </a:lnSpc>
                        <a:spcAft>
                          <a:spcPts val="0"/>
                        </a:spcAft>
                      </a:pPr>
                      <a:r>
                        <a:rPr lang="en-US"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XX </a:t>
                      </a:r>
                      <a:r>
                        <a:rPr lang="uk-UA"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ст.</a:t>
                      </a:r>
                    </a:p>
                    <a:p>
                      <a:pPr algn="ctr">
                        <a:lnSpc>
                          <a:spcPct val="115000"/>
                        </a:lnSpc>
                        <a:spcAft>
                          <a:spcPts val="0"/>
                        </a:spcAft>
                      </a:pP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герменевтики</a:t>
                      </a: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Гадамер</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Ю.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Габермас</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 Гайдеггер,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Рікьор</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uk-UA" sz="1300" i="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герменевтики</a:t>
                      </a:r>
                      <a:r>
                        <a:rPr lang="uk-UA" sz="13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головну увагу приділяє дослідженню особливостей гуманітарного знання, способів його здобуття та відмінностей від природознавства, намагається виявити спільне й відмінне у пізнанні та розумінні. Так, Х. </a:t>
                      </a:r>
                      <a:r>
                        <a:rPr lang="uk-UA" sz="13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Гадамер</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виходить з того, що реально існують різні способи ставлення людини до світу, серед яких науково-теоретичне його освоєння є лише однією з позицій буття людини. Йдеться про те, що спосіб пізнання, пов'язаний з поняттями “наука”, “науковий метод”, не є єдиним чи універсальним. Істина пізнається не тільки й не стільки за допомогою наукового методу, найважливішими способами її розкриття є філософія, мистецтво та історія. X. </a:t>
                      </a:r>
                      <a:r>
                        <a:rPr lang="uk-UA" sz="13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Гадамер</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наголошував, що філософська герменевтика центральною своєю проблемою має розуміння як таке. Та й сама вона є універсальним аспектом філософії, а її головною метою є осягнення “дива розуміння”, яке, в свою чергу, є способом існування людини, що пізнає, оцінює та діє. Такий універсальний спосіб оволодіння світом невіддільний від </a:t>
                      </a:r>
                      <a:r>
                        <a:rPr lang="uk-UA" sz="13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саморозуміння</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інтерпретатора. За своєю суттю розуміння є пошуком сенсу. Розуміння світу людиною та порозуміння між людьми, на думку Х. </a:t>
                      </a:r>
                      <a:r>
                        <a:rPr lang="uk-UA" sz="13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Гадамера</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відбуваються у царині мови, яка є специфічною реальністю</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49889661"/>
                  </a:ext>
                </a:extLst>
              </a:tr>
            </a:tbl>
          </a:graphicData>
        </a:graphic>
      </p:graphicFrame>
    </p:spTree>
    <p:extLst>
      <p:ext uri="{BB962C8B-B14F-4D97-AF65-F5344CB8AC3E}">
        <p14:creationId xmlns:p14="http://schemas.microsoft.com/office/powerpoint/2010/main" val="613527337"/>
      </p:ext>
    </p:extLst>
  </p:cSld>
  <p:clrMapOvr>
    <a:masterClrMapping/>
  </p:clrMapOvr>
  <p:transition>
    <p:strips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7" name="Rectangle 2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4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uk-UA" altLang="uk-UA" sz="7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37" name="Rectangle 28"/>
          <p:cNvSpPr>
            <a:spLocks noChangeArrowheads="1"/>
          </p:cNvSpPr>
          <p:nvPr/>
        </p:nvSpPr>
        <p:spPr bwMode="auto">
          <a:xfrm>
            <a:off x="744463" y="195091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1105767065"/>
              </p:ext>
            </p:extLst>
          </p:nvPr>
        </p:nvGraphicFramePr>
        <p:xfrm>
          <a:off x="0" y="0"/>
          <a:ext cx="9320921" cy="6900540"/>
        </p:xfrm>
        <a:graphic>
          <a:graphicData uri="http://schemas.openxmlformats.org/drawingml/2006/table">
            <a:tbl>
              <a:tblPr>
                <a:tableStyleId>{69CF1AB2-1976-4502-BF36-3FF5EA218861}</a:tableStyleId>
              </a:tblPr>
              <a:tblGrid>
                <a:gridCol w="1270288">
                  <a:extLst>
                    <a:ext uri="{9D8B030D-6E8A-4147-A177-3AD203B41FA5}">
                      <a16:colId xmlns:a16="http://schemas.microsoft.com/office/drawing/2014/main" xmlns="" val="560480302"/>
                    </a:ext>
                  </a:extLst>
                </a:gridCol>
                <a:gridCol w="2176829">
                  <a:extLst>
                    <a:ext uri="{9D8B030D-6E8A-4147-A177-3AD203B41FA5}">
                      <a16:colId xmlns:a16="http://schemas.microsoft.com/office/drawing/2014/main" xmlns="" val="2542742595"/>
                    </a:ext>
                  </a:extLst>
                </a:gridCol>
                <a:gridCol w="5873804">
                  <a:extLst>
                    <a:ext uri="{9D8B030D-6E8A-4147-A177-3AD203B41FA5}">
                      <a16:colId xmlns:a16="http://schemas.microsoft.com/office/drawing/2014/main" xmlns="" val="3689235818"/>
                    </a:ext>
                  </a:extLst>
                </a:gridCol>
              </a:tblGrid>
              <a:tr h="307980">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Період </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Філософська течія</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Характеристика</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24621604"/>
                  </a:ext>
                </a:extLst>
              </a:tr>
              <a:tr h="2649708">
                <a:tc>
                  <a:txBody>
                    <a:bodyPr/>
                    <a:lstStyle/>
                    <a:p>
                      <a:pPr algn="ctr">
                        <a:lnSpc>
                          <a:spcPct val="115000"/>
                        </a:lnSpc>
                        <a:spcAft>
                          <a:spcPts val="0"/>
                        </a:spcAft>
                      </a:pP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Початок        20-х – </a:t>
                      </a:r>
                    </a:p>
                    <a:p>
                      <a:pPr algn="ctr">
                        <a:lnSpc>
                          <a:spcPct val="115000"/>
                        </a:lnSpc>
                        <a:spcAft>
                          <a:spcPts val="0"/>
                        </a:spcAft>
                      </a:pP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60-ті роки </a:t>
                      </a:r>
                      <a:r>
                        <a:rPr lang="en-US"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XX </a:t>
                      </a:r>
                      <a:r>
                        <a:rPr lang="uk-UA"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ст.</a:t>
                      </a:r>
                    </a:p>
                    <a:p>
                      <a:pPr algn="ctr">
                        <a:lnSpc>
                          <a:spcPct val="115000"/>
                        </a:lnSpc>
                        <a:spcAft>
                          <a:spcPts val="0"/>
                        </a:spcAft>
                      </a:pP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Аналітична філософія</a:t>
                      </a: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(Б. Рассел,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Л.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Вітгенштейн</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Куайн</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Дж</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Остін,</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Р.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Карнап</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300" spc="-1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Філософсько</a:t>
                      </a: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-гносеологічну проблематику аналітична філософія розглядає у сфері мови, вирішуючи її на основі аналізу </a:t>
                      </a:r>
                      <a:r>
                        <a:rPr lang="uk-UA" sz="1300" spc="-1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мовних</a:t>
                      </a: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засобів і виразів. Водночас вона наголошує на важливій ролі аналізу в пізнавальній діяльності, намагається використати його для перетворення філософії на струнке й аргументоване знання. Завдяки цьому відбувається певне розмивання меж між </a:t>
                      </a:r>
                      <a:r>
                        <a:rPr lang="uk-UA" sz="1300" spc="-1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філософсько</a:t>
                      </a: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-методологічними та логіко-гносеологічними проблемами, з одного боку, і суто науковими – з другого. Усе більшу увагу сучасної аналітичної філософії привертають такі проблеми, як відношення концептуальних засобів до реальності; перетворення аналізу з мети </a:t>
                      </a:r>
                      <a:r>
                        <a:rPr lang="uk-UA" sz="1300" spc="-1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філософсько</a:t>
                      </a:r>
                      <a:r>
                        <a:rPr lang="uk-UA" sz="1300" spc="-1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-гносеологічної діяльності на одне з її пізнавальних знарядь; відмова від розуміння аналізу як жорстко пов'язаного з певною парадигмою знання; розширення самого поняття “аналіз”, предметом якого стають будь-які проблеми; прагнення усвідомити ці проблеми на історичних, діалектичних засадах</a:t>
                      </a:r>
                      <a:endPar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793307153"/>
                  </a:ext>
                </a:extLst>
              </a:tr>
              <a:tr h="3900312">
                <a:tc>
                  <a:txBody>
                    <a:bodyPr/>
                    <a:lstStyle/>
                    <a:p>
                      <a:pPr algn="ctr">
                        <a:lnSpc>
                          <a:spcPct val="115000"/>
                        </a:lnSpc>
                        <a:spcAft>
                          <a:spcPts val="0"/>
                        </a:spcAft>
                      </a:pPr>
                      <a:r>
                        <a:rPr lang="en-US"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XX </a:t>
                      </a:r>
                      <a:r>
                        <a:rPr lang="uk-UA"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ст.</a:t>
                      </a:r>
                    </a:p>
                    <a:p>
                      <a:pPr algn="ctr">
                        <a:lnSpc>
                          <a:spcPct val="115000"/>
                        </a:lnSpc>
                        <a:spcAft>
                          <a:spcPts val="0"/>
                        </a:spcAft>
                      </a:pP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герменевтики</a:t>
                      </a: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Гадамер</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Ю.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Габермас</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М. Гайдеггер,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Рікьор</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uk-UA" sz="1300" i="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герменевтики</a:t>
                      </a:r>
                      <a:r>
                        <a:rPr lang="uk-UA" sz="13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головну увагу приділяє дослідженню особливостей гуманітарного знання, способів його здобуття та відмінностей від природознавства, намагається виявити спільне й відмінне у пізнанні та розумінні. Так, Х. </a:t>
                      </a:r>
                      <a:r>
                        <a:rPr lang="uk-UA" sz="13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Гадамер</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виходить з того, що реально існують різні способи ставлення людини до світу, серед яких науково-теоретичне його освоєння є лише однією з позицій буття людини. Йдеться про те, що спосіб пізнання, пов'язаний з поняттями “наука”, “науковий метод”, не є єдиним чи універсальним. Істина пізнається не тільки й не стільки за допомогою наукового методу, найважливішими способами її розкриття є філософія, мистецтво та історія. X. </a:t>
                      </a:r>
                      <a:r>
                        <a:rPr lang="uk-UA" sz="13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Гадамер</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наголошував, що філософська герменевтика центральною своєю проблемою має розуміння як таке. Та й сама вона є універсальним аспектом філософії, а її головною метою є осягнення “дива розуміння”, яке, в свою чергу, є способом існування людини, що пізнає, оцінює та діє. Такий універсальний спосіб оволодіння світом невіддільний від </a:t>
                      </a:r>
                      <a:r>
                        <a:rPr lang="uk-UA" sz="13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саморозуміння</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інтерпретатора. За своєю суттю розуміння є пошуком сенсу. Розуміння світу людиною та порозуміння між людьми, на думку Х. </a:t>
                      </a:r>
                      <a:r>
                        <a:rPr lang="uk-UA" sz="13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Гадамера</a:t>
                      </a:r>
                      <a:r>
                        <a:rPr lang="uk-UA" sz="13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відбуваються у царині мови, яка є специфічною реальністю</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49889661"/>
                  </a:ext>
                </a:extLst>
              </a:tr>
            </a:tbl>
          </a:graphicData>
        </a:graphic>
      </p:graphicFrame>
    </p:spTree>
    <p:extLst>
      <p:ext uri="{BB962C8B-B14F-4D97-AF65-F5344CB8AC3E}">
        <p14:creationId xmlns:p14="http://schemas.microsoft.com/office/powerpoint/2010/main" val="2097327458"/>
      </p:ext>
    </p:extLst>
  </p:cSld>
  <p:clrMapOvr>
    <a:masterClrMapping/>
  </p:clrMapOvr>
  <p:transition>
    <p:strips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17"/>
          <p:cNvSpPr>
            <a:spLocks noChangeArrowheads="1"/>
          </p:cNvSpPr>
          <p:nvPr/>
        </p:nvSpPr>
        <p:spPr bwMode="auto">
          <a:xfrm>
            <a:off x="1256184" y="324688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8" name="Rectangle 49"/>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7" name="Rectangle 20"/>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571500" algn="l"/>
              </a:tabLst>
              <a:defRPr>
                <a:solidFill>
                  <a:schemeClr val="tx1"/>
                </a:solidFill>
                <a:latin typeface="Arial" panose="020B0604020202020204" pitchFamily="34" charset="0"/>
              </a:defRPr>
            </a:lvl1pPr>
            <a:lvl2pPr>
              <a:tabLst>
                <a:tab pos="571500" algn="l"/>
              </a:tabLst>
              <a:defRPr>
                <a:solidFill>
                  <a:schemeClr val="tx1"/>
                </a:solidFill>
                <a:latin typeface="Arial" panose="020B0604020202020204" pitchFamily="34" charset="0"/>
              </a:defRPr>
            </a:lvl2pPr>
            <a:lvl3pPr>
              <a:tabLst>
                <a:tab pos="571500" algn="l"/>
              </a:tabLst>
              <a:defRPr>
                <a:solidFill>
                  <a:schemeClr val="tx1"/>
                </a:solidFill>
                <a:latin typeface="Arial" panose="020B0604020202020204" pitchFamily="34" charset="0"/>
              </a:defRPr>
            </a:lvl3pPr>
            <a:lvl4pPr>
              <a:tabLst>
                <a:tab pos="571500" algn="l"/>
              </a:tabLst>
              <a:defRPr>
                <a:solidFill>
                  <a:schemeClr val="tx1"/>
                </a:solidFill>
                <a:latin typeface="Arial" panose="020B0604020202020204" pitchFamily="34" charset="0"/>
              </a:defRPr>
            </a:lvl4pPr>
            <a:lvl5pPr>
              <a:tabLst>
                <a:tab pos="571500" algn="l"/>
              </a:tabLst>
              <a:defRPr>
                <a:solidFill>
                  <a:schemeClr val="tx1"/>
                </a:solidFill>
                <a:latin typeface="Arial" panose="020B0604020202020204" pitchFamily="34" charset="0"/>
              </a:defRPr>
            </a:lvl5pPr>
            <a:lvl6pPr eaLnBrk="0" fontAlgn="base" hangingPunct="0">
              <a:spcBef>
                <a:spcPct val="0"/>
              </a:spcBef>
              <a:spcAft>
                <a:spcPct val="0"/>
              </a:spcAft>
              <a:tabLst>
                <a:tab pos="571500" algn="l"/>
              </a:tabLst>
              <a:defRPr>
                <a:solidFill>
                  <a:schemeClr val="tx1"/>
                </a:solidFill>
                <a:latin typeface="Arial" panose="020B0604020202020204" pitchFamily="34" charset="0"/>
              </a:defRPr>
            </a:lvl6pPr>
            <a:lvl7pPr eaLnBrk="0" fontAlgn="base" hangingPunct="0">
              <a:spcBef>
                <a:spcPct val="0"/>
              </a:spcBef>
              <a:spcAft>
                <a:spcPct val="0"/>
              </a:spcAft>
              <a:tabLst>
                <a:tab pos="571500" algn="l"/>
              </a:tabLst>
              <a:defRPr>
                <a:solidFill>
                  <a:schemeClr val="tx1"/>
                </a:solidFill>
                <a:latin typeface="Arial" panose="020B0604020202020204" pitchFamily="34" charset="0"/>
              </a:defRPr>
            </a:lvl7pPr>
            <a:lvl8pPr eaLnBrk="0" fontAlgn="base" hangingPunct="0">
              <a:spcBef>
                <a:spcPct val="0"/>
              </a:spcBef>
              <a:spcAft>
                <a:spcPct val="0"/>
              </a:spcAft>
              <a:tabLst>
                <a:tab pos="571500" algn="l"/>
              </a:tabLst>
              <a:defRPr>
                <a:solidFill>
                  <a:schemeClr val="tx1"/>
                </a:solidFill>
                <a:latin typeface="Arial" panose="020B0604020202020204" pitchFamily="34" charset="0"/>
              </a:defRPr>
            </a:lvl8pPr>
            <a:lvl9pPr eaLnBrk="0" fontAlgn="base" hangingPunct="0">
              <a:spcBef>
                <a:spcPct val="0"/>
              </a:spcBef>
              <a:spcAft>
                <a:spcPct val="0"/>
              </a:spcAft>
              <a:tabLst>
                <a:tab pos="5715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4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uk-UA" altLang="uk-UA" sz="14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uk-UA" altLang="uk-UA" sz="7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sp>
        <p:nvSpPr>
          <p:cNvPr id="37" name="Rectangle 28"/>
          <p:cNvSpPr>
            <a:spLocks noChangeArrowheads="1"/>
          </p:cNvSpPr>
          <p:nvPr/>
        </p:nvSpPr>
        <p:spPr bwMode="auto">
          <a:xfrm>
            <a:off x="744463" y="195091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3961773559"/>
              </p:ext>
            </p:extLst>
          </p:nvPr>
        </p:nvGraphicFramePr>
        <p:xfrm>
          <a:off x="0" y="0"/>
          <a:ext cx="9320921" cy="6900540"/>
        </p:xfrm>
        <a:graphic>
          <a:graphicData uri="http://schemas.openxmlformats.org/drawingml/2006/table">
            <a:tbl>
              <a:tblPr>
                <a:tableStyleId>{69CF1AB2-1976-4502-BF36-3FF5EA218861}</a:tableStyleId>
              </a:tblPr>
              <a:tblGrid>
                <a:gridCol w="1043608">
                  <a:extLst>
                    <a:ext uri="{9D8B030D-6E8A-4147-A177-3AD203B41FA5}">
                      <a16:colId xmlns:a16="http://schemas.microsoft.com/office/drawing/2014/main" xmlns="" val="560480302"/>
                    </a:ext>
                  </a:extLst>
                </a:gridCol>
                <a:gridCol w="2403509">
                  <a:extLst>
                    <a:ext uri="{9D8B030D-6E8A-4147-A177-3AD203B41FA5}">
                      <a16:colId xmlns:a16="http://schemas.microsoft.com/office/drawing/2014/main" xmlns="" val="2542742595"/>
                    </a:ext>
                  </a:extLst>
                </a:gridCol>
                <a:gridCol w="5873804">
                  <a:extLst>
                    <a:ext uri="{9D8B030D-6E8A-4147-A177-3AD203B41FA5}">
                      <a16:colId xmlns:a16="http://schemas.microsoft.com/office/drawing/2014/main" xmlns="" val="3689235818"/>
                    </a:ext>
                  </a:extLst>
                </a:gridCol>
              </a:tblGrid>
              <a:tr h="307980">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Період </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15000"/>
                        </a:lnSpc>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Філософська течія</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2000" dirty="0">
                          <a:solidFill>
                            <a:schemeClr val="tx2"/>
                          </a:solidFill>
                          <a:effectLst/>
                          <a:latin typeface="Times New Roman" panose="02020603050405020304" pitchFamily="18" charset="0"/>
                          <a:cs typeface="Times New Roman" panose="02020603050405020304" pitchFamily="18" charset="0"/>
                        </a:rPr>
                        <a:t>Характеристика</a:t>
                      </a:r>
                      <a:endParaRPr lang="uk-UA" sz="20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209" marR="5120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024621604"/>
                  </a:ext>
                </a:extLst>
              </a:tr>
              <a:tr h="2649708">
                <a:tc>
                  <a:txBody>
                    <a:bodyPr/>
                    <a:lstStyle/>
                    <a:p>
                      <a:pPr algn="ctr">
                        <a:lnSpc>
                          <a:spcPct val="115000"/>
                        </a:lnSpc>
                        <a:spcAft>
                          <a:spcPts val="0"/>
                        </a:spcAft>
                      </a:pPr>
                      <a:r>
                        <a:rPr lang="en-US"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XX </a:t>
                      </a:r>
                      <a:r>
                        <a:rPr lang="uk-UA"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ст.</a:t>
                      </a:r>
                    </a:p>
                    <a:p>
                      <a:pPr algn="ctr">
                        <a:lnSpc>
                          <a:spcPct val="115000"/>
                        </a:lnSpc>
                        <a:spcAft>
                          <a:spcPts val="0"/>
                        </a:spcAft>
                      </a:pP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еволюційної епістемології</a:t>
                      </a:r>
                      <a:r>
                        <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 Поппер, Т. Кун і   С.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Тулмін</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7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Напрям у західній </a:t>
                      </a:r>
                      <a:r>
                        <a:rPr lang="uk-UA" sz="17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філософсько</a:t>
                      </a:r>
                      <a:r>
                        <a:rPr lang="uk-UA" sz="17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-гносеологічній думці, головна мета якого – виявити ґенезу та етапи розвитку пізнання, його форм та методів у контексті еволюції живої природи. Еволюційна епістемологія намагається створити узагальнену теорію розвитку науки, спираючись на принцип історизму і намагаючись опосередкувати крайнощі раціоналізму та ірраціоналізму, когнітивного та соціального, природознавства та соціально-гуманітарних наук тощо. Представлена вона в </a:t>
                      </a:r>
                      <a:r>
                        <a:rPr lang="uk-UA" sz="17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постпозитивістських</a:t>
                      </a:r>
                      <a:r>
                        <a:rPr lang="uk-UA" sz="17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моделях зростання і розвитку наукового знання </a:t>
                      </a:r>
                      <a:endParaRPr lang="uk-UA" sz="17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793307153"/>
                  </a:ext>
                </a:extLst>
              </a:tr>
              <a:tr h="3900312">
                <a:tc>
                  <a:txBody>
                    <a:bodyPr/>
                    <a:lstStyle/>
                    <a:p>
                      <a:pPr algn="ctr">
                        <a:lnSpc>
                          <a:spcPct val="115000"/>
                        </a:lnSpc>
                        <a:spcAft>
                          <a:spcPts val="0"/>
                        </a:spcAft>
                      </a:pPr>
                      <a:r>
                        <a:rPr lang="en-US"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XX </a:t>
                      </a:r>
                      <a:r>
                        <a:rPr lang="uk-UA" sz="1800" dirty="0" smtClean="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ст.</a:t>
                      </a:r>
                    </a:p>
                    <a:p>
                      <a:pPr algn="ctr">
                        <a:lnSpc>
                          <a:spcPct val="115000"/>
                        </a:lnSpc>
                        <a:spcAft>
                          <a:spcPts val="0"/>
                        </a:spcAft>
                      </a:pP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Концепція генетичної епістемології </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0"/>
                        </a:spcAft>
                      </a:pP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(Жан </a:t>
                      </a:r>
                      <a:r>
                        <a:rPr lang="uk-UA" sz="1800" i="1"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Піаже</a:t>
                      </a:r>
                      <a:r>
                        <a:rPr lang="uk-UA" sz="18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uk-UA" sz="18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7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Вона ґрунтується на принципі розширення інваріантності знання суб'єкта про об'єкт під впливом змін в умовах досвіду. Жан </a:t>
                      </a:r>
                      <a:r>
                        <a:rPr lang="uk-UA" sz="17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Піаже</a:t>
                      </a:r>
                      <a:r>
                        <a:rPr lang="uk-UA" sz="17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зазначав, що епістемологія – це теорія достовірного знання, яке завжди є процесом, а не станом. Основним завданням її є визначення шляху, яким пізнання дістається реальності, а також зв'язків та відносин, які встановлюються між суб'єктом та об'єктом. При цьому суб'єкт у своїй пізнавальній діяльності не може не керуватися певними методологічними нормами й </a:t>
                      </a:r>
                      <a:r>
                        <a:rPr lang="uk-UA" sz="17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регулятивами</a:t>
                      </a:r>
                      <a:r>
                        <a:rPr lang="uk-UA" sz="17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Одним з головних правил генетичної епістемології, на думку Жана </a:t>
                      </a:r>
                      <a:r>
                        <a:rPr lang="uk-UA" sz="1700" dirty="0" err="1">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Піаже</a:t>
                      </a:r>
                      <a:r>
                        <a:rPr lang="uk-UA" sz="170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 є “правило співробітництва”, згідно з яким, вивчаючи, як зростає людське знання, вона у кожному конкретному випадку вдається до поєднання представників філософії, психології, логіки, математики, кібернетики та інших наук</a:t>
                      </a:r>
                      <a:endParaRPr lang="uk-UA" sz="17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49889661"/>
                  </a:ext>
                </a:extLst>
              </a:tr>
            </a:tbl>
          </a:graphicData>
        </a:graphic>
      </p:graphicFrame>
    </p:spTree>
    <p:extLst>
      <p:ext uri="{BB962C8B-B14F-4D97-AF65-F5344CB8AC3E}">
        <p14:creationId xmlns:p14="http://schemas.microsoft.com/office/powerpoint/2010/main" val="2665063226"/>
      </p:ext>
    </p:extLst>
  </p:cSld>
  <p:clrMapOvr>
    <a:masterClrMapping/>
  </p:clrMapOvr>
  <p:transition>
    <p:strips dir="l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en-US" sz="5400" i="0" dirty="0" smtClean="0">
                <a:solidFill>
                  <a:schemeClr val="accent4">
                    <a:lumMod val="50000"/>
                  </a:schemeClr>
                </a:solidFill>
                <a:latin typeface="Bookman Old Style" pitchFamily="18" charset="0"/>
              </a:rPr>
              <a:t>3</a:t>
            </a:r>
            <a:r>
              <a:rPr lang="uk-UA" sz="5400" i="0" dirty="0" smtClean="0">
                <a:solidFill>
                  <a:schemeClr val="accent4">
                    <a:lumMod val="50000"/>
                  </a:schemeClr>
                </a:solidFill>
                <a:latin typeface="Bookman Old Style" pitchFamily="18" charset="0"/>
              </a:rPr>
              <a:t>.</a:t>
            </a:r>
            <a:r>
              <a:rPr lang="ru-RU" sz="4400" i="0" dirty="0">
                <a:latin typeface="Bookman Old Style" pitchFamily="18" charset="0"/>
              </a:rPr>
              <a:t/>
            </a:r>
            <a:br>
              <a:rPr lang="ru-RU" sz="4400" i="0" dirty="0">
                <a:latin typeface="Bookman Old Style" pitchFamily="18" charset="0"/>
              </a:rPr>
            </a:br>
            <a:r>
              <a:rPr lang="ru-RU" sz="4400" i="0" dirty="0" err="1">
                <a:latin typeface="Bookman Old Style" pitchFamily="18" charset="0"/>
              </a:rPr>
              <a:t>Поняття</a:t>
            </a:r>
            <a:r>
              <a:rPr lang="ru-RU" sz="4400" i="0" dirty="0">
                <a:latin typeface="Bookman Old Style" pitchFamily="18" charset="0"/>
              </a:rPr>
              <a:t> науки і </a:t>
            </a:r>
            <a:r>
              <a:rPr lang="ru-RU" sz="4400" i="0" dirty="0" err="1">
                <a:latin typeface="Bookman Old Style" pitchFamily="18" charset="0"/>
              </a:rPr>
              <a:t>наукової</a:t>
            </a:r>
            <a:r>
              <a:rPr lang="ru-RU" sz="4400" i="0" dirty="0">
                <a:latin typeface="Bookman Old Style" pitchFamily="18" charset="0"/>
              </a:rPr>
              <a:t> діяльності</a:t>
            </a:r>
            <a:endParaRPr lang="ru-RU" sz="5400" i="0" dirty="0">
              <a:latin typeface="Bookman Old Style" pitchFamily="18" charset="0"/>
            </a:endParaRPr>
          </a:p>
        </p:txBody>
      </p:sp>
    </p:spTree>
    <p:extLst>
      <p:ext uri="{BB962C8B-B14F-4D97-AF65-F5344CB8AC3E}">
        <p14:creationId xmlns:p14="http://schemas.microsoft.com/office/powerpoint/2010/main" val="1662801139"/>
      </p:ext>
    </p:extLst>
  </p:cSld>
  <p:clrMapOvr>
    <a:masterClrMapping/>
  </p:clrMapOvr>
  <p:transition>
    <p:strips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395228" y="1628800"/>
            <a:ext cx="8353425" cy="4320479"/>
          </a:xfrm>
        </p:spPr>
        <p:txBody>
          <a:bodyPr/>
          <a:lstStyle/>
          <a:p>
            <a:pPr marL="0" indent="0" defTabSz="809625">
              <a:spcBef>
                <a:spcPts val="0"/>
              </a:spcBef>
              <a:spcAft>
                <a:spcPts val="1000"/>
              </a:spcAft>
              <a:buClr>
                <a:schemeClr val="accent1"/>
              </a:buClr>
              <a:buNone/>
              <a:tabLst>
                <a:tab pos="93663" algn="l"/>
              </a:tabLst>
              <a:defRPr/>
            </a:pPr>
            <a:r>
              <a:rPr lang="en-US" dirty="0" smtClean="0">
                <a:solidFill>
                  <a:schemeClr val="accent4">
                    <a:lumMod val="75000"/>
                  </a:schemeClr>
                </a:solidFill>
              </a:rPr>
              <a:t>3</a:t>
            </a:r>
            <a:r>
              <a:rPr lang="ru-RU" dirty="0" smtClean="0">
                <a:solidFill>
                  <a:schemeClr val="accent4">
                    <a:lumMod val="75000"/>
                  </a:schemeClr>
                </a:solidFill>
              </a:rPr>
              <a:t>.1</a:t>
            </a:r>
            <a:r>
              <a:rPr lang="ru-RU" dirty="0">
                <a:solidFill>
                  <a:schemeClr val="accent4">
                    <a:lumMod val="75000"/>
                  </a:schemeClr>
                </a:solidFill>
              </a:rPr>
              <a:t>.	</a:t>
            </a:r>
            <a:r>
              <a:rPr lang="ru-RU" dirty="0" err="1">
                <a:solidFill>
                  <a:schemeClr val="accent4">
                    <a:lumMod val="75000"/>
                  </a:schemeClr>
                </a:solidFill>
              </a:rPr>
              <a:t>Знання</a:t>
            </a:r>
            <a:r>
              <a:rPr lang="ru-RU" dirty="0">
                <a:solidFill>
                  <a:schemeClr val="accent4">
                    <a:lumMod val="75000"/>
                  </a:schemeClr>
                </a:solidFill>
              </a:rPr>
              <a:t> як основа науки і </a:t>
            </a:r>
            <a:r>
              <a:rPr lang="ru-RU" dirty="0" err="1">
                <a:solidFill>
                  <a:schemeClr val="accent4">
                    <a:lumMod val="75000"/>
                  </a:schemeClr>
                </a:solidFill>
              </a:rPr>
              <a:t>наукової</a:t>
            </a:r>
            <a:r>
              <a:rPr lang="ru-RU" dirty="0">
                <a:solidFill>
                  <a:schemeClr val="accent4">
                    <a:lumMod val="75000"/>
                  </a:schemeClr>
                </a:solidFill>
              </a:rPr>
              <a:t> </a:t>
            </a:r>
            <a:r>
              <a:rPr lang="en-US" dirty="0" smtClean="0">
                <a:solidFill>
                  <a:schemeClr val="accent4">
                    <a:lumMod val="75000"/>
                  </a:schemeClr>
                </a:solidFill>
              </a:rPr>
              <a:t>     			</a:t>
            </a:r>
            <a:r>
              <a:rPr lang="ru-RU" dirty="0" smtClean="0">
                <a:solidFill>
                  <a:schemeClr val="accent4">
                    <a:lumMod val="75000"/>
                  </a:schemeClr>
                </a:solidFill>
              </a:rPr>
              <a:t>діяльності</a:t>
            </a:r>
            <a:endParaRPr lang="ru-RU" dirty="0">
              <a:solidFill>
                <a:schemeClr val="accent4">
                  <a:lumMod val="75000"/>
                </a:schemeClr>
              </a:solidFill>
            </a:endParaRPr>
          </a:p>
          <a:p>
            <a:pPr marL="0" indent="0" defTabSz="903288">
              <a:spcBef>
                <a:spcPts val="0"/>
              </a:spcBef>
              <a:spcAft>
                <a:spcPts val="1000"/>
              </a:spcAft>
              <a:buClr>
                <a:schemeClr val="accent1"/>
              </a:buClr>
              <a:buNone/>
              <a:tabLst>
                <a:tab pos="809625" algn="l"/>
              </a:tabLst>
              <a:defRPr/>
            </a:pPr>
            <a:r>
              <a:rPr lang="en-US" dirty="0" smtClean="0">
                <a:solidFill>
                  <a:schemeClr val="accent4">
                    <a:lumMod val="75000"/>
                  </a:schemeClr>
                </a:solidFill>
              </a:rPr>
              <a:t>3</a:t>
            </a:r>
            <a:r>
              <a:rPr lang="ru-RU" dirty="0" smtClean="0">
                <a:solidFill>
                  <a:schemeClr val="accent4">
                    <a:lumMod val="75000"/>
                  </a:schemeClr>
                </a:solidFill>
              </a:rPr>
              <a:t>.2</a:t>
            </a:r>
            <a:r>
              <a:rPr lang="ru-RU" dirty="0">
                <a:solidFill>
                  <a:schemeClr val="accent4">
                    <a:lumMod val="75000"/>
                  </a:schemeClr>
                </a:solidFill>
              </a:rPr>
              <a:t>.	Визначення, характеристика науки та </a:t>
            </a:r>
            <a:r>
              <a:rPr lang="en-US" dirty="0" smtClean="0">
                <a:solidFill>
                  <a:schemeClr val="accent4">
                    <a:lumMod val="75000"/>
                  </a:schemeClr>
                </a:solidFill>
              </a:rPr>
              <a:t>	</a:t>
            </a:r>
            <a:r>
              <a:rPr lang="ru-RU" dirty="0" err="1" smtClean="0">
                <a:solidFill>
                  <a:schemeClr val="accent4">
                    <a:lumMod val="75000"/>
                  </a:schemeClr>
                </a:solidFill>
              </a:rPr>
              <a:t>її</a:t>
            </a:r>
            <a:r>
              <a:rPr lang="ru-RU" dirty="0" smtClean="0">
                <a:solidFill>
                  <a:schemeClr val="accent4">
                    <a:lumMod val="75000"/>
                  </a:schemeClr>
                </a:solidFill>
              </a:rPr>
              <a:t> </a:t>
            </a:r>
            <a:r>
              <a:rPr lang="ru-RU" dirty="0">
                <a:solidFill>
                  <a:schemeClr val="accent4">
                    <a:lumMod val="75000"/>
                  </a:schemeClr>
                </a:solidFill>
              </a:rPr>
              <a:t>види </a:t>
            </a:r>
          </a:p>
          <a:p>
            <a:pPr marL="0" indent="0" defTabSz="809625">
              <a:spcBef>
                <a:spcPts val="0"/>
              </a:spcBef>
              <a:spcAft>
                <a:spcPts val="1000"/>
              </a:spcAft>
              <a:buClr>
                <a:schemeClr val="accent1"/>
              </a:buClr>
              <a:buNone/>
              <a:defRPr/>
            </a:pPr>
            <a:r>
              <a:rPr lang="en-US" dirty="0" smtClean="0">
                <a:solidFill>
                  <a:schemeClr val="accent4">
                    <a:lumMod val="75000"/>
                  </a:schemeClr>
                </a:solidFill>
              </a:rPr>
              <a:t>3</a:t>
            </a:r>
            <a:r>
              <a:rPr lang="ru-RU" dirty="0" smtClean="0">
                <a:solidFill>
                  <a:schemeClr val="accent4">
                    <a:lumMod val="75000"/>
                  </a:schemeClr>
                </a:solidFill>
              </a:rPr>
              <a:t>.3</a:t>
            </a:r>
            <a:r>
              <a:rPr lang="ru-RU" dirty="0">
                <a:solidFill>
                  <a:schemeClr val="accent4">
                    <a:lumMod val="75000"/>
                  </a:schemeClr>
                </a:solidFill>
              </a:rPr>
              <a:t>.	Наука як </a:t>
            </a:r>
            <a:r>
              <a:rPr lang="ru-RU" dirty="0" err="1">
                <a:solidFill>
                  <a:schemeClr val="accent4">
                    <a:lumMod val="75000"/>
                  </a:schemeClr>
                </a:solidFill>
              </a:rPr>
              <a:t>сукупність</a:t>
            </a:r>
            <a:r>
              <a:rPr lang="ru-RU" dirty="0">
                <a:solidFill>
                  <a:schemeClr val="accent4">
                    <a:lumMod val="75000"/>
                  </a:schemeClr>
                </a:solidFill>
              </a:rPr>
              <a:t> </a:t>
            </a:r>
            <a:r>
              <a:rPr lang="ru-RU" dirty="0" err="1">
                <a:solidFill>
                  <a:schemeClr val="accent4">
                    <a:lumMod val="75000"/>
                  </a:schemeClr>
                </a:solidFill>
              </a:rPr>
              <a:t>знань</a:t>
            </a:r>
            <a:endParaRPr lang="ru-RU" dirty="0">
              <a:solidFill>
                <a:schemeClr val="accent4">
                  <a:lumMod val="75000"/>
                </a:schemeClr>
              </a:solidFill>
            </a:endParaRPr>
          </a:p>
          <a:p>
            <a:pPr marL="0" indent="0" defTabSz="809625">
              <a:spcBef>
                <a:spcPts val="0"/>
              </a:spcBef>
              <a:spcAft>
                <a:spcPts val="1000"/>
              </a:spcAft>
              <a:buClr>
                <a:schemeClr val="accent1"/>
              </a:buClr>
              <a:buNone/>
              <a:tabLst>
                <a:tab pos="714375" algn="l"/>
              </a:tabLst>
              <a:defRPr/>
            </a:pPr>
            <a:r>
              <a:rPr lang="en-US" dirty="0" smtClean="0">
                <a:solidFill>
                  <a:schemeClr val="accent4">
                    <a:lumMod val="75000"/>
                  </a:schemeClr>
                </a:solidFill>
              </a:rPr>
              <a:t>3</a:t>
            </a:r>
            <a:r>
              <a:rPr lang="ru-RU" dirty="0" smtClean="0">
                <a:solidFill>
                  <a:schemeClr val="accent4">
                    <a:lumMod val="75000"/>
                  </a:schemeClr>
                </a:solidFill>
              </a:rPr>
              <a:t>.4</a:t>
            </a:r>
            <a:r>
              <a:rPr lang="ru-RU" dirty="0">
                <a:solidFill>
                  <a:schemeClr val="accent4">
                    <a:lumMod val="75000"/>
                  </a:schemeClr>
                </a:solidFill>
              </a:rPr>
              <a:t>.	 Характеристика, </a:t>
            </a:r>
            <a:r>
              <a:rPr lang="ru-RU" dirty="0" err="1">
                <a:solidFill>
                  <a:schemeClr val="accent4">
                    <a:lumMod val="75000"/>
                  </a:schemeClr>
                </a:solidFill>
              </a:rPr>
              <a:t>суб'єкти</a:t>
            </a:r>
            <a:r>
              <a:rPr lang="ru-RU" dirty="0">
                <a:solidFill>
                  <a:schemeClr val="accent4">
                    <a:lumMod val="75000"/>
                  </a:schemeClr>
                </a:solidFill>
              </a:rPr>
              <a:t> та </a:t>
            </a:r>
            <a:r>
              <a:rPr lang="ru-RU" dirty="0" err="1">
                <a:solidFill>
                  <a:schemeClr val="accent4">
                    <a:lumMod val="75000"/>
                  </a:schemeClr>
                </a:solidFill>
              </a:rPr>
              <a:t>об’єкти</a:t>
            </a:r>
            <a:r>
              <a:rPr lang="ru-RU" dirty="0">
                <a:solidFill>
                  <a:schemeClr val="accent4">
                    <a:lumMod val="75000"/>
                  </a:schemeClr>
                </a:solidFill>
              </a:rPr>
              <a:t> </a:t>
            </a:r>
            <a:r>
              <a:rPr lang="en-US" dirty="0" smtClean="0">
                <a:solidFill>
                  <a:schemeClr val="accent4">
                    <a:lumMod val="75000"/>
                  </a:schemeClr>
                </a:solidFill>
              </a:rPr>
              <a:t>		 </a:t>
            </a:r>
            <a:r>
              <a:rPr lang="ru-RU" dirty="0" smtClean="0">
                <a:solidFill>
                  <a:schemeClr val="accent4">
                    <a:lumMod val="75000"/>
                  </a:schemeClr>
                </a:solidFill>
              </a:rPr>
              <a:t>науки </a:t>
            </a:r>
            <a:r>
              <a:rPr lang="ru-RU" dirty="0">
                <a:solidFill>
                  <a:schemeClr val="accent4">
                    <a:lumMod val="75000"/>
                  </a:schemeClr>
                </a:solidFill>
              </a:rPr>
              <a:t>як діяльності</a:t>
            </a:r>
          </a:p>
        </p:txBody>
      </p:sp>
    </p:spTree>
    <p:extLst>
      <p:ext uri="{BB962C8B-B14F-4D97-AF65-F5344CB8AC3E}">
        <p14:creationId xmlns:p14="http://schemas.microsoft.com/office/powerpoint/2010/main" val="2294143283"/>
      </p:ext>
    </p:extLst>
  </p:cSld>
  <p:clrMapOvr>
    <a:masterClrMapping/>
  </p:clrMapOvr>
  <p:transition>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0"/>
            <a:ext cx="8928992" cy="830997"/>
          </a:xfrm>
          <a:prstGeom prst="rect">
            <a:avLst/>
          </a:prstGeom>
        </p:spPr>
        <p:txBody>
          <a:bodyPr wrap="square">
            <a:spAutoFit/>
          </a:bodyPr>
          <a:lstStyle/>
          <a:p>
            <a:pPr algn="ctr">
              <a:spcAft>
                <a:spcPts val="0"/>
              </a:spcAft>
            </a:pPr>
            <a:r>
              <a:rPr lang="uk-UA" sz="4800" b="1" dirty="0">
                <a:latin typeface="+mn-lt"/>
                <a:ea typeface="Calibri" panose="020F0502020204030204" pitchFamily="34" charset="0"/>
              </a:rPr>
              <a:t>Дефініції терміну “знання”</a:t>
            </a:r>
            <a:endParaRPr lang="uk-UA" sz="4800" dirty="0">
              <a:effectLst/>
              <a:latin typeface="+mn-lt"/>
              <a:ea typeface="Calibri" panose="020F0502020204030204" pitchFamily="34" charset="0"/>
            </a:endParaRPr>
          </a:p>
        </p:txBody>
      </p:sp>
      <p:graphicFrame>
        <p:nvGraphicFramePr>
          <p:cNvPr id="3" name="Таблиця 2"/>
          <p:cNvGraphicFramePr>
            <a:graphicFrameLocks noGrp="1"/>
          </p:cNvGraphicFramePr>
          <p:nvPr>
            <p:extLst>
              <p:ext uri="{D42A27DB-BD31-4B8C-83A1-F6EECF244321}">
                <p14:modId xmlns:p14="http://schemas.microsoft.com/office/powerpoint/2010/main" val="1420637465"/>
              </p:ext>
            </p:extLst>
          </p:nvPr>
        </p:nvGraphicFramePr>
        <p:xfrm>
          <a:off x="107504" y="736594"/>
          <a:ext cx="8928991" cy="2725234"/>
        </p:xfrm>
        <a:graphic>
          <a:graphicData uri="http://schemas.openxmlformats.org/drawingml/2006/table">
            <a:tbl>
              <a:tblPr firstRow="1" firstCol="1" lastRow="1" lastCol="1" bandRow="1" bandCol="1"/>
              <a:tblGrid>
                <a:gridCol w="1639027">
                  <a:extLst>
                    <a:ext uri="{9D8B030D-6E8A-4147-A177-3AD203B41FA5}">
                      <a16:colId xmlns:a16="http://schemas.microsoft.com/office/drawing/2014/main" xmlns="" val="655352784"/>
                    </a:ext>
                  </a:extLst>
                </a:gridCol>
                <a:gridCol w="3723315">
                  <a:extLst>
                    <a:ext uri="{9D8B030D-6E8A-4147-A177-3AD203B41FA5}">
                      <a16:colId xmlns:a16="http://schemas.microsoft.com/office/drawing/2014/main" xmlns="" val="1436932238"/>
                    </a:ext>
                  </a:extLst>
                </a:gridCol>
                <a:gridCol w="3566649">
                  <a:extLst>
                    <a:ext uri="{9D8B030D-6E8A-4147-A177-3AD203B41FA5}">
                      <a16:colId xmlns:a16="http://schemas.microsoft.com/office/drawing/2014/main" xmlns="" val="214778076"/>
                    </a:ext>
                  </a:extLst>
                </a:gridCol>
              </a:tblGrid>
              <a:tr h="239955">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Учений (учені)</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Характеристика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Джерело </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863515849"/>
                  </a:ext>
                </a:extLst>
              </a:tr>
              <a:tr h="1782521">
                <a:tc>
                  <a:txBody>
                    <a:bodyPr/>
                    <a:lstStyle/>
                    <a:p>
                      <a:pPr algn="ctr">
                        <a:spcAft>
                          <a:spcPts val="0"/>
                        </a:spcAft>
                      </a:pPr>
                      <a:endPar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Платон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rPr>
                        <a:t>Володіти </a:t>
                      </a:r>
                      <a:r>
                        <a:rPr lang="uk-UA" sz="1400" spc="-40" dirty="0">
                          <a:effectLst/>
                          <a:latin typeface="Times New Roman" panose="02020603050405020304" pitchFamily="18" charset="0"/>
                          <a:ea typeface="Calibri" panose="020F0502020204030204" pitchFamily="34" charset="0"/>
                          <a:cs typeface="Times New Roman" panose="02020603050405020304" pitchFamily="18" charset="0"/>
                        </a:rPr>
                        <a:t>золотом і не вміти ним користуватися – це є ні знання, ні філософія. Лікар, який не вміє лікувати, поганий, тому що в нього немає знання своєї справи. Навіть якби ми були безсмертні, але не могли цим скористатися, це теж не було б знанням, і саме безсмертя виявилося б для нас марним. Знання є насамперед умінням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Платон</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Діалоги /   Платон ; </a:t>
                      </a: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пер</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з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давньогрец</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Х. : Фоліо, 2008. – 349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53186350"/>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Сократ</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є відчуття та правильна думка  з поясненням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М. Г. Етика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посіб</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 : Вид. центр “Академія”, 2005. – 180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40205159"/>
                  </a:ext>
                </a:extLst>
              </a:tr>
            </a:tbl>
          </a:graphicData>
        </a:graphic>
      </p:graphicFrame>
    </p:spTree>
    <p:extLst>
      <p:ext uri="{BB962C8B-B14F-4D97-AF65-F5344CB8AC3E}">
        <p14:creationId xmlns:p14="http://schemas.microsoft.com/office/powerpoint/2010/main" val="764435506"/>
      </p:ext>
    </p:extLst>
  </p:cSld>
  <p:clrMapOvr>
    <a:masterClrMapping/>
  </p:clrMapOvr>
  <p:transition>
    <p:strips dir="l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99392"/>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Спрямування знань</a:t>
            </a:r>
            <a:endParaRPr lang="uk-UA" sz="6000" dirty="0">
              <a:effectLst/>
              <a:latin typeface="+mn-lt"/>
              <a:ea typeface="Calibri" panose="020F0502020204030204" pitchFamily="34" charset="0"/>
            </a:endParaRPr>
          </a:p>
        </p:txBody>
      </p:sp>
      <p:sp>
        <p:nvSpPr>
          <p:cNvPr id="13" name="Rectangle 14"/>
          <p:cNvSpPr>
            <a:spLocks noChangeArrowheads="1"/>
          </p:cNvSpPr>
          <p:nvPr/>
        </p:nvSpPr>
        <p:spPr bwMode="auto">
          <a:xfrm>
            <a:off x="1634530" y="2385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0" name="Групувати 19"/>
          <p:cNvGrpSpPr/>
          <p:nvPr/>
        </p:nvGrpSpPr>
        <p:grpSpPr>
          <a:xfrm>
            <a:off x="107504" y="1124744"/>
            <a:ext cx="8928992" cy="5544616"/>
            <a:chOff x="107504" y="1124744"/>
            <a:chExt cx="8928992" cy="5544616"/>
          </a:xfrm>
        </p:grpSpPr>
        <p:grpSp>
          <p:nvGrpSpPr>
            <p:cNvPr id="5" name="Group 1"/>
            <p:cNvGrpSpPr>
              <a:grpSpLocks/>
            </p:cNvGrpSpPr>
            <p:nvPr/>
          </p:nvGrpSpPr>
          <p:grpSpPr bwMode="auto">
            <a:xfrm>
              <a:off x="107504" y="1124744"/>
              <a:ext cx="8928992" cy="5544616"/>
              <a:chOff x="1224" y="1189"/>
              <a:chExt cx="9540" cy="3801"/>
            </a:xfrm>
          </p:grpSpPr>
          <p:sp>
            <p:nvSpPr>
              <p:cNvPr id="6" name="Rectangle 8"/>
              <p:cNvSpPr>
                <a:spLocks noChangeArrowheads="1"/>
              </p:cNvSpPr>
              <p:nvPr/>
            </p:nvSpPr>
            <p:spPr bwMode="auto">
              <a:xfrm>
                <a:off x="1224" y="1189"/>
                <a:ext cx="694" cy="380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И</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Ю</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7" name="Rectangle 7"/>
              <p:cNvSpPr>
                <a:spLocks noChangeArrowheads="1"/>
              </p:cNvSpPr>
              <p:nvPr/>
            </p:nvSpPr>
            <p:spPr bwMode="auto">
              <a:xfrm>
                <a:off x="2224" y="1243"/>
                <a:ext cx="8540" cy="51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і розвитку особистості, що має знання (освітнє знання)</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8" name="Rectangle 6"/>
              <p:cNvSpPr>
                <a:spLocks noChangeArrowheads="1"/>
              </p:cNvSpPr>
              <p:nvPr/>
            </p:nvSpPr>
            <p:spPr bwMode="auto">
              <a:xfrm>
                <a:off x="2224" y="1880"/>
                <a:ext cx="8540" cy="185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світу й позачасовому становленню його вищих принципів, розглянутих з позиції конкретного й наявного буття. Таке знання дістало назву релігійно-культурологічного. Воно описує науково-культурологічну картину світу. Акумуляція і трансляція таких знань відбуваються за допомогою традицій, звичаїв, обрядів і дістають своє відображення у релігії та господарській думці</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9" name="Rectangle 5"/>
              <p:cNvSpPr>
                <a:spLocks noChangeArrowheads="1"/>
              </p:cNvSpPr>
              <p:nvPr/>
            </p:nvSpPr>
            <p:spPr bwMode="auto">
              <a:xfrm>
                <a:off x="2224" y="3910"/>
                <a:ext cx="8532" cy="10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визначенню мети становлення – практичне панування над світом і його перетворення для людських цілей. Це знання позитивних наук, знання панування і дії</a:t>
                </a:r>
                <a:endParaRPr kumimoji="0" lang="uk-UA" altLang="uk-UA" sz="2300" b="0" i="0" u="none" strike="noStrike" cap="none" normalizeH="0" baseline="0" smtClean="0">
                  <a:ln>
                    <a:noFill/>
                  </a:ln>
                  <a:solidFill>
                    <a:sysClr val="windowText" lastClr="000000"/>
                  </a:solidFill>
                  <a:effectLst/>
                  <a:latin typeface="Arial" panose="020B0604020202020204" pitchFamily="34" charset="0"/>
                </a:endParaRPr>
              </a:p>
            </p:txBody>
          </p:sp>
        </p:grpSp>
        <p:cxnSp>
          <p:nvCxnSpPr>
            <p:cNvPr id="17" name="Пряма зі стрілкою 16"/>
            <p:cNvCxnSpPr/>
            <p:nvPr/>
          </p:nvCxnSpPr>
          <p:spPr bwMode="auto">
            <a:xfrm>
              <a:off x="757055" y="1628800"/>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8" name="Пряма зі стрілкою 17"/>
            <p:cNvCxnSpPr/>
            <p:nvPr/>
          </p:nvCxnSpPr>
          <p:spPr bwMode="auto">
            <a:xfrm>
              <a:off x="757055" y="314096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9" name="Пряма зі стрілкою 18"/>
            <p:cNvCxnSpPr/>
            <p:nvPr/>
          </p:nvCxnSpPr>
          <p:spPr bwMode="auto">
            <a:xfrm>
              <a:off x="757055" y="566124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247794195"/>
      </p:ext>
    </p:extLst>
  </p:cSld>
  <p:clrMapOvr>
    <a:masterClrMapping/>
  </p:clrMapOvr>
  <p:transition>
    <p:strips dir="l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4544" y="-98749"/>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Класифікація знань</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32" name="Групувати 131"/>
          <p:cNvGrpSpPr/>
          <p:nvPr/>
        </p:nvGrpSpPr>
        <p:grpSpPr>
          <a:xfrm>
            <a:off x="101400" y="804666"/>
            <a:ext cx="8960334" cy="5891149"/>
            <a:chOff x="101400" y="804666"/>
            <a:chExt cx="8960334" cy="5891149"/>
          </a:xfrm>
        </p:grpSpPr>
        <p:grpSp>
          <p:nvGrpSpPr>
            <p:cNvPr id="3" name="Group 1"/>
            <p:cNvGrpSpPr>
              <a:grpSpLocks/>
            </p:cNvGrpSpPr>
            <p:nvPr/>
          </p:nvGrpSpPr>
          <p:grpSpPr bwMode="auto">
            <a:xfrm>
              <a:off x="107504" y="804666"/>
              <a:ext cx="8954230" cy="5891149"/>
              <a:chOff x="954" y="86"/>
              <a:chExt cx="10289" cy="14920"/>
            </a:xfrm>
          </p:grpSpPr>
          <p:sp>
            <p:nvSpPr>
              <p:cNvPr id="10" name="Rectangle 57"/>
              <p:cNvSpPr>
                <a:spLocks noChangeArrowheads="1"/>
              </p:cNvSpPr>
              <p:nvPr/>
            </p:nvSpPr>
            <p:spPr bwMode="auto">
              <a:xfrm>
                <a:off x="1300" y="121"/>
                <a:ext cx="288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1" name="Rectangle 56"/>
              <p:cNvSpPr>
                <a:spLocks noChangeArrowheads="1"/>
              </p:cNvSpPr>
              <p:nvPr/>
            </p:nvSpPr>
            <p:spPr bwMode="auto">
              <a:xfrm>
                <a:off x="4374" y="86"/>
                <a:ext cx="684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 name="Rectangle 55"/>
              <p:cNvSpPr>
                <a:spLocks noChangeArrowheads="1"/>
              </p:cNvSpPr>
              <p:nvPr/>
            </p:nvSpPr>
            <p:spPr bwMode="auto">
              <a:xfrm>
                <a:off x="1112" y="1185"/>
                <a:ext cx="3150" cy="103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Б.Коротяєв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І.Лернер</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 name="Rectangle 54"/>
              <p:cNvSpPr>
                <a:spLocks noChangeArrowheads="1"/>
              </p:cNvSpPr>
              <p:nvPr/>
            </p:nvSpPr>
            <p:spPr bwMode="auto">
              <a:xfrm>
                <a:off x="4403" y="1206"/>
                <a:ext cx="6840" cy="79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наукове і навчальне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 name="Rectangle 53"/>
              <p:cNvSpPr>
                <a:spLocks noChangeArrowheads="1"/>
              </p:cNvSpPr>
              <p:nvPr/>
            </p:nvSpPr>
            <p:spPr bwMode="auto">
              <a:xfrm>
                <a:off x="1134" y="2748"/>
                <a:ext cx="3091" cy="88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П.Копнін</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6" name="Rectangle 52"/>
              <p:cNvSpPr>
                <a:spLocks noChangeArrowheads="1"/>
              </p:cNvSpPr>
              <p:nvPr/>
            </p:nvSpPr>
            <p:spPr bwMode="auto">
              <a:xfrm>
                <a:off x="4396" y="2162"/>
                <a:ext cx="6840" cy="18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основи науки або загальні теоретичні положення; закони; основні поняття; теорія; ідеї</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1" name="Rectangle 51"/>
              <p:cNvSpPr>
                <a:spLocks noChangeArrowheads="1"/>
              </p:cNvSpPr>
              <p:nvPr/>
            </p:nvSpPr>
            <p:spPr bwMode="auto">
              <a:xfrm>
                <a:off x="1130" y="4333"/>
                <a:ext cx="3091" cy="317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О.Степанов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endParaRPr lang="en-US" altLang="uk-UA" sz="1900" i="1" dirty="0">
                  <a:solidFill>
                    <a:sysClr val="windowText" lastClr="000000"/>
                  </a:solidFill>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Б.Мещеряков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en-US" altLang="uk-UA" sz="1900" b="0" i="1" u="none" strike="noStrike" cap="none" normalizeH="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А.Гріцанов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В.Абушенко</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І.Підласий</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Н.Підд`яків</a:t>
                </a:r>
                <a:endParaRPr kumimoji="0" lang="uk-UA" altLang="uk-UA" sz="19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2" name="Rectangle 50"/>
              <p:cNvSpPr>
                <a:spLocks noChangeArrowheads="1"/>
              </p:cNvSpPr>
              <p:nvPr/>
            </p:nvSpPr>
            <p:spPr bwMode="auto">
              <a:xfrm>
                <a:off x="4396" y="4242"/>
                <a:ext cx="6840" cy="358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явні; неявні (латентні); декларативні; процедурні; експериментальні;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епістемічні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безпосередні; опосередковані;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визначені (точні, ясні);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невизначені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3" name="Rectangle 49"/>
              <p:cNvSpPr>
                <a:spLocks noChangeArrowheads="1"/>
              </p:cNvSpPr>
              <p:nvPr/>
            </p:nvSpPr>
            <p:spPr bwMode="auto">
              <a:xfrm>
                <a:off x="1130" y="8125"/>
                <a:ext cx="3091" cy="97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Б.Айсмонтас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4" name="Rectangle 48"/>
              <p:cNvSpPr>
                <a:spLocks noChangeArrowheads="1"/>
              </p:cNvSpPr>
              <p:nvPr/>
            </p:nvSpPr>
            <p:spPr bwMode="auto">
              <a:xfrm>
                <a:off x="4396" y="8065"/>
                <a:ext cx="6840" cy="144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 предметної галузі</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закономірностей пізнавальної діяльності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5" name="Rectangle 47"/>
              <p:cNvSpPr>
                <a:spLocks noChangeArrowheads="1"/>
              </p:cNvSpPr>
              <p:nvPr/>
            </p:nvSpPr>
            <p:spPr bwMode="auto">
              <a:xfrm>
                <a:off x="1119" y="9629"/>
                <a:ext cx="3091" cy="92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 Зоріна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6" name="Rectangle 46"/>
              <p:cNvSpPr>
                <a:spLocks noChangeArrowheads="1"/>
              </p:cNvSpPr>
              <p:nvPr/>
            </p:nvSpPr>
            <p:spPr bwMode="auto">
              <a:xfrm>
                <a:off x="4396" y="9703"/>
                <a:ext cx="6840" cy="77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основні і допоміжні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7" name="Rectangle 45"/>
              <p:cNvSpPr>
                <a:spLocks noChangeArrowheads="1"/>
              </p:cNvSpPr>
              <p:nvPr/>
            </p:nvSpPr>
            <p:spPr bwMode="auto">
              <a:xfrm>
                <a:off x="1119" y="11745"/>
                <a:ext cx="3091" cy="109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Аванесов</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8" name="Rectangle 44"/>
              <p:cNvSpPr>
                <a:spLocks noChangeArrowheads="1"/>
              </p:cNvSpPr>
              <p:nvPr/>
            </p:nvSpPr>
            <p:spPr bwMode="auto">
              <a:xfrm>
                <a:off x="4396" y="10672"/>
                <a:ext cx="6840" cy="433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назв, імен; знання сенсу назв, імен;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фактуальні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 знання визначень; порівняльні, зіставні; знання протилежностей, суперечностей, антонімів; асоціативні; класифікаційні; знання причинно-наслідкових стосунків, знання підстав; процесуальні, алгоритмічні, процедурні; технологічні; імовірнісні; абстрактні; методологічні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7" name="Line 35"/>
              <p:cNvSpPr>
                <a:spLocks noChangeShapeType="1"/>
              </p:cNvSpPr>
              <p:nvPr/>
            </p:nvSpPr>
            <p:spPr bwMode="auto">
              <a:xfrm>
                <a:off x="954" y="494"/>
                <a:ext cx="415" cy="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38" name="Line 34"/>
              <p:cNvSpPr>
                <a:spLocks noChangeShapeType="1"/>
              </p:cNvSpPr>
              <p:nvPr/>
            </p:nvSpPr>
            <p:spPr bwMode="auto">
              <a:xfrm>
                <a:off x="954" y="494"/>
                <a:ext cx="9" cy="11892"/>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cxnSp>
          <p:nvCxnSpPr>
            <p:cNvPr id="73" name="Пряма зі стрілкою 72"/>
            <p:cNvCxnSpPr>
              <a:endCxn id="12" idx="1"/>
            </p:cNvCxnSpPr>
            <p:nvPr/>
          </p:nvCxnSpPr>
          <p:spPr bwMode="auto">
            <a:xfrm>
              <a:off x="118399" y="1437215"/>
              <a:ext cx="126189" cy="647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8" name="Пряма зі стрілкою 77"/>
            <p:cNvCxnSpPr/>
            <p:nvPr/>
          </p:nvCxnSpPr>
          <p:spPr bwMode="auto">
            <a:xfrm flipV="1">
              <a:off x="104074" y="2976871"/>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0" name="Пряма зі стрілкою 79"/>
            <p:cNvCxnSpPr/>
            <p:nvPr/>
          </p:nvCxnSpPr>
          <p:spPr bwMode="auto">
            <a:xfrm flipV="1">
              <a:off x="111321" y="2011324"/>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1" name="Пряма зі стрілкою 80"/>
            <p:cNvCxnSpPr/>
            <p:nvPr/>
          </p:nvCxnSpPr>
          <p:spPr bwMode="auto">
            <a:xfrm flipV="1">
              <a:off x="104074" y="4140870"/>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3" name="Пряма зі стрілкою 82"/>
            <p:cNvCxnSpPr/>
            <p:nvPr/>
          </p:nvCxnSpPr>
          <p:spPr bwMode="auto">
            <a:xfrm flipV="1">
              <a:off x="111321" y="4748980"/>
              <a:ext cx="141057"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5" name="Пряма зі стрілкою 84"/>
            <p:cNvCxnSpPr/>
            <p:nvPr/>
          </p:nvCxnSpPr>
          <p:spPr bwMode="auto">
            <a:xfrm flipV="1">
              <a:off x="101400" y="5654963"/>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9" name="Пряма сполучна лінія 88"/>
            <p:cNvCxnSpPr>
              <a:stCxn id="12" idx="3"/>
            </p:cNvCxnSpPr>
            <p:nvPr/>
          </p:nvCxnSpPr>
          <p:spPr bwMode="auto">
            <a:xfrm>
              <a:off x="2985945" y="1443687"/>
              <a:ext cx="127931"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96" name="Пряма сполучна лінія 95"/>
            <p:cNvCxnSpPr/>
            <p:nvPr/>
          </p:nvCxnSpPr>
          <p:spPr bwMode="auto">
            <a:xfrm>
              <a:off x="2950683" y="3021760"/>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1" name="Пряма сполучна лінія 100"/>
            <p:cNvCxnSpPr/>
            <p:nvPr/>
          </p:nvCxnSpPr>
          <p:spPr bwMode="auto">
            <a:xfrm>
              <a:off x="2962866" y="201132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2" name="Пряма сполучна лінія 101"/>
            <p:cNvCxnSpPr/>
            <p:nvPr/>
          </p:nvCxnSpPr>
          <p:spPr bwMode="auto">
            <a:xfrm>
              <a:off x="2951029" y="4148842"/>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3" name="Пряма сполучна лінія 102"/>
            <p:cNvCxnSpPr/>
            <p:nvPr/>
          </p:nvCxnSpPr>
          <p:spPr bwMode="auto">
            <a:xfrm>
              <a:off x="2950683" y="472514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4" name="Пряма сполучна лінія 103"/>
            <p:cNvCxnSpPr/>
            <p:nvPr/>
          </p:nvCxnSpPr>
          <p:spPr bwMode="auto">
            <a:xfrm>
              <a:off x="2941110" y="5652056"/>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048387500"/>
      </p:ext>
    </p:extLst>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07504" y="-35064"/>
            <a:ext cx="8928992" cy="954107"/>
          </a:xfrm>
          <a:prstGeom prst="rect">
            <a:avLst/>
          </a:prstGeom>
        </p:spPr>
        <p:txBody>
          <a:bodyPr wrap="square">
            <a:spAutoFit/>
          </a:bodyPr>
          <a:lstStyle/>
          <a:p>
            <a:pPr algn="ctr">
              <a:spcAft>
                <a:spcPts val="0"/>
              </a:spcAft>
            </a:pPr>
            <a:r>
              <a:rPr lang="uk-UA" sz="2800" b="1" dirty="0">
                <a:latin typeface="+mn-lt"/>
                <a:ea typeface="Calibri" panose="020F0502020204030204" pitchFamily="34" charset="0"/>
              </a:rPr>
              <a:t>Дефініції </a:t>
            </a:r>
            <a:r>
              <a:rPr lang="uk-UA" sz="2800" b="1" dirty="0" err="1">
                <a:latin typeface="+mn-lt"/>
                <a:ea typeface="Calibri" panose="020F0502020204030204" pitchFamily="34" charset="0"/>
              </a:rPr>
              <a:t>терміна</a:t>
            </a:r>
            <a:r>
              <a:rPr lang="uk-UA" sz="2800" b="1" dirty="0">
                <a:latin typeface="+mn-lt"/>
                <a:ea typeface="Calibri" panose="020F0502020204030204" pitchFamily="34" charset="0"/>
              </a:rPr>
              <a:t> “пізнання”, надані різними вченими</a:t>
            </a:r>
            <a:endParaRPr lang="uk-UA" sz="2800" dirty="0">
              <a:effectLst/>
              <a:latin typeface="+mn-lt"/>
              <a:ea typeface="Calibri" panose="020F0502020204030204" pitchFamily="34" charset="0"/>
            </a:endParaRPr>
          </a:p>
        </p:txBody>
      </p:sp>
      <p:graphicFrame>
        <p:nvGraphicFramePr>
          <p:cNvPr id="5" name="Таблиця 4"/>
          <p:cNvGraphicFramePr>
            <a:graphicFrameLocks noGrp="1"/>
          </p:cNvGraphicFramePr>
          <p:nvPr>
            <p:extLst>
              <p:ext uri="{D42A27DB-BD31-4B8C-83A1-F6EECF244321}">
                <p14:modId xmlns:p14="http://schemas.microsoft.com/office/powerpoint/2010/main" val="1270798401"/>
              </p:ext>
            </p:extLst>
          </p:nvPr>
        </p:nvGraphicFramePr>
        <p:xfrm>
          <a:off x="114069" y="919041"/>
          <a:ext cx="8922427" cy="5822326"/>
        </p:xfrm>
        <a:graphic>
          <a:graphicData uri="http://schemas.openxmlformats.org/drawingml/2006/table">
            <a:tbl>
              <a:tblPr>
                <a:tableStyleId>{69CF1AB2-1976-4502-BF36-3FF5EA218861}</a:tableStyleId>
              </a:tblPr>
              <a:tblGrid>
                <a:gridCol w="1437912">
                  <a:extLst>
                    <a:ext uri="{9D8B030D-6E8A-4147-A177-3AD203B41FA5}">
                      <a16:colId xmlns:a16="http://schemas.microsoft.com/office/drawing/2014/main" xmlns="" val="2719709857"/>
                    </a:ext>
                  </a:extLst>
                </a:gridCol>
                <a:gridCol w="4456454">
                  <a:extLst>
                    <a:ext uri="{9D8B030D-6E8A-4147-A177-3AD203B41FA5}">
                      <a16:colId xmlns:a16="http://schemas.microsoft.com/office/drawing/2014/main" xmlns="" val="389615215"/>
                    </a:ext>
                  </a:extLst>
                </a:gridCol>
                <a:gridCol w="3028061">
                  <a:extLst>
                    <a:ext uri="{9D8B030D-6E8A-4147-A177-3AD203B41FA5}">
                      <a16:colId xmlns:a16="http://schemas.microsoft.com/office/drawing/2014/main" xmlns="" val="1287366688"/>
                    </a:ext>
                  </a:extLst>
                </a:gridCol>
              </a:tblGrid>
              <a:tr h="231067">
                <a:tc>
                  <a:txBody>
                    <a:bodyPr/>
                    <a:lstStyle/>
                    <a:p>
                      <a:pPr algn="ctr">
                        <a:lnSpc>
                          <a:spcPct val="100000"/>
                        </a:lnSpc>
                        <a:spcAft>
                          <a:spcPts val="0"/>
                        </a:spcAft>
                      </a:pPr>
                      <a:r>
                        <a:rPr lang="uk-UA" sz="1400" b="1" dirty="0">
                          <a:effectLst/>
                        </a:rPr>
                        <a:t>Учений (учені)</a:t>
                      </a:r>
                      <a:endParaRPr lang="uk-UA"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uk-UA" sz="1400" b="1" dirty="0">
                          <a:effectLst/>
                        </a:rPr>
                        <a:t>Характеристика</a:t>
                      </a:r>
                      <a:endParaRPr lang="uk-UA"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uk-UA" sz="1400" b="1" dirty="0">
                          <a:effectLst/>
                        </a:rPr>
                        <a:t>Джерело</a:t>
                      </a:r>
                      <a:endParaRPr lang="uk-UA"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6962146"/>
                  </a:ext>
                </a:extLst>
              </a:tr>
              <a:tr h="924268">
                <a:tc>
                  <a:txBody>
                    <a:bodyPr/>
                    <a:lstStyle/>
                    <a:p>
                      <a:pPr algn="just">
                        <a:lnSpc>
                          <a:spcPct val="100000"/>
                        </a:lnSpc>
                        <a:spcAft>
                          <a:spcPts val="0"/>
                        </a:spcAft>
                      </a:pPr>
                      <a:r>
                        <a:rPr lang="uk-UA" sz="1400" i="1" u="none" dirty="0">
                          <a:effectLst>
                            <a:outerShdw blurRad="38100" dist="38100" dir="2700000" algn="tl">
                              <a:srgbClr val="000000">
                                <a:alpha val="43137"/>
                              </a:srgbClr>
                            </a:outerShdw>
                          </a:effectLst>
                        </a:rPr>
                        <a:t>Аристотель</a:t>
                      </a:r>
                      <a:endParaRPr lang="uk-UA" sz="1400" b="0" i="1" u="none" dirty="0">
                        <a:solidFill>
                          <a:schemeClr val="tx1"/>
                        </a:solidFill>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r>
                        <a:rPr lang="uk-UA" sz="1400" dirty="0">
                          <a:effectLst/>
                        </a:rPr>
                        <a:t>Будь-яке пізнання починається із здивування ..., а здивування породжує питання, а деякі питання – це проблема</a:t>
                      </a: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r>
                        <a:rPr lang="uk-UA" sz="1400" spc="-30" dirty="0" err="1">
                          <a:effectLst/>
                        </a:rPr>
                        <a:t>Barnes</a:t>
                      </a:r>
                      <a:r>
                        <a:rPr lang="uk-UA" sz="1400" spc="-30" dirty="0">
                          <a:effectLst/>
                        </a:rPr>
                        <a:t> </a:t>
                      </a:r>
                      <a:r>
                        <a:rPr lang="uk-UA" sz="1400" spc="-30" dirty="0" err="1">
                          <a:effectLst/>
                        </a:rPr>
                        <a:t>Jonathan</a:t>
                      </a:r>
                      <a:r>
                        <a:rPr lang="uk-UA" sz="1400" spc="-30" dirty="0">
                          <a:effectLst/>
                        </a:rPr>
                        <a:t>. </a:t>
                      </a:r>
                      <a:r>
                        <a:rPr lang="en-US" sz="1400" spc="-30" dirty="0" smtClean="0">
                          <a:effectLst/>
                        </a:rPr>
                        <a:t>Aristotle : a very short introduction</a:t>
                      </a:r>
                      <a:r>
                        <a:rPr lang="uk-UA" sz="1400" spc="-30" dirty="0" smtClean="0">
                          <a:effectLst/>
                        </a:rPr>
                        <a:t> / </a:t>
                      </a:r>
                      <a:r>
                        <a:rPr lang="uk-UA" sz="1400" spc="-30" dirty="0" err="1">
                          <a:effectLst/>
                        </a:rPr>
                        <a:t>Jonathan</a:t>
                      </a:r>
                      <a:r>
                        <a:rPr lang="uk-UA" sz="1400" spc="-30" dirty="0">
                          <a:effectLst/>
                        </a:rPr>
                        <a:t> </a:t>
                      </a:r>
                      <a:r>
                        <a:rPr lang="uk-UA" sz="1400" spc="-30" dirty="0" err="1">
                          <a:effectLst/>
                        </a:rPr>
                        <a:t>Barnes</a:t>
                      </a:r>
                      <a:r>
                        <a:rPr lang="uk-UA" sz="1400" spc="-30" dirty="0">
                          <a:effectLst/>
                        </a:rPr>
                        <a:t>. – </a:t>
                      </a:r>
                      <a:r>
                        <a:rPr lang="uk-UA" sz="1400" spc="-30" dirty="0" err="1">
                          <a:effectLst/>
                        </a:rPr>
                        <a:t>Oxford</a:t>
                      </a:r>
                      <a:r>
                        <a:rPr lang="uk-UA" sz="1400" spc="-30" dirty="0">
                          <a:effectLst/>
                        </a:rPr>
                        <a:t> : </a:t>
                      </a:r>
                      <a:r>
                        <a:rPr lang="uk-UA" sz="1400" spc="-30" dirty="0" err="1">
                          <a:effectLst/>
                        </a:rPr>
                        <a:t>Oxford</a:t>
                      </a:r>
                      <a:r>
                        <a:rPr lang="uk-UA" sz="1400" spc="-30" dirty="0">
                          <a:effectLst/>
                        </a:rPr>
                        <a:t> </a:t>
                      </a:r>
                      <a:r>
                        <a:rPr lang="uk-UA" sz="1400" spc="-30" dirty="0" err="1">
                          <a:effectLst/>
                        </a:rPr>
                        <a:t>University</a:t>
                      </a:r>
                      <a:r>
                        <a:rPr lang="uk-UA" sz="1400" spc="-30" dirty="0">
                          <a:effectLst/>
                        </a:rPr>
                        <a:t> </a:t>
                      </a:r>
                      <a:r>
                        <a:rPr lang="uk-UA" sz="1400" spc="-30" dirty="0" err="1">
                          <a:effectLst/>
                        </a:rPr>
                        <a:t>Press</a:t>
                      </a:r>
                      <a:r>
                        <a:rPr lang="uk-UA" sz="1400" spc="-30" dirty="0">
                          <a:effectLst/>
                        </a:rPr>
                        <a:t>, 2000. – 160 p.</a:t>
                      </a: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885261283"/>
                  </a:ext>
                </a:extLst>
              </a:tr>
              <a:tr h="924268">
                <a:tc>
                  <a:txBody>
                    <a:bodyPr/>
                    <a:lstStyle/>
                    <a:p>
                      <a:pPr algn="just">
                        <a:lnSpc>
                          <a:spcPct val="100000"/>
                        </a:lnSpc>
                        <a:spcAft>
                          <a:spcPts val="0"/>
                        </a:spcAft>
                      </a:pPr>
                      <a:r>
                        <a:rPr lang="uk-UA" sz="1400" i="1" u="none" dirty="0">
                          <a:effectLst>
                            <a:outerShdw blurRad="38100" dist="38100" dir="2700000" algn="tl">
                              <a:srgbClr val="000000">
                                <a:alpha val="43137"/>
                              </a:srgbClr>
                            </a:outerShdw>
                          </a:effectLst>
                        </a:rPr>
                        <a:t>Декарт</a:t>
                      </a:r>
                      <a:endParaRPr lang="uk-UA" sz="1400" b="0" i="1" u="none" dirty="0">
                        <a:solidFill>
                          <a:schemeClr val="tx1"/>
                        </a:solidFill>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r>
                        <a:rPr lang="uk-UA" sz="1400" dirty="0">
                          <a:effectLst/>
                        </a:rPr>
                        <a:t>Мета пізнання в оволодінні силами природи, а також у вдосконаленні самої людини</a:t>
                      </a: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510137269"/>
                  </a:ext>
                </a:extLst>
              </a:tr>
              <a:tr h="1200987">
                <a:tc>
                  <a:txBody>
                    <a:bodyPr/>
                    <a:lstStyle/>
                    <a:p>
                      <a:pPr algn="just">
                        <a:lnSpc>
                          <a:spcPct val="100000"/>
                        </a:lnSpc>
                        <a:spcAft>
                          <a:spcPts val="0"/>
                        </a:spcAft>
                      </a:pPr>
                      <a:r>
                        <a:rPr lang="uk-UA" sz="1400" i="1" u="none" dirty="0">
                          <a:effectLst>
                            <a:outerShdw blurRad="38100" dist="38100" dir="2700000" algn="tl">
                              <a:srgbClr val="000000">
                                <a:alpha val="43137"/>
                              </a:srgbClr>
                            </a:outerShdw>
                          </a:effectLst>
                        </a:rPr>
                        <a:t>Кант</a:t>
                      </a:r>
                      <a:endParaRPr lang="uk-UA" sz="1400" b="0" i="1" u="none" dirty="0">
                        <a:solidFill>
                          <a:schemeClr val="tx1"/>
                        </a:solidFill>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r>
                        <a:rPr lang="uk-UA" sz="1400" dirty="0">
                          <a:effectLst/>
                        </a:rPr>
                        <a:t>Існують два основні стовбури людського пізнання, що виростають, може, з одного спільного, але невідомого нам кореня, а саме чуттєвість і розум: за допомогою чуттєвості предмети нам даються, розумом же вони мисляться</a:t>
                      </a: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r>
                        <a:rPr lang="ru-RU" sz="1400" dirty="0" smtClean="0">
                          <a:effectLst/>
                        </a:rPr>
                        <a:t>Кант І. Критика практичного </a:t>
                      </a:r>
                      <a:r>
                        <a:rPr lang="ru-RU" sz="1400" dirty="0" err="1" smtClean="0">
                          <a:effectLst/>
                        </a:rPr>
                        <a:t>розуму</a:t>
                      </a:r>
                      <a:r>
                        <a:rPr lang="ru-RU" sz="1400" dirty="0" smtClean="0">
                          <a:effectLst/>
                        </a:rPr>
                        <a:t> / І. Кант. – К. : </a:t>
                      </a:r>
                      <a:r>
                        <a:rPr lang="ru-RU" sz="1400" dirty="0" err="1" smtClean="0">
                          <a:effectLst/>
                        </a:rPr>
                        <a:t>Юніверс</a:t>
                      </a:r>
                      <a:r>
                        <a:rPr lang="ru-RU" sz="1400" dirty="0" smtClean="0">
                          <a:effectLst/>
                        </a:rPr>
                        <a:t>, 2004. – 240 с.</a:t>
                      </a:r>
                    </a:p>
                    <a:p>
                      <a:pPr>
                        <a:lnSpc>
                          <a:spcPct val="100000"/>
                        </a:lnSpc>
                        <a:spcAft>
                          <a:spcPts val="0"/>
                        </a:spcAft>
                      </a:pP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412890859"/>
                  </a:ext>
                </a:extLst>
              </a:tr>
              <a:tr h="693201">
                <a:tc>
                  <a:txBody>
                    <a:bodyPr/>
                    <a:lstStyle/>
                    <a:p>
                      <a:pPr algn="just">
                        <a:lnSpc>
                          <a:spcPct val="100000"/>
                        </a:lnSpc>
                        <a:spcAft>
                          <a:spcPts val="0"/>
                        </a:spcAft>
                      </a:pPr>
                      <a:r>
                        <a:rPr lang="uk-UA" sz="1400" i="1" u="none" dirty="0">
                          <a:effectLst>
                            <a:outerShdw blurRad="38100" dist="38100" dir="2700000" algn="tl">
                              <a:srgbClr val="000000">
                                <a:alpha val="43137"/>
                              </a:srgbClr>
                            </a:outerShdw>
                          </a:effectLst>
                        </a:rPr>
                        <a:t>Платон</a:t>
                      </a:r>
                      <a:endParaRPr lang="uk-UA" sz="1400" b="0" i="1" u="none" dirty="0">
                        <a:solidFill>
                          <a:schemeClr val="tx1"/>
                        </a:solidFill>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r>
                        <a:rPr lang="uk-UA" sz="1400" dirty="0">
                          <a:effectLst/>
                        </a:rPr>
                        <a:t>Завдання чистого пізнання полягає у знаходженні та описі дійсної природи речей. Опис сутності називається визначенням.</a:t>
                      </a: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r>
                        <a:rPr lang="uk-UA" sz="1400" dirty="0">
                          <a:effectLst/>
                        </a:rPr>
                        <a:t>Платон. Діалоги  /  Платон / [пер. з </a:t>
                      </a:r>
                      <a:r>
                        <a:rPr lang="uk-UA" sz="1400" dirty="0" err="1">
                          <a:effectLst/>
                        </a:rPr>
                        <a:t>давньогрец</a:t>
                      </a:r>
                      <a:r>
                        <a:rPr lang="uk-UA" sz="1400" dirty="0">
                          <a:effectLst/>
                        </a:rPr>
                        <a:t>.].  – Х.: Фоліо, 2008. – 349 с.</a:t>
                      </a: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982062140"/>
                  </a:ext>
                </a:extLst>
              </a:tr>
              <a:tr h="1848535">
                <a:tc>
                  <a:txBody>
                    <a:bodyPr/>
                    <a:lstStyle/>
                    <a:p>
                      <a:pPr>
                        <a:lnSpc>
                          <a:spcPct val="100000"/>
                        </a:lnSpc>
                        <a:spcAft>
                          <a:spcPts val="0"/>
                        </a:spcAft>
                      </a:pPr>
                      <a:r>
                        <a:rPr lang="uk-UA" sz="1400" i="1" u="none" dirty="0">
                          <a:effectLst>
                            <a:outerShdw blurRad="38100" dist="38100" dir="2700000" algn="tl">
                              <a:srgbClr val="000000">
                                <a:alpha val="43137"/>
                              </a:srgbClr>
                            </a:outerShdw>
                          </a:effectLst>
                        </a:rPr>
                        <a:t>Т. </a:t>
                      </a:r>
                      <a:r>
                        <a:rPr lang="uk-UA" sz="1400" i="1" u="none" dirty="0" err="1">
                          <a:effectLst>
                            <a:outerShdw blurRad="38100" dist="38100" dir="2700000" algn="tl">
                              <a:srgbClr val="000000">
                                <a:alpha val="43137"/>
                              </a:srgbClr>
                            </a:outerShdw>
                          </a:effectLst>
                        </a:rPr>
                        <a:t>Вільямсон</a:t>
                      </a:r>
                      <a:r>
                        <a:rPr lang="uk-UA" sz="1400" i="1" u="none" dirty="0">
                          <a:effectLst>
                            <a:outerShdw blurRad="38100" dist="38100" dir="2700000" algn="tl">
                              <a:srgbClr val="000000">
                                <a:alpha val="43137"/>
                              </a:srgbClr>
                            </a:outerShdw>
                          </a:effectLst>
                        </a:rPr>
                        <a:t> </a:t>
                      </a:r>
                    </a:p>
                    <a:p>
                      <a:pPr>
                        <a:lnSpc>
                          <a:spcPct val="100000"/>
                        </a:lnSpc>
                        <a:spcAft>
                          <a:spcPts val="0"/>
                        </a:spcAft>
                      </a:pPr>
                      <a:r>
                        <a:rPr lang="uk-UA" sz="1400" i="1" u="none" dirty="0">
                          <a:effectLst>
                            <a:outerShdw blurRad="38100" dist="38100" dir="2700000" algn="tl">
                              <a:srgbClr val="000000">
                                <a:alpha val="43137"/>
                              </a:srgbClr>
                            </a:outerShdw>
                          </a:effectLst>
                        </a:rPr>
                        <a:t>(T. </a:t>
                      </a:r>
                      <a:r>
                        <a:rPr lang="uk-UA" sz="1400" i="1" u="none" dirty="0" err="1">
                          <a:effectLst>
                            <a:outerShdw blurRad="38100" dist="38100" dir="2700000" algn="tl">
                              <a:srgbClr val="000000">
                                <a:alpha val="43137"/>
                              </a:srgbClr>
                            </a:outerShdw>
                          </a:effectLst>
                        </a:rPr>
                        <a:t>Williamson</a:t>
                      </a:r>
                      <a:r>
                        <a:rPr lang="uk-UA" sz="1400" i="1" u="none" dirty="0">
                          <a:effectLst>
                            <a:outerShdw blurRad="38100" dist="38100" dir="2700000" algn="tl">
                              <a:srgbClr val="000000">
                                <a:alpha val="43137"/>
                              </a:srgbClr>
                            </a:outerShdw>
                          </a:effectLst>
                        </a:rPr>
                        <a:t>)</a:t>
                      </a:r>
                      <a:endParaRPr lang="uk-UA" sz="1400" b="0" i="1" u="none" dirty="0">
                        <a:solidFill>
                          <a:schemeClr val="tx1"/>
                        </a:solidFill>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r>
                        <a:rPr lang="uk-UA" sz="1400" dirty="0">
                          <a:effectLst/>
                        </a:rPr>
                        <a:t>Пізнання, як правило, визначається як щось на зразок процесу набуття, зберігання та застосування знань. У першому визначенні пізнання є наукою через взаємозв’язок між суб’єктом і об’єктом пізнання. Як правило, хоча і не завжди те, що відоме, включає в себе вплив зовнішнього середовища стосовно суб’єкта пізнання</a:t>
                      </a: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0000"/>
                        </a:lnSpc>
                        <a:spcAft>
                          <a:spcPts val="0"/>
                        </a:spcAft>
                      </a:pPr>
                      <a:r>
                        <a:rPr lang="uk-UA" sz="1400" dirty="0" err="1">
                          <a:effectLst/>
                        </a:rPr>
                        <a:t>Williamson</a:t>
                      </a:r>
                      <a:r>
                        <a:rPr lang="uk-UA" sz="1400" dirty="0">
                          <a:effectLst/>
                        </a:rPr>
                        <a:t> </a:t>
                      </a:r>
                      <a:r>
                        <a:rPr lang="uk-UA" sz="1400" dirty="0" err="1">
                          <a:effectLst/>
                        </a:rPr>
                        <a:t>Timothy</a:t>
                      </a:r>
                      <a:r>
                        <a:rPr lang="uk-UA" sz="1400" dirty="0">
                          <a:effectLst/>
                        </a:rPr>
                        <a:t>. </a:t>
                      </a:r>
                      <a:r>
                        <a:rPr lang="uk-UA" sz="1400" dirty="0" err="1">
                          <a:effectLst/>
                        </a:rPr>
                        <a:t>Can</a:t>
                      </a:r>
                      <a:r>
                        <a:rPr lang="uk-UA" sz="1400" dirty="0">
                          <a:effectLst/>
                        </a:rPr>
                        <a:t> </a:t>
                      </a:r>
                      <a:r>
                        <a:rPr lang="uk-UA" sz="1400" dirty="0" err="1">
                          <a:effectLst/>
                        </a:rPr>
                        <a:t>Cognition</a:t>
                      </a:r>
                      <a:r>
                        <a:rPr lang="uk-UA" sz="1400" dirty="0">
                          <a:effectLst/>
                        </a:rPr>
                        <a:t> </a:t>
                      </a:r>
                      <a:r>
                        <a:rPr lang="uk-UA" sz="1400" dirty="0" err="1">
                          <a:effectLst/>
                        </a:rPr>
                        <a:t>be</a:t>
                      </a:r>
                      <a:r>
                        <a:rPr lang="uk-UA" sz="1400" dirty="0">
                          <a:effectLst/>
                        </a:rPr>
                        <a:t> </a:t>
                      </a:r>
                      <a:r>
                        <a:rPr lang="uk-UA" sz="1400" dirty="0" err="1">
                          <a:effectLst/>
                        </a:rPr>
                        <a:t>Factorised</a:t>
                      </a:r>
                      <a:r>
                        <a:rPr lang="uk-UA" sz="1400" dirty="0">
                          <a:effectLst/>
                        </a:rPr>
                        <a:t> </a:t>
                      </a:r>
                      <a:r>
                        <a:rPr lang="uk-UA" sz="1400" dirty="0" err="1">
                          <a:effectLst/>
                        </a:rPr>
                        <a:t>into</a:t>
                      </a:r>
                      <a:r>
                        <a:rPr lang="uk-UA" sz="1400" dirty="0">
                          <a:effectLst/>
                        </a:rPr>
                        <a:t> </a:t>
                      </a:r>
                      <a:r>
                        <a:rPr lang="uk-UA" sz="1400" dirty="0" err="1">
                          <a:effectLst/>
                        </a:rPr>
                        <a:t>Internal</a:t>
                      </a:r>
                      <a:r>
                        <a:rPr lang="uk-UA" sz="1400" dirty="0">
                          <a:effectLst/>
                        </a:rPr>
                        <a:t> </a:t>
                      </a:r>
                      <a:r>
                        <a:rPr lang="uk-UA" sz="1400" dirty="0" err="1">
                          <a:effectLst/>
                        </a:rPr>
                        <a:t>and</a:t>
                      </a:r>
                      <a:r>
                        <a:rPr lang="uk-UA" sz="1400" dirty="0">
                          <a:effectLst/>
                        </a:rPr>
                        <a:t> </a:t>
                      </a:r>
                      <a:r>
                        <a:rPr lang="uk-UA" sz="1400" dirty="0" err="1">
                          <a:effectLst/>
                        </a:rPr>
                        <a:t>External</a:t>
                      </a:r>
                      <a:r>
                        <a:rPr lang="uk-UA" sz="1400" dirty="0">
                          <a:effectLst/>
                        </a:rPr>
                        <a:t> </a:t>
                      </a:r>
                      <a:r>
                        <a:rPr lang="uk-UA" sz="1400" dirty="0" err="1">
                          <a:effectLst/>
                        </a:rPr>
                        <a:t>Components</a:t>
                      </a:r>
                      <a:r>
                        <a:rPr lang="uk-UA" sz="1400" dirty="0">
                          <a:effectLst/>
                        </a:rPr>
                        <a:t>? / </a:t>
                      </a:r>
                      <a:r>
                        <a:rPr lang="uk-UA" sz="1400" dirty="0" err="1">
                          <a:effectLst/>
                        </a:rPr>
                        <a:t>Timothy</a:t>
                      </a:r>
                      <a:r>
                        <a:rPr lang="uk-UA" sz="1400" dirty="0">
                          <a:effectLst/>
                        </a:rPr>
                        <a:t> </a:t>
                      </a:r>
                      <a:r>
                        <a:rPr lang="uk-UA" sz="1400" dirty="0" err="1">
                          <a:effectLst/>
                        </a:rPr>
                        <a:t>Williamson</a:t>
                      </a:r>
                      <a:r>
                        <a:rPr lang="uk-UA" sz="1400" dirty="0">
                          <a:effectLst/>
                        </a:rPr>
                        <a:t> // </a:t>
                      </a:r>
                      <a:r>
                        <a:rPr lang="uk-UA" sz="1400" dirty="0" err="1">
                          <a:effectLst/>
                        </a:rPr>
                        <a:t>Contemporary</a:t>
                      </a:r>
                      <a:r>
                        <a:rPr lang="uk-UA" sz="1400" dirty="0">
                          <a:effectLst/>
                        </a:rPr>
                        <a:t> </a:t>
                      </a:r>
                      <a:r>
                        <a:rPr lang="uk-UA" sz="1400" dirty="0" err="1">
                          <a:effectLst/>
                        </a:rPr>
                        <a:t>Debates</a:t>
                      </a:r>
                      <a:r>
                        <a:rPr lang="uk-UA" sz="1400" dirty="0">
                          <a:effectLst/>
                        </a:rPr>
                        <a:t> </a:t>
                      </a:r>
                      <a:r>
                        <a:rPr lang="uk-UA" sz="1400" dirty="0" err="1">
                          <a:effectLst/>
                        </a:rPr>
                        <a:t>in</a:t>
                      </a:r>
                      <a:r>
                        <a:rPr lang="uk-UA" sz="1400" dirty="0">
                          <a:effectLst/>
                        </a:rPr>
                        <a:t> </a:t>
                      </a:r>
                      <a:r>
                        <a:rPr lang="uk-UA" sz="1400" dirty="0" err="1">
                          <a:effectLst/>
                        </a:rPr>
                        <a:t>Cognitive</a:t>
                      </a:r>
                      <a:r>
                        <a:rPr lang="uk-UA" sz="1400" dirty="0">
                          <a:effectLst/>
                        </a:rPr>
                        <a:t> </a:t>
                      </a:r>
                      <a:r>
                        <a:rPr lang="uk-UA" sz="1400" dirty="0" err="1">
                          <a:effectLst/>
                        </a:rPr>
                        <a:t>Science</a:t>
                      </a:r>
                      <a:r>
                        <a:rPr lang="uk-UA" sz="1400" dirty="0">
                          <a:effectLst/>
                        </a:rPr>
                        <a:t>, </a:t>
                      </a:r>
                      <a:r>
                        <a:rPr lang="uk-UA" sz="1400" dirty="0" err="1">
                          <a:effectLst/>
                        </a:rPr>
                        <a:t>Oxford</a:t>
                      </a:r>
                      <a:r>
                        <a:rPr lang="uk-UA" sz="1400" dirty="0">
                          <a:effectLst/>
                        </a:rPr>
                        <a:t> : </a:t>
                      </a:r>
                      <a:r>
                        <a:rPr lang="uk-UA" sz="1400" dirty="0" err="1">
                          <a:effectLst/>
                        </a:rPr>
                        <a:t>Blackwell</a:t>
                      </a:r>
                      <a:r>
                        <a:rPr lang="uk-UA" sz="1400" dirty="0">
                          <a:effectLst/>
                        </a:rPr>
                        <a:t>. – 2006. –  p. 291 – 306</a:t>
                      </a:r>
                      <a:endParaRPr lang="uk-UA" sz="14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76315107"/>
                  </a:ext>
                </a:extLst>
              </a:tr>
            </a:tbl>
          </a:graphicData>
        </a:graphic>
      </p:graphicFrame>
    </p:spTree>
    <p:extLst>
      <p:ext uri="{BB962C8B-B14F-4D97-AF65-F5344CB8AC3E}">
        <p14:creationId xmlns:p14="http://schemas.microsoft.com/office/powerpoint/2010/main" val="3187449558"/>
      </p:ext>
    </p:extLst>
  </p:cSld>
  <p:clrMapOvr>
    <a:masterClrMapping/>
  </p:clrMapOvr>
  <p:transition>
    <p:strips dir="l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 name="Пряма сполучна лінія 4"/>
          <p:cNvCxnSpPr>
            <a:stCxn id="38" idx="0"/>
            <a:endCxn id="10" idx="1"/>
          </p:cNvCxnSpPr>
          <p:nvPr/>
        </p:nvCxnSpPr>
        <p:spPr bwMode="auto">
          <a:xfrm flipV="1">
            <a:off x="196632" y="255301"/>
            <a:ext cx="313298" cy="5201"/>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90" name="Групувати 89"/>
          <p:cNvGrpSpPr/>
          <p:nvPr/>
        </p:nvGrpSpPr>
        <p:grpSpPr>
          <a:xfrm>
            <a:off x="196632" y="0"/>
            <a:ext cx="8855889" cy="6518688"/>
            <a:chOff x="196632" y="0"/>
            <a:chExt cx="8855889" cy="6518688"/>
          </a:xfrm>
        </p:grpSpPr>
        <p:grpSp>
          <p:nvGrpSpPr>
            <p:cNvPr id="3" name="Group 1"/>
            <p:cNvGrpSpPr>
              <a:grpSpLocks/>
            </p:cNvGrpSpPr>
            <p:nvPr/>
          </p:nvGrpSpPr>
          <p:grpSpPr bwMode="auto">
            <a:xfrm>
              <a:off x="196632" y="0"/>
              <a:ext cx="8855889" cy="6518688"/>
              <a:chOff x="954" y="1079"/>
              <a:chExt cx="10176" cy="13788"/>
            </a:xfrm>
          </p:grpSpPr>
          <p:sp>
            <p:nvSpPr>
              <p:cNvPr id="10" name="Rectangle 57"/>
              <p:cNvSpPr>
                <a:spLocks noChangeArrowheads="1"/>
              </p:cNvSpPr>
              <p:nvPr/>
            </p:nvSpPr>
            <p:spPr bwMode="auto">
              <a:xfrm>
                <a:off x="1314" y="1079"/>
                <a:ext cx="288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endParaRPr>
              </a:p>
            </p:txBody>
          </p:sp>
          <p:sp>
            <p:nvSpPr>
              <p:cNvPr id="11" name="Rectangle 56"/>
              <p:cNvSpPr>
                <a:spLocks noChangeArrowheads="1"/>
              </p:cNvSpPr>
              <p:nvPr/>
            </p:nvSpPr>
            <p:spPr bwMode="auto">
              <a:xfrm>
                <a:off x="4284" y="1079"/>
                <a:ext cx="684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u="none" strike="noStrike" cap="none" normalizeH="0" baseline="0" dirty="0" smtClean="0">
                  <a:ln>
                    <a:noFill/>
                  </a:ln>
                  <a:solidFill>
                    <a:sysClr val="windowText" lastClr="000000"/>
                  </a:solidFill>
                  <a:effectLst/>
                </a:endParaRPr>
              </a:p>
            </p:txBody>
          </p:sp>
          <p:sp>
            <p:nvSpPr>
              <p:cNvPr id="29" name="Rectangle 43"/>
              <p:cNvSpPr>
                <a:spLocks noChangeArrowheads="1"/>
              </p:cNvSpPr>
              <p:nvPr/>
            </p:nvSpPr>
            <p:spPr bwMode="auto">
              <a:xfrm>
                <a:off x="4284" y="2532"/>
                <a:ext cx="6840" cy="30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 й емоціональні; феноменальні (якісні)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есенціалістичні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(кількісні); емпіричні й теоретичні; фундаментальні та прикладні; філософські і знання окремих наук; природничо-наукові та гуманітарні; наукові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позанаукові</a:t>
                </a:r>
                <a:endParaRPr kumimoji="0" lang="uk-UA" altLang="uk-UA" b="0" i="0" u="none" strike="noStrike" cap="none" normalizeH="0" baseline="0" dirty="0" smtClean="0">
                  <a:ln>
                    <a:noFill/>
                  </a:ln>
                  <a:solidFill>
                    <a:sysClr val="windowText" lastClr="000000"/>
                  </a:solidFill>
                  <a:effectLst/>
                </a:endParaRPr>
              </a:p>
            </p:txBody>
          </p:sp>
          <p:sp>
            <p:nvSpPr>
              <p:cNvPr id="30" name="Rectangle 42"/>
              <p:cNvSpPr>
                <a:spLocks noChangeArrowheads="1"/>
              </p:cNvSpPr>
              <p:nvPr/>
            </p:nvSpPr>
            <p:spPr bwMode="auto">
              <a:xfrm>
                <a:off x="1134" y="3544"/>
                <a:ext cx="2880" cy="14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Малюга</a:t>
                </a:r>
                <a:endParaRPr kumimoji="0" lang="uk-UA" altLang="uk-UA" sz="2000" b="0" i="0" u="none" strike="noStrike" cap="none" normalizeH="0" baseline="0" dirty="0" smtClean="0">
                  <a:ln>
                    <a:noFill/>
                  </a:ln>
                  <a:solidFill>
                    <a:sysClr val="windowText" lastClr="000000"/>
                  </a:solidFill>
                  <a:effectLst/>
                </a:endParaRPr>
              </a:p>
            </p:txBody>
          </p:sp>
          <p:sp>
            <p:nvSpPr>
              <p:cNvPr id="31" name="Rectangle 41"/>
              <p:cNvSpPr>
                <a:spLocks noChangeArrowheads="1"/>
              </p:cNvSpPr>
              <p:nvPr/>
            </p:nvSpPr>
            <p:spPr bwMode="auto">
              <a:xfrm>
                <a:off x="4284" y="5760"/>
                <a:ext cx="6840" cy="133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інтуїтивне; демонстративне;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сенситивне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відчуттєве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2" name="Rectangle 40"/>
              <p:cNvSpPr>
                <a:spLocks noChangeArrowheads="1"/>
              </p:cNvSpPr>
              <p:nvPr/>
            </p:nvSpPr>
            <p:spPr bwMode="auto">
              <a:xfrm>
                <a:off x="1179" y="5939"/>
                <a:ext cx="2880" cy="72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Дж. Локк</a:t>
                </a:r>
                <a:endParaRPr kumimoji="0" lang="uk-UA" altLang="uk-UA" sz="2000" b="0" i="0" u="none" strike="noStrike" cap="none" normalizeH="0" baseline="0" smtClean="0">
                  <a:ln>
                    <a:noFill/>
                  </a:ln>
                  <a:solidFill>
                    <a:sysClr val="windowText" lastClr="000000"/>
                  </a:solidFill>
                  <a:effectLst/>
                </a:endParaRPr>
              </a:p>
            </p:txBody>
          </p:sp>
          <p:sp>
            <p:nvSpPr>
              <p:cNvPr id="33" name="Rectangle 39"/>
              <p:cNvSpPr>
                <a:spLocks noChangeArrowheads="1"/>
              </p:cNvSpPr>
              <p:nvPr/>
            </p:nvSpPr>
            <p:spPr bwMode="auto">
              <a:xfrm>
                <a:off x="1179" y="7290"/>
                <a:ext cx="2880" cy="77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Полані</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endParaRPr>
              </a:p>
            </p:txBody>
          </p:sp>
          <p:sp>
            <p:nvSpPr>
              <p:cNvPr id="34" name="Rectangle 38"/>
              <p:cNvSpPr>
                <a:spLocks noChangeArrowheads="1"/>
              </p:cNvSpPr>
              <p:nvPr/>
            </p:nvSpPr>
            <p:spPr bwMode="auto">
              <a:xfrm>
                <a:off x="4284" y="7290"/>
                <a:ext cx="6840" cy="80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явне (артикульоване) і неявне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імпліцитичне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a:t>
                </a:r>
                <a:endParaRPr kumimoji="0" lang="uk-UA" altLang="uk-UA" b="0" i="0" u="none" strike="noStrike" cap="none" normalizeH="0" baseline="0" dirty="0" smtClean="0">
                  <a:ln>
                    <a:noFill/>
                  </a:ln>
                  <a:solidFill>
                    <a:sysClr val="windowText" lastClr="000000"/>
                  </a:solidFill>
                  <a:effectLst/>
                </a:endParaRPr>
              </a:p>
            </p:txBody>
          </p:sp>
          <p:sp>
            <p:nvSpPr>
              <p:cNvPr id="35" name="Rectangle 37"/>
              <p:cNvSpPr>
                <a:spLocks noChangeArrowheads="1"/>
              </p:cNvSpPr>
              <p:nvPr/>
            </p:nvSpPr>
            <p:spPr bwMode="auto">
              <a:xfrm>
                <a:off x="1179" y="8624"/>
                <a:ext cx="2880" cy="92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Гінецинський</a:t>
                </a:r>
                <a:endParaRPr kumimoji="0" lang="uk-UA" altLang="uk-UA" sz="2000" b="0" i="0" u="none" strike="noStrike" cap="none" normalizeH="0" baseline="0" smtClean="0">
                  <a:ln>
                    <a:noFill/>
                  </a:ln>
                  <a:solidFill>
                    <a:sysClr val="windowText" lastClr="000000"/>
                  </a:solidFill>
                  <a:effectLst/>
                </a:endParaRPr>
              </a:p>
            </p:txBody>
          </p:sp>
          <p:sp>
            <p:nvSpPr>
              <p:cNvPr id="36" name="Rectangle 36"/>
              <p:cNvSpPr>
                <a:spLocks noChangeArrowheads="1"/>
              </p:cNvSpPr>
              <p:nvPr/>
            </p:nvSpPr>
            <p:spPr bwMode="auto">
              <a:xfrm>
                <a:off x="4284" y="8272"/>
                <a:ext cx="6840" cy="16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мереологічне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реляційне, операційне </a:t>
                </a:r>
                <a:endParaRPr kumimoji="0" lang="uk-UA" altLang="uk-UA" b="0" i="0" u="none" strike="noStrike" cap="none" normalizeH="0" baseline="0" dirty="0" smtClean="0">
                  <a:ln>
                    <a:noFill/>
                  </a:ln>
                  <a:solidFill>
                    <a:sysClr val="windowText" lastClr="000000"/>
                  </a:solidFill>
                  <a:effectLst/>
                </a:endParaRPr>
              </a:p>
            </p:txBody>
          </p:sp>
          <p:sp>
            <p:nvSpPr>
              <p:cNvPr id="38" name="Line 34"/>
              <p:cNvSpPr>
                <a:spLocks noChangeShapeType="1"/>
              </p:cNvSpPr>
              <p:nvPr/>
            </p:nvSpPr>
            <p:spPr bwMode="auto">
              <a:xfrm>
                <a:off x="954" y="1630"/>
                <a:ext cx="0" cy="12642"/>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58" name="Rectangle 14"/>
              <p:cNvSpPr>
                <a:spLocks noChangeArrowheads="1"/>
              </p:cNvSpPr>
              <p:nvPr/>
            </p:nvSpPr>
            <p:spPr bwMode="auto">
              <a:xfrm>
                <a:off x="1179" y="10079"/>
                <a:ext cx="2880" cy="141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Максаковський, А.Усова</a:t>
                </a:r>
                <a:endParaRPr kumimoji="0" lang="uk-UA" altLang="uk-UA" sz="2000" b="0" i="0" u="none" strike="noStrike" cap="none" normalizeH="0" baseline="0" smtClean="0">
                  <a:ln>
                    <a:noFill/>
                  </a:ln>
                  <a:solidFill>
                    <a:sysClr val="windowText" lastClr="000000"/>
                  </a:solidFill>
                  <a:effectLst/>
                </a:endParaRPr>
              </a:p>
            </p:txBody>
          </p:sp>
          <p:sp>
            <p:nvSpPr>
              <p:cNvPr id="59" name="Rectangle 13"/>
              <p:cNvSpPr>
                <a:spLocks noChangeArrowheads="1"/>
              </p:cNvSpPr>
              <p:nvPr/>
            </p:nvSpPr>
            <p:spPr bwMode="auto">
              <a:xfrm>
                <a:off x="4290" y="10079"/>
                <a:ext cx="6840" cy="154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терміни, поняття, факти, закони, теорії, методологічні, оцінні, закономірності, парадигми, концепції, гіпотези, ідеї</a:t>
                </a:r>
                <a:endParaRPr kumimoji="0" lang="uk-UA" altLang="uk-UA" b="0" i="0" u="none" strike="noStrike" cap="none" normalizeH="0" baseline="0" dirty="0" smtClean="0">
                  <a:ln>
                    <a:noFill/>
                  </a:ln>
                  <a:solidFill>
                    <a:sysClr val="windowText" lastClr="000000"/>
                  </a:solidFill>
                  <a:effectLst/>
                </a:endParaRPr>
              </a:p>
            </p:txBody>
          </p:sp>
          <p:sp>
            <p:nvSpPr>
              <p:cNvPr id="60" name="Rectangle 12"/>
              <p:cNvSpPr>
                <a:spLocks noChangeArrowheads="1"/>
              </p:cNvSpPr>
              <p:nvPr/>
            </p:nvSpPr>
            <p:spPr bwMode="auto">
              <a:xfrm>
                <a:off x="1202" y="12124"/>
                <a:ext cx="2880" cy="81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П.Підкасістий</a:t>
                </a:r>
                <a:endParaRPr kumimoji="0" lang="uk-UA" altLang="uk-UA" sz="2000" b="0" i="0" u="none" strike="noStrike" cap="none" normalizeH="0" baseline="0" dirty="0" smtClean="0">
                  <a:ln>
                    <a:noFill/>
                  </a:ln>
                  <a:solidFill>
                    <a:schemeClr val="tx2"/>
                  </a:solidFill>
                  <a:effectLst/>
                </a:endParaRPr>
              </a:p>
            </p:txBody>
          </p:sp>
          <p:sp>
            <p:nvSpPr>
              <p:cNvPr id="61" name="Rectangle 11"/>
              <p:cNvSpPr>
                <a:spLocks noChangeArrowheads="1"/>
              </p:cNvSpPr>
              <p:nvPr/>
            </p:nvSpPr>
            <p:spPr bwMode="auto">
              <a:xfrm>
                <a:off x="4284" y="11872"/>
                <a:ext cx="6840" cy="144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буденне, спеціалізоване (наукове, релігійне, філософське), професійне, практичне; описові, пояснювальні, приписові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62" name="Rectangle 10"/>
              <p:cNvSpPr>
                <a:spLocks noChangeArrowheads="1"/>
              </p:cNvSpPr>
              <p:nvPr/>
            </p:nvSpPr>
            <p:spPr bwMode="auto">
              <a:xfrm>
                <a:off x="1202" y="13568"/>
                <a:ext cx="2880" cy="129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С.Аверінцев</a:t>
                </a:r>
                <a:r>
                  <a:rPr kumimoji="0" lang="uk-UA" altLang="uk-UA" sz="200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Б.Єнікеєв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20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3" name="Rectangle 9"/>
              <p:cNvSpPr>
                <a:spLocks noChangeArrowheads="1"/>
              </p:cNvSpPr>
              <p:nvPr/>
            </p:nvSpPr>
            <p:spPr bwMode="auto">
              <a:xfrm>
                <a:off x="4284" y="13802"/>
                <a:ext cx="6840" cy="8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явні, неявні, особистісні, суспільні, визначені, невизначені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cxnSp>
          <p:nvCxnSpPr>
            <p:cNvPr id="7" name="Пряма зі стрілкою 6"/>
            <p:cNvCxnSpPr>
              <a:endCxn id="30" idx="1"/>
            </p:cNvCxnSpPr>
            <p:nvPr/>
          </p:nvCxnSpPr>
          <p:spPr bwMode="auto">
            <a:xfrm>
              <a:off x="196632" y="1503676"/>
              <a:ext cx="156649"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2" name="Пряма зі стрілкою 71"/>
            <p:cNvCxnSpPr>
              <a:endCxn id="32" idx="1"/>
            </p:cNvCxnSpPr>
            <p:nvPr/>
          </p:nvCxnSpPr>
          <p:spPr bwMode="auto">
            <a:xfrm flipV="1">
              <a:off x="196632" y="2467911"/>
              <a:ext cx="195811" cy="11546"/>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3" name="Пряма зі стрілкою 72"/>
            <p:cNvCxnSpPr>
              <a:endCxn id="33" idx="1"/>
            </p:cNvCxnSpPr>
            <p:nvPr/>
          </p:nvCxnSpPr>
          <p:spPr bwMode="auto">
            <a:xfrm>
              <a:off x="197475" y="3118884"/>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4" name="Пряма зі стрілкою 73"/>
            <p:cNvCxnSpPr/>
            <p:nvPr/>
          </p:nvCxnSpPr>
          <p:spPr bwMode="auto">
            <a:xfrm>
              <a:off x="202304" y="3781533"/>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5" name="Пряма зі стрілкою 74"/>
            <p:cNvCxnSpPr/>
            <p:nvPr/>
          </p:nvCxnSpPr>
          <p:spPr bwMode="auto">
            <a:xfrm>
              <a:off x="197053" y="4588871"/>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6" name="Пряма зі стрілкою 75"/>
            <p:cNvCxnSpPr>
              <a:endCxn id="60" idx="1"/>
            </p:cNvCxnSpPr>
            <p:nvPr/>
          </p:nvCxnSpPr>
          <p:spPr bwMode="auto">
            <a:xfrm>
              <a:off x="213084" y="5404132"/>
              <a:ext cx="199375" cy="1108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7" name="Пряма зі стрілкою 76"/>
            <p:cNvCxnSpPr>
              <a:stCxn id="38" idx="1"/>
            </p:cNvCxnSpPr>
            <p:nvPr/>
          </p:nvCxnSpPr>
          <p:spPr bwMode="auto">
            <a:xfrm flipV="1">
              <a:off x="196633" y="6232422"/>
              <a:ext cx="211419" cy="496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9" name="Пряма сполучна лінія 78"/>
            <p:cNvCxnSpPr>
              <a:stCxn id="62" idx="3"/>
              <a:endCxn id="63" idx="1"/>
            </p:cNvCxnSpPr>
            <p:nvPr/>
          </p:nvCxnSpPr>
          <p:spPr bwMode="auto">
            <a:xfrm>
              <a:off x="2918843" y="6211618"/>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0" name="Пряма сполучна лінія 79"/>
            <p:cNvCxnSpPr/>
            <p:nvPr/>
          </p:nvCxnSpPr>
          <p:spPr bwMode="auto">
            <a:xfrm>
              <a:off x="2918842" y="5404132"/>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1" name="Пряма сполучна лінія 80"/>
            <p:cNvCxnSpPr/>
            <p:nvPr/>
          </p:nvCxnSpPr>
          <p:spPr bwMode="auto">
            <a:xfrm>
              <a:off x="2911119" y="4588493"/>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2" name="Пряма сполучна лінія 81"/>
            <p:cNvCxnSpPr/>
            <p:nvPr/>
          </p:nvCxnSpPr>
          <p:spPr bwMode="auto">
            <a:xfrm>
              <a:off x="2911119" y="377310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3" name="Пряма сполучна лінія 82"/>
            <p:cNvCxnSpPr/>
            <p:nvPr/>
          </p:nvCxnSpPr>
          <p:spPr bwMode="auto">
            <a:xfrm>
              <a:off x="2905509" y="3118884"/>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4" name="Пряма сполучна лінія 83"/>
            <p:cNvCxnSpPr/>
            <p:nvPr/>
          </p:nvCxnSpPr>
          <p:spPr bwMode="auto">
            <a:xfrm>
              <a:off x="2905508" y="246751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7" name="Пряма сполучна лінія 86"/>
            <p:cNvCxnSpPr/>
            <p:nvPr/>
          </p:nvCxnSpPr>
          <p:spPr bwMode="auto">
            <a:xfrm>
              <a:off x="2859665" y="1503676"/>
              <a:ext cx="234972"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885338121"/>
      </p:ext>
    </p:extLst>
  </p:cSld>
  <p:clrMapOvr>
    <a:masterClrMapping/>
  </p:clrMapOvr>
  <p:transition>
    <p:strips dir="l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“наука” за </a:t>
            </a:r>
            <a:r>
              <a:rPr lang="en-US" sz="3200" b="1" dirty="0" smtClean="0">
                <a:latin typeface="+mn-lt"/>
                <a:ea typeface="Calibri" panose="020F0502020204030204" pitchFamily="34" charset="0"/>
              </a:rPr>
              <a:t>        </a:t>
            </a:r>
            <a:r>
              <a:rPr lang="ru-RU" sz="3200" b="1" dirty="0" smtClean="0">
                <a:latin typeface="+mn-lt"/>
                <a:ea typeface="Calibri" panose="020F0502020204030204" pitchFamily="34" charset="0"/>
              </a:rPr>
              <a:t>Дж</a:t>
            </a:r>
            <a:r>
              <a:rPr lang="ru-RU" sz="3200" b="1" dirty="0">
                <a:latin typeface="+mn-lt"/>
                <a:ea typeface="Calibri" panose="020F0502020204030204" pitchFamily="34" charset="0"/>
              </a:rPr>
              <a:t>. Берналом</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51520" y="1196752"/>
            <a:ext cx="8640960" cy="5256584"/>
            <a:chOff x="1491" y="8819"/>
            <a:chExt cx="9183" cy="4500"/>
          </a:xfrm>
        </p:grpSpPr>
        <p:sp>
          <p:nvSpPr>
            <p:cNvPr id="5" name="Rectangle 24"/>
            <p:cNvSpPr>
              <a:spLocks noChangeArrowheads="1"/>
            </p:cNvSpPr>
            <p:nvPr/>
          </p:nvSpPr>
          <p:spPr bwMode="auto">
            <a:xfrm>
              <a:off x="2868" y="8819"/>
              <a:ext cx="6735"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Дж</a:t>
              </a: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Берналом</a:t>
              </a:r>
              <a:endPar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 name="Oval 23"/>
            <p:cNvSpPr>
              <a:spLocks noChangeArrowheads="1"/>
            </p:cNvSpPr>
            <p:nvPr/>
          </p:nvSpPr>
          <p:spPr bwMode="auto">
            <a:xfrm>
              <a:off x="1674" y="953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kumimoji="0" lang="uk-UA" altLang="uk-UA" sz="3200" b="0" i="0" u="none" strike="noStrike" cap="none" normalizeH="0" baseline="0" dirty="0" smtClean="0">
                <a:ln>
                  <a:noFill/>
                </a:ln>
                <a:solidFill>
                  <a:sysClr val="windowText" lastClr="000000"/>
                </a:solidFill>
                <a:effectLst/>
              </a:endParaRPr>
            </a:p>
          </p:txBody>
        </p:sp>
        <p:sp>
          <p:nvSpPr>
            <p:cNvPr id="7" name="Oval 22"/>
            <p:cNvSpPr>
              <a:spLocks noChangeArrowheads="1"/>
            </p:cNvSpPr>
            <p:nvPr/>
          </p:nvSpPr>
          <p:spPr bwMode="auto">
            <a:xfrm>
              <a:off x="1674" y="1097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3</a:t>
              </a:r>
              <a:endParaRPr kumimoji="0" lang="uk-UA" altLang="uk-UA" sz="3200" b="0" i="0" u="none" strike="noStrike" cap="none" normalizeH="0" baseline="0" dirty="0" smtClean="0">
                <a:ln>
                  <a:noFill/>
                </a:ln>
                <a:solidFill>
                  <a:sysClr val="windowText" lastClr="000000"/>
                </a:solidFill>
                <a:effectLst/>
              </a:endParaRPr>
            </a:p>
          </p:txBody>
        </p:sp>
        <p:sp>
          <p:nvSpPr>
            <p:cNvPr id="8" name="Oval 21"/>
            <p:cNvSpPr>
              <a:spLocks noChangeArrowheads="1"/>
            </p:cNvSpPr>
            <p:nvPr/>
          </p:nvSpPr>
          <p:spPr bwMode="auto">
            <a:xfrm>
              <a:off x="1674" y="1025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kumimoji="0" lang="uk-UA" altLang="uk-UA" sz="3200" b="0" i="0" u="none" strike="noStrike" cap="none" normalizeH="0" baseline="0" smtClean="0">
                <a:ln>
                  <a:noFill/>
                </a:ln>
                <a:solidFill>
                  <a:sysClr val="windowText" lastClr="000000"/>
                </a:solidFill>
                <a:effectLst/>
              </a:endParaRPr>
            </a:p>
          </p:txBody>
        </p:sp>
        <p:sp>
          <p:nvSpPr>
            <p:cNvPr id="9" name="Oval 20"/>
            <p:cNvSpPr>
              <a:spLocks noChangeArrowheads="1"/>
            </p:cNvSpPr>
            <p:nvPr/>
          </p:nvSpPr>
          <p:spPr bwMode="auto">
            <a:xfrm>
              <a:off x="1674" y="1177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4</a:t>
              </a:r>
              <a:endParaRPr kumimoji="0" lang="uk-UA" altLang="uk-UA" sz="3200" b="0" i="0" u="none" strike="noStrike" cap="none" normalizeH="0" baseline="0" dirty="0" smtClean="0">
                <a:ln>
                  <a:noFill/>
                </a:ln>
                <a:solidFill>
                  <a:sysClr val="windowText" lastClr="000000"/>
                </a:solidFill>
                <a:effectLst/>
              </a:endParaRPr>
            </a:p>
          </p:txBody>
        </p:sp>
        <p:sp>
          <p:nvSpPr>
            <p:cNvPr id="10" name="Oval 19"/>
            <p:cNvSpPr>
              <a:spLocks noChangeArrowheads="1"/>
            </p:cNvSpPr>
            <p:nvPr/>
          </p:nvSpPr>
          <p:spPr bwMode="auto">
            <a:xfrm>
              <a:off x="1674" y="1259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5</a:t>
              </a:r>
              <a:endParaRPr kumimoji="0" lang="uk-UA" altLang="uk-UA" sz="3200" b="0" i="0" u="none" strike="noStrike" cap="none" normalizeH="0" baseline="0" dirty="0" smtClean="0">
                <a:ln>
                  <a:noFill/>
                </a:ln>
                <a:solidFill>
                  <a:sysClr val="windowText" lastClr="000000"/>
                </a:solidFill>
                <a:effectLst/>
              </a:endParaRPr>
            </a:p>
          </p:txBody>
        </p:sp>
        <p:sp>
          <p:nvSpPr>
            <p:cNvPr id="11" name="Rectangle 18"/>
            <p:cNvSpPr>
              <a:spLocks noChangeArrowheads="1"/>
            </p:cNvSpPr>
            <p:nvPr/>
          </p:nvSpPr>
          <p:spPr bwMode="auto">
            <a:xfrm>
              <a:off x="2754" y="953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інститут</a:t>
              </a:r>
              <a:endParaRPr kumimoji="0" lang="uk-UA" altLang="uk-UA" sz="3200" b="0" i="0" u="none" strike="noStrike" cap="none" normalizeH="0" baseline="0" dirty="0" smtClean="0">
                <a:ln>
                  <a:noFill/>
                </a:ln>
                <a:solidFill>
                  <a:sysClr val="windowText" lastClr="000000"/>
                </a:solidFill>
                <a:effectLst/>
              </a:endParaRPr>
            </a:p>
          </p:txBody>
        </p:sp>
        <p:sp>
          <p:nvSpPr>
            <p:cNvPr id="12" name="Rectangle 17"/>
            <p:cNvSpPr>
              <a:spLocks noChangeArrowheads="1"/>
            </p:cNvSpPr>
            <p:nvPr/>
          </p:nvSpPr>
          <p:spPr bwMode="auto">
            <a:xfrm>
              <a:off x="2754" y="1025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метод</a:t>
              </a:r>
              <a:endParaRPr kumimoji="0" lang="uk-UA" altLang="uk-UA" sz="3200" b="0" i="0" u="none" strike="noStrike" cap="none" normalizeH="0" baseline="0" smtClean="0">
                <a:ln>
                  <a:noFill/>
                </a:ln>
                <a:solidFill>
                  <a:sysClr val="windowText" lastClr="000000"/>
                </a:solidFill>
                <a:effectLst/>
              </a:endParaRPr>
            </a:p>
          </p:txBody>
        </p:sp>
        <p:sp>
          <p:nvSpPr>
            <p:cNvPr id="13" name="Rectangle 16"/>
            <p:cNvSpPr>
              <a:spLocks noChangeArrowheads="1"/>
            </p:cNvSpPr>
            <p:nvPr/>
          </p:nvSpPr>
          <p:spPr bwMode="auto">
            <a:xfrm>
              <a:off x="2754" y="1097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нагромадження традицій знань</a:t>
              </a:r>
              <a:endParaRPr kumimoji="0" lang="uk-UA" altLang="uk-UA" sz="3200" b="0" i="0" u="none" strike="noStrike" cap="none" normalizeH="0" baseline="0" dirty="0" smtClean="0">
                <a:ln>
                  <a:noFill/>
                </a:ln>
                <a:solidFill>
                  <a:sysClr val="windowText" lastClr="000000"/>
                </a:solidFill>
                <a:effectLst/>
              </a:endParaRPr>
            </a:p>
          </p:txBody>
        </p:sp>
        <p:sp>
          <p:nvSpPr>
            <p:cNvPr id="14" name="Rectangle 15"/>
            <p:cNvSpPr>
              <a:spLocks noChangeArrowheads="1"/>
            </p:cNvSpPr>
            <p:nvPr/>
          </p:nvSpPr>
          <p:spPr bwMode="auto">
            <a:xfrm>
              <a:off x="2754" y="1169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чинник розвитку виробництва</a:t>
              </a:r>
              <a:endParaRPr kumimoji="0" lang="uk-UA" altLang="uk-UA" sz="3200" b="0" i="0" u="none" strike="noStrike" cap="none" normalizeH="0" baseline="0" dirty="0" smtClean="0">
                <a:ln>
                  <a:noFill/>
                </a:ln>
                <a:solidFill>
                  <a:sysClr val="windowText" lastClr="000000"/>
                </a:solidFill>
                <a:effectLst/>
              </a:endParaRPr>
            </a:p>
          </p:txBody>
        </p:sp>
        <p:sp>
          <p:nvSpPr>
            <p:cNvPr id="15" name="Rectangle 14"/>
            <p:cNvSpPr>
              <a:spLocks noChangeArrowheads="1"/>
            </p:cNvSpPr>
            <p:nvPr/>
          </p:nvSpPr>
          <p:spPr bwMode="auto">
            <a:xfrm>
              <a:off x="2754" y="12419"/>
              <a:ext cx="7920" cy="90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найбільш сильний чинник формування переконань і ставлень людини до світу</a:t>
              </a:r>
              <a:endParaRPr kumimoji="0" lang="uk-UA" altLang="uk-UA" sz="3200" b="0" i="0" u="none" strike="noStrike" cap="none" normalizeH="0" baseline="0" dirty="0" smtClean="0">
                <a:ln>
                  <a:noFill/>
                </a:ln>
                <a:solidFill>
                  <a:sysClr val="windowText" lastClr="000000"/>
                </a:solidFill>
                <a:effectLst/>
              </a:endParaRPr>
            </a:p>
          </p:txBody>
        </p:sp>
        <p:sp>
          <p:nvSpPr>
            <p:cNvPr id="16" name="Line 13"/>
            <p:cNvSpPr>
              <a:spLocks noChangeShapeType="1"/>
            </p:cNvSpPr>
            <p:nvPr/>
          </p:nvSpPr>
          <p:spPr bwMode="auto">
            <a:xfrm flipH="1">
              <a:off x="1494" y="9088"/>
              <a:ext cx="1374" cy="1"/>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7" name="Line 12"/>
            <p:cNvSpPr>
              <a:spLocks noChangeShapeType="1"/>
            </p:cNvSpPr>
            <p:nvPr/>
          </p:nvSpPr>
          <p:spPr bwMode="auto">
            <a:xfrm>
              <a:off x="1494" y="9104"/>
              <a:ext cx="0" cy="378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8" name="Line 11"/>
            <p:cNvSpPr>
              <a:spLocks noChangeShapeType="1"/>
            </p:cNvSpPr>
            <p:nvPr/>
          </p:nvSpPr>
          <p:spPr bwMode="auto">
            <a:xfrm>
              <a:off x="1491" y="9794"/>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9" name="Line 10"/>
            <p:cNvSpPr>
              <a:spLocks noChangeShapeType="1"/>
            </p:cNvSpPr>
            <p:nvPr/>
          </p:nvSpPr>
          <p:spPr bwMode="auto">
            <a:xfrm>
              <a:off x="1494" y="1052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9"/>
            <p:cNvSpPr>
              <a:spLocks noChangeShapeType="1"/>
            </p:cNvSpPr>
            <p:nvPr/>
          </p:nvSpPr>
          <p:spPr bwMode="auto">
            <a:xfrm>
              <a:off x="1494" y="1127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8"/>
            <p:cNvSpPr>
              <a:spLocks noChangeShapeType="1"/>
            </p:cNvSpPr>
            <p:nvPr/>
          </p:nvSpPr>
          <p:spPr bwMode="auto">
            <a:xfrm>
              <a:off x="1494" y="1205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7"/>
            <p:cNvSpPr>
              <a:spLocks noChangeShapeType="1"/>
            </p:cNvSpPr>
            <p:nvPr/>
          </p:nvSpPr>
          <p:spPr bwMode="auto">
            <a:xfrm>
              <a:off x="1494" y="1289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3" name="Line 6"/>
            <p:cNvSpPr>
              <a:spLocks noChangeShapeType="1"/>
            </p:cNvSpPr>
            <p:nvPr/>
          </p:nvSpPr>
          <p:spPr bwMode="auto">
            <a:xfrm>
              <a:off x="2214" y="980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4" name="Line 5"/>
            <p:cNvSpPr>
              <a:spLocks noChangeShapeType="1"/>
            </p:cNvSpPr>
            <p:nvPr/>
          </p:nvSpPr>
          <p:spPr bwMode="auto">
            <a:xfrm>
              <a:off x="2214" y="1052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5" name="Line 4"/>
            <p:cNvSpPr>
              <a:spLocks noChangeShapeType="1"/>
            </p:cNvSpPr>
            <p:nvPr/>
          </p:nvSpPr>
          <p:spPr bwMode="auto">
            <a:xfrm>
              <a:off x="2214" y="1127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6" name="Line 3"/>
            <p:cNvSpPr>
              <a:spLocks noChangeShapeType="1"/>
            </p:cNvSpPr>
            <p:nvPr/>
          </p:nvSpPr>
          <p:spPr bwMode="auto">
            <a:xfrm>
              <a:off x="2214" y="1201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7" name="Line 2"/>
            <p:cNvSpPr>
              <a:spLocks noChangeShapeType="1"/>
            </p:cNvSpPr>
            <p:nvPr/>
          </p:nvSpPr>
          <p:spPr bwMode="auto">
            <a:xfrm>
              <a:off x="2214" y="1285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962924453"/>
      </p:ext>
    </p:extLst>
  </p:cSld>
  <p:clrMapOvr>
    <a:masterClrMapping/>
  </p:clrMapOvr>
  <p:transition>
    <p:strips dir="l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“науки” за </a:t>
            </a:r>
            <a:endParaRPr lang="en-US" sz="3200" b="1" dirty="0" smtClean="0">
              <a:latin typeface="+mn-lt"/>
              <a:ea typeface="Calibri" panose="020F0502020204030204" pitchFamily="34" charset="0"/>
            </a:endParaRPr>
          </a:p>
          <a:p>
            <a:pPr algn="ctr">
              <a:lnSpc>
                <a:spcPct val="80000"/>
              </a:lnSpc>
              <a:spcAft>
                <a:spcPts val="0"/>
              </a:spcAft>
            </a:pPr>
            <a:r>
              <a:rPr lang="ru-RU" sz="3200" b="1" dirty="0" smtClean="0">
                <a:latin typeface="+mn-lt"/>
                <a:ea typeface="Calibri" panose="020F0502020204030204" pitchFamily="34" charset="0"/>
              </a:rPr>
              <a:t>Е</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Агацці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9" name="Group 1"/>
          <p:cNvGrpSpPr>
            <a:grpSpLocks/>
          </p:cNvGrpSpPr>
          <p:nvPr/>
        </p:nvGrpSpPr>
        <p:grpSpPr bwMode="auto">
          <a:xfrm>
            <a:off x="251520" y="1196751"/>
            <a:ext cx="8659779" cy="5545199"/>
            <a:chOff x="1674" y="6781"/>
            <a:chExt cx="9203" cy="4490"/>
          </a:xfrm>
        </p:grpSpPr>
        <p:sp>
          <p:nvSpPr>
            <p:cNvPr id="30" name="Rectangle 20"/>
            <p:cNvSpPr>
              <a:spLocks noChangeArrowheads="1"/>
            </p:cNvSpPr>
            <p:nvPr/>
          </p:nvSpPr>
          <p:spPr bwMode="auto">
            <a:xfrm>
              <a:off x="3281" y="6781"/>
              <a:ext cx="658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Е. </a:t>
              </a:r>
              <a:r>
                <a:rPr kumimoji="0" lang="uk-UA" altLang="uk-UA" sz="3600" b="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Агацці</a:t>
              </a:r>
              <a:endPar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Arial" panose="020B0604020202020204" pitchFamily="34" charset="0"/>
              </a:endParaRPr>
            </a:p>
          </p:txBody>
        </p:sp>
        <p:sp>
          <p:nvSpPr>
            <p:cNvPr id="31" name="Oval 19"/>
            <p:cNvSpPr>
              <a:spLocks noChangeArrowheads="1"/>
            </p:cNvSpPr>
            <p:nvPr/>
          </p:nvSpPr>
          <p:spPr bwMode="auto">
            <a:xfrm>
              <a:off x="1857" y="7360"/>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1</a:t>
              </a:r>
              <a:endParaRPr kumimoji="0" lang="ru-RU" altLang="uk-UA" sz="3200" b="0" i="0" u="none" strike="noStrike" cap="none" normalizeH="0" baseline="0" smtClean="0">
                <a:ln>
                  <a:noFill/>
                </a:ln>
                <a:solidFill>
                  <a:sysClr val="windowText" lastClr="000000"/>
                </a:solidFill>
                <a:effectLst/>
              </a:endParaRPr>
            </a:p>
          </p:txBody>
        </p:sp>
        <p:sp>
          <p:nvSpPr>
            <p:cNvPr id="32" name="Oval 18"/>
            <p:cNvSpPr>
              <a:spLocks noChangeArrowheads="1"/>
            </p:cNvSpPr>
            <p:nvPr/>
          </p:nvSpPr>
          <p:spPr bwMode="auto">
            <a:xfrm>
              <a:off x="1857" y="894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3</a:t>
              </a:r>
              <a:endParaRPr kumimoji="0" lang="ru-RU" altLang="uk-UA" sz="3200" b="0" i="0" u="none" strike="noStrike" cap="none" normalizeH="0" baseline="0" dirty="0" smtClean="0">
                <a:ln>
                  <a:noFill/>
                </a:ln>
                <a:solidFill>
                  <a:sysClr val="windowText" lastClr="000000"/>
                </a:solidFill>
                <a:effectLst/>
              </a:endParaRPr>
            </a:p>
          </p:txBody>
        </p:sp>
        <p:sp>
          <p:nvSpPr>
            <p:cNvPr id="33" name="Oval 17"/>
            <p:cNvSpPr>
              <a:spLocks noChangeArrowheads="1"/>
            </p:cNvSpPr>
            <p:nvPr/>
          </p:nvSpPr>
          <p:spPr bwMode="auto">
            <a:xfrm>
              <a:off x="1860" y="807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2</a:t>
              </a:r>
              <a:endParaRPr kumimoji="0" lang="ru-RU" altLang="uk-UA" sz="3200" b="0" i="0" u="none" strike="noStrike" cap="none" normalizeH="0" baseline="0" dirty="0" smtClean="0">
                <a:ln>
                  <a:noFill/>
                </a:ln>
                <a:solidFill>
                  <a:sysClr val="windowText" lastClr="000000"/>
                </a:solidFill>
                <a:effectLst/>
              </a:endParaRPr>
            </a:p>
          </p:txBody>
        </p:sp>
        <p:sp>
          <p:nvSpPr>
            <p:cNvPr id="34" name="Oval 16"/>
            <p:cNvSpPr>
              <a:spLocks noChangeArrowheads="1"/>
            </p:cNvSpPr>
            <p:nvPr/>
          </p:nvSpPr>
          <p:spPr bwMode="auto">
            <a:xfrm>
              <a:off x="1854" y="1012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4</a:t>
              </a:r>
              <a:endParaRPr kumimoji="0" lang="ru-RU" altLang="uk-UA" sz="3200" b="0" i="0" u="none" strike="noStrike" cap="none" normalizeH="0" baseline="0" smtClean="0">
                <a:ln>
                  <a:noFill/>
                </a:ln>
                <a:solidFill>
                  <a:sysClr val="windowText" lastClr="000000"/>
                </a:solidFill>
                <a:effectLst/>
              </a:endParaRPr>
            </a:p>
          </p:txBody>
        </p:sp>
        <p:sp>
          <p:nvSpPr>
            <p:cNvPr id="35" name="Rectangle 15"/>
            <p:cNvSpPr>
              <a:spLocks noChangeArrowheads="1"/>
            </p:cNvSpPr>
            <p:nvPr/>
          </p:nvSpPr>
          <p:spPr bwMode="auto">
            <a:xfrm>
              <a:off x="2934" y="7426"/>
              <a:ext cx="7920" cy="421"/>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теорія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про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певну</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галузь</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об'єктів</a:t>
              </a:r>
              <a:endParaRPr kumimoji="0" lang="ru-RU" altLang="uk-UA" sz="3000" b="0" i="0" u="none" strike="noStrike" cap="none" normalizeH="0" baseline="0" dirty="0" smtClean="0">
                <a:ln>
                  <a:noFill/>
                </a:ln>
                <a:solidFill>
                  <a:sysClr val="windowText" lastClr="000000"/>
                </a:solidFill>
                <a:effectLst/>
              </a:endParaRPr>
            </a:p>
          </p:txBody>
        </p:sp>
        <p:sp>
          <p:nvSpPr>
            <p:cNvPr id="36" name="Rectangle 14"/>
            <p:cNvSpPr>
              <a:spLocks noChangeArrowheads="1"/>
            </p:cNvSpPr>
            <p:nvPr/>
          </p:nvSpPr>
          <p:spPr bwMode="auto">
            <a:xfrm>
              <a:off x="2937" y="7996"/>
              <a:ext cx="7920" cy="765"/>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заявка на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розмежування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і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повсякденного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a:t>
              </a:r>
              <a:endParaRPr kumimoji="0" lang="ru-RU" altLang="uk-UA" sz="3000" b="0" i="0" u="none" strike="noStrike" cap="none" normalizeH="0" baseline="0" dirty="0" smtClean="0">
                <a:ln>
                  <a:noFill/>
                </a:ln>
                <a:solidFill>
                  <a:sysClr val="windowText" lastClr="000000"/>
                </a:solidFill>
                <a:effectLst/>
              </a:endParaRPr>
            </a:p>
          </p:txBody>
        </p:sp>
        <p:sp>
          <p:nvSpPr>
            <p:cNvPr id="37" name="Rectangle 13"/>
            <p:cNvSpPr>
              <a:spLocks noChangeArrowheads="1"/>
            </p:cNvSpPr>
            <p:nvPr/>
          </p:nvSpPr>
          <p:spPr bwMode="auto">
            <a:xfrm>
              <a:off x="2957" y="8845"/>
              <a:ext cx="7920" cy="1156"/>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може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повною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мірою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реалізуватися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лише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тоді</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коли доводить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розгляд</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до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рівня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його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теоретичного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аналізу</a:t>
              </a:r>
              <a:endParaRPr kumimoji="0" lang="ru-RU" altLang="uk-UA" sz="3000" b="0" i="0" u="none" strike="noStrike" cap="none" normalizeH="0" baseline="0" dirty="0" smtClean="0">
                <a:ln>
                  <a:noFill/>
                </a:ln>
                <a:solidFill>
                  <a:sysClr val="windowText" lastClr="000000"/>
                </a:solidFill>
                <a:effectLst/>
              </a:endParaRPr>
            </a:p>
          </p:txBody>
        </p:sp>
        <p:sp>
          <p:nvSpPr>
            <p:cNvPr id="38" name="Rectangle 12"/>
            <p:cNvSpPr>
              <a:spLocks noChangeArrowheads="1"/>
            </p:cNvSpPr>
            <p:nvPr/>
          </p:nvSpPr>
          <p:spPr bwMode="auto">
            <a:xfrm>
              <a:off x="2934" y="10124"/>
              <a:ext cx="7920" cy="1147"/>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існує лише тоді, коли можна встановити принципи, які пропонують їх пояснення і прогноз досліджуваної сфери діяльності</a:t>
              </a:r>
              <a:endPar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9" name="Line 11"/>
            <p:cNvSpPr>
              <a:spLocks noChangeShapeType="1"/>
            </p:cNvSpPr>
            <p:nvPr/>
          </p:nvSpPr>
          <p:spPr bwMode="auto">
            <a:xfrm flipH="1">
              <a:off x="1677" y="7051"/>
              <a:ext cx="1604"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0" name="Line 10"/>
            <p:cNvSpPr>
              <a:spLocks noChangeShapeType="1"/>
            </p:cNvSpPr>
            <p:nvPr/>
          </p:nvSpPr>
          <p:spPr bwMode="auto">
            <a:xfrm flipH="1">
              <a:off x="1674" y="7051"/>
              <a:ext cx="1" cy="3388"/>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1" name="Line 9"/>
            <p:cNvSpPr>
              <a:spLocks noChangeShapeType="1"/>
            </p:cNvSpPr>
            <p:nvPr/>
          </p:nvSpPr>
          <p:spPr bwMode="auto">
            <a:xfrm>
              <a:off x="1675" y="7597"/>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2" name="Line 8"/>
            <p:cNvSpPr>
              <a:spLocks noChangeShapeType="1"/>
            </p:cNvSpPr>
            <p:nvPr/>
          </p:nvSpPr>
          <p:spPr bwMode="auto">
            <a:xfrm>
              <a:off x="1674" y="8349"/>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3" name="Line 7"/>
            <p:cNvSpPr>
              <a:spLocks noChangeShapeType="1"/>
            </p:cNvSpPr>
            <p:nvPr/>
          </p:nvSpPr>
          <p:spPr bwMode="auto">
            <a:xfrm>
              <a:off x="1677" y="9241"/>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4" name="Line 6"/>
            <p:cNvSpPr>
              <a:spLocks noChangeShapeType="1"/>
            </p:cNvSpPr>
            <p:nvPr/>
          </p:nvSpPr>
          <p:spPr bwMode="auto">
            <a:xfrm>
              <a:off x="1674" y="10454"/>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5" name="Line 5"/>
            <p:cNvSpPr>
              <a:spLocks noChangeShapeType="1"/>
            </p:cNvSpPr>
            <p:nvPr/>
          </p:nvSpPr>
          <p:spPr bwMode="auto">
            <a:xfrm>
              <a:off x="2394" y="7597"/>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6" name="Line 4"/>
            <p:cNvSpPr>
              <a:spLocks noChangeShapeType="1"/>
            </p:cNvSpPr>
            <p:nvPr/>
          </p:nvSpPr>
          <p:spPr bwMode="auto">
            <a:xfrm>
              <a:off x="2394" y="8310"/>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7" name="Line 3"/>
            <p:cNvSpPr>
              <a:spLocks noChangeShapeType="1"/>
            </p:cNvSpPr>
            <p:nvPr/>
          </p:nvSpPr>
          <p:spPr bwMode="auto">
            <a:xfrm>
              <a:off x="2397" y="9241"/>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8" name="Line 2"/>
            <p:cNvSpPr>
              <a:spLocks noChangeShapeType="1"/>
            </p:cNvSpPr>
            <p:nvPr/>
          </p:nvSpPr>
          <p:spPr bwMode="auto">
            <a:xfrm>
              <a:off x="2394" y="10439"/>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089981094"/>
      </p:ext>
    </p:extLst>
  </p:cSld>
  <p:clrMapOvr>
    <a:masterClrMapping/>
  </p:clrMapOvr>
  <p:transition>
    <p:strips dir="l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4265" y="116632"/>
            <a:ext cx="8640452" cy="535531"/>
          </a:xfrm>
          <a:prstGeom prst="rect">
            <a:avLst/>
          </a:prstGeom>
        </p:spPr>
        <p:txBody>
          <a:bodyPr wrap="square">
            <a:spAutoFit/>
          </a:bodyPr>
          <a:lstStyle/>
          <a:p>
            <a:pPr algn="ctr">
              <a:lnSpc>
                <a:spcPct val="80000"/>
              </a:lnSpc>
              <a:spcAft>
                <a:spcPts val="0"/>
              </a:spcAft>
            </a:pPr>
            <a:r>
              <a:rPr lang="ru-RU" sz="3600" b="1" dirty="0">
                <a:latin typeface="+mn-lt"/>
                <a:ea typeface="Calibri" panose="020F0502020204030204" pitchFamily="34" charset="0"/>
              </a:rPr>
              <a:t>Варіанти </a:t>
            </a:r>
            <a:r>
              <a:rPr lang="ru-RU" sz="3600" b="1" dirty="0" err="1">
                <a:latin typeface="+mn-lt"/>
                <a:ea typeface="Calibri" panose="020F0502020204030204" pitchFamily="34" charset="0"/>
              </a:rPr>
              <a:t>дефініції</a:t>
            </a:r>
            <a:r>
              <a:rPr lang="ru-RU" sz="3600" b="1" dirty="0">
                <a:latin typeface="+mn-lt"/>
                <a:ea typeface="Calibri" panose="020F0502020204030204" pitchFamily="34" charset="0"/>
              </a:rPr>
              <a:t> </a:t>
            </a:r>
            <a:r>
              <a:rPr lang="ru-RU" sz="3600" b="1" dirty="0" err="1">
                <a:latin typeface="+mn-lt"/>
                <a:ea typeface="Calibri" panose="020F0502020204030204" pitchFamily="34" charset="0"/>
              </a:rPr>
              <a:t>терміна</a:t>
            </a:r>
            <a:r>
              <a:rPr lang="ru-RU" sz="3600" b="1" dirty="0">
                <a:latin typeface="+mn-lt"/>
                <a:ea typeface="Calibri" panose="020F0502020204030204" pitchFamily="34" charset="0"/>
              </a:rPr>
              <a:t> “наука”</a:t>
            </a:r>
            <a:endParaRPr lang="uk-UA" sz="3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6" name="Таблиця 5"/>
          <p:cNvGraphicFramePr>
            <a:graphicFrameLocks noGrp="1"/>
          </p:cNvGraphicFramePr>
          <p:nvPr>
            <p:extLst>
              <p:ext uri="{D42A27DB-BD31-4B8C-83A1-F6EECF244321}">
                <p14:modId xmlns:p14="http://schemas.microsoft.com/office/powerpoint/2010/main" val="3112121118"/>
              </p:ext>
            </p:extLst>
          </p:nvPr>
        </p:nvGraphicFramePr>
        <p:xfrm>
          <a:off x="107504" y="652163"/>
          <a:ext cx="8928992" cy="2551230"/>
        </p:xfrm>
        <a:graphic>
          <a:graphicData uri="http://schemas.openxmlformats.org/drawingml/2006/table">
            <a:tbl>
              <a:tblPr firstRow="1" firstCol="1" lastRow="1" lastCol="1" bandRow="1" bandCol="1">
                <a:tableStyleId>{5940675A-B579-460E-94D1-54222C63F5DA}</a:tableStyleId>
              </a:tblPr>
              <a:tblGrid>
                <a:gridCol w="1512168">
                  <a:extLst>
                    <a:ext uri="{9D8B030D-6E8A-4147-A177-3AD203B41FA5}">
                      <a16:colId xmlns:a16="http://schemas.microsoft.com/office/drawing/2014/main" xmlns="" val="25817436"/>
                    </a:ext>
                  </a:extLst>
                </a:gridCol>
                <a:gridCol w="4032448">
                  <a:extLst>
                    <a:ext uri="{9D8B030D-6E8A-4147-A177-3AD203B41FA5}">
                      <a16:colId xmlns:a16="http://schemas.microsoft.com/office/drawing/2014/main" xmlns="" val="2162601133"/>
                    </a:ext>
                  </a:extLst>
                </a:gridCol>
                <a:gridCol w="3384376">
                  <a:extLst>
                    <a:ext uri="{9D8B030D-6E8A-4147-A177-3AD203B41FA5}">
                      <a16:colId xmlns:a16="http://schemas.microsoft.com/office/drawing/2014/main" xmlns="" val="1812659224"/>
                    </a:ext>
                  </a:extLst>
                </a:gridCol>
              </a:tblGrid>
              <a:tr h="287498">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Учений (учені)</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Характеристика</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Джерело</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xmlns="" val="2559676895"/>
                  </a:ext>
                </a:extLst>
              </a:tr>
              <a:tr h="1196932">
                <a:tc>
                  <a:txBody>
                    <a:bodyPr/>
                    <a:lstStyle/>
                    <a:p>
                      <a:pPr>
                        <a:spcAft>
                          <a:spcPts val="0"/>
                        </a:spcAft>
                      </a:pP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Френсіс</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Бекон</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є не що інше, як відображення дійсності. </a:t>
                      </a:r>
                    </a:p>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Якби наука сама по собі не приносила ніякої практичної користі, то й тоді не можна було б назвати її марною, аби тільки вона робила витонченим розум і наводила в ньому порядок</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Бэкон</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Фрэнсис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науки.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Хрестоматия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ресурс]. – Режим доступу : http://www.philsci. univ.kiev.ua/</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biblio</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/Bekon.htm. </a:t>
                      </a:r>
                    </a:p>
                  </a:txBody>
                  <a:tcPr marL="68580" marR="68580" marT="0" marB="0">
                    <a:solidFill>
                      <a:schemeClr val="bg1"/>
                    </a:solidFill>
                  </a:tcPr>
                </a:tc>
                <a:extLst>
                  <a:ext uri="{0D108BD9-81ED-4DB2-BD59-A6C34878D82A}">
                    <a16:rowId xmlns:a16="http://schemas.microsoft.com/office/drawing/2014/main" xmlns="" val="923906984"/>
                  </a:ext>
                </a:extLst>
              </a:tr>
              <a:tr h="997443">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П'єр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Бурдьє</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створена, щоб бути неперевершеною</a:t>
                      </a:r>
                    </a:p>
                    <a:p>
                      <a:pPr>
                        <a:lnSpc>
                          <a:spcPct val="115000"/>
                        </a:lnSpc>
                        <a:spcAft>
                          <a:spcPts val="100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Conditions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socials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internationale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idées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Romanistische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Zeitschriftfur</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Literaturgeschichte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Heildelberg</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 14–1/2. – 1990. –                p. 1–10.</a:t>
                      </a:r>
                    </a:p>
                  </a:txBody>
                  <a:tcPr marL="68580" marR="68580" marT="0" marB="0">
                    <a:solidFill>
                      <a:schemeClr val="bg1"/>
                    </a:solidFill>
                  </a:tcPr>
                </a:tc>
                <a:extLst>
                  <a:ext uri="{0D108BD9-81ED-4DB2-BD59-A6C34878D82A}">
                    <a16:rowId xmlns:a16="http://schemas.microsoft.com/office/drawing/2014/main" xmlns="" val="2938790195"/>
                  </a:ext>
                </a:extLst>
              </a:tr>
            </a:tbl>
          </a:graphicData>
        </a:graphic>
      </p:graphicFrame>
    </p:spTree>
    <p:extLst>
      <p:ext uri="{BB962C8B-B14F-4D97-AF65-F5344CB8AC3E}">
        <p14:creationId xmlns:p14="http://schemas.microsoft.com/office/powerpoint/2010/main" val="3101807516"/>
      </p:ext>
    </p:extLst>
  </p:cSld>
  <p:clrMapOvr>
    <a:masterClrMapping/>
  </p:clrMapOvr>
  <p:transition>
    <p:strips dir="l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Завдання науки</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6" name="Group 1"/>
          <p:cNvGrpSpPr>
            <a:grpSpLocks/>
          </p:cNvGrpSpPr>
          <p:nvPr/>
        </p:nvGrpSpPr>
        <p:grpSpPr bwMode="auto">
          <a:xfrm>
            <a:off x="251520" y="1153042"/>
            <a:ext cx="8814446" cy="5588325"/>
            <a:chOff x="1314" y="9067"/>
            <a:chExt cx="9443" cy="3752"/>
          </a:xfrm>
        </p:grpSpPr>
        <p:grpSp>
          <p:nvGrpSpPr>
            <p:cNvPr id="7" name="Group 29"/>
            <p:cNvGrpSpPr>
              <a:grpSpLocks/>
            </p:cNvGrpSpPr>
            <p:nvPr/>
          </p:nvGrpSpPr>
          <p:grpSpPr bwMode="auto">
            <a:xfrm>
              <a:off x="2214" y="10668"/>
              <a:ext cx="7560" cy="180"/>
              <a:chOff x="2214" y="5039"/>
              <a:chExt cx="7560" cy="180"/>
            </a:xfrm>
          </p:grpSpPr>
          <p:sp>
            <p:nvSpPr>
              <p:cNvPr id="36" name="Line 33"/>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7" name="Line 32"/>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8" name="Line 31"/>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9" name="Line 30"/>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nvGrpSpPr>
            <p:cNvPr id="8" name="Group 2"/>
            <p:cNvGrpSpPr>
              <a:grpSpLocks/>
            </p:cNvGrpSpPr>
            <p:nvPr/>
          </p:nvGrpSpPr>
          <p:grpSpPr bwMode="auto">
            <a:xfrm>
              <a:off x="1314" y="9067"/>
              <a:ext cx="9443" cy="3752"/>
              <a:chOff x="1314" y="9067"/>
              <a:chExt cx="9443" cy="3752"/>
            </a:xfrm>
          </p:grpSpPr>
          <p:sp>
            <p:nvSpPr>
              <p:cNvPr id="9" name="Line 28"/>
              <p:cNvSpPr>
                <a:spLocks noChangeShapeType="1"/>
              </p:cNvSpPr>
              <p:nvPr/>
            </p:nvSpPr>
            <p:spPr bwMode="auto">
              <a:xfrm>
                <a:off x="5814" y="9588"/>
                <a:ext cx="0" cy="18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0" name="Group 15"/>
              <p:cNvGrpSpPr>
                <a:grpSpLocks/>
              </p:cNvGrpSpPr>
              <p:nvPr/>
            </p:nvGrpSpPr>
            <p:grpSpPr bwMode="auto">
              <a:xfrm>
                <a:off x="1314" y="9067"/>
                <a:ext cx="9443" cy="3752"/>
                <a:chOff x="1314" y="9067"/>
                <a:chExt cx="9443" cy="3752"/>
              </a:xfrm>
            </p:grpSpPr>
            <p:grpSp>
              <p:nvGrpSpPr>
                <p:cNvPr id="23" name="Group 24"/>
                <p:cNvGrpSpPr>
                  <a:grpSpLocks/>
                </p:cNvGrpSpPr>
                <p:nvPr/>
              </p:nvGrpSpPr>
              <p:grpSpPr bwMode="auto">
                <a:xfrm>
                  <a:off x="1314" y="10114"/>
                  <a:ext cx="9443" cy="554"/>
                  <a:chOff x="1314" y="4485"/>
                  <a:chExt cx="9443" cy="554"/>
                </a:xfrm>
              </p:grpSpPr>
              <p:sp>
                <p:nvSpPr>
                  <p:cNvPr id="33" name="AutoShape 27"/>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описування</a:t>
                    </a:r>
                    <a:endParaRPr kumimoji="0" lang="uk-UA" altLang="uk-UA" sz="3600" b="0" i="0" u="none" strike="noStrike" cap="none" normalizeH="0" baseline="0" dirty="0" smtClean="0">
                      <a:ln>
                        <a:noFill/>
                      </a:ln>
                      <a:solidFill>
                        <a:sysClr val="windowText" lastClr="000000"/>
                      </a:solidFill>
                      <a:effectLst/>
                    </a:endParaRPr>
                  </a:p>
                </p:txBody>
              </p:sp>
              <p:sp>
                <p:nvSpPr>
                  <p:cNvPr id="34" name="AutoShape 26"/>
                  <p:cNvSpPr>
                    <a:spLocks noChangeArrowheads="1"/>
                  </p:cNvSpPr>
                  <p:nvPr/>
                </p:nvSpPr>
                <p:spPr bwMode="auto">
                  <a:xfrm>
                    <a:off x="4247" y="4485"/>
                    <a:ext cx="3085"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пояснювання</a:t>
                    </a:r>
                    <a:endParaRPr kumimoji="0" lang="uk-UA" altLang="uk-UA" sz="3600" b="0" i="0" u="none" strike="noStrike" cap="none" normalizeH="0" baseline="0" smtClean="0">
                      <a:ln>
                        <a:noFill/>
                      </a:ln>
                      <a:solidFill>
                        <a:sysClr val="windowText" lastClr="000000"/>
                      </a:solidFill>
                      <a:effectLst/>
                    </a:endParaRPr>
                  </a:p>
                </p:txBody>
              </p:sp>
              <p:sp>
                <p:nvSpPr>
                  <p:cNvPr id="35" name="AutoShape 25"/>
                  <p:cNvSpPr>
                    <a:spLocks noChangeArrowheads="1"/>
                  </p:cNvSpPr>
                  <p:nvPr/>
                </p:nvSpPr>
                <p:spPr bwMode="auto">
                  <a:xfrm>
                    <a:off x="7530" y="4490"/>
                    <a:ext cx="322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uk-UA" altLang="uk-UA" sz="3600" b="0" i="0" u="none" strike="noStrike" cap="none" normalizeH="0" baseline="0" dirty="0" smtClean="0">
                      <a:ln>
                        <a:noFill/>
                      </a:ln>
                      <a:solidFill>
                        <a:sysClr val="windowText" lastClr="000000"/>
                      </a:solidFill>
                      <a:effectLst/>
                    </a:endParaRPr>
                  </a:p>
                </p:txBody>
              </p:sp>
            </p:grpSp>
            <p:grpSp>
              <p:nvGrpSpPr>
                <p:cNvPr id="24" name="Group 20"/>
                <p:cNvGrpSpPr>
                  <a:grpSpLocks/>
                </p:cNvGrpSpPr>
                <p:nvPr/>
              </p:nvGrpSpPr>
              <p:grpSpPr bwMode="auto">
                <a:xfrm>
                  <a:off x="1314" y="11190"/>
                  <a:ext cx="9334" cy="558"/>
                  <a:chOff x="1314" y="4481"/>
                  <a:chExt cx="9334" cy="558"/>
                </a:xfrm>
              </p:grpSpPr>
              <p:sp>
                <p:nvSpPr>
                  <p:cNvPr id="30" name="AutoShape 23"/>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процеси</a:t>
                    </a:r>
                    <a:endParaRPr kumimoji="0" lang="uk-UA" altLang="uk-UA" sz="3600" b="0" i="0" u="none" strike="noStrike" cap="none" normalizeH="0" baseline="0" smtClean="0">
                      <a:ln>
                        <a:noFill/>
                      </a:ln>
                      <a:solidFill>
                        <a:sysClr val="windowText" lastClr="000000"/>
                      </a:solidFill>
                      <a:effectLst/>
                    </a:endParaRPr>
                  </a:p>
                </p:txBody>
              </p:sp>
              <p:sp>
                <p:nvSpPr>
                  <p:cNvPr id="31" name="AutoShape 22"/>
                  <p:cNvSpPr>
                    <a:spLocks noChangeArrowheads="1"/>
                  </p:cNvSpPr>
                  <p:nvPr/>
                </p:nvSpPr>
                <p:spPr bwMode="auto">
                  <a:xfrm>
                    <a:off x="4477"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явища</a:t>
                    </a:r>
                    <a:endParaRPr kumimoji="0" lang="uk-UA" altLang="uk-UA" sz="3600" b="0" i="0" u="none" strike="noStrike" cap="none" normalizeH="0" baseline="0" smtClean="0">
                      <a:ln>
                        <a:noFill/>
                      </a:ln>
                      <a:solidFill>
                        <a:sysClr val="windowText" lastClr="000000"/>
                      </a:solidFill>
                      <a:effectLst/>
                    </a:endParaRPr>
                  </a:p>
                </p:txBody>
              </p:sp>
              <p:sp>
                <p:nvSpPr>
                  <p:cNvPr id="32" name="AutoShape 21"/>
                  <p:cNvSpPr>
                    <a:spLocks noChangeArrowheads="1"/>
                  </p:cNvSpPr>
                  <p:nvPr/>
                </p:nvSpPr>
                <p:spPr bwMode="auto">
                  <a:xfrm>
                    <a:off x="7948"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факти</a:t>
                    </a:r>
                    <a:endParaRPr kumimoji="0" lang="uk-UA" altLang="uk-UA" sz="3600" b="0" i="0" u="none" strike="noStrike" cap="none" normalizeH="0" baseline="0" smtClean="0">
                      <a:ln>
                        <a:noFill/>
                      </a:ln>
                      <a:solidFill>
                        <a:sysClr val="windowText" lastClr="000000"/>
                      </a:solidFill>
                      <a:effectLst/>
                    </a:endParaRPr>
                  </a:p>
                </p:txBody>
              </p:sp>
            </p:grpSp>
            <p:sp>
              <p:nvSpPr>
                <p:cNvPr id="25" name="AutoShape 19"/>
                <p:cNvSpPr>
                  <a:spLocks noChangeArrowheads="1"/>
                </p:cNvSpPr>
                <p:nvPr/>
              </p:nvSpPr>
              <p:spPr bwMode="auto">
                <a:xfrm>
                  <a:off x="3937" y="12279"/>
                  <a:ext cx="385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предмет вивчення</a:t>
                  </a:r>
                  <a:endParaRPr kumimoji="0" lang="uk-UA" altLang="uk-UA" sz="3600" b="0" i="0" u="none" strike="noStrike" cap="none" normalizeH="0" baseline="0" dirty="0" smtClean="0">
                    <a:ln>
                      <a:noFill/>
                    </a:ln>
                    <a:solidFill>
                      <a:sysClr val="windowText" lastClr="000000"/>
                    </a:solidFill>
                    <a:effectLst/>
                  </a:endParaRPr>
                </a:p>
              </p:txBody>
            </p:sp>
            <p:grpSp>
              <p:nvGrpSpPr>
                <p:cNvPr id="26" name="Group 16"/>
                <p:cNvGrpSpPr>
                  <a:grpSpLocks/>
                </p:cNvGrpSpPr>
                <p:nvPr/>
              </p:nvGrpSpPr>
              <p:grpSpPr bwMode="auto">
                <a:xfrm>
                  <a:off x="2214" y="9067"/>
                  <a:ext cx="7560" cy="707"/>
                  <a:chOff x="2214" y="9067"/>
                  <a:chExt cx="7560" cy="707"/>
                </a:xfrm>
              </p:grpSpPr>
              <p:sp>
                <p:nvSpPr>
                  <p:cNvPr id="27" name="AutoShape 18"/>
                  <p:cNvSpPr>
                    <a:spLocks noChangeArrowheads="1"/>
                  </p:cNvSpPr>
                  <p:nvPr/>
                </p:nvSpPr>
                <p:spPr bwMode="auto">
                  <a:xfrm>
                    <a:off x="4014" y="9067"/>
                    <a:ext cx="3780" cy="644"/>
                  </a:xfrm>
                  <a:prstGeom prst="roundRect">
                    <a:avLst>
                      <a:gd name="adj" fmla="val 16667"/>
                    </a:avLst>
                  </a:prstGeom>
                  <a:solidFill>
                    <a:schemeClr val="accent1">
                      <a:lumMod val="60000"/>
                      <a:lumOff val="4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70000"/>
                      </a:lnSpc>
                      <a:spcBef>
                        <a:spcPct val="0"/>
                      </a:spcBef>
                      <a:spcAft>
                        <a:spcPct val="0"/>
                      </a:spcAft>
                      <a:buClrTx/>
                      <a:buSzTx/>
                      <a:buFontTx/>
                      <a:buNone/>
                      <a:tabLst/>
                    </a:pPr>
                    <a:r>
                      <a:rPr kumimoji="0" lang="uk-UA" altLang="uk-UA" sz="4000" b="1" i="1"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Завдання науки</a:t>
                    </a:r>
                    <a:endParaRPr kumimoji="0" lang="uk-UA" altLang="uk-UA" sz="4000" b="0" i="1" u="none" strike="noStrike" cap="none" normalizeH="0" baseline="0" dirty="0" smtClean="0">
                      <a:ln>
                        <a:noFill/>
                      </a:ln>
                      <a:solidFill>
                        <a:sysClr val="windowText" lastClr="000000"/>
                      </a:solidFill>
                      <a:effectLst/>
                    </a:endParaRPr>
                  </a:p>
                </p:txBody>
              </p:sp>
              <p:sp>
                <p:nvSpPr>
                  <p:cNvPr id="29" name="Line 17"/>
                  <p:cNvSpPr>
                    <a:spLocks noChangeShapeType="1"/>
                  </p:cNvSpPr>
                  <p:nvPr/>
                </p:nvSpPr>
                <p:spPr bwMode="auto">
                  <a:xfrm>
                    <a:off x="2214" y="9774"/>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11" name="Line 14"/>
              <p:cNvSpPr>
                <a:spLocks noChangeShapeType="1"/>
              </p:cNvSpPr>
              <p:nvPr/>
            </p:nvSpPr>
            <p:spPr bwMode="auto">
              <a:xfrm>
                <a:off x="22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2" name="Line 13"/>
              <p:cNvSpPr>
                <a:spLocks noChangeShapeType="1"/>
              </p:cNvSpPr>
              <p:nvPr/>
            </p:nvSpPr>
            <p:spPr bwMode="auto">
              <a:xfrm>
                <a:off x="58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3" name="Line 12"/>
              <p:cNvSpPr>
                <a:spLocks noChangeShapeType="1"/>
              </p:cNvSpPr>
              <p:nvPr/>
            </p:nvSpPr>
            <p:spPr bwMode="auto">
              <a:xfrm>
                <a:off x="977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4" name="Line 11"/>
              <p:cNvSpPr>
                <a:spLocks noChangeShapeType="1"/>
              </p:cNvSpPr>
              <p:nvPr/>
            </p:nvSpPr>
            <p:spPr bwMode="auto">
              <a:xfrm>
                <a:off x="22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5" name="Line 10"/>
              <p:cNvSpPr>
                <a:spLocks noChangeShapeType="1"/>
              </p:cNvSpPr>
              <p:nvPr/>
            </p:nvSpPr>
            <p:spPr bwMode="auto">
              <a:xfrm>
                <a:off x="58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6" name="Line 9"/>
              <p:cNvSpPr>
                <a:spLocks noChangeShapeType="1"/>
              </p:cNvSpPr>
              <p:nvPr/>
            </p:nvSpPr>
            <p:spPr bwMode="auto">
              <a:xfrm>
                <a:off x="977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7" name="Group 4"/>
              <p:cNvGrpSpPr>
                <a:grpSpLocks/>
              </p:cNvGrpSpPr>
              <p:nvPr/>
            </p:nvGrpSpPr>
            <p:grpSpPr bwMode="auto">
              <a:xfrm>
                <a:off x="2214" y="11748"/>
                <a:ext cx="7560" cy="180"/>
                <a:chOff x="2214" y="5039"/>
                <a:chExt cx="7560" cy="180"/>
              </a:xfrm>
            </p:grpSpPr>
            <p:sp>
              <p:nvSpPr>
                <p:cNvPr id="19" name="Line 8"/>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7"/>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6"/>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5"/>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18" name="Line 3"/>
              <p:cNvSpPr>
                <a:spLocks noChangeShapeType="1"/>
              </p:cNvSpPr>
              <p:nvPr/>
            </p:nvSpPr>
            <p:spPr bwMode="auto">
              <a:xfrm>
                <a:off x="5814" y="11919"/>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097994757"/>
      </p:ext>
    </p:extLst>
  </p:cSld>
  <p:clrMapOvr>
    <a:masterClrMapping/>
  </p:clrMapOvr>
  <p:transition>
    <p:strips dir="l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Критерії </a:t>
            </a:r>
            <a:r>
              <a:rPr lang="ru-RU" sz="6000" b="1" dirty="0" err="1">
                <a:latin typeface="+mn-lt"/>
                <a:ea typeface="Calibri" panose="020F0502020204030204" pitchFamily="34" charset="0"/>
              </a:rPr>
              <a:t>науковості</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54" name="Групувати 153"/>
          <p:cNvGrpSpPr/>
          <p:nvPr/>
        </p:nvGrpSpPr>
        <p:grpSpPr>
          <a:xfrm>
            <a:off x="128257" y="842254"/>
            <a:ext cx="8908238" cy="5981255"/>
            <a:chOff x="250224" y="620394"/>
            <a:chExt cx="6079139" cy="5521643"/>
          </a:xfrm>
        </p:grpSpPr>
        <p:sp>
          <p:nvSpPr>
            <p:cNvPr id="97" name="AutoShape 134"/>
            <p:cNvSpPr>
              <a:spLocks noChangeArrowheads="1"/>
            </p:cNvSpPr>
            <p:nvPr/>
          </p:nvSpPr>
          <p:spPr bwMode="auto">
            <a:xfrm>
              <a:off x="266700" y="1185863"/>
              <a:ext cx="109538" cy="223837"/>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8" name="AutoShape 133"/>
            <p:cNvSpPr>
              <a:spLocks noChangeArrowheads="1"/>
            </p:cNvSpPr>
            <p:nvPr/>
          </p:nvSpPr>
          <p:spPr bwMode="auto">
            <a:xfrm>
              <a:off x="266699" y="1740598"/>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9" name="AutoShape 132"/>
            <p:cNvSpPr>
              <a:spLocks noChangeArrowheads="1"/>
            </p:cNvSpPr>
            <p:nvPr/>
          </p:nvSpPr>
          <p:spPr bwMode="auto">
            <a:xfrm>
              <a:off x="266699" y="227933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0" name="AutoShape 131"/>
            <p:cNvSpPr>
              <a:spLocks noChangeArrowheads="1"/>
            </p:cNvSpPr>
            <p:nvPr/>
          </p:nvSpPr>
          <p:spPr bwMode="auto">
            <a:xfrm>
              <a:off x="266699" y="283719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1" name="AutoShape 130"/>
            <p:cNvSpPr>
              <a:spLocks noChangeArrowheads="1"/>
            </p:cNvSpPr>
            <p:nvPr/>
          </p:nvSpPr>
          <p:spPr bwMode="auto">
            <a:xfrm>
              <a:off x="266700" y="3340941"/>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2" name="AutoShape 129"/>
            <p:cNvSpPr>
              <a:spLocks noChangeArrowheads="1"/>
            </p:cNvSpPr>
            <p:nvPr/>
          </p:nvSpPr>
          <p:spPr bwMode="auto">
            <a:xfrm>
              <a:off x="266700" y="3848932"/>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3" name="AutoShape 128"/>
            <p:cNvSpPr>
              <a:spLocks noChangeArrowheads="1"/>
            </p:cNvSpPr>
            <p:nvPr/>
          </p:nvSpPr>
          <p:spPr bwMode="auto">
            <a:xfrm>
              <a:off x="266700" y="4340037"/>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4" name="AutoShape 127"/>
            <p:cNvSpPr>
              <a:spLocks noChangeArrowheads="1"/>
            </p:cNvSpPr>
            <p:nvPr/>
          </p:nvSpPr>
          <p:spPr bwMode="auto">
            <a:xfrm>
              <a:off x="266700" y="4770452"/>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5" name="AutoShape 126"/>
            <p:cNvSpPr>
              <a:spLocks noChangeArrowheads="1"/>
            </p:cNvSpPr>
            <p:nvPr/>
          </p:nvSpPr>
          <p:spPr bwMode="auto">
            <a:xfrm>
              <a:off x="266700" y="5312685"/>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6" name="AutoShape 125"/>
            <p:cNvSpPr>
              <a:spLocks noChangeArrowheads="1"/>
            </p:cNvSpPr>
            <p:nvPr/>
          </p:nvSpPr>
          <p:spPr bwMode="auto">
            <a:xfrm>
              <a:off x="266700" y="5816427"/>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8" name="Line 123"/>
            <p:cNvSpPr>
              <a:spLocks noChangeShapeType="1"/>
            </p:cNvSpPr>
            <p:nvPr/>
          </p:nvSpPr>
          <p:spPr bwMode="auto">
            <a:xfrm flipV="1">
              <a:off x="250224" y="1077735"/>
              <a:ext cx="4117" cy="4928356"/>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nvGrpSpPr>
            <p:cNvPr id="109" name="Group 80"/>
            <p:cNvGrpSpPr>
              <a:grpSpLocks/>
            </p:cNvGrpSpPr>
            <p:nvPr/>
          </p:nvGrpSpPr>
          <p:grpSpPr bwMode="auto">
            <a:xfrm>
              <a:off x="376238" y="620394"/>
              <a:ext cx="5953125" cy="5521643"/>
              <a:chOff x="1487" y="5981"/>
              <a:chExt cx="9374" cy="8695"/>
            </a:xfrm>
          </p:grpSpPr>
          <p:sp>
            <p:nvSpPr>
              <p:cNvPr id="110" name="Rectangle 122"/>
              <p:cNvSpPr>
                <a:spLocks noChangeArrowheads="1"/>
              </p:cNvSpPr>
              <p:nvPr/>
            </p:nvSpPr>
            <p:spPr bwMode="auto">
              <a:xfrm>
                <a:off x="1487" y="5981"/>
                <a:ext cx="3029" cy="62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Критерії науковості</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1" name="Rectangle 121"/>
              <p:cNvSpPr>
                <a:spLocks noChangeArrowheads="1"/>
              </p:cNvSpPr>
              <p:nvPr/>
            </p:nvSpPr>
            <p:spPr bwMode="auto">
              <a:xfrm>
                <a:off x="4700" y="6012"/>
                <a:ext cx="6154" cy="52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Характеристика</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112" name="Group 117"/>
              <p:cNvGrpSpPr>
                <a:grpSpLocks/>
              </p:cNvGrpSpPr>
              <p:nvPr/>
            </p:nvGrpSpPr>
            <p:grpSpPr bwMode="auto">
              <a:xfrm>
                <a:off x="1494" y="6715"/>
                <a:ext cx="9367" cy="823"/>
                <a:chOff x="1494" y="6760"/>
                <a:chExt cx="9367" cy="823"/>
              </a:xfrm>
            </p:grpSpPr>
            <p:sp>
              <p:nvSpPr>
                <p:cNvPr id="149" name="Rectangle 120"/>
                <p:cNvSpPr>
                  <a:spLocks noChangeArrowheads="1"/>
                </p:cNvSpPr>
                <p:nvPr/>
              </p:nvSpPr>
              <p:spPr bwMode="auto">
                <a:xfrm>
                  <a:off x="1494" y="6834"/>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об’єктивність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0" name="Rectangle 119"/>
                <p:cNvSpPr>
                  <a:spLocks noChangeArrowheads="1"/>
                </p:cNvSpPr>
                <p:nvPr/>
              </p:nvSpPr>
              <p:spPr bwMode="auto">
                <a:xfrm>
                  <a:off x="4689" y="6760"/>
                  <a:ext cx="6172" cy="82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defTabSz="914400" rtl="0" eaLnBrk="0" fontAlgn="base" latinLnBrk="0" hangingPunct="0">
                    <a:lnSpc>
                      <a:spcPct val="8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подання предмета дослідження в об'єктивованому вигляді, незалежно від того, які – матеріальні чи ідеальні – феномени досліджуються</a:t>
                  </a:r>
                  <a:endParaRPr kumimoji="0" lang="uk-UA" altLang="uk-UA" sz="15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3" name="Group 113"/>
              <p:cNvGrpSpPr>
                <a:grpSpLocks/>
              </p:cNvGrpSpPr>
              <p:nvPr/>
            </p:nvGrpSpPr>
            <p:grpSpPr bwMode="auto">
              <a:xfrm>
                <a:off x="1494" y="7604"/>
                <a:ext cx="9360" cy="742"/>
                <a:chOff x="1494" y="7694"/>
                <a:chExt cx="9360" cy="742"/>
              </a:xfrm>
            </p:grpSpPr>
            <p:sp>
              <p:nvSpPr>
                <p:cNvPr id="146" name="Rectangle 116"/>
                <p:cNvSpPr>
                  <a:spLocks noChangeArrowheads="1"/>
                </p:cNvSpPr>
                <p:nvPr/>
              </p:nvSpPr>
              <p:spPr bwMode="auto">
                <a:xfrm>
                  <a:off x="1494" y="7745"/>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системність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7" name="Rectangle 115"/>
                <p:cNvSpPr>
                  <a:spLocks noChangeArrowheads="1"/>
                </p:cNvSpPr>
                <p:nvPr/>
              </p:nvSpPr>
              <p:spPr bwMode="auto">
                <a:xfrm>
                  <a:off x="4689" y="7694"/>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організація знання в певну систему за логікою предмета, що відображається знанням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4" name="Group 109"/>
              <p:cNvGrpSpPr>
                <a:grpSpLocks/>
              </p:cNvGrpSpPr>
              <p:nvPr/>
            </p:nvGrpSpPr>
            <p:grpSpPr bwMode="auto">
              <a:xfrm>
                <a:off x="1494" y="8422"/>
                <a:ext cx="9360" cy="742"/>
                <a:chOff x="1494" y="8572"/>
                <a:chExt cx="9360" cy="742"/>
              </a:xfrm>
            </p:grpSpPr>
            <p:sp>
              <p:nvSpPr>
                <p:cNvPr id="143" name="Rectangle 112"/>
                <p:cNvSpPr>
                  <a:spLocks noChangeArrowheads="1"/>
                </p:cNvSpPr>
                <p:nvPr/>
              </p:nvSpPr>
              <p:spPr bwMode="auto">
                <a:xfrm>
                  <a:off x="1494" y="864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обґрунтованість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4" name="Rectangle 111"/>
                <p:cNvSpPr>
                  <a:spLocks noChangeArrowheads="1"/>
                </p:cNvSpPr>
                <p:nvPr/>
              </p:nvSpPr>
              <p:spPr bwMode="auto">
                <a:xfrm>
                  <a:off x="4689" y="8572"/>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аргументація наукових положень до повноти обґрунтованості і доведеності</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5" name="Group 105"/>
              <p:cNvGrpSpPr>
                <a:grpSpLocks/>
              </p:cNvGrpSpPr>
              <p:nvPr/>
            </p:nvGrpSpPr>
            <p:grpSpPr bwMode="auto">
              <a:xfrm>
                <a:off x="1487" y="9225"/>
                <a:ext cx="9367" cy="741"/>
                <a:chOff x="1487" y="9450"/>
                <a:chExt cx="9367" cy="741"/>
              </a:xfrm>
            </p:grpSpPr>
            <p:sp>
              <p:nvSpPr>
                <p:cNvPr id="140" name="Rectangle 108"/>
                <p:cNvSpPr>
                  <a:spLocks noChangeArrowheads="1"/>
                </p:cNvSpPr>
                <p:nvPr/>
              </p:nvSpPr>
              <p:spPr bwMode="auto">
                <a:xfrm>
                  <a:off x="1487" y="9557"/>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істинність</a:t>
                  </a:r>
                  <a:endParaRPr kumimoji="0" lang="uk-UA" altLang="uk-UA" sz="16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1" name="Rectangle 107"/>
                <p:cNvSpPr>
                  <a:spLocks noChangeArrowheads="1"/>
                </p:cNvSpPr>
                <p:nvPr/>
              </p:nvSpPr>
              <p:spPr bwMode="auto">
                <a:xfrm>
                  <a:off x="4689" y="9450"/>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надання адекватного відображення дійсності. Істинність є центральним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регулятивом</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науки</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2" name="Line 106"/>
                <p:cNvSpPr>
                  <a:spLocks noChangeShapeType="1"/>
                </p:cNvSpPr>
                <p:nvPr/>
              </p:nvSpPr>
              <p:spPr bwMode="auto">
                <a:xfrm>
                  <a:off x="4516" y="9866"/>
                  <a:ext cx="173"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grpSp>
          <p:grpSp>
            <p:nvGrpSpPr>
              <p:cNvPr id="116" name="Group 101"/>
              <p:cNvGrpSpPr>
                <a:grpSpLocks/>
              </p:cNvGrpSpPr>
              <p:nvPr/>
            </p:nvGrpSpPr>
            <p:grpSpPr bwMode="auto">
              <a:xfrm>
                <a:off x="1487" y="10043"/>
                <a:ext cx="9367" cy="741"/>
                <a:chOff x="1487" y="10328"/>
                <a:chExt cx="9367" cy="741"/>
              </a:xfrm>
            </p:grpSpPr>
            <p:sp>
              <p:nvSpPr>
                <p:cNvPr id="137" name="Rectangle 104"/>
                <p:cNvSpPr>
                  <a:spLocks noChangeArrowheads="1"/>
                </p:cNvSpPr>
                <p:nvPr/>
              </p:nvSpPr>
              <p:spPr bwMode="auto">
                <a:xfrm>
                  <a:off x="1487" y="10442"/>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проблемність</a:t>
                  </a: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8" name="Rectangle 103"/>
                <p:cNvSpPr>
                  <a:spLocks noChangeArrowheads="1"/>
                </p:cNvSpPr>
                <p:nvPr/>
              </p:nvSpPr>
              <p:spPr bwMode="auto">
                <a:xfrm>
                  <a:off x="4689" y="10328"/>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вирішення наукою проблем як найближче її завдання</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7" name="Group 97"/>
              <p:cNvGrpSpPr>
                <a:grpSpLocks/>
              </p:cNvGrpSpPr>
              <p:nvPr/>
            </p:nvGrpSpPr>
            <p:grpSpPr bwMode="auto">
              <a:xfrm>
                <a:off x="1487" y="10831"/>
                <a:ext cx="9367" cy="738"/>
                <a:chOff x="1487" y="11206"/>
                <a:chExt cx="9367" cy="738"/>
              </a:xfrm>
            </p:grpSpPr>
            <p:sp>
              <p:nvSpPr>
                <p:cNvPr id="134" name="Rectangle 100"/>
                <p:cNvSpPr>
                  <a:spLocks noChangeArrowheads="1"/>
                </p:cNvSpPr>
                <p:nvPr/>
              </p:nvSpPr>
              <p:spPr bwMode="auto">
                <a:xfrm>
                  <a:off x="1487" y="11242"/>
                  <a:ext cx="3029"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причинна матриця </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пояснення</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явищ</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5" name="Rectangle 99"/>
                <p:cNvSpPr>
                  <a:spLocks noChangeArrowheads="1"/>
                </p:cNvSpPr>
                <p:nvPr/>
              </p:nvSpPr>
              <p:spPr bwMode="auto">
                <a:xfrm>
                  <a:off x="4689" y="11206"/>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науковий аналіз передбачає пошук причин, тобто мотивованих певними закономірностями чинників</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8" name="Group 93"/>
              <p:cNvGrpSpPr>
                <a:grpSpLocks/>
              </p:cNvGrpSpPr>
              <p:nvPr/>
            </p:nvGrpSpPr>
            <p:grpSpPr bwMode="auto">
              <a:xfrm>
                <a:off x="1494" y="11604"/>
                <a:ext cx="9360" cy="702"/>
                <a:chOff x="1494" y="12084"/>
                <a:chExt cx="9360" cy="702"/>
              </a:xfrm>
            </p:grpSpPr>
            <p:sp>
              <p:nvSpPr>
                <p:cNvPr id="131" name="Rectangle 96"/>
                <p:cNvSpPr>
                  <a:spLocks noChangeArrowheads="1"/>
                </p:cNvSpPr>
                <p:nvPr/>
              </p:nvSpPr>
              <p:spPr bwMode="auto">
                <a:xfrm>
                  <a:off x="1494" y="12184"/>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ідеалізація</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2" name="Rectangle 95"/>
                <p:cNvSpPr>
                  <a:spLocks noChangeArrowheads="1"/>
                </p:cNvSpPr>
                <p:nvPr/>
              </p:nvSpPr>
              <p:spPr bwMode="auto">
                <a:xfrm>
                  <a:off x="4689" y="12084"/>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досліджує явища, так би мовити, в чистому вигляді, відсторонюючись від дрібниць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9" name="Group 89"/>
              <p:cNvGrpSpPr>
                <a:grpSpLocks/>
              </p:cNvGrpSpPr>
              <p:nvPr/>
            </p:nvGrpSpPr>
            <p:grpSpPr bwMode="auto">
              <a:xfrm>
                <a:off x="1501" y="12369"/>
                <a:ext cx="9360" cy="702"/>
                <a:chOff x="1494" y="12962"/>
                <a:chExt cx="9360" cy="702"/>
              </a:xfrm>
            </p:grpSpPr>
            <p:sp>
              <p:nvSpPr>
                <p:cNvPr id="128" name="Rectangle 92"/>
                <p:cNvSpPr>
                  <a:spLocks noChangeArrowheads="1"/>
                </p:cNvSpPr>
                <p:nvPr/>
              </p:nvSpPr>
              <p:spPr bwMode="auto">
                <a:xfrm>
                  <a:off x="1494" y="1302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предметність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9" name="Rectangle 91"/>
                <p:cNvSpPr>
                  <a:spLocks noChangeArrowheads="1"/>
                </p:cNvSpPr>
                <p:nvPr/>
              </p:nvSpPr>
              <p:spPr bwMode="auto">
                <a:xfrm>
                  <a:off x="4682" y="12962"/>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вирішує лише проблеми певного роду, при цьому наукові знання є специфічними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0" name="Group 85"/>
              <p:cNvGrpSpPr>
                <a:grpSpLocks/>
              </p:cNvGrpSpPr>
              <p:nvPr/>
            </p:nvGrpSpPr>
            <p:grpSpPr bwMode="auto">
              <a:xfrm>
                <a:off x="1494" y="13194"/>
                <a:ext cx="9367" cy="702"/>
                <a:chOff x="1487" y="13840"/>
                <a:chExt cx="9367" cy="702"/>
              </a:xfrm>
            </p:grpSpPr>
            <p:sp>
              <p:nvSpPr>
                <p:cNvPr id="125" name="Rectangle 88"/>
                <p:cNvSpPr>
                  <a:spLocks noChangeArrowheads="1"/>
                </p:cNvSpPr>
                <p:nvPr/>
              </p:nvSpPr>
              <p:spPr bwMode="auto">
                <a:xfrm>
                  <a:off x="1487" y="13840"/>
                  <a:ext cx="302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інтерсуб</a:t>
                  </a:r>
                  <a:r>
                    <a:rPr kumimoji="0" lang="en-US"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єктивна</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перевірюваність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6" name="Rectangle 87"/>
                <p:cNvSpPr>
                  <a:spLocks noChangeArrowheads="1"/>
                </p:cNvSpPr>
                <p:nvPr/>
              </p:nvSpPr>
              <p:spPr bwMode="auto">
                <a:xfrm>
                  <a:off x="4682" y="13840"/>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аргументи науки є відкритими для критичної перевірки будь-яким суб’єктом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1" name="Group 81"/>
              <p:cNvGrpSpPr>
                <a:grpSpLocks/>
              </p:cNvGrpSpPr>
              <p:nvPr/>
            </p:nvGrpSpPr>
            <p:grpSpPr bwMode="auto">
              <a:xfrm>
                <a:off x="1494" y="13974"/>
                <a:ext cx="9367" cy="702"/>
                <a:chOff x="1487" y="14718"/>
                <a:chExt cx="9367" cy="702"/>
              </a:xfrm>
            </p:grpSpPr>
            <p:sp>
              <p:nvSpPr>
                <p:cNvPr id="122" name="Rectangle 84"/>
                <p:cNvSpPr>
                  <a:spLocks noChangeArrowheads="1"/>
                </p:cNvSpPr>
                <p:nvPr/>
              </p:nvSpPr>
              <p:spPr bwMode="auto">
                <a:xfrm>
                  <a:off x="1487" y="14820"/>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3" name="Rectangle 83"/>
                <p:cNvSpPr>
                  <a:spLocks noChangeArrowheads="1"/>
                </p:cNvSpPr>
                <p:nvPr/>
              </p:nvSpPr>
              <p:spPr bwMode="auto">
                <a:xfrm>
                  <a:off x="4682" y="14718"/>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робота з ідеалізованими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об’єктами,акцентування</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уваги на пізнавальному аспекті осягнення світу</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gr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156" name="Пряма сполучна лінія 155"/>
          <p:cNvCxnSpPr>
            <a:stCxn id="108" idx="1"/>
            <a:endCxn id="110" idx="1"/>
          </p:cNvCxnSpPr>
          <p:nvPr/>
        </p:nvCxnSpPr>
        <p:spPr bwMode="auto">
          <a:xfrm flipV="1">
            <a:off x="134290" y="1057222"/>
            <a:ext cx="178625" cy="280441"/>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160" name="Line 106"/>
          <p:cNvSpPr>
            <a:spLocks noChangeShapeType="1"/>
          </p:cNvSpPr>
          <p:nvPr/>
        </p:nvSpPr>
        <p:spPr bwMode="auto">
          <a:xfrm>
            <a:off x="3131746" y="3933056"/>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1" name="Line 106"/>
          <p:cNvSpPr>
            <a:spLocks noChangeShapeType="1"/>
          </p:cNvSpPr>
          <p:nvPr/>
        </p:nvSpPr>
        <p:spPr bwMode="auto">
          <a:xfrm>
            <a:off x="3131746" y="2708920"/>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2" name="Line 106"/>
          <p:cNvSpPr>
            <a:spLocks noChangeShapeType="1"/>
          </p:cNvSpPr>
          <p:nvPr/>
        </p:nvSpPr>
        <p:spPr bwMode="auto">
          <a:xfrm>
            <a:off x="3141983" y="220486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3" name="Line 106"/>
          <p:cNvSpPr>
            <a:spLocks noChangeShapeType="1"/>
          </p:cNvSpPr>
          <p:nvPr/>
        </p:nvSpPr>
        <p:spPr bwMode="auto">
          <a:xfrm>
            <a:off x="3131746" y="155679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4" name="Line 106"/>
          <p:cNvSpPr>
            <a:spLocks noChangeShapeType="1"/>
          </p:cNvSpPr>
          <p:nvPr/>
        </p:nvSpPr>
        <p:spPr bwMode="auto">
          <a:xfrm>
            <a:off x="3131746" y="443711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5" name="Line 106"/>
          <p:cNvSpPr>
            <a:spLocks noChangeShapeType="1"/>
          </p:cNvSpPr>
          <p:nvPr/>
        </p:nvSpPr>
        <p:spPr bwMode="auto">
          <a:xfrm>
            <a:off x="3138260" y="494116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6" name="Line 106"/>
          <p:cNvSpPr>
            <a:spLocks noChangeShapeType="1"/>
          </p:cNvSpPr>
          <p:nvPr/>
        </p:nvSpPr>
        <p:spPr bwMode="auto">
          <a:xfrm>
            <a:off x="3138260" y="544522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7" name="Line 106"/>
          <p:cNvSpPr>
            <a:spLocks noChangeShapeType="1"/>
          </p:cNvSpPr>
          <p:nvPr/>
        </p:nvSpPr>
        <p:spPr bwMode="auto">
          <a:xfrm>
            <a:off x="3131746" y="602128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8" name="Line 106"/>
          <p:cNvSpPr>
            <a:spLocks noChangeShapeType="1"/>
          </p:cNvSpPr>
          <p:nvPr/>
        </p:nvSpPr>
        <p:spPr bwMode="auto">
          <a:xfrm>
            <a:off x="3131746" y="659735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303099"/>
      </p:ext>
    </p:extLst>
  </p:cSld>
  <p:clrMapOvr>
    <a:masterClrMapping/>
  </p:clrMapOvr>
  <p:transition>
    <p:strips dir="l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Поділ наук на види за предметом та методом </a:t>
            </a:r>
            <a:r>
              <a:rPr lang="ru-RU" sz="3200" b="1" dirty="0" err="1">
                <a:latin typeface="+mn-lt"/>
                <a:ea typeface="Calibri" panose="020F0502020204030204" pitchFamily="34" charset="0"/>
              </a:rPr>
              <a:t>пізнання</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8" name="Group 18"/>
          <p:cNvGrpSpPr>
            <a:grpSpLocks/>
          </p:cNvGrpSpPr>
          <p:nvPr/>
        </p:nvGrpSpPr>
        <p:grpSpPr bwMode="auto">
          <a:xfrm>
            <a:off x="237964" y="1337441"/>
            <a:ext cx="8668072" cy="4323808"/>
            <a:chOff x="1134" y="12599"/>
            <a:chExt cx="9720" cy="1486"/>
          </a:xfrm>
        </p:grpSpPr>
        <p:sp>
          <p:nvSpPr>
            <p:cNvPr id="19" name="Line 28"/>
            <p:cNvSpPr>
              <a:spLocks noChangeShapeType="1"/>
            </p:cNvSpPr>
            <p:nvPr/>
          </p:nvSpPr>
          <p:spPr bwMode="auto">
            <a:xfrm>
              <a:off x="2034" y="13393"/>
              <a:ext cx="846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nvGrpSpPr>
            <p:cNvPr id="20" name="Group 19"/>
            <p:cNvGrpSpPr>
              <a:grpSpLocks/>
            </p:cNvGrpSpPr>
            <p:nvPr/>
          </p:nvGrpSpPr>
          <p:grpSpPr bwMode="auto">
            <a:xfrm>
              <a:off x="1134" y="12599"/>
              <a:ext cx="9720" cy="1486"/>
              <a:chOff x="1134" y="3666"/>
              <a:chExt cx="9720" cy="1486"/>
            </a:xfrm>
          </p:grpSpPr>
          <p:sp>
            <p:nvSpPr>
              <p:cNvPr id="21" name="Rectangle 27"/>
              <p:cNvSpPr>
                <a:spLocks noChangeArrowheads="1"/>
              </p:cNvSpPr>
              <p:nvPr/>
            </p:nvSpPr>
            <p:spPr bwMode="auto">
              <a:xfrm>
                <a:off x="3643" y="3666"/>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1" i="0" u="none" strike="noStrike" cap="none" normalizeH="0" baseline="0" dirty="0" smtClean="0">
                  <a:ln>
                    <a:noFill/>
                  </a:ln>
                  <a:solidFill>
                    <a:schemeClr val="bg1"/>
                  </a:solidFill>
                  <a:effectLst/>
                </a:endParaRPr>
              </a:p>
            </p:txBody>
          </p:sp>
          <p:sp>
            <p:nvSpPr>
              <p:cNvPr id="22" name="Rectangle 26"/>
              <p:cNvSpPr>
                <a:spLocks noChangeArrowheads="1"/>
              </p:cNvSpPr>
              <p:nvPr/>
            </p:nvSpPr>
            <p:spPr bwMode="auto">
              <a:xfrm>
                <a:off x="113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Суспільні </a:t>
                </a:r>
                <a:endParaRPr kumimoji="0" lang="uk-UA" altLang="uk-UA" sz="4500" b="0" i="0" u="none" strike="noStrike" cap="none" normalizeH="0" baseline="0" dirty="0" smtClean="0">
                  <a:ln>
                    <a:noFill/>
                  </a:ln>
                  <a:solidFill>
                    <a:schemeClr val="bg1"/>
                  </a:solidFill>
                  <a:effectLst/>
                </a:endParaRPr>
              </a:p>
            </p:txBody>
          </p:sp>
          <p:sp>
            <p:nvSpPr>
              <p:cNvPr id="23" name="Rectangle 25"/>
              <p:cNvSpPr>
                <a:spLocks noChangeArrowheads="1"/>
              </p:cNvSpPr>
              <p:nvPr/>
            </p:nvSpPr>
            <p:spPr bwMode="auto">
              <a:xfrm>
                <a:off x="4218" y="4679"/>
                <a:ext cx="3472"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Природничі </a:t>
                </a:r>
                <a:endParaRPr kumimoji="0" lang="uk-UA" altLang="uk-UA" sz="4500" b="0" i="0" u="none" strike="noStrike" cap="none" normalizeH="0" baseline="0" smtClean="0">
                  <a:ln>
                    <a:noFill/>
                  </a:ln>
                  <a:solidFill>
                    <a:schemeClr val="bg1"/>
                  </a:solidFill>
                  <a:effectLst/>
                </a:endParaRPr>
              </a:p>
            </p:txBody>
          </p:sp>
          <p:sp>
            <p:nvSpPr>
              <p:cNvPr id="24" name="Rectangle 24"/>
              <p:cNvSpPr>
                <a:spLocks noChangeArrowheads="1"/>
              </p:cNvSpPr>
              <p:nvPr/>
            </p:nvSpPr>
            <p:spPr bwMode="auto">
              <a:xfrm>
                <a:off x="797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Технічні </a:t>
                </a:r>
                <a:endParaRPr kumimoji="0" lang="uk-UA" altLang="uk-UA" sz="4500" b="0" i="0" u="none" strike="noStrike" cap="none" normalizeH="0" baseline="0" smtClean="0">
                  <a:ln>
                    <a:noFill/>
                  </a:ln>
                  <a:solidFill>
                    <a:schemeClr val="bg1"/>
                  </a:solidFill>
                  <a:effectLst/>
                </a:endParaRPr>
              </a:p>
            </p:txBody>
          </p:sp>
          <p:sp>
            <p:nvSpPr>
              <p:cNvPr id="25" name="Line 23"/>
              <p:cNvSpPr>
                <a:spLocks noChangeShapeType="1"/>
              </p:cNvSpPr>
              <p:nvPr/>
            </p:nvSpPr>
            <p:spPr bwMode="auto">
              <a:xfrm>
                <a:off x="6354" y="4139"/>
                <a:ext cx="0" cy="36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22"/>
              <p:cNvSpPr>
                <a:spLocks noChangeShapeType="1"/>
              </p:cNvSpPr>
              <p:nvPr/>
            </p:nvSpPr>
            <p:spPr bwMode="auto">
              <a:xfrm>
                <a:off x="2034" y="4461"/>
                <a:ext cx="0" cy="21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1"/>
              <p:cNvSpPr>
                <a:spLocks noChangeShapeType="1"/>
              </p:cNvSpPr>
              <p:nvPr/>
            </p:nvSpPr>
            <p:spPr bwMode="auto">
              <a:xfrm>
                <a:off x="6354" y="4499"/>
                <a:ext cx="0" cy="18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9" name="Line 20"/>
              <p:cNvSpPr>
                <a:spLocks noChangeShapeType="1"/>
              </p:cNvSpPr>
              <p:nvPr/>
            </p:nvSpPr>
            <p:spPr bwMode="auto">
              <a:xfrm>
                <a:off x="10494" y="4460"/>
                <a:ext cx="0" cy="21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grpSp>
      <p:sp>
        <p:nvSpPr>
          <p:cNvPr id="30" name="Rectangle 34"/>
          <p:cNvSpPr>
            <a:spLocks noChangeArrowheads="1"/>
          </p:cNvSpPr>
          <p:nvPr/>
        </p:nvSpPr>
        <p:spPr bwMode="auto">
          <a:xfrm>
            <a:off x="1691680" y="31140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331707160"/>
      </p:ext>
    </p:extLst>
  </p:cSld>
  <p:clrMapOvr>
    <a:masterClrMapping/>
  </p:clrMapOvr>
  <p:transition>
    <p:strips dir="l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29485"/>
          </a:xfrm>
          <a:prstGeom prst="rect">
            <a:avLst/>
          </a:prstGeom>
        </p:spPr>
        <p:txBody>
          <a:bodyPr wrap="square">
            <a:spAutoFit/>
          </a:bodyPr>
          <a:lstStyle/>
          <a:p>
            <a:pPr algn="ctr">
              <a:lnSpc>
                <a:spcPct val="80000"/>
              </a:lnSpc>
              <a:spcAft>
                <a:spcPts val="0"/>
              </a:spcAft>
            </a:pPr>
            <a:r>
              <a:rPr lang="ru-RU" sz="3300" b="1" dirty="0" smtClean="0">
                <a:latin typeface="+mn-lt"/>
                <a:ea typeface="Calibri" panose="020F0502020204030204" pitchFamily="34" charset="0"/>
              </a:rPr>
              <a:t>Поділ наук на види за </a:t>
            </a:r>
            <a:r>
              <a:rPr lang="ru-RU" sz="3300" b="1" dirty="0" err="1" smtClean="0">
                <a:latin typeface="+mn-lt"/>
                <a:ea typeface="Calibri" panose="020F0502020204030204" pitchFamily="34" charset="0"/>
              </a:rPr>
              <a:t>співвідношенням</a:t>
            </a:r>
            <a:r>
              <a:rPr lang="ru-RU" sz="3300" b="1" dirty="0" smtClean="0">
                <a:latin typeface="+mn-lt"/>
                <a:ea typeface="Calibri" panose="020F0502020204030204" pitchFamily="34" charset="0"/>
              </a:rPr>
              <a:t> </a:t>
            </a:r>
            <a:r>
              <a:rPr lang="ru-RU" sz="3300" b="1" dirty="0" err="1" smtClean="0">
                <a:latin typeface="+mn-lt"/>
                <a:ea typeface="Calibri" panose="020F0502020204030204" pitchFamily="34" charset="0"/>
              </a:rPr>
              <a:t>із</a:t>
            </a:r>
            <a:r>
              <a:rPr lang="ru-RU" sz="3300" b="1" dirty="0" smtClean="0">
                <a:latin typeface="+mn-lt"/>
                <a:ea typeface="Calibri" panose="020F0502020204030204" pitchFamily="34" charset="0"/>
              </a:rPr>
              <a:t> практикою</a:t>
            </a:r>
            <a:endParaRPr lang="uk-UA" sz="33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18618" y="1268760"/>
            <a:ext cx="8565315" cy="5035276"/>
            <a:chOff x="914" y="9875"/>
            <a:chExt cx="10240" cy="1747"/>
          </a:xfrm>
        </p:grpSpPr>
        <p:sp>
          <p:nvSpPr>
            <p:cNvPr id="6" name="Rectangle 9"/>
            <p:cNvSpPr>
              <a:spLocks noChangeArrowheads="1"/>
            </p:cNvSpPr>
            <p:nvPr/>
          </p:nvSpPr>
          <p:spPr bwMode="auto">
            <a:xfrm>
              <a:off x="3643" y="9875"/>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0" i="0" u="none" strike="noStrike" cap="none" normalizeH="0" baseline="0" dirty="0" smtClean="0">
                <a:ln>
                  <a:noFill/>
                </a:ln>
                <a:solidFill>
                  <a:schemeClr val="bg1"/>
                </a:solidFill>
                <a:effectLst/>
              </a:endParaRPr>
            </a:p>
          </p:txBody>
        </p:sp>
        <p:sp>
          <p:nvSpPr>
            <p:cNvPr id="7" name="Rectangle 8"/>
            <p:cNvSpPr>
              <a:spLocks noChangeArrowheads="1"/>
            </p:cNvSpPr>
            <p:nvPr/>
          </p:nvSpPr>
          <p:spPr bwMode="auto">
            <a:xfrm>
              <a:off x="914" y="10524"/>
              <a:ext cx="5129"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Фундаментальні </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7"/>
            <p:cNvSpPr>
              <a:spLocks noChangeArrowheads="1"/>
            </p:cNvSpPr>
            <p:nvPr/>
          </p:nvSpPr>
          <p:spPr bwMode="auto">
            <a:xfrm>
              <a:off x="6688" y="10516"/>
              <a:ext cx="4466" cy="48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Прикладні </a:t>
              </a:r>
              <a:r>
                <a:rPr kumimoji="0" lang="uk-UA" altLang="uk-UA" sz="40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40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3"/>
            <p:cNvSpPr>
              <a:spLocks noChangeArrowheads="1"/>
            </p:cNvSpPr>
            <p:nvPr/>
          </p:nvSpPr>
          <p:spPr bwMode="auto">
            <a:xfrm>
              <a:off x="3478" y="11076"/>
              <a:ext cx="5961" cy="54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Науково-практичні розробки</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gr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33" name="Пряма зі стрілкою 32"/>
          <p:cNvCxnSpPr/>
          <p:nvPr/>
        </p:nvCxnSpPr>
        <p:spPr bwMode="auto">
          <a:xfrm>
            <a:off x="3131840" y="2638030"/>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5" name="Пряма зі стрілкою 34"/>
          <p:cNvCxnSpPr>
            <a:stCxn id="6" idx="2"/>
          </p:cNvCxnSpPr>
          <p:nvPr/>
        </p:nvCxnSpPr>
        <p:spPr bwMode="auto">
          <a:xfrm flipH="1">
            <a:off x="4859740" y="2632060"/>
            <a:ext cx="1" cy="2098272"/>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7" name="Пряма зі стрілкою 36"/>
          <p:cNvCxnSpPr/>
          <p:nvPr/>
        </p:nvCxnSpPr>
        <p:spPr bwMode="auto">
          <a:xfrm>
            <a:off x="6732240" y="2635441"/>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17840873"/>
      </p:ext>
    </p:extLst>
  </p:cSld>
  <p:clrMapOvr>
    <a:masterClrMapping/>
  </p:clrMapOvr>
  <p:transition>
    <p:strips dir="l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04863"/>
          </a:xfrm>
          <a:prstGeom prst="rect">
            <a:avLst/>
          </a:prstGeom>
        </p:spPr>
        <p:txBody>
          <a:bodyPr wrap="square">
            <a:spAutoFit/>
          </a:bodyPr>
          <a:lstStyle/>
          <a:p>
            <a:pPr algn="ctr">
              <a:lnSpc>
                <a:spcPct val="80000"/>
              </a:lnSpc>
              <a:spcAft>
                <a:spcPts val="0"/>
              </a:spcAft>
            </a:pPr>
            <a:r>
              <a:rPr lang="ru-RU" sz="6600" b="1" dirty="0">
                <a:latin typeface="+mn-lt"/>
                <a:ea typeface="Calibri" panose="020F0502020204030204" pitchFamily="34" charset="0"/>
              </a:rPr>
              <a:t>Функції науки</a:t>
            </a:r>
            <a:endParaRPr lang="uk-UA" sz="6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28468" y="1124744"/>
            <a:ext cx="9115532" cy="5304289"/>
            <a:chOff x="1360" y="11508"/>
            <a:chExt cx="9353" cy="3569"/>
          </a:xfrm>
        </p:grpSpPr>
        <p:sp>
          <p:nvSpPr>
            <p:cNvPr id="9" name="AutoShape 18"/>
            <p:cNvSpPr>
              <a:spLocks noChangeArrowheads="1"/>
            </p:cNvSpPr>
            <p:nvPr/>
          </p:nvSpPr>
          <p:spPr bwMode="auto">
            <a:xfrm>
              <a:off x="4054" y="12286"/>
              <a:ext cx="2985" cy="1707"/>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4000" b="1" i="0" u="sng" strike="noStrike" cap="none" normalizeH="0" baseline="0" dirty="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Функції науки</a:t>
              </a:r>
              <a:endParaRPr kumimoji="0" lang="ru-RU" altLang="uk-UA" sz="4000" b="0" i="0" u="sng" strike="noStrike" cap="none" normalizeH="0" baseline="0" dirty="0" smtClean="0">
                <a:ln>
                  <a:noFill/>
                </a:ln>
                <a:solidFill>
                  <a:schemeClr val="bg1"/>
                </a:solidFill>
                <a:effectLst/>
                <a:latin typeface="Arial" panose="020B0604020202020204" pitchFamily="34" charset="0"/>
              </a:endParaRPr>
            </a:p>
          </p:txBody>
        </p:sp>
        <p:sp>
          <p:nvSpPr>
            <p:cNvPr id="10" name="AutoShape 17"/>
            <p:cNvSpPr>
              <a:spLocks noChangeArrowheads="1"/>
            </p:cNvSpPr>
            <p:nvPr/>
          </p:nvSpPr>
          <p:spPr bwMode="auto">
            <a:xfrm>
              <a:off x="1707" y="11708"/>
              <a:ext cx="1980" cy="72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опис</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1" name="AutoShape 16"/>
            <p:cNvSpPr>
              <a:spLocks noChangeArrowheads="1"/>
            </p:cNvSpPr>
            <p:nvPr/>
          </p:nvSpPr>
          <p:spPr bwMode="auto">
            <a:xfrm>
              <a:off x="1376" y="13688"/>
              <a:ext cx="294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пояснення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3" name="AutoShape 15"/>
            <p:cNvSpPr>
              <a:spLocks noChangeArrowheads="1"/>
            </p:cNvSpPr>
            <p:nvPr/>
          </p:nvSpPr>
          <p:spPr bwMode="auto">
            <a:xfrm>
              <a:off x="6962" y="12501"/>
              <a:ext cx="375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AutoShape 14"/>
            <p:cNvSpPr>
              <a:spLocks noChangeArrowheads="1"/>
            </p:cNvSpPr>
            <p:nvPr/>
          </p:nvSpPr>
          <p:spPr bwMode="auto">
            <a:xfrm>
              <a:off x="7459" y="13850"/>
              <a:ext cx="3005"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розуміння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6" name="AutoShape 13"/>
            <p:cNvSpPr>
              <a:spLocks noChangeArrowheads="1"/>
            </p:cNvSpPr>
            <p:nvPr/>
          </p:nvSpPr>
          <p:spPr bwMode="auto">
            <a:xfrm>
              <a:off x="3931" y="11512"/>
              <a:ext cx="2498" cy="646"/>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пізнання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AutoShape 12"/>
            <p:cNvSpPr>
              <a:spLocks noChangeArrowheads="1"/>
            </p:cNvSpPr>
            <p:nvPr/>
          </p:nvSpPr>
          <p:spPr bwMode="auto">
            <a:xfrm>
              <a:off x="1360" y="12512"/>
              <a:ext cx="2924"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виховання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8" name="AutoShape 11"/>
            <p:cNvSpPr>
              <a:spLocks noChangeArrowheads="1"/>
            </p:cNvSpPr>
            <p:nvPr/>
          </p:nvSpPr>
          <p:spPr bwMode="auto">
            <a:xfrm>
              <a:off x="3927" y="14177"/>
              <a:ext cx="3240"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організація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AutoShape 10"/>
            <p:cNvSpPr>
              <a:spLocks noChangeArrowheads="1"/>
            </p:cNvSpPr>
            <p:nvPr/>
          </p:nvSpPr>
          <p:spPr bwMode="auto">
            <a:xfrm>
              <a:off x="6354" y="11508"/>
              <a:ext cx="4256" cy="968"/>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конструювання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20" name="Line 9"/>
            <p:cNvSpPr>
              <a:spLocks noChangeShapeType="1"/>
            </p:cNvSpPr>
            <p:nvPr/>
          </p:nvSpPr>
          <p:spPr bwMode="auto">
            <a:xfrm flipH="1" flipV="1">
              <a:off x="3856" y="13117"/>
              <a:ext cx="198" cy="1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8"/>
            <p:cNvSpPr>
              <a:spLocks noChangeShapeType="1"/>
            </p:cNvSpPr>
            <p:nvPr/>
          </p:nvSpPr>
          <p:spPr bwMode="auto">
            <a:xfrm flipH="1">
              <a:off x="3856" y="13758"/>
              <a:ext cx="659"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7"/>
            <p:cNvSpPr>
              <a:spLocks noChangeShapeType="1"/>
            </p:cNvSpPr>
            <p:nvPr/>
          </p:nvSpPr>
          <p:spPr bwMode="auto">
            <a:xfrm flipH="1" flipV="1">
              <a:off x="3634" y="12089"/>
              <a:ext cx="848" cy="462"/>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6"/>
            <p:cNvSpPr>
              <a:spLocks noChangeShapeType="1"/>
            </p:cNvSpPr>
            <p:nvPr/>
          </p:nvSpPr>
          <p:spPr bwMode="auto">
            <a:xfrm flipH="1" flipV="1">
              <a:off x="5547" y="12041"/>
              <a:ext cx="12"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4" name="Line 5"/>
            <p:cNvSpPr>
              <a:spLocks noChangeShapeType="1"/>
            </p:cNvSpPr>
            <p:nvPr/>
          </p:nvSpPr>
          <p:spPr bwMode="auto">
            <a:xfrm flipH="1" flipV="1">
              <a:off x="5547" y="14002"/>
              <a:ext cx="12" cy="175"/>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5" name="Line 4"/>
            <p:cNvSpPr>
              <a:spLocks noChangeShapeType="1"/>
            </p:cNvSpPr>
            <p:nvPr/>
          </p:nvSpPr>
          <p:spPr bwMode="auto">
            <a:xfrm flipV="1">
              <a:off x="6613" y="12321"/>
              <a:ext cx="365" cy="22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3"/>
            <p:cNvSpPr>
              <a:spLocks noChangeShapeType="1"/>
            </p:cNvSpPr>
            <p:nvPr/>
          </p:nvSpPr>
          <p:spPr bwMode="auto">
            <a:xfrm flipH="1">
              <a:off x="7057" y="13107"/>
              <a:ext cx="431" cy="2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
            <p:cNvSpPr>
              <a:spLocks noChangeShapeType="1"/>
            </p:cNvSpPr>
            <p:nvPr/>
          </p:nvSpPr>
          <p:spPr bwMode="auto">
            <a:xfrm>
              <a:off x="6613" y="13758"/>
              <a:ext cx="1256" cy="390"/>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005140210"/>
      </p:ext>
    </p:extLst>
  </p:cSld>
  <p:clrMapOvr>
    <a:masterClrMapping/>
  </p:clrMapOvr>
  <p:transition>
    <p:strips dir="l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Трактування науки з </a:t>
            </a:r>
            <a:r>
              <a:rPr lang="ru-RU" sz="3200" b="1" dirty="0" err="1">
                <a:latin typeface="+mn-lt"/>
                <a:ea typeface="Calibri" panose="020F0502020204030204" pitchFamily="34" charset="0"/>
              </a:rPr>
              <a:t>двох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основних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позицій</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95536" y="1196752"/>
            <a:ext cx="8496944" cy="4824536"/>
            <a:chOff x="1134" y="7679"/>
            <a:chExt cx="9540" cy="2163"/>
          </a:xfrm>
        </p:grpSpPr>
        <p:sp>
          <p:nvSpPr>
            <p:cNvPr id="6" name="Rectangle 12"/>
            <p:cNvSpPr>
              <a:spLocks noChangeArrowheads="1"/>
            </p:cNvSpPr>
            <p:nvPr/>
          </p:nvSpPr>
          <p:spPr bwMode="auto">
            <a:xfrm>
              <a:off x="3654" y="7679"/>
              <a:ext cx="4140" cy="54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НАУКА</a:t>
              </a:r>
              <a:endParaRPr kumimoji="0" lang="uk-UA" altLang="uk-UA" sz="6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11"/>
            <p:cNvSpPr>
              <a:spLocks noChangeArrowheads="1"/>
            </p:cNvSpPr>
            <p:nvPr/>
          </p:nvSpPr>
          <p:spPr bwMode="auto">
            <a:xfrm>
              <a:off x="1134" y="8582"/>
              <a:ext cx="414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з теоретичної позиції</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10"/>
            <p:cNvSpPr>
              <a:spLocks noChangeArrowheads="1"/>
            </p:cNvSpPr>
            <p:nvPr/>
          </p:nvSpPr>
          <p:spPr bwMode="auto">
            <a:xfrm>
              <a:off x="5814" y="8582"/>
              <a:ext cx="486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8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як певний вид суспільного поділу праці</a:t>
              </a:r>
              <a:endParaRPr kumimoji="0" lang="uk-UA" altLang="uk-UA" sz="38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9"/>
            <p:cNvSpPr>
              <a:spLocks noChangeArrowheads="1"/>
            </p:cNvSpPr>
            <p:nvPr/>
          </p:nvSpPr>
          <p:spPr bwMode="auto">
            <a:xfrm>
              <a:off x="1134" y="9302"/>
              <a:ext cx="414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система знань</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sp>
          <p:nvSpPr>
            <p:cNvPr id="28" name="Rectangle 8"/>
            <p:cNvSpPr>
              <a:spLocks noChangeArrowheads="1"/>
            </p:cNvSpPr>
            <p:nvPr/>
          </p:nvSpPr>
          <p:spPr bwMode="auto">
            <a:xfrm>
              <a:off x="5814" y="9302"/>
              <a:ext cx="486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наукова діяльність</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30" name="Line 7"/>
            <p:cNvSpPr>
              <a:spLocks noChangeShapeType="1"/>
            </p:cNvSpPr>
            <p:nvPr/>
          </p:nvSpPr>
          <p:spPr bwMode="auto">
            <a:xfrm>
              <a:off x="5634" y="8222"/>
              <a:ext cx="0" cy="18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1" name="Line 6"/>
            <p:cNvSpPr>
              <a:spLocks noChangeShapeType="1"/>
            </p:cNvSpPr>
            <p:nvPr/>
          </p:nvSpPr>
          <p:spPr bwMode="auto">
            <a:xfrm>
              <a:off x="2934" y="8402"/>
              <a:ext cx="5400" cy="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2" name="Line 5"/>
            <p:cNvSpPr>
              <a:spLocks noChangeShapeType="1"/>
            </p:cNvSpPr>
            <p:nvPr/>
          </p:nvSpPr>
          <p:spPr bwMode="auto">
            <a:xfrm>
              <a:off x="29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3" name="Line 4"/>
            <p:cNvSpPr>
              <a:spLocks noChangeShapeType="1"/>
            </p:cNvSpPr>
            <p:nvPr/>
          </p:nvSpPr>
          <p:spPr bwMode="auto">
            <a:xfrm>
              <a:off x="83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4" name="Line 3"/>
            <p:cNvSpPr>
              <a:spLocks noChangeShapeType="1"/>
            </p:cNvSpPr>
            <p:nvPr/>
          </p:nvSpPr>
          <p:spPr bwMode="auto">
            <a:xfrm>
              <a:off x="29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5" name="Line 2"/>
            <p:cNvSpPr>
              <a:spLocks noChangeShapeType="1"/>
            </p:cNvSpPr>
            <p:nvPr/>
          </p:nvSpPr>
          <p:spPr bwMode="auto">
            <a:xfrm>
              <a:off x="83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Tree>
    <p:extLst>
      <p:ext uri="{BB962C8B-B14F-4D97-AF65-F5344CB8AC3E}">
        <p14:creationId xmlns:p14="http://schemas.microsoft.com/office/powerpoint/2010/main" val="2263304214"/>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я 1"/>
          <p:cNvGraphicFramePr>
            <a:graphicFrameLocks noGrp="1"/>
          </p:cNvGraphicFramePr>
          <p:nvPr>
            <p:extLst>
              <p:ext uri="{D42A27DB-BD31-4B8C-83A1-F6EECF244321}">
                <p14:modId xmlns:p14="http://schemas.microsoft.com/office/powerpoint/2010/main" val="3650014785"/>
              </p:ext>
            </p:extLst>
          </p:nvPr>
        </p:nvGraphicFramePr>
        <p:xfrm>
          <a:off x="89756" y="0"/>
          <a:ext cx="8964488" cy="7002780"/>
        </p:xfrm>
        <a:graphic>
          <a:graphicData uri="http://schemas.openxmlformats.org/drawingml/2006/table">
            <a:tbl>
              <a:tblPr>
                <a:tableStyleId>{69CF1AB2-1976-4502-BF36-3FF5EA218861}</a:tableStyleId>
              </a:tblPr>
              <a:tblGrid>
                <a:gridCol w="1658471">
                  <a:extLst>
                    <a:ext uri="{9D8B030D-6E8A-4147-A177-3AD203B41FA5}">
                      <a16:colId xmlns:a16="http://schemas.microsoft.com/office/drawing/2014/main" xmlns="" val="1891514510"/>
                    </a:ext>
                  </a:extLst>
                </a:gridCol>
                <a:gridCol w="4263681">
                  <a:extLst>
                    <a:ext uri="{9D8B030D-6E8A-4147-A177-3AD203B41FA5}">
                      <a16:colId xmlns:a16="http://schemas.microsoft.com/office/drawing/2014/main" xmlns="" val="1227259930"/>
                    </a:ext>
                  </a:extLst>
                </a:gridCol>
                <a:gridCol w="3042336">
                  <a:extLst>
                    <a:ext uri="{9D8B030D-6E8A-4147-A177-3AD203B41FA5}">
                      <a16:colId xmlns:a16="http://schemas.microsoft.com/office/drawing/2014/main" xmlns="" val="1085807087"/>
                    </a:ext>
                  </a:extLst>
                </a:gridCol>
              </a:tblGrid>
              <a:tr h="213360">
                <a:tc>
                  <a:txBody>
                    <a:bodyPr/>
                    <a:lstStyle/>
                    <a:p>
                      <a:pPr algn="ctr">
                        <a:lnSpc>
                          <a:spcPct val="100000"/>
                        </a:lnSpc>
                        <a:spcAft>
                          <a:spcPts val="0"/>
                        </a:spcAft>
                      </a:pPr>
                      <a:r>
                        <a:rPr lang="uk-UA" sz="1400" b="1" dirty="0">
                          <a:effectLst/>
                        </a:rPr>
                        <a:t>Учений (учені)</a:t>
                      </a:r>
                      <a:endParaRPr lang="uk-UA"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uk-UA" sz="1400" b="1" dirty="0">
                          <a:effectLst/>
                        </a:rPr>
                        <a:t>Характеристика</a:t>
                      </a:r>
                      <a:endParaRPr lang="uk-UA"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uk-UA" sz="1400" b="1" dirty="0">
                          <a:effectLst/>
                        </a:rPr>
                        <a:t>Джерело</a:t>
                      </a:r>
                      <a:endParaRPr lang="uk-UA"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633804017"/>
                  </a:ext>
                </a:extLst>
              </a:tr>
              <a:tr h="2057400">
                <a:tc>
                  <a:txBody>
                    <a:bodyPr/>
                    <a:lstStyle/>
                    <a:p>
                      <a:pPr>
                        <a:spcAft>
                          <a:spcPts val="0"/>
                        </a:spcAft>
                      </a:pPr>
                      <a:r>
                        <a:rPr lang="uk-UA" sz="1300" i="1" dirty="0">
                          <a:effectLst>
                            <a:outerShdw blurRad="38100" dist="38100" dir="2700000" algn="tl">
                              <a:srgbClr val="000000">
                                <a:alpha val="43137"/>
                              </a:srgbClr>
                            </a:outerShdw>
                          </a:effectLst>
                        </a:rPr>
                        <a:t>Й. І. </a:t>
                      </a:r>
                      <a:r>
                        <a:rPr lang="uk-UA" sz="1300" i="1" dirty="0" err="1">
                          <a:effectLst>
                            <a:outerShdw blurRad="38100" dist="38100" dir="2700000" algn="tl">
                              <a:srgbClr val="000000">
                                <a:alpha val="43137"/>
                              </a:srgbClr>
                            </a:outerShdw>
                          </a:effectLst>
                        </a:rPr>
                        <a:t>Леду</a:t>
                      </a:r>
                      <a:r>
                        <a:rPr lang="uk-UA" sz="1300" i="1" dirty="0">
                          <a:effectLst>
                            <a:outerShdw blurRad="38100" dist="38100" dir="2700000" algn="tl">
                              <a:srgbClr val="000000">
                                <a:alpha val="43137"/>
                              </a:srgbClr>
                            </a:outerShdw>
                          </a:effectLst>
                        </a:rPr>
                        <a:t> </a:t>
                      </a:r>
                    </a:p>
                    <a:p>
                      <a:pPr>
                        <a:spcAft>
                          <a:spcPts val="0"/>
                        </a:spcAft>
                      </a:pPr>
                      <a:r>
                        <a:rPr lang="uk-UA" sz="1300" i="1" dirty="0">
                          <a:effectLst>
                            <a:outerShdw blurRad="38100" dist="38100" dir="2700000" algn="tl">
                              <a:srgbClr val="000000">
                                <a:alpha val="43137"/>
                              </a:srgbClr>
                            </a:outerShdw>
                          </a:effectLst>
                        </a:rPr>
                        <a:t>(J. E. </a:t>
                      </a:r>
                      <a:r>
                        <a:rPr lang="uk-UA" sz="1300" i="1" dirty="0" err="1">
                          <a:effectLst>
                            <a:outerShdw blurRad="38100" dist="38100" dir="2700000" algn="tl">
                              <a:srgbClr val="000000">
                                <a:alpha val="43137"/>
                              </a:srgbClr>
                            </a:outerShdw>
                          </a:effectLst>
                        </a:rPr>
                        <a:t>LeDoux</a:t>
                      </a:r>
                      <a:r>
                        <a:rPr lang="uk-UA" sz="1300" i="1" dirty="0">
                          <a:effectLst>
                            <a:outerShdw blurRad="38100" dist="38100" dir="2700000" algn="tl">
                              <a:srgbClr val="000000">
                                <a:alpha val="43137"/>
                              </a:srgbClr>
                            </a:outerShdw>
                          </a:effectLst>
                        </a:rPr>
                        <a:t>)</a:t>
                      </a:r>
                      <a:endParaRPr lang="uk-UA" sz="1300" i="1" dirty="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300" dirty="0">
                          <a:effectLst/>
                        </a:rPr>
                        <a:t>Якщо пізнання визначається широко, включаючи чуттєву обробку інформації, наприклад, тієї, що аналізується мозком людини, а також іншими сенсорними ділянками тіла людини, то емоційний аналіз повністю залежить від чуттєвих процесів. Якщо пізнавальний процес визначати вузько, то він включає тільки складні психічні функції організму людини, швидше за все, опосередковано асоціативний аналіз мозку, тому емоції не завжди залежать від попередньої пізнавальної обробки</a:t>
                      </a:r>
                      <a:endParaRPr lang="uk-UA" sz="13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uk-UA" sz="1300" dirty="0" err="1">
                          <a:effectLst/>
                        </a:rPr>
                        <a:t>LeDoux</a:t>
                      </a:r>
                      <a:r>
                        <a:rPr lang="uk-UA" sz="1300" dirty="0">
                          <a:effectLst/>
                        </a:rPr>
                        <a:t> J. E. </a:t>
                      </a:r>
                      <a:r>
                        <a:rPr lang="uk-UA" sz="1300" dirty="0" err="1">
                          <a:effectLst/>
                        </a:rPr>
                        <a:t>Emotion</a:t>
                      </a:r>
                      <a:r>
                        <a:rPr lang="uk-UA" sz="1300" dirty="0">
                          <a:effectLst/>
                        </a:rPr>
                        <a:t>: </a:t>
                      </a:r>
                      <a:r>
                        <a:rPr lang="uk-UA" sz="1300" dirty="0" err="1">
                          <a:effectLst/>
                        </a:rPr>
                        <a:t>Clues</a:t>
                      </a:r>
                      <a:r>
                        <a:rPr lang="uk-UA" sz="1300" dirty="0">
                          <a:effectLst/>
                        </a:rPr>
                        <a:t> </a:t>
                      </a:r>
                      <a:r>
                        <a:rPr lang="uk-UA" sz="1300" dirty="0" err="1">
                          <a:effectLst/>
                        </a:rPr>
                        <a:t>from</a:t>
                      </a:r>
                      <a:r>
                        <a:rPr lang="uk-UA" sz="1300" dirty="0">
                          <a:effectLst/>
                        </a:rPr>
                        <a:t> </a:t>
                      </a:r>
                      <a:r>
                        <a:rPr lang="uk-UA" sz="1300" dirty="0" err="1">
                          <a:effectLst/>
                        </a:rPr>
                        <a:t>the</a:t>
                      </a:r>
                      <a:r>
                        <a:rPr lang="uk-UA" sz="1300" dirty="0">
                          <a:effectLst/>
                        </a:rPr>
                        <a:t> </a:t>
                      </a:r>
                      <a:r>
                        <a:rPr lang="uk-UA" sz="1300" dirty="0" err="1">
                          <a:effectLst/>
                        </a:rPr>
                        <a:t>brain</a:t>
                      </a:r>
                      <a:r>
                        <a:rPr lang="uk-UA" sz="1300" dirty="0">
                          <a:effectLst/>
                        </a:rPr>
                        <a:t> / J. E. </a:t>
                      </a:r>
                      <a:r>
                        <a:rPr lang="uk-UA" sz="1300" dirty="0" err="1">
                          <a:effectLst/>
                        </a:rPr>
                        <a:t>LeDoux</a:t>
                      </a:r>
                      <a:r>
                        <a:rPr lang="uk-UA" sz="1300" dirty="0">
                          <a:effectLst/>
                        </a:rPr>
                        <a:t> // </a:t>
                      </a:r>
                      <a:r>
                        <a:rPr lang="uk-UA" sz="1300" dirty="0" err="1">
                          <a:effectLst/>
                        </a:rPr>
                        <a:t>Center</a:t>
                      </a:r>
                      <a:r>
                        <a:rPr lang="uk-UA" sz="1300" dirty="0">
                          <a:effectLst/>
                        </a:rPr>
                        <a:t> </a:t>
                      </a:r>
                      <a:r>
                        <a:rPr lang="uk-UA" sz="1300" dirty="0" err="1">
                          <a:effectLst/>
                        </a:rPr>
                        <a:t>for</a:t>
                      </a:r>
                      <a:r>
                        <a:rPr lang="uk-UA" sz="1300" dirty="0">
                          <a:effectLst/>
                        </a:rPr>
                        <a:t> </a:t>
                      </a:r>
                      <a:r>
                        <a:rPr lang="uk-UA" sz="1300" dirty="0" err="1">
                          <a:effectLst/>
                        </a:rPr>
                        <a:t>Neural</a:t>
                      </a:r>
                      <a:r>
                        <a:rPr lang="uk-UA" sz="1300" dirty="0">
                          <a:effectLst/>
                        </a:rPr>
                        <a:t> </a:t>
                      </a:r>
                      <a:r>
                        <a:rPr lang="uk-UA" sz="1300" dirty="0" err="1">
                          <a:effectLst/>
                        </a:rPr>
                        <a:t>Science</a:t>
                      </a:r>
                      <a:r>
                        <a:rPr lang="uk-UA" sz="1300" dirty="0">
                          <a:effectLst/>
                        </a:rPr>
                        <a:t>. – </a:t>
                      </a:r>
                      <a:r>
                        <a:rPr lang="uk-UA" sz="1300" dirty="0" err="1">
                          <a:effectLst/>
                        </a:rPr>
                        <a:t>Department</a:t>
                      </a:r>
                      <a:r>
                        <a:rPr lang="uk-UA" sz="1300" dirty="0">
                          <a:effectLst/>
                        </a:rPr>
                        <a:t> </a:t>
                      </a:r>
                      <a:r>
                        <a:rPr lang="uk-UA" sz="1300" dirty="0" err="1">
                          <a:effectLst/>
                        </a:rPr>
                        <a:t>of</a:t>
                      </a:r>
                      <a:r>
                        <a:rPr lang="uk-UA" sz="1300" dirty="0">
                          <a:effectLst/>
                        </a:rPr>
                        <a:t> </a:t>
                      </a:r>
                      <a:r>
                        <a:rPr lang="uk-UA" sz="1300" dirty="0" err="1">
                          <a:effectLst/>
                        </a:rPr>
                        <a:t>Psychology</a:t>
                      </a:r>
                      <a:r>
                        <a:rPr lang="uk-UA" sz="1300" dirty="0">
                          <a:effectLst/>
                        </a:rPr>
                        <a:t>. – </a:t>
                      </a:r>
                      <a:r>
                        <a:rPr lang="uk-UA" sz="1300" dirty="0" err="1">
                          <a:effectLst/>
                        </a:rPr>
                        <a:t>New</a:t>
                      </a:r>
                      <a:r>
                        <a:rPr lang="uk-UA" sz="1300" dirty="0">
                          <a:effectLst/>
                        </a:rPr>
                        <a:t> </a:t>
                      </a:r>
                      <a:r>
                        <a:rPr lang="uk-UA" sz="1300" dirty="0" err="1">
                          <a:effectLst/>
                        </a:rPr>
                        <a:t>York</a:t>
                      </a:r>
                      <a:r>
                        <a:rPr lang="uk-UA" sz="1300" dirty="0">
                          <a:effectLst/>
                        </a:rPr>
                        <a:t> </a:t>
                      </a:r>
                      <a:r>
                        <a:rPr lang="uk-UA" sz="1300" dirty="0" err="1">
                          <a:effectLst/>
                        </a:rPr>
                        <a:t>University</a:t>
                      </a:r>
                      <a:r>
                        <a:rPr lang="uk-UA" sz="1300" dirty="0">
                          <a:effectLst/>
                        </a:rPr>
                        <a:t>. – </a:t>
                      </a:r>
                      <a:r>
                        <a:rPr lang="uk-UA" sz="1300" dirty="0" err="1">
                          <a:effectLst/>
                        </a:rPr>
                        <a:t>New</a:t>
                      </a:r>
                      <a:r>
                        <a:rPr lang="uk-UA" sz="1300" dirty="0">
                          <a:effectLst/>
                        </a:rPr>
                        <a:t> </a:t>
                      </a:r>
                      <a:r>
                        <a:rPr lang="uk-UA" sz="1300" dirty="0" err="1">
                          <a:effectLst/>
                        </a:rPr>
                        <a:t>York</a:t>
                      </a:r>
                      <a:r>
                        <a:rPr lang="uk-UA" sz="1300" dirty="0">
                          <a:effectLst/>
                        </a:rPr>
                        <a:t>. – p. 209–235.</a:t>
                      </a:r>
                    </a:p>
                    <a:p>
                      <a:pPr>
                        <a:spcAft>
                          <a:spcPts val="0"/>
                        </a:spcAft>
                      </a:pPr>
                      <a:r>
                        <a:rPr lang="uk-UA" sz="1300" dirty="0">
                          <a:effectLst/>
                        </a:rPr>
                        <a:t> </a:t>
                      </a:r>
                      <a:endParaRPr lang="uk-UA" sz="13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422951090"/>
                  </a:ext>
                </a:extLst>
              </a:tr>
              <a:tr h="1645920">
                <a:tc>
                  <a:txBody>
                    <a:bodyPr/>
                    <a:lstStyle/>
                    <a:p>
                      <a:pPr>
                        <a:spcAft>
                          <a:spcPts val="0"/>
                        </a:spcAft>
                      </a:pPr>
                      <a:r>
                        <a:rPr lang="uk-UA" sz="1300" i="1" dirty="0">
                          <a:effectLst>
                            <a:outerShdw blurRad="38100" dist="38100" dir="2700000" algn="tl">
                              <a:srgbClr val="000000">
                                <a:alpha val="43137"/>
                              </a:srgbClr>
                            </a:outerShdw>
                          </a:effectLst>
                        </a:rPr>
                        <a:t>У. </a:t>
                      </a:r>
                      <a:r>
                        <a:rPr lang="uk-UA" sz="1300" i="1" dirty="0" err="1">
                          <a:effectLst>
                            <a:outerShdw blurRad="38100" dist="38100" dir="2700000" algn="tl">
                              <a:srgbClr val="000000">
                                <a:alpha val="43137"/>
                              </a:srgbClr>
                            </a:outerShdw>
                          </a:effectLst>
                        </a:rPr>
                        <a:t>Найссер</a:t>
                      </a:r>
                      <a:r>
                        <a:rPr lang="uk-UA" sz="1300" i="1" dirty="0">
                          <a:effectLst>
                            <a:outerShdw blurRad="38100" dist="38100" dir="2700000" algn="tl">
                              <a:srgbClr val="000000">
                                <a:alpha val="43137"/>
                              </a:srgbClr>
                            </a:outerShdw>
                          </a:effectLst>
                        </a:rPr>
                        <a:t> </a:t>
                      </a:r>
                    </a:p>
                    <a:p>
                      <a:pPr>
                        <a:spcAft>
                          <a:spcPts val="0"/>
                        </a:spcAft>
                      </a:pPr>
                      <a:r>
                        <a:rPr lang="uk-UA" sz="1300" i="1" dirty="0">
                          <a:effectLst>
                            <a:outerShdw blurRad="38100" dist="38100" dir="2700000" algn="tl">
                              <a:srgbClr val="000000">
                                <a:alpha val="43137"/>
                              </a:srgbClr>
                            </a:outerShdw>
                          </a:effectLst>
                        </a:rPr>
                        <a:t>(U. </a:t>
                      </a:r>
                      <a:r>
                        <a:rPr lang="uk-UA" sz="1300" i="1" dirty="0" err="1">
                          <a:effectLst>
                            <a:outerShdw blurRad="38100" dist="38100" dir="2700000" algn="tl">
                              <a:srgbClr val="000000">
                                <a:alpha val="43137"/>
                              </a:srgbClr>
                            </a:outerShdw>
                          </a:effectLst>
                        </a:rPr>
                        <a:t>Neisser</a:t>
                      </a:r>
                      <a:r>
                        <a:rPr lang="uk-UA" sz="1300" i="1" dirty="0">
                          <a:effectLst>
                            <a:outerShdw blurRad="38100" dist="38100" dir="2700000" algn="tl">
                              <a:srgbClr val="000000">
                                <a:alpha val="43137"/>
                              </a:srgbClr>
                            </a:outerShdw>
                          </a:effectLst>
                        </a:rPr>
                        <a:t>)</a:t>
                      </a:r>
                      <a:endParaRPr lang="uk-UA" sz="1300" i="1" dirty="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300" dirty="0">
                          <a:effectLst/>
                        </a:rPr>
                        <a:t>Термін “пізнання” стосується всіх процесів, з яких відчуття змінюються, перетворюються і використовуються. Це пов'язано з цими процесами, навіть якщо вони працюють за відсутності відповідної стимуляції. При цьому очевидно, що пізнання бере участь у всіх процесах, які людська істота може здійснити, тому кожен психологічний феномен є пізнавальним феноменом</a:t>
                      </a:r>
                      <a:endParaRPr lang="uk-UA" sz="13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300" dirty="0" err="1">
                          <a:effectLst/>
                        </a:rPr>
                        <a:t>Neisser</a:t>
                      </a:r>
                      <a:r>
                        <a:rPr lang="uk-UA" sz="1300" dirty="0">
                          <a:effectLst/>
                        </a:rPr>
                        <a:t> U. </a:t>
                      </a:r>
                      <a:r>
                        <a:rPr lang="uk-UA" sz="1300" dirty="0" err="1">
                          <a:effectLst/>
                        </a:rPr>
                        <a:t>Cognitive</a:t>
                      </a:r>
                      <a:r>
                        <a:rPr lang="uk-UA" sz="1300" dirty="0">
                          <a:effectLst/>
                        </a:rPr>
                        <a:t> </a:t>
                      </a:r>
                      <a:r>
                        <a:rPr lang="uk-UA" sz="1300" dirty="0" err="1">
                          <a:effectLst/>
                        </a:rPr>
                        <a:t>psychology</a:t>
                      </a:r>
                      <a:r>
                        <a:rPr lang="uk-UA" sz="1300" dirty="0">
                          <a:effectLst/>
                        </a:rPr>
                        <a:t> /  U. </a:t>
                      </a:r>
                      <a:r>
                        <a:rPr lang="uk-UA" sz="1300" dirty="0" err="1">
                          <a:effectLst/>
                        </a:rPr>
                        <a:t>Neisser</a:t>
                      </a:r>
                      <a:r>
                        <a:rPr lang="uk-UA" sz="1300" dirty="0">
                          <a:effectLst/>
                        </a:rPr>
                        <a:t> // </a:t>
                      </a:r>
                      <a:r>
                        <a:rPr lang="uk-UA" sz="1300" dirty="0" err="1">
                          <a:effectLst/>
                        </a:rPr>
                        <a:t>Meredith</a:t>
                      </a:r>
                      <a:r>
                        <a:rPr lang="uk-UA" sz="1300" dirty="0">
                          <a:effectLst/>
                        </a:rPr>
                        <a:t> </a:t>
                      </a:r>
                      <a:r>
                        <a:rPr lang="uk-UA" sz="1300" dirty="0" err="1">
                          <a:effectLst/>
                        </a:rPr>
                        <a:t>Publishing</a:t>
                      </a:r>
                      <a:r>
                        <a:rPr lang="uk-UA" sz="1300" dirty="0">
                          <a:effectLst/>
                        </a:rPr>
                        <a:t> </a:t>
                      </a:r>
                      <a:r>
                        <a:rPr lang="uk-UA" sz="1300" dirty="0" err="1">
                          <a:effectLst/>
                        </a:rPr>
                        <a:t>Company</a:t>
                      </a:r>
                      <a:r>
                        <a:rPr lang="uk-UA" sz="1300" dirty="0">
                          <a:effectLst/>
                        </a:rPr>
                        <a:t>. – 1967. [Електронний ресурс]. – Режим доступу : </a:t>
                      </a:r>
                      <a:r>
                        <a:rPr lang="en-US" sz="1300" dirty="0" smtClean="0">
                          <a:effectLst/>
                        </a:rPr>
                        <a:t>http://figuraleffect.wordpress. com/2008/06/02/what-is-</a:t>
                      </a:r>
                      <a:r>
                        <a:rPr lang="en-US" sz="1300" dirty="0" err="1" smtClean="0">
                          <a:effectLst/>
                        </a:rPr>
                        <a:t>cogni</a:t>
                      </a:r>
                      <a:r>
                        <a:rPr lang="en-US" sz="1300" dirty="0" smtClean="0">
                          <a:effectLst/>
                        </a:rPr>
                        <a:t> </a:t>
                      </a:r>
                      <a:r>
                        <a:rPr lang="en-US" sz="1300" dirty="0" err="1" smtClean="0">
                          <a:effectLst/>
                        </a:rPr>
                        <a:t>tion</a:t>
                      </a:r>
                      <a:r>
                        <a:rPr lang="en-US" sz="1300" dirty="0" smtClean="0">
                          <a:effectLst/>
                        </a:rPr>
                        <a:t>/</a:t>
                      </a:r>
                    </a:p>
                    <a:p>
                      <a:pPr>
                        <a:spcAft>
                          <a:spcPts val="0"/>
                        </a:spcAft>
                      </a:pPr>
                      <a:r>
                        <a:rPr lang="uk-UA" sz="1300" dirty="0">
                          <a:effectLst/>
                        </a:rPr>
                        <a:t> </a:t>
                      </a:r>
                    </a:p>
                    <a:p>
                      <a:pPr>
                        <a:spcAft>
                          <a:spcPts val="0"/>
                        </a:spcAft>
                      </a:pPr>
                      <a:r>
                        <a:rPr lang="uk-UA" sz="1300" dirty="0">
                          <a:effectLst/>
                        </a:rPr>
                        <a:t> </a:t>
                      </a:r>
                      <a:endParaRPr lang="uk-UA" sz="13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75845852"/>
                  </a:ext>
                </a:extLst>
              </a:tr>
              <a:tr h="1234440">
                <a:tc>
                  <a:txBody>
                    <a:bodyPr/>
                    <a:lstStyle/>
                    <a:p>
                      <a:pPr>
                        <a:spcAft>
                          <a:spcPts val="0"/>
                        </a:spcAft>
                      </a:pPr>
                      <a:r>
                        <a:rPr lang="uk-UA" sz="1300" i="1" spc="-10" dirty="0">
                          <a:effectLst>
                            <a:outerShdw blurRad="38100" dist="38100" dir="2700000" algn="tl">
                              <a:srgbClr val="000000">
                                <a:alpha val="43137"/>
                              </a:srgbClr>
                            </a:outerShdw>
                          </a:effectLst>
                        </a:rPr>
                        <a:t>Л. B. </a:t>
                      </a:r>
                      <a:r>
                        <a:rPr lang="uk-UA" sz="1300" i="1" spc="-10" dirty="0" err="1">
                          <a:effectLst>
                            <a:outerShdw blurRad="38100" dist="38100" dir="2700000" algn="tl">
                              <a:srgbClr val="000000">
                                <a:alpha val="43137"/>
                              </a:srgbClr>
                            </a:outerShdw>
                          </a:effectLst>
                        </a:rPr>
                        <a:t>Губерський</a:t>
                      </a:r>
                      <a:r>
                        <a:rPr lang="uk-UA" sz="1300" i="1" spc="-10" dirty="0">
                          <a:effectLst>
                            <a:outerShdw blurRad="38100" dist="38100" dir="2700000" algn="tl">
                              <a:srgbClr val="000000">
                                <a:alpha val="43137"/>
                              </a:srgbClr>
                            </a:outerShdw>
                          </a:effectLst>
                        </a:rPr>
                        <a:t>,</a:t>
                      </a:r>
                      <a:r>
                        <a:rPr lang="uk-UA" sz="1300" i="1" dirty="0">
                          <a:effectLst>
                            <a:outerShdw blurRad="38100" dist="38100" dir="2700000" algn="tl">
                              <a:srgbClr val="000000">
                                <a:alpha val="43137"/>
                              </a:srgbClr>
                            </a:outerShdw>
                          </a:effectLst>
                        </a:rPr>
                        <a:t> В. Г. Кремень, </a:t>
                      </a:r>
                    </a:p>
                    <a:p>
                      <a:pPr>
                        <a:spcAft>
                          <a:spcPts val="0"/>
                        </a:spcAft>
                      </a:pPr>
                      <a:r>
                        <a:rPr lang="uk-UA" sz="1300" i="1" spc="-50" dirty="0">
                          <a:effectLst>
                            <a:outerShdw blurRad="38100" dist="38100" dir="2700000" algn="tl">
                              <a:srgbClr val="000000">
                                <a:alpha val="43137"/>
                              </a:srgbClr>
                            </a:outerShdw>
                          </a:effectLst>
                        </a:rPr>
                        <a:t>А. О. </a:t>
                      </a:r>
                      <a:r>
                        <a:rPr lang="uk-UA" sz="1300" i="1" spc="-50" dirty="0" err="1">
                          <a:effectLst>
                            <a:outerShdw blurRad="38100" dist="38100" dir="2700000" algn="tl">
                              <a:srgbClr val="000000">
                                <a:alpha val="43137"/>
                              </a:srgbClr>
                            </a:outerShdw>
                          </a:effectLst>
                        </a:rPr>
                        <a:t>Приятельчук</a:t>
                      </a:r>
                      <a:r>
                        <a:rPr lang="uk-UA" sz="1300" i="1" spc="-50" dirty="0">
                          <a:effectLst>
                            <a:outerShdw blurRad="38100" dist="38100" dir="2700000" algn="tl">
                              <a:srgbClr val="000000">
                                <a:alpha val="43137"/>
                              </a:srgbClr>
                            </a:outerShdw>
                          </a:effectLst>
                        </a:rPr>
                        <a:t> </a:t>
                      </a:r>
                      <a:endParaRPr lang="uk-UA" sz="1300" i="1" dirty="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300">
                          <a:effectLst/>
                        </a:rPr>
                        <a:t>Пізнання – це відображення об'єктивної дійсності як суб'єктивного образу, ім'я якого – знання</a:t>
                      </a:r>
                      <a:endParaRPr lang="uk-UA" sz="13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300" dirty="0">
                          <a:effectLst/>
                        </a:rPr>
                        <a:t>Губернський Л. В. Людина і світ : підручник / Л. B. Губернський, В. Г. Кремень, А. О. </a:t>
                      </a:r>
                      <a:r>
                        <a:rPr lang="uk-UA" sz="1300" dirty="0" err="1">
                          <a:effectLst/>
                        </a:rPr>
                        <a:t>Приятельчук</a:t>
                      </a:r>
                      <a:r>
                        <a:rPr lang="uk-UA" sz="1300" dirty="0">
                          <a:effectLst/>
                        </a:rPr>
                        <a:t> та ін. / [</a:t>
                      </a:r>
                      <a:r>
                        <a:rPr lang="uk-UA" sz="1300" dirty="0" err="1">
                          <a:effectLst/>
                        </a:rPr>
                        <a:t>голов</a:t>
                      </a:r>
                      <a:r>
                        <a:rPr lang="uk-UA" sz="1300" dirty="0">
                          <a:effectLst/>
                        </a:rPr>
                        <a:t>. ред. Л. B. Губернський]. –  2- ге вид. [</a:t>
                      </a:r>
                      <a:r>
                        <a:rPr lang="uk-UA" sz="1300" dirty="0" err="1">
                          <a:effectLst/>
                        </a:rPr>
                        <a:t>випр</a:t>
                      </a:r>
                      <a:r>
                        <a:rPr lang="uk-UA" sz="1300" dirty="0">
                          <a:effectLst/>
                        </a:rPr>
                        <a:t>. і </a:t>
                      </a:r>
                      <a:r>
                        <a:rPr lang="uk-UA" sz="1300" dirty="0" err="1">
                          <a:effectLst/>
                        </a:rPr>
                        <a:t>доп</a:t>
                      </a:r>
                      <a:r>
                        <a:rPr lang="uk-UA" sz="1300" dirty="0">
                          <a:effectLst/>
                        </a:rPr>
                        <a:t>.]  – К. : Т-во "Знання", КОО, 2001. – 349 с.</a:t>
                      </a:r>
                      <a:endParaRPr lang="uk-UA" sz="13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708396437"/>
                  </a:ext>
                </a:extLst>
              </a:tr>
              <a:tr h="1851660">
                <a:tc>
                  <a:txBody>
                    <a:bodyPr/>
                    <a:lstStyle/>
                    <a:p>
                      <a:pPr algn="just">
                        <a:spcAft>
                          <a:spcPts val="0"/>
                        </a:spcAft>
                      </a:pPr>
                      <a:r>
                        <a:rPr lang="uk-UA" sz="1300" i="1" dirty="0">
                          <a:effectLst>
                            <a:outerShdw blurRad="38100" dist="38100" dir="2700000" algn="tl">
                              <a:srgbClr val="000000">
                                <a:alpha val="43137"/>
                              </a:srgbClr>
                            </a:outerShdw>
                          </a:effectLst>
                        </a:rPr>
                        <a:t>Н.М. </a:t>
                      </a:r>
                      <a:r>
                        <a:rPr lang="uk-UA" sz="1300" i="1" dirty="0" err="1">
                          <a:effectLst>
                            <a:outerShdw blurRad="38100" dist="38100" dir="2700000" algn="tl">
                              <a:srgbClr val="000000">
                                <a:alpha val="43137"/>
                              </a:srgbClr>
                            </a:outerShdw>
                          </a:effectLst>
                        </a:rPr>
                        <a:t>Малюга</a:t>
                      </a:r>
                      <a:r>
                        <a:rPr lang="uk-UA" sz="1300" i="1" dirty="0">
                          <a:effectLst>
                            <a:outerShdw blurRad="38100" dist="38100" dir="2700000" algn="tl">
                              <a:srgbClr val="000000">
                                <a:alpha val="43137"/>
                              </a:srgbClr>
                            </a:outerShdw>
                          </a:effectLst>
                        </a:rPr>
                        <a:t> </a:t>
                      </a:r>
                      <a:endParaRPr lang="uk-UA" sz="1300" i="1" dirty="0">
                        <a:effectLst>
                          <a:outerShdw blurRad="38100" dist="38100" dir="2700000" algn="tl">
                            <a:srgbClr val="000000">
                              <a:alpha val="43137"/>
                            </a:srgbClr>
                          </a:outerShdw>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300" dirty="0">
                          <a:effectLst/>
                        </a:rPr>
                        <a:t>Пізнання – процес здобуття і розвитку знання, постійного його поглиблення, розширення, удосконалення й відтворення. Пізнання – це надання визначеності різним сутностям, які спостерігаються, поняттям, об'єктам, явищам, взаємодіям в необхідному та достатньому обсязі, що може бути досягнуто порівнянням нового з уже відомим, засвоєним, адже все пізнається в порівнянні.</a:t>
                      </a:r>
                      <a:endParaRPr lang="uk-UA" sz="13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uk-UA" sz="1300" dirty="0" err="1">
                          <a:effectLst/>
                        </a:rPr>
                        <a:t>Малюга</a:t>
                      </a:r>
                      <a:r>
                        <a:rPr lang="uk-UA" sz="1300" dirty="0">
                          <a:effectLst/>
                        </a:rPr>
                        <a:t> Н. М. Наукові дослідження в бухгалтерському обліку : </a:t>
                      </a:r>
                      <a:r>
                        <a:rPr lang="uk-UA" sz="1300" dirty="0" err="1">
                          <a:effectLst/>
                        </a:rPr>
                        <a:t>навч</a:t>
                      </a:r>
                      <a:r>
                        <a:rPr lang="uk-UA" sz="1300" dirty="0">
                          <a:effectLst/>
                        </a:rPr>
                        <a:t>. </a:t>
                      </a:r>
                      <a:r>
                        <a:rPr lang="uk-UA" sz="1300" dirty="0" err="1">
                          <a:effectLst/>
                        </a:rPr>
                        <a:t>посіб</a:t>
                      </a:r>
                      <a:r>
                        <a:rPr lang="uk-UA" sz="1300" dirty="0">
                          <a:effectLst/>
                        </a:rPr>
                        <a:t>. для </a:t>
                      </a:r>
                      <a:r>
                        <a:rPr lang="uk-UA" sz="1300" dirty="0" err="1">
                          <a:effectLst/>
                        </a:rPr>
                        <a:t>студ</a:t>
                      </a:r>
                      <a:r>
                        <a:rPr lang="uk-UA" sz="1300" dirty="0">
                          <a:effectLst/>
                        </a:rPr>
                        <a:t>. </a:t>
                      </a:r>
                      <a:r>
                        <a:rPr lang="uk-UA" sz="1300" dirty="0" err="1">
                          <a:effectLst/>
                        </a:rPr>
                        <a:t>вищ</a:t>
                      </a:r>
                      <a:r>
                        <a:rPr lang="uk-UA" sz="1300" dirty="0">
                          <a:effectLst/>
                        </a:rPr>
                        <a:t>. </a:t>
                      </a:r>
                      <a:r>
                        <a:rPr lang="uk-UA" sz="1300" dirty="0" err="1">
                          <a:effectLst/>
                        </a:rPr>
                        <a:t>навч</a:t>
                      </a:r>
                      <a:r>
                        <a:rPr lang="uk-UA" sz="1300" dirty="0">
                          <a:effectLst/>
                        </a:rPr>
                        <a:t>. </a:t>
                      </a:r>
                      <a:r>
                        <a:rPr lang="uk-UA" sz="1300" dirty="0" err="1">
                          <a:effectLst/>
                        </a:rPr>
                        <a:t>закл</a:t>
                      </a:r>
                      <a:r>
                        <a:rPr lang="uk-UA" sz="1300" dirty="0">
                          <a:effectLst/>
                        </a:rPr>
                        <a:t>. /   Н. М. </a:t>
                      </a:r>
                      <a:r>
                        <a:rPr lang="uk-UA" sz="1300" dirty="0" err="1">
                          <a:effectLst/>
                        </a:rPr>
                        <a:t>Малюга</a:t>
                      </a:r>
                      <a:r>
                        <a:rPr lang="uk-UA" sz="1300" dirty="0">
                          <a:effectLst/>
                        </a:rPr>
                        <a:t> ; [за ред. проф. Ф.Ф. </a:t>
                      </a:r>
                      <a:r>
                        <a:rPr lang="uk-UA" sz="1300" dirty="0" err="1">
                          <a:effectLst/>
                        </a:rPr>
                        <a:t>Бутинця</a:t>
                      </a:r>
                      <a:r>
                        <a:rPr lang="uk-UA" sz="1300" dirty="0">
                          <a:effectLst/>
                        </a:rPr>
                        <a:t>]. – Житомир : ПП “Рута”, 2003. – 476 с.</a:t>
                      </a:r>
                      <a:endParaRPr lang="uk-UA" sz="13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3965134"/>
                  </a:ext>
                </a:extLst>
              </a:tr>
            </a:tbl>
          </a:graphicData>
        </a:graphic>
      </p:graphicFrame>
    </p:spTree>
    <p:extLst>
      <p:ext uri="{BB962C8B-B14F-4D97-AF65-F5344CB8AC3E}">
        <p14:creationId xmlns:p14="http://schemas.microsoft.com/office/powerpoint/2010/main" val="2782304156"/>
      </p:ext>
    </p:extLst>
  </p:cSld>
  <p:clrMapOvr>
    <a:masterClrMapping/>
  </p:clrMapOvr>
  <p:transition>
    <p:strips dir="l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9702" y="15279"/>
            <a:ext cx="8608713" cy="547842"/>
          </a:xfrm>
          <a:prstGeom prst="rect">
            <a:avLst/>
          </a:prstGeom>
        </p:spPr>
        <p:txBody>
          <a:bodyPr wrap="square">
            <a:spAutoFit/>
          </a:bodyPr>
          <a:lstStyle/>
          <a:p>
            <a:pPr algn="ctr">
              <a:lnSpc>
                <a:spcPct val="80000"/>
              </a:lnSpc>
              <a:spcAft>
                <a:spcPts val="0"/>
              </a:spcAft>
            </a:pPr>
            <a:r>
              <a:rPr lang="ru-RU" sz="3700" b="1" dirty="0">
                <a:latin typeface="+mn-lt"/>
                <a:ea typeface="Calibri" panose="020F0502020204030204" pitchFamily="34" charset="0"/>
              </a:rPr>
              <a:t>Основні </a:t>
            </a:r>
            <a:r>
              <a:rPr lang="ru-RU" sz="3700" b="1" dirty="0" err="1">
                <a:latin typeface="+mn-lt"/>
                <a:ea typeface="Calibri" panose="020F0502020204030204" pitchFamily="34" charset="0"/>
              </a:rPr>
              <a:t>структурні</a:t>
            </a:r>
            <a:r>
              <a:rPr lang="ru-RU" sz="3700" b="1" dirty="0">
                <a:latin typeface="+mn-lt"/>
                <a:ea typeface="Calibri" panose="020F0502020204030204" pitchFamily="34" charset="0"/>
              </a:rPr>
              <a:t> </a:t>
            </a:r>
            <a:r>
              <a:rPr lang="ru-RU" sz="3700" b="1" dirty="0" err="1">
                <a:latin typeface="+mn-lt"/>
                <a:ea typeface="Calibri" panose="020F0502020204030204" pitchFamily="34" charset="0"/>
              </a:rPr>
              <a:t>елементи</a:t>
            </a:r>
            <a:r>
              <a:rPr lang="ru-RU" sz="3700" b="1" dirty="0">
                <a:latin typeface="+mn-lt"/>
                <a:ea typeface="Calibri" panose="020F0502020204030204" pitchFamily="34" charset="0"/>
              </a:rPr>
              <a:t> науки</a:t>
            </a:r>
            <a:endParaRPr lang="uk-UA" sz="37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138517" y="895922"/>
            <a:ext cx="8812088" cy="5716271"/>
            <a:chOff x="1134" y="2273"/>
            <a:chExt cx="9360" cy="4326"/>
          </a:xfrm>
        </p:grpSpPr>
        <p:sp>
          <p:nvSpPr>
            <p:cNvPr id="9" name="Line 39"/>
            <p:cNvSpPr>
              <a:spLocks noChangeShapeType="1"/>
            </p:cNvSpPr>
            <p:nvPr/>
          </p:nvSpPr>
          <p:spPr bwMode="auto">
            <a:xfrm>
              <a:off x="4194" y="4613"/>
              <a:ext cx="612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10" name="Group 2"/>
            <p:cNvGrpSpPr>
              <a:grpSpLocks/>
            </p:cNvGrpSpPr>
            <p:nvPr/>
          </p:nvGrpSpPr>
          <p:grpSpPr bwMode="auto">
            <a:xfrm>
              <a:off x="1134" y="2273"/>
              <a:ext cx="9360" cy="4326"/>
              <a:chOff x="1134" y="2273"/>
              <a:chExt cx="9360" cy="4326"/>
            </a:xfrm>
          </p:grpSpPr>
          <p:sp>
            <p:nvSpPr>
              <p:cNvPr id="11" name="Rectangle 38"/>
              <p:cNvSpPr>
                <a:spLocks noChangeArrowheads="1"/>
              </p:cNvSpPr>
              <p:nvPr/>
            </p:nvSpPr>
            <p:spPr bwMode="auto">
              <a:xfrm>
                <a:off x="4194" y="227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Ідея </a:t>
                </a:r>
                <a:endParaRPr kumimoji="0" lang="uk-UA" altLang="uk-UA" sz="4800" b="0" i="0" u="none" strike="noStrike" cap="none" normalizeH="0" baseline="0" dirty="0" smtClean="0">
                  <a:ln>
                    <a:noFill/>
                  </a:ln>
                  <a:solidFill>
                    <a:schemeClr val="tx2"/>
                  </a:solidFill>
                  <a:effectLst/>
                </a:endParaRPr>
              </a:p>
            </p:txBody>
          </p:sp>
          <p:sp>
            <p:nvSpPr>
              <p:cNvPr id="13" name="Rectangle 37"/>
              <p:cNvSpPr>
                <a:spLocks noChangeArrowheads="1"/>
              </p:cNvSpPr>
              <p:nvPr/>
            </p:nvSpPr>
            <p:spPr bwMode="auto">
              <a:xfrm>
                <a:off x="4194" y="299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Гіпотеза </a:t>
                </a:r>
                <a:endParaRPr kumimoji="0" lang="uk-UA" altLang="uk-UA" sz="4800" b="0" i="0" u="none" strike="noStrike" cap="none" normalizeH="0" baseline="0" smtClean="0">
                  <a:ln>
                    <a:noFill/>
                  </a:ln>
                  <a:solidFill>
                    <a:schemeClr val="tx2"/>
                  </a:solidFill>
                  <a:effectLst/>
                </a:endParaRPr>
              </a:p>
            </p:txBody>
          </p:sp>
          <p:sp>
            <p:nvSpPr>
              <p:cNvPr id="15" name="Rectangle 36"/>
              <p:cNvSpPr>
                <a:spLocks noChangeArrowheads="1"/>
              </p:cNvSpPr>
              <p:nvPr/>
            </p:nvSpPr>
            <p:spPr bwMode="auto">
              <a:xfrm>
                <a:off x="1314" y="3893"/>
                <a:ext cx="216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Закони</a:t>
                </a:r>
                <a:endParaRPr kumimoji="0" lang="uk-UA" altLang="uk-UA" sz="4800" b="0" i="0" u="none" strike="noStrike" cap="none" normalizeH="0" baseline="0" dirty="0" smtClean="0">
                  <a:ln>
                    <a:noFill/>
                  </a:ln>
                  <a:solidFill>
                    <a:schemeClr val="tx2"/>
                  </a:solidFill>
                  <a:effectLst/>
                </a:endParaRPr>
              </a:p>
            </p:txBody>
          </p:sp>
          <p:sp>
            <p:nvSpPr>
              <p:cNvPr id="16" name="Rectangle 35"/>
              <p:cNvSpPr>
                <a:spLocks noChangeArrowheads="1"/>
              </p:cNvSpPr>
              <p:nvPr/>
            </p:nvSpPr>
            <p:spPr bwMode="auto">
              <a:xfrm>
                <a:off x="4194" y="3893"/>
                <a:ext cx="630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Теорія  </a:t>
                </a:r>
                <a:endParaRPr kumimoji="0" lang="uk-UA" altLang="uk-UA" sz="4800" b="0" i="0" u="none" strike="noStrike" cap="none" normalizeH="0" baseline="0" smtClean="0">
                  <a:ln>
                    <a:noFill/>
                  </a:ln>
                  <a:solidFill>
                    <a:schemeClr val="tx2"/>
                  </a:solidFill>
                  <a:effectLst/>
                </a:endParaRPr>
              </a:p>
            </p:txBody>
          </p:sp>
          <p:grpSp>
            <p:nvGrpSpPr>
              <p:cNvPr id="17" name="Group 31"/>
              <p:cNvGrpSpPr>
                <a:grpSpLocks/>
              </p:cNvGrpSpPr>
              <p:nvPr/>
            </p:nvGrpSpPr>
            <p:grpSpPr bwMode="auto">
              <a:xfrm>
                <a:off x="1134" y="4793"/>
                <a:ext cx="2520" cy="1800"/>
                <a:chOff x="1134" y="11339"/>
                <a:chExt cx="2520" cy="1800"/>
              </a:xfrm>
            </p:grpSpPr>
            <p:sp>
              <p:nvSpPr>
                <p:cNvPr id="55" name="Rectangle 34"/>
                <p:cNvSpPr>
                  <a:spLocks noChangeArrowheads="1"/>
                </p:cNvSpPr>
                <p:nvPr/>
              </p:nvSpPr>
              <p:spPr bwMode="auto">
                <a:xfrm>
                  <a:off x="11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специфічні</a:t>
                  </a:r>
                  <a:endParaRPr kumimoji="0" lang="uk-UA" altLang="uk-UA" sz="4800" b="0" i="0" u="none" strike="noStrike" cap="none" normalizeH="0" baseline="0" smtClean="0">
                    <a:ln>
                      <a:noFill/>
                    </a:ln>
                    <a:solidFill>
                      <a:schemeClr val="tx2"/>
                    </a:solidFill>
                    <a:effectLst/>
                    <a:latin typeface="Arial" panose="020B0604020202020204" pitchFamily="34" charset="0"/>
                  </a:endParaRPr>
                </a:p>
              </p:txBody>
            </p:sp>
            <p:sp>
              <p:nvSpPr>
                <p:cNvPr id="56" name="Rectangle 33"/>
                <p:cNvSpPr>
                  <a:spLocks noChangeArrowheads="1"/>
                </p:cNvSpPr>
                <p:nvPr/>
              </p:nvSpPr>
              <p:spPr bwMode="auto">
                <a:xfrm>
                  <a:off x="2034" y="1133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загальні</a:t>
                  </a:r>
                  <a:endParaRPr kumimoji="0" lang="uk-UA" altLang="uk-UA" sz="3600" b="0" i="0" u="none" strike="noStrike" cap="none" normalizeH="0" baseline="0" smtClean="0">
                    <a:ln>
                      <a:noFill/>
                    </a:ln>
                    <a:solidFill>
                      <a:schemeClr val="tx2"/>
                    </a:solidFill>
                    <a:effectLst/>
                  </a:endParaRPr>
                </a:p>
              </p:txBody>
            </p:sp>
            <p:sp>
              <p:nvSpPr>
                <p:cNvPr id="57" name="Rectangle 32"/>
                <p:cNvSpPr>
                  <a:spLocks noChangeArrowheads="1"/>
                </p:cNvSpPr>
                <p:nvPr/>
              </p:nvSpPr>
              <p:spPr bwMode="auto">
                <a:xfrm>
                  <a:off x="29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особливі</a:t>
                  </a:r>
                  <a:endParaRPr kumimoji="0" lang="uk-UA" altLang="uk-UA" sz="3600" b="0" i="0" u="none" strike="noStrike" cap="none" normalizeH="0" baseline="0" smtClean="0">
                    <a:ln>
                      <a:noFill/>
                    </a:ln>
                    <a:solidFill>
                      <a:schemeClr val="tx2"/>
                    </a:solidFill>
                    <a:effectLst/>
                  </a:endParaRPr>
                </a:p>
              </p:txBody>
            </p:sp>
          </p:grpSp>
          <p:sp>
            <p:nvSpPr>
              <p:cNvPr id="18" name="Line 30"/>
              <p:cNvSpPr>
                <a:spLocks noChangeShapeType="1"/>
              </p:cNvSpPr>
              <p:nvPr/>
            </p:nvSpPr>
            <p:spPr bwMode="auto">
              <a:xfrm>
                <a:off x="6174" y="28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9" name="Line 29"/>
              <p:cNvSpPr>
                <a:spLocks noChangeShapeType="1"/>
              </p:cNvSpPr>
              <p:nvPr/>
            </p:nvSpPr>
            <p:spPr bwMode="auto">
              <a:xfrm>
                <a:off x="6174" y="353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0" name="Line 28"/>
              <p:cNvSpPr>
                <a:spLocks noChangeShapeType="1"/>
              </p:cNvSpPr>
              <p:nvPr/>
            </p:nvSpPr>
            <p:spPr bwMode="auto">
              <a:xfrm>
                <a:off x="2034" y="3713"/>
                <a:ext cx="666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1" name="Line 27"/>
              <p:cNvSpPr>
                <a:spLocks noChangeShapeType="1"/>
              </p:cNvSpPr>
              <p:nvPr/>
            </p:nvSpPr>
            <p:spPr bwMode="auto">
              <a:xfrm>
                <a:off x="203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2" name="Line 26"/>
              <p:cNvSpPr>
                <a:spLocks noChangeShapeType="1"/>
              </p:cNvSpPr>
              <p:nvPr/>
            </p:nvSpPr>
            <p:spPr bwMode="auto">
              <a:xfrm>
                <a:off x="869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3" name="Line 25"/>
              <p:cNvSpPr>
                <a:spLocks noChangeShapeType="1"/>
              </p:cNvSpPr>
              <p:nvPr/>
            </p:nvSpPr>
            <p:spPr bwMode="auto">
              <a:xfrm>
                <a:off x="221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24"/>
              <p:cNvSpPr>
                <a:spLocks noChangeShapeType="1"/>
              </p:cNvSpPr>
              <p:nvPr/>
            </p:nvSpPr>
            <p:spPr bwMode="auto">
              <a:xfrm>
                <a:off x="1494" y="4613"/>
                <a:ext cx="180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5" name="Line 23"/>
              <p:cNvSpPr>
                <a:spLocks noChangeShapeType="1"/>
              </p:cNvSpPr>
              <p:nvPr/>
            </p:nvSpPr>
            <p:spPr bwMode="auto">
              <a:xfrm>
                <a:off x="14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6" name="Line 22"/>
              <p:cNvSpPr>
                <a:spLocks noChangeShapeType="1"/>
              </p:cNvSpPr>
              <p:nvPr/>
            </p:nvSpPr>
            <p:spPr bwMode="auto">
              <a:xfrm>
                <a:off x="221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7" name="Line 21"/>
              <p:cNvSpPr>
                <a:spLocks noChangeShapeType="1"/>
              </p:cNvSpPr>
              <p:nvPr/>
            </p:nvSpPr>
            <p:spPr bwMode="auto">
              <a:xfrm>
                <a:off x="32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20"/>
              <p:cNvSpPr>
                <a:spLocks noChangeShapeType="1"/>
              </p:cNvSpPr>
              <p:nvPr/>
            </p:nvSpPr>
            <p:spPr bwMode="auto">
              <a:xfrm>
                <a:off x="743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37" name="Group 3"/>
              <p:cNvGrpSpPr>
                <a:grpSpLocks/>
              </p:cNvGrpSpPr>
              <p:nvPr/>
            </p:nvGrpSpPr>
            <p:grpSpPr bwMode="auto">
              <a:xfrm>
                <a:off x="4014" y="4604"/>
                <a:ext cx="6480" cy="1995"/>
                <a:chOff x="4014" y="4604"/>
                <a:chExt cx="6480" cy="1995"/>
              </a:xfrm>
            </p:grpSpPr>
            <p:sp>
              <p:nvSpPr>
                <p:cNvPr id="38" name="Rectangle 19"/>
                <p:cNvSpPr>
                  <a:spLocks noChangeArrowheads="1"/>
                </p:cNvSpPr>
                <p:nvPr/>
              </p:nvSpPr>
              <p:spPr bwMode="auto">
                <a:xfrm>
                  <a:off x="4014" y="476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tx2"/>
                    </a:solidFill>
                    <a:effectLst/>
                  </a:endParaRPr>
                </a:p>
              </p:txBody>
            </p:sp>
            <p:sp>
              <p:nvSpPr>
                <p:cNvPr id="39" name="Rectangle 18"/>
                <p:cNvSpPr>
                  <a:spLocks noChangeArrowheads="1"/>
                </p:cNvSpPr>
                <p:nvPr/>
              </p:nvSpPr>
              <p:spPr bwMode="auto">
                <a:xfrm>
                  <a:off x="4959" y="479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tx2"/>
                    </a:solidFill>
                    <a:effectLst/>
                  </a:endParaRPr>
                </a:p>
              </p:txBody>
            </p:sp>
            <p:sp>
              <p:nvSpPr>
                <p:cNvPr id="41" name="Rectangle 17"/>
                <p:cNvSpPr>
                  <a:spLocks noChangeArrowheads="1"/>
                </p:cNvSpPr>
                <p:nvPr/>
              </p:nvSpPr>
              <p:spPr bwMode="auto">
                <a:xfrm>
                  <a:off x="572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smtClean="0">
                    <a:ln>
                      <a:noFill/>
                    </a:ln>
                    <a:solidFill>
                      <a:schemeClr val="tx2"/>
                    </a:solidFill>
                    <a:effectLst/>
                  </a:endParaRPr>
                </a:p>
              </p:txBody>
            </p:sp>
            <p:sp>
              <p:nvSpPr>
                <p:cNvPr id="42" name="Rectangle 16"/>
                <p:cNvSpPr>
                  <a:spLocks noChangeArrowheads="1"/>
                </p:cNvSpPr>
                <p:nvPr/>
              </p:nvSpPr>
              <p:spPr bwMode="auto">
                <a:xfrm>
                  <a:off x="653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dirty="0" smtClean="0">
                    <a:ln>
                      <a:noFill/>
                    </a:ln>
                    <a:solidFill>
                      <a:schemeClr val="tx2"/>
                    </a:solidFill>
                    <a:effectLst/>
                  </a:endParaRPr>
                </a:p>
              </p:txBody>
            </p:sp>
            <p:sp>
              <p:nvSpPr>
                <p:cNvPr id="43" name="Rectangle 15"/>
                <p:cNvSpPr>
                  <a:spLocks noChangeArrowheads="1"/>
                </p:cNvSpPr>
                <p:nvPr/>
              </p:nvSpPr>
              <p:spPr bwMode="auto">
                <a:xfrm>
                  <a:off x="7359"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tx2"/>
                    </a:solidFill>
                    <a:effectLst/>
                  </a:endParaRPr>
                </a:p>
              </p:txBody>
            </p:sp>
            <p:sp>
              <p:nvSpPr>
                <p:cNvPr id="44" name="Rectangle 14"/>
                <p:cNvSpPr>
                  <a:spLocks noChangeArrowheads="1"/>
                </p:cNvSpPr>
                <p:nvPr/>
              </p:nvSpPr>
              <p:spPr bwMode="auto">
                <a:xfrm>
                  <a:off x="81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dirty="0" smtClean="0">
                    <a:ln>
                      <a:noFill/>
                    </a:ln>
                    <a:solidFill>
                      <a:schemeClr val="tx2"/>
                    </a:solidFill>
                    <a:effectLst/>
                  </a:endParaRPr>
                </a:p>
              </p:txBody>
            </p:sp>
            <p:sp>
              <p:nvSpPr>
                <p:cNvPr id="45" name="Rectangle 13"/>
                <p:cNvSpPr>
                  <a:spLocks noChangeArrowheads="1"/>
                </p:cNvSpPr>
                <p:nvPr/>
              </p:nvSpPr>
              <p:spPr bwMode="auto">
                <a:xfrm>
                  <a:off x="90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положення </a:t>
                  </a:r>
                  <a:endParaRPr kumimoji="0" lang="uk-UA" altLang="uk-UA" sz="3600" b="0" i="0" u="none" strike="noStrike" cap="none" normalizeH="0" baseline="0" smtClean="0">
                    <a:ln>
                      <a:noFill/>
                    </a:ln>
                    <a:solidFill>
                      <a:schemeClr val="tx2"/>
                    </a:solidFill>
                    <a:effectLst/>
                  </a:endParaRPr>
                </a:p>
              </p:txBody>
            </p:sp>
            <p:sp>
              <p:nvSpPr>
                <p:cNvPr id="46" name="Rectangle 12"/>
                <p:cNvSpPr>
                  <a:spLocks noChangeArrowheads="1"/>
                </p:cNvSpPr>
                <p:nvPr/>
              </p:nvSpPr>
              <p:spPr bwMode="auto">
                <a:xfrm>
                  <a:off x="995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tx2"/>
                    </a:solidFill>
                    <a:effectLst/>
                  </a:endParaRPr>
                </a:p>
              </p:txBody>
            </p:sp>
            <p:sp>
              <p:nvSpPr>
                <p:cNvPr id="47" name="Line 11"/>
                <p:cNvSpPr>
                  <a:spLocks noChangeShapeType="1"/>
                </p:cNvSpPr>
                <p:nvPr/>
              </p:nvSpPr>
              <p:spPr bwMode="auto">
                <a:xfrm>
                  <a:off x="41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8" name="Line 10"/>
                <p:cNvSpPr>
                  <a:spLocks noChangeShapeType="1"/>
                </p:cNvSpPr>
                <p:nvPr/>
              </p:nvSpPr>
              <p:spPr bwMode="auto">
                <a:xfrm>
                  <a:off x="527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9" name="Line 9"/>
                <p:cNvSpPr>
                  <a:spLocks noChangeShapeType="1"/>
                </p:cNvSpPr>
                <p:nvPr/>
              </p:nvSpPr>
              <p:spPr bwMode="auto">
                <a:xfrm>
                  <a:off x="103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0" name="Line 8"/>
                <p:cNvSpPr>
                  <a:spLocks noChangeShapeType="1"/>
                </p:cNvSpPr>
                <p:nvPr/>
              </p:nvSpPr>
              <p:spPr bwMode="auto">
                <a:xfrm>
                  <a:off x="94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1" name="Line 7"/>
                <p:cNvSpPr>
                  <a:spLocks noChangeShapeType="1"/>
                </p:cNvSpPr>
                <p:nvPr/>
              </p:nvSpPr>
              <p:spPr bwMode="auto">
                <a:xfrm>
                  <a:off x="8439" y="4604"/>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2" name="Line 6"/>
                <p:cNvSpPr>
                  <a:spLocks noChangeShapeType="1"/>
                </p:cNvSpPr>
                <p:nvPr/>
              </p:nvSpPr>
              <p:spPr bwMode="auto">
                <a:xfrm>
                  <a:off x="764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3" name="Line 5"/>
                <p:cNvSpPr>
                  <a:spLocks noChangeShapeType="1"/>
                </p:cNvSpPr>
                <p:nvPr/>
              </p:nvSpPr>
              <p:spPr bwMode="auto">
                <a:xfrm>
                  <a:off x="680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4" name="Line 4"/>
                <p:cNvSpPr>
                  <a:spLocks noChangeShapeType="1"/>
                </p:cNvSpPr>
                <p:nvPr/>
              </p:nvSpPr>
              <p:spPr bwMode="auto">
                <a:xfrm>
                  <a:off x="59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gr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271249819"/>
      </p:ext>
    </p:extLst>
  </p:cSld>
  <p:clrMapOvr>
    <a:masterClrMapping/>
  </p:clrMapOvr>
  <p:transition>
    <p:strips dir="l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78635"/>
            <a:ext cx="8608713" cy="757130"/>
          </a:xfrm>
          <a:prstGeom prst="rect">
            <a:avLst/>
          </a:prstGeom>
        </p:spPr>
        <p:txBody>
          <a:bodyPr wrap="square">
            <a:spAutoFit/>
          </a:bodyPr>
          <a:lstStyle/>
          <a:p>
            <a:pPr algn="ctr">
              <a:lnSpc>
                <a:spcPct val="80000"/>
              </a:lnSpc>
              <a:spcAft>
                <a:spcPts val="0"/>
              </a:spcAft>
            </a:pPr>
            <a:r>
              <a:rPr lang="ru-RU" sz="5200" b="1" dirty="0">
                <a:latin typeface="+mn-lt"/>
                <a:ea typeface="Calibri" panose="020F0502020204030204" pitchFamily="34" charset="0"/>
              </a:rPr>
              <a:t>Стадії </a:t>
            </a:r>
            <a:r>
              <a:rPr lang="ru-RU" sz="5200" b="1" dirty="0" err="1">
                <a:latin typeface="+mn-lt"/>
                <a:ea typeface="Calibri" panose="020F0502020204030204" pitchFamily="34" charset="0"/>
              </a:rPr>
              <a:t>розвитку</a:t>
            </a:r>
            <a:r>
              <a:rPr lang="ru-RU" sz="5200" b="1" dirty="0">
                <a:latin typeface="+mn-lt"/>
                <a:ea typeface="Calibri" panose="020F0502020204030204" pitchFamily="34" charset="0"/>
              </a:rPr>
              <a:t> </a:t>
            </a:r>
            <a:r>
              <a:rPr lang="ru-RU" sz="5200" b="1" dirty="0" err="1">
                <a:latin typeface="+mn-lt"/>
                <a:ea typeface="Calibri" panose="020F0502020204030204" pitchFamily="34" charset="0"/>
              </a:rPr>
              <a:t>гіпотези</a:t>
            </a:r>
            <a:endParaRPr lang="uk-UA" sz="5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3"/>
          <p:cNvGrpSpPr>
            <a:grpSpLocks/>
          </p:cNvGrpSpPr>
          <p:nvPr/>
        </p:nvGrpSpPr>
        <p:grpSpPr bwMode="auto">
          <a:xfrm>
            <a:off x="98200" y="1212095"/>
            <a:ext cx="8925009" cy="5588950"/>
            <a:chOff x="1118" y="13979"/>
            <a:chExt cx="9896" cy="2740"/>
          </a:xfrm>
        </p:grpSpPr>
        <p:sp>
          <p:nvSpPr>
            <p:cNvPr id="14" name="Rectangle 16"/>
            <p:cNvSpPr>
              <a:spLocks noChangeArrowheads="1"/>
            </p:cNvSpPr>
            <p:nvPr/>
          </p:nvSpPr>
          <p:spPr bwMode="auto">
            <a:xfrm>
              <a:off x="2891" y="15962"/>
              <a:ext cx="8100" cy="7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перевірка отриманих результатів на  практиці і на основі уточнення гіпотези</a:t>
              </a:r>
              <a:endParaRPr kumimoji="0" lang="uk-UA" altLang="uk-UA" sz="3600" b="0" i="0" u="none" strike="noStrike" cap="none" normalizeH="0" baseline="0" dirty="0" smtClean="0">
                <a:ln>
                  <a:noFill/>
                </a:ln>
                <a:solidFill>
                  <a:schemeClr val="tx1"/>
                </a:solidFill>
                <a:effectLst/>
              </a:endParaRPr>
            </a:p>
          </p:txBody>
        </p:sp>
        <p:grpSp>
          <p:nvGrpSpPr>
            <p:cNvPr id="28" name="Group 5"/>
            <p:cNvGrpSpPr>
              <a:grpSpLocks/>
            </p:cNvGrpSpPr>
            <p:nvPr/>
          </p:nvGrpSpPr>
          <p:grpSpPr bwMode="auto">
            <a:xfrm>
              <a:off x="1118" y="13979"/>
              <a:ext cx="9896" cy="2687"/>
              <a:chOff x="1133" y="12685"/>
              <a:chExt cx="9896" cy="2687"/>
            </a:xfrm>
          </p:grpSpPr>
          <p:sp>
            <p:nvSpPr>
              <p:cNvPr id="31" name="Rectangle 15"/>
              <p:cNvSpPr>
                <a:spLocks noChangeArrowheads="1"/>
              </p:cNvSpPr>
              <p:nvPr/>
            </p:nvSpPr>
            <p:spPr bwMode="auto">
              <a:xfrm>
                <a:off x="2563" y="12685"/>
                <a:ext cx="6840" cy="454"/>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Розвиток гіпотези</a:t>
                </a:r>
                <a:endParaRPr kumimoji="0" lang="uk-UA" altLang="uk-UA" sz="5400" b="0" i="0" u="none" strike="noStrike" cap="none" normalizeH="0" baseline="0" dirty="0" smtClean="0">
                  <a:ln>
                    <a:noFill/>
                  </a:ln>
                  <a:solidFill>
                    <a:schemeClr val="bg1"/>
                  </a:solidFill>
                  <a:effectLst/>
                </a:endParaRPr>
              </a:p>
            </p:txBody>
          </p:sp>
          <p:sp>
            <p:nvSpPr>
              <p:cNvPr id="32" name="Rectangle 14"/>
              <p:cNvSpPr>
                <a:spLocks noChangeArrowheads="1"/>
              </p:cNvSpPr>
              <p:nvPr/>
            </p:nvSpPr>
            <p:spPr bwMode="auto">
              <a:xfrm>
                <a:off x="1144" y="13308"/>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 стадія</a:t>
                </a:r>
                <a:endParaRPr kumimoji="0" lang="uk-UA" altLang="uk-UA" sz="3300" b="0" i="0" u="none" strike="noStrike" cap="none" normalizeH="0" baseline="0" dirty="0" smtClean="0">
                  <a:ln>
                    <a:noFill/>
                  </a:ln>
                  <a:solidFill>
                    <a:schemeClr val="bg1"/>
                  </a:solidFill>
                  <a:effectLst/>
                </a:endParaRPr>
              </a:p>
            </p:txBody>
          </p:sp>
          <p:sp>
            <p:nvSpPr>
              <p:cNvPr id="33" name="Rectangle 13"/>
              <p:cNvSpPr>
                <a:spLocks noChangeArrowheads="1"/>
              </p:cNvSpPr>
              <p:nvPr/>
            </p:nvSpPr>
            <p:spPr bwMode="auto">
              <a:xfrm>
                <a:off x="1133" y="14065"/>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 стадія</a:t>
                </a:r>
                <a:endParaRPr kumimoji="0" lang="uk-UA" altLang="uk-UA" sz="3300" b="0" i="0" u="none" strike="noStrike" cap="none" normalizeH="0" baseline="0" dirty="0" smtClean="0">
                  <a:ln>
                    <a:noFill/>
                  </a:ln>
                  <a:solidFill>
                    <a:schemeClr val="bg1"/>
                  </a:solidFill>
                  <a:effectLst/>
                </a:endParaRPr>
              </a:p>
            </p:txBody>
          </p:sp>
          <p:sp>
            <p:nvSpPr>
              <p:cNvPr id="34" name="Rectangle 12"/>
              <p:cNvSpPr>
                <a:spLocks noChangeArrowheads="1"/>
              </p:cNvSpPr>
              <p:nvPr/>
            </p:nvSpPr>
            <p:spPr bwMode="auto">
              <a:xfrm>
                <a:off x="1133" y="14832"/>
                <a:ext cx="155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ІІІ стадія</a:t>
                </a:r>
                <a:endParaRPr kumimoji="0" lang="uk-UA" altLang="uk-UA" sz="3300" b="0" i="0" u="none" strike="noStrike" cap="none" normalizeH="0" baseline="0" dirty="0" smtClean="0">
                  <a:ln>
                    <a:noFill/>
                  </a:ln>
                  <a:solidFill>
                    <a:schemeClr val="bg1"/>
                  </a:solidFill>
                  <a:effectLst/>
                </a:endParaRPr>
              </a:p>
            </p:txBody>
          </p:sp>
          <p:sp>
            <p:nvSpPr>
              <p:cNvPr id="35" name="Rectangle 11"/>
              <p:cNvSpPr>
                <a:spLocks noChangeArrowheads="1"/>
              </p:cNvSpPr>
              <p:nvPr/>
            </p:nvSpPr>
            <p:spPr bwMode="auto">
              <a:xfrm>
                <a:off x="2929" y="13184"/>
                <a:ext cx="8100" cy="80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накопичення фактичного матеріалу і висунення на його основі припущень гіпотези</a:t>
                </a:r>
                <a:endParaRPr kumimoji="0" lang="uk-UA" altLang="uk-UA" sz="3600" b="0" i="0" u="none" strike="noStrike" cap="none" normalizeH="0" baseline="0" dirty="0" smtClean="0">
                  <a:ln>
                    <a:noFill/>
                  </a:ln>
                  <a:solidFill>
                    <a:schemeClr val="tx1"/>
                  </a:solidFill>
                  <a:effectLst/>
                </a:endParaRPr>
              </a:p>
            </p:txBody>
          </p:sp>
          <p:sp>
            <p:nvSpPr>
              <p:cNvPr id="59" name="Rectangle 10"/>
              <p:cNvSpPr>
                <a:spLocks noChangeArrowheads="1"/>
              </p:cNvSpPr>
              <p:nvPr/>
            </p:nvSpPr>
            <p:spPr bwMode="auto">
              <a:xfrm>
                <a:off x="2929" y="14060"/>
                <a:ext cx="8100" cy="5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формулювання та обґрунтування гіпотези</a:t>
                </a:r>
                <a:endParaRPr kumimoji="0" lang="uk-UA" altLang="uk-UA" sz="3600" b="0" i="0" u="none" strike="noStrike" cap="none" normalizeH="0" baseline="0" smtClean="0">
                  <a:ln>
                    <a:noFill/>
                  </a:ln>
                  <a:solidFill>
                    <a:schemeClr val="tx1"/>
                  </a:solidFill>
                  <a:effectLst/>
                </a:endParaRPr>
              </a:p>
            </p:txBody>
          </p:sp>
          <p:sp>
            <p:nvSpPr>
              <p:cNvPr id="60" name="Line 9"/>
              <p:cNvSpPr>
                <a:spLocks noChangeShapeType="1"/>
              </p:cNvSpPr>
              <p:nvPr/>
            </p:nvSpPr>
            <p:spPr bwMode="auto">
              <a:xfrm>
                <a:off x="1942" y="12959"/>
                <a:ext cx="632"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1" name="Line 8"/>
              <p:cNvSpPr>
                <a:spLocks noChangeShapeType="1"/>
              </p:cNvSpPr>
              <p:nvPr/>
            </p:nvSpPr>
            <p:spPr bwMode="auto">
              <a:xfrm>
                <a:off x="1937" y="12959"/>
                <a:ext cx="0" cy="34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2" name="Line 7"/>
              <p:cNvSpPr>
                <a:spLocks noChangeShapeType="1"/>
              </p:cNvSpPr>
              <p:nvPr/>
            </p:nvSpPr>
            <p:spPr bwMode="auto">
              <a:xfrm>
                <a:off x="1937" y="13848"/>
                <a:ext cx="0" cy="21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3" name="Line 6"/>
              <p:cNvSpPr>
                <a:spLocks noChangeShapeType="1"/>
              </p:cNvSpPr>
              <p:nvPr/>
            </p:nvSpPr>
            <p:spPr bwMode="auto">
              <a:xfrm>
                <a:off x="1937" y="14605"/>
                <a:ext cx="0" cy="22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30" name="Line 4"/>
            <p:cNvSpPr>
              <a:spLocks noChangeShapeType="1"/>
            </p:cNvSpPr>
            <p:nvPr/>
          </p:nvSpPr>
          <p:spPr bwMode="auto">
            <a:xfrm>
              <a:off x="2668" y="16372"/>
              <a:ext cx="223"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67" name="Line 4"/>
          <p:cNvSpPr>
            <a:spLocks noChangeShapeType="1"/>
          </p:cNvSpPr>
          <p:nvPr/>
        </p:nvSpPr>
        <p:spPr bwMode="auto">
          <a:xfrm>
            <a:off x="1506486" y="4515730"/>
            <a:ext cx="201119" cy="4119"/>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8" name="Line 4"/>
          <p:cNvSpPr>
            <a:spLocks noChangeShapeType="1"/>
          </p:cNvSpPr>
          <p:nvPr/>
        </p:nvSpPr>
        <p:spPr bwMode="auto">
          <a:xfrm>
            <a:off x="1506486" y="3143715"/>
            <a:ext cx="20111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675630429"/>
      </p:ext>
    </p:extLst>
  </p:cSld>
  <p:clrMapOvr>
    <a:masterClrMapping/>
  </p:clrMapOvr>
  <p:transition>
    <p:strips dir="l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80528" y="-6925"/>
            <a:ext cx="8608713"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Структура </a:t>
            </a:r>
            <a:r>
              <a:rPr lang="ru-RU" sz="6000" b="1" dirty="0" err="1" smtClean="0">
                <a:latin typeface="+mn-lt"/>
                <a:ea typeface="Calibri" panose="020F0502020204030204" pitchFamily="34" charset="0"/>
              </a:rPr>
              <a:t>теорії</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98105" y="1217871"/>
            <a:ext cx="8691439" cy="5388404"/>
            <a:chOff x="1572" y="9646"/>
            <a:chExt cx="9099" cy="5593"/>
          </a:xfrm>
        </p:grpSpPr>
        <p:sp>
          <p:nvSpPr>
            <p:cNvPr id="5" name="AutoShape 18"/>
            <p:cNvSpPr>
              <a:spLocks noChangeArrowheads="1"/>
            </p:cNvSpPr>
            <p:nvPr/>
          </p:nvSpPr>
          <p:spPr bwMode="auto">
            <a:xfrm>
              <a:off x="4914" y="11534"/>
              <a:ext cx="2329" cy="1425"/>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sng"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Теорія</a:t>
              </a:r>
              <a:endParaRPr kumimoji="0" lang="uk-UA" altLang="uk-UA" sz="4000" b="0" i="0" u="sng" strike="noStrike" cap="none" normalizeH="0" baseline="0" dirty="0" smtClean="0">
                <a:ln>
                  <a:noFill/>
                </a:ln>
                <a:solidFill>
                  <a:schemeClr val="bg1"/>
                </a:solidFill>
                <a:effectLst/>
                <a:latin typeface="Arial" panose="020B0604020202020204" pitchFamily="34" charset="0"/>
              </a:endParaRPr>
            </a:p>
          </p:txBody>
        </p:sp>
        <p:sp>
          <p:nvSpPr>
            <p:cNvPr id="6" name="AutoShape 17"/>
            <p:cNvSpPr>
              <a:spLocks noChangeArrowheads="1"/>
            </p:cNvSpPr>
            <p:nvPr/>
          </p:nvSpPr>
          <p:spPr bwMode="auto">
            <a:xfrm>
              <a:off x="1674" y="10619"/>
              <a:ext cx="1980" cy="144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7" name="AutoShape 16"/>
            <p:cNvSpPr>
              <a:spLocks noChangeArrowheads="1"/>
            </p:cNvSpPr>
            <p:nvPr/>
          </p:nvSpPr>
          <p:spPr bwMode="auto">
            <a:xfrm>
              <a:off x="3643" y="9647"/>
              <a:ext cx="2674" cy="1132"/>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8" name="AutoShape 15"/>
            <p:cNvSpPr>
              <a:spLocks noChangeArrowheads="1"/>
            </p:cNvSpPr>
            <p:nvPr/>
          </p:nvSpPr>
          <p:spPr bwMode="auto">
            <a:xfrm>
              <a:off x="6829" y="9646"/>
              <a:ext cx="2325" cy="140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AutoShape 14"/>
            <p:cNvSpPr>
              <a:spLocks noChangeArrowheads="1"/>
            </p:cNvSpPr>
            <p:nvPr/>
          </p:nvSpPr>
          <p:spPr bwMode="auto">
            <a:xfrm>
              <a:off x="7798" y="11251"/>
              <a:ext cx="2873" cy="118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0" name="AutoShape 13"/>
            <p:cNvSpPr>
              <a:spLocks noChangeArrowheads="1"/>
            </p:cNvSpPr>
            <p:nvPr/>
          </p:nvSpPr>
          <p:spPr bwMode="auto">
            <a:xfrm>
              <a:off x="1572" y="12458"/>
              <a:ext cx="2655" cy="121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AutoShape 12"/>
            <p:cNvSpPr>
              <a:spLocks noChangeArrowheads="1"/>
            </p:cNvSpPr>
            <p:nvPr/>
          </p:nvSpPr>
          <p:spPr bwMode="auto">
            <a:xfrm>
              <a:off x="3463" y="13869"/>
              <a:ext cx="2531" cy="137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3" name="AutoShape 11"/>
            <p:cNvSpPr>
              <a:spLocks noChangeArrowheads="1"/>
            </p:cNvSpPr>
            <p:nvPr/>
          </p:nvSpPr>
          <p:spPr bwMode="auto">
            <a:xfrm>
              <a:off x="6354" y="13966"/>
              <a:ext cx="3025" cy="111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Положення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5" name="AutoShape 10"/>
            <p:cNvSpPr>
              <a:spLocks noChangeArrowheads="1"/>
            </p:cNvSpPr>
            <p:nvPr/>
          </p:nvSpPr>
          <p:spPr bwMode="auto">
            <a:xfrm>
              <a:off x="7819" y="12703"/>
              <a:ext cx="2831" cy="107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6" name="Line 9"/>
            <p:cNvSpPr>
              <a:spLocks noChangeShapeType="1"/>
            </p:cNvSpPr>
            <p:nvPr/>
          </p:nvSpPr>
          <p:spPr bwMode="auto">
            <a:xfrm flipH="1" flipV="1">
              <a:off x="3643" y="11425"/>
              <a:ext cx="1260" cy="54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7" name="Line 8"/>
            <p:cNvSpPr>
              <a:spLocks noChangeShapeType="1"/>
            </p:cNvSpPr>
            <p:nvPr/>
          </p:nvSpPr>
          <p:spPr bwMode="auto">
            <a:xfrm flipV="1">
              <a:off x="7243" y="11831"/>
              <a:ext cx="555" cy="121"/>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8" name="Line 7"/>
            <p:cNvSpPr>
              <a:spLocks noChangeShapeType="1"/>
            </p:cNvSpPr>
            <p:nvPr/>
          </p:nvSpPr>
          <p:spPr bwMode="auto">
            <a:xfrm flipH="1" flipV="1">
              <a:off x="4689" y="10794"/>
              <a:ext cx="679" cy="754"/>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9" name="Line 6"/>
            <p:cNvSpPr>
              <a:spLocks noChangeShapeType="1"/>
            </p:cNvSpPr>
            <p:nvPr/>
          </p:nvSpPr>
          <p:spPr bwMode="auto">
            <a:xfrm flipV="1">
              <a:off x="6829" y="11065"/>
              <a:ext cx="414" cy="46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0" name="Line 5"/>
            <p:cNvSpPr>
              <a:spLocks noChangeShapeType="1"/>
            </p:cNvSpPr>
            <p:nvPr/>
          </p:nvSpPr>
          <p:spPr bwMode="auto">
            <a:xfrm flipH="1">
              <a:off x="4238" y="12552"/>
              <a:ext cx="676" cy="40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4"/>
            <p:cNvSpPr>
              <a:spLocks noChangeShapeType="1"/>
            </p:cNvSpPr>
            <p:nvPr/>
          </p:nvSpPr>
          <p:spPr bwMode="auto">
            <a:xfrm>
              <a:off x="7243" y="12542"/>
              <a:ext cx="687" cy="37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3"/>
            <p:cNvSpPr>
              <a:spLocks noChangeShapeType="1"/>
            </p:cNvSpPr>
            <p:nvPr/>
          </p:nvSpPr>
          <p:spPr bwMode="auto">
            <a:xfrm flipH="1">
              <a:off x="4689" y="12959"/>
              <a:ext cx="630" cy="91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2"/>
            <p:cNvSpPr>
              <a:spLocks noChangeShapeType="1"/>
            </p:cNvSpPr>
            <p:nvPr/>
          </p:nvSpPr>
          <p:spPr bwMode="auto">
            <a:xfrm>
              <a:off x="6817" y="12964"/>
              <a:ext cx="786" cy="100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4" name="Rectangle 29"/>
          <p:cNvSpPr>
            <a:spLocks noChangeArrowheads="1"/>
          </p:cNvSpPr>
          <p:nvPr/>
        </p:nvSpPr>
        <p:spPr bwMode="auto">
          <a:xfrm>
            <a:off x="1031032" y="233380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420471334"/>
      </p:ext>
    </p:extLst>
  </p:cSld>
  <p:clrMapOvr>
    <a:masterClrMapping/>
  </p:clrMapOvr>
  <p:transition>
    <p:strips dir="l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15568"/>
            <a:ext cx="8608713" cy="683264"/>
          </a:xfrm>
          <a:prstGeom prst="rect">
            <a:avLst/>
          </a:prstGeom>
        </p:spPr>
        <p:txBody>
          <a:bodyPr wrap="square">
            <a:spAutoFit/>
          </a:bodyPr>
          <a:lstStyle/>
          <a:p>
            <a:pPr algn="ctr">
              <a:lnSpc>
                <a:spcPct val="80000"/>
              </a:lnSpc>
              <a:spcAft>
                <a:spcPts val="0"/>
              </a:spcAft>
            </a:pPr>
            <a:r>
              <a:rPr lang="ru-RU" sz="4600" b="1" dirty="0">
                <a:latin typeface="+mn-lt"/>
                <a:ea typeface="Calibri" panose="020F0502020204030204" pitchFamily="34" charset="0"/>
              </a:rPr>
              <a:t>Структура </a:t>
            </a:r>
            <a:r>
              <a:rPr lang="ru-RU" sz="4600" b="1" dirty="0" err="1">
                <a:latin typeface="+mn-lt"/>
                <a:ea typeface="Calibri" panose="020F0502020204030204" pitchFamily="34" charset="0"/>
              </a:rPr>
              <a:t>наукового</a:t>
            </a:r>
            <a:r>
              <a:rPr lang="ru-RU" sz="4600" b="1" dirty="0">
                <a:latin typeface="+mn-lt"/>
                <a:ea typeface="Calibri" panose="020F0502020204030204" pitchFamily="34" charset="0"/>
              </a:rPr>
              <a:t> факту</a:t>
            </a:r>
            <a:endParaRPr lang="uk-UA" sz="4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1"/>
          <p:cNvGrpSpPr>
            <a:grpSpLocks/>
          </p:cNvGrpSpPr>
          <p:nvPr/>
        </p:nvGrpSpPr>
        <p:grpSpPr bwMode="auto">
          <a:xfrm>
            <a:off x="251520" y="1140464"/>
            <a:ext cx="8784976" cy="5385128"/>
            <a:chOff x="1134" y="12779"/>
            <a:chExt cx="10065" cy="6173"/>
          </a:xfrm>
        </p:grpSpPr>
        <p:sp>
          <p:nvSpPr>
            <p:cNvPr id="14" name="Line 21"/>
            <p:cNvSpPr>
              <a:spLocks noChangeShapeType="1"/>
            </p:cNvSpPr>
            <p:nvPr/>
          </p:nvSpPr>
          <p:spPr bwMode="auto">
            <a:xfrm>
              <a:off x="1134" y="12959"/>
              <a:ext cx="12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nvGrpSpPr>
            <p:cNvPr id="25" name="Group 2"/>
            <p:cNvGrpSpPr>
              <a:grpSpLocks/>
            </p:cNvGrpSpPr>
            <p:nvPr/>
          </p:nvGrpSpPr>
          <p:grpSpPr bwMode="auto">
            <a:xfrm>
              <a:off x="1134" y="12779"/>
              <a:ext cx="10065" cy="6173"/>
              <a:chOff x="1134" y="9719"/>
              <a:chExt cx="10065" cy="6173"/>
            </a:xfrm>
          </p:grpSpPr>
          <p:sp>
            <p:nvSpPr>
              <p:cNvPr id="26" name="Rectangle 20"/>
              <p:cNvSpPr>
                <a:spLocks noChangeArrowheads="1"/>
              </p:cNvSpPr>
              <p:nvPr/>
            </p:nvSpPr>
            <p:spPr bwMode="auto">
              <a:xfrm>
                <a:off x="2394" y="9719"/>
                <a:ext cx="72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4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a:t>
                </a:r>
                <a:endParaRPr kumimoji="0" lang="uk-UA" altLang="uk-UA" sz="4400" b="1" i="0" u="none" strike="noStrike" cap="none" normalizeH="0" baseline="0" dirty="0" smtClean="0">
                  <a:ln>
                    <a:noFill/>
                  </a:ln>
                  <a:solidFill>
                    <a:schemeClr val="bg1"/>
                  </a:solidFill>
                  <a:effectLst/>
                </a:endParaRPr>
              </a:p>
            </p:txBody>
          </p:sp>
          <p:sp>
            <p:nvSpPr>
              <p:cNvPr id="27" name="Rectangle 19"/>
              <p:cNvSpPr>
                <a:spLocks noChangeArrowheads="1"/>
              </p:cNvSpPr>
              <p:nvPr/>
            </p:nvSpPr>
            <p:spPr bwMode="auto">
              <a:xfrm>
                <a:off x="1535" y="10376"/>
                <a:ext cx="2813" cy="1002"/>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ea typeface="Times New Roman" panose="02020603050405020304" pitchFamily="18" charset="0"/>
                  </a:rPr>
                  <a:t>об'єктивна складова</a:t>
                </a:r>
                <a:endParaRPr kumimoji="0" lang="uk-UA" altLang="uk-UA" sz="2800" b="0" i="0" u="none" strike="noStrike" cap="none" normalizeH="0" baseline="0" dirty="0" smtClean="0">
                  <a:ln>
                    <a:noFill/>
                  </a:ln>
                  <a:solidFill>
                    <a:schemeClr val="tx1"/>
                  </a:solidFill>
                  <a:effectLst/>
                </a:endParaRPr>
              </a:p>
            </p:txBody>
          </p:sp>
          <p:sp>
            <p:nvSpPr>
              <p:cNvPr id="28" name="Rectangle 18"/>
              <p:cNvSpPr>
                <a:spLocks noChangeArrowheads="1"/>
              </p:cNvSpPr>
              <p:nvPr/>
            </p:nvSpPr>
            <p:spPr bwMode="auto">
              <a:xfrm>
                <a:off x="4599" y="10372"/>
                <a:ext cx="6600" cy="1085"/>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реальні процеси, події, структури, які є похідною основою для фіксації пізнавального результату, що називається фактом </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0" name="Rectangle 17"/>
              <p:cNvSpPr>
                <a:spLocks noChangeArrowheads="1"/>
              </p:cNvSpPr>
              <p:nvPr/>
            </p:nvSpPr>
            <p:spPr bwMode="auto">
              <a:xfrm>
                <a:off x="1521" y="11561"/>
                <a:ext cx="2827" cy="1041"/>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інформаційна складова</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1" name="Rectangle 16"/>
              <p:cNvSpPr>
                <a:spLocks noChangeArrowheads="1"/>
              </p:cNvSpPr>
              <p:nvPr/>
            </p:nvSpPr>
            <p:spPr bwMode="auto">
              <a:xfrm>
                <a:off x="4599" y="11561"/>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інформаційні посередники, які забезпечують передачу інформації від джерела до адресату – засобу фіксації факту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2" name="Rectangle 15"/>
              <p:cNvSpPr>
                <a:spLocks noChangeArrowheads="1"/>
              </p:cNvSpPr>
              <p:nvPr/>
            </p:nvSpPr>
            <p:spPr bwMode="auto">
              <a:xfrm>
                <a:off x="1520" y="12723"/>
                <a:ext cx="2828" cy="146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практична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3" name="Rectangle 14"/>
              <p:cNvSpPr>
                <a:spLocks noChangeArrowheads="1"/>
              </p:cNvSpPr>
              <p:nvPr/>
            </p:nvSpPr>
            <p:spPr bwMode="auto">
              <a:xfrm>
                <a:off x="4599" y="12846"/>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зумовленість факту наявними якісними і кількісними можливостями спостереження, вимірювання й експерименту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4" name="Rectangle 13"/>
              <p:cNvSpPr>
                <a:spLocks noChangeArrowheads="1"/>
              </p:cNvSpPr>
              <p:nvPr/>
            </p:nvSpPr>
            <p:spPr bwMode="auto">
              <a:xfrm>
                <a:off x="1520" y="14304"/>
                <a:ext cx="2828" cy="1588"/>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когнітивна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5" name="Rectangle 12"/>
              <p:cNvSpPr>
                <a:spLocks noChangeArrowheads="1"/>
              </p:cNvSpPr>
              <p:nvPr/>
            </p:nvSpPr>
            <p:spPr bwMode="auto">
              <a:xfrm>
                <a:off x="4599" y="14304"/>
                <a:ext cx="6600" cy="1493"/>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залежність способів фіксації та інтерпретації фактів від системи похідних абстракцій теорії, теоретичних схем, психологічних настанов тощо</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6" name="Line 11"/>
              <p:cNvSpPr>
                <a:spLocks noChangeShapeType="1"/>
              </p:cNvSpPr>
              <p:nvPr/>
            </p:nvSpPr>
            <p:spPr bwMode="auto">
              <a:xfrm>
                <a:off x="1134" y="9899"/>
                <a:ext cx="0" cy="522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8" name="Line 9"/>
              <p:cNvSpPr>
                <a:spLocks noChangeShapeType="1"/>
              </p:cNvSpPr>
              <p:nvPr/>
            </p:nvSpPr>
            <p:spPr bwMode="auto">
              <a:xfrm>
                <a:off x="1134" y="12015"/>
                <a:ext cx="386"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9" name="Line 8"/>
              <p:cNvSpPr>
                <a:spLocks noChangeShapeType="1"/>
              </p:cNvSpPr>
              <p:nvPr/>
            </p:nvSpPr>
            <p:spPr bwMode="auto">
              <a:xfrm>
                <a:off x="1134" y="13386"/>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1" name="Line 7"/>
              <p:cNvSpPr>
                <a:spLocks noChangeShapeType="1"/>
              </p:cNvSpPr>
              <p:nvPr/>
            </p:nvSpPr>
            <p:spPr bwMode="auto">
              <a:xfrm>
                <a:off x="1134" y="15119"/>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4" name="Line 4"/>
              <p:cNvSpPr>
                <a:spLocks noChangeShapeType="1"/>
              </p:cNvSpPr>
              <p:nvPr/>
            </p:nvSpPr>
            <p:spPr bwMode="auto">
              <a:xfrm flipV="1">
                <a:off x="4348" y="15066"/>
                <a:ext cx="244"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grpSp>
      <p:sp>
        <p:nvSpPr>
          <p:cNvPr id="46" name="Rectangle 32"/>
          <p:cNvSpPr>
            <a:spLocks noChangeArrowheads="1"/>
          </p:cNvSpPr>
          <p:nvPr/>
        </p:nvSpPr>
        <p:spPr bwMode="auto">
          <a:xfrm>
            <a:off x="1132756" y="195505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0" name="Line 9"/>
          <p:cNvSpPr>
            <a:spLocks noChangeShapeType="1"/>
          </p:cNvSpPr>
          <p:nvPr/>
        </p:nvSpPr>
        <p:spPr bwMode="auto">
          <a:xfrm>
            <a:off x="251520" y="2132856"/>
            <a:ext cx="350004" cy="13796"/>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6" name="Line 4"/>
          <p:cNvSpPr>
            <a:spLocks noChangeShapeType="1"/>
          </p:cNvSpPr>
          <p:nvPr/>
        </p:nvSpPr>
        <p:spPr bwMode="auto">
          <a:xfrm flipV="1">
            <a:off x="3056777" y="4293096"/>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7" name="Line 4"/>
          <p:cNvSpPr>
            <a:spLocks noChangeShapeType="1"/>
          </p:cNvSpPr>
          <p:nvPr/>
        </p:nvSpPr>
        <p:spPr bwMode="auto">
          <a:xfrm flipV="1">
            <a:off x="3066743" y="3140968"/>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9" name="Line 4"/>
          <p:cNvSpPr>
            <a:spLocks noChangeShapeType="1"/>
          </p:cNvSpPr>
          <p:nvPr/>
        </p:nvSpPr>
        <p:spPr bwMode="auto">
          <a:xfrm flipV="1">
            <a:off x="3066742" y="2146652"/>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00647720"/>
      </p:ext>
    </p:extLst>
  </p:cSld>
  <p:clrMapOvr>
    <a:masterClrMapping/>
  </p:clrMapOvr>
  <p:transition>
    <p:strips dir="ld"/>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8237" y="-19254"/>
            <a:ext cx="8608713" cy="683264"/>
          </a:xfrm>
          <a:prstGeom prst="rect">
            <a:avLst/>
          </a:prstGeom>
        </p:spPr>
        <p:txBody>
          <a:bodyPr wrap="square">
            <a:spAutoFit/>
          </a:bodyPr>
          <a:lstStyle/>
          <a:p>
            <a:pPr algn="ctr">
              <a:lnSpc>
                <a:spcPct val="80000"/>
              </a:lnSpc>
              <a:spcAft>
                <a:spcPts val="0"/>
              </a:spcAft>
            </a:pPr>
            <a:r>
              <a:rPr lang="ru-RU" sz="4800" b="1" dirty="0">
                <a:latin typeface="+mn-lt"/>
                <a:ea typeface="Calibri" panose="020F0502020204030204" pitchFamily="34" charset="0"/>
              </a:rPr>
              <a:t>Види </a:t>
            </a:r>
            <a:r>
              <a:rPr lang="ru-RU" sz="4800" b="1" dirty="0" err="1">
                <a:latin typeface="+mn-lt"/>
                <a:ea typeface="Calibri" panose="020F0502020204030204" pitchFamily="34" charset="0"/>
              </a:rPr>
              <a:t>наукової</a:t>
            </a:r>
            <a:r>
              <a:rPr lang="ru-RU" sz="4800" b="1" dirty="0">
                <a:latin typeface="+mn-lt"/>
                <a:ea typeface="Calibri" panose="020F0502020204030204" pitchFamily="34" charset="0"/>
              </a:rPr>
              <a:t> діяльності</a:t>
            </a:r>
            <a:endParaRPr lang="uk-UA" sz="48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35280" y="608811"/>
            <a:ext cx="8781102" cy="6143797"/>
            <a:chOff x="873" y="1752"/>
            <a:chExt cx="10489" cy="5466"/>
          </a:xfrm>
        </p:grpSpPr>
        <p:sp>
          <p:nvSpPr>
            <p:cNvPr id="5" name="Rectangle 16"/>
            <p:cNvSpPr>
              <a:spLocks noChangeArrowheads="1"/>
            </p:cNvSpPr>
            <p:nvPr/>
          </p:nvSpPr>
          <p:spPr bwMode="auto">
            <a:xfrm>
              <a:off x="1945" y="1752"/>
              <a:ext cx="7638" cy="58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Види наукової діяльності</a:t>
              </a:r>
              <a:endParaRPr kumimoji="0" lang="uk-UA" altLang="uk-UA" sz="4000" b="0" i="0" u="none" strike="noStrike" cap="none" normalizeH="0" baseline="0" dirty="0" smtClean="0">
                <a:ln>
                  <a:noFill/>
                </a:ln>
                <a:solidFill>
                  <a:schemeClr val="bg1"/>
                </a:solidFill>
                <a:effectLst/>
              </a:endParaRPr>
            </a:p>
          </p:txBody>
        </p:sp>
        <p:sp>
          <p:nvSpPr>
            <p:cNvPr id="6" name="Rectangle 15"/>
            <p:cNvSpPr>
              <a:spLocks noChangeArrowheads="1"/>
            </p:cNvSpPr>
            <p:nvPr/>
          </p:nvSpPr>
          <p:spPr bwMode="auto">
            <a:xfrm>
              <a:off x="1256" y="2443"/>
              <a:ext cx="3398" cy="99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науково-технічна</a:t>
              </a:r>
              <a:endParaRPr kumimoji="0" lang="uk-UA" altLang="uk-UA" sz="3600" b="0" i="0" u="none" strike="noStrike" cap="none" normalizeH="0" baseline="0" dirty="0" smtClean="0">
                <a:ln>
                  <a:noFill/>
                </a:ln>
                <a:solidFill>
                  <a:schemeClr val="bg1"/>
                </a:solidFill>
                <a:effectLst/>
              </a:endParaRPr>
            </a:p>
          </p:txBody>
        </p:sp>
        <p:sp>
          <p:nvSpPr>
            <p:cNvPr id="7" name="Rectangle 14"/>
            <p:cNvSpPr>
              <a:spLocks noChangeArrowheads="1"/>
            </p:cNvSpPr>
            <p:nvPr/>
          </p:nvSpPr>
          <p:spPr bwMode="auto">
            <a:xfrm>
              <a:off x="4882" y="2376"/>
              <a:ext cx="6480" cy="12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інтелектуальна творча діяльність, спрямована на здобуття і використання нових знань у всіх галузях техніки і технологій</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13"/>
            <p:cNvSpPr>
              <a:spLocks noChangeArrowheads="1"/>
            </p:cNvSpPr>
            <p:nvPr/>
          </p:nvSpPr>
          <p:spPr bwMode="auto">
            <a:xfrm>
              <a:off x="1256" y="4095"/>
              <a:ext cx="3409" cy="105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науково-організаційна</a:t>
              </a:r>
              <a:endParaRPr kumimoji="0" lang="uk-UA" altLang="uk-UA" sz="3600" b="0" i="0" u="none" strike="noStrike" cap="none" normalizeH="0" baseline="0" dirty="0" smtClean="0">
                <a:ln>
                  <a:noFill/>
                </a:ln>
                <a:solidFill>
                  <a:schemeClr val="bg1"/>
                </a:solidFill>
                <a:effectLst/>
              </a:endParaRPr>
            </a:p>
          </p:txBody>
        </p:sp>
        <p:sp>
          <p:nvSpPr>
            <p:cNvPr id="9" name="Rectangle 12"/>
            <p:cNvSpPr>
              <a:spLocks noChangeArrowheads="1"/>
            </p:cNvSpPr>
            <p:nvPr/>
          </p:nvSpPr>
          <p:spPr bwMode="auto">
            <a:xfrm>
              <a:off x="4882" y="3737"/>
              <a:ext cx="6480" cy="16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діяльність, що спрямована на методичне, організаційне забезпечення та координацію наукової, науково-технічної та науково-педагогічної діяльності</a:t>
              </a:r>
              <a:endParaRPr kumimoji="0" lang="uk-UA" altLang="uk-UA" sz="2400" b="0" i="0" u="none" strike="noStrike" cap="none" normalizeH="0" baseline="0" dirty="0" smtClean="0">
                <a:ln>
                  <a:noFill/>
                </a:ln>
                <a:solidFill>
                  <a:schemeClr val="tx2"/>
                </a:solidFill>
                <a:effectLst/>
              </a:endParaRPr>
            </a:p>
          </p:txBody>
        </p:sp>
        <p:sp>
          <p:nvSpPr>
            <p:cNvPr id="10" name="Rectangle 11"/>
            <p:cNvSpPr>
              <a:spLocks noChangeArrowheads="1"/>
            </p:cNvSpPr>
            <p:nvPr/>
          </p:nvSpPr>
          <p:spPr bwMode="auto">
            <a:xfrm>
              <a:off x="1265" y="5841"/>
              <a:ext cx="3404" cy="102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науково-педагогічна</a:t>
              </a:r>
              <a:endParaRPr kumimoji="0" lang="uk-UA" altLang="uk-UA" sz="3600" b="0" i="0" u="none" strike="noStrike" cap="none" normalizeH="0" baseline="0" dirty="0" smtClean="0">
                <a:ln>
                  <a:noFill/>
                </a:ln>
                <a:solidFill>
                  <a:schemeClr val="bg1"/>
                </a:solidFill>
                <a:effectLst/>
              </a:endParaRPr>
            </a:p>
          </p:txBody>
        </p:sp>
        <p:sp>
          <p:nvSpPr>
            <p:cNvPr id="11" name="Rectangle 10"/>
            <p:cNvSpPr>
              <a:spLocks noChangeArrowheads="1"/>
            </p:cNvSpPr>
            <p:nvPr/>
          </p:nvSpPr>
          <p:spPr bwMode="auto">
            <a:xfrm>
              <a:off x="4882" y="5488"/>
              <a:ext cx="6480" cy="173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педагогічна діяльність у </a:t>
              </a:r>
              <a:r>
                <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вищих навчальних закладах та закладах післядипломної освіти ІІІ–І</a:t>
              </a:r>
              <a:r>
                <a:rPr kumimoji="0" lang="en-US"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рівнів акредитації, пов’язана з науковою та (або) науково-технічною діяльністю</a:t>
              </a:r>
              <a:endParaRPr kumimoji="0" lang="uk-UA" altLang="uk-UA" sz="2400" b="0" i="0" u="none" strike="noStrike" cap="none" normalizeH="0" baseline="0" dirty="0" smtClean="0">
                <a:ln>
                  <a:noFill/>
                </a:ln>
                <a:solidFill>
                  <a:schemeClr val="tx2"/>
                </a:solidFill>
                <a:effectLst/>
              </a:endParaRPr>
            </a:p>
          </p:txBody>
        </p:sp>
        <p:sp>
          <p:nvSpPr>
            <p:cNvPr id="13" name="Line 9"/>
            <p:cNvSpPr>
              <a:spLocks noChangeShapeType="1"/>
            </p:cNvSpPr>
            <p:nvPr/>
          </p:nvSpPr>
          <p:spPr bwMode="auto">
            <a:xfrm>
              <a:off x="892" y="2041"/>
              <a:ext cx="1052" cy="5"/>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5" name="Line 8"/>
            <p:cNvSpPr>
              <a:spLocks noChangeShapeType="1"/>
            </p:cNvSpPr>
            <p:nvPr/>
          </p:nvSpPr>
          <p:spPr bwMode="auto">
            <a:xfrm>
              <a:off x="873" y="2041"/>
              <a:ext cx="7" cy="439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6" name="AutoShape 7"/>
            <p:cNvSpPr>
              <a:spLocks noChangeArrowheads="1"/>
            </p:cNvSpPr>
            <p:nvPr/>
          </p:nvSpPr>
          <p:spPr bwMode="auto">
            <a:xfrm>
              <a:off x="892" y="2836"/>
              <a:ext cx="364" cy="163"/>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7" name="AutoShape 6"/>
            <p:cNvSpPr>
              <a:spLocks noChangeArrowheads="1"/>
            </p:cNvSpPr>
            <p:nvPr/>
          </p:nvSpPr>
          <p:spPr bwMode="auto">
            <a:xfrm>
              <a:off x="892" y="4490"/>
              <a:ext cx="358" cy="16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8" name="AutoShape 5"/>
            <p:cNvSpPr>
              <a:spLocks noChangeArrowheads="1"/>
            </p:cNvSpPr>
            <p:nvPr/>
          </p:nvSpPr>
          <p:spPr bwMode="auto">
            <a:xfrm>
              <a:off x="911" y="6266"/>
              <a:ext cx="349" cy="1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grpSp>
      <p:sp>
        <p:nvSpPr>
          <p:cNvPr id="22" name="Rectangle 25"/>
          <p:cNvSpPr>
            <a:spLocks noChangeArrowheads="1"/>
          </p:cNvSpPr>
          <p:nvPr/>
        </p:nvSpPr>
        <p:spPr bwMode="auto">
          <a:xfrm>
            <a:off x="1485900" y="223934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45" name="Пряма сполучна лінія 44"/>
          <p:cNvCxnSpPr/>
          <p:nvPr/>
        </p:nvCxnSpPr>
        <p:spPr bwMode="auto">
          <a:xfrm>
            <a:off x="3409838" y="194693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5" name="Пряма сполучна лінія 54"/>
          <p:cNvCxnSpPr/>
          <p:nvPr/>
        </p:nvCxnSpPr>
        <p:spPr bwMode="auto">
          <a:xfrm>
            <a:off x="3419872" y="377289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418347" y="5792710"/>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62456921"/>
      </p:ext>
    </p:extLst>
  </p:cSld>
  <p:clrMapOvr>
    <a:masterClrMapping/>
  </p:clrMapOvr>
  <p:transition>
    <p:strips dir="ld"/>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40190"/>
            <a:ext cx="8580477" cy="634020"/>
          </a:xfrm>
          <a:prstGeom prst="rect">
            <a:avLst/>
          </a:prstGeom>
        </p:spPr>
        <p:txBody>
          <a:bodyPr wrap="square">
            <a:spAutoFit/>
          </a:bodyPr>
          <a:lstStyle/>
          <a:p>
            <a:pPr algn="ctr">
              <a:lnSpc>
                <a:spcPct val="80000"/>
              </a:lnSpc>
              <a:spcAft>
                <a:spcPts val="0"/>
              </a:spcAft>
            </a:pPr>
            <a:r>
              <a:rPr lang="ru-RU" sz="4400" b="1" dirty="0">
                <a:latin typeface="+mn-lt"/>
                <a:ea typeface="Calibri" panose="020F0502020204030204" pitchFamily="34" charset="0"/>
              </a:rPr>
              <a:t>Суб’єкти </a:t>
            </a:r>
            <a:r>
              <a:rPr lang="ru-RU" sz="4400" b="1" dirty="0" err="1">
                <a:latin typeface="+mn-lt"/>
                <a:ea typeface="Calibri" panose="020F0502020204030204" pitchFamily="34" charset="0"/>
              </a:rPr>
              <a:t>наукової</a:t>
            </a:r>
            <a:r>
              <a:rPr lang="ru-RU" sz="4400" b="1" dirty="0">
                <a:latin typeface="+mn-lt"/>
                <a:ea typeface="Calibri" panose="020F0502020204030204" pitchFamily="34" charset="0"/>
              </a:rPr>
              <a:t> діяльності</a:t>
            </a:r>
            <a:endParaRPr lang="uk-UA" sz="44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0" name="Rectangle 17"/>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1" name="Групувати 30"/>
          <p:cNvGrpSpPr/>
          <p:nvPr/>
        </p:nvGrpSpPr>
        <p:grpSpPr>
          <a:xfrm>
            <a:off x="257347" y="774210"/>
            <a:ext cx="8640959" cy="5958474"/>
            <a:chOff x="257347" y="774210"/>
            <a:chExt cx="8640959" cy="5958474"/>
          </a:xfrm>
        </p:grpSpPr>
        <p:grpSp>
          <p:nvGrpSpPr>
            <p:cNvPr id="12" name="Group 1"/>
            <p:cNvGrpSpPr>
              <a:grpSpLocks/>
            </p:cNvGrpSpPr>
            <p:nvPr/>
          </p:nvGrpSpPr>
          <p:grpSpPr bwMode="auto">
            <a:xfrm>
              <a:off x="257347" y="774210"/>
              <a:ext cx="8640959" cy="5958474"/>
              <a:chOff x="1314" y="9775"/>
              <a:chExt cx="9540" cy="4280"/>
            </a:xfrm>
          </p:grpSpPr>
          <p:grpSp>
            <p:nvGrpSpPr>
              <p:cNvPr id="14" name="Group 7"/>
              <p:cNvGrpSpPr>
                <a:grpSpLocks/>
              </p:cNvGrpSpPr>
              <p:nvPr/>
            </p:nvGrpSpPr>
            <p:grpSpPr bwMode="auto">
              <a:xfrm>
                <a:off x="1314" y="9775"/>
                <a:ext cx="9540" cy="4280"/>
                <a:chOff x="1314" y="9775"/>
                <a:chExt cx="9540" cy="4280"/>
              </a:xfrm>
            </p:grpSpPr>
            <p:sp>
              <p:nvSpPr>
                <p:cNvPr id="25" name="AutoShape 11"/>
                <p:cNvSpPr>
                  <a:spLocks noChangeArrowheads="1"/>
                </p:cNvSpPr>
                <p:nvPr/>
              </p:nvSpPr>
              <p:spPr bwMode="auto">
                <a:xfrm>
                  <a:off x="1314" y="9775"/>
                  <a:ext cx="7394" cy="1005"/>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1"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Суб’єкт наукової діяльності</a:t>
                  </a:r>
                  <a:endParaRPr kumimoji="0" lang="uk-UA" altLang="uk-UA" sz="4400" b="1" i="0" u="none" strike="noStrike" cap="none" normalizeH="0" baseline="0" dirty="0" smtClean="0">
                    <a:ln>
                      <a:noFill/>
                    </a:ln>
                    <a:solidFill>
                      <a:schemeClr val="tx2"/>
                    </a:solidFill>
                    <a:effectLst/>
                    <a:latin typeface="Arial" panose="020B0604020202020204" pitchFamily="34" charset="0"/>
                  </a:endParaRPr>
                </a:p>
              </p:txBody>
            </p:sp>
            <p:sp>
              <p:nvSpPr>
                <p:cNvPr id="26" name="AutoShape 10"/>
                <p:cNvSpPr>
                  <a:spLocks noChangeArrowheads="1"/>
                </p:cNvSpPr>
                <p:nvPr/>
              </p:nvSpPr>
              <p:spPr bwMode="auto">
                <a:xfrm>
                  <a:off x="1314" y="11309"/>
                  <a:ext cx="1980" cy="2690"/>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окремий вчений, з ім'ям якого пов'язано відкриття</a:t>
                  </a:r>
                  <a:endParaRPr kumimoji="0" lang="uk-UA" altLang="uk-UA" sz="2400" b="0" i="0" u="none" strike="noStrike" cap="none" normalizeH="0" baseline="0" dirty="0" smtClean="0">
                    <a:ln>
                      <a:noFill/>
                    </a:ln>
                    <a:solidFill>
                      <a:schemeClr val="tx2"/>
                    </a:solidFill>
                    <a:effectLst/>
                  </a:endParaRPr>
                </a:p>
              </p:txBody>
            </p:sp>
            <p:sp>
              <p:nvSpPr>
                <p:cNvPr id="27" name="AutoShape 9"/>
                <p:cNvSpPr>
                  <a:spLocks noChangeArrowheads="1"/>
                </p:cNvSpPr>
                <p:nvPr/>
              </p:nvSpPr>
              <p:spPr bwMode="auto">
                <a:xfrm>
                  <a:off x="3527" y="11008"/>
                  <a:ext cx="2954" cy="304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особливе співтовариство людей – учених, спеціально зайнятих виробництвом знання</a:t>
                  </a:r>
                  <a:endParaRPr kumimoji="0" lang="uk-UA" altLang="uk-UA" sz="2400" b="0" i="0" u="none" strike="noStrike" cap="none" normalizeH="0" baseline="0" dirty="0" smtClean="0">
                    <a:ln>
                      <a:noFill/>
                    </a:ln>
                    <a:solidFill>
                      <a:schemeClr val="tx2"/>
                    </a:solidFill>
                    <a:effectLst/>
                  </a:endParaRPr>
                </a:p>
              </p:txBody>
            </p:sp>
            <p:sp>
              <p:nvSpPr>
                <p:cNvPr id="28" name="AutoShape 8"/>
                <p:cNvSpPr>
                  <a:spLocks noChangeArrowheads="1"/>
                </p:cNvSpPr>
                <p:nvPr/>
              </p:nvSpPr>
              <p:spPr bwMode="auto">
                <a:xfrm>
                  <a:off x="6714" y="10482"/>
                  <a:ext cx="4140" cy="351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усе людство, що складається з окремих народів, коли кожен народ, виробляючи норми, ідеї та цінності, що фіксуються в його культурі, виступає як особливий суб'єкт </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пізнавальної діяльності</a:t>
                  </a:r>
                  <a:endParaRPr kumimoji="0" lang="uk-UA" altLang="uk-UA" sz="240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grpSp>
          <p:sp>
            <p:nvSpPr>
              <p:cNvPr id="23" name="AutoShape 3"/>
              <p:cNvSpPr>
                <a:spLocks noChangeArrowheads="1"/>
              </p:cNvSpPr>
              <p:nvPr/>
            </p:nvSpPr>
            <p:spPr bwMode="auto">
              <a:xfrm>
                <a:off x="7628" y="10608"/>
                <a:ext cx="332" cy="552"/>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38" name="AutoShape 3"/>
            <p:cNvSpPr>
              <a:spLocks noChangeArrowheads="1"/>
            </p:cNvSpPr>
            <p:nvPr/>
          </p:nvSpPr>
          <p:spPr bwMode="auto">
            <a:xfrm>
              <a:off x="2855371" y="2173338"/>
              <a:ext cx="300713" cy="1111646"/>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sp>
          <p:nvSpPr>
            <p:cNvPr id="39" name="AutoShape 3"/>
            <p:cNvSpPr>
              <a:spLocks noChangeArrowheads="1"/>
            </p:cNvSpPr>
            <p:nvPr/>
          </p:nvSpPr>
          <p:spPr bwMode="auto">
            <a:xfrm>
              <a:off x="575080" y="2173338"/>
              <a:ext cx="300713" cy="1460398"/>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grpSp>
    </p:spTree>
    <p:extLst>
      <p:ext uri="{BB962C8B-B14F-4D97-AF65-F5344CB8AC3E}">
        <p14:creationId xmlns:p14="http://schemas.microsoft.com/office/powerpoint/2010/main" val="582272980"/>
      </p:ext>
    </p:extLst>
  </p:cSld>
  <p:clrMapOvr>
    <a:masterClrMapping/>
  </p:clrMapOvr>
  <p:transition>
    <p:strips dir="l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наукової</a:t>
            </a:r>
            <a:r>
              <a:rPr lang="ru-RU" sz="3200" b="1" dirty="0">
                <a:latin typeface="+mn-lt"/>
                <a:ea typeface="Calibri" panose="020F0502020204030204" pitchFamily="34" charset="0"/>
              </a:rPr>
              <a:t> та </a:t>
            </a:r>
            <a:r>
              <a:rPr lang="ru-RU" sz="3200" b="1" dirty="0" err="1">
                <a:latin typeface="+mn-lt"/>
                <a:ea typeface="Calibri" panose="020F0502020204030204" pitchFamily="34" charset="0"/>
              </a:rPr>
              <a:t>науково-технічної</a:t>
            </a:r>
            <a:r>
              <a:rPr lang="ru-RU" sz="3200" b="1" dirty="0">
                <a:latin typeface="+mn-lt"/>
                <a:ea typeface="Calibri" panose="020F0502020204030204" pitchFamily="34" charset="0"/>
              </a:rPr>
              <a:t> діяльності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181094" y="795077"/>
            <a:ext cx="8863813" cy="5917490"/>
            <a:chOff x="763" y="2011"/>
            <a:chExt cx="10431" cy="5342"/>
          </a:xfrm>
        </p:grpSpPr>
        <p:sp>
          <p:nvSpPr>
            <p:cNvPr id="5" name="Rectangle 32"/>
            <p:cNvSpPr>
              <a:spLocks noChangeArrowheads="1"/>
            </p:cNvSpPr>
            <p:nvPr/>
          </p:nvSpPr>
          <p:spPr bwMode="auto">
            <a:xfrm>
              <a:off x="1282" y="2011"/>
              <a:ext cx="9902" cy="59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mn-lt"/>
              </a:endParaRPr>
            </a:p>
          </p:txBody>
        </p:sp>
        <p:sp>
          <p:nvSpPr>
            <p:cNvPr id="6" name="Rectangle 31"/>
            <p:cNvSpPr>
              <a:spLocks noChangeArrowheads="1"/>
            </p:cNvSpPr>
            <p:nvPr/>
          </p:nvSpPr>
          <p:spPr bwMode="auto">
            <a:xfrm>
              <a:off x="954" y="2879"/>
              <a:ext cx="27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Учений</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30"/>
            <p:cNvSpPr>
              <a:spLocks noChangeArrowheads="1"/>
            </p:cNvSpPr>
            <p:nvPr/>
          </p:nvSpPr>
          <p:spPr bwMode="auto">
            <a:xfrm>
              <a:off x="4014" y="2657"/>
              <a:ext cx="7170" cy="133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фізична особа  (громадянин  України,  іноземець  або особа  без  громадянства),  яка має повну вищу освіту і проводить фундаментальні  та  (або)  прикладні наукові дослідження і отримує наукові  та  (або)  науково-технічні  результати</a:t>
              </a:r>
              <a:r>
                <a:rPr kumimoji="0" lang="uk-UA" altLang="uk-UA" sz="185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i="0" u="none" strike="noStrike" cap="none" normalizeH="0" baseline="0" dirty="0" smtClean="0">
                <a:ln>
                  <a:noFill/>
                </a:ln>
                <a:solidFill>
                  <a:schemeClr val="tx2"/>
                </a:solidFill>
                <a:effectLst/>
                <a:latin typeface="+mn-lt"/>
              </a:endParaRPr>
            </a:p>
          </p:txBody>
        </p:sp>
        <p:sp>
          <p:nvSpPr>
            <p:cNvPr id="8" name="Rectangle 29"/>
            <p:cNvSpPr>
              <a:spLocks noChangeArrowheads="1"/>
            </p:cNvSpPr>
            <p:nvPr/>
          </p:nvSpPr>
          <p:spPr bwMode="auto">
            <a:xfrm>
              <a:off x="1044" y="4311"/>
              <a:ext cx="2700" cy="105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Науковий працівник</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Rectangle 28"/>
            <p:cNvSpPr>
              <a:spLocks noChangeArrowheads="1"/>
            </p:cNvSpPr>
            <p:nvPr/>
          </p:nvSpPr>
          <p:spPr bwMode="auto">
            <a:xfrm>
              <a:off x="4024" y="4044"/>
              <a:ext cx="7170" cy="183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учений, який за основним місцем роботи та  відповідно до  трудового  договору  (контракту)  </a:t>
              </a:r>
              <a:r>
                <a:rPr kumimoji="0" lang="uk-UA" altLang="uk-UA" sz="1850" b="0" i="0" u="none" strike="noStrike" cap="none" normalizeH="0" baseline="0" dirty="0" err="1"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професійно</a:t>
              </a: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займається науковою, науково-технічною, науково-організаційною або науково-педагогічною  діяльністю  та  має  відповідну кваліфікацію незалежно  від  наявності  наукового  ступеню  або вченого звання, підтверджену  результатами  атестації</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2"/>
                </a:solidFill>
                <a:effectLst/>
                <a:latin typeface="Arial" panose="020B0604020202020204" pitchFamily="34" charset="0"/>
              </a:endParaRPr>
            </a:p>
          </p:txBody>
        </p:sp>
        <p:sp>
          <p:nvSpPr>
            <p:cNvPr id="10" name="Rectangle 27"/>
            <p:cNvSpPr>
              <a:spLocks noChangeArrowheads="1"/>
            </p:cNvSpPr>
            <p:nvPr/>
          </p:nvSpPr>
          <p:spPr bwMode="auto">
            <a:xfrm>
              <a:off x="970" y="6058"/>
              <a:ext cx="2700" cy="106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установа</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Rectangle 26"/>
            <p:cNvSpPr>
              <a:spLocks noChangeArrowheads="1"/>
            </p:cNvSpPr>
            <p:nvPr/>
          </p:nvSpPr>
          <p:spPr bwMode="auto">
            <a:xfrm>
              <a:off x="4040" y="5972"/>
              <a:ext cx="7154" cy="1381"/>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юридична особа незалежно від форми власності, що створена в установленому законодавством порядку,  для якої наукова або науково-технічна діяльність є основною і  становить  понад 70% загального річного обсягу  виконаних робіт</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latin typeface="+mn-lt"/>
              </a:endParaRPr>
            </a:p>
          </p:txBody>
        </p:sp>
        <p:sp>
          <p:nvSpPr>
            <p:cNvPr id="22" name="Line 17"/>
            <p:cNvSpPr>
              <a:spLocks noChangeShapeType="1"/>
            </p:cNvSpPr>
            <p:nvPr/>
          </p:nvSpPr>
          <p:spPr bwMode="auto">
            <a:xfrm>
              <a:off x="763" y="2308"/>
              <a:ext cx="519" cy="3"/>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16"/>
            <p:cNvSpPr>
              <a:spLocks noChangeShapeType="1"/>
            </p:cNvSpPr>
            <p:nvPr/>
          </p:nvSpPr>
          <p:spPr bwMode="auto">
            <a:xfrm>
              <a:off x="763" y="2311"/>
              <a:ext cx="11" cy="434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9" name="Line 15"/>
            <p:cNvSpPr>
              <a:spLocks noChangeShapeType="1"/>
            </p:cNvSpPr>
            <p:nvPr/>
          </p:nvSpPr>
          <p:spPr bwMode="auto">
            <a:xfrm>
              <a:off x="763" y="3172"/>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5" name="Line 10"/>
            <p:cNvSpPr>
              <a:spLocks noChangeShapeType="1"/>
            </p:cNvSpPr>
            <p:nvPr/>
          </p:nvSpPr>
          <p:spPr bwMode="auto">
            <a:xfrm>
              <a:off x="774" y="6659"/>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9"/>
            <p:cNvSpPr>
              <a:spLocks noChangeShapeType="1"/>
            </p:cNvSpPr>
            <p:nvPr/>
          </p:nvSpPr>
          <p:spPr bwMode="auto">
            <a:xfrm flipV="1">
              <a:off x="774" y="4779"/>
              <a:ext cx="27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7" name="Line 8"/>
            <p:cNvSpPr>
              <a:spLocks noChangeShapeType="1"/>
            </p:cNvSpPr>
            <p:nvPr/>
          </p:nvSpPr>
          <p:spPr bwMode="auto">
            <a:xfrm>
              <a:off x="3643" y="3163"/>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1" name="Line 7"/>
            <p:cNvSpPr>
              <a:spLocks noChangeShapeType="1"/>
            </p:cNvSpPr>
            <p:nvPr/>
          </p:nvSpPr>
          <p:spPr bwMode="auto">
            <a:xfrm flipV="1">
              <a:off x="3744" y="4778"/>
              <a:ext cx="27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6" name="Line 2"/>
            <p:cNvSpPr>
              <a:spLocks noChangeShapeType="1"/>
            </p:cNvSpPr>
            <p:nvPr/>
          </p:nvSpPr>
          <p:spPr bwMode="auto">
            <a:xfrm>
              <a:off x="3674" y="6659"/>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749824301"/>
      </p:ext>
    </p:extLst>
  </p:cSld>
  <p:clrMapOvr>
    <a:masterClrMapping/>
  </p:clrMapOvr>
  <p:transition>
    <p:strips dir="ld"/>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84552" y="124519"/>
            <a:ext cx="8837468" cy="6707873"/>
            <a:chOff x="763" y="2083"/>
            <a:chExt cx="10400" cy="11644"/>
          </a:xfrm>
        </p:grpSpPr>
        <p:sp>
          <p:nvSpPr>
            <p:cNvPr id="5" name="Rectangle 32"/>
            <p:cNvSpPr>
              <a:spLocks noChangeArrowheads="1"/>
            </p:cNvSpPr>
            <p:nvPr/>
          </p:nvSpPr>
          <p:spPr bwMode="auto">
            <a:xfrm>
              <a:off x="1572" y="2083"/>
              <a:ext cx="9490" cy="72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Arial" panose="020B0604020202020204" pitchFamily="34" charset="0"/>
              </a:endParaRPr>
            </a:p>
          </p:txBody>
        </p:sp>
        <p:sp>
          <p:nvSpPr>
            <p:cNvPr id="13" name="Rectangle 25"/>
            <p:cNvSpPr>
              <a:spLocks noChangeArrowheads="1"/>
            </p:cNvSpPr>
            <p:nvPr/>
          </p:nvSpPr>
          <p:spPr bwMode="auto">
            <a:xfrm>
              <a:off x="1143" y="2899"/>
              <a:ext cx="3479" cy="256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Громадські наукові організації</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Rectangle 24"/>
            <p:cNvSpPr>
              <a:spLocks noChangeArrowheads="1"/>
            </p:cNvSpPr>
            <p:nvPr/>
          </p:nvSpPr>
          <p:spPr bwMode="auto">
            <a:xfrm>
              <a:off x="4718" y="3078"/>
              <a:ext cx="6403" cy="1967"/>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об'єднання вчених для цілеспрямованого розвитку  відповідних  напрямів  науки,  захисту фахових  інтересів, взаємної координації науково-дослідної роботи, обміну досвідом</a:t>
              </a:r>
              <a:endParaRPr kumimoji="0" lang="uk-UA" altLang="uk-UA"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sp>
          <p:nvSpPr>
            <p:cNvPr id="16" name="Rectangle 23"/>
            <p:cNvSpPr>
              <a:spLocks noChangeArrowheads="1"/>
            </p:cNvSpPr>
            <p:nvPr/>
          </p:nvSpPr>
          <p:spPr bwMode="auto">
            <a:xfrm>
              <a:off x="1143" y="5619"/>
              <a:ext cx="3479" cy="262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Науково-педагогічний працівник</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Rectangle 22"/>
            <p:cNvSpPr>
              <a:spLocks noChangeArrowheads="1"/>
            </p:cNvSpPr>
            <p:nvPr/>
          </p:nvSpPr>
          <p:spPr bwMode="auto">
            <a:xfrm>
              <a:off x="4718" y="5338"/>
              <a:ext cx="6445" cy="252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особи, які за основним місцем роботи у вищих навчальних закладах ІІІ і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a:t>
              </a:r>
              <a:r>
                <a:rPr kumimoji="0" lang="en-US"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рівнів акредитації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професійно</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займаються педагогічною діяльністю у поєднанні з науковою та науково-технічною діяльністю</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21"/>
            <p:cNvSpPr>
              <a:spLocks noChangeArrowheads="1"/>
            </p:cNvSpPr>
            <p:nvPr/>
          </p:nvSpPr>
          <p:spPr bwMode="auto">
            <a:xfrm>
              <a:off x="1128" y="8336"/>
              <a:ext cx="3468" cy="189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організація</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Rectangle 20"/>
            <p:cNvSpPr>
              <a:spLocks noChangeArrowheads="1"/>
            </p:cNvSpPr>
            <p:nvPr/>
          </p:nvSpPr>
          <p:spPr bwMode="auto">
            <a:xfrm>
              <a:off x="4718" y="8056"/>
              <a:ext cx="6445" cy="346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організація (установа, підприємство), що виконує наукові дослідження і розробки в якості основної діяльності або має у своєму складі підрозділу, основною діяльністю яких є виконання наукових досліджень і розробок, незалежно від її належності до тієї чи іншої галузі економіки, організаційно-правової форми та форми власності</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0" name="Rectangle 19"/>
            <p:cNvSpPr>
              <a:spLocks noChangeArrowheads="1"/>
            </p:cNvSpPr>
            <p:nvPr/>
          </p:nvSpPr>
          <p:spPr bwMode="auto">
            <a:xfrm>
              <a:off x="1125" y="10353"/>
              <a:ext cx="3442" cy="3327"/>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Вищі навчальні заклади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III</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IV </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рівнів акредитації</a:t>
              </a:r>
              <a:endParaRPr kumimoji="0" lang="uk-UA" altLang="uk-UA" sz="2800" b="0" i="0" u="none" strike="noStrike" cap="none" normalizeH="0" baseline="0" dirty="0" smtClean="0">
                <a:ln>
                  <a:noFill/>
                </a:ln>
                <a:solidFill>
                  <a:schemeClr val="bg1"/>
                </a:solidFill>
                <a:effectLst/>
                <a:latin typeface="+mn-lt"/>
              </a:endParaRPr>
            </a:p>
          </p:txBody>
        </p:sp>
        <p:sp>
          <p:nvSpPr>
            <p:cNvPr id="21" name="Rectangle 18"/>
            <p:cNvSpPr>
              <a:spLocks noChangeArrowheads="1"/>
            </p:cNvSpPr>
            <p:nvPr/>
          </p:nvSpPr>
          <p:spPr bwMode="auto">
            <a:xfrm>
              <a:off x="4718" y="11715"/>
              <a:ext cx="6445" cy="201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інститут, музична академія, академія, університет, які здійснюють підготовку фахівців за такими освітньо-кваліфікаційними рівнями, як спеціаліст і магістр</a:t>
              </a:r>
              <a:endParaRPr kumimoji="0" lang="ru-RU"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2" name="Line 17"/>
            <p:cNvSpPr>
              <a:spLocks noChangeShapeType="1"/>
            </p:cNvSpPr>
            <p:nvPr/>
          </p:nvSpPr>
          <p:spPr bwMode="auto">
            <a:xfrm>
              <a:off x="763" y="2311"/>
              <a:ext cx="80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4" name="Line 16"/>
            <p:cNvSpPr>
              <a:spLocks noChangeShapeType="1"/>
            </p:cNvSpPr>
            <p:nvPr/>
          </p:nvSpPr>
          <p:spPr bwMode="auto">
            <a:xfrm>
              <a:off x="763" y="2311"/>
              <a:ext cx="19" cy="10124"/>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3" name="Line 12"/>
            <p:cNvSpPr>
              <a:spLocks noChangeShapeType="1"/>
            </p:cNvSpPr>
            <p:nvPr/>
          </p:nvSpPr>
          <p:spPr bwMode="auto">
            <a:xfrm flipV="1">
              <a:off x="785" y="6569"/>
              <a:ext cx="343"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4" name="Line 11"/>
            <p:cNvSpPr>
              <a:spLocks noChangeShapeType="1"/>
            </p:cNvSpPr>
            <p:nvPr/>
          </p:nvSpPr>
          <p:spPr bwMode="auto">
            <a:xfrm>
              <a:off x="774" y="4179"/>
              <a:ext cx="354"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3" name="Пряма сполучна лінія 52"/>
          <p:cNvCxnSpPr/>
          <p:nvPr/>
        </p:nvCxnSpPr>
        <p:spPr bwMode="auto">
          <a:xfrm>
            <a:off x="3573457" y="1331982"/>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9" name="Пряма сполучна лінія 58"/>
          <p:cNvCxnSpPr/>
          <p:nvPr/>
        </p:nvCxnSpPr>
        <p:spPr bwMode="auto">
          <a:xfrm>
            <a:off x="3573457" y="2708920"/>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552814" y="4221276"/>
            <a:ext cx="92525"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2" name="Пряма сполучна лінія 61"/>
          <p:cNvCxnSpPr/>
          <p:nvPr/>
        </p:nvCxnSpPr>
        <p:spPr bwMode="auto">
          <a:xfrm>
            <a:off x="3523352" y="6093296"/>
            <a:ext cx="121987"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65" name="Line 12"/>
          <p:cNvSpPr>
            <a:spLocks noChangeShapeType="1"/>
          </p:cNvSpPr>
          <p:nvPr/>
        </p:nvSpPr>
        <p:spPr bwMode="auto">
          <a:xfrm flipV="1">
            <a:off x="301122" y="4149080"/>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6" name="Line 12"/>
          <p:cNvSpPr>
            <a:spLocks noChangeShapeType="1"/>
          </p:cNvSpPr>
          <p:nvPr/>
        </p:nvSpPr>
        <p:spPr bwMode="auto">
          <a:xfrm flipV="1">
            <a:off x="300698" y="6087869"/>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465208311"/>
      </p:ext>
    </p:extLst>
  </p:cSld>
  <p:clrMapOvr>
    <a:masterClrMapping/>
  </p:clrMapOvr>
  <p:transition>
    <p:strips dir="l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пізнання</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залежно</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від</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етапу</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розвитку</a:t>
            </a:r>
            <a:r>
              <a:rPr lang="ru-RU" sz="3200" b="1" dirty="0">
                <a:latin typeface="+mn-lt"/>
                <a:ea typeface="Calibri" panose="020F0502020204030204" pitchFamily="34" charset="0"/>
              </a:rPr>
              <a:t> науки</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nvPr>
        </p:nvGraphicFramePr>
        <p:xfrm>
          <a:off x="108702" y="868515"/>
          <a:ext cx="8927794" cy="5872852"/>
        </p:xfrm>
        <a:graphic>
          <a:graphicData uri="http://schemas.openxmlformats.org/drawingml/2006/table">
            <a:tbl>
              <a:tblPr firstRow="1" firstCol="1" lastRow="1" lastCol="1" bandRow="1" bandCol="1"/>
              <a:tblGrid>
                <a:gridCol w="2531473">
                  <a:extLst>
                    <a:ext uri="{9D8B030D-6E8A-4147-A177-3AD203B41FA5}">
                      <a16:colId xmlns:a16="http://schemas.microsoft.com/office/drawing/2014/main" xmlns="" val="4069860237"/>
                    </a:ext>
                  </a:extLst>
                </a:gridCol>
                <a:gridCol w="6396321">
                  <a:extLst>
                    <a:ext uri="{9D8B030D-6E8A-4147-A177-3AD203B41FA5}">
                      <a16:colId xmlns:a16="http://schemas.microsoft.com/office/drawing/2014/main" xmlns="" val="4230323895"/>
                    </a:ext>
                  </a:extLst>
                </a:gridCol>
              </a:tblGrid>
              <a:tr h="873408">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Етап розвитку науки</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92726716"/>
                  </a:ext>
                </a:extLst>
              </a:tr>
              <a:tr h="102937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пізнання являє собою “гносеологічного Робінзона” (це – суб'єкт “взагалі”, поза соціокультурними та суб'єктивними характеристиками; він пізнає об'єкт “сам по собі” ніби в “чистому вигляді” без будь-яких сторонніх привнесень, абсолютно об'єктивно)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824318565"/>
                  </a:ext>
                </a:extLst>
              </a:tr>
              <a:tr h="257343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вже не претендує на абсолютне знання, оскільки набуває знань: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а) відносно, що часто розуміють як суб'єктивно,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б) інструментально, що означає, що це знання призначене для вирішення певних завдань </a:t>
                      </a:r>
                    </a:p>
                    <a:p>
                      <a:pPr>
                        <a:spcAft>
                          <a:spcPts val="0"/>
                        </a:spcAft>
                      </a:pPr>
                      <a:r>
                        <a:rPr lang="uk-UA" sz="165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 суб'єкт пізнання – не споглядає світ як гносеологічну машину, а активно пізнає істоту, причому не тільки досліджує ті чи інші сторони об'єкта, а й формує сам об'єкт пізнання </a:t>
                      </a:r>
                      <a:endPar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 суб'єкт пізнання – не стільки окрема людина, скільки великі дослідницькі колективи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340093833"/>
                  </a:ext>
                </a:extLst>
              </a:tr>
              <a:tr h="1396636">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Постнеокласична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Характеристики суб'єкта аналогічні характеристикам суб'єкта пізнання некласичної науки, однак є й нові відмінності: у зв'язку з глобалізацією наукової діяльності суб'єкт пізнання виходить за межі національних кордонів, і формується інтернаціональний “науковий етнос”, який у змозі вирішити сучасні завдання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421198341"/>
                  </a:ext>
                </a:extLst>
              </a:tr>
            </a:tbl>
          </a:graphicData>
        </a:graphic>
      </p:graphicFrame>
    </p:spTree>
    <p:extLst>
      <p:ext uri="{BB962C8B-B14F-4D97-AF65-F5344CB8AC3E}">
        <p14:creationId xmlns:p14="http://schemas.microsoft.com/office/powerpoint/2010/main" val="2445113114"/>
      </p:ext>
    </p:extLst>
  </p:cSld>
  <p:clrMapOvr>
    <a:masterClrMapping/>
  </p:clrMapOvr>
  <p:transition>
    <p:strips dir="ld"/>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Дякую </a:t>
            </a:r>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за увагу! </a:t>
            </a:r>
            <a:endParaRPr lang="uk-UA" sz="8000" dirty="0">
              <a:solidFill>
                <a:schemeClr val="accent4">
                  <a:lumMod val="75000"/>
                </a:schemeClr>
              </a:solidFill>
              <a:latin typeface="Arial Black" panose="020B0A04020102020204" pitchFamily="34" charset="0"/>
            </a:endParaRPr>
          </a:p>
        </p:txBody>
      </p:sp>
    </p:spTree>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252536" y="0"/>
            <a:ext cx="8928992" cy="769441"/>
          </a:xfrm>
          <a:prstGeom prst="rect">
            <a:avLst/>
          </a:prstGeom>
        </p:spPr>
        <p:txBody>
          <a:bodyPr wrap="square">
            <a:spAutoFit/>
          </a:bodyPr>
          <a:lstStyle/>
          <a:p>
            <a:pPr algn="ctr">
              <a:spcAft>
                <a:spcPts val="0"/>
              </a:spcAft>
            </a:pPr>
            <a:r>
              <a:rPr lang="uk-UA" sz="4400" b="1" dirty="0">
                <a:latin typeface="+mn-lt"/>
                <a:ea typeface="Calibri" panose="020F0502020204030204" pitchFamily="34" charset="0"/>
              </a:rPr>
              <a:t>Методи наукового пізнання</a:t>
            </a:r>
            <a:endParaRPr lang="uk-UA" sz="4400" dirty="0">
              <a:effectLst/>
              <a:latin typeface="+mn-lt"/>
              <a:ea typeface="Calibri" panose="020F0502020204030204" pitchFamily="34" charset="0"/>
            </a:endParaRPr>
          </a:p>
        </p:txBody>
      </p:sp>
      <p:grpSp>
        <p:nvGrpSpPr>
          <p:cNvPr id="18" name="Group 3"/>
          <p:cNvGrpSpPr>
            <a:grpSpLocks/>
          </p:cNvGrpSpPr>
          <p:nvPr/>
        </p:nvGrpSpPr>
        <p:grpSpPr bwMode="auto">
          <a:xfrm>
            <a:off x="122098" y="1887537"/>
            <a:ext cx="8899804" cy="3082925"/>
            <a:chOff x="-1284" y="-619"/>
            <a:chExt cx="14512" cy="4855"/>
          </a:xfrm>
        </p:grpSpPr>
        <p:sp>
          <p:nvSpPr>
            <p:cNvPr id="19" name="Rectangle 11"/>
            <p:cNvSpPr>
              <a:spLocks noChangeArrowheads="1"/>
            </p:cNvSpPr>
            <p:nvPr/>
          </p:nvSpPr>
          <p:spPr bwMode="auto">
            <a:xfrm>
              <a:off x="1920" y="-619"/>
              <a:ext cx="8688" cy="2132"/>
            </a:xfrm>
            <a:prstGeom prst="round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bg1"/>
                  </a:solidFill>
                  <a:effectLst/>
                  <a:ea typeface="Arial Unicode MS" charset="-128"/>
                  <a:cs typeface="Arial" panose="020B0604020202020204" pitchFamily="34" charset="0"/>
                </a:rPr>
                <a:t>Методи наукового пізнання</a:t>
              </a:r>
              <a:endParaRPr kumimoji="0" lang="uk-UA" altLang="uk-UA" sz="4000" b="0" i="0" u="none" strike="noStrike" cap="none" normalizeH="0" baseline="0" dirty="0" smtClean="0">
                <a:ln>
                  <a:noFill/>
                </a:ln>
                <a:solidFill>
                  <a:schemeClr val="bg1"/>
                </a:solidFill>
                <a:effectLst/>
                <a:cs typeface="Arial" panose="020B0604020202020204" pitchFamily="34" charset="0"/>
              </a:endParaRPr>
            </a:p>
          </p:txBody>
        </p:sp>
        <p:sp>
          <p:nvSpPr>
            <p:cNvPr id="20" name="Rectangle 10"/>
            <p:cNvSpPr>
              <a:spLocks noChangeArrowheads="1"/>
            </p:cNvSpPr>
            <p:nvPr/>
          </p:nvSpPr>
          <p:spPr bwMode="auto">
            <a:xfrm>
              <a:off x="-1284" y="2601"/>
              <a:ext cx="4227" cy="163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rgbClr val="0F2E51"/>
                  </a:solidFill>
                  <a:effectLst/>
                  <a:latin typeface="Times New Roman" panose="02020603050405020304" pitchFamily="18" charset="0"/>
                  <a:ea typeface="Arial Unicode MS" charset="-128"/>
                  <a:cs typeface="Arial" panose="020B0604020202020204" pitchFamily="34" charset="0"/>
                </a:rPr>
                <a:t>філософські</a:t>
              </a:r>
              <a:endParaRPr kumimoji="0" lang="uk-UA" altLang="uk-UA" sz="3600" b="0" i="0" u="none" strike="noStrike" cap="none" normalizeH="0" baseline="0" dirty="0" smtClean="0">
                <a:ln>
                  <a:noFill/>
                </a:ln>
                <a:solidFill>
                  <a:srgbClr val="0F2E51"/>
                </a:solidFill>
                <a:effectLst/>
                <a:cs typeface="Arial" panose="020B0604020202020204" pitchFamily="34" charset="0"/>
              </a:endParaRPr>
            </a:p>
          </p:txBody>
        </p:sp>
        <p:sp>
          <p:nvSpPr>
            <p:cNvPr id="21" name="Rectangle 9"/>
            <p:cNvSpPr>
              <a:spLocks noChangeArrowheads="1"/>
            </p:cNvSpPr>
            <p:nvPr/>
          </p:nvSpPr>
          <p:spPr bwMode="auto">
            <a:xfrm>
              <a:off x="3091" y="2601"/>
              <a:ext cx="5401" cy="163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rgbClr val="0F2E51"/>
                  </a:solidFill>
                  <a:effectLst/>
                  <a:latin typeface="Times New Roman" panose="02020603050405020304" pitchFamily="18" charset="0"/>
                  <a:ea typeface="Arial Unicode MS" charset="-128"/>
                  <a:cs typeface="Arial" panose="020B0604020202020204" pitchFamily="34" charset="0"/>
                </a:rPr>
                <a:t>загальнонаукові</a:t>
              </a:r>
              <a:endParaRPr kumimoji="0" lang="uk-UA" altLang="uk-UA" sz="3600" b="0" i="0" u="none" strike="noStrike" cap="none" normalizeH="0" baseline="0" dirty="0" smtClean="0">
                <a:ln>
                  <a:noFill/>
                </a:ln>
                <a:solidFill>
                  <a:srgbClr val="0F2E51"/>
                </a:solidFill>
                <a:effectLst/>
                <a:cs typeface="Arial" panose="020B0604020202020204" pitchFamily="34" charset="0"/>
              </a:endParaRPr>
            </a:p>
          </p:txBody>
        </p:sp>
        <p:sp>
          <p:nvSpPr>
            <p:cNvPr id="22" name="Rectangle 8"/>
            <p:cNvSpPr>
              <a:spLocks noChangeArrowheads="1"/>
            </p:cNvSpPr>
            <p:nvPr/>
          </p:nvSpPr>
          <p:spPr bwMode="auto">
            <a:xfrm>
              <a:off x="8649" y="2601"/>
              <a:ext cx="4579" cy="163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rgbClr val="0F2E51"/>
                  </a:solidFill>
                  <a:effectLst/>
                  <a:latin typeface="Times New Roman" panose="02020603050405020304" pitchFamily="18" charset="0"/>
                  <a:ea typeface="Arial Unicode MS" charset="-128"/>
                  <a:cs typeface="Arial" panose="020B0604020202020204" pitchFamily="34" charset="0"/>
                </a:rPr>
                <a:t>спеціальні</a:t>
              </a:r>
              <a:endParaRPr kumimoji="0" lang="uk-UA" altLang="uk-UA" sz="3600" b="0" i="0" u="none" strike="noStrike" cap="none" normalizeH="0" baseline="0" dirty="0" smtClean="0">
                <a:ln>
                  <a:noFill/>
                </a:ln>
                <a:solidFill>
                  <a:srgbClr val="0F2E51"/>
                </a:solidFill>
                <a:effectLst/>
                <a:cs typeface="Arial" panose="020B0604020202020204" pitchFamily="34" charset="0"/>
              </a:endParaRPr>
            </a:p>
          </p:txBody>
        </p:sp>
        <p:sp>
          <p:nvSpPr>
            <p:cNvPr id="23" name="Line 7"/>
            <p:cNvSpPr>
              <a:spLocks noChangeShapeType="1"/>
            </p:cNvSpPr>
            <p:nvPr/>
          </p:nvSpPr>
          <p:spPr bwMode="auto">
            <a:xfrm>
              <a:off x="2214" y="1881"/>
              <a:ext cx="8100" cy="0"/>
            </a:xfrm>
            <a:prstGeom prst="line">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uk-UA" sz="4000" dirty="0"/>
            </a:p>
          </p:txBody>
        </p:sp>
        <p:sp>
          <p:nvSpPr>
            <p:cNvPr id="24" name="Line 6"/>
            <p:cNvSpPr>
              <a:spLocks noChangeShapeType="1"/>
            </p:cNvSpPr>
            <p:nvPr/>
          </p:nvSpPr>
          <p:spPr bwMode="auto">
            <a:xfrm>
              <a:off x="2214" y="1875"/>
              <a:ext cx="0" cy="735"/>
            </a:xfrm>
            <a:prstGeom prst="line">
              <a:avLst/>
            </a:prstGeom>
            <a:ln>
              <a:headEnd/>
              <a:tailEnd type="triangl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sp>
          <p:nvSpPr>
            <p:cNvPr id="25" name="Line 5"/>
            <p:cNvSpPr>
              <a:spLocks noChangeShapeType="1"/>
            </p:cNvSpPr>
            <p:nvPr/>
          </p:nvSpPr>
          <p:spPr bwMode="auto">
            <a:xfrm>
              <a:off x="5948" y="1515"/>
              <a:ext cx="0" cy="1095"/>
            </a:xfrm>
            <a:prstGeom prst="line">
              <a:avLst/>
            </a:prstGeom>
            <a:ln>
              <a:headEnd/>
              <a:tailEnd type="triangl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uk-UA" sz="4000" dirty="0"/>
            </a:p>
          </p:txBody>
        </p:sp>
        <p:sp>
          <p:nvSpPr>
            <p:cNvPr id="26" name="Line 4"/>
            <p:cNvSpPr>
              <a:spLocks noChangeShapeType="1"/>
            </p:cNvSpPr>
            <p:nvPr/>
          </p:nvSpPr>
          <p:spPr bwMode="auto">
            <a:xfrm>
              <a:off x="10314" y="1875"/>
              <a:ext cx="0" cy="735"/>
            </a:xfrm>
            <a:prstGeom prst="line">
              <a:avLst/>
            </a:prstGeom>
            <a:ln>
              <a:headEnd/>
              <a:tailEnd type="triangl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grpSp>
    </p:spTree>
    <p:extLst>
      <p:ext uri="{BB962C8B-B14F-4D97-AF65-F5344CB8AC3E}">
        <p14:creationId xmlns:p14="http://schemas.microsoft.com/office/powerpoint/2010/main" val="2606813122"/>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107504" y="-99392"/>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Рівні пізнання</a:t>
            </a:r>
            <a:endParaRPr lang="uk-UA" sz="6000" dirty="0">
              <a:effectLst/>
              <a:latin typeface="+mn-lt"/>
              <a:ea typeface="Calibri" panose="020F0502020204030204" pitchFamily="34" charset="0"/>
            </a:endParaRPr>
          </a:p>
        </p:txBody>
      </p:sp>
      <p:grpSp>
        <p:nvGrpSpPr>
          <p:cNvPr id="17" name="Групувати 16"/>
          <p:cNvGrpSpPr/>
          <p:nvPr/>
        </p:nvGrpSpPr>
        <p:grpSpPr>
          <a:xfrm>
            <a:off x="1187624" y="1268760"/>
            <a:ext cx="6985000" cy="5177170"/>
            <a:chOff x="1187624" y="1268760"/>
            <a:chExt cx="6985000" cy="5177170"/>
          </a:xfrm>
        </p:grpSpPr>
        <p:grpSp>
          <p:nvGrpSpPr>
            <p:cNvPr id="4" name="Group 1"/>
            <p:cNvGrpSpPr>
              <a:grpSpLocks/>
            </p:cNvGrpSpPr>
            <p:nvPr/>
          </p:nvGrpSpPr>
          <p:grpSpPr bwMode="auto">
            <a:xfrm>
              <a:off x="1187624" y="1268760"/>
              <a:ext cx="6985000" cy="2621017"/>
              <a:chOff x="304" y="1223"/>
              <a:chExt cx="11000" cy="4128"/>
            </a:xfrm>
          </p:grpSpPr>
          <p:sp>
            <p:nvSpPr>
              <p:cNvPr id="5" name="AutoShape 12"/>
              <p:cNvSpPr>
                <a:spLocks noChangeArrowheads="1"/>
              </p:cNvSpPr>
              <p:nvPr/>
            </p:nvSpPr>
            <p:spPr bwMode="auto">
              <a:xfrm>
                <a:off x="304" y="1223"/>
                <a:ext cx="11000" cy="1788"/>
              </a:xfrm>
              <a:prstGeom prst="ribbon2">
                <a:avLst>
                  <a:gd name="adj1" fmla="val 12500"/>
                  <a:gd name="adj2" fmla="val 50000"/>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1" i="0" u="none" strike="noStrike" cap="none" normalizeH="0" baseline="0" dirty="0" smtClean="0">
                    <a:ln>
                      <a:noFill/>
                    </a:ln>
                    <a:solidFill>
                      <a:schemeClr val="bg1"/>
                    </a:solidFill>
                    <a:effectLst/>
                    <a:ea typeface="Arial Unicode MS" charset="-128"/>
                    <a:cs typeface="Times New Roman" panose="02020603050405020304" pitchFamily="18" charset="0"/>
                  </a:rPr>
                  <a:t>Рівні пізнання</a:t>
                </a:r>
                <a:endParaRPr kumimoji="0" lang="uk-UA" altLang="uk-UA" sz="3600" b="0" i="0" u="none" strike="noStrike" cap="none" normalizeH="0" baseline="0" dirty="0" smtClean="0">
                  <a:ln>
                    <a:noFill/>
                  </a:ln>
                  <a:solidFill>
                    <a:schemeClr val="bg1"/>
                  </a:solidFill>
                  <a:effectLst/>
                </a:endParaRPr>
              </a:p>
            </p:txBody>
          </p:sp>
          <p:sp>
            <p:nvSpPr>
              <p:cNvPr id="6" name="Rectangle 11"/>
              <p:cNvSpPr>
                <a:spLocks noChangeArrowheads="1"/>
              </p:cNvSpPr>
              <p:nvPr/>
            </p:nvSpPr>
            <p:spPr bwMode="auto">
              <a:xfrm>
                <a:off x="1665" y="3374"/>
                <a:ext cx="7938" cy="80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mn-lt"/>
                    <a:ea typeface="Arial Unicode MS" charset="-128"/>
                    <a:cs typeface="Times New Roman" panose="02020603050405020304" pitchFamily="18" charset="0"/>
                  </a:rPr>
                  <a:t>Безсистемний</a:t>
                </a:r>
                <a:endParaRPr kumimoji="0" lang="uk-UA" altLang="uk-UA" sz="3600" b="0" i="0" u="none" strike="noStrike" cap="none" normalizeH="0" baseline="0" dirty="0" smtClean="0">
                  <a:ln>
                    <a:noFill/>
                  </a:ln>
                  <a:solidFill>
                    <a:schemeClr val="tx1"/>
                  </a:solidFill>
                  <a:effectLst/>
                  <a:latin typeface="+mn-lt"/>
                </a:endParaRPr>
              </a:p>
            </p:txBody>
          </p:sp>
          <p:sp>
            <p:nvSpPr>
              <p:cNvPr id="11" name="Line 6"/>
              <p:cNvSpPr>
                <a:spLocks noChangeShapeType="1"/>
              </p:cNvSpPr>
              <p:nvPr/>
            </p:nvSpPr>
            <p:spPr bwMode="auto">
              <a:xfrm flipH="1">
                <a:off x="5634" y="2831"/>
                <a:ext cx="6" cy="543"/>
              </a:xfrm>
              <a:prstGeom prst="line">
                <a:avLst/>
              </a:prstGeom>
              <a:ln>
                <a:headEnd/>
                <a:tailEnd type="triangle" w="sm" len="sm"/>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2" name="Line 5"/>
              <p:cNvSpPr>
                <a:spLocks noChangeShapeType="1"/>
              </p:cNvSpPr>
              <p:nvPr/>
            </p:nvSpPr>
            <p:spPr bwMode="auto">
              <a:xfrm>
                <a:off x="5634" y="4091"/>
                <a:ext cx="0" cy="556"/>
              </a:xfrm>
              <a:prstGeom prst="line">
                <a:avLst/>
              </a:prstGeom>
              <a:ln>
                <a:headEnd/>
                <a:tailEnd type="triangle" w="sm" len="sm"/>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3" name="Line 4"/>
              <p:cNvSpPr>
                <a:spLocks noChangeShapeType="1"/>
              </p:cNvSpPr>
              <p:nvPr/>
            </p:nvSpPr>
            <p:spPr bwMode="auto">
              <a:xfrm>
                <a:off x="5634" y="4991"/>
                <a:ext cx="0" cy="360"/>
              </a:xfrm>
              <a:prstGeom prst="line">
                <a:avLst/>
              </a:prstGeom>
              <a:noFill/>
              <a:ln w="9525">
                <a:solidFill>
                  <a:srgbClr val="000000"/>
                </a:solidFill>
                <a:round/>
                <a:headEnd/>
                <a:tailEnd type="triangl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grpSp>
        <p:sp>
          <p:nvSpPr>
            <p:cNvPr id="27" name="Rectangle 11"/>
            <p:cNvSpPr>
              <a:spLocks noChangeArrowheads="1"/>
            </p:cNvSpPr>
            <p:nvPr/>
          </p:nvSpPr>
          <p:spPr bwMode="auto">
            <a:xfrm>
              <a:off x="2051685" y="3425004"/>
              <a:ext cx="5040630" cy="51175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a:lnSpc>
                  <a:spcPct val="115000"/>
                </a:lnSpc>
                <a:spcAft>
                  <a:spcPts val="1000"/>
                </a:spcAft>
              </a:pPr>
              <a:r>
                <a:rPr lang="uk-UA" sz="3600" dirty="0">
                  <a:latin typeface="+mn-lt"/>
                  <a:ea typeface="Calibri" panose="020F0502020204030204" pitchFamily="34" charset="0"/>
                  <a:cs typeface="Times New Roman" panose="02020603050405020304" pitchFamily="18" charset="0"/>
                </a:rPr>
                <a:t>Досисистемний</a:t>
              </a:r>
              <a:endParaRPr lang="uk-UA" sz="3600" dirty="0">
                <a:effectLst/>
                <a:latin typeface="+mn-lt"/>
                <a:ea typeface="Calibri" panose="020F0502020204030204" pitchFamily="34" charset="0"/>
                <a:cs typeface="Times New Roman" panose="02020603050405020304" pitchFamily="18" charset="0"/>
              </a:endParaRPr>
            </a:p>
          </p:txBody>
        </p:sp>
        <p:sp>
          <p:nvSpPr>
            <p:cNvPr id="28" name="Rectangle 11"/>
            <p:cNvSpPr>
              <a:spLocks noChangeArrowheads="1"/>
            </p:cNvSpPr>
            <p:nvPr/>
          </p:nvSpPr>
          <p:spPr bwMode="auto">
            <a:xfrm>
              <a:off x="2059034" y="4200261"/>
              <a:ext cx="5040630" cy="51175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a:lnSpc>
                  <a:spcPct val="115000"/>
                </a:lnSpc>
                <a:spcAft>
                  <a:spcPts val="1000"/>
                </a:spcAft>
              </a:pPr>
              <a:r>
                <a:rPr lang="uk-UA" sz="3600" dirty="0" err="1">
                  <a:latin typeface="+mn-lt"/>
                  <a:ea typeface="Calibri" panose="020F0502020204030204" pitchFamily="34" charset="0"/>
                  <a:cs typeface="Times New Roman" panose="02020603050405020304" pitchFamily="18" charset="0"/>
                </a:rPr>
                <a:t>Псевдосистемний</a:t>
              </a:r>
              <a:endParaRPr lang="uk-UA" sz="3600" dirty="0">
                <a:effectLst/>
                <a:latin typeface="+mn-lt"/>
                <a:ea typeface="Calibri" panose="020F0502020204030204" pitchFamily="34" charset="0"/>
                <a:cs typeface="Times New Roman" panose="02020603050405020304" pitchFamily="18" charset="0"/>
              </a:endParaRPr>
            </a:p>
          </p:txBody>
        </p:sp>
        <p:sp>
          <p:nvSpPr>
            <p:cNvPr id="29" name="Rectangle 11"/>
            <p:cNvSpPr>
              <a:spLocks noChangeArrowheads="1"/>
            </p:cNvSpPr>
            <p:nvPr/>
          </p:nvSpPr>
          <p:spPr bwMode="auto">
            <a:xfrm>
              <a:off x="2041335" y="5069387"/>
              <a:ext cx="5040630" cy="51175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a:lnSpc>
                  <a:spcPct val="115000"/>
                </a:lnSpc>
                <a:spcAft>
                  <a:spcPts val="1000"/>
                </a:spcAft>
              </a:pPr>
              <a:r>
                <a:rPr lang="uk-UA" sz="3600" dirty="0">
                  <a:latin typeface="+mn-lt"/>
                  <a:ea typeface="Calibri" panose="020F0502020204030204" pitchFamily="34" charset="0"/>
                  <a:cs typeface="Times New Roman" panose="02020603050405020304" pitchFamily="18" charset="0"/>
                </a:rPr>
                <a:t>Системний</a:t>
              </a:r>
              <a:endParaRPr lang="uk-UA" sz="3600" dirty="0">
                <a:effectLst/>
                <a:latin typeface="+mn-lt"/>
                <a:ea typeface="Calibri" panose="020F0502020204030204" pitchFamily="34" charset="0"/>
                <a:cs typeface="Times New Roman" panose="02020603050405020304" pitchFamily="18" charset="0"/>
              </a:endParaRPr>
            </a:p>
          </p:txBody>
        </p:sp>
        <p:sp>
          <p:nvSpPr>
            <p:cNvPr id="30" name="Rectangle 11"/>
            <p:cNvSpPr>
              <a:spLocks noChangeArrowheads="1"/>
            </p:cNvSpPr>
            <p:nvPr/>
          </p:nvSpPr>
          <p:spPr bwMode="auto">
            <a:xfrm>
              <a:off x="2076953" y="5934171"/>
              <a:ext cx="5040630" cy="51175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a:lnSpc>
                  <a:spcPct val="115000"/>
                </a:lnSpc>
                <a:spcAft>
                  <a:spcPts val="1000"/>
                </a:spcAft>
              </a:pPr>
              <a:r>
                <a:rPr lang="uk-UA" sz="3600" dirty="0" err="1">
                  <a:latin typeface="+mn-lt"/>
                  <a:ea typeface="Calibri" panose="020F0502020204030204" pitchFamily="34" charset="0"/>
                  <a:cs typeface="Times New Roman" panose="02020603050405020304" pitchFamily="18" charset="0"/>
                </a:rPr>
                <a:t>Метасистемний</a:t>
              </a:r>
              <a:endParaRPr lang="uk-UA" sz="3600" dirty="0">
                <a:effectLst/>
                <a:latin typeface="+mn-lt"/>
                <a:ea typeface="Calibri" panose="020F0502020204030204" pitchFamily="34" charset="0"/>
                <a:cs typeface="Times New Roman" panose="02020603050405020304" pitchFamily="18" charset="0"/>
              </a:endParaRPr>
            </a:p>
          </p:txBody>
        </p:sp>
        <p:sp>
          <p:nvSpPr>
            <p:cNvPr id="31" name="Line 5"/>
            <p:cNvSpPr>
              <a:spLocks noChangeShapeType="1"/>
            </p:cNvSpPr>
            <p:nvPr/>
          </p:nvSpPr>
          <p:spPr bwMode="auto">
            <a:xfrm flipH="1">
              <a:off x="4571999" y="3956372"/>
              <a:ext cx="2277" cy="259127"/>
            </a:xfrm>
            <a:prstGeom prst="line">
              <a:avLst/>
            </a:prstGeom>
            <a:ln>
              <a:headEnd/>
              <a:tailEnd type="triangle" w="sm" len="sm"/>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5" name="Line 5"/>
            <p:cNvSpPr>
              <a:spLocks noChangeShapeType="1"/>
            </p:cNvSpPr>
            <p:nvPr/>
          </p:nvSpPr>
          <p:spPr bwMode="auto">
            <a:xfrm>
              <a:off x="4597268" y="5581146"/>
              <a:ext cx="0" cy="353025"/>
            </a:xfrm>
            <a:prstGeom prst="line">
              <a:avLst/>
            </a:prstGeom>
            <a:ln>
              <a:headEnd/>
              <a:tailEnd type="triangle" w="sm" len="sm"/>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6" name="Line 5"/>
            <p:cNvSpPr>
              <a:spLocks noChangeShapeType="1"/>
            </p:cNvSpPr>
            <p:nvPr/>
          </p:nvSpPr>
          <p:spPr bwMode="auto">
            <a:xfrm>
              <a:off x="4571999" y="4712020"/>
              <a:ext cx="0" cy="353025"/>
            </a:xfrm>
            <a:prstGeom prst="line">
              <a:avLst/>
            </a:prstGeom>
            <a:ln>
              <a:headEnd/>
              <a:tailEnd type="triangle" w="sm" len="sm"/>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Tree>
    <p:extLst>
      <p:ext uri="{BB962C8B-B14F-4D97-AF65-F5344CB8AC3E}">
        <p14:creationId xmlns:p14="http://schemas.microsoft.com/office/powerpoint/2010/main" val="2112985440"/>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96552" y="0"/>
            <a:ext cx="9001000" cy="646331"/>
          </a:xfrm>
          <a:prstGeom prst="rect">
            <a:avLst/>
          </a:prstGeom>
        </p:spPr>
        <p:txBody>
          <a:bodyPr wrap="square">
            <a:spAutoFit/>
          </a:bodyPr>
          <a:lstStyle/>
          <a:p>
            <a:pPr algn="ctr">
              <a:spcAft>
                <a:spcPts val="0"/>
              </a:spcAft>
            </a:pPr>
            <a:r>
              <a:rPr lang="ru-RU" sz="3600" b="1" dirty="0">
                <a:latin typeface="+mn-lt"/>
                <a:ea typeface="Calibri" panose="020F0502020204030204" pitchFamily="34" charset="0"/>
              </a:rPr>
              <a:t>Форми </a:t>
            </a:r>
            <a:r>
              <a:rPr lang="ru-RU" sz="3600" b="1" dirty="0" err="1">
                <a:latin typeface="+mn-lt"/>
                <a:ea typeface="Calibri" panose="020F0502020204030204" pitchFamily="34" charset="0"/>
              </a:rPr>
              <a:t>пізнання</a:t>
            </a:r>
            <a:r>
              <a:rPr lang="ru-RU" sz="3600" b="1" dirty="0">
                <a:latin typeface="+mn-lt"/>
                <a:ea typeface="Calibri" panose="020F0502020204030204" pitchFamily="34" charset="0"/>
              </a:rPr>
              <a:t> та </a:t>
            </a:r>
            <a:r>
              <a:rPr lang="ru-RU" sz="3600" b="1" dirty="0" err="1">
                <a:latin typeface="+mn-lt"/>
                <a:ea typeface="Calibri" panose="020F0502020204030204" pitchFamily="34" charset="0"/>
              </a:rPr>
              <a:t>його</a:t>
            </a:r>
            <a:r>
              <a:rPr lang="ru-RU" sz="3600" b="1" dirty="0">
                <a:latin typeface="+mn-lt"/>
                <a:ea typeface="Calibri" panose="020F0502020204030204" pitchFamily="34" charset="0"/>
              </a:rPr>
              <a:t> </a:t>
            </a:r>
            <a:r>
              <a:rPr lang="ru-RU" sz="3600" b="1" dirty="0" err="1">
                <a:latin typeface="+mn-lt"/>
                <a:ea typeface="Calibri" panose="020F0502020204030204" pitchFamily="34" charset="0"/>
              </a:rPr>
              <a:t>елементи</a:t>
            </a:r>
            <a:endParaRPr lang="uk-UA" sz="3600" dirty="0">
              <a:effectLst/>
              <a:latin typeface="+mn-lt"/>
              <a:ea typeface="Calibri" panose="020F0502020204030204" pitchFamily="34" charset="0"/>
            </a:endParaRPr>
          </a:p>
        </p:txBody>
      </p:sp>
      <p:grpSp>
        <p:nvGrpSpPr>
          <p:cNvPr id="6" name="Group 1"/>
          <p:cNvGrpSpPr>
            <a:grpSpLocks/>
          </p:cNvGrpSpPr>
          <p:nvPr/>
        </p:nvGrpSpPr>
        <p:grpSpPr bwMode="auto">
          <a:xfrm>
            <a:off x="7680" y="1114177"/>
            <a:ext cx="8884464" cy="5691636"/>
            <a:chOff x="1314" y="1202"/>
            <a:chExt cx="9466" cy="11128"/>
          </a:xfrm>
        </p:grpSpPr>
        <p:sp>
          <p:nvSpPr>
            <p:cNvPr id="7" name="Line 80"/>
            <p:cNvSpPr>
              <a:spLocks noChangeShapeType="1"/>
            </p:cNvSpPr>
            <p:nvPr/>
          </p:nvSpPr>
          <p:spPr bwMode="auto">
            <a:xfrm>
              <a:off x="1314" y="1663"/>
              <a:ext cx="0" cy="7063"/>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8" name="Line 79"/>
            <p:cNvSpPr>
              <a:spLocks noChangeShapeType="1"/>
            </p:cNvSpPr>
            <p:nvPr/>
          </p:nvSpPr>
          <p:spPr bwMode="auto">
            <a:xfrm>
              <a:off x="2542" y="6894"/>
              <a:ext cx="0" cy="1465"/>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9" name="Line 78"/>
            <p:cNvSpPr>
              <a:spLocks noChangeShapeType="1"/>
            </p:cNvSpPr>
            <p:nvPr/>
          </p:nvSpPr>
          <p:spPr bwMode="auto">
            <a:xfrm>
              <a:off x="3952" y="7682"/>
              <a:ext cx="0" cy="2379"/>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10" name="Group 2"/>
            <p:cNvGrpSpPr>
              <a:grpSpLocks/>
            </p:cNvGrpSpPr>
            <p:nvPr/>
          </p:nvGrpSpPr>
          <p:grpSpPr bwMode="auto">
            <a:xfrm>
              <a:off x="1314" y="1202"/>
              <a:ext cx="9466" cy="11128"/>
              <a:chOff x="1314" y="1202"/>
              <a:chExt cx="9466" cy="11128"/>
            </a:xfrm>
          </p:grpSpPr>
          <p:sp>
            <p:nvSpPr>
              <p:cNvPr id="11" name="Line 77"/>
              <p:cNvSpPr>
                <a:spLocks noChangeShapeType="1"/>
              </p:cNvSpPr>
              <p:nvPr/>
            </p:nvSpPr>
            <p:spPr bwMode="auto">
              <a:xfrm>
                <a:off x="3769" y="6162"/>
                <a:ext cx="307"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2" name="Line 76"/>
              <p:cNvSpPr>
                <a:spLocks noChangeShapeType="1"/>
              </p:cNvSpPr>
              <p:nvPr/>
            </p:nvSpPr>
            <p:spPr bwMode="auto">
              <a:xfrm>
                <a:off x="6684" y="6162"/>
                <a:ext cx="154" cy="0"/>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13" name="Group 3"/>
              <p:cNvGrpSpPr>
                <a:grpSpLocks/>
              </p:cNvGrpSpPr>
              <p:nvPr/>
            </p:nvGrpSpPr>
            <p:grpSpPr bwMode="auto">
              <a:xfrm>
                <a:off x="1314" y="1202"/>
                <a:ext cx="9466" cy="11128"/>
                <a:chOff x="1314" y="1202"/>
                <a:chExt cx="9466" cy="11128"/>
              </a:xfrm>
            </p:grpSpPr>
            <p:sp>
              <p:nvSpPr>
                <p:cNvPr id="14" name="Line 75"/>
                <p:cNvSpPr>
                  <a:spLocks noChangeShapeType="1"/>
                </p:cNvSpPr>
                <p:nvPr/>
              </p:nvSpPr>
              <p:spPr bwMode="auto">
                <a:xfrm>
                  <a:off x="6684" y="3784"/>
                  <a:ext cx="154" cy="0"/>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15" name="Group 4"/>
                <p:cNvGrpSpPr>
                  <a:grpSpLocks/>
                </p:cNvGrpSpPr>
                <p:nvPr/>
              </p:nvGrpSpPr>
              <p:grpSpPr bwMode="auto">
                <a:xfrm>
                  <a:off x="1314" y="1202"/>
                  <a:ext cx="9466" cy="11128"/>
                  <a:chOff x="1314" y="1202"/>
                  <a:chExt cx="9466" cy="11128"/>
                </a:xfrm>
              </p:grpSpPr>
              <p:sp>
                <p:nvSpPr>
                  <p:cNvPr id="16" name="Line 74"/>
                  <p:cNvSpPr>
                    <a:spLocks noChangeShapeType="1"/>
                  </p:cNvSpPr>
                  <p:nvPr/>
                </p:nvSpPr>
                <p:spPr bwMode="auto">
                  <a:xfrm>
                    <a:off x="2542" y="6879"/>
                    <a:ext cx="7058" cy="0"/>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7" name="Line 73"/>
                  <p:cNvSpPr>
                    <a:spLocks noChangeShapeType="1"/>
                  </p:cNvSpPr>
                  <p:nvPr/>
                </p:nvSpPr>
                <p:spPr bwMode="auto">
                  <a:xfrm>
                    <a:off x="4988" y="6894"/>
                    <a:ext cx="0" cy="18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8" name="Line 72"/>
                  <p:cNvSpPr>
                    <a:spLocks noChangeShapeType="1"/>
                  </p:cNvSpPr>
                  <p:nvPr/>
                </p:nvSpPr>
                <p:spPr bwMode="auto">
                  <a:xfrm>
                    <a:off x="7298" y="6894"/>
                    <a:ext cx="0" cy="184"/>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9" name="Line 71"/>
                  <p:cNvSpPr>
                    <a:spLocks noChangeShapeType="1"/>
                  </p:cNvSpPr>
                  <p:nvPr/>
                </p:nvSpPr>
                <p:spPr bwMode="auto">
                  <a:xfrm>
                    <a:off x="9600" y="6894"/>
                    <a:ext cx="0" cy="184"/>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20" name="Group 5"/>
                  <p:cNvGrpSpPr>
                    <a:grpSpLocks/>
                  </p:cNvGrpSpPr>
                  <p:nvPr/>
                </p:nvGrpSpPr>
                <p:grpSpPr bwMode="auto">
                  <a:xfrm>
                    <a:off x="1314" y="1202"/>
                    <a:ext cx="9466" cy="11128"/>
                    <a:chOff x="1314" y="1202"/>
                    <a:chExt cx="9466" cy="11128"/>
                  </a:xfrm>
                </p:grpSpPr>
                <p:sp>
                  <p:nvSpPr>
                    <p:cNvPr id="21" name="Line 70"/>
                    <p:cNvSpPr>
                      <a:spLocks noChangeShapeType="1"/>
                    </p:cNvSpPr>
                    <p:nvPr/>
                  </p:nvSpPr>
                  <p:spPr bwMode="auto">
                    <a:xfrm>
                      <a:off x="1314" y="6071"/>
                      <a:ext cx="307"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2" name="Line 69"/>
                    <p:cNvSpPr>
                      <a:spLocks noChangeShapeType="1"/>
                    </p:cNvSpPr>
                    <p:nvPr/>
                  </p:nvSpPr>
                  <p:spPr bwMode="auto">
                    <a:xfrm>
                      <a:off x="1314" y="8726"/>
                      <a:ext cx="307"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23" name="Group 6"/>
                    <p:cNvGrpSpPr>
                      <a:grpSpLocks/>
                    </p:cNvGrpSpPr>
                    <p:nvPr/>
                  </p:nvGrpSpPr>
                  <p:grpSpPr bwMode="auto">
                    <a:xfrm>
                      <a:off x="1314" y="1202"/>
                      <a:ext cx="9466" cy="11128"/>
                      <a:chOff x="1314" y="1202"/>
                      <a:chExt cx="9466" cy="11128"/>
                    </a:xfrm>
                  </p:grpSpPr>
                  <p:grpSp>
                    <p:nvGrpSpPr>
                      <p:cNvPr id="24" name="Group 14"/>
                      <p:cNvGrpSpPr>
                        <a:grpSpLocks/>
                      </p:cNvGrpSpPr>
                      <p:nvPr/>
                    </p:nvGrpSpPr>
                    <p:grpSpPr bwMode="auto">
                      <a:xfrm>
                        <a:off x="1314" y="1202"/>
                        <a:ext cx="9466" cy="11128"/>
                        <a:chOff x="1314" y="1202"/>
                        <a:chExt cx="9466" cy="11128"/>
                      </a:xfrm>
                    </p:grpSpPr>
                    <p:grpSp>
                      <p:nvGrpSpPr>
                        <p:cNvPr id="32" name="Group 23"/>
                        <p:cNvGrpSpPr>
                          <a:grpSpLocks/>
                        </p:cNvGrpSpPr>
                        <p:nvPr/>
                      </p:nvGrpSpPr>
                      <p:grpSpPr bwMode="auto">
                        <a:xfrm>
                          <a:off x="1314" y="1202"/>
                          <a:ext cx="9466" cy="11128"/>
                          <a:chOff x="1314" y="1202"/>
                          <a:chExt cx="9466" cy="11128"/>
                        </a:xfrm>
                      </p:grpSpPr>
                      <p:grpSp>
                        <p:nvGrpSpPr>
                          <p:cNvPr id="41" name="Group 26"/>
                          <p:cNvGrpSpPr>
                            <a:grpSpLocks/>
                          </p:cNvGrpSpPr>
                          <p:nvPr/>
                        </p:nvGrpSpPr>
                        <p:grpSpPr bwMode="auto">
                          <a:xfrm>
                            <a:off x="1314" y="1202"/>
                            <a:ext cx="9466" cy="11128"/>
                            <a:chOff x="1314" y="1202"/>
                            <a:chExt cx="9466" cy="11128"/>
                          </a:xfrm>
                        </p:grpSpPr>
                        <p:sp>
                          <p:nvSpPr>
                            <p:cNvPr id="44" name="Line 68"/>
                            <p:cNvSpPr>
                              <a:spLocks noChangeShapeType="1"/>
                            </p:cNvSpPr>
                            <p:nvPr/>
                          </p:nvSpPr>
                          <p:spPr bwMode="auto">
                            <a:xfrm>
                              <a:off x="3760" y="3858"/>
                              <a:ext cx="307"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5" name="Line 67"/>
                            <p:cNvSpPr>
                              <a:spLocks noChangeShapeType="1"/>
                            </p:cNvSpPr>
                            <p:nvPr/>
                          </p:nvSpPr>
                          <p:spPr bwMode="auto">
                            <a:xfrm>
                              <a:off x="1314" y="1663"/>
                              <a:ext cx="2915" cy="0"/>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46" name="Group 37"/>
                            <p:cNvGrpSpPr>
                              <a:grpSpLocks/>
                            </p:cNvGrpSpPr>
                            <p:nvPr/>
                          </p:nvGrpSpPr>
                          <p:grpSpPr bwMode="auto">
                            <a:xfrm>
                              <a:off x="1621" y="1202"/>
                              <a:ext cx="9159" cy="11128"/>
                              <a:chOff x="1621" y="1202"/>
                              <a:chExt cx="9159" cy="11128"/>
                            </a:xfrm>
                          </p:grpSpPr>
                          <p:sp>
                            <p:nvSpPr>
                              <p:cNvPr id="57" name="Rectangle 66"/>
                              <p:cNvSpPr>
                                <a:spLocks noChangeArrowheads="1"/>
                              </p:cNvSpPr>
                              <p:nvPr/>
                            </p:nvSpPr>
                            <p:spPr bwMode="auto">
                              <a:xfrm>
                                <a:off x="4229" y="1202"/>
                                <a:ext cx="3530" cy="94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Пізнання </a:t>
                                </a:r>
                                <a:endParaRPr kumimoji="0" lang="uk-UA" altLang="uk-UA" sz="2000" b="0" i="0" u="none" strike="noStrike" cap="none" normalizeH="0" baseline="0" dirty="0" smtClean="0">
                                  <a:ln>
                                    <a:noFill/>
                                  </a:ln>
                                  <a:solidFill>
                                    <a:schemeClr val="tx2"/>
                                  </a:solidFill>
                                  <a:effectLst/>
                                </a:endParaRPr>
                              </a:p>
                            </p:txBody>
                          </p:sp>
                          <p:sp>
                            <p:nvSpPr>
                              <p:cNvPr id="58" name="Rectangle 65"/>
                              <p:cNvSpPr>
                                <a:spLocks noChangeArrowheads="1"/>
                              </p:cNvSpPr>
                              <p:nvPr/>
                            </p:nvSpPr>
                            <p:spPr bwMode="auto">
                              <a:xfrm>
                                <a:off x="1621" y="3039"/>
                                <a:ext cx="2148" cy="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Чуттєве пізнання </a:t>
                                </a:r>
                                <a:endParaRPr kumimoji="0" lang="uk-UA" altLang="uk-UA" sz="2000" b="0" i="0" u="none" strike="noStrike" cap="none" normalizeH="0" baseline="0" dirty="0" smtClean="0">
                                  <a:ln>
                                    <a:noFill/>
                                  </a:ln>
                                  <a:solidFill>
                                    <a:schemeClr val="tx2"/>
                                  </a:solidFill>
                                  <a:effectLst/>
                                </a:endParaRPr>
                              </a:p>
                            </p:txBody>
                          </p:sp>
                          <p:sp>
                            <p:nvSpPr>
                              <p:cNvPr id="59" name="Rectangle 64"/>
                              <p:cNvSpPr>
                                <a:spLocks noChangeArrowheads="1"/>
                              </p:cNvSpPr>
                              <p:nvPr/>
                            </p:nvSpPr>
                            <p:spPr bwMode="auto">
                              <a:xfrm>
                                <a:off x="1621" y="5388"/>
                                <a:ext cx="2148" cy="129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Раціональне пізнання </a:t>
                                </a:r>
                                <a:endParaRPr kumimoji="0" lang="uk-UA" altLang="uk-UA" sz="2000" b="0" i="0" u="none" strike="noStrike" cap="none" normalizeH="0" baseline="0" dirty="0" smtClean="0">
                                  <a:ln>
                                    <a:noFill/>
                                  </a:ln>
                                  <a:solidFill>
                                    <a:schemeClr val="tx2"/>
                                  </a:solidFill>
                                  <a:effectLst/>
                                </a:endParaRPr>
                              </a:p>
                            </p:txBody>
                          </p:sp>
                          <p:sp>
                            <p:nvSpPr>
                              <p:cNvPr id="60" name="Rectangle 63"/>
                              <p:cNvSpPr>
                                <a:spLocks noChangeArrowheads="1"/>
                              </p:cNvSpPr>
                              <p:nvPr/>
                            </p:nvSpPr>
                            <p:spPr bwMode="auto">
                              <a:xfrm>
                                <a:off x="4076" y="3036"/>
                                <a:ext cx="2609" cy="143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Елементи чуттєвого пізнання </a:t>
                                </a:r>
                                <a:endParaRPr kumimoji="0" lang="uk-UA" altLang="uk-UA" sz="2000" b="0" i="0" u="none" strike="noStrike" cap="none" normalizeH="0" baseline="0" dirty="0" smtClean="0">
                                  <a:ln>
                                    <a:noFill/>
                                  </a:ln>
                                  <a:solidFill>
                                    <a:schemeClr val="tx2"/>
                                  </a:solidFill>
                                  <a:effectLst/>
                                </a:endParaRPr>
                              </a:p>
                            </p:txBody>
                          </p:sp>
                          <p:sp>
                            <p:nvSpPr>
                              <p:cNvPr id="61" name="Rectangle 62"/>
                              <p:cNvSpPr>
                                <a:spLocks noChangeArrowheads="1"/>
                              </p:cNvSpPr>
                              <p:nvPr/>
                            </p:nvSpPr>
                            <p:spPr bwMode="auto">
                              <a:xfrm>
                                <a:off x="1621" y="8359"/>
                                <a:ext cx="2148" cy="178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Структурні елементи пізнання</a:t>
                                </a:r>
                                <a:endParaRPr kumimoji="0" lang="uk-UA" altLang="uk-UA" sz="2000" b="0" i="0" u="none" strike="noStrike" cap="none" normalizeH="0" baseline="0" dirty="0" smtClean="0">
                                  <a:ln>
                                    <a:noFill/>
                                  </a:ln>
                                  <a:solidFill>
                                    <a:schemeClr val="tx2"/>
                                  </a:solidFill>
                                  <a:effectLst/>
                                </a:endParaRPr>
                              </a:p>
                            </p:txBody>
                          </p:sp>
                          <p:sp>
                            <p:nvSpPr>
                              <p:cNvPr id="62" name="Rectangle 61"/>
                              <p:cNvSpPr>
                                <a:spLocks noChangeArrowheads="1"/>
                              </p:cNvSpPr>
                              <p:nvPr/>
                            </p:nvSpPr>
                            <p:spPr bwMode="auto">
                              <a:xfrm>
                                <a:off x="4076" y="5388"/>
                                <a:ext cx="2609" cy="130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Форми мислення</a:t>
                                </a:r>
                                <a:endParaRPr kumimoji="0" lang="uk-UA" altLang="uk-UA" sz="3200" b="0" i="0" u="none" strike="noStrike" cap="none" normalizeH="0" baseline="0" dirty="0" smtClean="0">
                                  <a:ln>
                                    <a:noFill/>
                                  </a:ln>
                                  <a:solidFill>
                                    <a:schemeClr val="tx2"/>
                                  </a:solidFill>
                                  <a:effectLst/>
                                </a:endParaRPr>
                              </a:p>
                            </p:txBody>
                          </p:sp>
                          <p:sp>
                            <p:nvSpPr>
                              <p:cNvPr id="63" name="Rectangle 60"/>
                              <p:cNvSpPr>
                                <a:spLocks noChangeArrowheads="1"/>
                              </p:cNvSpPr>
                              <p:nvPr/>
                            </p:nvSpPr>
                            <p:spPr bwMode="auto">
                              <a:xfrm>
                                <a:off x="6991" y="2319"/>
                                <a:ext cx="3789" cy="88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Відчуття</a:t>
                                </a:r>
                                <a:endParaRPr kumimoji="0" lang="uk-UA" altLang="uk-UA" sz="2000" b="0" i="0" u="none" strike="noStrike" cap="none" normalizeH="0" baseline="0" dirty="0" smtClean="0">
                                  <a:ln>
                                    <a:noFill/>
                                  </a:ln>
                                  <a:solidFill>
                                    <a:schemeClr val="tx2"/>
                                  </a:solidFill>
                                  <a:effectLst/>
                                </a:endParaRPr>
                              </a:p>
                            </p:txBody>
                          </p:sp>
                          <p:sp>
                            <p:nvSpPr>
                              <p:cNvPr id="64" name="Rectangle 59"/>
                              <p:cNvSpPr>
                                <a:spLocks noChangeArrowheads="1"/>
                              </p:cNvSpPr>
                              <p:nvPr/>
                            </p:nvSpPr>
                            <p:spPr bwMode="auto">
                              <a:xfrm>
                                <a:off x="7029" y="3504"/>
                                <a:ext cx="3751" cy="78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chemeClr val="tx2"/>
                                    </a:solidFill>
                                    <a:effectLst/>
                                    <a:ea typeface="Arial Unicode MS" charset="-128"/>
                                    <a:cs typeface="Times New Roman" panose="02020603050405020304" pitchFamily="18" charset="0"/>
                                  </a:rPr>
                                  <a:t>Сприймання</a:t>
                                </a:r>
                                <a:endParaRPr kumimoji="0" lang="uk-UA" altLang="uk-UA" sz="2000" b="0" i="0" u="none" strike="noStrike" cap="none" normalizeH="0" baseline="0" smtClean="0">
                                  <a:ln>
                                    <a:noFill/>
                                  </a:ln>
                                  <a:solidFill>
                                    <a:schemeClr val="tx2"/>
                                  </a:solidFill>
                                  <a:effectLst/>
                                </a:endParaRPr>
                              </a:p>
                            </p:txBody>
                          </p:sp>
                          <p:sp>
                            <p:nvSpPr>
                              <p:cNvPr id="65" name="Rectangle 58"/>
                              <p:cNvSpPr>
                                <a:spLocks noChangeArrowheads="1"/>
                              </p:cNvSpPr>
                              <p:nvPr/>
                            </p:nvSpPr>
                            <p:spPr bwMode="auto">
                              <a:xfrm>
                                <a:off x="6999" y="4506"/>
                                <a:ext cx="3781" cy="7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chemeClr val="tx2"/>
                                    </a:solidFill>
                                    <a:effectLst/>
                                    <a:ea typeface="Arial Unicode MS" charset="-128"/>
                                    <a:cs typeface="Times New Roman" panose="02020603050405020304" pitchFamily="18" charset="0"/>
                                  </a:rPr>
                                  <a:t>Уявлення</a:t>
                                </a:r>
                                <a:endParaRPr kumimoji="0" lang="uk-UA" altLang="uk-UA" sz="2000" b="0" i="0" u="none" strike="noStrike" cap="none" normalizeH="0" baseline="0" smtClean="0">
                                  <a:ln>
                                    <a:noFill/>
                                  </a:ln>
                                  <a:solidFill>
                                    <a:schemeClr val="tx2"/>
                                  </a:solidFill>
                                  <a:effectLst/>
                                </a:endParaRPr>
                              </a:p>
                            </p:txBody>
                          </p:sp>
                          <p:sp>
                            <p:nvSpPr>
                              <p:cNvPr id="84" name="Rectangle 57"/>
                              <p:cNvSpPr>
                                <a:spLocks noChangeArrowheads="1"/>
                              </p:cNvSpPr>
                              <p:nvPr/>
                            </p:nvSpPr>
                            <p:spPr bwMode="auto">
                              <a:xfrm>
                                <a:off x="6991" y="5423"/>
                                <a:ext cx="3789" cy="64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Times New Roman" panose="02020603050405020304" pitchFamily="18" charset="0"/>
                                  </a:rPr>
                                  <a:t>Абстрактне</a:t>
                                </a:r>
                                <a:r>
                                  <a:rPr kumimoji="0" lang="uk-UA" altLang="uk-UA" sz="1200" b="0" i="0" u="none" strike="noStrike" cap="none" normalizeH="0" baseline="0" dirty="0" smtClean="0">
                                    <a:ln>
                                      <a:noFill/>
                                    </a:ln>
                                    <a:solidFill>
                                      <a:schemeClr val="tx2"/>
                                    </a:solidFill>
                                    <a:effectLst/>
                                    <a:ea typeface="Times New Roman" panose="02020603050405020304" pitchFamily="18" charset="0"/>
                                  </a:rPr>
                                  <a:t> </a:t>
                                </a:r>
                                <a:r>
                                  <a:rPr kumimoji="0" lang="uk-UA" altLang="uk-UA" sz="2000" b="0" i="0" u="none" strike="noStrike" cap="none" normalizeH="0" baseline="0" dirty="0" smtClean="0">
                                    <a:ln>
                                      <a:noFill/>
                                    </a:ln>
                                    <a:solidFill>
                                      <a:schemeClr val="tx2"/>
                                    </a:solidFill>
                                    <a:effectLst/>
                                    <a:ea typeface="Times New Roman" panose="02020603050405020304" pitchFamily="18" charset="0"/>
                                  </a:rPr>
                                  <a:t>мислення</a:t>
                                </a:r>
                                <a:endParaRPr kumimoji="0" lang="uk-UA" altLang="uk-UA" sz="2000" b="0" i="0" u="none" strike="noStrike" cap="none" normalizeH="0" baseline="0" dirty="0" smtClean="0">
                                  <a:ln>
                                    <a:noFill/>
                                  </a:ln>
                                  <a:solidFill>
                                    <a:schemeClr val="tx2"/>
                                  </a:solidFill>
                                  <a:effectLst/>
                                </a:endParaRPr>
                              </a:p>
                            </p:txBody>
                          </p:sp>
                          <p:sp>
                            <p:nvSpPr>
                              <p:cNvPr id="67" name="Rectangle 54"/>
                              <p:cNvSpPr>
                                <a:spLocks noChangeArrowheads="1"/>
                              </p:cNvSpPr>
                              <p:nvPr/>
                            </p:nvSpPr>
                            <p:spPr bwMode="auto">
                              <a:xfrm>
                                <a:off x="3952" y="7074"/>
                                <a:ext cx="2148" cy="70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Умовивід</a:t>
                                </a:r>
                                <a:endParaRPr kumimoji="0" lang="ru-RU" altLang="uk-UA" sz="2000" b="0" i="0" u="none" strike="noStrike" cap="none" normalizeH="0" baseline="0" dirty="0" smtClean="0">
                                  <a:ln>
                                    <a:noFill/>
                                  </a:ln>
                                  <a:solidFill>
                                    <a:schemeClr val="tx2"/>
                                  </a:solidFill>
                                  <a:effectLst/>
                                  <a:ea typeface="Arial Unicode MS"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2"/>
                                  </a:solidFill>
                                  <a:effectLst/>
                                </a:endParaRPr>
                              </a:p>
                            </p:txBody>
                          </p:sp>
                          <p:sp>
                            <p:nvSpPr>
                              <p:cNvPr id="68" name="Rectangle 53"/>
                              <p:cNvSpPr>
                                <a:spLocks noChangeArrowheads="1"/>
                              </p:cNvSpPr>
                              <p:nvPr/>
                            </p:nvSpPr>
                            <p:spPr bwMode="auto">
                              <a:xfrm>
                                <a:off x="4106" y="8052"/>
                                <a:ext cx="2225" cy="112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ea typeface="Arial Unicode MS" charset="-128"/>
                                    <a:cs typeface="Times New Roman" panose="02020603050405020304" pitchFamily="18" charset="0"/>
                                  </a:rPr>
                                  <a:t>безпосередній</a:t>
                                </a:r>
                                <a:endParaRPr kumimoji="0" lang="uk-UA" altLang="uk-UA" b="0" i="0" u="none" strike="noStrike" cap="none" normalizeH="0" baseline="0" dirty="0" smtClean="0">
                                  <a:ln>
                                    <a:noFill/>
                                  </a:ln>
                                  <a:solidFill>
                                    <a:schemeClr val="tx2"/>
                                  </a:solidFill>
                                  <a:effectLst/>
                                </a:endParaRPr>
                              </a:p>
                            </p:txBody>
                          </p:sp>
                          <p:sp>
                            <p:nvSpPr>
                              <p:cNvPr id="69" name="Rectangle 52"/>
                              <p:cNvSpPr>
                                <a:spLocks noChangeArrowheads="1"/>
                              </p:cNvSpPr>
                              <p:nvPr/>
                            </p:nvSpPr>
                            <p:spPr bwMode="auto">
                              <a:xfrm>
                                <a:off x="4106" y="9301"/>
                                <a:ext cx="2225" cy="129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ea typeface="Arial Unicode MS" charset="-128"/>
                                    <a:cs typeface="Times New Roman" panose="02020603050405020304" pitchFamily="18" charset="0"/>
                                  </a:rPr>
                                  <a:t>опосередкований</a:t>
                                </a:r>
                                <a:endParaRPr kumimoji="0" lang="uk-UA" altLang="uk-UA" b="0" i="0" u="none" strike="noStrike" cap="none" normalizeH="0" baseline="0" dirty="0" smtClean="0">
                                  <a:ln>
                                    <a:noFill/>
                                  </a:ln>
                                  <a:solidFill>
                                    <a:schemeClr val="tx2"/>
                                  </a:solidFill>
                                  <a:effectLst/>
                                </a:endParaRPr>
                              </a:p>
                            </p:txBody>
                          </p:sp>
                          <p:sp>
                            <p:nvSpPr>
                              <p:cNvPr id="70" name="Rectangle 51"/>
                              <p:cNvSpPr>
                                <a:spLocks noChangeArrowheads="1"/>
                              </p:cNvSpPr>
                              <p:nvPr/>
                            </p:nvSpPr>
                            <p:spPr bwMode="auto">
                              <a:xfrm>
                                <a:off x="6377" y="7078"/>
                                <a:ext cx="2148" cy="63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Розуміння </a:t>
                                </a:r>
                                <a:endParaRPr kumimoji="0" lang="uk-UA" altLang="uk-UA" sz="2000" b="0" i="0" u="none" strike="noStrike" cap="none" normalizeH="0" baseline="0" dirty="0" smtClean="0">
                                  <a:ln>
                                    <a:noFill/>
                                  </a:ln>
                                  <a:solidFill>
                                    <a:schemeClr val="tx2"/>
                                  </a:solidFill>
                                  <a:effectLst/>
                                </a:endParaRPr>
                              </a:p>
                            </p:txBody>
                          </p:sp>
                          <p:sp>
                            <p:nvSpPr>
                              <p:cNvPr id="71" name="Rectangle 50"/>
                              <p:cNvSpPr>
                                <a:spLocks noChangeArrowheads="1"/>
                              </p:cNvSpPr>
                              <p:nvPr/>
                            </p:nvSpPr>
                            <p:spPr bwMode="auto">
                              <a:xfrm>
                                <a:off x="6531" y="11607"/>
                                <a:ext cx="1841" cy="59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ea typeface="Arial Unicode MS" charset="-128"/>
                                    <a:cs typeface="Times New Roman" panose="02020603050405020304" pitchFamily="18" charset="0"/>
                                  </a:rPr>
                                  <a:t>абсолютне</a:t>
                                </a:r>
                                <a:endParaRPr kumimoji="0" lang="uk-UA" altLang="uk-UA" sz="2000" b="0" i="0" u="none" strike="noStrike" cap="none" normalizeH="0" baseline="0" dirty="0" smtClean="0">
                                  <a:ln>
                                    <a:noFill/>
                                  </a:ln>
                                  <a:solidFill>
                                    <a:schemeClr val="tx2"/>
                                  </a:solidFill>
                                  <a:effectLst/>
                                </a:endParaRPr>
                              </a:p>
                            </p:txBody>
                          </p:sp>
                          <p:sp>
                            <p:nvSpPr>
                              <p:cNvPr id="72" name="Rectangle 49"/>
                              <p:cNvSpPr>
                                <a:spLocks noChangeArrowheads="1"/>
                              </p:cNvSpPr>
                              <p:nvPr/>
                            </p:nvSpPr>
                            <p:spPr bwMode="auto">
                              <a:xfrm>
                                <a:off x="6531" y="7779"/>
                                <a:ext cx="1841" cy="73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ea typeface="Arial Unicode MS" charset="-128"/>
                                    <a:cs typeface="Times New Roman" panose="02020603050405020304" pitchFamily="18" charset="0"/>
                                  </a:rPr>
                                  <a:t>загальне</a:t>
                                </a:r>
                                <a:endParaRPr kumimoji="0" lang="uk-UA" altLang="uk-UA" b="0" i="0" u="none" strike="noStrike" cap="none" normalizeH="0" baseline="0" dirty="0" smtClean="0">
                                  <a:ln>
                                    <a:noFill/>
                                  </a:ln>
                                  <a:solidFill>
                                    <a:schemeClr val="tx2"/>
                                  </a:solidFill>
                                  <a:effectLst/>
                                </a:endParaRPr>
                              </a:p>
                            </p:txBody>
                          </p:sp>
                          <p:sp>
                            <p:nvSpPr>
                              <p:cNvPr id="73" name="Rectangle 48"/>
                              <p:cNvSpPr>
                                <a:spLocks noChangeArrowheads="1"/>
                              </p:cNvSpPr>
                              <p:nvPr/>
                            </p:nvSpPr>
                            <p:spPr bwMode="auto">
                              <a:xfrm>
                                <a:off x="6531" y="9410"/>
                                <a:ext cx="1841" cy="59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ea typeface="Arial Unicode MS" charset="-128"/>
                                    <a:cs typeface="Times New Roman" panose="02020603050405020304" pitchFamily="18" charset="0"/>
                                  </a:rPr>
                                  <a:t>конкретне</a:t>
                                </a:r>
                                <a:endParaRPr kumimoji="0" lang="uk-UA" altLang="uk-UA" b="0" i="0" u="none" strike="noStrike" cap="none" normalizeH="0" baseline="0" dirty="0" smtClean="0">
                                  <a:ln>
                                    <a:noFill/>
                                  </a:ln>
                                  <a:solidFill>
                                    <a:schemeClr val="tx2"/>
                                  </a:solidFill>
                                  <a:effectLst/>
                                </a:endParaRPr>
                              </a:p>
                            </p:txBody>
                          </p:sp>
                          <p:sp>
                            <p:nvSpPr>
                              <p:cNvPr id="74" name="Rectangle 47"/>
                              <p:cNvSpPr>
                                <a:spLocks noChangeArrowheads="1"/>
                              </p:cNvSpPr>
                              <p:nvPr/>
                            </p:nvSpPr>
                            <p:spPr bwMode="auto">
                              <a:xfrm>
                                <a:off x="6531" y="10142"/>
                                <a:ext cx="1841" cy="59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ea typeface="Arial Unicode MS" charset="-128"/>
                                    <a:cs typeface="Times New Roman" panose="02020603050405020304" pitchFamily="18" charset="0"/>
                                  </a:rPr>
                                  <a:t>абстрактне</a:t>
                                </a:r>
                                <a:endParaRPr kumimoji="0" lang="uk-UA" altLang="uk-UA" sz="2000" b="0" i="0" u="none" strike="noStrike" cap="none" normalizeH="0" baseline="0" dirty="0" smtClean="0">
                                  <a:ln>
                                    <a:noFill/>
                                  </a:ln>
                                  <a:solidFill>
                                    <a:schemeClr val="tx2"/>
                                  </a:solidFill>
                                  <a:effectLst/>
                                </a:endParaRPr>
                              </a:p>
                            </p:txBody>
                          </p:sp>
                          <p:sp>
                            <p:nvSpPr>
                              <p:cNvPr id="75" name="Rectangle 46"/>
                              <p:cNvSpPr>
                                <a:spLocks noChangeArrowheads="1"/>
                              </p:cNvSpPr>
                              <p:nvPr/>
                            </p:nvSpPr>
                            <p:spPr bwMode="auto">
                              <a:xfrm>
                                <a:off x="6531" y="10875"/>
                                <a:ext cx="1841" cy="59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ea typeface="Arial Unicode MS" charset="-128"/>
                                    <a:cs typeface="Times New Roman" panose="02020603050405020304" pitchFamily="18" charset="0"/>
                                  </a:rPr>
                                  <a:t>відносне</a:t>
                                </a:r>
                                <a:endParaRPr kumimoji="0" lang="uk-UA" altLang="uk-UA" b="0" i="0" u="none" strike="noStrike" cap="none" normalizeH="0" baseline="0" dirty="0" smtClean="0">
                                  <a:ln>
                                    <a:noFill/>
                                  </a:ln>
                                  <a:solidFill>
                                    <a:schemeClr val="tx2"/>
                                  </a:solidFill>
                                  <a:effectLst/>
                                </a:endParaRPr>
                              </a:p>
                            </p:txBody>
                          </p:sp>
                          <p:sp>
                            <p:nvSpPr>
                              <p:cNvPr id="76" name="Rectangle 45"/>
                              <p:cNvSpPr>
                                <a:spLocks noChangeArrowheads="1"/>
                              </p:cNvSpPr>
                              <p:nvPr/>
                            </p:nvSpPr>
                            <p:spPr bwMode="auto">
                              <a:xfrm>
                                <a:off x="6531" y="8662"/>
                                <a:ext cx="1841" cy="61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ea typeface="Arial Unicode MS" charset="-128"/>
                                    <a:cs typeface="Times New Roman" panose="02020603050405020304" pitchFamily="18" charset="0"/>
                                  </a:rPr>
                                  <a:t>одиничне</a:t>
                                </a:r>
                                <a:endParaRPr kumimoji="0" lang="uk-UA" altLang="uk-UA" b="0" i="0" u="none" strike="noStrike" cap="none" normalizeH="0" baseline="0" dirty="0" smtClean="0">
                                  <a:ln>
                                    <a:noFill/>
                                  </a:ln>
                                  <a:solidFill>
                                    <a:schemeClr val="tx2"/>
                                  </a:solidFill>
                                  <a:effectLst/>
                                </a:endParaRPr>
                              </a:p>
                            </p:txBody>
                          </p:sp>
                          <p:sp>
                            <p:nvSpPr>
                              <p:cNvPr id="78" name="Rectangle 43"/>
                              <p:cNvSpPr>
                                <a:spLocks noChangeArrowheads="1"/>
                              </p:cNvSpPr>
                              <p:nvPr/>
                            </p:nvSpPr>
                            <p:spPr bwMode="auto">
                              <a:xfrm>
                                <a:off x="8833" y="11738"/>
                                <a:ext cx="1841" cy="59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dirty="0" smtClean="0">
                                    <a:ln>
                                      <a:noFill/>
                                    </a:ln>
                                    <a:solidFill>
                                      <a:schemeClr val="tx2"/>
                                    </a:solidFill>
                                    <a:effectLst/>
                                    <a:ea typeface="Arial Unicode MS" charset="-128"/>
                                    <a:cs typeface="Times New Roman" panose="02020603050405020304" pitchFamily="18" charset="0"/>
                                  </a:rPr>
                                  <a:t>роздільні</a:t>
                                </a:r>
                                <a:endParaRPr kumimoji="0" lang="uk-UA" altLang="uk-UA" sz="1600" b="0" i="0" u="none" strike="noStrike" cap="none" normalizeH="0" baseline="0" dirty="0" smtClean="0">
                                  <a:ln>
                                    <a:noFill/>
                                  </a:ln>
                                  <a:solidFill>
                                    <a:schemeClr val="tx2"/>
                                  </a:solidFill>
                                  <a:effectLst/>
                                </a:endParaRPr>
                              </a:p>
                            </p:txBody>
                          </p:sp>
                          <p:sp>
                            <p:nvSpPr>
                              <p:cNvPr id="79" name="Rectangle 42"/>
                              <p:cNvSpPr>
                                <a:spLocks noChangeArrowheads="1"/>
                              </p:cNvSpPr>
                              <p:nvPr/>
                            </p:nvSpPr>
                            <p:spPr bwMode="auto">
                              <a:xfrm>
                                <a:off x="8833" y="7871"/>
                                <a:ext cx="1841" cy="63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dirty="0" smtClean="0">
                                    <a:ln>
                                      <a:noFill/>
                                    </a:ln>
                                    <a:solidFill>
                                      <a:schemeClr val="tx2"/>
                                    </a:solidFill>
                                    <a:effectLst/>
                                    <a:ea typeface="Arial Unicode MS" charset="-128"/>
                                    <a:cs typeface="Times New Roman" panose="02020603050405020304" pitchFamily="18" charset="0"/>
                                  </a:rPr>
                                  <a:t>стверджувальні</a:t>
                                </a:r>
                                <a:endParaRPr kumimoji="0" lang="uk-UA" altLang="uk-UA" sz="1600" b="0" i="0" u="none" strike="noStrike" cap="none" normalizeH="0" baseline="0" dirty="0" smtClean="0">
                                  <a:ln>
                                    <a:noFill/>
                                  </a:ln>
                                  <a:solidFill>
                                    <a:schemeClr val="tx2"/>
                                  </a:solidFill>
                                  <a:effectLst/>
                                </a:endParaRPr>
                              </a:p>
                            </p:txBody>
                          </p:sp>
                          <p:sp>
                            <p:nvSpPr>
                              <p:cNvPr id="80" name="Rectangle 41"/>
                              <p:cNvSpPr>
                                <a:spLocks noChangeArrowheads="1"/>
                              </p:cNvSpPr>
                              <p:nvPr/>
                            </p:nvSpPr>
                            <p:spPr bwMode="auto">
                              <a:xfrm>
                                <a:off x="8833" y="9442"/>
                                <a:ext cx="1841" cy="62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dirty="0" smtClean="0">
                                    <a:ln>
                                      <a:noFill/>
                                    </a:ln>
                                    <a:solidFill>
                                      <a:schemeClr val="tx2"/>
                                    </a:solidFill>
                                    <a:effectLst/>
                                    <a:ea typeface="Arial Unicode MS" charset="-128"/>
                                    <a:cs typeface="Times New Roman" panose="02020603050405020304" pitchFamily="18" charset="0"/>
                                  </a:rPr>
                                  <a:t>загальні</a:t>
                                </a:r>
                                <a:endParaRPr kumimoji="0" lang="uk-UA" altLang="uk-UA" sz="1600" b="0" i="0" u="none" strike="noStrike" cap="none" normalizeH="0" baseline="0" dirty="0" smtClean="0">
                                  <a:ln>
                                    <a:noFill/>
                                  </a:ln>
                                  <a:solidFill>
                                    <a:schemeClr val="tx2"/>
                                  </a:solidFill>
                                  <a:effectLst/>
                                </a:endParaRPr>
                              </a:p>
                            </p:txBody>
                          </p:sp>
                          <p:sp>
                            <p:nvSpPr>
                              <p:cNvPr id="81" name="Rectangle 40"/>
                              <p:cNvSpPr>
                                <a:spLocks noChangeArrowheads="1"/>
                              </p:cNvSpPr>
                              <p:nvPr/>
                            </p:nvSpPr>
                            <p:spPr bwMode="auto">
                              <a:xfrm>
                                <a:off x="8833" y="10210"/>
                                <a:ext cx="1841" cy="62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smtClean="0">
                                    <a:ln>
                                      <a:noFill/>
                                    </a:ln>
                                    <a:solidFill>
                                      <a:schemeClr val="tx2"/>
                                    </a:solidFill>
                                    <a:effectLst/>
                                    <a:ea typeface="Arial Unicode MS" charset="-128"/>
                                    <a:cs typeface="Times New Roman" panose="02020603050405020304" pitchFamily="18" charset="0"/>
                                  </a:rPr>
                                  <a:t>часткові</a:t>
                                </a:r>
                                <a:endParaRPr kumimoji="0" lang="uk-UA" altLang="uk-UA" sz="1600" b="0" i="0" u="none" strike="noStrike" cap="none" normalizeH="0" baseline="0" smtClean="0">
                                  <a:ln>
                                    <a:noFill/>
                                  </a:ln>
                                  <a:solidFill>
                                    <a:schemeClr val="tx2"/>
                                  </a:solidFill>
                                  <a:effectLst/>
                                </a:endParaRPr>
                              </a:p>
                            </p:txBody>
                          </p:sp>
                          <p:sp>
                            <p:nvSpPr>
                              <p:cNvPr id="82" name="Rectangle 39"/>
                              <p:cNvSpPr>
                                <a:spLocks noChangeArrowheads="1"/>
                              </p:cNvSpPr>
                              <p:nvPr/>
                            </p:nvSpPr>
                            <p:spPr bwMode="auto">
                              <a:xfrm>
                                <a:off x="8833" y="10978"/>
                                <a:ext cx="1841" cy="62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smtClean="0">
                                    <a:ln>
                                      <a:noFill/>
                                    </a:ln>
                                    <a:solidFill>
                                      <a:schemeClr val="tx2"/>
                                    </a:solidFill>
                                    <a:effectLst/>
                                    <a:ea typeface="Arial Unicode MS" charset="-128"/>
                                    <a:cs typeface="Times New Roman" panose="02020603050405020304" pitchFamily="18" charset="0"/>
                                  </a:rPr>
                                  <a:t>умовні</a:t>
                                </a:r>
                                <a:endParaRPr kumimoji="0" lang="uk-UA" altLang="uk-UA" sz="1600" b="0" i="0" u="none" strike="noStrike" cap="none" normalizeH="0" baseline="0" smtClean="0">
                                  <a:ln>
                                    <a:noFill/>
                                  </a:ln>
                                  <a:solidFill>
                                    <a:schemeClr val="tx2"/>
                                  </a:solidFill>
                                  <a:effectLst/>
                                </a:endParaRPr>
                              </a:p>
                            </p:txBody>
                          </p:sp>
                          <p:sp>
                            <p:nvSpPr>
                              <p:cNvPr id="83" name="Rectangle 38"/>
                              <p:cNvSpPr>
                                <a:spLocks noChangeArrowheads="1"/>
                              </p:cNvSpPr>
                              <p:nvPr/>
                            </p:nvSpPr>
                            <p:spPr bwMode="auto">
                              <a:xfrm>
                                <a:off x="8833" y="8638"/>
                                <a:ext cx="1841" cy="64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600" b="0" i="0" u="none" strike="noStrike" cap="none" normalizeH="0" baseline="0" dirty="0" smtClean="0">
                                    <a:ln>
                                      <a:noFill/>
                                    </a:ln>
                                    <a:solidFill>
                                      <a:schemeClr val="tx2"/>
                                    </a:solidFill>
                                    <a:effectLst/>
                                    <a:ea typeface="Arial Unicode MS" charset="-128"/>
                                    <a:cs typeface="Times New Roman" panose="02020603050405020304" pitchFamily="18" charset="0"/>
                                  </a:rPr>
                                  <a:t>негативні</a:t>
                                </a:r>
                                <a:endParaRPr kumimoji="0" lang="uk-UA" altLang="uk-UA" sz="1600" b="0" i="0" u="none" strike="noStrike" cap="none" normalizeH="0" baseline="0" dirty="0" smtClean="0">
                                  <a:ln>
                                    <a:noFill/>
                                  </a:ln>
                                  <a:solidFill>
                                    <a:schemeClr val="tx2"/>
                                  </a:solidFill>
                                  <a:effectLst/>
                                </a:endParaRPr>
                              </a:p>
                            </p:txBody>
                          </p:sp>
                        </p:grpSp>
                        <p:sp>
                          <p:nvSpPr>
                            <p:cNvPr id="47" name="Line 36"/>
                            <p:cNvSpPr>
                              <a:spLocks noChangeShapeType="1"/>
                            </p:cNvSpPr>
                            <p:nvPr/>
                          </p:nvSpPr>
                          <p:spPr bwMode="auto">
                            <a:xfrm>
                              <a:off x="1314" y="3860"/>
                              <a:ext cx="307"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48" name="Group 27"/>
                            <p:cNvGrpSpPr>
                              <a:grpSpLocks/>
                            </p:cNvGrpSpPr>
                            <p:nvPr/>
                          </p:nvGrpSpPr>
                          <p:grpSpPr bwMode="auto">
                            <a:xfrm>
                              <a:off x="6838" y="2502"/>
                              <a:ext cx="184" cy="4026"/>
                              <a:chOff x="6838" y="2502"/>
                              <a:chExt cx="184" cy="4026"/>
                            </a:xfrm>
                          </p:grpSpPr>
                          <p:grpSp>
                            <p:nvGrpSpPr>
                              <p:cNvPr id="49" name="Group 31"/>
                              <p:cNvGrpSpPr>
                                <a:grpSpLocks/>
                              </p:cNvGrpSpPr>
                              <p:nvPr/>
                            </p:nvGrpSpPr>
                            <p:grpSpPr bwMode="auto">
                              <a:xfrm>
                                <a:off x="6838" y="2502"/>
                                <a:ext cx="184" cy="2563"/>
                                <a:chOff x="6838" y="2502"/>
                                <a:chExt cx="184" cy="2563"/>
                              </a:xfrm>
                            </p:grpSpPr>
                            <p:sp>
                              <p:nvSpPr>
                                <p:cNvPr id="53" name="Line 35"/>
                                <p:cNvSpPr>
                                  <a:spLocks noChangeShapeType="1"/>
                                </p:cNvSpPr>
                                <p:nvPr/>
                              </p:nvSpPr>
                              <p:spPr bwMode="auto">
                                <a:xfrm>
                                  <a:off x="6838" y="2502"/>
                                  <a:ext cx="0" cy="2563"/>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4" name="Line 34"/>
                                <p:cNvSpPr>
                                  <a:spLocks noChangeShapeType="1"/>
                                </p:cNvSpPr>
                                <p:nvPr/>
                              </p:nvSpPr>
                              <p:spPr bwMode="auto">
                                <a:xfrm>
                                  <a:off x="6838" y="2502"/>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5" name="Line 33"/>
                                <p:cNvSpPr>
                                  <a:spLocks noChangeShapeType="1"/>
                                </p:cNvSpPr>
                                <p:nvPr/>
                              </p:nvSpPr>
                              <p:spPr bwMode="auto">
                                <a:xfrm>
                                  <a:off x="6868" y="3789"/>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6" name="Line 32"/>
                                <p:cNvSpPr>
                                  <a:spLocks noChangeShapeType="1"/>
                                </p:cNvSpPr>
                                <p:nvPr/>
                              </p:nvSpPr>
                              <p:spPr bwMode="auto">
                                <a:xfrm>
                                  <a:off x="6838" y="5064"/>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50" name="Line 30"/>
                              <p:cNvSpPr>
                                <a:spLocks noChangeShapeType="1"/>
                              </p:cNvSpPr>
                              <p:nvPr/>
                            </p:nvSpPr>
                            <p:spPr bwMode="auto">
                              <a:xfrm>
                                <a:off x="6838" y="5796"/>
                                <a:ext cx="0" cy="732"/>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1" name="Line 29"/>
                              <p:cNvSpPr>
                                <a:spLocks noChangeShapeType="1"/>
                              </p:cNvSpPr>
                              <p:nvPr/>
                            </p:nvSpPr>
                            <p:spPr bwMode="auto">
                              <a:xfrm>
                                <a:off x="6838" y="5796"/>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2" name="Line 28"/>
                              <p:cNvSpPr>
                                <a:spLocks noChangeShapeType="1"/>
                              </p:cNvSpPr>
                              <p:nvPr/>
                            </p:nvSpPr>
                            <p:spPr bwMode="auto">
                              <a:xfrm>
                                <a:off x="6838" y="6528"/>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sp>
                        <p:nvSpPr>
                          <p:cNvPr id="42" name="Line 25"/>
                          <p:cNvSpPr>
                            <a:spLocks noChangeShapeType="1"/>
                          </p:cNvSpPr>
                          <p:nvPr/>
                        </p:nvSpPr>
                        <p:spPr bwMode="auto">
                          <a:xfrm>
                            <a:off x="3952" y="8586"/>
                            <a:ext cx="153"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3" name="Line 24"/>
                          <p:cNvSpPr>
                            <a:spLocks noChangeShapeType="1"/>
                          </p:cNvSpPr>
                          <p:nvPr/>
                        </p:nvSpPr>
                        <p:spPr bwMode="auto">
                          <a:xfrm>
                            <a:off x="3952" y="10061"/>
                            <a:ext cx="153"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nvGrpSpPr>
                        <p:cNvPr id="33" name="Group 15"/>
                        <p:cNvGrpSpPr>
                          <a:grpSpLocks/>
                        </p:cNvGrpSpPr>
                        <p:nvPr/>
                      </p:nvGrpSpPr>
                      <p:grpSpPr bwMode="auto">
                        <a:xfrm>
                          <a:off x="6378" y="7628"/>
                          <a:ext cx="153" cy="4210"/>
                          <a:chOff x="6714" y="7019"/>
                          <a:chExt cx="180" cy="4140"/>
                        </a:xfrm>
                      </p:grpSpPr>
                      <p:sp>
                        <p:nvSpPr>
                          <p:cNvPr id="34" name="Line 22"/>
                          <p:cNvSpPr>
                            <a:spLocks noChangeShapeType="1"/>
                          </p:cNvSpPr>
                          <p:nvPr/>
                        </p:nvSpPr>
                        <p:spPr bwMode="auto">
                          <a:xfrm>
                            <a:off x="6714" y="7019"/>
                            <a:ext cx="0" cy="4140"/>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5" name="Line 21"/>
                          <p:cNvSpPr>
                            <a:spLocks noChangeShapeType="1"/>
                          </p:cNvSpPr>
                          <p:nvPr/>
                        </p:nvSpPr>
                        <p:spPr bwMode="auto">
                          <a:xfrm>
                            <a:off x="6714" y="7559"/>
                            <a:ext cx="180"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20"/>
                          <p:cNvSpPr>
                            <a:spLocks noChangeShapeType="1"/>
                          </p:cNvSpPr>
                          <p:nvPr/>
                        </p:nvSpPr>
                        <p:spPr bwMode="auto">
                          <a:xfrm>
                            <a:off x="6714" y="8459"/>
                            <a:ext cx="180"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7" name="Line 19"/>
                          <p:cNvSpPr>
                            <a:spLocks noChangeShapeType="1"/>
                          </p:cNvSpPr>
                          <p:nvPr/>
                        </p:nvSpPr>
                        <p:spPr bwMode="auto">
                          <a:xfrm>
                            <a:off x="6714" y="9179"/>
                            <a:ext cx="180"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8" name="Line 18"/>
                          <p:cNvSpPr>
                            <a:spLocks noChangeShapeType="1"/>
                          </p:cNvSpPr>
                          <p:nvPr/>
                        </p:nvSpPr>
                        <p:spPr bwMode="auto">
                          <a:xfrm>
                            <a:off x="6714" y="9899"/>
                            <a:ext cx="180"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9" name="Line 17"/>
                          <p:cNvSpPr>
                            <a:spLocks noChangeShapeType="1"/>
                          </p:cNvSpPr>
                          <p:nvPr/>
                        </p:nvSpPr>
                        <p:spPr bwMode="auto">
                          <a:xfrm>
                            <a:off x="6714" y="10439"/>
                            <a:ext cx="180"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0" name="Line 16"/>
                          <p:cNvSpPr>
                            <a:spLocks noChangeShapeType="1"/>
                          </p:cNvSpPr>
                          <p:nvPr/>
                        </p:nvSpPr>
                        <p:spPr bwMode="auto">
                          <a:xfrm>
                            <a:off x="6714" y="11159"/>
                            <a:ext cx="180"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sp>
                    <p:nvSpPr>
                      <p:cNvPr id="25" name="Line 13"/>
                      <p:cNvSpPr>
                        <a:spLocks noChangeShapeType="1"/>
                      </p:cNvSpPr>
                      <p:nvPr/>
                    </p:nvSpPr>
                    <p:spPr bwMode="auto">
                      <a:xfrm>
                        <a:off x="8679" y="7628"/>
                        <a:ext cx="0" cy="4210"/>
                      </a:xfrm>
                      <a:prstGeom prst="lin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6" name="Line 12"/>
                      <p:cNvSpPr>
                        <a:spLocks noChangeShapeType="1"/>
                      </p:cNvSpPr>
                      <p:nvPr/>
                    </p:nvSpPr>
                    <p:spPr bwMode="auto">
                      <a:xfrm>
                        <a:off x="8679" y="8177"/>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7" name="Line 11"/>
                      <p:cNvSpPr>
                        <a:spLocks noChangeShapeType="1"/>
                      </p:cNvSpPr>
                      <p:nvPr/>
                    </p:nvSpPr>
                    <p:spPr bwMode="auto">
                      <a:xfrm>
                        <a:off x="8679" y="8909"/>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8" name="Line 10"/>
                      <p:cNvSpPr>
                        <a:spLocks noChangeShapeType="1"/>
                      </p:cNvSpPr>
                      <p:nvPr/>
                    </p:nvSpPr>
                    <p:spPr bwMode="auto">
                      <a:xfrm>
                        <a:off x="8679" y="9670"/>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9" name="Line 9"/>
                      <p:cNvSpPr>
                        <a:spLocks noChangeShapeType="1"/>
                      </p:cNvSpPr>
                      <p:nvPr/>
                    </p:nvSpPr>
                    <p:spPr bwMode="auto">
                      <a:xfrm>
                        <a:off x="8679" y="10557"/>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0" name="Line 8"/>
                      <p:cNvSpPr>
                        <a:spLocks noChangeShapeType="1"/>
                      </p:cNvSpPr>
                      <p:nvPr/>
                    </p:nvSpPr>
                    <p:spPr bwMode="auto">
                      <a:xfrm>
                        <a:off x="8679" y="11106"/>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1" name="Line 7"/>
                      <p:cNvSpPr>
                        <a:spLocks noChangeShapeType="1"/>
                      </p:cNvSpPr>
                      <p:nvPr/>
                    </p:nvSpPr>
                    <p:spPr bwMode="auto">
                      <a:xfrm>
                        <a:off x="8679" y="11838"/>
                        <a:ext cx="154" cy="0"/>
                      </a:xfrm>
                      <a:prstGeom prst="line">
                        <a:avLst/>
                      </a:prstGeom>
                      <a:ln>
                        <a:headEnd/>
                        <a:tailEnd type="triangl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grpSp>
          </p:grpSp>
        </p:grpSp>
      </p:grpSp>
      <p:sp>
        <p:nvSpPr>
          <p:cNvPr id="88" name="Rectangle 54"/>
          <p:cNvSpPr>
            <a:spLocks noChangeArrowheads="1"/>
          </p:cNvSpPr>
          <p:nvPr/>
        </p:nvSpPr>
        <p:spPr bwMode="auto">
          <a:xfrm>
            <a:off x="6920686" y="4121541"/>
            <a:ext cx="1879477" cy="36424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Arial Unicode MS" charset="-128"/>
                <a:cs typeface="Times New Roman" panose="02020603050405020304" pitchFamily="18" charset="0"/>
              </a:rPr>
              <a:t>Судження</a:t>
            </a:r>
            <a:endParaRPr kumimoji="0" lang="ru-RU" altLang="uk-UA" sz="2000" b="0" i="0" u="none" strike="noStrike" cap="none" normalizeH="0" baseline="0" dirty="0" smtClean="0">
              <a:ln>
                <a:noFill/>
              </a:ln>
              <a:solidFill>
                <a:schemeClr val="tx2"/>
              </a:solidFill>
              <a:effectLst/>
              <a:ea typeface="Arial Unicode MS"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endParaRPr>
          </a:p>
        </p:txBody>
      </p:sp>
      <p:sp>
        <p:nvSpPr>
          <p:cNvPr id="89" name="Rectangle 57"/>
          <p:cNvSpPr>
            <a:spLocks noChangeArrowheads="1"/>
          </p:cNvSpPr>
          <p:nvPr/>
        </p:nvSpPr>
        <p:spPr bwMode="auto">
          <a:xfrm>
            <a:off x="5343427" y="3674366"/>
            <a:ext cx="3556226" cy="3273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ea typeface="Times New Roman" panose="02020603050405020304" pitchFamily="18" charset="0"/>
              </a:rPr>
              <a:t>Логічне</a:t>
            </a:r>
            <a:endParaRPr kumimoji="0" lang="uk-UA" altLang="uk-UA" sz="2000" b="0" i="0" u="none" strike="noStrike" cap="none" normalizeH="0" baseline="0" dirty="0" smtClean="0">
              <a:ln>
                <a:noFill/>
              </a:ln>
              <a:solidFill>
                <a:schemeClr val="tx2"/>
              </a:solidFill>
              <a:effectLst/>
            </a:endParaRPr>
          </a:p>
        </p:txBody>
      </p:sp>
    </p:spTree>
    <p:extLst>
      <p:ext uri="{BB962C8B-B14F-4D97-AF65-F5344CB8AC3E}">
        <p14:creationId xmlns:p14="http://schemas.microsoft.com/office/powerpoint/2010/main" val="476229515"/>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396552" y="0"/>
            <a:ext cx="9001000" cy="830997"/>
          </a:xfrm>
          <a:prstGeom prst="rect">
            <a:avLst/>
          </a:prstGeom>
        </p:spPr>
        <p:txBody>
          <a:bodyPr wrap="square">
            <a:spAutoFit/>
          </a:bodyPr>
          <a:lstStyle/>
          <a:p>
            <a:pPr algn="ctr">
              <a:spcAft>
                <a:spcPts val="0"/>
              </a:spcAft>
            </a:pPr>
            <a:r>
              <a:rPr lang="ru-RU" sz="4800" b="1" dirty="0">
                <a:latin typeface="+mn-lt"/>
                <a:ea typeface="Calibri" panose="020F0502020204030204" pitchFamily="34" charset="0"/>
              </a:rPr>
              <a:t>Класифікація </a:t>
            </a:r>
            <a:r>
              <a:rPr lang="ru-RU" sz="4800" b="1" dirty="0" err="1">
                <a:latin typeface="+mn-lt"/>
                <a:ea typeface="Calibri" panose="020F0502020204030204" pitchFamily="34" charset="0"/>
              </a:rPr>
              <a:t>відчуттів</a:t>
            </a:r>
            <a:endParaRPr lang="uk-UA" sz="4800" dirty="0">
              <a:effectLst/>
              <a:latin typeface="+mn-lt"/>
              <a:ea typeface="Calibri" panose="020F0502020204030204" pitchFamily="34" charset="0"/>
            </a:endParaRPr>
          </a:p>
        </p:txBody>
      </p:sp>
      <p:grpSp>
        <p:nvGrpSpPr>
          <p:cNvPr id="129" name="Group 61"/>
          <p:cNvGrpSpPr>
            <a:grpSpLocks/>
          </p:cNvGrpSpPr>
          <p:nvPr/>
        </p:nvGrpSpPr>
        <p:grpSpPr bwMode="auto">
          <a:xfrm>
            <a:off x="179512" y="1124744"/>
            <a:ext cx="8784976" cy="5616624"/>
            <a:chOff x="1314" y="722"/>
            <a:chExt cx="9180" cy="4317"/>
          </a:xfrm>
        </p:grpSpPr>
        <p:sp>
          <p:nvSpPr>
            <p:cNvPr id="130" name="Rectangle 98"/>
            <p:cNvSpPr>
              <a:spLocks noChangeArrowheads="1"/>
            </p:cNvSpPr>
            <p:nvPr/>
          </p:nvSpPr>
          <p:spPr bwMode="auto">
            <a:xfrm>
              <a:off x="4554" y="722"/>
              <a:ext cx="2700" cy="5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Відчуття</a:t>
              </a:r>
              <a:endParaRPr kumimoji="0" lang="uk-UA" altLang="uk-UA" sz="3200" b="0" i="0" u="none" strike="noStrike" cap="none" normalizeH="0" baseline="0" dirty="0" smtClean="0">
                <a:ln>
                  <a:noFill/>
                </a:ln>
                <a:solidFill>
                  <a:schemeClr val="tx2"/>
                </a:solidFill>
                <a:effectLst/>
              </a:endParaRPr>
            </a:p>
          </p:txBody>
        </p:sp>
        <p:sp>
          <p:nvSpPr>
            <p:cNvPr id="131" name="Rectangle 97"/>
            <p:cNvSpPr>
              <a:spLocks noChangeArrowheads="1"/>
            </p:cNvSpPr>
            <p:nvPr/>
          </p:nvSpPr>
          <p:spPr bwMode="auto">
            <a:xfrm>
              <a:off x="1314" y="1619"/>
              <a:ext cx="2700" cy="72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Зовнішні (</a:t>
              </a:r>
              <a:r>
                <a:rPr kumimoji="0" lang="uk-UA" altLang="uk-UA" sz="2400"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екстероцептори</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a:t>
              </a:r>
              <a:endParaRPr kumimoji="0" lang="uk-UA" altLang="uk-UA" sz="2400" b="0" i="0" u="none" strike="noStrike" cap="none" normalizeH="0" baseline="0" dirty="0" smtClean="0">
                <a:ln>
                  <a:noFill/>
                </a:ln>
                <a:solidFill>
                  <a:schemeClr val="tx2"/>
                </a:solidFill>
                <a:effectLst/>
              </a:endParaRPr>
            </a:p>
          </p:txBody>
        </p:sp>
        <p:sp>
          <p:nvSpPr>
            <p:cNvPr id="132" name="Rectangle 96"/>
            <p:cNvSpPr>
              <a:spLocks noChangeArrowheads="1"/>
            </p:cNvSpPr>
            <p:nvPr/>
          </p:nvSpPr>
          <p:spPr bwMode="auto">
            <a:xfrm>
              <a:off x="4554" y="1619"/>
              <a:ext cx="2700" cy="72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Внутрішні</a:t>
              </a:r>
              <a:endParaRPr kumimoji="0" lang="ru-RU" altLang="uk-UA" sz="2400" b="0" i="0" u="none" strike="noStrike" cap="none" normalizeH="0" baseline="0" smtClean="0">
                <a:ln>
                  <a:noFill/>
                </a:ln>
                <a:solidFill>
                  <a:schemeClr val="tx2"/>
                </a:solidFill>
                <a:effectLst/>
                <a:ea typeface="Arial Unicode MS"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(інтероцептори)</a:t>
              </a:r>
              <a:endParaRPr kumimoji="0" lang="uk-UA" altLang="uk-UA" sz="2400" b="0" i="0" u="none" strike="noStrike" cap="none" normalizeH="0" baseline="0" smtClean="0">
                <a:ln>
                  <a:noFill/>
                </a:ln>
                <a:solidFill>
                  <a:schemeClr val="tx2"/>
                </a:solidFill>
                <a:effectLst/>
              </a:endParaRPr>
            </a:p>
          </p:txBody>
        </p:sp>
        <p:sp>
          <p:nvSpPr>
            <p:cNvPr id="133" name="Rectangle 95"/>
            <p:cNvSpPr>
              <a:spLocks noChangeArrowheads="1"/>
            </p:cNvSpPr>
            <p:nvPr/>
          </p:nvSpPr>
          <p:spPr bwMode="auto">
            <a:xfrm>
              <a:off x="7794" y="1619"/>
              <a:ext cx="2700" cy="72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Зовнішньо-</a:t>
              </a:r>
              <a:endParaRPr kumimoji="0" lang="ru-RU" altLang="uk-UA" sz="24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внутрішні</a:t>
              </a:r>
              <a:endParaRPr kumimoji="0" lang="uk-UA" altLang="uk-UA" sz="2400" b="0" i="0" u="none" strike="noStrike" cap="none" normalizeH="0" baseline="0" smtClean="0">
                <a:ln>
                  <a:noFill/>
                </a:ln>
                <a:solidFill>
                  <a:schemeClr val="tx2"/>
                </a:solidFill>
                <a:effectLst/>
                <a:latin typeface="Times New Roman" panose="02020603050405020304" pitchFamily="18" charset="0"/>
                <a:cs typeface="Times New Roman" panose="02020603050405020304" pitchFamily="18" charset="0"/>
              </a:endParaRPr>
            </a:p>
          </p:txBody>
        </p:sp>
        <p:grpSp>
          <p:nvGrpSpPr>
            <p:cNvPr id="134" name="Group 81"/>
            <p:cNvGrpSpPr>
              <a:grpSpLocks/>
            </p:cNvGrpSpPr>
            <p:nvPr/>
          </p:nvGrpSpPr>
          <p:grpSpPr bwMode="auto">
            <a:xfrm>
              <a:off x="1314" y="2699"/>
              <a:ext cx="9180" cy="2340"/>
              <a:chOff x="1314" y="2699"/>
              <a:chExt cx="9180" cy="2340"/>
            </a:xfrm>
          </p:grpSpPr>
          <p:sp>
            <p:nvSpPr>
              <p:cNvPr id="154" name="Rectangle 94"/>
              <p:cNvSpPr>
                <a:spLocks noChangeArrowheads="1"/>
              </p:cNvSpPr>
              <p:nvPr/>
            </p:nvSpPr>
            <p:spPr bwMode="auto">
              <a:xfrm>
                <a:off x="131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Зір</a:t>
                </a:r>
                <a:endParaRPr kumimoji="0" lang="uk-UA" altLang="uk-UA" sz="2400" b="0" i="0" u="none" strike="noStrike" cap="none" normalizeH="0" baseline="0" dirty="0" smtClean="0">
                  <a:ln>
                    <a:noFill/>
                  </a:ln>
                  <a:solidFill>
                    <a:schemeClr val="tx2"/>
                  </a:solidFill>
                  <a:effectLst/>
                </a:endParaRPr>
              </a:p>
            </p:txBody>
          </p:sp>
          <p:sp>
            <p:nvSpPr>
              <p:cNvPr id="155" name="Rectangle 93"/>
              <p:cNvSpPr>
                <a:spLocks noChangeArrowheads="1"/>
              </p:cNvSpPr>
              <p:nvPr/>
            </p:nvSpPr>
            <p:spPr bwMode="auto">
              <a:xfrm>
                <a:off x="203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Слух</a:t>
                </a:r>
                <a:endParaRPr kumimoji="0" lang="uk-UA" altLang="uk-UA" sz="2400" b="0" i="0" u="none" strike="noStrike" cap="none" normalizeH="0" baseline="0" smtClean="0">
                  <a:ln>
                    <a:noFill/>
                  </a:ln>
                  <a:solidFill>
                    <a:schemeClr val="tx2"/>
                  </a:solidFill>
                  <a:effectLst/>
                </a:endParaRPr>
              </a:p>
            </p:txBody>
          </p:sp>
          <p:sp>
            <p:nvSpPr>
              <p:cNvPr id="156" name="Rectangle 92"/>
              <p:cNvSpPr>
                <a:spLocks noChangeArrowheads="1"/>
              </p:cNvSpPr>
              <p:nvPr/>
            </p:nvSpPr>
            <p:spPr bwMode="auto">
              <a:xfrm>
                <a:off x="275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Нюх</a:t>
                </a:r>
                <a:endParaRPr kumimoji="0" lang="uk-UA" altLang="uk-UA" sz="2400" b="0" i="0" u="none" strike="noStrike" cap="none" normalizeH="0" baseline="0" smtClean="0">
                  <a:ln>
                    <a:noFill/>
                  </a:ln>
                  <a:solidFill>
                    <a:schemeClr val="tx2"/>
                  </a:solidFill>
                  <a:effectLst/>
                </a:endParaRPr>
              </a:p>
            </p:txBody>
          </p:sp>
          <p:sp>
            <p:nvSpPr>
              <p:cNvPr id="157" name="Rectangle 91"/>
              <p:cNvSpPr>
                <a:spLocks noChangeArrowheads="1"/>
              </p:cNvSpPr>
              <p:nvPr/>
            </p:nvSpPr>
            <p:spPr bwMode="auto">
              <a:xfrm>
                <a:off x="347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Дотик</a:t>
                </a:r>
                <a:endParaRPr kumimoji="0" lang="uk-UA" altLang="uk-UA" sz="2400" b="0" i="0" u="none" strike="noStrike" cap="none" normalizeH="0" baseline="0" smtClean="0">
                  <a:ln>
                    <a:noFill/>
                  </a:ln>
                  <a:solidFill>
                    <a:schemeClr val="tx2"/>
                  </a:solidFill>
                  <a:effectLst/>
                </a:endParaRPr>
              </a:p>
            </p:txBody>
          </p:sp>
          <p:sp>
            <p:nvSpPr>
              <p:cNvPr id="158" name="Rectangle 90"/>
              <p:cNvSpPr>
                <a:spLocks noChangeArrowheads="1"/>
              </p:cNvSpPr>
              <p:nvPr/>
            </p:nvSpPr>
            <p:spPr bwMode="auto">
              <a:xfrm>
                <a:off x="419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Смак</a:t>
                </a:r>
                <a:endParaRPr kumimoji="0" lang="uk-UA" altLang="uk-UA" sz="2400" b="0" i="0" u="none" strike="noStrike" cap="none" normalizeH="0" baseline="0" dirty="0" smtClean="0">
                  <a:ln>
                    <a:noFill/>
                  </a:ln>
                  <a:solidFill>
                    <a:schemeClr val="tx2"/>
                  </a:solidFill>
                  <a:effectLst/>
                </a:endParaRPr>
              </a:p>
            </p:txBody>
          </p:sp>
          <p:sp>
            <p:nvSpPr>
              <p:cNvPr id="159" name="Rectangle 89"/>
              <p:cNvSpPr>
                <a:spLocks noChangeArrowheads="1"/>
              </p:cNvSpPr>
              <p:nvPr/>
            </p:nvSpPr>
            <p:spPr bwMode="auto">
              <a:xfrm>
                <a:off x="491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Больові</a:t>
                </a:r>
                <a:endParaRPr kumimoji="0" lang="uk-UA" altLang="uk-UA" sz="2400" b="0" i="0" u="none" strike="noStrike" cap="none" normalizeH="0" baseline="0" dirty="0" smtClean="0">
                  <a:ln>
                    <a:noFill/>
                  </a:ln>
                  <a:solidFill>
                    <a:schemeClr val="tx2"/>
                  </a:solidFill>
                  <a:effectLst/>
                </a:endParaRPr>
              </a:p>
            </p:txBody>
          </p:sp>
          <p:sp>
            <p:nvSpPr>
              <p:cNvPr id="160" name="Rectangle 88"/>
              <p:cNvSpPr>
                <a:spLocks noChangeArrowheads="1"/>
              </p:cNvSpPr>
              <p:nvPr/>
            </p:nvSpPr>
            <p:spPr bwMode="auto">
              <a:xfrm>
                <a:off x="563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Тактильні</a:t>
                </a:r>
                <a:endParaRPr kumimoji="0" lang="uk-UA" altLang="uk-UA" sz="2400" b="0" i="0" u="none" strike="noStrike" cap="none" normalizeH="0" baseline="0" dirty="0" smtClean="0">
                  <a:ln>
                    <a:noFill/>
                  </a:ln>
                  <a:solidFill>
                    <a:schemeClr val="tx2"/>
                  </a:solidFill>
                  <a:effectLst/>
                </a:endParaRPr>
              </a:p>
            </p:txBody>
          </p:sp>
          <p:sp>
            <p:nvSpPr>
              <p:cNvPr id="161" name="Rectangle 87"/>
              <p:cNvSpPr>
                <a:spLocks noChangeArrowheads="1"/>
              </p:cNvSpPr>
              <p:nvPr/>
            </p:nvSpPr>
            <p:spPr bwMode="auto">
              <a:xfrm>
                <a:off x="635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Температурні</a:t>
                </a:r>
                <a:endParaRPr kumimoji="0" lang="uk-UA" altLang="uk-UA" sz="2000" b="0" i="0" u="none" strike="noStrike" cap="none" normalizeH="0" baseline="0" dirty="0" smtClean="0">
                  <a:ln>
                    <a:noFill/>
                  </a:ln>
                  <a:solidFill>
                    <a:schemeClr val="tx2"/>
                  </a:solidFill>
                  <a:effectLst/>
                </a:endParaRPr>
              </a:p>
            </p:txBody>
          </p:sp>
          <p:sp>
            <p:nvSpPr>
              <p:cNvPr id="162" name="Rectangle 86"/>
              <p:cNvSpPr>
                <a:spLocks noChangeArrowheads="1"/>
              </p:cNvSpPr>
              <p:nvPr/>
            </p:nvSpPr>
            <p:spPr bwMode="auto">
              <a:xfrm>
                <a:off x="707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Рівноваги</a:t>
                </a:r>
                <a:endParaRPr kumimoji="0" lang="uk-UA" altLang="uk-UA" sz="2400" b="0" i="0" u="none" strike="noStrike" cap="none" normalizeH="0" baseline="0" dirty="0" smtClean="0">
                  <a:ln>
                    <a:noFill/>
                  </a:ln>
                  <a:solidFill>
                    <a:schemeClr val="tx2"/>
                  </a:solidFill>
                  <a:effectLst/>
                </a:endParaRPr>
              </a:p>
            </p:txBody>
          </p:sp>
          <p:sp>
            <p:nvSpPr>
              <p:cNvPr id="163" name="Rectangle 85"/>
              <p:cNvSpPr>
                <a:spLocks noChangeArrowheads="1"/>
              </p:cNvSpPr>
              <p:nvPr/>
            </p:nvSpPr>
            <p:spPr bwMode="auto">
              <a:xfrm>
                <a:off x="779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Прискорення</a:t>
                </a:r>
                <a:endParaRPr kumimoji="0" lang="uk-UA" altLang="uk-UA" sz="2400" b="0" i="0" u="none" strike="noStrike" cap="none" normalizeH="0" baseline="0" dirty="0" smtClean="0">
                  <a:ln>
                    <a:noFill/>
                  </a:ln>
                  <a:solidFill>
                    <a:schemeClr val="tx2"/>
                  </a:solidFill>
                  <a:effectLst/>
                </a:endParaRPr>
              </a:p>
            </p:txBody>
          </p:sp>
          <p:sp>
            <p:nvSpPr>
              <p:cNvPr id="164" name="Rectangle 84"/>
              <p:cNvSpPr>
                <a:spLocks noChangeArrowheads="1"/>
              </p:cNvSpPr>
              <p:nvPr/>
            </p:nvSpPr>
            <p:spPr bwMode="auto">
              <a:xfrm>
                <a:off x="851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Вібрацінйі</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400" b="0" i="0" u="none" strike="noStrike" cap="none" normalizeH="0" baseline="0" dirty="0" smtClean="0">
                  <a:ln>
                    <a:noFill/>
                  </a:ln>
                  <a:solidFill>
                    <a:schemeClr val="tx2"/>
                  </a:solidFill>
                  <a:effectLst/>
                </a:endParaRPr>
              </a:p>
            </p:txBody>
          </p:sp>
          <p:sp>
            <p:nvSpPr>
              <p:cNvPr id="165" name="Rectangle 83"/>
              <p:cNvSpPr>
                <a:spLocks noChangeArrowheads="1"/>
              </p:cNvSpPr>
              <p:nvPr/>
            </p:nvSpPr>
            <p:spPr bwMode="auto">
              <a:xfrm>
                <a:off x="923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Статико-динамічні</a:t>
                </a:r>
                <a:endParaRPr kumimoji="0" lang="uk-UA" altLang="uk-UA" sz="2400" b="0" i="0" u="none" strike="noStrike" cap="none" normalizeH="0" baseline="0" dirty="0" smtClean="0">
                  <a:ln>
                    <a:noFill/>
                  </a:ln>
                  <a:solidFill>
                    <a:schemeClr val="tx2"/>
                  </a:solidFill>
                  <a:effectLst/>
                </a:endParaRPr>
              </a:p>
            </p:txBody>
          </p:sp>
          <p:sp>
            <p:nvSpPr>
              <p:cNvPr id="166" name="Rectangle 82"/>
              <p:cNvSpPr>
                <a:spLocks noChangeArrowheads="1"/>
              </p:cNvSpPr>
              <p:nvPr/>
            </p:nvSpPr>
            <p:spPr bwMode="auto">
              <a:xfrm>
                <a:off x="9954" y="2699"/>
                <a:ext cx="540" cy="23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vert270"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М</a:t>
                </a:r>
                <a:r>
                  <a:rPr kumimoji="0" lang="en-US"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a:t>
                </a:r>
                <a:r>
                  <a:rPr kumimoji="0" lang="uk-UA" altLang="uk-UA" sz="2400"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язово</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-суглобові</a:t>
                </a:r>
                <a:endParaRPr kumimoji="0" lang="uk-UA" altLang="uk-UA" sz="2400" b="0" i="0" u="none" strike="noStrike" cap="none" normalizeH="0" baseline="0" dirty="0" smtClean="0">
                  <a:ln>
                    <a:noFill/>
                  </a:ln>
                  <a:solidFill>
                    <a:schemeClr val="tx2"/>
                  </a:solidFill>
                  <a:effectLst/>
                </a:endParaRPr>
              </a:p>
            </p:txBody>
          </p:sp>
        </p:grpSp>
        <p:sp>
          <p:nvSpPr>
            <p:cNvPr id="135" name="Line 80"/>
            <p:cNvSpPr>
              <a:spLocks noChangeShapeType="1"/>
            </p:cNvSpPr>
            <p:nvPr/>
          </p:nvSpPr>
          <p:spPr bwMode="auto">
            <a:xfrm>
              <a:off x="1674" y="1439"/>
              <a:ext cx="8460" cy="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36" name="Line 79"/>
            <p:cNvSpPr>
              <a:spLocks noChangeShapeType="1"/>
            </p:cNvSpPr>
            <p:nvPr/>
          </p:nvSpPr>
          <p:spPr bwMode="auto">
            <a:xfrm>
              <a:off x="1674" y="143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37" name="Line 78"/>
            <p:cNvSpPr>
              <a:spLocks noChangeShapeType="1"/>
            </p:cNvSpPr>
            <p:nvPr/>
          </p:nvSpPr>
          <p:spPr bwMode="auto">
            <a:xfrm flipH="1">
              <a:off x="5894" y="1259"/>
              <a:ext cx="0" cy="354"/>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38" name="Line 77"/>
            <p:cNvSpPr>
              <a:spLocks noChangeShapeType="1"/>
            </p:cNvSpPr>
            <p:nvPr/>
          </p:nvSpPr>
          <p:spPr bwMode="auto">
            <a:xfrm>
              <a:off x="10134" y="143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0" name="Line 75"/>
            <p:cNvSpPr>
              <a:spLocks noChangeShapeType="1"/>
            </p:cNvSpPr>
            <p:nvPr/>
          </p:nvSpPr>
          <p:spPr bwMode="auto">
            <a:xfrm>
              <a:off x="1674" y="2519"/>
              <a:ext cx="8460" cy="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1" name="Line 74"/>
            <p:cNvSpPr>
              <a:spLocks noChangeShapeType="1"/>
            </p:cNvSpPr>
            <p:nvPr/>
          </p:nvSpPr>
          <p:spPr bwMode="auto">
            <a:xfrm>
              <a:off x="1659"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2" name="Line 73"/>
            <p:cNvSpPr>
              <a:spLocks noChangeShapeType="1"/>
            </p:cNvSpPr>
            <p:nvPr/>
          </p:nvSpPr>
          <p:spPr bwMode="auto">
            <a:xfrm>
              <a:off x="2274"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3" name="Line 72"/>
            <p:cNvSpPr>
              <a:spLocks noChangeShapeType="1"/>
            </p:cNvSpPr>
            <p:nvPr/>
          </p:nvSpPr>
          <p:spPr bwMode="auto">
            <a:xfrm>
              <a:off x="2964"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4" name="Line 71"/>
            <p:cNvSpPr>
              <a:spLocks noChangeShapeType="1"/>
            </p:cNvSpPr>
            <p:nvPr/>
          </p:nvSpPr>
          <p:spPr bwMode="auto">
            <a:xfrm>
              <a:off x="3654"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5" name="Line 70"/>
            <p:cNvSpPr>
              <a:spLocks noChangeShapeType="1"/>
            </p:cNvSpPr>
            <p:nvPr/>
          </p:nvSpPr>
          <p:spPr bwMode="auto">
            <a:xfrm>
              <a:off x="4464"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6" name="Line 69"/>
            <p:cNvSpPr>
              <a:spLocks noChangeShapeType="1"/>
            </p:cNvSpPr>
            <p:nvPr/>
          </p:nvSpPr>
          <p:spPr bwMode="auto">
            <a:xfrm>
              <a:off x="5160" y="2507"/>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7" name="Line 68"/>
            <p:cNvSpPr>
              <a:spLocks noChangeShapeType="1"/>
            </p:cNvSpPr>
            <p:nvPr/>
          </p:nvSpPr>
          <p:spPr bwMode="auto">
            <a:xfrm flipH="1">
              <a:off x="5894" y="2345"/>
              <a:ext cx="10" cy="354"/>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8" name="Line 67"/>
            <p:cNvSpPr>
              <a:spLocks noChangeShapeType="1"/>
            </p:cNvSpPr>
            <p:nvPr/>
          </p:nvSpPr>
          <p:spPr bwMode="auto">
            <a:xfrm>
              <a:off x="6624"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49" name="Line 66"/>
            <p:cNvSpPr>
              <a:spLocks noChangeShapeType="1"/>
            </p:cNvSpPr>
            <p:nvPr/>
          </p:nvSpPr>
          <p:spPr bwMode="auto">
            <a:xfrm>
              <a:off x="7340"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50" name="Line 65"/>
            <p:cNvSpPr>
              <a:spLocks noChangeShapeType="1"/>
            </p:cNvSpPr>
            <p:nvPr/>
          </p:nvSpPr>
          <p:spPr bwMode="auto">
            <a:xfrm>
              <a:off x="8064"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51" name="Line 64"/>
            <p:cNvSpPr>
              <a:spLocks noChangeShapeType="1"/>
            </p:cNvSpPr>
            <p:nvPr/>
          </p:nvSpPr>
          <p:spPr bwMode="auto">
            <a:xfrm>
              <a:off x="8784"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52" name="Line 63"/>
            <p:cNvSpPr>
              <a:spLocks noChangeShapeType="1"/>
            </p:cNvSpPr>
            <p:nvPr/>
          </p:nvSpPr>
          <p:spPr bwMode="auto">
            <a:xfrm>
              <a:off x="9481" y="2507"/>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53" name="Line 62"/>
            <p:cNvSpPr>
              <a:spLocks noChangeShapeType="1"/>
            </p:cNvSpPr>
            <p:nvPr/>
          </p:nvSpPr>
          <p:spPr bwMode="auto">
            <a:xfrm>
              <a:off x="10134" y="2519"/>
              <a:ext cx="0" cy="180"/>
            </a:xfrm>
            <a:prstGeom prst="line">
              <a:avLst/>
            </a:prstGeom>
            <a:ln>
              <a:headEnd/>
              <a:tailEnd type="triangl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Tree>
    <p:extLst>
      <p:ext uri="{BB962C8B-B14F-4D97-AF65-F5344CB8AC3E}">
        <p14:creationId xmlns:p14="http://schemas.microsoft.com/office/powerpoint/2010/main" val="495276343"/>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кутник 4"/>
          <p:cNvSpPr/>
          <p:nvPr/>
        </p:nvSpPr>
        <p:spPr>
          <a:xfrm>
            <a:off x="-99950" y="11723"/>
            <a:ext cx="9001000" cy="830997"/>
          </a:xfrm>
          <a:prstGeom prst="rect">
            <a:avLst/>
          </a:prstGeom>
        </p:spPr>
        <p:txBody>
          <a:bodyPr wrap="square">
            <a:spAutoFit/>
          </a:bodyPr>
          <a:lstStyle/>
          <a:p>
            <a:pPr algn="ctr">
              <a:spcAft>
                <a:spcPts val="0"/>
              </a:spcAft>
            </a:pPr>
            <a:r>
              <a:rPr lang="ru-RU" sz="4800" b="1" dirty="0">
                <a:latin typeface="+mn-lt"/>
                <a:ea typeface="Calibri" panose="020F0502020204030204" pitchFamily="34" charset="0"/>
              </a:rPr>
              <a:t>Функції </a:t>
            </a:r>
            <a:r>
              <a:rPr lang="ru-RU" sz="4800" b="1" dirty="0" err="1">
                <a:latin typeface="+mn-lt"/>
                <a:ea typeface="Calibri" panose="020F0502020204030204" pitchFamily="34" charset="0"/>
              </a:rPr>
              <a:t>сприймання</a:t>
            </a:r>
            <a:endParaRPr lang="uk-UA" sz="4800" dirty="0">
              <a:effectLst/>
              <a:latin typeface="+mn-lt"/>
              <a:ea typeface="Calibri" panose="020F0502020204030204" pitchFamily="34" charset="0"/>
            </a:endParaRPr>
          </a:p>
        </p:txBody>
      </p:sp>
      <p:grpSp>
        <p:nvGrpSpPr>
          <p:cNvPr id="38" name="Групувати 37"/>
          <p:cNvGrpSpPr/>
          <p:nvPr/>
        </p:nvGrpSpPr>
        <p:grpSpPr>
          <a:xfrm>
            <a:off x="251520" y="1268760"/>
            <a:ext cx="8784622" cy="5184884"/>
            <a:chOff x="251520" y="1268760"/>
            <a:chExt cx="8784622" cy="5184884"/>
          </a:xfrm>
        </p:grpSpPr>
        <p:grpSp>
          <p:nvGrpSpPr>
            <p:cNvPr id="8" name="Group 7"/>
            <p:cNvGrpSpPr>
              <a:grpSpLocks/>
            </p:cNvGrpSpPr>
            <p:nvPr/>
          </p:nvGrpSpPr>
          <p:grpSpPr bwMode="auto">
            <a:xfrm>
              <a:off x="251520" y="1268760"/>
              <a:ext cx="8784622" cy="5184884"/>
              <a:chOff x="1314" y="3779"/>
              <a:chExt cx="9689" cy="2407"/>
            </a:xfrm>
          </p:grpSpPr>
          <p:sp>
            <p:nvSpPr>
              <p:cNvPr id="9" name="Rectangle 8"/>
              <p:cNvSpPr>
                <a:spLocks noChangeArrowheads="1"/>
              </p:cNvSpPr>
              <p:nvPr/>
            </p:nvSpPr>
            <p:spPr bwMode="auto">
              <a:xfrm>
                <a:off x="4099" y="3779"/>
                <a:ext cx="3960" cy="535"/>
              </a:xfrm>
              <a:prstGeom prst="round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800"/>
                  </a:spcAft>
                  <a:buClrTx/>
                  <a:buSzTx/>
                  <a:buFontTx/>
                  <a:buNone/>
                  <a:tabLst/>
                </a:pPr>
                <a:r>
                  <a:rPr kumimoji="0" lang="uk-UA" altLang="uk-UA" sz="4000" b="0" i="0" u="none" strike="noStrike" cap="none" normalizeH="0" baseline="0" dirty="0" smtClean="0">
                    <a:ln>
                      <a:noFill/>
                    </a:ln>
                    <a:solidFill>
                      <a:schemeClr val="tx2"/>
                    </a:solidFill>
                    <a:effectLst/>
                    <a:latin typeface="Times New Roman" panose="02020603050405020304" pitchFamily="18" charset="0"/>
                    <a:cs typeface="Arial" panose="020B0604020202020204" pitchFamily="34" charset="0"/>
                  </a:rPr>
                  <a:t>Функції сприймання </a:t>
                </a:r>
                <a:endParaRPr kumimoji="0" lang="uk-UA" altLang="uk-UA" sz="4000" b="0" i="0" u="none" strike="noStrike" cap="none" normalizeH="0" baseline="0" dirty="0" smtClean="0">
                  <a:ln>
                    <a:noFill/>
                  </a:ln>
                  <a:solidFill>
                    <a:schemeClr val="tx2"/>
                  </a:solidFill>
                  <a:effectLst/>
                  <a:cs typeface="Arial" panose="020B0604020202020204" pitchFamily="34" charset="0"/>
                </a:endParaRPr>
              </a:p>
            </p:txBody>
          </p:sp>
          <p:grpSp>
            <p:nvGrpSpPr>
              <p:cNvPr id="10" name="Group 9"/>
              <p:cNvGrpSpPr>
                <a:grpSpLocks/>
              </p:cNvGrpSpPr>
              <p:nvPr/>
            </p:nvGrpSpPr>
            <p:grpSpPr bwMode="auto">
              <a:xfrm>
                <a:off x="1314" y="4615"/>
                <a:ext cx="9689" cy="1571"/>
                <a:chOff x="1314" y="4435"/>
                <a:chExt cx="9689" cy="1571"/>
              </a:xfrm>
            </p:grpSpPr>
            <p:sp>
              <p:nvSpPr>
                <p:cNvPr id="11" name="Rectangle 10"/>
                <p:cNvSpPr>
                  <a:spLocks noChangeArrowheads="1"/>
                </p:cNvSpPr>
                <p:nvPr/>
              </p:nvSpPr>
              <p:spPr bwMode="auto">
                <a:xfrm>
                  <a:off x="1390" y="4435"/>
                  <a:ext cx="4500" cy="484"/>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800"/>
                    </a:spcAft>
                    <a:buClrTx/>
                    <a:buSzTx/>
                    <a:buFontTx/>
                    <a:buNone/>
                    <a:tabLst/>
                  </a:pPr>
                  <a:r>
                    <a:rPr kumimoji="0" lang="uk-UA" altLang="uk-UA" sz="4000" b="0" i="0" u="none" strike="noStrike" cap="none" normalizeH="0" baseline="0" dirty="0" smtClean="0">
                      <a:ln>
                        <a:noFill/>
                      </a:ln>
                      <a:solidFill>
                        <a:srgbClr val="002060"/>
                      </a:solidFill>
                      <a:effectLst/>
                      <a:latin typeface="Times New Roman" panose="02020603050405020304" pitchFamily="18" charset="0"/>
                      <a:cs typeface="Arial" panose="020B0604020202020204" pitchFamily="34" charset="0"/>
                    </a:rPr>
                    <a:t>Пізнавальна </a:t>
                  </a:r>
                  <a:endParaRPr kumimoji="0" lang="uk-UA" altLang="uk-UA" sz="40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endParaRPr>
                </a:p>
              </p:txBody>
            </p:sp>
            <p:sp>
              <p:nvSpPr>
                <p:cNvPr id="12" name="Rectangle 11"/>
                <p:cNvSpPr>
                  <a:spLocks noChangeArrowheads="1"/>
                </p:cNvSpPr>
                <p:nvPr/>
              </p:nvSpPr>
              <p:spPr bwMode="auto">
                <a:xfrm>
                  <a:off x="6354" y="4435"/>
                  <a:ext cx="4649" cy="484"/>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800"/>
                    </a:spcAft>
                    <a:buClrTx/>
                    <a:buSzTx/>
                    <a:buFontTx/>
                    <a:buNone/>
                    <a:tabLst/>
                  </a:pPr>
                  <a:r>
                    <a:rPr kumimoji="0" lang="uk-UA" altLang="uk-UA" sz="4000" b="0" i="0" u="none" strike="noStrike" cap="none" normalizeH="0" baseline="0" dirty="0" smtClean="0">
                      <a:ln>
                        <a:noFill/>
                      </a:ln>
                      <a:solidFill>
                        <a:srgbClr val="002060"/>
                      </a:solidFill>
                      <a:effectLst/>
                      <a:latin typeface="Times New Roman" panose="02020603050405020304" pitchFamily="18" charset="0"/>
                      <a:cs typeface="Arial" panose="020B0604020202020204" pitchFamily="34" charset="0"/>
                    </a:rPr>
                    <a:t>Регулятивна</a:t>
                  </a:r>
                  <a:endParaRPr kumimoji="0" lang="uk-UA" altLang="uk-UA" sz="40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endParaRPr>
                </a:p>
              </p:txBody>
            </p:sp>
            <p:sp>
              <p:nvSpPr>
                <p:cNvPr id="13" name="Rectangle 12"/>
                <p:cNvSpPr>
                  <a:spLocks noChangeArrowheads="1"/>
                </p:cNvSpPr>
                <p:nvPr/>
              </p:nvSpPr>
              <p:spPr bwMode="auto">
                <a:xfrm>
                  <a:off x="1314" y="5103"/>
                  <a:ext cx="4500" cy="903"/>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uk-UA" altLang="uk-UA" sz="3200" b="0" i="0" u="none" strike="noStrike" cap="none" normalizeH="0" baseline="0" dirty="0" smtClean="0">
                      <a:ln>
                        <a:noFill/>
                      </a:ln>
                      <a:solidFill>
                        <a:schemeClr val="tx2"/>
                      </a:solidFill>
                      <a:effectLst/>
                      <a:latin typeface="Times New Roman" panose="02020603050405020304" pitchFamily="18" charset="0"/>
                      <a:cs typeface="Arial" panose="020B0604020202020204" pitchFamily="34" charset="0"/>
                    </a:rPr>
                    <a:t>розкриває властивості та структуру об'єктів</a:t>
                  </a:r>
                  <a:endParaRPr kumimoji="0" lang="uk-UA" altLang="uk-UA" sz="3200" b="0" i="0" u="none" strike="noStrike" cap="none" normalizeH="0" baseline="0" dirty="0" smtClean="0">
                    <a:ln>
                      <a:noFill/>
                    </a:ln>
                    <a:solidFill>
                      <a:schemeClr val="tx2"/>
                    </a:solidFill>
                    <a:effectLst/>
                    <a:latin typeface="Arial" panose="020B0604020202020204" pitchFamily="34" charset="0"/>
                    <a:cs typeface="Arial" panose="020B0604020202020204" pitchFamily="34" charset="0"/>
                  </a:endParaRPr>
                </a:p>
              </p:txBody>
            </p:sp>
            <p:sp>
              <p:nvSpPr>
                <p:cNvPr id="14" name="Rectangle 13"/>
                <p:cNvSpPr>
                  <a:spLocks noChangeArrowheads="1"/>
                </p:cNvSpPr>
                <p:nvPr/>
              </p:nvSpPr>
              <p:spPr bwMode="auto">
                <a:xfrm>
                  <a:off x="6354" y="5103"/>
                  <a:ext cx="4649" cy="903"/>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800"/>
                    </a:spcAft>
                    <a:buClrTx/>
                    <a:buSzTx/>
                    <a:buFontTx/>
                    <a:buNone/>
                    <a:tabLst/>
                  </a:pPr>
                  <a:r>
                    <a:rPr kumimoji="0" lang="uk-UA" altLang="uk-UA" sz="3200" b="0" i="0" u="none" strike="noStrike" cap="none" normalizeH="0" baseline="0" dirty="0" smtClean="0">
                      <a:ln>
                        <a:noFill/>
                      </a:ln>
                      <a:solidFill>
                        <a:schemeClr val="tx2"/>
                      </a:solidFill>
                      <a:effectLst/>
                      <a:latin typeface="Times New Roman" panose="02020603050405020304" pitchFamily="18" charset="0"/>
                      <a:cs typeface="Arial" panose="020B0604020202020204" pitchFamily="34" charset="0"/>
                    </a:rPr>
                    <a:t>спрямовує практичну діяльність суб'єкта відповідно до цих властивостей об'єктів</a:t>
                  </a:r>
                  <a:endParaRPr kumimoji="0" lang="uk-UA" altLang="uk-UA" sz="3200" b="0" i="0" u="none" strike="noStrike" cap="none" normalizeH="0" baseline="0" dirty="0" smtClean="0">
                    <a:ln>
                      <a:noFill/>
                    </a:ln>
                    <a:solidFill>
                      <a:schemeClr val="tx2"/>
                    </a:solidFill>
                    <a:effectLst/>
                    <a:latin typeface="Arial" panose="020B0604020202020204" pitchFamily="34" charset="0"/>
                    <a:cs typeface="Arial" panose="020B0604020202020204" pitchFamily="34" charset="0"/>
                  </a:endParaRPr>
                </a:p>
              </p:txBody>
            </p:sp>
          </p:grpSp>
        </p:grpSp>
        <p:cxnSp>
          <p:nvCxnSpPr>
            <p:cNvPr id="28" name="Пряма сполучна лінія 27"/>
            <p:cNvCxnSpPr/>
            <p:nvPr/>
          </p:nvCxnSpPr>
          <p:spPr bwMode="auto">
            <a:xfrm>
              <a:off x="2360409" y="2708920"/>
              <a:ext cx="502300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0" name="Пряма сполучна лінія 29"/>
            <p:cNvCxnSpPr>
              <a:stCxn id="9" idx="2"/>
            </p:cNvCxnSpPr>
            <p:nvPr/>
          </p:nvCxnSpPr>
          <p:spPr bwMode="auto">
            <a:xfrm>
              <a:off x="4571752" y="2421196"/>
              <a:ext cx="248" cy="287724"/>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34" name="Пряма зі стрілкою 33"/>
            <p:cNvCxnSpPr>
              <a:endCxn id="11" idx="0"/>
            </p:cNvCxnSpPr>
            <p:nvPr/>
          </p:nvCxnSpPr>
          <p:spPr bwMode="auto">
            <a:xfrm>
              <a:off x="2360409" y="2708920"/>
              <a:ext cx="1" cy="360656"/>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3" name="Пряма зі стрілкою 72"/>
            <p:cNvCxnSpPr/>
            <p:nvPr/>
          </p:nvCxnSpPr>
          <p:spPr bwMode="auto">
            <a:xfrm>
              <a:off x="7383414" y="2716708"/>
              <a:ext cx="1" cy="360656"/>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37" name="Пряма сполучна лінія 36"/>
            <p:cNvCxnSpPr>
              <a:stCxn id="11" idx="2"/>
            </p:cNvCxnSpPr>
            <p:nvPr/>
          </p:nvCxnSpPr>
          <p:spPr bwMode="auto">
            <a:xfrm flipH="1">
              <a:off x="2360409" y="4112153"/>
              <a:ext cx="1" cy="360655"/>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76" name="Пряма сполучна лінія 75"/>
            <p:cNvCxnSpPr/>
            <p:nvPr/>
          </p:nvCxnSpPr>
          <p:spPr bwMode="auto">
            <a:xfrm flipH="1">
              <a:off x="7452320" y="4112153"/>
              <a:ext cx="1" cy="360655"/>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938086341"/>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10458</TotalTime>
  <Words>5652</Words>
  <Application>Microsoft Office PowerPoint</Application>
  <PresentationFormat>Экран (4:3)</PresentationFormat>
  <Paragraphs>583</Paragraphs>
  <Slides>49</Slides>
  <Notes>2</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49</vt:i4>
      </vt:variant>
    </vt:vector>
  </HeadingPairs>
  <TitlesOfParts>
    <vt:vector size="58" baseType="lpstr">
      <vt:lpstr>Arial Unicode MS</vt:lpstr>
      <vt:lpstr>Arial</vt:lpstr>
      <vt:lpstr>Arial Black</vt:lpstr>
      <vt:lpstr>Bookman Old Style</vt:lpstr>
      <vt:lpstr>Calibri</vt:lpstr>
      <vt:lpstr>Times New Roman</vt:lpstr>
      <vt:lpstr>Verdana</vt:lpstr>
      <vt:lpstr>Wingdings</vt:lpstr>
      <vt:lpstr>cdb2004100l</vt:lpstr>
      <vt:lpstr>Тема 2. Процес пізнання та його генезис як основа наукової діяльності</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Тема 3. Поняття науки і наукової діяльності</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lenovo</cp:lastModifiedBy>
  <cp:revision>896</cp:revision>
  <dcterms:modified xsi:type="dcterms:W3CDTF">2024-02-21T06:41:01Z</dcterms:modified>
</cp:coreProperties>
</file>