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6" r:id="rId2"/>
    <p:sldId id="273" r:id="rId3"/>
    <p:sldId id="258" r:id="rId4"/>
    <p:sldId id="257" r:id="rId5"/>
    <p:sldId id="265" r:id="rId6"/>
    <p:sldId id="262" r:id="rId7"/>
    <p:sldId id="271" r:id="rId8"/>
    <p:sldId id="272" r:id="rId9"/>
    <p:sldId id="274" r:id="rId10"/>
    <p:sldId id="275" r:id="rId11"/>
    <p:sldId id="27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907D1D62-DB43-47B7-80EE-2D9059306EC9}"/>
    <pc:docChg chg="undo custSel modSld">
      <pc:chgData name="Iryna Abramova" userId="cf8a27de836524f0" providerId="LiveId" clId="{907D1D62-DB43-47B7-80EE-2D9059306EC9}" dt="2024-10-18T07:10:54.348" v="37" actId="20577"/>
      <pc:docMkLst>
        <pc:docMk/>
      </pc:docMkLst>
      <pc:sldChg chg="modSp mod">
        <pc:chgData name="Iryna Abramova" userId="cf8a27de836524f0" providerId="LiveId" clId="{907D1D62-DB43-47B7-80EE-2D9059306EC9}" dt="2024-10-18T07:10:54.348" v="37" actId="20577"/>
        <pc:sldMkLst>
          <pc:docMk/>
          <pc:sldMk cId="2013921979" sldId="266"/>
        </pc:sldMkLst>
        <pc:spChg chg="mod">
          <ac:chgData name="Iryna Abramova" userId="cf8a27de836524f0" providerId="LiveId" clId="{907D1D62-DB43-47B7-80EE-2D9059306EC9}" dt="2024-10-18T07:10:54.348" v="37" actId="20577"/>
          <ac:spMkLst>
            <pc:docMk/>
            <pc:sldMk cId="2013921979" sldId="26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2009546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2685419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9390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626416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42379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4109177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562000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3781533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270499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F733BA7-CD69-4879-8FEF-5B925153C077}"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31798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F733BA7-CD69-4879-8FEF-5B925153C077}"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2806665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F733BA7-CD69-4879-8FEF-5B925153C077}" type="datetimeFigureOut">
              <a:rPr lang="ru-RU" smtClean="0"/>
              <a:t>18.10.2024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10872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F733BA7-CD69-4879-8FEF-5B925153C077}" type="datetimeFigureOut">
              <a:rPr lang="ru-RU" smtClean="0"/>
              <a:t>18.10.2024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18177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733BA7-CD69-4879-8FEF-5B925153C077}" type="datetimeFigureOut">
              <a:rPr lang="ru-RU" smtClean="0"/>
              <a:t>18.10.2024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289683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AF733BA7-CD69-4879-8FEF-5B925153C077}"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3626819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F733BA7-CD69-4879-8FEF-5B925153C077}"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2636DF-51B4-42C2-A927-AC43ECB596F3}" type="slidenum">
              <a:rPr lang="ru-RU" smtClean="0"/>
              <a:t>‹№›</a:t>
            </a:fld>
            <a:endParaRPr lang="ru-RU"/>
          </a:p>
        </p:txBody>
      </p:sp>
    </p:spTree>
    <p:extLst>
      <p:ext uri="{BB962C8B-B14F-4D97-AF65-F5344CB8AC3E}">
        <p14:creationId xmlns:p14="http://schemas.microsoft.com/office/powerpoint/2010/main" val="171504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F733BA7-CD69-4879-8FEF-5B925153C077}" type="datetimeFigureOut">
              <a:rPr lang="ru-RU" smtClean="0"/>
              <a:t>18.10.2024</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72636DF-51B4-42C2-A927-AC43ECB596F3}" type="slidenum">
              <a:rPr lang="ru-RU" smtClean="0"/>
              <a:t>‹№›</a:t>
            </a:fld>
            <a:endParaRPr lang="ru-RU"/>
          </a:p>
        </p:txBody>
      </p:sp>
    </p:spTree>
    <p:extLst>
      <p:ext uri="{BB962C8B-B14F-4D97-AF65-F5344CB8AC3E}">
        <p14:creationId xmlns:p14="http://schemas.microsoft.com/office/powerpoint/2010/main" val="180393653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412776"/>
            <a:ext cx="7125113" cy="3600400"/>
          </a:xfrm>
        </p:spPr>
        <p:txBody>
          <a:bodyPr>
            <a:normAutofit/>
          </a:bodyPr>
          <a:lstStyle/>
          <a:p>
            <a:pPr marL="361950"/>
            <a:r>
              <a:rPr lang="uk-UA" sz="2400" b="1" dirty="0">
                <a:solidFill>
                  <a:schemeClr val="tx1"/>
                </a:solidFill>
                <a:effectLst/>
                <a:latin typeface="Times New Roman" panose="02020603050405020304" pitchFamily="18" charset="0"/>
                <a:cs typeface="Times New Roman" panose="02020603050405020304" pitchFamily="18" charset="0"/>
              </a:rPr>
              <a:t>Тема </a:t>
            </a:r>
            <a:r>
              <a:rPr lang="ru-RU" sz="2400" b="1" dirty="0">
                <a:solidFill>
                  <a:schemeClr val="tx1"/>
                </a:solidFill>
                <a:effectLst/>
                <a:latin typeface="Times New Roman" panose="02020603050405020304" pitchFamily="18" charset="0"/>
                <a:cs typeface="Times New Roman" panose="02020603050405020304" pitchFamily="18" charset="0"/>
              </a:rPr>
              <a:t>5</a:t>
            </a:r>
            <a:r>
              <a:rPr lang="uk-UA" sz="2400" b="1" dirty="0">
                <a:solidFill>
                  <a:schemeClr val="tx1"/>
                </a:solidFill>
                <a:effectLst/>
                <a:latin typeface="Times New Roman" panose="02020603050405020304" pitchFamily="18" charset="0"/>
                <a:cs typeface="Times New Roman" panose="02020603050405020304" pitchFamily="18" charset="0"/>
              </a:rPr>
              <a:t>. ОПОДАТКУВАННЯ СУБ’ЄКТІВ АГРОБІЗНЕСУ</a:t>
            </a:r>
            <a:br>
              <a:rPr lang="ru-RU" sz="1800" dirty="0">
                <a:solidFill>
                  <a:schemeClr val="tx1"/>
                </a:solidFill>
                <a:effectLst/>
                <a:latin typeface="Times New Roman" panose="02020603050405020304" pitchFamily="18" charset="0"/>
                <a:cs typeface="Times New Roman" panose="02020603050405020304" pitchFamily="18" charset="0"/>
              </a:rPr>
            </a:br>
            <a:br>
              <a:rPr lang="ru-RU" sz="1800" dirty="0">
                <a:solidFill>
                  <a:schemeClr val="tx1"/>
                </a:solidFill>
                <a:effectLst/>
                <a:latin typeface="Times New Roman" panose="02020603050405020304" pitchFamily="18" charset="0"/>
                <a:cs typeface="Times New Roman" panose="02020603050405020304" pitchFamily="18" charset="0"/>
              </a:rPr>
            </a:br>
            <a:r>
              <a:rPr lang="uk-UA" sz="1800" b="1" dirty="0">
                <a:solidFill>
                  <a:schemeClr val="tx1"/>
                </a:solidFill>
                <a:effectLst/>
                <a:latin typeface="Times New Roman" panose="02020603050405020304" pitchFamily="18" charset="0"/>
                <a:cs typeface="Times New Roman" panose="02020603050405020304" pitchFamily="18" charset="0"/>
              </a:rPr>
              <a:t>План</a:t>
            </a:r>
            <a:br>
              <a:rPr lang="uk-UA" sz="1800" b="1" dirty="0">
                <a:solidFill>
                  <a:schemeClr val="tx1"/>
                </a:solidFill>
                <a:effectLst/>
                <a:latin typeface="Times New Roman" panose="02020603050405020304" pitchFamily="18" charset="0"/>
                <a:cs typeface="Times New Roman" panose="02020603050405020304" pitchFamily="18" charset="0"/>
              </a:rPr>
            </a:br>
            <a:br>
              <a:rPr lang="ru-RU" sz="1800" dirty="0">
                <a:solidFill>
                  <a:schemeClr val="tx1"/>
                </a:solidFill>
                <a:effectLst/>
                <a:latin typeface="Times New Roman" panose="02020603050405020304" pitchFamily="18" charset="0"/>
                <a:cs typeface="Times New Roman" panose="02020603050405020304" pitchFamily="18" charset="0"/>
              </a:rPr>
            </a:br>
            <a:r>
              <a:rPr lang="ru-RU" sz="1800" cap="none" dirty="0">
                <a:solidFill>
                  <a:schemeClr val="tx1"/>
                </a:solidFill>
                <a:effectLst/>
                <a:latin typeface="Times New Roman" panose="02020603050405020304" pitchFamily="18" charset="0"/>
                <a:cs typeface="Times New Roman" panose="02020603050405020304" pitchFamily="18" charset="0"/>
              </a:rPr>
              <a:t>1. </a:t>
            </a:r>
            <a:r>
              <a:rPr lang="uk-UA" sz="1800" cap="none" dirty="0">
                <a:solidFill>
                  <a:schemeClr val="tx1"/>
                </a:solidFill>
                <a:effectLst/>
                <a:latin typeface="Times New Roman" panose="02020603050405020304" pitchFamily="18" charset="0"/>
                <a:cs typeface="Times New Roman" panose="02020603050405020304" pitchFamily="18" charset="0"/>
              </a:rPr>
              <a:t>Податкове законодавство України</a:t>
            </a:r>
            <a:br>
              <a:rPr lang="ru-RU" sz="1800" cap="none" dirty="0">
                <a:solidFill>
                  <a:schemeClr val="tx1"/>
                </a:solidFill>
                <a:effectLst/>
                <a:latin typeface="Times New Roman" panose="02020603050405020304" pitchFamily="18" charset="0"/>
                <a:cs typeface="Times New Roman" panose="02020603050405020304" pitchFamily="18" charset="0"/>
              </a:rPr>
            </a:br>
            <a:r>
              <a:rPr lang="ru-RU" sz="1800" cap="none" dirty="0">
                <a:solidFill>
                  <a:schemeClr val="tx1"/>
                </a:solidFill>
                <a:effectLst/>
                <a:latin typeface="Times New Roman" panose="02020603050405020304" pitchFamily="18" charset="0"/>
                <a:cs typeface="Times New Roman" panose="02020603050405020304" pitchFamily="18" charset="0"/>
              </a:rPr>
              <a:t>2. </a:t>
            </a:r>
            <a:r>
              <a:rPr lang="uk-UA" sz="1800" cap="none" dirty="0">
                <a:solidFill>
                  <a:schemeClr val="tx1"/>
                </a:solidFill>
                <a:effectLst/>
                <a:latin typeface="Times New Roman" panose="02020603050405020304" pitchFamily="18" charset="0"/>
                <a:cs typeface="Times New Roman" panose="02020603050405020304" pitchFamily="18" charset="0"/>
              </a:rPr>
              <a:t>Суть та функції податків</a:t>
            </a:r>
            <a:br>
              <a:rPr lang="ru-RU" sz="1800" cap="none" dirty="0">
                <a:solidFill>
                  <a:schemeClr val="tx1"/>
                </a:solidFill>
                <a:effectLst/>
                <a:latin typeface="Times New Roman" panose="02020603050405020304" pitchFamily="18" charset="0"/>
                <a:cs typeface="Times New Roman" panose="02020603050405020304" pitchFamily="18" charset="0"/>
              </a:rPr>
            </a:br>
            <a:r>
              <a:rPr lang="ru-RU" sz="1800" cap="none" dirty="0">
                <a:solidFill>
                  <a:schemeClr val="tx1"/>
                </a:solidFill>
                <a:effectLst/>
                <a:latin typeface="Times New Roman" panose="02020603050405020304" pitchFamily="18" charset="0"/>
                <a:cs typeface="Times New Roman" panose="02020603050405020304" pitchFamily="18" charset="0"/>
              </a:rPr>
              <a:t>3. </a:t>
            </a:r>
            <a:r>
              <a:rPr lang="uk-UA" sz="1800" cap="none" dirty="0">
                <a:solidFill>
                  <a:schemeClr val="tx1"/>
                </a:solidFill>
                <a:effectLst/>
                <a:latin typeface="Times New Roman" panose="02020603050405020304" pitchFamily="18" charset="0"/>
                <a:cs typeface="Times New Roman" panose="02020603050405020304" pitchFamily="18" charset="0"/>
              </a:rPr>
              <a:t>Елементи системи оподаткування</a:t>
            </a:r>
            <a:br>
              <a:rPr lang="ru-RU" sz="1800" cap="none" dirty="0">
                <a:solidFill>
                  <a:schemeClr val="tx1"/>
                </a:solidFill>
                <a:effectLst/>
                <a:latin typeface="Times New Roman" panose="02020603050405020304" pitchFamily="18" charset="0"/>
                <a:cs typeface="Times New Roman" panose="02020603050405020304" pitchFamily="18" charset="0"/>
              </a:rPr>
            </a:br>
            <a:r>
              <a:rPr lang="ru-RU" sz="1800" cap="none" dirty="0">
                <a:solidFill>
                  <a:schemeClr val="tx1"/>
                </a:solidFill>
                <a:effectLst/>
                <a:latin typeface="Times New Roman" panose="02020603050405020304" pitchFamily="18" charset="0"/>
                <a:cs typeface="Times New Roman" panose="02020603050405020304" pitchFamily="18" charset="0"/>
              </a:rPr>
              <a:t>4. </a:t>
            </a:r>
            <a:r>
              <a:rPr lang="uk-UA" sz="1800" cap="none" dirty="0">
                <a:solidFill>
                  <a:schemeClr val="tx1"/>
                </a:solidFill>
                <a:effectLst/>
                <a:latin typeface="Times New Roman" panose="02020603050405020304" pitchFamily="18" charset="0"/>
                <a:cs typeface="Times New Roman" panose="02020603050405020304" pitchFamily="18" charset="0"/>
              </a:rPr>
              <a:t>Види податків та зборів</a:t>
            </a:r>
            <a:br>
              <a:rPr lang="ru-RU" sz="1800" cap="none" dirty="0">
                <a:solidFill>
                  <a:schemeClr val="tx1"/>
                </a:solidFill>
                <a:effectLst/>
                <a:latin typeface="Times New Roman" panose="02020603050405020304" pitchFamily="18" charset="0"/>
                <a:cs typeface="Times New Roman" panose="02020603050405020304" pitchFamily="18" charset="0"/>
              </a:rPr>
            </a:br>
            <a:r>
              <a:rPr lang="ru-RU" sz="1800" cap="none" dirty="0">
                <a:solidFill>
                  <a:schemeClr val="tx1"/>
                </a:solidFill>
                <a:effectLst/>
                <a:latin typeface="Times New Roman" panose="02020603050405020304" pitchFamily="18" charset="0"/>
                <a:cs typeface="Times New Roman" panose="02020603050405020304" pitchFamily="18" charset="0"/>
              </a:rPr>
              <a:t>5. </a:t>
            </a:r>
            <a:r>
              <a:rPr lang="uk-UA" sz="1800" cap="none" dirty="0">
                <a:solidFill>
                  <a:schemeClr val="tx1"/>
                </a:solidFill>
                <a:effectLst/>
                <a:latin typeface="Times New Roman" panose="02020603050405020304" pitchFamily="18" charset="0"/>
                <a:cs typeface="Times New Roman" panose="02020603050405020304" pitchFamily="18" charset="0"/>
              </a:rPr>
              <a:t>Податок на прибуток </a:t>
            </a:r>
            <a:r>
              <a:rPr lang="uk-UA" sz="1800" dirty="0">
                <a:solidFill>
                  <a:schemeClr val="tx1"/>
                </a:solidFill>
                <a:latin typeface="Times New Roman" panose="02020603050405020304" pitchFamily="18" charset="0"/>
                <a:cs typeface="Times New Roman" panose="02020603050405020304" pitchFamily="18" charset="0"/>
              </a:rPr>
              <a:t>агро</a:t>
            </a:r>
            <a:r>
              <a:rPr lang="uk-UA" sz="1800" cap="none" dirty="0">
                <a:solidFill>
                  <a:schemeClr val="tx1"/>
                </a:solidFill>
                <a:effectLst/>
                <a:latin typeface="Times New Roman" panose="02020603050405020304" pitchFamily="18" charset="0"/>
                <a:cs typeface="Times New Roman" panose="02020603050405020304" pitchFamily="18" charset="0"/>
              </a:rPr>
              <a:t>підприємств</a:t>
            </a:r>
            <a:br>
              <a:rPr lang="ru-RU" sz="1800" cap="none" dirty="0">
                <a:solidFill>
                  <a:schemeClr val="tx1"/>
                </a:solidFill>
                <a:effectLst/>
                <a:latin typeface="Times New Roman" panose="02020603050405020304" pitchFamily="18" charset="0"/>
                <a:cs typeface="Times New Roman" panose="02020603050405020304" pitchFamily="18" charset="0"/>
              </a:rPr>
            </a:br>
            <a:r>
              <a:rPr lang="ru-RU" sz="1800" cap="none" dirty="0">
                <a:solidFill>
                  <a:schemeClr val="tx1"/>
                </a:solidFill>
                <a:effectLst/>
                <a:latin typeface="Times New Roman" panose="02020603050405020304" pitchFamily="18" charset="0"/>
                <a:cs typeface="Times New Roman" panose="02020603050405020304" pitchFamily="18" charset="0"/>
              </a:rPr>
              <a:t>6. </a:t>
            </a:r>
            <a:r>
              <a:rPr lang="uk-UA" sz="1800" cap="none" dirty="0">
                <a:solidFill>
                  <a:schemeClr val="tx1"/>
                </a:solidFill>
                <a:effectLst/>
                <a:latin typeface="Times New Roman" panose="02020603050405020304" pitchFamily="18" charset="0"/>
                <a:cs typeface="Times New Roman" panose="02020603050405020304" pitchFamily="18" charset="0"/>
              </a:rPr>
              <a:t>Податок на доходи фізичних осіб</a:t>
            </a:r>
            <a:br>
              <a:rPr lang="ru-RU" sz="1800" dirty="0">
                <a:effectLst/>
                <a:latin typeface="Times New Roman" panose="02020603050405020304" pitchFamily="18" charset="0"/>
                <a:cs typeface="Times New Roman" panose="02020603050405020304" pitchFamily="18" charset="0"/>
              </a:rPr>
            </a:br>
            <a:endParaRPr lang="ru-RU" sz="18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3921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5904656" cy="4693593"/>
          </a:xfrm>
          <a:prstGeom prst="rect">
            <a:avLst/>
          </a:prstGeom>
        </p:spPr>
        <p:txBody>
          <a:bodyPr wrap="square">
            <a:spAutoFit/>
          </a:bodyPr>
          <a:lstStyle/>
          <a:p>
            <a:pPr indent="431800" algn="just">
              <a:spcAft>
                <a:spcPts val="0"/>
              </a:spcAft>
            </a:pPr>
            <a:r>
              <a:rPr lang="uk-UA" sz="1600" i="1" dirty="0">
                <a:latin typeface="Times New Roman" panose="02020603050405020304" pitchFamily="18" charset="0"/>
                <a:ea typeface="Times New Roman" panose="02020603050405020304" pitchFamily="18" charset="0"/>
              </a:rPr>
              <a:t>До податкової знижки включаються:</a:t>
            </a:r>
            <a:endParaRPr lang="uk-UA" sz="1600" dirty="0">
              <a:latin typeface="Times New Roman" panose="02020603050405020304" pitchFamily="18" charset="0"/>
              <a:ea typeface="Times New Roman" panose="02020603050405020304" pitchFamily="18" charset="0"/>
            </a:endParaRPr>
          </a:p>
          <a:p>
            <a:pPr indent="431800" algn="just">
              <a:spcAft>
                <a:spcPts val="0"/>
              </a:spcAft>
            </a:pPr>
            <a:r>
              <a:rPr lang="uk-UA" sz="1600" dirty="0">
                <a:latin typeface="Times New Roman" panose="02020603050405020304" pitchFamily="18" charset="0"/>
                <a:ea typeface="Times New Roman" panose="02020603050405020304" pitchFamily="18" charset="0"/>
              </a:rPr>
              <a:t>- частину суми процентів, сплачених платником податку за користування іпотечним житловим кредитом;</a:t>
            </a:r>
          </a:p>
          <a:p>
            <a:pPr indent="431800" algn="just">
              <a:spcAft>
                <a:spcPts val="0"/>
              </a:spcAft>
            </a:pPr>
            <a:r>
              <a:rPr lang="uk-UA" sz="1600" dirty="0">
                <a:latin typeface="Times New Roman" panose="02020603050405020304" pitchFamily="18" charset="0"/>
                <a:ea typeface="Times New Roman" panose="02020603050405020304" pitchFamily="18" charset="0"/>
              </a:rPr>
              <a:t>- суму коштів або вартість майна, переданих платником податку у вигляді пожертвувань або благодійних внесків неприбутковим організаціям;</a:t>
            </a:r>
          </a:p>
          <a:p>
            <a:pPr indent="431800" algn="just">
              <a:spcAft>
                <a:spcPts val="0"/>
              </a:spcAft>
            </a:pPr>
            <a:r>
              <a:rPr lang="uk-UA" sz="1600" dirty="0">
                <a:latin typeface="Times New Roman" panose="02020603050405020304" pitchFamily="18" charset="0"/>
                <a:ea typeface="Times New Roman" panose="02020603050405020304" pitchFamily="18" charset="0"/>
              </a:rPr>
              <a:t>- суму коштів, сплачених платником податку на користь закладів освіти для компенсації вартості здобуття середньої професійної або вищої освіти такого платника податку та/або члена його сім’ї першого ступеня споріднення, який не одержує заробітної плати;</a:t>
            </a:r>
          </a:p>
          <a:p>
            <a:pPr indent="431800" algn="just">
              <a:spcAft>
                <a:spcPts val="0"/>
              </a:spcAft>
            </a:pPr>
            <a:r>
              <a:rPr lang="uk-UA" sz="1600" dirty="0">
                <a:latin typeface="Times New Roman" panose="02020603050405020304" pitchFamily="18" charset="0"/>
                <a:ea typeface="Times New Roman" panose="02020603050405020304" pitchFamily="18" charset="0"/>
              </a:rPr>
              <a:t>- суму коштів, сплачених платником податку на користь закладів охорони здоров’я для компенсації вартості платних послуг з лікування такого платника податку або члена його сім’ї першого ступеня споріднення, у тому числі для придбання ліків;</a:t>
            </a:r>
          </a:p>
          <a:p>
            <a:pPr indent="431800" algn="just">
              <a:spcAft>
                <a:spcPts val="0"/>
              </a:spcAft>
            </a:pPr>
            <a:r>
              <a:rPr lang="uk-UA" sz="1600" dirty="0">
                <a:latin typeface="Times New Roman" panose="02020603050405020304" pitchFamily="18" charset="0"/>
                <a:ea typeface="Times New Roman" panose="02020603050405020304" pitchFamily="18" charset="0"/>
              </a:rPr>
              <a:t>- суму витрат платника податку на сплату страхових платежів тощо.</a:t>
            </a:r>
          </a:p>
          <a:p>
            <a:pPr indent="431800" algn="just">
              <a:spcAft>
                <a:spcPts val="0"/>
              </a:spcAft>
            </a:pPr>
            <a:r>
              <a:rPr lang="uk-UA" sz="1600" b="1" dirty="0">
                <a:latin typeface="Times New Roman" panose="02020603050405020304" pitchFamily="18" charset="0"/>
                <a:ea typeface="Times New Roman" panose="02020603050405020304" pitchFamily="18" charset="0"/>
              </a:rPr>
              <a:t>Ставка податку</a:t>
            </a:r>
            <a:r>
              <a:rPr lang="uk-UA" sz="1600" dirty="0">
                <a:latin typeface="Times New Roman" panose="02020603050405020304" pitchFamily="18" charset="0"/>
                <a:ea typeface="Times New Roman" panose="02020603050405020304" pitchFamily="18" charset="0"/>
              </a:rPr>
              <a:t> становить 18 відсотків бази оподаткування.</a:t>
            </a:r>
          </a:p>
          <a:p>
            <a:pPr indent="90170" algn="just">
              <a:spcAft>
                <a:spcPts val="0"/>
              </a:spcAft>
            </a:pPr>
            <a:r>
              <a:rPr lang="uk-UA" sz="1100" dirty="0">
                <a:latin typeface="Times New Roman" panose="02020603050405020304" pitchFamily="18" charset="0"/>
                <a:ea typeface="Times New Roman" panose="02020603050405020304" pitchFamily="18" charset="0"/>
              </a:rPr>
              <a:t> </a:t>
            </a:r>
            <a:endParaRPr lang="uk-UA"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5410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80928"/>
            <a:ext cx="8686800" cy="841248"/>
          </a:xfrm>
        </p:spPr>
        <p:txBody>
          <a:bodyPr/>
          <a:lstStyle/>
          <a:p>
            <a:pPr algn="ctr"/>
            <a:r>
              <a:rPr lang="uk-UA" dirty="0"/>
              <a:t>Дякую за увагу!</a:t>
            </a:r>
            <a:endParaRPr lang="ru-RU" dirty="0"/>
          </a:p>
        </p:txBody>
      </p:sp>
    </p:spTree>
    <p:extLst>
      <p:ext uri="{BB962C8B-B14F-4D97-AF65-F5344CB8AC3E}">
        <p14:creationId xmlns:p14="http://schemas.microsoft.com/office/powerpoint/2010/main" val="147387752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6672"/>
            <a:ext cx="6480720" cy="5693866"/>
          </a:xfrm>
          <a:prstGeom prst="rect">
            <a:avLst/>
          </a:prstGeom>
        </p:spPr>
        <p:txBody>
          <a:bodyPr wrap="square">
            <a:spAutoFit/>
          </a:bodyPr>
          <a:lstStyle/>
          <a:p>
            <a:pPr marL="514350" lvl="0" indent="-514350" algn="ctr">
              <a:buFontTx/>
              <a:buAutoNum type="arabicPeriod"/>
            </a:pPr>
            <a:r>
              <a:rPr lang="uk-UA" sz="2000" b="1" dirty="0">
                <a:solidFill>
                  <a:prstClr val="black"/>
                </a:solidFill>
                <a:latin typeface="Times New Roman" panose="02020603050405020304" pitchFamily="18" charset="0"/>
                <a:cs typeface="Times New Roman" panose="02020603050405020304" pitchFamily="18" charset="0"/>
              </a:rPr>
              <a:t>Податкове законодавство України </a:t>
            </a:r>
          </a:p>
          <a:p>
            <a:pPr lvl="0" algn="ctr"/>
            <a:endParaRPr lang="uk-UA" sz="2000" dirty="0">
              <a:solidFill>
                <a:prstClr val="black"/>
              </a:solidFill>
              <a:latin typeface="Times New Roman" panose="02020603050405020304" pitchFamily="18" charset="0"/>
              <a:cs typeface="Times New Roman" panose="02020603050405020304" pitchFamily="18" charset="0"/>
            </a:endParaRPr>
          </a:p>
          <a:p>
            <a:pPr indent="431800" algn="just">
              <a:spcAft>
                <a:spcPts val="0"/>
              </a:spcAft>
            </a:pPr>
            <a:r>
              <a:rPr lang="uk-UA" dirty="0">
                <a:latin typeface="Times New Roman" panose="02020603050405020304" pitchFamily="18" charset="0"/>
                <a:ea typeface="Times New Roman" panose="02020603050405020304" pitchFamily="18" charset="0"/>
              </a:rPr>
              <a:t>Податкове законодавство України складається з:</a:t>
            </a:r>
          </a:p>
          <a:p>
            <a:pPr marL="447675" indent="-19050" algn="just">
              <a:spcAft>
                <a:spcPts val="0"/>
              </a:spcAft>
              <a:buFont typeface="Wingdings" panose="05000000000000000000" pitchFamily="2" charset="2"/>
              <a:buChar char="v"/>
              <a:tabLst>
                <a:tab pos="447675" algn="l"/>
              </a:tabLst>
            </a:pPr>
            <a:r>
              <a:rPr lang="uk-UA" dirty="0">
                <a:latin typeface="Times New Roman" panose="02020603050405020304" pitchFamily="18" charset="0"/>
                <a:ea typeface="Times New Roman" panose="02020603050405020304" pitchFamily="18" charset="0"/>
              </a:rPr>
              <a:t> Конституції України; </a:t>
            </a:r>
          </a:p>
          <a:p>
            <a:pPr marL="447675" indent="-19050" algn="just">
              <a:spcAft>
                <a:spcPts val="0"/>
              </a:spcAft>
              <a:buFont typeface="Wingdings" panose="05000000000000000000" pitchFamily="2" charset="2"/>
              <a:buChar char="v"/>
              <a:tabLst>
                <a:tab pos="447675" algn="l"/>
              </a:tabLst>
            </a:pPr>
            <a:r>
              <a:rPr lang="uk-UA" dirty="0">
                <a:latin typeface="Times New Roman" panose="02020603050405020304" pitchFamily="18" charset="0"/>
                <a:ea typeface="Times New Roman" panose="02020603050405020304" pitchFamily="18" charset="0"/>
              </a:rPr>
              <a:t>Податкового кодексу; </a:t>
            </a:r>
          </a:p>
          <a:p>
            <a:pPr marL="447675" indent="-19050" algn="just">
              <a:spcAft>
                <a:spcPts val="0"/>
              </a:spcAft>
              <a:buFont typeface="Wingdings" panose="05000000000000000000" pitchFamily="2" charset="2"/>
              <a:buChar char="v"/>
              <a:tabLst>
                <a:tab pos="447675" algn="l"/>
              </a:tabLst>
            </a:pPr>
            <a:r>
              <a:rPr lang="uk-UA" dirty="0">
                <a:latin typeface="Times New Roman" panose="02020603050405020304" pitchFamily="18" charset="0"/>
                <a:ea typeface="Times New Roman" panose="02020603050405020304" pitchFamily="18" charset="0"/>
              </a:rPr>
              <a:t>Митного кодексу України та інших законів з питань митної справи; </a:t>
            </a:r>
          </a:p>
          <a:p>
            <a:pPr marL="447675" indent="-19050" algn="just">
              <a:spcAft>
                <a:spcPts val="0"/>
              </a:spcAft>
              <a:buFont typeface="Wingdings" panose="05000000000000000000" pitchFamily="2" charset="2"/>
              <a:buChar char="v"/>
              <a:tabLst>
                <a:tab pos="447675" algn="l"/>
              </a:tabLst>
            </a:pPr>
            <a:r>
              <a:rPr lang="uk-UA" dirty="0">
                <a:latin typeface="Times New Roman" panose="02020603050405020304" pitchFamily="18" charset="0"/>
                <a:ea typeface="Times New Roman" panose="02020603050405020304" pitchFamily="18" charset="0"/>
              </a:rPr>
              <a:t>чинних міжнародних договорів; </a:t>
            </a:r>
          </a:p>
          <a:p>
            <a:pPr marL="447675" indent="-19050" algn="just">
              <a:spcAft>
                <a:spcPts val="0"/>
              </a:spcAft>
              <a:buFont typeface="Wingdings" panose="05000000000000000000" pitchFamily="2" charset="2"/>
              <a:buChar char="v"/>
              <a:tabLst>
                <a:tab pos="447675" algn="l"/>
              </a:tabLst>
            </a:pPr>
            <a:r>
              <a:rPr lang="uk-UA" dirty="0">
                <a:latin typeface="Times New Roman" panose="02020603050405020304" pitchFamily="18" charset="0"/>
                <a:ea typeface="Times New Roman" panose="02020603050405020304" pitchFamily="18" charset="0"/>
              </a:rPr>
              <a:t>рішень Верховної Ради Автономної Республіки Крим, органів місцевого самоврядування з питань місцевих податків та зборів.</a:t>
            </a:r>
            <a:endParaRPr lang="uk-UA" sz="1400" dirty="0">
              <a:latin typeface="Times New Roman" panose="02020603050405020304" pitchFamily="18" charset="0"/>
              <a:ea typeface="Times New Roman" panose="02020603050405020304" pitchFamily="18" charset="0"/>
            </a:endParaRPr>
          </a:p>
          <a:p>
            <a:pPr indent="431800" algn="just">
              <a:spcAft>
                <a:spcPts val="0"/>
              </a:spcAft>
            </a:pPr>
            <a:r>
              <a:rPr lang="uk-UA" dirty="0">
                <a:latin typeface="Times New Roman" panose="02020603050405020304" pitchFamily="18" charset="0"/>
                <a:ea typeface="Times New Roman" panose="02020603050405020304" pitchFamily="18" charset="0"/>
              </a:rPr>
              <a:t>Податковий кодекс України регулює відносини, що виникають у сфері справляння податків і зборів, зокрема, визначає вичерпний перелік податків та зборів, що справляються в Україні, та порядок їх адміністрування, платників податків та зборів, їх права та обов’язки, компетенцію контролюючих органів, повноваження і обов’язки їх посадових осіб під час здійснення податкового контролю, а також відповідальність за порушення податкового законодавства.</a:t>
            </a:r>
            <a:endParaRPr lang="uk-UA"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09440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548680"/>
            <a:ext cx="7272808" cy="4801314"/>
          </a:xfrm>
          <a:prstGeom prst="rect">
            <a:avLst/>
          </a:prstGeom>
        </p:spPr>
        <p:txBody>
          <a:bodyPr wrap="square">
            <a:spAutoFit/>
          </a:bodyPr>
          <a:lstStyle/>
          <a:p>
            <a:pPr algn="ctr"/>
            <a:endParaRPr lang="uk-UA" dirty="0">
              <a:latin typeface="Times New Roman" panose="02020603050405020304" pitchFamily="18" charset="0"/>
              <a:cs typeface="Times New Roman" panose="02020603050405020304" pitchFamily="18" charset="0"/>
            </a:endParaRPr>
          </a:p>
          <a:p>
            <a:pPr algn="ctr"/>
            <a:r>
              <a:rPr lang="uk-UA" b="1" dirty="0">
                <a:latin typeface="Times New Roman" panose="02020603050405020304" pitchFamily="18" charset="0"/>
                <a:cs typeface="Times New Roman" panose="02020603050405020304" pitchFamily="18" charset="0"/>
              </a:rPr>
              <a:t>Податкове законодавство України ґрунтується на таких </a:t>
            </a:r>
          </a:p>
          <a:p>
            <a:pPr algn="ctr"/>
            <a:r>
              <a:rPr lang="uk-UA" b="1" dirty="0">
                <a:latin typeface="Times New Roman" panose="02020603050405020304" pitchFamily="18" charset="0"/>
                <a:cs typeface="Times New Roman" panose="02020603050405020304" pitchFamily="18" charset="0"/>
              </a:rPr>
              <a:t>принципах:</a:t>
            </a:r>
            <a:endParaRPr lang="ru-RU" b="1"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 загальність оподаткування;</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 рівність усіх платників перед законом, недопущення  будь-яких проявів податкової дискримінації;</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 невідворотність настання визначеної законом відповідальності;</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правомірності рішень платника податку в разі, якщо норма закону припускає неоднозначне (множинне) трактування прав та обов’язків платників податків;</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 фіскальна достатність;</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соціальна справедливість;</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економічність оподаткування;</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нейтральність оподаткування ;</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стабільність;</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рівномірність та зручність сплати;</a:t>
            </a:r>
            <a:endParaRPr lang="ru-RU" dirty="0">
              <a:latin typeface="Times New Roman" panose="02020603050405020304" pitchFamily="18" charset="0"/>
              <a:cs typeface="Times New Roman" panose="02020603050405020304" pitchFamily="18" charset="0"/>
            </a:endParaRPr>
          </a:p>
          <a:p>
            <a:pPr marL="361950">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 єдиний підхід до встановлення податків та зборів.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5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20688"/>
            <a:ext cx="7075512" cy="5459437"/>
          </a:xfrm>
        </p:spPr>
        <p:txBody>
          <a:bodyPr>
            <a:normAutofit/>
          </a:bodyPr>
          <a:lstStyle/>
          <a:p>
            <a:pPr marL="0" indent="0" algn="ctr">
              <a:buNone/>
            </a:pPr>
            <a:r>
              <a:rPr lang="ru-RU" sz="2000" b="1" dirty="0">
                <a:solidFill>
                  <a:schemeClr val="tx1"/>
                </a:solidFill>
                <a:latin typeface="Times New Roman" panose="02020603050405020304" pitchFamily="18" charset="0"/>
                <a:ea typeface="+mj-ea"/>
                <a:cs typeface="Times New Roman" panose="02020603050405020304" pitchFamily="18" charset="0"/>
              </a:rPr>
              <a:t>2. </a:t>
            </a:r>
            <a:r>
              <a:rPr lang="uk-UA" sz="2000" b="1" dirty="0">
                <a:solidFill>
                  <a:schemeClr val="tx1"/>
                </a:solidFill>
                <a:latin typeface="Times New Roman" panose="02020603050405020304" pitchFamily="18" charset="0"/>
                <a:ea typeface="+mj-ea"/>
                <a:cs typeface="Times New Roman" panose="02020603050405020304" pitchFamily="18" charset="0"/>
              </a:rPr>
              <a:t>Суть та функції податків</a:t>
            </a:r>
            <a:endParaRPr lang="uk-UA" sz="2000" b="1" dirty="0">
              <a:latin typeface="Times New Roman" panose="02020603050405020304" pitchFamily="18" charset="0"/>
              <a:cs typeface="Times New Roman" panose="02020603050405020304" pitchFamily="18" charset="0"/>
            </a:endParaRPr>
          </a:p>
          <a:p>
            <a:pPr algn="just"/>
            <a:r>
              <a:rPr lang="uk-UA" b="1" dirty="0">
                <a:solidFill>
                  <a:schemeClr val="tx1"/>
                </a:solidFill>
                <a:latin typeface="Times New Roman" panose="02020603050405020304" pitchFamily="18" charset="0"/>
                <a:cs typeface="Times New Roman" panose="02020603050405020304" pitchFamily="18" charset="0"/>
              </a:rPr>
              <a:t>Податком</a:t>
            </a:r>
            <a:r>
              <a:rPr lang="uk-UA" dirty="0">
                <a:solidFill>
                  <a:schemeClr val="tx1"/>
                </a:solidFill>
                <a:latin typeface="Times New Roman" panose="02020603050405020304" pitchFamily="18" charset="0"/>
                <a:cs typeface="Times New Roman" panose="02020603050405020304" pitchFamily="18" charset="0"/>
              </a:rPr>
              <a:t> є обов’язковий, безумовний платіж до відповідного бюджету, що справляється з платників податку відповідно до Податкового Кодексу.</a:t>
            </a:r>
            <a:endParaRPr lang="ru-RU" dirty="0">
              <a:solidFill>
                <a:schemeClr val="tx1"/>
              </a:solidFill>
              <a:latin typeface="Times New Roman" panose="02020603050405020304" pitchFamily="18" charset="0"/>
              <a:cs typeface="Times New Roman" panose="02020603050405020304" pitchFamily="18" charset="0"/>
            </a:endParaRPr>
          </a:p>
          <a:p>
            <a:pPr algn="just"/>
            <a:r>
              <a:rPr lang="uk-UA" b="1" dirty="0">
                <a:solidFill>
                  <a:schemeClr val="tx1"/>
                </a:solidFill>
                <a:latin typeface="Times New Roman" panose="02020603050405020304" pitchFamily="18" charset="0"/>
                <a:cs typeface="Times New Roman" panose="02020603050405020304" pitchFamily="18" charset="0"/>
              </a:rPr>
              <a:t>Збором (платою, внеском) </a:t>
            </a:r>
            <a:r>
              <a:rPr lang="uk-UA" dirty="0">
                <a:solidFill>
                  <a:schemeClr val="tx1"/>
                </a:solidFill>
                <a:latin typeface="Times New Roman" panose="02020603050405020304" pitchFamily="18" charset="0"/>
                <a:cs typeface="Times New Roman" panose="02020603050405020304" pitchFamily="18" charset="0"/>
              </a:rPr>
              <a:t>є обов’язковий платіж до відповідного бюджету, що справляється з платників зборів, з умовою отримання ними спеціальної вигоди, у тому числі внаслідок вчинення на користь таких осіб державними органами, </a:t>
            </a:r>
            <a:r>
              <a:rPr lang="uk-UA" dirty="0" err="1">
                <a:solidFill>
                  <a:schemeClr val="tx1"/>
                </a:solidFill>
                <a:latin typeface="Times New Roman" panose="02020603050405020304" pitchFamily="18" charset="0"/>
                <a:cs typeface="Times New Roman" panose="02020603050405020304" pitchFamily="18" charset="0"/>
              </a:rPr>
              <a:t>органами</a:t>
            </a:r>
            <a:r>
              <a:rPr lang="uk-UA" dirty="0">
                <a:solidFill>
                  <a:schemeClr val="tx1"/>
                </a:solidFill>
                <a:latin typeface="Times New Roman" panose="02020603050405020304" pitchFamily="18" charset="0"/>
                <a:cs typeface="Times New Roman" panose="02020603050405020304" pitchFamily="18" charset="0"/>
              </a:rPr>
              <a:t> місцевого самоврядування, іншими уповноваженими органами та особами юридично значимих дій.</a:t>
            </a:r>
            <a:endParaRPr lang="ru-RU" dirty="0">
              <a:solidFill>
                <a:schemeClr val="tx1"/>
              </a:solidFill>
              <a:latin typeface="Times New Roman" panose="02020603050405020304" pitchFamily="18" charset="0"/>
              <a:cs typeface="Times New Roman" panose="02020603050405020304" pitchFamily="18" charset="0"/>
            </a:endParaRPr>
          </a:p>
          <a:p>
            <a:pPr algn="just"/>
            <a:r>
              <a:rPr lang="uk-UA" dirty="0">
                <a:solidFill>
                  <a:schemeClr val="tx1"/>
                </a:solidFill>
                <a:latin typeface="Times New Roman" panose="02020603050405020304" pitchFamily="18" charset="0"/>
                <a:cs typeface="Times New Roman" panose="02020603050405020304" pitchFamily="18" charset="0"/>
              </a:rPr>
              <a:t>Сукупність загальнодержавних та місцевих податків та зборів, що справляються в установленому цим Кодексом порядку, становить </a:t>
            </a:r>
            <a:r>
              <a:rPr lang="uk-UA" b="1" dirty="0">
                <a:solidFill>
                  <a:schemeClr val="tx1"/>
                </a:solidFill>
                <a:latin typeface="Times New Roman" panose="02020603050405020304" pitchFamily="18" charset="0"/>
                <a:cs typeface="Times New Roman" panose="02020603050405020304" pitchFamily="18" charset="0"/>
              </a:rPr>
              <a:t>податкову систему України.</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008654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infin.gov.ua/uploads/redactor/5629e41ead905.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630"/>
            <a:ext cx="9144000" cy="6883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8652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683568" y="1340768"/>
            <a:ext cx="6264696" cy="3139321"/>
          </a:xfrm>
          <a:prstGeom prst="rect">
            <a:avLst/>
          </a:prstGeom>
        </p:spPr>
        <p:txBody>
          <a:bodyPr wrap="square">
            <a:spAutoFit/>
          </a:bodyPr>
          <a:lstStyle/>
          <a:p>
            <a:pPr algn="just"/>
            <a:r>
              <a:rPr lang="uk-UA" b="1" dirty="0">
                <a:latin typeface="Times New Roman" panose="02020603050405020304" pitchFamily="18" charset="0"/>
                <a:cs typeface="Times New Roman" panose="02020603050405020304" pitchFamily="18" charset="0"/>
              </a:rPr>
              <a:t>Під час встановлення податку обов’язково визначаються такі елементи:</a:t>
            </a:r>
            <a:endParaRPr lang="ru-RU" b="1" dirty="0">
              <a:latin typeface="Times New Roman" panose="02020603050405020304" pitchFamily="18" charset="0"/>
              <a:cs typeface="Times New Roman" panose="02020603050405020304" pitchFamily="18" charset="0"/>
            </a:endParaRPr>
          </a:p>
          <a:p>
            <a:pPr indent="361950" algn="just"/>
            <a:r>
              <a:rPr lang="uk-UA" dirty="0">
                <a:latin typeface="Times New Roman" panose="02020603050405020304" pitchFamily="18" charset="0"/>
                <a:cs typeface="Times New Roman" panose="02020603050405020304" pitchFamily="18" charset="0"/>
              </a:rPr>
              <a:t>- платники податку; </a:t>
            </a:r>
            <a:endParaRPr lang="ru-RU" dirty="0">
              <a:latin typeface="Times New Roman" panose="02020603050405020304" pitchFamily="18" charset="0"/>
              <a:cs typeface="Times New Roman" panose="02020603050405020304" pitchFamily="18" charset="0"/>
            </a:endParaRPr>
          </a:p>
          <a:p>
            <a:pPr indent="361950" algn="just"/>
            <a:r>
              <a:rPr lang="uk-UA" dirty="0">
                <a:latin typeface="Times New Roman" panose="02020603050405020304" pitchFamily="18" charset="0"/>
                <a:cs typeface="Times New Roman" panose="02020603050405020304" pitchFamily="18" charset="0"/>
              </a:rPr>
              <a:t>- об’єкт оподаткування;</a:t>
            </a:r>
            <a:endParaRPr lang="ru-RU" dirty="0">
              <a:latin typeface="Times New Roman" panose="02020603050405020304" pitchFamily="18" charset="0"/>
              <a:cs typeface="Times New Roman" panose="02020603050405020304" pitchFamily="18" charset="0"/>
            </a:endParaRPr>
          </a:p>
          <a:p>
            <a:pPr indent="361950" algn="just"/>
            <a:r>
              <a:rPr lang="uk-UA" dirty="0">
                <a:latin typeface="Times New Roman" panose="02020603050405020304" pitchFamily="18" charset="0"/>
                <a:cs typeface="Times New Roman" panose="02020603050405020304" pitchFamily="18" charset="0"/>
              </a:rPr>
              <a:t>- база оподаткування;</a:t>
            </a:r>
            <a:endParaRPr lang="ru-RU" dirty="0">
              <a:latin typeface="Times New Roman" panose="02020603050405020304" pitchFamily="18" charset="0"/>
              <a:cs typeface="Times New Roman" panose="02020603050405020304" pitchFamily="18" charset="0"/>
            </a:endParaRPr>
          </a:p>
          <a:p>
            <a:pPr indent="361950" algn="just"/>
            <a:r>
              <a:rPr lang="uk-UA" dirty="0">
                <a:latin typeface="Times New Roman" panose="02020603050405020304" pitchFamily="18" charset="0"/>
                <a:cs typeface="Times New Roman" panose="02020603050405020304" pitchFamily="18" charset="0"/>
              </a:rPr>
              <a:t>- ставка податку;</a:t>
            </a:r>
            <a:endParaRPr lang="ru-RU" dirty="0">
              <a:latin typeface="Times New Roman" panose="02020603050405020304" pitchFamily="18" charset="0"/>
              <a:cs typeface="Times New Roman" panose="02020603050405020304" pitchFamily="18" charset="0"/>
            </a:endParaRPr>
          </a:p>
          <a:p>
            <a:pPr indent="361950" algn="just"/>
            <a:r>
              <a:rPr lang="uk-UA" dirty="0">
                <a:latin typeface="Times New Roman" panose="02020603050405020304" pitchFamily="18" charset="0"/>
                <a:cs typeface="Times New Roman" panose="02020603050405020304" pitchFamily="18" charset="0"/>
              </a:rPr>
              <a:t>- порядок обчислення податку;</a:t>
            </a:r>
            <a:endParaRPr lang="ru-RU" dirty="0">
              <a:latin typeface="Times New Roman" panose="02020603050405020304" pitchFamily="18" charset="0"/>
              <a:cs typeface="Times New Roman" panose="02020603050405020304" pitchFamily="18" charset="0"/>
            </a:endParaRPr>
          </a:p>
          <a:p>
            <a:pPr indent="361950" algn="just"/>
            <a:r>
              <a:rPr lang="uk-UA" dirty="0">
                <a:latin typeface="Times New Roman" panose="02020603050405020304" pitchFamily="18" charset="0"/>
                <a:cs typeface="Times New Roman" panose="02020603050405020304" pitchFamily="18" charset="0"/>
              </a:rPr>
              <a:t>- податковий період;</a:t>
            </a:r>
            <a:endParaRPr lang="ru-RU" dirty="0">
              <a:latin typeface="Times New Roman" panose="02020603050405020304" pitchFamily="18" charset="0"/>
              <a:cs typeface="Times New Roman" panose="02020603050405020304" pitchFamily="18" charset="0"/>
            </a:endParaRPr>
          </a:p>
          <a:p>
            <a:pPr indent="361950" algn="just"/>
            <a:r>
              <a:rPr lang="uk-UA" dirty="0">
                <a:latin typeface="Times New Roman" panose="02020603050405020304" pitchFamily="18" charset="0"/>
                <a:cs typeface="Times New Roman" panose="02020603050405020304" pitchFamily="18" charset="0"/>
              </a:rPr>
              <a:t>- строк та порядок сплати податку;</a:t>
            </a:r>
            <a:endParaRPr lang="ru-RU" dirty="0">
              <a:latin typeface="Times New Roman" panose="02020603050405020304" pitchFamily="18" charset="0"/>
              <a:cs typeface="Times New Roman" panose="02020603050405020304" pitchFamily="18" charset="0"/>
            </a:endParaRPr>
          </a:p>
          <a:p>
            <a:pPr indent="361950" algn="just"/>
            <a:r>
              <a:rPr lang="uk-UA" dirty="0">
                <a:latin typeface="Times New Roman" panose="02020603050405020304" pitchFamily="18" charset="0"/>
                <a:cs typeface="Times New Roman" panose="02020603050405020304" pitchFamily="18" charset="0"/>
              </a:rPr>
              <a:t>- строк та порядок подання звітності про обчислення і сплату податку. </a:t>
            </a: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475656" y="678922"/>
            <a:ext cx="5616624" cy="369332"/>
          </a:xfrm>
          <a:prstGeom prst="rect">
            <a:avLst/>
          </a:prstGeom>
        </p:spPr>
        <p:txBody>
          <a:bodyPr wrap="square">
            <a:spAutoFit/>
          </a:bodyPr>
          <a:lstStyle/>
          <a:p>
            <a:pPr algn="ctr"/>
            <a:r>
              <a:rPr lang="ru-RU" b="1" dirty="0">
                <a:latin typeface="Times New Roman" panose="02020603050405020304" pitchFamily="18" charset="0"/>
                <a:ea typeface="+mj-ea"/>
                <a:cs typeface="Times New Roman" panose="02020603050405020304" pitchFamily="18" charset="0"/>
              </a:rPr>
              <a:t>3. </a:t>
            </a:r>
            <a:r>
              <a:rPr lang="uk-UA" b="1" dirty="0">
                <a:latin typeface="Times New Roman" panose="02020603050405020304" pitchFamily="18" charset="0"/>
                <a:ea typeface="+mj-ea"/>
                <a:cs typeface="Times New Roman" panose="02020603050405020304" pitchFamily="18" charset="0"/>
              </a:rPr>
              <a:t>Елементи системи оподаткування</a:t>
            </a:r>
            <a:endParaRPr lang="uk-UA" b="1" dirty="0"/>
          </a:p>
        </p:txBody>
      </p:sp>
    </p:spTree>
    <p:extLst>
      <p:ext uri="{BB962C8B-B14F-4D97-AF65-F5344CB8AC3E}">
        <p14:creationId xmlns:p14="http://schemas.microsoft.com/office/powerpoint/2010/main" val="274398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0"/>
            <a:ext cx="7704856" cy="6494085"/>
          </a:xfrm>
          <a:prstGeom prst="rect">
            <a:avLst/>
          </a:prstGeom>
        </p:spPr>
        <p:txBody>
          <a:bodyPr wrap="square">
            <a:spAutoFit/>
          </a:bodyPr>
          <a:lstStyle/>
          <a:p>
            <a:pPr indent="431800" algn="ctr">
              <a:spcAft>
                <a:spcPts val="0"/>
              </a:spcAft>
            </a:pPr>
            <a:endParaRPr lang="uk-UA" dirty="0">
              <a:latin typeface="Times New Roman" panose="02020603050405020304" pitchFamily="18" charset="0"/>
              <a:ea typeface="Times New Roman" panose="02020603050405020304" pitchFamily="18" charset="0"/>
            </a:endParaRPr>
          </a:p>
          <a:p>
            <a:pPr indent="431800" algn="ctr">
              <a:spcAft>
                <a:spcPts val="0"/>
              </a:spcAft>
            </a:pPr>
            <a:r>
              <a:rPr lang="uk-UA" sz="1600" b="1" dirty="0">
                <a:latin typeface="Times New Roman" panose="02020603050405020304" pitchFamily="18" charset="0"/>
                <a:ea typeface="Times New Roman" panose="02020603050405020304" pitchFamily="18" charset="0"/>
              </a:rPr>
              <a:t>4. Види податків та зборів</a:t>
            </a:r>
          </a:p>
          <a:p>
            <a:pPr indent="431800" algn="ctr">
              <a:spcAft>
                <a:spcPts val="0"/>
              </a:spcAft>
            </a:pPr>
            <a:endParaRPr lang="uk-UA" sz="1400" dirty="0">
              <a:latin typeface="Times New Roman" panose="02020603050405020304" pitchFamily="18" charset="0"/>
              <a:ea typeface="Times New Roman" panose="02020603050405020304" pitchFamily="18" charset="0"/>
            </a:endParaRPr>
          </a:p>
          <a:p>
            <a:pPr indent="431800" algn="just">
              <a:spcAft>
                <a:spcPts val="0"/>
              </a:spcAft>
            </a:pPr>
            <a:r>
              <a:rPr lang="uk-UA" sz="1600" dirty="0">
                <a:latin typeface="Times New Roman" panose="02020603050405020304" pitchFamily="18" charset="0"/>
                <a:ea typeface="Times New Roman" panose="02020603050405020304" pitchFamily="18" charset="0"/>
              </a:rPr>
              <a:t>В Україні встановлюються загальнодержавні та місцеві податки та збори.</a:t>
            </a:r>
          </a:p>
          <a:p>
            <a:pPr indent="431800" algn="just"/>
            <a:r>
              <a:rPr lang="uk-UA" sz="1600" b="1" dirty="0">
                <a:latin typeface="Times New Roman" panose="02020603050405020304" pitchFamily="18" charset="0"/>
                <a:ea typeface="Times New Roman" panose="02020603050405020304" pitchFamily="18" charset="0"/>
              </a:rPr>
              <a:t>До загальнодержавних</a:t>
            </a:r>
            <a:r>
              <a:rPr lang="uk-UA" sz="1600" dirty="0">
                <a:latin typeface="Times New Roman" panose="02020603050405020304" pitchFamily="18" charset="0"/>
                <a:ea typeface="Times New Roman" panose="02020603050405020304" pitchFamily="18" charset="0"/>
              </a:rPr>
              <a:t> належать податки та збори, що встановлені Податковим Кодексом і є обов’язковими до сплати на усій території України. Зарахування загальнодержавних податків та зборів здійснюється до державного і місцевих бюджетів.</a:t>
            </a:r>
          </a:p>
          <a:p>
            <a:pPr indent="431800" algn="just"/>
            <a:r>
              <a:rPr lang="uk-UA" sz="1600" b="1" dirty="0">
                <a:latin typeface="Times New Roman" panose="02020603050405020304" pitchFamily="18" charset="0"/>
                <a:ea typeface="Times New Roman" panose="02020603050405020304" pitchFamily="18" charset="0"/>
              </a:rPr>
              <a:t>До місцевих </a:t>
            </a:r>
            <a:r>
              <a:rPr lang="uk-UA" sz="1600" dirty="0">
                <a:latin typeface="Times New Roman" panose="02020603050405020304" pitchFamily="18" charset="0"/>
                <a:ea typeface="Times New Roman" panose="02020603050405020304" pitchFamily="18" charset="0"/>
              </a:rPr>
              <a:t>належать податки та збори, що встановлені рішеннями сільських, селищних і міських рад у межах їх повноважень, і є обов’язковими до сплати на території відповідних територіальних громад. Зарахування місцевих податків та зборів здійснюється до відповідних місцевих бюджетів.</a:t>
            </a:r>
          </a:p>
          <a:p>
            <a:pPr indent="431800" algn="just">
              <a:spcAft>
                <a:spcPts val="0"/>
              </a:spcAft>
            </a:pPr>
            <a:r>
              <a:rPr lang="uk-UA" sz="1600" b="1" i="1" dirty="0">
                <a:latin typeface="Times New Roman" panose="02020603050405020304" pitchFamily="18" charset="0"/>
                <a:ea typeface="Times New Roman" panose="02020603050405020304" pitchFamily="18" charset="0"/>
              </a:rPr>
              <a:t>До загальнодержавних належать такі податки та збори:</a:t>
            </a:r>
            <a:endParaRPr lang="uk-UA" sz="1600" b="1" dirty="0">
              <a:latin typeface="Times New Roman" panose="02020603050405020304" pitchFamily="18" charset="0"/>
              <a:ea typeface="Times New Roman" panose="02020603050405020304" pitchFamily="18" charset="0"/>
            </a:endParaRPr>
          </a:p>
          <a:p>
            <a:pPr indent="431800" algn="just">
              <a:spcAft>
                <a:spcPts val="0"/>
              </a:spcAft>
            </a:pPr>
            <a:r>
              <a:rPr lang="uk-UA" sz="1600" dirty="0">
                <a:latin typeface="Times New Roman" panose="02020603050405020304" pitchFamily="18" charset="0"/>
                <a:ea typeface="Times New Roman" panose="02020603050405020304" pitchFamily="18" charset="0"/>
              </a:rPr>
              <a:t>1 податок на прибуток підприємств;</a:t>
            </a:r>
          </a:p>
          <a:p>
            <a:pPr indent="431800" algn="just">
              <a:spcAft>
                <a:spcPts val="0"/>
              </a:spcAft>
            </a:pPr>
            <a:r>
              <a:rPr lang="uk-UA" sz="1600" dirty="0">
                <a:latin typeface="Times New Roman" panose="02020603050405020304" pitchFamily="18" charset="0"/>
                <a:ea typeface="Times New Roman" panose="02020603050405020304" pitchFamily="18" charset="0"/>
              </a:rPr>
              <a:t>2 податок на доходи фізичних осіб;</a:t>
            </a:r>
          </a:p>
          <a:p>
            <a:pPr indent="431800" algn="just">
              <a:spcAft>
                <a:spcPts val="0"/>
              </a:spcAft>
            </a:pPr>
            <a:r>
              <a:rPr lang="uk-UA" sz="1600" dirty="0">
                <a:latin typeface="Times New Roman" panose="02020603050405020304" pitchFamily="18" charset="0"/>
                <a:ea typeface="Times New Roman" panose="02020603050405020304" pitchFamily="18" charset="0"/>
              </a:rPr>
              <a:t>3 податок на додану вартість;</a:t>
            </a:r>
          </a:p>
          <a:p>
            <a:pPr indent="431800" algn="just">
              <a:spcAft>
                <a:spcPts val="0"/>
              </a:spcAft>
            </a:pPr>
            <a:r>
              <a:rPr lang="uk-UA" sz="1600" dirty="0">
                <a:latin typeface="Times New Roman" panose="02020603050405020304" pitchFamily="18" charset="0"/>
                <a:ea typeface="Times New Roman" panose="02020603050405020304" pitchFamily="18" charset="0"/>
              </a:rPr>
              <a:t>4 акцизний податок;</a:t>
            </a:r>
          </a:p>
          <a:p>
            <a:pPr indent="431800" algn="just">
              <a:spcAft>
                <a:spcPts val="0"/>
              </a:spcAft>
            </a:pPr>
            <a:r>
              <a:rPr lang="uk-UA" sz="1600" dirty="0">
                <a:latin typeface="Times New Roman" panose="02020603050405020304" pitchFamily="18" charset="0"/>
                <a:ea typeface="Times New Roman" panose="02020603050405020304" pitchFamily="18" charset="0"/>
              </a:rPr>
              <a:t>5 збір за першу реєстрацію транспортного засобу;</a:t>
            </a:r>
          </a:p>
          <a:p>
            <a:pPr indent="431800" algn="just">
              <a:spcAft>
                <a:spcPts val="0"/>
              </a:spcAft>
            </a:pPr>
            <a:r>
              <a:rPr lang="uk-UA" sz="1600" dirty="0">
                <a:latin typeface="Times New Roman" panose="02020603050405020304" pitchFamily="18" charset="0"/>
                <a:ea typeface="Times New Roman" panose="02020603050405020304" pitchFamily="18" charset="0"/>
              </a:rPr>
              <a:t>6 екологічний податок тощо.</a:t>
            </a:r>
          </a:p>
          <a:p>
            <a:pPr indent="431800" algn="just">
              <a:spcAft>
                <a:spcPts val="0"/>
              </a:spcAft>
            </a:pPr>
            <a:r>
              <a:rPr lang="uk-UA" sz="1600" b="1" i="1" dirty="0">
                <a:latin typeface="Times New Roman" panose="02020603050405020304" pitchFamily="18" charset="0"/>
                <a:ea typeface="Times New Roman" panose="02020603050405020304" pitchFamily="18" charset="0"/>
              </a:rPr>
              <a:t>До місцевих податків належать</a:t>
            </a:r>
            <a:r>
              <a:rPr lang="uk-UA" sz="1600" i="1" dirty="0">
                <a:latin typeface="Times New Roman" panose="02020603050405020304" pitchFamily="18" charset="0"/>
                <a:ea typeface="Times New Roman" panose="02020603050405020304" pitchFamily="18" charset="0"/>
              </a:rPr>
              <a:t>:</a:t>
            </a:r>
            <a:endParaRPr lang="uk-UA" sz="1600" dirty="0">
              <a:latin typeface="Times New Roman" panose="02020603050405020304" pitchFamily="18" charset="0"/>
              <a:ea typeface="Times New Roman" panose="02020603050405020304" pitchFamily="18" charset="0"/>
            </a:endParaRPr>
          </a:p>
          <a:p>
            <a:pPr indent="431800" algn="just">
              <a:spcAft>
                <a:spcPts val="0"/>
              </a:spcAft>
            </a:pPr>
            <a:r>
              <a:rPr lang="uk-UA" sz="1600" dirty="0">
                <a:latin typeface="Times New Roman" panose="02020603050405020304" pitchFamily="18" charset="0"/>
                <a:ea typeface="Times New Roman" panose="02020603050405020304" pitchFamily="18" charset="0"/>
              </a:rPr>
              <a:t>1 податок на нерухоме майно, відмінне від земельної ділянки;</a:t>
            </a:r>
          </a:p>
          <a:p>
            <a:pPr indent="431800" algn="just">
              <a:spcAft>
                <a:spcPts val="0"/>
              </a:spcAft>
            </a:pPr>
            <a:r>
              <a:rPr lang="uk-UA" sz="1600" dirty="0">
                <a:latin typeface="Times New Roman" panose="02020603050405020304" pitchFamily="18" charset="0"/>
                <a:ea typeface="Times New Roman" panose="02020603050405020304" pitchFamily="18" charset="0"/>
              </a:rPr>
              <a:t>2 єдиний податок.</a:t>
            </a:r>
          </a:p>
          <a:p>
            <a:pPr indent="431800" algn="just">
              <a:spcAft>
                <a:spcPts val="0"/>
              </a:spcAft>
            </a:pPr>
            <a:r>
              <a:rPr lang="uk-UA" sz="1600" b="1" i="1" dirty="0">
                <a:latin typeface="Times New Roman" panose="02020603050405020304" pitchFamily="18" charset="0"/>
                <a:ea typeface="Times New Roman" panose="02020603050405020304" pitchFamily="18" charset="0"/>
              </a:rPr>
              <a:t>До місцевих зборів належать:</a:t>
            </a:r>
            <a:endParaRPr lang="uk-UA" sz="1600" b="1" dirty="0">
              <a:latin typeface="Times New Roman" panose="02020603050405020304" pitchFamily="18" charset="0"/>
              <a:ea typeface="Times New Roman" panose="02020603050405020304" pitchFamily="18" charset="0"/>
            </a:endParaRPr>
          </a:p>
          <a:p>
            <a:pPr indent="431800" algn="just">
              <a:spcAft>
                <a:spcPts val="0"/>
              </a:spcAft>
            </a:pPr>
            <a:r>
              <a:rPr lang="uk-UA" sz="1600" dirty="0">
                <a:latin typeface="Times New Roman" panose="02020603050405020304" pitchFamily="18" charset="0"/>
                <a:ea typeface="Times New Roman" panose="02020603050405020304" pitchFamily="18" charset="0"/>
              </a:rPr>
              <a:t>1 збір за провадження деяких видів підприємницької діяльності;</a:t>
            </a:r>
          </a:p>
          <a:p>
            <a:pPr indent="431800" algn="just">
              <a:spcAft>
                <a:spcPts val="0"/>
              </a:spcAft>
            </a:pPr>
            <a:r>
              <a:rPr lang="uk-UA" sz="1600" dirty="0">
                <a:latin typeface="Times New Roman" panose="02020603050405020304" pitchFamily="18" charset="0"/>
                <a:ea typeface="Times New Roman" panose="02020603050405020304" pitchFamily="18" charset="0"/>
              </a:rPr>
              <a:t>2 збір за місця для паркування транспортних засобів;</a:t>
            </a:r>
          </a:p>
          <a:p>
            <a:pPr indent="431800" algn="just">
              <a:spcAft>
                <a:spcPts val="0"/>
              </a:spcAft>
            </a:pPr>
            <a:r>
              <a:rPr lang="uk-UA" sz="1600" dirty="0">
                <a:latin typeface="Times New Roman" panose="02020603050405020304" pitchFamily="18" charset="0"/>
                <a:ea typeface="Times New Roman" panose="02020603050405020304" pitchFamily="18" charset="0"/>
              </a:rPr>
              <a:t>3 туристичний збір.</a:t>
            </a:r>
          </a:p>
        </p:txBody>
      </p:sp>
    </p:spTree>
    <p:extLst>
      <p:ext uri="{BB962C8B-B14F-4D97-AF65-F5344CB8AC3E}">
        <p14:creationId xmlns:p14="http://schemas.microsoft.com/office/powerpoint/2010/main" val="1349003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76672"/>
            <a:ext cx="6840760" cy="5509200"/>
          </a:xfrm>
          <a:prstGeom prst="rect">
            <a:avLst/>
          </a:prstGeom>
        </p:spPr>
        <p:txBody>
          <a:bodyPr wrap="square">
            <a:spAutoFit/>
          </a:bodyPr>
          <a:lstStyle/>
          <a:p>
            <a:pPr indent="431800" algn="ctr">
              <a:spcAft>
                <a:spcPts val="0"/>
              </a:spcAft>
            </a:pPr>
            <a:r>
              <a:rPr lang="uk-UA" sz="1600" b="1" dirty="0">
                <a:latin typeface="Times New Roman" panose="02020603050405020304" pitchFamily="18" charset="0"/>
                <a:ea typeface="Times New Roman" panose="02020603050405020304" pitchFamily="18" charset="0"/>
              </a:rPr>
              <a:t>5. Податок на прибуток підприємств</a:t>
            </a:r>
            <a:endParaRPr lang="uk-UA" sz="1600" dirty="0">
              <a:latin typeface="Times New Roman" panose="02020603050405020304" pitchFamily="18" charset="0"/>
              <a:ea typeface="Times New Roman" panose="02020603050405020304" pitchFamily="18" charset="0"/>
            </a:endParaRPr>
          </a:p>
          <a:p>
            <a:pPr indent="431800" algn="just">
              <a:spcAft>
                <a:spcPts val="0"/>
              </a:spcAft>
            </a:pPr>
            <a:r>
              <a:rPr lang="uk-UA" sz="1600" b="1" dirty="0">
                <a:latin typeface="Times New Roman" panose="02020603050405020304" pitchFamily="18" charset="0"/>
                <a:ea typeface="Times New Roman" panose="02020603050405020304" pitchFamily="18" charset="0"/>
              </a:rPr>
              <a:t> </a:t>
            </a:r>
            <a:endParaRPr lang="uk-UA" sz="1600" dirty="0">
              <a:latin typeface="Times New Roman" panose="02020603050405020304" pitchFamily="18" charset="0"/>
              <a:ea typeface="Times New Roman" panose="02020603050405020304" pitchFamily="18" charset="0"/>
            </a:endParaRPr>
          </a:p>
          <a:p>
            <a:pPr indent="431800" algn="just">
              <a:spcAft>
                <a:spcPts val="0"/>
              </a:spcAft>
            </a:pPr>
            <a:r>
              <a:rPr lang="uk-UA" sz="1600" b="1" dirty="0">
                <a:latin typeface="Times New Roman" panose="02020603050405020304" pitchFamily="18" charset="0"/>
                <a:ea typeface="Times New Roman" panose="02020603050405020304" pitchFamily="18" charset="0"/>
              </a:rPr>
              <a:t>Платниками податку є:</a:t>
            </a:r>
          </a:p>
          <a:p>
            <a:pPr marL="285750" indent="257175" algn="just">
              <a:spcAft>
                <a:spcPts val="0"/>
              </a:spcAft>
              <a:buFontTx/>
              <a:buChar char="-"/>
            </a:pPr>
            <a:r>
              <a:rPr lang="uk-UA" sz="1600" dirty="0">
                <a:latin typeface="Times New Roman" panose="02020603050405020304" pitchFamily="18" charset="0"/>
                <a:ea typeface="Times New Roman" panose="02020603050405020304" pitchFamily="18" charset="0"/>
              </a:rPr>
              <a:t>з числа резидентів є суб’єкти господарювання – юридичні  особи, які провадять господарську діяльність як на території України, так і за її межами; </a:t>
            </a:r>
          </a:p>
          <a:p>
            <a:pPr marL="285750" indent="257175" algn="just">
              <a:spcAft>
                <a:spcPts val="0"/>
              </a:spcAft>
              <a:buFontTx/>
              <a:buChar char="-"/>
            </a:pPr>
            <a:r>
              <a:rPr lang="uk-UA" sz="1600" dirty="0">
                <a:latin typeface="Times New Roman" panose="02020603050405020304" pitchFamily="18" charset="0"/>
                <a:ea typeface="Times New Roman" panose="02020603050405020304" pitchFamily="18" charset="0"/>
              </a:rPr>
              <a:t>з числа нерезидентів – юридичні особи, що створені в будь-якій організаційно-правовій формі та отримують доходи з джерелом походження з України, за винятком установ й організацій, що мають дипломатичні привілеї або імунітет згідно з міжнародними договорами України.</a:t>
            </a:r>
          </a:p>
          <a:p>
            <a:pPr indent="431800" algn="just">
              <a:spcAft>
                <a:spcPts val="0"/>
              </a:spcAft>
            </a:pPr>
            <a:r>
              <a:rPr lang="uk-UA" sz="1600" b="1" dirty="0">
                <a:latin typeface="Times New Roman" panose="02020603050405020304" pitchFamily="18" charset="0"/>
                <a:ea typeface="Times New Roman" panose="02020603050405020304" pitchFamily="18" charset="0"/>
              </a:rPr>
              <a:t>Об’єктом оподаткування є </a:t>
            </a:r>
            <a:r>
              <a:rPr lang="uk-UA" sz="1600" dirty="0">
                <a:latin typeface="Times New Roman" panose="02020603050405020304" pitchFamily="18" charset="0"/>
                <a:ea typeface="Times New Roman" panose="02020603050405020304" pitchFamily="18" charset="0"/>
              </a:rPr>
              <a:t>прибуток із джерелом походження з України та за її межами, який визначається шляхом зменшення суми доходів звітного періоду, на собівартість реалізованих товарів, виконаних робіт, наданих послуг та суму інших витрат звітного податкового періоду.</a:t>
            </a:r>
          </a:p>
          <a:p>
            <a:pPr indent="431800" algn="just">
              <a:spcAft>
                <a:spcPts val="0"/>
              </a:spcAft>
            </a:pPr>
            <a:r>
              <a:rPr lang="uk-UA" sz="1600" dirty="0">
                <a:latin typeface="Times New Roman" panose="02020603050405020304" pitchFamily="18" charset="0"/>
                <a:ea typeface="Times New Roman" panose="02020603050405020304" pitchFamily="18" charset="0"/>
              </a:rPr>
              <a:t>Доходи,   що   враховуються   при  обчисленні  об'єкта  оподаткування,  включаються до доходів звітного періоду та складаються з: </a:t>
            </a:r>
          </a:p>
          <a:p>
            <a:pPr indent="431800" algn="just">
              <a:spcAft>
                <a:spcPts val="0"/>
              </a:spcAft>
            </a:pPr>
            <a:r>
              <a:rPr lang="ru-RU" sz="1600" dirty="0">
                <a:latin typeface="Times New Roman" panose="02020603050405020304" pitchFamily="18" charset="0"/>
                <a:ea typeface="Times New Roman" panose="02020603050405020304" pitchFamily="18" charset="0"/>
              </a:rPr>
              <a:t>-</a:t>
            </a:r>
            <a:r>
              <a:rPr lang="uk-UA" sz="1600" dirty="0">
                <a:latin typeface="Times New Roman" panose="02020603050405020304" pitchFamily="18" charset="0"/>
                <a:ea typeface="Times New Roman" panose="02020603050405020304" pitchFamily="18" charset="0"/>
              </a:rPr>
              <a:t>     доходу від   операційної   діяльності</a:t>
            </a:r>
            <a:r>
              <a:rPr lang="ru-RU" sz="1600" dirty="0">
                <a:latin typeface="Times New Roman" panose="02020603050405020304" pitchFamily="18" charset="0"/>
                <a:ea typeface="Times New Roman" panose="02020603050405020304" pitchFamily="18" charset="0"/>
              </a:rPr>
              <a:t>;</a:t>
            </a:r>
            <a:endParaRPr lang="uk-UA" sz="1600" dirty="0">
              <a:latin typeface="Times New Roman" panose="02020603050405020304" pitchFamily="18" charset="0"/>
              <a:ea typeface="Times New Roman" panose="02020603050405020304" pitchFamily="18" charset="0"/>
            </a:endParaRPr>
          </a:p>
          <a:p>
            <a:pPr indent="431800" algn="just">
              <a:spcAft>
                <a:spcPts val="0"/>
              </a:spcAft>
            </a:pPr>
            <a:r>
              <a:rPr lang="ru-RU" sz="1600" dirty="0">
                <a:latin typeface="Times New Roman" panose="02020603050405020304" pitchFamily="18" charset="0"/>
                <a:ea typeface="Times New Roman" panose="02020603050405020304" pitchFamily="18" charset="0"/>
              </a:rPr>
              <a:t>-</a:t>
            </a:r>
            <a:r>
              <a:rPr lang="uk-UA" sz="1600" dirty="0">
                <a:latin typeface="Times New Roman" panose="02020603050405020304" pitchFamily="18" charset="0"/>
                <a:ea typeface="Times New Roman" panose="02020603050405020304" pitchFamily="18" charset="0"/>
              </a:rPr>
              <a:t>     інших доходів</a:t>
            </a:r>
            <a:r>
              <a:rPr lang="ru-RU" sz="1600" dirty="0">
                <a:latin typeface="Times New Roman" panose="02020603050405020304" pitchFamily="18" charset="0"/>
                <a:ea typeface="Times New Roman" panose="02020603050405020304" pitchFamily="18" charset="0"/>
              </a:rPr>
              <a:t>.</a:t>
            </a:r>
            <a:endParaRPr lang="uk-UA" sz="1600" dirty="0">
              <a:latin typeface="Times New Roman" panose="02020603050405020304" pitchFamily="18" charset="0"/>
              <a:ea typeface="Times New Roman" panose="02020603050405020304" pitchFamily="18" charset="0"/>
            </a:endParaRPr>
          </a:p>
          <a:p>
            <a:pPr indent="431800" algn="just">
              <a:spcAft>
                <a:spcPts val="0"/>
              </a:spcAft>
            </a:pPr>
            <a:r>
              <a:rPr lang="uk-UA" sz="1600" dirty="0">
                <a:latin typeface="Times New Roman" panose="02020603050405020304" pitchFamily="18" charset="0"/>
                <a:ea typeface="Times New Roman" panose="02020603050405020304" pitchFamily="18" charset="0"/>
              </a:rPr>
              <a:t>Доходи  визначаються на підставі первинних документів, що   підтверджують   отримання    платником    податку    доходів</a:t>
            </a:r>
            <a:r>
              <a:rPr lang="ru-RU" sz="1600" dirty="0">
                <a:latin typeface="Times New Roman" panose="02020603050405020304" pitchFamily="18" charset="0"/>
                <a:ea typeface="Times New Roman" panose="02020603050405020304" pitchFamily="18" charset="0"/>
              </a:rPr>
              <a:t>.</a:t>
            </a:r>
            <a:endParaRPr lang="uk-UA" sz="1600" dirty="0">
              <a:latin typeface="Times New Roman" panose="02020603050405020304" pitchFamily="18" charset="0"/>
              <a:ea typeface="Times New Roman" panose="02020603050405020304" pitchFamily="18" charset="0"/>
            </a:endParaRPr>
          </a:p>
          <a:p>
            <a:pPr indent="431800" algn="just">
              <a:spcAft>
                <a:spcPts val="0"/>
              </a:spcAft>
            </a:pPr>
            <a:r>
              <a:rPr lang="uk-UA" sz="1600" dirty="0">
                <a:latin typeface="Times New Roman" panose="02020603050405020304" pitchFamily="18" charset="0"/>
                <a:ea typeface="Times New Roman" panose="02020603050405020304" pitchFamily="18" charset="0"/>
              </a:rPr>
              <a:t>Основна </a:t>
            </a:r>
            <a:r>
              <a:rPr lang="uk-UA" sz="1600" b="1" dirty="0">
                <a:latin typeface="Times New Roman" panose="02020603050405020304" pitchFamily="18" charset="0"/>
                <a:ea typeface="Times New Roman" panose="02020603050405020304" pitchFamily="18" charset="0"/>
              </a:rPr>
              <a:t>ставка податку</a:t>
            </a:r>
            <a:r>
              <a:rPr lang="uk-UA" sz="1600" dirty="0">
                <a:latin typeface="Times New Roman" panose="02020603050405020304" pitchFamily="18" charset="0"/>
                <a:ea typeface="Times New Roman" panose="02020603050405020304" pitchFamily="18" charset="0"/>
              </a:rPr>
              <a:t> </a:t>
            </a:r>
            <a:r>
              <a:rPr lang="uk-UA" sz="1600" b="1" dirty="0">
                <a:latin typeface="Times New Roman" panose="02020603050405020304" pitchFamily="18" charset="0"/>
                <a:ea typeface="Times New Roman" panose="02020603050405020304" pitchFamily="18" charset="0"/>
              </a:rPr>
              <a:t>становить 18 %.</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39274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272618"/>
            <a:ext cx="6408712" cy="6555641"/>
          </a:xfrm>
          <a:prstGeom prst="rect">
            <a:avLst/>
          </a:prstGeom>
        </p:spPr>
        <p:txBody>
          <a:bodyPr wrap="square">
            <a:spAutoFit/>
          </a:bodyPr>
          <a:lstStyle/>
          <a:p>
            <a:pPr indent="431800" algn="ctr">
              <a:spcAft>
                <a:spcPts val="0"/>
              </a:spcAft>
            </a:pPr>
            <a:r>
              <a:rPr lang="uk-UA" sz="1400" b="1" dirty="0">
                <a:latin typeface="Times New Roman" panose="02020603050405020304" pitchFamily="18" charset="0"/>
                <a:ea typeface="Times New Roman" panose="02020603050405020304" pitchFamily="18" charset="0"/>
              </a:rPr>
              <a:t>6. Податок на доходи фізичних осіб</a:t>
            </a:r>
          </a:p>
          <a:p>
            <a:pPr indent="431800" algn="just">
              <a:spcAft>
                <a:spcPts val="0"/>
              </a:spcAft>
            </a:pPr>
            <a:r>
              <a:rPr lang="uk-UA" sz="1400" b="1" dirty="0">
                <a:latin typeface="Times New Roman" panose="02020603050405020304" pitchFamily="18" charset="0"/>
                <a:ea typeface="Times New Roman" panose="02020603050405020304" pitchFamily="18" charset="0"/>
              </a:rPr>
              <a:t>Платниками податку є:</a:t>
            </a:r>
            <a:endParaRPr lang="uk-UA" sz="1400" dirty="0">
              <a:latin typeface="Times New Roman" panose="02020603050405020304" pitchFamily="18" charset="0"/>
              <a:ea typeface="Times New Roman" panose="02020603050405020304" pitchFamily="18" charset="0"/>
            </a:endParaRPr>
          </a:p>
          <a:p>
            <a:pPr indent="431800" algn="just">
              <a:spcAft>
                <a:spcPts val="0"/>
              </a:spcAft>
            </a:pPr>
            <a:r>
              <a:rPr lang="uk-UA" sz="1400" dirty="0">
                <a:latin typeface="Times New Roman" panose="02020603050405020304" pitchFamily="18" charset="0"/>
                <a:ea typeface="Times New Roman" panose="02020603050405020304" pitchFamily="18" charset="0"/>
              </a:rPr>
              <a:t>- фізична особа </a:t>
            </a:r>
            <a:r>
              <a:rPr lang="uk-UA" sz="1400" dirty="0">
                <a:latin typeface="Times New Roman" panose="02020603050405020304" pitchFamily="18" charset="0"/>
                <a:ea typeface="Times New Roman" panose="02020603050405020304" pitchFamily="18" charset="0"/>
                <a:sym typeface="Symbol" panose="05050102010706020507" pitchFamily="18" charset="2"/>
              </a:rPr>
              <a:t></a:t>
            </a:r>
            <a:r>
              <a:rPr lang="uk-UA" sz="1400" dirty="0">
                <a:latin typeface="Times New Roman" panose="02020603050405020304" pitchFamily="18" charset="0"/>
                <a:ea typeface="Times New Roman" panose="02020603050405020304" pitchFamily="18" charset="0"/>
              </a:rPr>
              <a:t> резидент, яка отримує доходи як з джерела їх походження в Україні, так і іноземні доходи;</a:t>
            </a:r>
          </a:p>
          <a:p>
            <a:pPr indent="431800" algn="just">
              <a:spcAft>
                <a:spcPts val="0"/>
              </a:spcAft>
            </a:pPr>
            <a:r>
              <a:rPr lang="uk-UA" sz="1400" dirty="0">
                <a:latin typeface="Times New Roman" panose="02020603050405020304" pitchFamily="18" charset="0"/>
                <a:ea typeface="Times New Roman" panose="02020603050405020304" pitchFamily="18" charset="0"/>
              </a:rPr>
              <a:t>- фізична особа </a:t>
            </a:r>
            <a:r>
              <a:rPr lang="uk-UA" sz="1400" dirty="0">
                <a:latin typeface="Times New Roman" panose="02020603050405020304" pitchFamily="18" charset="0"/>
                <a:ea typeface="Times New Roman" panose="02020603050405020304" pitchFamily="18" charset="0"/>
                <a:sym typeface="Symbol" panose="05050102010706020507" pitchFamily="18" charset="2"/>
              </a:rPr>
              <a:t></a:t>
            </a:r>
            <a:r>
              <a:rPr lang="uk-UA" sz="1400" dirty="0">
                <a:latin typeface="Times New Roman" panose="02020603050405020304" pitchFamily="18" charset="0"/>
                <a:ea typeface="Times New Roman" panose="02020603050405020304" pitchFamily="18" charset="0"/>
              </a:rPr>
              <a:t> нерезидент, яка отримує доходи з джерела їх походження в Україні.</a:t>
            </a:r>
          </a:p>
          <a:p>
            <a:pPr indent="431800" algn="just">
              <a:spcAft>
                <a:spcPts val="0"/>
              </a:spcAft>
            </a:pPr>
            <a:r>
              <a:rPr lang="uk-UA" sz="1400" b="1" dirty="0">
                <a:latin typeface="Times New Roman" panose="02020603050405020304" pitchFamily="18" charset="0"/>
                <a:ea typeface="Times New Roman" panose="02020603050405020304" pitchFamily="18" charset="0"/>
              </a:rPr>
              <a:t>Об’єктом оподаткування резидента є:</a:t>
            </a:r>
            <a:endParaRPr lang="uk-UA" sz="1400" dirty="0">
              <a:latin typeface="Times New Roman" panose="02020603050405020304" pitchFamily="18" charset="0"/>
              <a:ea typeface="Times New Roman" panose="02020603050405020304" pitchFamily="18" charset="0"/>
            </a:endParaRPr>
          </a:p>
          <a:p>
            <a:pPr indent="431800" algn="just">
              <a:spcAft>
                <a:spcPts val="0"/>
              </a:spcAft>
            </a:pPr>
            <a:r>
              <a:rPr lang="uk-UA" sz="1400" dirty="0">
                <a:latin typeface="Times New Roman" panose="02020603050405020304" pitchFamily="18" charset="0"/>
                <a:ea typeface="Times New Roman" panose="02020603050405020304" pitchFamily="18" charset="0"/>
              </a:rPr>
              <a:t>- загальний місячний (річний) оподатковуваний дохід;</a:t>
            </a:r>
          </a:p>
          <a:p>
            <a:pPr indent="431800" algn="just">
              <a:spcAft>
                <a:spcPts val="0"/>
              </a:spcAft>
            </a:pPr>
            <a:r>
              <a:rPr lang="uk-UA" sz="1400" dirty="0">
                <a:latin typeface="Times New Roman" panose="02020603050405020304" pitchFamily="18" charset="0"/>
                <a:ea typeface="Times New Roman" panose="02020603050405020304" pitchFamily="18" charset="0"/>
              </a:rPr>
              <a:t>- доходи з джерела їх походження в Україні, які остаточно оподатковуються під час їх нарахування (виплати, надання);</a:t>
            </a:r>
          </a:p>
          <a:p>
            <a:pPr indent="431800" algn="just">
              <a:spcAft>
                <a:spcPts val="0"/>
              </a:spcAft>
            </a:pPr>
            <a:r>
              <a:rPr lang="uk-UA" sz="1400" dirty="0">
                <a:latin typeface="Times New Roman" panose="02020603050405020304" pitchFamily="18" charset="0"/>
                <a:ea typeface="Times New Roman" panose="02020603050405020304" pitchFamily="18" charset="0"/>
              </a:rPr>
              <a:t>- іноземні доходи </a:t>
            </a:r>
            <a:r>
              <a:rPr lang="uk-UA" sz="1400" dirty="0">
                <a:latin typeface="Times New Roman" panose="02020603050405020304" pitchFamily="18" charset="0"/>
                <a:ea typeface="Times New Roman" panose="02020603050405020304" pitchFamily="18" charset="0"/>
                <a:sym typeface="Symbol" panose="05050102010706020507" pitchFamily="18" charset="2"/>
              </a:rPr>
              <a:t></a:t>
            </a:r>
            <a:r>
              <a:rPr lang="uk-UA" sz="1400" dirty="0">
                <a:latin typeface="Times New Roman" panose="02020603050405020304" pitchFamily="18" charset="0"/>
                <a:ea typeface="Times New Roman" panose="02020603050405020304" pitchFamily="18" charset="0"/>
              </a:rPr>
              <a:t> доходи (прибуток), отримані з джерел за межами України.</a:t>
            </a:r>
          </a:p>
          <a:p>
            <a:pPr indent="431800" algn="just">
              <a:spcAft>
                <a:spcPts val="0"/>
              </a:spcAft>
            </a:pPr>
            <a:r>
              <a:rPr lang="uk-UA" sz="1400" b="1" dirty="0">
                <a:latin typeface="Times New Roman" panose="02020603050405020304" pitchFamily="18" charset="0"/>
                <a:ea typeface="Times New Roman" panose="02020603050405020304" pitchFamily="18" charset="0"/>
              </a:rPr>
              <a:t>Об’єктом оподаткування нерезидента є:</a:t>
            </a:r>
            <a:endParaRPr lang="uk-UA" sz="1400" dirty="0">
              <a:latin typeface="Times New Roman" panose="02020603050405020304" pitchFamily="18" charset="0"/>
              <a:ea typeface="Times New Roman" panose="02020603050405020304" pitchFamily="18" charset="0"/>
            </a:endParaRPr>
          </a:p>
          <a:p>
            <a:pPr indent="431800" algn="just">
              <a:spcAft>
                <a:spcPts val="0"/>
              </a:spcAft>
            </a:pPr>
            <a:r>
              <a:rPr lang="uk-UA" sz="1400" dirty="0">
                <a:latin typeface="Times New Roman" panose="02020603050405020304" pitchFamily="18" charset="0"/>
                <a:ea typeface="Times New Roman" panose="02020603050405020304" pitchFamily="18" charset="0"/>
              </a:rPr>
              <a:t>- загальний місячний (річний) оподатковуваний дохід з джерела його походження в Україні;</a:t>
            </a:r>
          </a:p>
          <a:p>
            <a:pPr indent="431800" algn="just">
              <a:spcAft>
                <a:spcPts val="0"/>
              </a:spcAft>
            </a:pPr>
            <a:r>
              <a:rPr lang="uk-UA" sz="1400" dirty="0">
                <a:latin typeface="Times New Roman" panose="02020603050405020304" pitchFamily="18" charset="0"/>
                <a:ea typeface="Times New Roman" panose="02020603050405020304" pitchFamily="18" charset="0"/>
              </a:rPr>
              <a:t>- доходи з джерела їх походження в Україні, які остаточно оподатковуються під час їх нарахування (виплати, надання).</a:t>
            </a:r>
          </a:p>
          <a:p>
            <a:pPr indent="431800" algn="just">
              <a:spcAft>
                <a:spcPts val="0"/>
              </a:spcAft>
            </a:pPr>
            <a:r>
              <a:rPr lang="uk-UA" sz="1400" b="1" dirty="0">
                <a:latin typeface="Times New Roman" panose="02020603050405020304" pitchFamily="18" charset="0"/>
                <a:ea typeface="Times New Roman" panose="02020603050405020304" pitchFamily="18" charset="0"/>
              </a:rPr>
              <a:t>Базою оподаткування</a:t>
            </a:r>
            <a:r>
              <a:rPr lang="uk-UA" sz="1400" dirty="0">
                <a:latin typeface="Times New Roman" panose="02020603050405020304" pitchFamily="18" charset="0"/>
                <a:ea typeface="Times New Roman" panose="02020603050405020304" pitchFamily="18" charset="0"/>
              </a:rPr>
              <a:t> є чистий оподатковуваний дохід, який визначається шляхом зменшення загального оподатковуваного доходу на суми податкової знижки звітного року.</a:t>
            </a:r>
          </a:p>
          <a:p>
            <a:pPr indent="431800" algn="just">
              <a:spcAft>
                <a:spcPts val="0"/>
              </a:spcAft>
            </a:pPr>
            <a:r>
              <a:rPr lang="uk-UA" sz="1400" dirty="0">
                <a:latin typeface="Times New Roman" panose="02020603050405020304" pitchFamily="18" charset="0"/>
                <a:ea typeface="Times New Roman" panose="02020603050405020304" pitchFamily="18" charset="0"/>
              </a:rPr>
              <a:t>До загального місячного (річного) оподатковуваного доходу платника податку включаються:</a:t>
            </a:r>
          </a:p>
          <a:p>
            <a:pPr indent="431800" algn="just">
              <a:spcAft>
                <a:spcPts val="0"/>
              </a:spcAft>
            </a:pPr>
            <a:r>
              <a:rPr lang="uk-UA" sz="1400" dirty="0">
                <a:latin typeface="Times New Roman" panose="02020603050405020304" pitchFamily="18" charset="0"/>
                <a:ea typeface="Times New Roman" panose="02020603050405020304" pitchFamily="18" charset="0"/>
              </a:rPr>
              <a:t>- доходи у вигляді заробітної плати, нараховані (виплачені) платнику податку відповідно до умов трудового договору (контракту);</a:t>
            </a:r>
          </a:p>
          <a:p>
            <a:pPr indent="431800" algn="just">
              <a:spcAft>
                <a:spcPts val="0"/>
              </a:spcAft>
            </a:pPr>
            <a:r>
              <a:rPr lang="uk-UA" sz="1400" dirty="0">
                <a:latin typeface="Times New Roman" panose="02020603050405020304" pitchFamily="18" charset="0"/>
                <a:ea typeface="Times New Roman" panose="02020603050405020304" pitchFamily="18" charset="0"/>
              </a:rPr>
              <a:t>- суми винагород та інших виплат, нарахованих (виплачених) платнику податку відповідно до умов цивільно-правового договору;</a:t>
            </a:r>
          </a:p>
          <a:p>
            <a:pPr indent="431800" algn="just">
              <a:spcAft>
                <a:spcPts val="0"/>
              </a:spcAft>
            </a:pPr>
            <a:r>
              <a:rPr lang="uk-UA" sz="1400" dirty="0">
                <a:latin typeface="Times New Roman" panose="02020603050405020304" pitchFamily="18" charset="0"/>
                <a:ea typeface="Times New Roman" panose="02020603050405020304" pitchFamily="18" charset="0"/>
              </a:rPr>
              <a:t>- доходи від продажу об’єктів майнових і немайнових прав, зокрема інтелектуальної (промислової) власності, та прирівняні до них права;</a:t>
            </a:r>
          </a:p>
          <a:p>
            <a:pPr indent="431800" algn="just">
              <a:spcAft>
                <a:spcPts val="0"/>
              </a:spcAft>
            </a:pPr>
            <a:r>
              <a:rPr lang="uk-UA" sz="1400" dirty="0">
                <a:latin typeface="Times New Roman" panose="02020603050405020304" pitchFamily="18" charset="0"/>
                <a:ea typeface="Times New Roman" panose="02020603050405020304" pitchFamily="18" charset="0"/>
              </a:rPr>
              <a:t>- частина доходів від операцій з майном тощо.</a:t>
            </a:r>
            <a:endParaRPr lang="uk-UA"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1282707"/>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1554</TotalTime>
  <Words>1138</Words>
  <Application>Microsoft Office PowerPoint</Application>
  <PresentationFormat>Екран (4:3)</PresentationFormat>
  <Paragraphs>95</Paragraphs>
  <Slides>11</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11</vt:i4>
      </vt:variant>
    </vt:vector>
  </HeadingPairs>
  <TitlesOfParts>
    <vt:vector size="17" baseType="lpstr">
      <vt:lpstr>Arial</vt:lpstr>
      <vt:lpstr>Times New Roman</vt:lpstr>
      <vt:lpstr>Trebuchet MS</vt:lpstr>
      <vt:lpstr>Wingdings</vt:lpstr>
      <vt:lpstr>Wingdings 3</vt:lpstr>
      <vt:lpstr>Аспект</vt:lpstr>
      <vt:lpstr>Тема 5. ОПОДАТКУВАННЯ СУБ’ЄКТІВ АГРОБІЗНЕСУ  План  1. Податкове законодавство України 2. Суть та функції податків 3. Елементи системи оподаткування 4. Види податків та зборів 5. Податок на прибуток агропідприємств 6. Податок на доходи фізичних осіб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ОСНОВИ ОРГАНІЗАЦІЇ ФІНАНСІВ ПІДПРИЄМСТВ</dc:title>
  <dc:creator>BEST</dc:creator>
  <cp:lastModifiedBy>Iryna Abramova</cp:lastModifiedBy>
  <cp:revision>23</cp:revision>
  <dcterms:created xsi:type="dcterms:W3CDTF">2014-10-13T12:05:28Z</dcterms:created>
  <dcterms:modified xsi:type="dcterms:W3CDTF">2024-10-18T07:11:09Z</dcterms:modified>
</cp:coreProperties>
</file>