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54"/>
  </p:notesMasterIdLst>
  <p:sldIdLst>
    <p:sldId id="256" r:id="rId2"/>
    <p:sldId id="257" r:id="rId3"/>
    <p:sldId id="300" r:id="rId4"/>
    <p:sldId id="324" r:id="rId5"/>
    <p:sldId id="325" r:id="rId6"/>
    <p:sldId id="326" r:id="rId7"/>
    <p:sldId id="327" r:id="rId8"/>
    <p:sldId id="328" r:id="rId9"/>
    <p:sldId id="329" r:id="rId10"/>
    <p:sldId id="277" r:id="rId11"/>
    <p:sldId id="303" r:id="rId12"/>
    <p:sldId id="301" r:id="rId13"/>
    <p:sldId id="302" r:id="rId14"/>
    <p:sldId id="278" r:id="rId15"/>
    <p:sldId id="279" r:id="rId16"/>
    <p:sldId id="280" r:id="rId17"/>
    <p:sldId id="305" r:id="rId18"/>
    <p:sldId id="306" r:id="rId19"/>
    <p:sldId id="308" r:id="rId20"/>
    <p:sldId id="281" r:id="rId21"/>
    <p:sldId id="307" r:id="rId22"/>
    <p:sldId id="309" r:id="rId23"/>
    <p:sldId id="31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311" r:id="rId35"/>
    <p:sldId id="312" r:id="rId36"/>
    <p:sldId id="313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4" r:id="rId46"/>
    <p:sldId id="316" r:id="rId47"/>
    <p:sldId id="318" r:id="rId48"/>
    <p:sldId id="319" r:id="rId49"/>
    <p:sldId id="320" r:id="rId50"/>
    <p:sldId id="321" r:id="rId51"/>
    <p:sldId id="322" r:id="rId52"/>
    <p:sldId id="323" r:id="rId5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87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17.03.2023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Рис. Механізм дії класичного факторингу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46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ЛЕКЦІЯ № 1</a:t>
            </a:r>
            <a:endParaRPr lang="uk-UA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 smtClean="0"/>
              <a:t>Аналіз ділової активності ПІД</a:t>
            </a:r>
            <a:r>
              <a:rPr lang="ru-RU" sz="3200" dirty="0" smtClean="0"/>
              <a:t>ПРИЄМСТВА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7604" y="839614"/>
            <a:ext cx="7128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 smtClean="0"/>
              <a:t>Аналіз </a:t>
            </a:r>
            <a:r>
              <a:rPr lang="uk-UA" sz="3200" b="1" i="1" dirty="0"/>
              <a:t>ділової активності підприємства</a:t>
            </a:r>
            <a:endParaRPr lang="uk-UA" sz="32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64270282"/>
              </p:ext>
            </p:extLst>
          </p:nvPr>
        </p:nvGraphicFramePr>
        <p:xfrm>
          <a:off x="428597" y="2060848"/>
          <a:ext cx="7786742" cy="3672408"/>
        </p:xfrm>
        <a:graphic>
          <a:graphicData uri="http://schemas.openxmlformats.org/presentationml/2006/ole">
            <p:oleObj spid="_x0000_s10242" name="Picture" r:id="rId3" imgW="4076576" imgH="1646691" progId="Word.Picture.8">
              <p:embed/>
            </p:oleObj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41702" y="5877272"/>
            <a:ext cx="42182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Рис. 1.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Види ділової активності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293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1438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внутрішньої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кількісному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якісному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вимірах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виражаються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динамікою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виробничо-фінансової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кількісного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вимірювання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включати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складові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динаміка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валюти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балансу,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чисельності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чистого доходу,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фондовіддача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матеріаломісткість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продуктивність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заробітна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плата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сукупного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642918"/>
            <a:ext cx="7143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зовнішньому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кількісними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параметрами: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часткою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ринках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б) масштабами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партнерських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зовнішньому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ринках,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географією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стосунків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їхньою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стійкістю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обсягами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зовнішньоекономічного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обороту;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наявністю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унікальної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техніко-економічні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світовим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аналогам;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приростом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динамікою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фондової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виражається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збільшенні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зростанні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дивідендного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доходу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активністю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інноваційно-інвестиційної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7"/>
            <a:ext cx="721523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Якісними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параметрами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зовнішньому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є: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імідж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репутація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залежать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популярність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престиж.;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виражається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розв’язанні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важливих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безробіття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доброчинній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природоохоронна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екологічно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чистих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фінансуванні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рекреаційних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боротьбі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шкідливими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викидами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забрудненням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1560" y="800125"/>
            <a:ext cx="7460902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Етапи аналізу ділової активності: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8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Етап 1</a:t>
            </a:r>
            <a:r>
              <a:rPr kumimoji="0" lang="uk-UA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Загальна оцінка динамічності (розвитку) діяльності підприємства.</a:t>
            </a:r>
            <a:r>
              <a:rPr kumimoji="0" lang="uk-UA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598003"/>
            <a:ext cx="72448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1.1. Порівняння темпів зміни основних показників обсягу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діяльності: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3718773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/>
              <a:t>Т</a:t>
            </a:r>
            <a:r>
              <a:rPr lang="en-US" sz="3600" i="1" baseline="-25000" dirty="0"/>
              <a:t>П</a:t>
            </a:r>
            <a:r>
              <a:rPr lang="en-US" sz="3600" i="1" dirty="0"/>
              <a:t>  &gt; Т</a:t>
            </a:r>
            <a:r>
              <a:rPr lang="en-US" sz="3600" i="1" baseline="-25000" dirty="0"/>
              <a:t>Р</a:t>
            </a:r>
            <a:r>
              <a:rPr lang="en-US" sz="3600" i="1" dirty="0"/>
              <a:t> &gt; Т</a:t>
            </a:r>
            <a:r>
              <a:rPr lang="en-US" sz="3600" i="1" baseline="-25000" dirty="0"/>
              <a:t>А</a:t>
            </a:r>
            <a:r>
              <a:rPr lang="en-US" sz="3600" i="1" dirty="0"/>
              <a:t> &gt; 100 %,</a:t>
            </a:r>
            <a:endParaRPr lang="uk-UA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4646746"/>
            <a:ext cx="72448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– темп зростання (зменшення) прибутку, %;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– темп зростання (зменшення) обсягу реалізації, %;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– темп зростання (зменшення) вартості активів (валюти балансу), %.</a:t>
            </a:r>
          </a:p>
        </p:txBody>
      </p:sp>
    </p:spTree>
    <p:extLst>
      <p:ext uri="{BB962C8B-B14F-4D97-AF65-F5344CB8AC3E}">
        <p14:creationId xmlns="" xmlns:p14="http://schemas.microsoft.com/office/powerpoint/2010/main" val="899264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72454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Співвідношення означає наступні причинно-наслідкові зв’язки:</a:t>
            </a:r>
          </a:p>
          <a:p>
            <a:pPr algn="ctr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100 %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означає збільшення масштабів діяльності підприємства, тобто зростання його економічного потенціалу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означає, що обсяги реалізації зростають більшими темпами за темпи нарощування економічного потенціалу, тобто відбувається підвищення ефективності використання активів підприємства, їх віддача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344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280949"/>
            <a:ext cx="70294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засвідчує прискорення зростання прибутку і відповідно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темпи зростання прибутку більші за темпи зростання обсягу продажу, це може бути результатом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 собівартості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якщо темпи зростання прибутку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більші за темпи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зростання активів, а темпи зростання обсягу продаж – менші, то підвищення ефективності використання активів відбувалося тільки за рахунок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зростання цін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 продукцію (роботи, послуги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3632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305342"/>
            <a:ext cx="7143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вихідної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форма № 1: (рядок 1300, гр.3 +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рядок 1300, гр.4)÷2.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№ 2: рядок 2000.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форма № 2: рядок 2350.</a:t>
            </a:r>
          </a:p>
          <a:p>
            <a:pPr algn="r"/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Таблиця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9.1</a:t>
            </a: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«золотого правила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3929066"/>
            <a:ext cx="7572427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443841"/>
            <a:ext cx="59293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зазначити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«золотого правила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негативні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технічне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переоснащення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реконструкція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модернізація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діючих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супроводжуватися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значними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капітальними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вкладеннями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швидкої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вигоди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перспективі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окупитися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 спад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000109"/>
            <a:ext cx="5715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1.2. Оцінка стійкості економічного зростання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428736"/>
            <a:ext cx="73581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досягнутими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короткостроковому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Пріоритетною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стратегічного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виміру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стійкістю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Стабільні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зростаючі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приросту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за параметрами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реальної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оптимістичного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абсолютний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акціонерної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Прискорення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вивільнення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u="sng" dirty="0" smtClean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активност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і підприємства та її місце в оцінці фінансового стану підприємства</a:t>
            </a:r>
          </a:p>
          <a:p>
            <a:pPr marL="0" lvl="0" indent="360000" algn="just">
              <a:buAutoNum type="arabicPeriod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Етапи аналізу ділової активності підприємства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ctr">
              <a:buNone/>
            </a:pP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None/>
            </a:pPr>
            <a:endParaRPr lang="ru-RU" sz="2800" i="1" dirty="0" smtClean="0"/>
          </a:p>
          <a:p>
            <a:pPr marL="0" lvl="0" indent="360000" algn="just">
              <a:buNone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54358402"/>
              </p:ext>
            </p:extLst>
          </p:nvPr>
        </p:nvGraphicFramePr>
        <p:xfrm>
          <a:off x="1857356" y="3214686"/>
          <a:ext cx="4824536" cy="1080120"/>
        </p:xfrm>
        <a:graphic>
          <a:graphicData uri="http://schemas.openxmlformats.org/presentationml/2006/ole">
            <p:oleObj spid="_x0000_s11266" name="Формула" r:id="rId3" imgW="1295400" imgH="3429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8269" y="4286256"/>
            <a:ext cx="710275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чистий </a:t>
            </a: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грн.;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000" i="1" baseline="-25000" dirty="0">
                <a:latin typeface="Times New Roman" pitchFamily="18" charset="0"/>
                <a:cs typeface="Times New Roman" pitchFamily="18" charset="0"/>
              </a:rPr>
              <a:t>ив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сума дивідендів, що виплачується акціонерам, грн.; ВК – власний капітал, грн.;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реінвестований прибуток,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якими темпами в середньому зростає економічний потенціал підприємства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1142985"/>
            <a:ext cx="7143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Оскі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пріоритетним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джерелом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реінвестування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реінвестування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 (КСЕЗ),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формулою: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50206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142852"/>
            <a:ext cx="67866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характеристики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акціонерних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реінвестує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акціонерної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збільшуватись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випуску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реінвестування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чистого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Таким чином,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акціонерного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темпами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змінюючи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сформованого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фондовіддачею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рентабельністю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дивідендною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857232"/>
            <a:ext cx="7429525" cy="4876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3" y="928671"/>
            <a:ext cx="7072362" cy="25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643314"/>
            <a:ext cx="71438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988840"/>
            <a:ext cx="717287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Коа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29533074"/>
              </p:ext>
            </p:extLst>
          </p:nvPr>
        </p:nvGraphicFramePr>
        <p:xfrm>
          <a:off x="2857488" y="2714620"/>
          <a:ext cx="3888432" cy="1080120"/>
        </p:xfrm>
        <a:graphic>
          <a:graphicData uri="http://schemas.openxmlformats.org/presentationml/2006/ole">
            <p:oleObj spid="_x0000_s12290" name="Формула" r:id="rId3" imgW="647419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4077072"/>
            <a:ext cx="71728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де ЧД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чистий дохід,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СВБ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середня вартість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зитивна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обертається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вкладений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818709"/>
            <a:ext cx="738889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900" b="1" dirty="0" smtClean="0">
                <a:latin typeface="Times New Roman" pitchFamily="18" charset="0"/>
                <a:cs typeface="Times New Roman" pitchFamily="18" charset="0"/>
              </a:rPr>
              <a:t>Етап 2.</a:t>
            </a:r>
            <a:r>
              <a:rPr lang="uk-UA" sz="2900" b="1" dirty="0">
                <a:latin typeface="Times New Roman" pitchFamily="18" charset="0"/>
                <a:cs typeface="Times New Roman" pitchFamily="18" charset="0"/>
              </a:rPr>
              <a:t> Аналіз оборотності та ефективності використання ресурсів </a:t>
            </a:r>
            <a:r>
              <a:rPr lang="uk-UA" sz="2900" b="1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en-US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70404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1" y="836712"/>
            <a:ext cx="71287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b="1" baseline="-25000" dirty="0" err="1" smtClean="0">
                <a:latin typeface="Times New Roman" pitchFamily="18" charset="0"/>
                <a:cs typeface="Times New Roman" pitchFamily="18" charset="0"/>
              </a:rPr>
              <a:t>ООбЗ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78945850"/>
              </p:ext>
            </p:extLst>
          </p:nvPr>
        </p:nvGraphicFramePr>
        <p:xfrm>
          <a:off x="1693863" y="1854200"/>
          <a:ext cx="5540375" cy="1287463"/>
        </p:xfrm>
        <a:graphic>
          <a:graphicData uri="http://schemas.openxmlformats.org/presentationml/2006/ole">
            <p:oleObj spid="_x0000_s13314" name="Формула" r:id="rId3" imgW="1028254" imgH="393529" progId="Equation.3">
              <p:embed/>
            </p:oleObj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51174" y="3425225"/>
            <a:ext cx="756084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СВОбЗ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середньорічна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вартість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оборотних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засобів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грн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суму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доходу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яка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отримується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гривні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вкладеної в оборотні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актив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kumimoji="0" lang="uk-UA" sz="24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212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40768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800" b="1" baseline="-25000" dirty="0" err="1"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19451160"/>
              </p:ext>
            </p:extLst>
          </p:nvPr>
        </p:nvGraphicFramePr>
        <p:xfrm>
          <a:off x="2411760" y="2132856"/>
          <a:ext cx="4464496" cy="1296144"/>
        </p:xfrm>
        <a:graphic>
          <a:graphicData uri="http://schemas.openxmlformats.org/presentationml/2006/ole">
            <p:oleObj spid="_x0000_s14338" name="Формула" r:id="rId3" imgW="571252" imgH="330057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71464" y="3645024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i="1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="" xmlns:p14="http://schemas.microsoft.com/office/powerpoint/2010/main" val="4028574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85835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ОДЗ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618543776"/>
              </p:ext>
            </p:extLst>
          </p:nvPr>
        </p:nvGraphicFramePr>
        <p:xfrm>
          <a:off x="2915816" y="2132856"/>
          <a:ext cx="3816424" cy="1152128"/>
        </p:xfrm>
        <a:graphic>
          <a:graphicData uri="http://schemas.openxmlformats.org/presentationml/2006/ole">
            <p:oleObj spid="_x0000_s15362" name="Формула" r:id="rId3" imgW="710891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5" y="3558495"/>
            <a:ext cx="710200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СДЗ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1006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73867"/>
            <a:ext cx="7245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b="1" baseline="-25000" dirty="0" err="1">
                <a:latin typeface="Times New Roman" pitchFamily="18" charset="0"/>
                <a:cs typeface="Times New Roman" pitchFamily="18" charset="0"/>
              </a:rPr>
              <a:t>окз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91506890"/>
              </p:ext>
            </p:extLst>
          </p:nvPr>
        </p:nvGraphicFramePr>
        <p:xfrm>
          <a:off x="2699792" y="2420888"/>
          <a:ext cx="3744416" cy="1008112"/>
        </p:xfrm>
        <a:graphic>
          <a:graphicData uri="http://schemas.openxmlformats.org/presentationml/2006/ole">
            <p:oleObj spid="_x0000_s16386" name="Формула" r:id="rId3" imgW="710891" imgH="330057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573016"/>
            <a:ext cx="72454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СКЗ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ільшення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Кількість оборотів кредиторської заборгованості за аналізований період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82881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311151"/>
            <a:ext cx="6924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завантаженості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Кза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68194456"/>
              </p:ext>
            </p:extLst>
          </p:nvPr>
        </p:nvGraphicFramePr>
        <p:xfrm>
          <a:off x="2483768" y="2204864"/>
          <a:ext cx="4248472" cy="1512168"/>
        </p:xfrm>
        <a:graphic>
          <a:graphicData uri="http://schemas.openxmlformats.org/presentationml/2006/ole">
            <p:oleObj spid="_x0000_s17410" name="Формула" r:id="rId3" imgW="647419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933056"/>
            <a:ext cx="6957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ефективн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769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3578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i="1" dirty="0" smtClean="0"/>
              <a:t>		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комплексна характеристика,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У широкому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зусилля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просування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ринках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Критеріями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виробничо-фінансової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ринків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заданих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темпів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3" y="1455167"/>
            <a:ext cx="71728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Коефіцєнт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завантаженості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Кзао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57614075"/>
              </p:ext>
            </p:extLst>
          </p:nvPr>
        </p:nvGraphicFramePr>
        <p:xfrm>
          <a:off x="2641600" y="2348880"/>
          <a:ext cx="3860800" cy="1443037"/>
        </p:xfrm>
        <a:graphic>
          <a:graphicData uri="http://schemas.openxmlformats.org/presentationml/2006/ole">
            <p:oleObj spid="_x0000_s18434" name="Формула" r:id="rId3" imgW="850531" imgH="418918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4005064"/>
            <a:ext cx="6957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ефективн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оборотних засобів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048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383159"/>
            <a:ext cx="5531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8. Тривалість операційного циклу (ОЦ)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204864"/>
            <a:ext cx="717401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ОЦ =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запасів, днів;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дебіторської заборгованості,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придбання запасів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18760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68760"/>
            <a:ext cx="5418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9. Тривалість фінансового циклу (ФЦ)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132856"/>
            <a:ext cx="760797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Ц = ОЦ -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період обороту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погашення кредиторської заборгованості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57249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14356"/>
            <a:ext cx="71025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Етап 3</a:t>
            </a:r>
            <a:r>
              <a:rPr lang="uk-UA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600" b="1" i="1" dirty="0">
                <a:latin typeface="Times New Roman" pitchFamily="18" charset="0"/>
                <a:cs typeface="Times New Roman" pitchFamily="18" charset="0"/>
              </a:rPr>
              <a:t>Аналіз дебіторської та кредиторської </a:t>
            </a:r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endParaRPr lang="uk-UA" sz="2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52557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00108"/>
            <a:ext cx="750099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14282" y="2214554"/>
            <a:ext cx="75724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дату.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Виокремлюють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поточну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дебіторську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нормального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буде погашена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дванадцяти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балансу)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довгострокову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дебіторську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(яка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нормального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буде погашена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дванадцяти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балансу).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ІІ активу балансу)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довгострокова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розділі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активу,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Сумнівний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борг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невпевненість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боржником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Безнадійна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впевненість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неповернення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боржником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минув строк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позовної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35846"/>
            <a:ext cx="71438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видами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горизонтального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вертикального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строками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непогашення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розрахункової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системою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порівняльний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обґрунтування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Різке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част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активах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неефективну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неплатоспроможність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аборгованості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позитивно,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скорочується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негативно,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позитивно.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928670"/>
            <a:ext cx="70723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строками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поділяється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строк оплати не настав;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оплачена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строк;</a:t>
            </a:r>
          </a:p>
          <a:p>
            <a:pPr algn="just"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минув строк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позовної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давності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1307932"/>
              </p:ext>
            </p:extLst>
          </p:nvPr>
        </p:nvGraphicFramePr>
        <p:xfrm>
          <a:off x="683571" y="2245968"/>
          <a:ext cx="7460330" cy="3648456"/>
        </p:xfrm>
        <a:graphic>
          <a:graphicData uri="http://schemas.openxmlformats.org/drawingml/2006/table">
            <a:tbl>
              <a:tblPr/>
              <a:tblGrid>
                <a:gridCol w="479102"/>
                <a:gridCol w="1987386"/>
                <a:gridCol w="750351"/>
                <a:gridCol w="955807"/>
                <a:gridCol w="686835"/>
                <a:gridCol w="957489"/>
                <a:gridCol w="685153"/>
                <a:gridCol w="958207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Строки погашення дебіторської </a:t>
                      </a:r>
                      <a:r>
                        <a:rPr lang="uk-UA" sz="1800" i="1" dirty="0" smtClean="0">
                          <a:effectLst/>
                          <a:latin typeface="Times New Roman"/>
                          <a:ea typeface="Times New Roman"/>
                        </a:rPr>
                        <a:t>(кредиторської) заборгованості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Times New Roman"/>
                          <a:ea typeface="Times New Roman"/>
                        </a:rPr>
                        <a:t>Дебіторська (кредиторська) </a:t>
                      </a: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заборгованість за товари, роботи, послуги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Інша поточна дебіторська </a:t>
                      </a:r>
                      <a:r>
                        <a:rPr lang="uk-UA" sz="1800" i="1" dirty="0" smtClean="0">
                          <a:effectLst/>
                          <a:latin typeface="Times New Roman"/>
                          <a:ea typeface="Times New Roman"/>
                        </a:rPr>
                        <a:t> (кредиторська) заборгованість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03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До 3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Від 3 до 6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Від 6 до 12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Більше року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15616" y="1383542"/>
            <a:ext cx="69847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Аналіз стану дебіторської (кредиторської) заборгованості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73011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26172378"/>
              </p:ext>
            </p:extLst>
          </p:nvPr>
        </p:nvGraphicFramePr>
        <p:xfrm>
          <a:off x="827584" y="2918048"/>
          <a:ext cx="7531740" cy="2468880"/>
        </p:xfrm>
        <a:graphic>
          <a:graphicData uri="http://schemas.openxmlformats.org/drawingml/2006/table">
            <a:tbl>
              <a:tblPr/>
              <a:tblGrid>
                <a:gridCol w="2222000"/>
                <a:gridCol w="1576740"/>
                <a:gridCol w="1576740"/>
                <a:gridCol w="1152972"/>
                <a:gridCol w="1003288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Показники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На початок звітного періоду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На кінець звітного періоду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абсо-лютне</a:t>
                      </a:r>
                      <a:endParaRPr lang="uk-UA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відносне, 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Дебіторська заборгованість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Кредиторська заборгованість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Активне сальдо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Пасивне сальдо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68652" y="2380818"/>
            <a:ext cx="76757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3.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Розрахунковий баланс підприємства, тис. грн.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5" y="1157843"/>
            <a:ext cx="71287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3.3.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Аналіз співвідношення дебіторської та кредиторської заборгованості</a:t>
            </a:r>
          </a:p>
        </p:txBody>
      </p:sp>
    </p:spTree>
    <p:extLst>
      <p:ext uri="{BB962C8B-B14F-4D97-AF65-F5344CB8AC3E}">
        <p14:creationId xmlns="" xmlns:p14="http://schemas.microsoft.com/office/powerpoint/2010/main" val="14973831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49603"/>
            <a:ext cx="71025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3.4.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Аналіз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оборотності дебіторської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та кредиторської заборгованості</a:t>
            </a:r>
          </a:p>
          <a:p>
            <a:endParaRPr lang="uk-UA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/>
              <a:t>1. Коефіцієнт оборотності дебіторської заборгованості (КОДЗ)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704960096"/>
              </p:ext>
            </p:extLst>
          </p:nvPr>
        </p:nvGraphicFramePr>
        <p:xfrm>
          <a:off x="2123728" y="2780928"/>
          <a:ext cx="4536504" cy="1152128"/>
        </p:xfrm>
        <a:graphic>
          <a:graphicData uri="http://schemas.openxmlformats.org/presentationml/2006/ole">
            <p:oleObj spid="_x0000_s19458" name="Формула" r:id="rId3" imgW="711200" imgH="3683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44782" y="4005064"/>
            <a:ext cx="691336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СДЗ – середня сума дебіторської заборгованості,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зростання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Характеризує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швидкість обороту дебіторської заборгованості</a:t>
            </a:r>
          </a:p>
        </p:txBody>
      </p:sp>
    </p:spTree>
    <p:extLst>
      <p:ext uri="{BB962C8B-B14F-4D97-AF65-F5344CB8AC3E}">
        <p14:creationId xmlns="" xmlns:p14="http://schemas.microsoft.com/office/powerpoint/2010/main" val="178986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/>
          </a:bodyPr>
          <a:lstStyle/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листопаді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продовжив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повномасштабної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війни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терористичних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атак та,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 послабив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2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Продовження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подальше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руйнування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критичної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логістики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вплинули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погіршення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найближчій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перспективі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щомісячних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банку.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індекс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(ІОДА),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щомісяця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вимушеної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перерви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року.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листопаді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2022 року ІОДА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знизився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до 42.7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44.9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жовтні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13827"/>
            <a:ext cx="681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 smtClean="0"/>
              <a:t>2. Тривалість погашення </a:t>
            </a:r>
            <a:r>
              <a:rPr lang="uk-UA" sz="2400" i="1" dirty="0"/>
              <a:t>дебіторської </a:t>
            </a:r>
            <a:r>
              <a:rPr lang="uk-UA" sz="2400" i="1" dirty="0" smtClean="0"/>
              <a:t>заборгованості </a:t>
            </a:r>
            <a:r>
              <a:rPr lang="uk-UA" sz="2400" i="1" dirty="0"/>
              <a:t>(</a:t>
            </a:r>
            <a:r>
              <a:rPr lang="uk-UA" sz="2400" i="1" dirty="0" err="1" smtClean="0"/>
              <a:t>Тобдз</a:t>
            </a:r>
            <a:r>
              <a:rPr lang="uk-UA" sz="2400" i="1" dirty="0" smtClean="0"/>
              <a:t>)</a:t>
            </a:r>
            <a:endParaRPr lang="uk-UA" sz="2400" i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50984254"/>
              </p:ext>
            </p:extLst>
          </p:nvPr>
        </p:nvGraphicFramePr>
        <p:xfrm>
          <a:off x="1536700" y="2047875"/>
          <a:ext cx="6070600" cy="1468438"/>
        </p:xfrm>
        <a:graphic>
          <a:graphicData uri="http://schemas.openxmlformats.org/presentationml/2006/ole">
            <p:oleObj spid="_x0000_s20482" name="Формула" r:id="rId3" imgW="748975" imgH="431613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50755" y="3573016"/>
            <a:ext cx="677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дні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періоду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Визначає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терміни погашення дебіторської заборгованості</a:t>
            </a:r>
          </a:p>
        </p:txBody>
      </p:sp>
    </p:spTree>
    <p:extLst>
      <p:ext uri="{BB962C8B-B14F-4D97-AF65-F5344CB8AC3E}">
        <p14:creationId xmlns="" xmlns:p14="http://schemas.microsoft.com/office/powerpoint/2010/main" val="15329124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7604" y="1268760"/>
            <a:ext cx="6779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/>
              <a:t>3. Частка дебіторської заборгованості в загальному обсязі оборотних активів (</a:t>
            </a:r>
            <a:r>
              <a:rPr lang="uk-UA" sz="2400" i="1" dirty="0" err="1" smtClean="0"/>
              <a:t>Чдз</a:t>
            </a:r>
            <a:r>
              <a:rPr lang="uk-UA" sz="2400" i="1" dirty="0" smtClean="0"/>
              <a:t>)</a:t>
            </a:r>
            <a:endParaRPr lang="uk-UA" sz="2400" i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84678188"/>
              </p:ext>
            </p:extLst>
          </p:nvPr>
        </p:nvGraphicFramePr>
        <p:xfrm>
          <a:off x="2915816" y="2420888"/>
          <a:ext cx="4104456" cy="1144513"/>
        </p:xfrm>
        <a:graphic>
          <a:graphicData uri="http://schemas.openxmlformats.org/presentationml/2006/ole">
            <p:oleObj spid="_x0000_s21506" name="Формула" r:id="rId3" imgW="1040948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7604" y="3861048"/>
            <a:ext cx="68505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сума дебіторської заборгованості,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Характеризує частку дебіторської заборгованості в загальному обсязі оборотних активів 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01579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4782" y="1340768"/>
            <a:ext cx="69133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 smtClean="0"/>
              <a:t>4. Коефіцієнт </a:t>
            </a:r>
            <a:r>
              <a:rPr lang="uk-UA" sz="2400" i="1" dirty="0"/>
              <a:t>оборотності </a:t>
            </a:r>
            <a:r>
              <a:rPr lang="uk-UA" sz="2400" i="1" dirty="0" smtClean="0"/>
              <a:t>кредиторської заборгованості </a:t>
            </a:r>
            <a:r>
              <a:rPr lang="uk-UA" sz="2400" i="1" dirty="0"/>
              <a:t>(</a:t>
            </a:r>
            <a:r>
              <a:rPr lang="uk-UA" sz="2400" i="1" dirty="0" smtClean="0"/>
              <a:t>К</a:t>
            </a:r>
            <a:r>
              <a:rPr lang="uk-UA" sz="2400" i="1" baseline="-25000" dirty="0" smtClean="0"/>
              <a:t>ОКЗ</a:t>
            </a:r>
            <a:r>
              <a:rPr lang="uk-UA" sz="2400" i="1" dirty="0"/>
              <a:t>)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625787355"/>
              </p:ext>
            </p:extLst>
          </p:nvPr>
        </p:nvGraphicFramePr>
        <p:xfrm>
          <a:off x="1801813" y="2276872"/>
          <a:ext cx="5183187" cy="1231900"/>
        </p:xfrm>
        <a:graphic>
          <a:graphicData uri="http://schemas.openxmlformats.org/presentationml/2006/ole">
            <p:oleObj spid="_x0000_s22530" name="Формула" r:id="rId3" imgW="812447" imgH="393529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44782" y="3717032"/>
            <a:ext cx="691336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СКЗ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середня сума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зростання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Характеризує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швидкість обороту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44522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13827"/>
            <a:ext cx="64562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 smtClean="0"/>
              <a:t>5. Тривалість погашення кредиторської заборгованості </a:t>
            </a:r>
            <a:r>
              <a:rPr lang="uk-UA" sz="2400" i="1" dirty="0"/>
              <a:t>(</a:t>
            </a:r>
            <a:r>
              <a:rPr lang="uk-UA" sz="2400" i="1" dirty="0" err="1" smtClean="0"/>
              <a:t>Тобкз</a:t>
            </a:r>
            <a:r>
              <a:rPr lang="uk-UA" sz="2400" i="1" dirty="0" smtClean="0"/>
              <a:t>)</a:t>
            </a:r>
            <a:endParaRPr lang="uk-UA" sz="2400" i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55437766"/>
              </p:ext>
            </p:extLst>
          </p:nvPr>
        </p:nvGraphicFramePr>
        <p:xfrm>
          <a:off x="2483768" y="2047875"/>
          <a:ext cx="4680520" cy="1468438"/>
        </p:xfrm>
        <a:graphic>
          <a:graphicData uri="http://schemas.openxmlformats.org/presentationml/2006/ole">
            <p:oleObj spid="_x0000_s23554" name="Формула" r:id="rId3" imgW="748975" imgH="431613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50755" y="3640956"/>
            <a:ext cx="66359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дні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періоду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Визначає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терміни погашення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4026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7"/>
            <a:ext cx="717458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Можливі пропозиції за результатами аналізу дебіторської та кредиторської заборгованості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 слідкувати за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співвідношенням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дебіторської і кредиторської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заборгованості;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 орієнтуватися на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збільшення кількості замовників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зменшення ризику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неоплати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 контролювати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стан розрахунків за простроченою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4) своєчасно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недопустимі види дебіторської та кредиторської заборгованості, до яких, в першу чергу, відносять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прострочену заборгованість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постачальникам і прострочену заборгованість покупцям понад трьох місяців, заборгованість за платежами до бюджету тощо.</a:t>
            </a:r>
          </a:p>
        </p:txBody>
      </p:sp>
    </p:spTree>
    <p:extLst>
      <p:ext uri="{BB962C8B-B14F-4D97-AF65-F5344CB8AC3E}">
        <p14:creationId xmlns="" xmlns:p14="http://schemas.microsoft.com/office/powerpoint/2010/main" val="35224455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142985"/>
            <a:ext cx="68580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Прискорити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шляхом: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подальшої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своєчасного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розрахункових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покупцям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штрафних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прострочення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відпуску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покупцям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передоплати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Одним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рефінансування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ліквідні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Продаж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факторингової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банку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факторингом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buklib.net/msohtml1/1052/clip_image002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571480"/>
            <a:ext cx="778674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642910" y="5691155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Рис. Механізм дії класичного факторингу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Кредиторська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сума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кредиторам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дату.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фізичні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унаслідок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минулих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заборгувало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еквівалентів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кредиторська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залучені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господарську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видами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горизонтального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вертикального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строками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утворення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системою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відносних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порівняльний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4422"/>
            <a:ext cx="7239000" cy="4398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4422"/>
            <a:ext cx="7239000" cy="4647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just"/>
            <a:r>
              <a:rPr lang="uk-UA" dirty="0" smtClean="0"/>
              <a:t>Щомісячний індекс очікувань ділової активності (ІОДА) – </a:t>
            </a:r>
            <a:r>
              <a:rPr lang="uk-UA" b="1" dirty="0" smtClean="0"/>
              <a:t>інструмент оперативної оцінки та відстеження тенденцій розвитку економіки</a:t>
            </a:r>
            <a:r>
              <a:rPr lang="uk-UA" dirty="0" smtClean="0"/>
              <a:t>. Індекс розраховується на основі опитувань українських підприємств реального сектору економіки.</a:t>
            </a:r>
            <a:endParaRPr lang="en-US" dirty="0" smtClean="0"/>
          </a:p>
          <a:p>
            <a:pPr lvl="1" algn="just"/>
            <a:r>
              <a:rPr lang="ru-RU" dirty="0" smtClean="0"/>
              <a:t>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відповідей</a:t>
            </a:r>
            <a:r>
              <a:rPr lang="ru-RU" dirty="0" smtClean="0"/>
              <a:t> </a:t>
            </a:r>
            <a:r>
              <a:rPr lang="ru-RU" dirty="0" err="1" smtClean="0"/>
              <a:t>респондентів</a:t>
            </a:r>
            <a:r>
              <a:rPr lang="ru-RU" dirty="0" smtClean="0"/>
              <a:t> </a:t>
            </a:r>
            <a:r>
              <a:rPr lang="ru-RU" dirty="0" err="1" smtClean="0"/>
              <a:t>розраховуються</a:t>
            </a:r>
            <a:r>
              <a:rPr lang="ru-RU" dirty="0" smtClean="0"/>
              <a:t> </a:t>
            </a:r>
            <a:r>
              <a:rPr lang="ru-RU" dirty="0" err="1" smtClean="0"/>
              <a:t>щомісячні</a:t>
            </a:r>
            <a:r>
              <a:rPr lang="ru-RU" dirty="0" smtClean="0"/>
              <a:t> </a:t>
            </a:r>
            <a:r>
              <a:rPr lang="ru-RU" dirty="0" err="1" smtClean="0"/>
              <a:t>індекси</a:t>
            </a:r>
            <a:r>
              <a:rPr lang="ru-RU" dirty="0" smtClean="0"/>
              <a:t> </a:t>
            </a:r>
            <a:r>
              <a:rPr lang="ru-RU" dirty="0" err="1" smtClean="0"/>
              <a:t>очікувань</a:t>
            </a:r>
            <a:r>
              <a:rPr lang="ru-RU" dirty="0" smtClean="0"/>
              <a:t> </a:t>
            </a:r>
            <a:r>
              <a:rPr lang="ru-RU" dirty="0" err="1" smtClean="0"/>
              <a:t>ділової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– </a:t>
            </a:r>
            <a:r>
              <a:rPr lang="ru-RU" dirty="0" err="1" smtClean="0"/>
              <a:t>секторальні</a:t>
            </a:r>
            <a:r>
              <a:rPr lang="ru-RU" dirty="0" smtClean="0"/>
              <a:t> (для кожного сектору </a:t>
            </a:r>
            <a:r>
              <a:rPr lang="ru-RU" dirty="0" err="1" smtClean="0"/>
              <a:t>економіки</a:t>
            </a:r>
            <a:r>
              <a:rPr lang="ru-RU" dirty="0" smtClean="0"/>
              <a:t>) та </a:t>
            </a:r>
            <a:r>
              <a:rPr lang="ru-RU" dirty="0" err="1" smtClean="0"/>
              <a:t>композитний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економічний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 за </a:t>
            </a:r>
            <a:r>
              <a:rPr lang="ru-RU" dirty="0" err="1" smtClean="0"/>
              <a:t>місяць</a:t>
            </a:r>
            <a:r>
              <a:rPr lang="ru-RU" dirty="0" smtClean="0"/>
              <a:t>.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індексу</a:t>
            </a:r>
            <a:r>
              <a:rPr lang="ru-RU" dirty="0" smtClean="0"/>
              <a:t> на </a:t>
            </a:r>
            <a:r>
              <a:rPr lang="ru-RU" dirty="0" err="1" smtClean="0"/>
              <a:t>рівні</a:t>
            </a:r>
            <a:r>
              <a:rPr lang="ru-RU" dirty="0" smtClean="0"/>
              <a:t> 50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нейтральним</a:t>
            </a:r>
            <a:r>
              <a:rPr lang="ru-RU" dirty="0" smtClean="0"/>
              <a:t>.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позитивними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індексу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нейтральний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35785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обертання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календарний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одного обороту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кредиторам.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капіталі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зобов’язаннях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забезпеченнях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зобов’язаннях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забезпеченнях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кредиторських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запозичень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поліпшення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платіжно-розрахункових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чистого доходу.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наближення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припадає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взаємозв’язку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порівняльного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розрахунковий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баланс, в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порівнюються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за видами та в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	Результатом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порівняльного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сальдо:</a:t>
            </a:r>
          </a:p>
          <a:p>
            <a:pPr algn="just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дебетового (активного) сальдо,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над сумою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про те,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вилучена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обороті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дебіторів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кредитового (</a:t>
            </a:r>
            <a:r>
              <a:rPr lang="ru-RU" sz="2100" i="1" dirty="0" err="1" smtClean="0">
                <a:latin typeface="Times New Roman" pitchFamily="18" charset="0"/>
                <a:cs typeface="Times New Roman" pitchFamily="18" charset="0"/>
              </a:rPr>
              <a:t>пасивного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) сальдо,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над сумою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господарську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Значне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особливо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безпроцентне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причиною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самого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Суттєве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напруженість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800" dirty="0" smtClean="0"/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кредиторською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⇒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стежити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співвідношенням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⇒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контролювати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простроченою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неприпустимі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прострочена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постачальникам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за платежами до бюджету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b="1" dirty="0" err="1" smtClean="0"/>
              <a:t>Суттєво</a:t>
            </a:r>
            <a:r>
              <a:rPr lang="ru-RU" b="1" dirty="0" smtClean="0"/>
              <a:t> </a:t>
            </a:r>
            <a:r>
              <a:rPr lang="ru-RU" b="1" dirty="0" err="1" smtClean="0"/>
              <a:t>пом’якшили</a:t>
            </a:r>
            <a:r>
              <a:rPr lang="ru-RU" b="1" dirty="0" smtClean="0"/>
              <a:t> </a:t>
            </a:r>
            <a:r>
              <a:rPr lang="ru-RU" b="1" dirty="0" err="1" smtClean="0"/>
              <a:t>негативні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очікування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 </a:t>
            </a:r>
            <a:r>
              <a:rPr lang="ru-RU" b="1" dirty="0" err="1" smtClean="0"/>
              <a:t>підприємства</a:t>
            </a:r>
            <a:r>
              <a:rPr lang="ru-RU" b="1" dirty="0" smtClean="0"/>
              <a:t> </a:t>
            </a:r>
            <a:r>
              <a:rPr lang="ru-RU" b="1" dirty="0" err="1" smtClean="0"/>
              <a:t>торгівлі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поступовій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до </a:t>
            </a:r>
            <a:r>
              <a:rPr lang="ru-RU" dirty="0" err="1" smtClean="0"/>
              <a:t>відключень</a:t>
            </a:r>
            <a:r>
              <a:rPr lang="ru-RU" dirty="0" smtClean="0"/>
              <a:t> </a:t>
            </a:r>
            <a:r>
              <a:rPr lang="ru-RU" dirty="0" err="1" smtClean="0"/>
              <a:t>електроенергії</a:t>
            </a:r>
            <a:r>
              <a:rPr lang="ru-RU" dirty="0" smtClean="0"/>
              <a:t>, </a:t>
            </a:r>
            <a:r>
              <a:rPr lang="ru-RU" dirty="0" err="1" smtClean="0"/>
              <a:t>налагодженню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 </a:t>
            </a:r>
            <a:r>
              <a:rPr lang="ru-RU" dirty="0" err="1" smtClean="0"/>
              <a:t>постачання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сезонному фактору: </a:t>
            </a:r>
            <a:r>
              <a:rPr lang="ru-RU" dirty="0" err="1" smtClean="0"/>
              <a:t>секторальний</a:t>
            </a:r>
            <a:r>
              <a:rPr lang="ru-RU" dirty="0" smtClean="0"/>
              <a:t> </a:t>
            </a:r>
            <a:r>
              <a:rPr lang="ru-RU" dirty="0" err="1" smtClean="0"/>
              <a:t>індекс</a:t>
            </a:r>
            <a:r>
              <a:rPr lang="ru-RU" dirty="0" smtClean="0"/>
              <a:t> у лютому </a:t>
            </a:r>
            <a:r>
              <a:rPr lang="ru-RU" dirty="0" err="1" smtClean="0"/>
              <a:t>зріс</a:t>
            </a:r>
            <a:r>
              <a:rPr lang="ru-RU" dirty="0" smtClean="0"/>
              <a:t> до 47.0 </a:t>
            </a:r>
            <a:r>
              <a:rPr lang="ru-RU" dirty="0" err="1" smtClean="0"/>
              <a:t>із</a:t>
            </a:r>
            <a:r>
              <a:rPr lang="ru-RU" dirty="0" smtClean="0"/>
              <a:t> 33.9 у </a:t>
            </a:r>
            <a:r>
              <a:rPr lang="ru-RU" dirty="0" err="1" smtClean="0"/>
              <a:t>січні</a:t>
            </a:r>
            <a:r>
              <a:rPr lang="ru-RU" dirty="0" smtClean="0"/>
              <a:t>. </a:t>
            </a:r>
            <a:r>
              <a:rPr lang="ru-RU" dirty="0" err="1" smtClean="0"/>
              <a:t>Респонденти</a:t>
            </a:r>
            <a:r>
              <a:rPr lang="ru-RU" dirty="0" smtClean="0"/>
              <a:t>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поліпшили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товарообороту,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закупівлі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для продажу та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запасів</a:t>
            </a:r>
            <a:r>
              <a:rPr lang="ru-RU" dirty="0" smtClean="0"/>
              <a:t>/</a:t>
            </a:r>
            <a:r>
              <a:rPr lang="ru-RU" dirty="0" err="1" smtClean="0"/>
              <a:t>залишків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для продажу.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послабилися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торговельної</a:t>
            </a:r>
            <a:r>
              <a:rPr lang="ru-RU" dirty="0" smtClean="0"/>
              <a:t> </a:t>
            </a:r>
            <a:r>
              <a:rPr lang="ru-RU" dirty="0" err="1" smtClean="0"/>
              <a:t>маржі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/>
              <a:t>		</a:t>
            </a:r>
            <a:r>
              <a:rPr lang="ru-RU" b="1" dirty="0" err="1" smtClean="0"/>
              <a:t>Підприємства</a:t>
            </a:r>
            <a:r>
              <a:rPr lang="ru-RU" b="1" dirty="0" smtClean="0"/>
              <a:t> </a:t>
            </a:r>
            <a:r>
              <a:rPr lang="ru-RU" b="1" dirty="0" err="1" smtClean="0"/>
              <a:t>сфери</a:t>
            </a:r>
            <a:r>
              <a:rPr lang="ru-RU" b="1" dirty="0" smtClean="0"/>
              <a:t> </a:t>
            </a:r>
            <a:r>
              <a:rPr lang="ru-RU" b="1" dirty="0" err="1" smtClean="0"/>
              <a:t>послуг</a:t>
            </a:r>
            <a:r>
              <a:rPr lang="ru-RU" b="1" dirty="0" smtClean="0"/>
              <a:t> </a:t>
            </a:r>
            <a:r>
              <a:rPr lang="ru-RU" b="1" dirty="0" err="1" smtClean="0"/>
              <a:t>дещо</a:t>
            </a:r>
            <a:r>
              <a:rPr lang="ru-RU" b="1" dirty="0" smtClean="0"/>
              <a:t> послабили, </a:t>
            </a:r>
            <a:r>
              <a:rPr lang="ru-RU" b="1" dirty="0" err="1" smtClean="0"/>
              <a:t>проте</a:t>
            </a:r>
            <a:r>
              <a:rPr lang="ru-RU" b="1" dirty="0" smtClean="0"/>
              <a:t> </a:t>
            </a:r>
            <a:r>
              <a:rPr lang="ru-RU" b="1" dirty="0" err="1" smtClean="0"/>
              <a:t>зберегли</a:t>
            </a:r>
            <a:r>
              <a:rPr lang="ru-RU" b="1" dirty="0" smtClean="0"/>
              <a:t> </a:t>
            </a:r>
            <a:r>
              <a:rPr lang="ru-RU" b="1" dirty="0" err="1" smtClean="0"/>
              <a:t>песимістичні</a:t>
            </a:r>
            <a:r>
              <a:rPr lang="ru-RU" b="1" dirty="0" smtClean="0"/>
              <a:t> </a:t>
            </a:r>
            <a:r>
              <a:rPr lang="ru-RU" b="1" dirty="0" err="1" smtClean="0"/>
              <a:t>оцінки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своїх</a:t>
            </a:r>
            <a:r>
              <a:rPr lang="ru-RU" b="1" dirty="0" smtClean="0"/>
              <a:t> </a:t>
            </a:r>
            <a:r>
              <a:rPr lang="ru-RU" b="1" dirty="0" err="1" smtClean="0"/>
              <a:t>економічних</a:t>
            </a:r>
            <a:r>
              <a:rPr lang="ru-RU" b="1" dirty="0" smtClean="0"/>
              <a:t> </a:t>
            </a:r>
            <a:r>
              <a:rPr lang="ru-RU" b="1" dirty="0" err="1" smtClean="0"/>
              <a:t>результатів</a:t>
            </a:r>
            <a:r>
              <a:rPr lang="ru-RU" b="1" dirty="0" smtClean="0"/>
              <a:t>, </a:t>
            </a:r>
            <a:r>
              <a:rPr lang="ru-RU" dirty="0" err="1" smtClean="0"/>
              <a:t>зважаючи</a:t>
            </a:r>
            <a:r>
              <a:rPr lang="ru-RU" dirty="0" smtClean="0"/>
              <a:t> на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купівельної</a:t>
            </a:r>
            <a:r>
              <a:rPr lang="ru-RU" dirty="0" smtClean="0"/>
              <a:t> </a:t>
            </a:r>
            <a:r>
              <a:rPr lang="ru-RU" dirty="0" err="1" smtClean="0"/>
              <a:t>спроможності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тарифів</a:t>
            </a:r>
            <a:r>
              <a:rPr lang="ru-RU" dirty="0" smtClean="0"/>
              <a:t> та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логістикою</a:t>
            </a:r>
            <a:r>
              <a:rPr lang="ru-RU" dirty="0" smtClean="0"/>
              <a:t>: </a:t>
            </a:r>
            <a:r>
              <a:rPr lang="ru-RU" dirty="0" err="1" smtClean="0"/>
              <a:t>секторальний</a:t>
            </a:r>
            <a:r>
              <a:rPr lang="ru-RU" dirty="0" smtClean="0"/>
              <a:t> </a:t>
            </a:r>
            <a:r>
              <a:rPr lang="ru-RU" dirty="0" err="1" smtClean="0"/>
              <a:t>індекс</a:t>
            </a:r>
            <a:r>
              <a:rPr lang="ru-RU" dirty="0" smtClean="0"/>
              <a:t> становив 43.2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37.2 у </a:t>
            </a:r>
            <a:r>
              <a:rPr lang="ru-RU" dirty="0" err="1" smtClean="0"/>
              <a:t>січні</a:t>
            </a:r>
            <a:r>
              <a:rPr lang="ru-RU" dirty="0" smtClean="0"/>
              <a:t>. </a:t>
            </a:r>
            <a:r>
              <a:rPr lang="ru-RU" dirty="0" err="1" smtClean="0"/>
              <a:t>Респонденти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пом’якшили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наданих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замовлень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найстриманіші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зважаючи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сезонний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низьку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спроможність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перебої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постачанням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електроенергії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секторальний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індекс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становив 33.5 (у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34.5).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Респонденти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посилили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негативні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будівельних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замовлень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закупівлі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участь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сподіваються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закупівельних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підрядників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тарифів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чисельність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24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1012" y="2499519"/>
            <a:ext cx="7191375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7"/>
            <a:ext cx="747715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1671</TotalTime>
  <Words>1357</Words>
  <PresentationFormat>Экран (4:3)</PresentationFormat>
  <Paragraphs>255</Paragraphs>
  <Slides>52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52</vt:i4>
      </vt:variant>
    </vt:vector>
  </HeadingPairs>
  <TitlesOfParts>
    <vt:vector size="55" baseType="lpstr">
      <vt:lpstr>Изящная</vt:lpstr>
      <vt:lpstr>Picture</vt:lpstr>
      <vt:lpstr>Формула</vt:lpstr>
      <vt:lpstr>Аналіз ділової активності ПІДПРИЄМСТВА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257</cp:revision>
  <dcterms:created xsi:type="dcterms:W3CDTF">2013-11-10T19:44:41Z</dcterms:created>
  <dcterms:modified xsi:type="dcterms:W3CDTF">2023-03-17T11:18:29Z</dcterms:modified>
</cp:coreProperties>
</file>