
<file path=[Content_Types].xml><?xml version="1.0" encoding="utf-8"?>
<Types xmlns="http://schemas.openxmlformats.org/package/2006/content-types">
  <Default Extension="tmp"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750" r:id="rId1"/>
  </p:sldMasterIdLst>
  <p:notesMasterIdLst>
    <p:notesMasterId r:id="rId60"/>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9" r:id="rId24"/>
    <p:sldId id="280" r:id="rId25"/>
    <p:sldId id="281" r:id="rId26"/>
    <p:sldId id="282" r:id="rId27"/>
    <p:sldId id="283" r:id="rId28"/>
    <p:sldId id="284" r:id="rId29"/>
    <p:sldId id="285" r:id="rId30"/>
    <p:sldId id="286" r:id="rId31"/>
    <p:sldId id="287" r:id="rId32"/>
    <p:sldId id="288" r:id="rId33"/>
    <p:sldId id="289" r:id="rId34"/>
    <p:sldId id="290" r:id="rId35"/>
    <p:sldId id="291" r:id="rId36"/>
    <p:sldId id="292" r:id="rId37"/>
    <p:sldId id="293" r:id="rId38"/>
    <p:sldId id="294" r:id="rId39"/>
    <p:sldId id="295" r:id="rId40"/>
    <p:sldId id="296" r:id="rId41"/>
    <p:sldId id="297" r:id="rId42"/>
    <p:sldId id="298" r:id="rId43"/>
    <p:sldId id="299" r:id="rId44"/>
    <p:sldId id="300" r:id="rId45"/>
    <p:sldId id="301" r:id="rId46"/>
    <p:sldId id="302" r:id="rId47"/>
    <p:sldId id="303" r:id="rId48"/>
    <p:sldId id="304" r:id="rId49"/>
    <p:sldId id="305" r:id="rId50"/>
    <p:sldId id="306" r:id="rId51"/>
    <p:sldId id="307" r:id="rId52"/>
    <p:sldId id="308" r:id="rId53"/>
    <p:sldId id="310" r:id="rId54"/>
    <p:sldId id="311" r:id="rId55"/>
    <p:sldId id="312" r:id="rId56"/>
    <p:sldId id="313" r:id="rId57"/>
    <p:sldId id="314" r:id="rId58"/>
    <p:sldId id="309" r:id="rId5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Помір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3" d="100"/>
          <a:sy n="83" d="100"/>
        </p:scale>
        <p:origin x="658" y="6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5" Type="http://schemas.openxmlformats.org/officeDocument/2006/relationships/slide" Target="slides/slide4.xml"/><Relationship Id="rId61" Type="http://schemas.openxmlformats.org/officeDocument/2006/relationships/presProps" Target="presProps.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Місце для верхнього колонтитула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uk-UA"/>
          </a:p>
        </p:txBody>
      </p:sp>
      <p:sp>
        <p:nvSpPr>
          <p:cNvPr id="3" name="Місце для дати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B9927F3-84F6-47AB-9496-84C229D093E2}" type="datetimeFigureOut">
              <a:rPr lang="uk-UA" smtClean="0"/>
              <a:t>18.12.2025</a:t>
            </a:fld>
            <a:endParaRPr lang="uk-UA"/>
          </a:p>
        </p:txBody>
      </p:sp>
      <p:sp>
        <p:nvSpPr>
          <p:cNvPr id="4" name="Місце для зображення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uk-UA"/>
          </a:p>
        </p:txBody>
      </p:sp>
      <p:sp>
        <p:nvSpPr>
          <p:cNvPr id="5" name="Місце для нотаток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6" name="Місце для нижнього колонтитула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uk-UA"/>
          </a:p>
        </p:txBody>
      </p:sp>
      <p:sp>
        <p:nvSpPr>
          <p:cNvPr id="7" name="Місце для номера слайда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8AB8BE5-1CB2-4087-AD2F-BC83FE4C5E2F}" type="slidenum">
              <a:rPr lang="uk-UA" smtClean="0"/>
              <a:t>‹№›</a:t>
            </a:fld>
            <a:endParaRPr lang="uk-UA"/>
          </a:p>
        </p:txBody>
      </p:sp>
    </p:spTree>
    <p:extLst>
      <p:ext uri="{BB962C8B-B14F-4D97-AF65-F5344CB8AC3E}">
        <p14:creationId xmlns:p14="http://schemas.microsoft.com/office/powerpoint/2010/main" val="331721580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ий слайд">
    <p:spTree>
      <p:nvGrpSpPr>
        <p:cNvPr id="1" name=""/>
        <p:cNvGrpSpPr/>
        <p:nvPr/>
      </p:nvGrpSpPr>
      <p:grpSpPr>
        <a:xfrm>
          <a:off x="0" y="0"/>
          <a:ext cx="0" cy="0"/>
          <a:chOff x="0" y="0"/>
          <a:chExt cx="0" cy="0"/>
        </a:xfrm>
      </p:grpSpPr>
      <p:grpSp>
        <p:nvGrpSpPr>
          <p:cNvPr id="19" name="Group 18"/>
          <p:cNvGrpSpPr/>
          <p:nvPr/>
        </p:nvGrpSpPr>
        <p:grpSpPr>
          <a:xfrm>
            <a:off x="546100" y="-4763"/>
            <a:ext cx="5014912" cy="6862763"/>
            <a:chOff x="2928938" y="-4763"/>
            <a:chExt cx="5014912" cy="6862763"/>
          </a:xfrm>
        </p:grpSpPr>
        <p:sp>
          <p:nvSpPr>
            <p:cNvPr id="22" name="Freeform 6"/>
            <p:cNvSpPr/>
            <p:nvPr/>
          </p:nvSpPr>
          <p:spPr bwMode="auto">
            <a:xfrm>
              <a:off x="3367088" y="-4763"/>
              <a:ext cx="1063625" cy="2782888"/>
            </a:xfrm>
            <a:custGeom>
              <a:avLst/>
              <a:gdLst/>
              <a:ahLst/>
              <a:cxnLst/>
              <a:rect l="0" t="0" r="r" b="b"/>
              <a:pathLst>
                <a:path w="670" h="1753">
                  <a:moveTo>
                    <a:pt x="0" y="1696"/>
                  </a:moveTo>
                  <a:lnTo>
                    <a:pt x="225" y="1753"/>
                  </a:lnTo>
                  <a:lnTo>
                    <a:pt x="670" y="0"/>
                  </a:lnTo>
                  <a:lnTo>
                    <a:pt x="430" y="0"/>
                  </a:lnTo>
                  <a:lnTo>
                    <a:pt x="0" y="1696"/>
                  </a:lnTo>
                  <a:close/>
                </a:path>
              </a:pathLst>
            </a:custGeom>
            <a:solidFill>
              <a:schemeClr val="accent1"/>
            </a:solidFill>
            <a:ln>
              <a:noFill/>
            </a:ln>
          </p:spPr>
        </p:sp>
        <p:sp>
          <p:nvSpPr>
            <p:cNvPr id="23" name="Freeform 7"/>
            <p:cNvSpPr/>
            <p:nvPr/>
          </p:nvSpPr>
          <p:spPr bwMode="auto">
            <a:xfrm>
              <a:off x="2928938" y="-4763"/>
              <a:ext cx="1035050" cy="2673350"/>
            </a:xfrm>
            <a:custGeom>
              <a:avLst/>
              <a:gdLst/>
              <a:ahLst/>
              <a:cxnLst/>
              <a:rect l="0" t="0" r="r" b="b"/>
              <a:pathLst>
                <a:path w="652" h="1684">
                  <a:moveTo>
                    <a:pt x="225" y="1684"/>
                  </a:moveTo>
                  <a:lnTo>
                    <a:pt x="652" y="0"/>
                  </a:lnTo>
                  <a:lnTo>
                    <a:pt x="411" y="0"/>
                  </a:lnTo>
                  <a:lnTo>
                    <a:pt x="0" y="1627"/>
                  </a:lnTo>
                  <a:lnTo>
                    <a:pt x="219" y="1681"/>
                  </a:lnTo>
                  <a:lnTo>
                    <a:pt x="225" y="1684"/>
                  </a:lnTo>
                  <a:close/>
                </a:path>
              </a:pathLst>
            </a:custGeom>
            <a:solidFill>
              <a:schemeClr val="tx1">
                <a:lumMod val="65000"/>
                <a:lumOff val="35000"/>
              </a:schemeClr>
            </a:solidFill>
            <a:ln>
              <a:noFill/>
            </a:ln>
          </p:spPr>
        </p:sp>
        <p:sp>
          <p:nvSpPr>
            <p:cNvPr id="24" name="Freeform 9"/>
            <p:cNvSpPr/>
            <p:nvPr/>
          </p:nvSpPr>
          <p:spPr bwMode="auto">
            <a:xfrm>
              <a:off x="2928938" y="2582862"/>
              <a:ext cx="2693987" cy="4275138"/>
            </a:xfrm>
            <a:custGeom>
              <a:avLst/>
              <a:gdLst/>
              <a:ahLst/>
              <a:cxnLst/>
              <a:rect l="0" t="0" r="r" b="b"/>
              <a:pathLst>
                <a:path w="1697" h="2693">
                  <a:moveTo>
                    <a:pt x="0" y="0"/>
                  </a:moveTo>
                  <a:lnTo>
                    <a:pt x="1622" y="2693"/>
                  </a:lnTo>
                  <a:lnTo>
                    <a:pt x="1697" y="2693"/>
                  </a:lnTo>
                  <a:lnTo>
                    <a:pt x="0" y="0"/>
                  </a:lnTo>
                  <a:close/>
                </a:path>
              </a:pathLst>
            </a:custGeom>
            <a:solidFill>
              <a:schemeClr val="tx1">
                <a:lumMod val="85000"/>
                <a:lumOff val="15000"/>
              </a:schemeClr>
            </a:solidFill>
            <a:ln>
              <a:noFill/>
            </a:ln>
          </p:spPr>
        </p:sp>
        <p:sp>
          <p:nvSpPr>
            <p:cNvPr id="25" name="Freeform 10"/>
            <p:cNvSpPr/>
            <p:nvPr/>
          </p:nvSpPr>
          <p:spPr bwMode="auto">
            <a:xfrm>
              <a:off x="3371850" y="2692400"/>
              <a:ext cx="3332162" cy="4165600"/>
            </a:xfrm>
            <a:custGeom>
              <a:avLst/>
              <a:gdLst/>
              <a:ahLst/>
              <a:cxnLst/>
              <a:rect l="0" t="0" r="r" b="b"/>
              <a:pathLst>
                <a:path w="2099" h="2624">
                  <a:moveTo>
                    <a:pt x="2099" y="2624"/>
                  </a:moveTo>
                  <a:lnTo>
                    <a:pt x="0" y="0"/>
                  </a:lnTo>
                  <a:lnTo>
                    <a:pt x="2021" y="2624"/>
                  </a:lnTo>
                  <a:lnTo>
                    <a:pt x="2099" y="2624"/>
                  </a:lnTo>
                  <a:close/>
                </a:path>
              </a:pathLst>
            </a:custGeom>
            <a:solidFill>
              <a:schemeClr val="accent1">
                <a:lumMod val="50000"/>
              </a:schemeClr>
            </a:solidFill>
            <a:ln>
              <a:noFill/>
            </a:ln>
          </p:spPr>
        </p:sp>
        <p:sp>
          <p:nvSpPr>
            <p:cNvPr id="26" name="Freeform 11"/>
            <p:cNvSpPr/>
            <p:nvPr/>
          </p:nvSpPr>
          <p:spPr bwMode="auto">
            <a:xfrm>
              <a:off x="3367088" y="2687637"/>
              <a:ext cx="4576762" cy="4170363"/>
            </a:xfrm>
            <a:custGeom>
              <a:avLst/>
              <a:gdLst/>
              <a:ahLst/>
              <a:cxnLst/>
              <a:rect l="0" t="0" r="r" b="b"/>
              <a:pathLst>
                <a:path w="2883" h="2627">
                  <a:moveTo>
                    <a:pt x="0" y="0"/>
                  </a:moveTo>
                  <a:lnTo>
                    <a:pt x="3" y="3"/>
                  </a:lnTo>
                  <a:lnTo>
                    <a:pt x="2102" y="2627"/>
                  </a:lnTo>
                  <a:lnTo>
                    <a:pt x="2883" y="2627"/>
                  </a:lnTo>
                  <a:lnTo>
                    <a:pt x="225" y="57"/>
                  </a:lnTo>
                  <a:lnTo>
                    <a:pt x="0" y="0"/>
                  </a:lnTo>
                  <a:close/>
                </a:path>
              </a:pathLst>
            </a:custGeom>
            <a:solidFill>
              <a:schemeClr val="accent1">
                <a:lumMod val="75000"/>
              </a:schemeClr>
            </a:solidFill>
            <a:ln>
              <a:noFill/>
            </a:ln>
          </p:spPr>
        </p:sp>
        <p:sp>
          <p:nvSpPr>
            <p:cNvPr id="27" name="Freeform 12"/>
            <p:cNvSpPr/>
            <p:nvPr/>
          </p:nvSpPr>
          <p:spPr bwMode="auto">
            <a:xfrm>
              <a:off x="2928938" y="2578100"/>
              <a:ext cx="3584575" cy="4279900"/>
            </a:xfrm>
            <a:custGeom>
              <a:avLst/>
              <a:gdLst/>
              <a:ahLst/>
              <a:cxnLst/>
              <a:rect l="0" t="0" r="r" b="b"/>
              <a:pathLst>
                <a:path w="2258" h="2696">
                  <a:moveTo>
                    <a:pt x="2258" y="2696"/>
                  </a:moveTo>
                  <a:lnTo>
                    <a:pt x="264" y="111"/>
                  </a:lnTo>
                  <a:lnTo>
                    <a:pt x="228" y="60"/>
                  </a:lnTo>
                  <a:lnTo>
                    <a:pt x="225" y="57"/>
                  </a:lnTo>
                  <a:lnTo>
                    <a:pt x="0" y="0"/>
                  </a:lnTo>
                  <a:lnTo>
                    <a:pt x="0" y="3"/>
                  </a:lnTo>
                  <a:lnTo>
                    <a:pt x="1697" y="2696"/>
                  </a:lnTo>
                  <a:lnTo>
                    <a:pt x="2258" y="2696"/>
                  </a:lnTo>
                  <a:close/>
                </a:path>
              </a:pathLst>
            </a:custGeom>
            <a:solidFill>
              <a:schemeClr val="tx1">
                <a:lumMod val="75000"/>
                <a:lumOff val="25000"/>
              </a:schemeClr>
            </a:solidFill>
            <a:ln>
              <a:noFill/>
            </a:ln>
          </p:spPr>
        </p:sp>
      </p:grpSp>
      <p:sp>
        <p:nvSpPr>
          <p:cNvPr id="2" name="Title 1"/>
          <p:cNvSpPr>
            <a:spLocks noGrp="1"/>
          </p:cNvSpPr>
          <p:nvPr>
            <p:ph type="ctrTitle"/>
          </p:nvPr>
        </p:nvSpPr>
        <p:spPr>
          <a:xfrm>
            <a:off x="2928401" y="1380068"/>
            <a:ext cx="8574622" cy="2616199"/>
          </a:xfrm>
        </p:spPr>
        <p:txBody>
          <a:bodyPr anchor="b">
            <a:normAutofit/>
          </a:bodyPr>
          <a:lstStyle>
            <a:lvl1pPr algn="r">
              <a:defRPr sz="6000">
                <a:effectLst/>
              </a:defRPr>
            </a:lvl1pPr>
          </a:lstStyle>
          <a:p>
            <a:r>
              <a:rPr lang="uk-UA"/>
              <a:t>Клацніть, щоб редагувати стиль зразка заголовка</a:t>
            </a:r>
            <a:endParaRPr lang="en-US" dirty="0"/>
          </a:p>
        </p:txBody>
      </p:sp>
      <p:sp>
        <p:nvSpPr>
          <p:cNvPr id="3" name="Subtitle 2"/>
          <p:cNvSpPr>
            <a:spLocks noGrp="1"/>
          </p:cNvSpPr>
          <p:nvPr>
            <p:ph type="subTitle" idx="1"/>
          </p:nvPr>
        </p:nvSpPr>
        <p:spPr>
          <a:xfrm>
            <a:off x="4515377" y="3996267"/>
            <a:ext cx="6987645" cy="1388534"/>
          </a:xfrm>
        </p:spPr>
        <p:txBody>
          <a:bodyPr anchor="t">
            <a:normAutofit/>
          </a:bodyPr>
          <a:lstStyle>
            <a:lvl1pPr marL="0" indent="0" algn="r">
              <a:buNone/>
              <a:defRPr sz="21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uk-UA"/>
              <a:t>Клацніть, щоб редагувати стиль зразка підзаголовка</a:t>
            </a:r>
            <a:endParaRPr lang="en-US" dirty="0"/>
          </a:p>
        </p:txBody>
      </p:sp>
      <p:sp>
        <p:nvSpPr>
          <p:cNvPr id="4" name="Date Placeholder 3"/>
          <p:cNvSpPr>
            <a:spLocks noGrp="1"/>
          </p:cNvSpPr>
          <p:nvPr>
            <p:ph type="dt" sz="half" idx="10"/>
          </p:nvPr>
        </p:nvSpPr>
        <p:spPr/>
        <p:txBody>
          <a:bodyPr/>
          <a:lstStyle/>
          <a:p>
            <a:fld id="{F720C73C-BA86-45CD-8432-9518111CCDF1}" type="datetime1">
              <a:rPr lang="uk-UA" smtClean="0"/>
              <a:t>18.12.2025</a:t>
            </a:fld>
            <a:endParaRPr lang="uk-UA"/>
          </a:p>
        </p:txBody>
      </p:sp>
      <p:sp>
        <p:nvSpPr>
          <p:cNvPr id="5" name="Footer Placeholder 4"/>
          <p:cNvSpPr>
            <a:spLocks noGrp="1"/>
          </p:cNvSpPr>
          <p:nvPr>
            <p:ph type="ftr" sz="quarter" idx="11"/>
          </p:nvPr>
        </p:nvSpPr>
        <p:spPr>
          <a:xfrm>
            <a:off x="5332412" y="5883275"/>
            <a:ext cx="4324044" cy="365125"/>
          </a:xfrm>
        </p:spPr>
        <p:txBody>
          <a:bodyPr/>
          <a:lstStyle/>
          <a:p>
            <a:endParaRPr lang="uk-UA"/>
          </a:p>
        </p:txBody>
      </p:sp>
      <p:sp>
        <p:nvSpPr>
          <p:cNvPr id="6" name="Slide Number Placeholder 5"/>
          <p:cNvSpPr>
            <a:spLocks noGrp="1"/>
          </p:cNvSpPr>
          <p:nvPr>
            <p:ph type="sldNum" sz="quarter" idx="12"/>
          </p:nvPr>
        </p:nvSpPr>
        <p:spPr/>
        <p:txBody>
          <a:bodyPr/>
          <a:lstStyle/>
          <a:p>
            <a:fld id="{EE74FCBE-4627-4377-9A5B-1D3226AB1EB6}" type="slidenum">
              <a:rPr lang="uk-UA" smtClean="0"/>
              <a:t>‹№›</a:t>
            </a:fld>
            <a:endParaRPr lang="uk-UA"/>
          </a:p>
        </p:txBody>
      </p:sp>
    </p:spTree>
    <p:extLst>
      <p:ext uri="{BB962C8B-B14F-4D97-AF65-F5344CB8AC3E}">
        <p14:creationId xmlns:p14="http://schemas.microsoft.com/office/powerpoint/2010/main" val="181743213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Панорамна фотографія з підписом">
    <p:spTree>
      <p:nvGrpSpPr>
        <p:cNvPr id="1" name=""/>
        <p:cNvGrpSpPr/>
        <p:nvPr/>
      </p:nvGrpSpPr>
      <p:grpSpPr>
        <a:xfrm>
          <a:off x="0" y="0"/>
          <a:ext cx="0" cy="0"/>
          <a:chOff x="0" y="0"/>
          <a:chExt cx="0" cy="0"/>
        </a:xfrm>
      </p:grpSpPr>
      <p:sp>
        <p:nvSpPr>
          <p:cNvPr id="2" name="Title 1"/>
          <p:cNvSpPr>
            <a:spLocks noGrp="1"/>
          </p:cNvSpPr>
          <p:nvPr>
            <p:ph type="title"/>
          </p:nvPr>
        </p:nvSpPr>
        <p:spPr>
          <a:xfrm>
            <a:off x="1484311" y="4732865"/>
            <a:ext cx="10018711" cy="566738"/>
          </a:xfrm>
        </p:spPr>
        <p:txBody>
          <a:bodyPr anchor="b">
            <a:normAutofit/>
          </a:bodyPr>
          <a:lstStyle>
            <a:lvl1pPr algn="ctr">
              <a:defRPr sz="2400" b="0"/>
            </a:lvl1pPr>
          </a:lstStyle>
          <a:p>
            <a:r>
              <a:rPr lang="uk-UA"/>
              <a:t>Клацніть, щоб редагувати стиль зразка заголовка</a:t>
            </a:r>
            <a:endParaRPr lang="en-US" dirty="0"/>
          </a:p>
        </p:txBody>
      </p:sp>
      <p:sp>
        <p:nvSpPr>
          <p:cNvPr id="3" name="Picture Placeholder 2"/>
          <p:cNvSpPr>
            <a:spLocks noGrp="1" noChangeAspect="1"/>
          </p:cNvSpPr>
          <p:nvPr>
            <p:ph type="pic" idx="1"/>
          </p:nvPr>
        </p:nvSpPr>
        <p:spPr>
          <a:xfrm>
            <a:off x="2386012" y="932112"/>
            <a:ext cx="8225944" cy="3164976"/>
          </a:xfrm>
          <a:prstGeom prst="roundRect">
            <a:avLst>
              <a:gd name="adj" fmla="val 43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uk-UA"/>
              <a:t>Клацніть піктограму, щоб додати зображення</a:t>
            </a:r>
            <a:endParaRPr lang="en-US" dirty="0"/>
          </a:p>
        </p:txBody>
      </p:sp>
      <p:sp>
        <p:nvSpPr>
          <p:cNvPr id="4" name="Text Placeholder 3"/>
          <p:cNvSpPr>
            <a:spLocks noGrp="1"/>
          </p:cNvSpPr>
          <p:nvPr>
            <p:ph type="body" sz="half" idx="2"/>
          </p:nvPr>
        </p:nvSpPr>
        <p:spPr>
          <a:xfrm>
            <a:off x="1484311" y="5299603"/>
            <a:ext cx="10018711" cy="493712"/>
          </a:xfrm>
        </p:spPr>
        <p:txBody>
          <a:bodyPr>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uk-UA"/>
              <a:t>Клацніть, щоб відредагувати стилі зразків тексту</a:t>
            </a:r>
          </a:p>
        </p:txBody>
      </p:sp>
      <p:sp>
        <p:nvSpPr>
          <p:cNvPr id="5" name="Date Placeholder 4"/>
          <p:cNvSpPr>
            <a:spLocks noGrp="1"/>
          </p:cNvSpPr>
          <p:nvPr>
            <p:ph type="dt" sz="half" idx="10"/>
          </p:nvPr>
        </p:nvSpPr>
        <p:spPr/>
        <p:txBody>
          <a:bodyPr/>
          <a:lstStyle/>
          <a:p>
            <a:fld id="{43684EE2-9A09-4F9A-98A3-267EF498A200}" type="datetime1">
              <a:rPr lang="uk-UA" smtClean="0"/>
              <a:t>18.12.2025</a:t>
            </a:fld>
            <a:endParaRPr lang="uk-UA"/>
          </a:p>
        </p:txBody>
      </p:sp>
      <p:sp>
        <p:nvSpPr>
          <p:cNvPr id="6" name="Footer Placeholder 5"/>
          <p:cNvSpPr>
            <a:spLocks noGrp="1"/>
          </p:cNvSpPr>
          <p:nvPr>
            <p:ph type="ftr" sz="quarter" idx="11"/>
          </p:nvPr>
        </p:nvSpPr>
        <p:spPr/>
        <p:txBody>
          <a:bodyPr/>
          <a:lstStyle/>
          <a:p>
            <a:endParaRPr lang="uk-UA"/>
          </a:p>
        </p:txBody>
      </p:sp>
      <p:sp>
        <p:nvSpPr>
          <p:cNvPr id="7" name="Slide Number Placeholder 6"/>
          <p:cNvSpPr>
            <a:spLocks noGrp="1"/>
          </p:cNvSpPr>
          <p:nvPr>
            <p:ph type="sldNum" sz="quarter" idx="12"/>
          </p:nvPr>
        </p:nvSpPr>
        <p:spPr/>
        <p:txBody>
          <a:bodyPr/>
          <a:lstStyle/>
          <a:p>
            <a:fld id="{EE74FCBE-4627-4377-9A5B-1D3226AB1EB6}" type="slidenum">
              <a:rPr lang="uk-UA" smtClean="0"/>
              <a:t>‹№›</a:t>
            </a:fld>
            <a:endParaRPr lang="uk-UA"/>
          </a:p>
        </p:txBody>
      </p:sp>
    </p:spTree>
    <p:extLst>
      <p:ext uri="{BB962C8B-B14F-4D97-AF65-F5344CB8AC3E}">
        <p14:creationId xmlns:p14="http://schemas.microsoft.com/office/powerpoint/2010/main" val="5180914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Назва та підпис">
    <p:spTree>
      <p:nvGrpSpPr>
        <p:cNvPr id="1" name=""/>
        <p:cNvGrpSpPr/>
        <p:nvPr/>
      </p:nvGrpSpPr>
      <p:grpSpPr>
        <a:xfrm>
          <a:off x="0" y="0"/>
          <a:ext cx="0" cy="0"/>
          <a:chOff x="0" y="0"/>
          <a:chExt cx="0" cy="0"/>
        </a:xfrm>
      </p:grpSpPr>
      <p:sp>
        <p:nvSpPr>
          <p:cNvPr id="2" name="Title 1"/>
          <p:cNvSpPr>
            <a:spLocks noGrp="1"/>
          </p:cNvSpPr>
          <p:nvPr>
            <p:ph type="title"/>
          </p:nvPr>
        </p:nvSpPr>
        <p:spPr>
          <a:xfrm>
            <a:off x="1484312" y="685800"/>
            <a:ext cx="10018711" cy="3048000"/>
          </a:xfrm>
        </p:spPr>
        <p:txBody>
          <a:bodyPr anchor="ctr">
            <a:normAutofit/>
          </a:bodyPr>
          <a:lstStyle>
            <a:lvl1pPr algn="ctr">
              <a:defRPr sz="3200" b="0" cap="none"/>
            </a:lvl1pPr>
          </a:lstStyle>
          <a:p>
            <a:r>
              <a:rPr lang="uk-UA"/>
              <a:t>Клацніть, щоб редагувати стиль зразка заголовка</a:t>
            </a:r>
            <a:endParaRPr lang="en-US" dirty="0"/>
          </a:p>
        </p:txBody>
      </p:sp>
      <p:sp>
        <p:nvSpPr>
          <p:cNvPr id="3" name="Text Placeholder 2"/>
          <p:cNvSpPr>
            <a:spLocks noGrp="1"/>
          </p:cNvSpPr>
          <p:nvPr>
            <p:ph type="body" idx="1"/>
          </p:nvPr>
        </p:nvSpPr>
        <p:spPr>
          <a:xfrm>
            <a:off x="1484312" y="4343400"/>
            <a:ext cx="10018713"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uk-UA"/>
              <a:t>Клацніть, щоб відредагувати стилі зразків тексту</a:t>
            </a:r>
          </a:p>
        </p:txBody>
      </p:sp>
      <p:sp>
        <p:nvSpPr>
          <p:cNvPr id="4" name="Date Placeholder 3"/>
          <p:cNvSpPr>
            <a:spLocks noGrp="1"/>
          </p:cNvSpPr>
          <p:nvPr>
            <p:ph type="dt" sz="half" idx="10"/>
          </p:nvPr>
        </p:nvSpPr>
        <p:spPr/>
        <p:txBody>
          <a:bodyPr/>
          <a:lstStyle/>
          <a:p>
            <a:fld id="{EC818F25-EF57-4C74-BACB-669DEC4FB14B}" type="datetime1">
              <a:rPr lang="uk-UA" smtClean="0"/>
              <a:t>18.12.2025</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EE74FCBE-4627-4377-9A5B-1D3226AB1EB6}" type="slidenum">
              <a:rPr lang="uk-UA" smtClean="0"/>
              <a:t>‹№›</a:t>
            </a:fld>
            <a:endParaRPr lang="uk-UA"/>
          </a:p>
        </p:txBody>
      </p:sp>
    </p:spTree>
    <p:extLst>
      <p:ext uri="{BB962C8B-B14F-4D97-AF65-F5344CB8AC3E}">
        <p14:creationId xmlns:p14="http://schemas.microsoft.com/office/powerpoint/2010/main" val="105757937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Цитата з підписом">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uk-UA"/>
              <a:t>Клацніть, щоб редагувати стиль зразка заголовка</a:t>
            </a:r>
            <a:endParaRPr lang="en-US" dirty="0"/>
          </a:p>
        </p:txBody>
      </p:sp>
      <p:sp>
        <p:nvSpPr>
          <p:cNvPr id="10" name="Text Placeholder 9"/>
          <p:cNvSpPr>
            <a:spLocks noGrp="1"/>
          </p:cNvSpPr>
          <p:nvPr>
            <p:ph type="body" sz="quarter" idx="13"/>
          </p:nvPr>
        </p:nvSpPr>
        <p:spPr>
          <a:xfrm>
            <a:off x="2436811" y="3428999"/>
            <a:ext cx="8532815" cy="381000"/>
          </a:xfrm>
        </p:spPr>
        <p:txBody>
          <a:bodyPr anchor="ctr">
            <a:normAutofit/>
          </a:bodyPr>
          <a:lstStyle>
            <a:lvl1pPr marL="0" indent="0">
              <a:buFontTx/>
              <a:buNone/>
              <a:defRPr sz="18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uk-UA"/>
              <a:t>Клацніть, щоб відредагувати стилі зразків тексту</a:t>
            </a:r>
          </a:p>
        </p:txBody>
      </p:sp>
      <p:sp>
        <p:nvSpPr>
          <p:cNvPr id="3" name="Text Placeholder 2"/>
          <p:cNvSpPr>
            <a:spLocks noGrp="1"/>
          </p:cNvSpPr>
          <p:nvPr>
            <p:ph type="body" idx="1"/>
          </p:nvPr>
        </p:nvSpPr>
        <p:spPr>
          <a:xfrm>
            <a:off x="1484311" y="4343400"/>
            <a:ext cx="10018711"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uk-UA"/>
              <a:t>Клацніть, щоб відредагувати стилі зразків тексту</a:t>
            </a:r>
          </a:p>
        </p:txBody>
      </p:sp>
      <p:sp>
        <p:nvSpPr>
          <p:cNvPr id="4" name="Date Placeholder 3"/>
          <p:cNvSpPr>
            <a:spLocks noGrp="1"/>
          </p:cNvSpPr>
          <p:nvPr>
            <p:ph type="dt" sz="half" idx="10"/>
          </p:nvPr>
        </p:nvSpPr>
        <p:spPr/>
        <p:txBody>
          <a:bodyPr/>
          <a:lstStyle/>
          <a:p>
            <a:fld id="{0FEF147D-05E6-4563-ABD7-19BF588D3729}" type="datetime1">
              <a:rPr lang="uk-UA" smtClean="0"/>
              <a:t>18.12.2025</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EE74FCBE-4627-4377-9A5B-1D3226AB1EB6}" type="slidenum">
              <a:rPr lang="uk-UA" smtClean="0"/>
              <a:t>‹№›</a:t>
            </a:fld>
            <a:endParaRPr lang="uk-UA"/>
          </a:p>
        </p:txBody>
      </p:sp>
    </p:spTree>
    <p:extLst>
      <p:ext uri="{BB962C8B-B14F-4D97-AF65-F5344CB8AC3E}">
        <p14:creationId xmlns:p14="http://schemas.microsoft.com/office/powerpoint/2010/main" val="99118889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Картка назви">
    <p:spTree>
      <p:nvGrpSpPr>
        <p:cNvPr id="1" name=""/>
        <p:cNvGrpSpPr/>
        <p:nvPr/>
      </p:nvGrpSpPr>
      <p:grpSpPr>
        <a:xfrm>
          <a:off x="0" y="0"/>
          <a:ext cx="0" cy="0"/>
          <a:chOff x="0" y="0"/>
          <a:chExt cx="0" cy="0"/>
        </a:xfrm>
      </p:grpSpPr>
      <p:sp>
        <p:nvSpPr>
          <p:cNvPr id="2" name="Title 1"/>
          <p:cNvSpPr>
            <a:spLocks noGrp="1"/>
          </p:cNvSpPr>
          <p:nvPr>
            <p:ph type="title"/>
          </p:nvPr>
        </p:nvSpPr>
        <p:spPr>
          <a:xfrm>
            <a:off x="1484313" y="3308581"/>
            <a:ext cx="10018709" cy="1468800"/>
          </a:xfrm>
        </p:spPr>
        <p:txBody>
          <a:bodyPr anchor="b">
            <a:normAutofit/>
          </a:bodyPr>
          <a:lstStyle>
            <a:lvl1pPr algn="r">
              <a:defRPr sz="3200" b="0" cap="none"/>
            </a:lvl1pPr>
          </a:lstStyle>
          <a:p>
            <a:r>
              <a:rPr lang="uk-UA"/>
              <a:t>Клацніть, щоб редагувати стиль зразка заголовка</a:t>
            </a:r>
            <a:endParaRPr lang="en-US" dirty="0"/>
          </a:p>
        </p:txBody>
      </p:sp>
      <p:sp>
        <p:nvSpPr>
          <p:cNvPr id="3" name="Text Placeholder 2"/>
          <p:cNvSpPr>
            <a:spLocks noGrp="1"/>
          </p:cNvSpPr>
          <p:nvPr>
            <p:ph type="body" idx="1"/>
          </p:nvPr>
        </p:nvSpPr>
        <p:spPr>
          <a:xfrm>
            <a:off x="1484312" y="4777381"/>
            <a:ext cx="10018710"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uk-UA"/>
              <a:t>Клацніть, щоб відредагувати стилі зразків тексту</a:t>
            </a:r>
          </a:p>
        </p:txBody>
      </p:sp>
      <p:sp>
        <p:nvSpPr>
          <p:cNvPr id="4" name="Date Placeholder 3"/>
          <p:cNvSpPr>
            <a:spLocks noGrp="1"/>
          </p:cNvSpPr>
          <p:nvPr>
            <p:ph type="dt" sz="half" idx="10"/>
          </p:nvPr>
        </p:nvSpPr>
        <p:spPr/>
        <p:txBody>
          <a:bodyPr/>
          <a:lstStyle/>
          <a:p>
            <a:fld id="{CA12F27D-BCFE-4CBD-B009-B8D2F821DD9A}" type="datetime1">
              <a:rPr lang="uk-UA" smtClean="0"/>
              <a:t>18.12.2025</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EE74FCBE-4627-4377-9A5B-1D3226AB1EB6}" type="slidenum">
              <a:rPr lang="uk-UA" smtClean="0"/>
              <a:t>‹№›</a:t>
            </a:fld>
            <a:endParaRPr lang="uk-UA"/>
          </a:p>
        </p:txBody>
      </p:sp>
    </p:spTree>
    <p:extLst>
      <p:ext uri="{BB962C8B-B14F-4D97-AF65-F5344CB8AC3E}">
        <p14:creationId xmlns:p14="http://schemas.microsoft.com/office/powerpoint/2010/main" val="3262956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Картка назви цитати">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uk-UA"/>
              <a:t>Клацніть, щоб редагувати стиль зразка заголовка</a:t>
            </a:r>
            <a:endParaRPr lang="en-US" dirty="0"/>
          </a:p>
        </p:txBody>
      </p:sp>
      <p:sp>
        <p:nvSpPr>
          <p:cNvPr id="10" name="Text Placeholder 9"/>
          <p:cNvSpPr>
            <a:spLocks noGrp="1"/>
          </p:cNvSpPr>
          <p:nvPr>
            <p:ph type="body" sz="quarter" idx="13"/>
          </p:nvPr>
        </p:nvSpPr>
        <p:spPr>
          <a:xfrm>
            <a:off x="1484313" y="3886200"/>
            <a:ext cx="10018710" cy="889000"/>
          </a:xfrm>
        </p:spPr>
        <p:txBody>
          <a:bodyPr vert="horz" lIns="91440" tIns="45720" rIns="91440" bIns="45720" rtlCol="0" anchor="b">
            <a:normAutofit/>
          </a:bodyPr>
          <a:lstStyle>
            <a:lvl1pPr algn="r">
              <a:buNone/>
              <a:defRPr lang="en-US" sz="2400" b="0" cap="none" dirty="0">
                <a:ln w="3175" cmpd="sng">
                  <a:noFill/>
                </a:ln>
                <a:solidFill>
                  <a:schemeClr val="tx1"/>
                </a:solidFill>
                <a:effectLst/>
              </a:defRPr>
            </a:lvl1pPr>
          </a:lstStyle>
          <a:p>
            <a:pPr marL="0" lvl="0">
              <a:spcBef>
                <a:spcPct val="0"/>
              </a:spcBef>
              <a:buNone/>
            </a:pPr>
            <a:r>
              <a:rPr lang="uk-UA"/>
              <a:t>Клацніть, щоб відредагувати стилі зразків тексту</a:t>
            </a:r>
          </a:p>
        </p:txBody>
      </p:sp>
      <p:sp>
        <p:nvSpPr>
          <p:cNvPr id="3" name="Text Placeholder 2"/>
          <p:cNvSpPr>
            <a:spLocks noGrp="1"/>
          </p:cNvSpPr>
          <p:nvPr>
            <p:ph type="body" idx="1"/>
          </p:nvPr>
        </p:nvSpPr>
        <p:spPr>
          <a:xfrm>
            <a:off x="1484312" y="4775200"/>
            <a:ext cx="10018710" cy="1016000"/>
          </a:xfrm>
        </p:spPr>
        <p:txBody>
          <a:bodyPr anchor="t">
            <a:norm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uk-UA"/>
              <a:t>Клацніть, щоб відредагувати стилі зразків тексту</a:t>
            </a:r>
          </a:p>
        </p:txBody>
      </p:sp>
      <p:sp>
        <p:nvSpPr>
          <p:cNvPr id="4" name="Date Placeholder 3"/>
          <p:cNvSpPr>
            <a:spLocks noGrp="1"/>
          </p:cNvSpPr>
          <p:nvPr>
            <p:ph type="dt" sz="half" idx="10"/>
          </p:nvPr>
        </p:nvSpPr>
        <p:spPr/>
        <p:txBody>
          <a:bodyPr/>
          <a:lstStyle/>
          <a:p>
            <a:fld id="{B14D5209-468F-4DD0-9E0C-FFCD3F206C80}" type="datetime1">
              <a:rPr lang="uk-UA" smtClean="0"/>
              <a:t>18.12.2025</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EE74FCBE-4627-4377-9A5B-1D3226AB1EB6}" type="slidenum">
              <a:rPr lang="uk-UA" smtClean="0"/>
              <a:t>‹№›</a:t>
            </a:fld>
            <a:endParaRPr lang="uk-UA"/>
          </a:p>
        </p:txBody>
      </p:sp>
    </p:spTree>
    <p:extLst>
      <p:ext uri="{BB962C8B-B14F-4D97-AF65-F5344CB8AC3E}">
        <p14:creationId xmlns:p14="http://schemas.microsoft.com/office/powerpoint/2010/main" val="22685947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Істина/хибність">
    <p:spTree>
      <p:nvGrpSpPr>
        <p:cNvPr id="1" name=""/>
        <p:cNvGrpSpPr/>
        <p:nvPr/>
      </p:nvGrpSpPr>
      <p:grpSpPr>
        <a:xfrm>
          <a:off x="0" y="0"/>
          <a:ext cx="0" cy="0"/>
          <a:chOff x="0" y="0"/>
          <a:chExt cx="0" cy="0"/>
        </a:xfrm>
      </p:grpSpPr>
      <p:sp>
        <p:nvSpPr>
          <p:cNvPr id="2" name="Title 1"/>
          <p:cNvSpPr>
            <a:spLocks noGrp="1"/>
          </p:cNvSpPr>
          <p:nvPr>
            <p:ph type="title"/>
          </p:nvPr>
        </p:nvSpPr>
        <p:spPr>
          <a:xfrm>
            <a:off x="1484313" y="685800"/>
            <a:ext cx="10018712" cy="2727325"/>
          </a:xfrm>
        </p:spPr>
        <p:txBody>
          <a:bodyPr vert="horz" lIns="91440" tIns="45720" rIns="91440" bIns="45720" rtlCol="0" anchor="ctr">
            <a:normAutofit/>
          </a:bodyPr>
          <a:lstStyle>
            <a:lvl1pPr>
              <a:defRPr lang="en-US" b="0" dirty="0"/>
            </a:lvl1pPr>
          </a:lstStyle>
          <a:p>
            <a:pPr marL="0" lvl="0"/>
            <a:r>
              <a:rPr lang="uk-UA"/>
              <a:t>Клацніть, щоб редагувати стиль зразка заголовка</a:t>
            </a:r>
            <a:endParaRPr lang="en-US" dirty="0"/>
          </a:p>
        </p:txBody>
      </p:sp>
      <p:sp>
        <p:nvSpPr>
          <p:cNvPr id="10" name="Text Placeholder 9"/>
          <p:cNvSpPr>
            <a:spLocks noGrp="1"/>
          </p:cNvSpPr>
          <p:nvPr>
            <p:ph type="body" sz="quarter" idx="13"/>
          </p:nvPr>
        </p:nvSpPr>
        <p:spPr>
          <a:xfrm>
            <a:off x="1484312" y="3505200"/>
            <a:ext cx="10018713" cy="838200"/>
          </a:xfrm>
        </p:spPr>
        <p:txBody>
          <a:bodyPr vert="horz" lIns="91440" tIns="45720" rIns="91440" bIns="45720" rtlCol="0" anchor="b">
            <a:normAutofit/>
          </a:bodyPr>
          <a:lstStyle>
            <a:lvl1pPr>
              <a:buNone/>
              <a:defRPr lang="en-US" sz="2800" b="0" cap="none" dirty="0">
                <a:ln w="3175" cmpd="sng">
                  <a:noFill/>
                </a:ln>
                <a:solidFill>
                  <a:schemeClr val="tx1"/>
                </a:solidFill>
                <a:effectLst/>
              </a:defRPr>
            </a:lvl1pPr>
          </a:lstStyle>
          <a:p>
            <a:pPr marL="0" lvl="0">
              <a:spcBef>
                <a:spcPct val="0"/>
              </a:spcBef>
              <a:buNone/>
            </a:pPr>
            <a:r>
              <a:rPr lang="uk-UA"/>
              <a:t>Клацніть, щоб відредагувати стилі зразків тексту</a:t>
            </a:r>
          </a:p>
        </p:txBody>
      </p:sp>
      <p:sp>
        <p:nvSpPr>
          <p:cNvPr id="3" name="Text Placeholder 2"/>
          <p:cNvSpPr>
            <a:spLocks noGrp="1"/>
          </p:cNvSpPr>
          <p:nvPr>
            <p:ph type="body" idx="1"/>
          </p:nvPr>
        </p:nvSpPr>
        <p:spPr>
          <a:xfrm>
            <a:off x="1484311" y="4343400"/>
            <a:ext cx="10018713" cy="14478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uk-UA"/>
              <a:t>Клацніть, щоб відредагувати стилі зразків тексту</a:t>
            </a:r>
          </a:p>
        </p:txBody>
      </p:sp>
      <p:sp>
        <p:nvSpPr>
          <p:cNvPr id="4" name="Date Placeholder 3"/>
          <p:cNvSpPr>
            <a:spLocks noGrp="1"/>
          </p:cNvSpPr>
          <p:nvPr>
            <p:ph type="dt" sz="half" idx="10"/>
          </p:nvPr>
        </p:nvSpPr>
        <p:spPr/>
        <p:txBody>
          <a:bodyPr/>
          <a:lstStyle/>
          <a:p>
            <a:fld id="{F4F2526D-610D-434B-B998-823B80BA23EC}" type="datetime1">
              <a:rPr lang="uk-UA" smtClean="0"/>
              <a:t>18.12.2025</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EE74FCBE-4627-4377-9A5B-1D3226AB1EB6}" type="slidenum">
              <a:rPr lang="uk-UA" smtClean="0"/>
              <a:t>‹№›</a:t>
            </a:fld>
            <a:endParaRPr lang="uk-UA"/>
          </a:p>
        </p:txBody>
      </p:sp>
    </p:spTree>
    <p:extLst>
      <p:ext uri="{BB962C8B-B14F-4D97-AF65-F5344CB8AC3E}">
        <p14:creationId xmlns:p14="http://schemas.microsoft.com/office/powerpoint/2010/main" val="347005902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Заголовок і вертикальни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ctr">
              <a:defRPr/>
            </a:lvl1pPr>
          </a:lstStyle>
          <a:p>
            <a:r>
              <a:rPr lang="uk-UA"/>
              <a:t>Клацніть, щоб редагувати стиль зразка заголовка</a:t>
            </a:r>
            <a:endParaRPr lang="en-US" dirty="0"/>
          </a:p>
        </p:txBody>
      </p:sp>
      <p:sp>
        <p:nvSpPr>
          <p:cNvPr id="3" name="Vertical Text Placeholder 2"/>
          <p:cNvSpPr>
            <a:spLocks noGrp="1"/>
          </p:cNvSpPr>
          <p:nvPr>
            <p:ph type="body" orient="vert" idx="1"/>
          </p:nvPr>
        </p:nvSpPr>
        <p:spPr/>
        <p:txBody>
          <a:bodyPr vert="eaVert" anchor="t"/>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Date Placeholder 3"/>
          <p:cNvSpPr>
            <a:spLocks noGrp="1"/>
          </p:cNvSpPr>
          <p:nvPr>
            <p:ph type="dt" sz="half" idx="10"/>
          </p:nvPr>
        </p:nvSpPr>
        <p:spPr/>
        <p:txBody>
          <a:bodyPr/>
          <a:lstStyle/>
          <a:p>
            <a:fld id="{DBFF1B77-500C-4F39-B91B-E0303DA1C311}" type="datetime1">
              <a:rPr lang="uk-UA" smtClean="0"/>
              <a:t>18.12.2025</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EE74FCBE-4627-4377-9A5B-1D3226AB1EB6}" type="slidenum">
              <a:rPr lang="uk-UA" smtClean="0"/>
              <a:t>‹№›</a:t>
            </a:fld>
            <a:endParaRPr lang="uk-UA"/>
          </a:p>
        </p:txBody>
      </p:sp>
    </p:spTree>
    <p:extLst>
      <p:ext uri="{BB962C8B-B14F-4D97-AF65-F5344CB8AC3E}">
        <p14:creationId xmlns:p14="http://schemas.microsoft.com/office/powerpoint/2010/main" val="35333542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Вертикальний заголовок і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732655" y="685800"/>
            <a:ext cx="1770369" cy="5105400"/>
          </a:xfrm>
        </p:spPr>
        <p:txBody>
          <a:bodyPr vert="eaVert"/>
          <a:lstStyle/>
          <a:p>
            <a:r>
              <a:rPr lang="uk-UA"/>
              <a:t>Клацніть, щоб редагувати стиль зразка заголовка</a:t>
            </a:r>
            <a:endParaRPr lang="en-US" dirty="0"/>
          </a:p>
        </p:txBody>
      </p:sp>
      <p:sp>
        <p:nvSpPr>
          <p:cNvPr id="3" name="Vertical Text Placeholder 2"/>
          <p:cNvSpPr>
            <a:spLocks noGrp="1"/>
          </p:cNvSpPr>
          <p:nvPr>
            <p:ph type="body" orient="vert" idx="1"/>
          </p:nvPr>
        </p:nvSpPr>
        <p:spPr>
          <a:xfrm>
            <a:off x="1484312" y="685800"/>
            <a:ext cx="8019742" cy="5105400"/>
          </a:xfrm>
        </p:spPr>
        <p:txBody>
          <a:bodyPr vert="eaVert" anchor="t"/>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Date Placeholder 3"/>
          <p:cNvSpPr>
            <a:spLocks noGrp="1"/>
          </p:cNvSpPr>
          <p:nvPr>
            <p:ph type="dt" sz="half" idx="10"/>
          </p:nvPr>
        </p:nvSpPr>
        <p:spPr/>
        <p:txBody>
          <a:bodyPr/>
          <a:lstStyle/>
          <a:p>
            <a:fld id="{713F1F14-DF57-4AF1-B709-C7B6A5E93614}" type="datetime1">
              <a:rPr lang="uk-UA" smtClean="0"/>
              <a:t>18.12.2025</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EE74FCBE-4627-4377-9A5B-1D3226AB1EB6}" type="slidenum">
              <a:rPr lang="uk-UA" smtClean="0"/>
              <a:t>‹№›</a:t>
            </a:fld>
            <a:endParaRPr lang="uk-UA"/>
          </a:p>
        </p:txBody>
      </p:sp>
    </p:spTree>
    <p:extLst>
      <p:ext uri="{BB962C8B-B14F-4D97-AF65-F5344CB8AC3E}">
        <p14:creationId xmlns:p14="http://schemas.microsoft.com/office/powerpoint/2010/main" val="360284685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Назва та вмі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uk-UA"/>
              <a:t>Клацніть, щоб редагувати стиль зразка заголовка</a:t>
            </a:r>
            <a:endParaRPr lang="en-US" dirty="0"/>
          </a:p>
        </p:txBody>
      </p:sp>
      <p:sp>
        <p:nvSpPr>
          <p:cNvPr id="3" name="Content Placeholder 2"/>
          <p:cNvSpPr>
            <a:spLocks noGrp="1"/>
          </p:cNvSpPr>
          <p:nvPr>
            <p:ph idx="1"/>
          </p:nvPr>
        </p:nvSpPr>
        <p:spPr/>
        <p:txBody>
          <a:bodyPr anchor="ct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Date Placeholder 3"/>
          <p:cNvSpPr>
            <a:spLocks noGrp="1"/>
          </p:cNvSpPr>
          <p:nvPr>
            <p:ph type="dt" sz="half" idx="10"/>
          </p:nvPr>
        </p:nvSpPr>
        <p:spPr/>
        <p:txBody>
          <a:bodyPr/>
          <a:lstStyle/>
          <a:p>
            <a:fld id="{1C36272A-6EFB-4220-90D1-A91979575280}" type="datetime1">
              <a:rPr lang="uk-UA" smtClean="0"/>
              <a:t>18.12.2025</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a:xfrm>
            <a:off x="10951856" y="5867131"/>
            <a:ext cx="551167" cy="365125"/>
          </a:xfrm>
        </p:spPr>
        <p:txBody>
          <a:bodyPr/>
          <a:lstStyle/>
          <a:p>
            <a:fld id="{EE74FCBE-4627-4377-9A5B-1D3226AB1EB6}" type="slidenum">
              <a:rPr lang="uk-UA" smtClean="0"/>
              <a:t>‹№›</a:t>
            </a:fld>
            <a:endParaRPr lang="uk-UA"/>
          </a:p>
        </p:txBody>
      </p:sp>
    </p:spTree>
    <p:extLst>
      <p:ext uri="{BB962C8B-B14F-4D97-AF65-F5344CB8AC3E}">
        <p14:creationId xmlns:p14="http://schemas.microsoft.com/office/powerpoint/2010/main" val="17614492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Назва розділу">
    <p:spTree>
      <p:nvGrpSpPr>
        <p:cNvPr id="1" name=""/>
        <p:cNvGrpSpPr/>
        <p:nvPr/>
      </p:nvGrpSpPr>
      <p:grpSpPr>
        <a:xfrm>
          <a:off x="0" y="0"/>
          <a:ext cx="0" cy="0"/>
          <a:chOff x="0" y="0"/>
          <a:chExt cx="0" cy="0"/>
        </a:xfrm>
      </p:grpSpPr>
      <p:sp>
        <p:nvSpPr>
          <p:cNvPr id="2" name="Title 1"/>
          <p:cNvSpPr>
            <a:spLocks noGrp="1"/>
          </p:cNvSpPr>
          <p:nvPr>
            <p:ph type="title"/>
          </p:nvPr>
        </p:nvSpPr>
        <p:spPr>
          <a:xfrm>
            <a:off x="2572279" y="2666999"/>
            <a:ext cx="8930747" cy="2110382"/>
          </a:xfrm>
        </p:spPr>
        <p:txBody>
          <a:bodyPr anchor="b"/>
          <a:lstStyle>
            <a:lvl1pPr algn="r">
              <a:defRPr sz="4000" b="0" cap="none"/>
            </a:lvl1pPr>
          </a:lstStyle>
          <a:p>
            <a:r>
              <a:rPr lang="uk-UA"/>
              <a:t>Клацніть, щоб редагувати стиль зразка заголовка</a:t>
            </a:r>
            <a:endParaRPr lang="en-US" dirty="0"/>
          </a:p>
        </p:txBody>
      </p:sp>
      <p:sp>
        <p:nvSpPr>
          <p:cNvPr id="3" name="Text Placeholder 2"/>
          <p:cNvSpPr>
            <a:spLocks noGrp="1"/>
          </p:cNvSpPr>
          <p:nvPr>
            <p:ph type="body" idx="1"/>
          </p:nvPr>
        </p:nvSpPr>
        <p:spPr>
          <a:xfrm>
            <a:off x="2572278" y="4777381"/>
            <a:ext cx="8930748"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uk-UA"/>
              <a:t>Клацніть, щоб відредагувати стилі зразків тексту</a:t>
            </a:r>
          </a:p>
        </p:txBody>
      </p:sp>
      <p:sp>
        <p:nvSpPr>
          <p:cNvPr id="4" name="Date Placeholder 3"/>
          <p:cNvSpPr>
            <a:spLocks noGrp="1"/>
          </p:cNvSpPr>
          <p:nvPr>
            <p:ph type="dt" sz="half" idx="10"/>
          </p:nvPr>
        </p:nvSpPr>
        <p:spPr/>
        <p:txBody>
          <a:bodyPr/>
          <a:lstStyle/>
          <a:p>
            <a:fld id="{598718F3-8460-4FE0-9693-D8850E0087D8}" type="datetime1">
              <a:rPr lang="uk-UA" smtClean="0"/>
              <a:t>18.12.2025</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EE74FCBE-4627-4377-9A5B-1D3226AB1EB6}" type="slidenum">
              <a:rPr lang="uk-UA" smtClean="0"/>
              <a:t>‹№›</a:t>
            </a:fld>
            <a:endParaRPr lang="uk-UA"/>
          </a:p>
        </p:txBody>
      </p:sp>
    </p:spTree>
    <p:extLst>
      <p:ext uri="{BB962C8B-B14F-4D97-AF65-F5344CB8AC3E}">
        <p14:creationId xmlns:p14="http://schemas.microsoft.com/office/powerpoint/2010/main" val="228362139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єкти">
    <p:spTree>
      <p:nvGrpSpPr>
        <p:cNvPr id="1" name=""/>
        <p:cNvGrpSpPr/>
        <p:nvPr/>
      </p:nvGrpSpPr>
      <p:grpSpPr>
        <a:xfrm>
          <a:off x="0" y="0"/>
          <a:ext cx="0" cy="0"/>
          <a:chOff x="0" y="0"/>
          <a:chExt cx="0" cy="0"/>
        </a:xfrm>
      </p:grpSpPr>
      <p:sp>
        <p:nvSpPr>
          <p:cNvPr id="2" name="Title 1"/>
          <p:cNvSpPr>
            <a:spLocks noGrp="1"/>
          </p:cNvSpPr>
          <p:nvPr>
            <p:ph type="title"/>
          </p:nvPr>
        </p:nvSpPr>
        <p:spPr>
          <a:xfrm>
            <a:off x="1484311" y="685800"/>
            <a:ext cx="10018713" cy="1752599"/>
          </a:xfrm>
        </p:spPr>
        <p:txBody>
          <a:bodyPr/>
          <a:lstStyle/>
          <a:p>
            <a:r>
              <a:rPr lang="uk-UA"/>
              <a:t>Клацніть, щоб редагувати стиль зразка заголовка</a:t>
            </a:r>
            <a:endParaRPr lang="en-US" dirty="0"/>
          </a:p>
        </p:txBody>
      </p:sp>
      <p:sp>
        <p:nvSpPr>
          <p:cNvPr id="3" name="Content Placeholder 2"/>
          <p:cNvSpPr>
            <a:spLocks noGrp="1"/>
          </p:cNvSpPr>
          <p:nvPr>
            <p:ph sz="half" idx="1"/>
          </p:nvPr>
        </p:nvSpPr>
        <p:spPr>
          <a:xfrm>
            <a:off x="1484312" y="2666999"/>
            <a:ext cx="4895055" cy="3124201"/>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Content Placeholder 3"/>
          <p:cNvSpPr>
            <a:spLocks noGrp="1"/>
          </p:cNvSpPr>
          <p:nvPr>
            <p:ph sz="half" idx="2"/>
          </p:nvPr>
        </p:nvSpPr>
        <p:spPr>
          <a:xfrm>
            <a:off x="6607967" y="2667000"/>
            <a:ext cx="4895056" cy="3124200"/>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5" name="Date Placeholder 4"/>
          <p:cNvSpPr>
            <a:spLocks noGrp="1"/>
          </p:cNvSpPr>
          <p:nvPr>
            <p:ph type="dt" sz="half" idx="10"/>
          </p:nvPr>
        </p:nvSpPr>
        <p:spPr/>
        <p:txBody>
          <a:bodyPr/>
          <a:lstStyle/>
          <a:p>
            <a:fld id="{E5346834-2AC6-4C3E-AA31-C5AB966D949A}" type="datetime1">
              <a:rPr lang="uk-UA" smtClean="0"/>
              <a:t>18.12.2025</a:t>
            </a:fld>
            <a:endParaRPr lang="uk-UA"/>
          </a:p>
        </p:txBody>
      </p:sp>
      <p:sp>
        <p:nvSpPr>
          <p:cNvPr id="6" name="Footer Placeholder 5"/>
          <p:cNvSpPr>
            <a:spLocks noGrp="1"/>
          </p:cNvSpPr>
          <p:nvPr>
            <p:ph type="ftr" sz="quarter" idx="11"/>
          </p:nvPr>
        </p:nvSpPr>
        <p:spPr/>
        <p:txBody>
          <a:bodyPr/>
          <a:lstStyle/>
          <a:p>
            <a:endParaRPr lang="uk-UA"/>
          </a:p>
        </p:txBody>
      </p:sp>
      <p:sp>
        <p:nvSpPr>
          <p:cNvPr id="7" name="Slide Number Placeholder 6"/>
          <p:cNvSpPr>
            <a:spLocks noGrp="1"/>
          </p:cNvSpPr>
          <p:nvPr>
            <p:ph type="sldNum" sz="quarter" idx="12"/>
          </p:nvPr>
        </p:nvSpPr>
        <p:spPr/>
        <p:txBody>
          <a:bodyPr/>
          <a:lstStyle/>
          <a:p>
            <a:fld id="{EE74FCBE-4627-4377-9A5B-1D3226AB1EB6}" type="slidenum">
              <a:rPr lang="uk-UA" smtClean="0"/>
              <a:t>‹№›</a:t>
            </a:fld>
            <a:endParaRPr lang="uk-UA"/>
          </a:p>
        </p:txBody>
      </p:sp>
    </p:spTree>
    <p:extLst>
      <p:ext uri="{BB962C8B-B14F-4D97-AF65-F5344CB8AC3E}">
        <p14:creationId xmlns:p14="http://schemas.microsoft.com/office/powerpoint/2010/main" val="4002444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Порівняння">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uk-UA"/>
              <a:t>Клацніть, щоб редагувати стиль зразка заголовка</a:t>
            </a:r>
            <a:endParaRPr lang="en-US" dirty="0"/>
          </a:p>
        </p:txBody>
      </p:sp>
      <p:sp>
        <p:nvSpPr>
          <p:cNvPr id="3" name="Text Placeholder 2"/>
          <p:cNvSpPr>
            <a:spLocks noGrp="1"/>
          </p:cNvSpPr>
          <p:nvPr>
            <p:ph type="body" idx="1"/>
          </p:nvPr>
        </p:nvSpPr>
        <p:spPr>
          <a:xfrm>
            <a:off x="1772179" y="2658533"/>
            <a:ext cx="4607188"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a:t>Клацніть, щоб відредагувати стилі зразків тексту</a:t>
            </a:r>
          </a:p>
        </p:txBody>
      </p:sp>
      <p:sp>
        <p:nvSpPr>
          <p:cNvPr id="4" name="Content Placeholder 3"/>
          <p:cNvSpPr>
            <a:spLocks noGrp="1"/>
          </p:cNvSpPr>
          <p:nvPr>
            <p:ph sz="half" idx="2"/>
          </p:nvPr>
        </p:nvSpPr>
        <p:spPr>
          <a:xfrm>
            <a:off x="1484311" y="3335337"/>
            <a:ext cx="4895056" cy="2455862"/>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5" name="Text Placeholder 4"/>
          <p:cNvSpPr>
            <a:spLocks noGrp="1"/>
          </p:cNvSpPr>
          <p:nvPr>
            <p:ph type="body" sz="quarter" idx="3"/>
          </p:nvPr>
        </p:nvSpPr>
        <p:spPr>
          <a:xfrm>
            <a:off x="6880487" y="2667000"/>
            <a:ext cx="4622537"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a:t>Клацніть, щоб відредагувати стилі зразків тексту</a:t>
            </a:r>
          </a:p>
        </p:txBody>
      </p:sp>
      <p:sp>
        <p:nvSpPr>
          <p:cNvPr id="6" name="Content Placeholder 5"/>
          <p:cNvSpPr>
            <a:spLocks noGrp="1"/>
          </p:cNvSpPr>
          <p:nvPr>
            <p:ph sz="quarter" idx="4"/>
          </p:nvPr>
        </p:nvSpPr>
        <p:spPr>
          <a:xfrm>
            <a:off x="6607967" y="3335337"/>
            <a:ext cx="4895056" cy="2455862"/>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7" name="Date Placeholder 6"/>
          <p:cNvSpPr>
            <a:spLocks noGrp="1"/>
          </p:cNvSpPr>
          <p:nvPr>
            <p:ph type="dt" sz="half" idx="10"/>
          </p:nvPr>
        </p:nvSpPr>
        <p:spPr/>
        <p:txBody>
          <a:bodyPr/>
          <a:lstStyle/>
          <a:p>
            <a:fld id="{002F86C1-6ED6-42CA-A779-817B505CA2AD}" type="datetime1">
              <a:rPr lang="uk-UA" smtClean="0"/>
              <a:t>18.12.2025</a:t>
            </a:fld>
            <a:endParaRPr lang="uk-UA"/>
          </a:p>
        </p:txBody>
      </p:sp>
      <p:sp>
        <p:nvSpPr>
          <p:cNvPr id="8" name="Footer Placeholder 7"/>
          <p:cNvSpPr>
            <a:spLocks noGrp="1"/>
          </p:cNvSpPr>
          <p:nvPr>
            <p:ph type="ftr" sz="quarter" idx="11"/>
          </p:nvPr>
        </p:nvSpPr>
        <p:spPr/>
        <p:txBody>
          <a:bodyPr/>
          <a:lstStyle/>
          <a:p>
            <a:endParaRPr lang="uk-UA"/>
          </a:p>
        </p:txBody>
      </p:sp>
      <p:sp>
        <p:nvSpPr>
          <p:cNvPr id="9" name="Slide Number Placeholder 8"/>
          <p:cNvSpPr>
            <a:spLocks noGrp="1"/>
          </p:cNvSpPr>
          <p:nvPr>
            <p:ph type="sldNum" sz="quarter" idx="12"/>
          </p:nvPr>
        </p:nvSpPr>
        <p:spPr/>
        <p:txBody>
          <a:bodyPr/>
          <a:lstStyle/>
          <a:p>
            <a:fld id="{EE74FCBE-4627-4377-9A5B-1D3226AB1EB6}" type="slidenum">
              <a:rPr lang="uk-UA" smtClean="0"/>
              <a:t>‹№›</a:t>
            </a:fld>
            <a:endParaRPr lang="uk-UA"/>
          </a:p>
        </p:txBody>
      </p:sp>
    </p:spTree>
    <p:extLst>
      <p:ext uri="{BB962C8B-B14F-4D97-AF65-F5344CB8AC3E}">
        <p14:creationId xmlns:p14="http://schemas.microsoft.com/office/powerpoint/2010/main" val="57227545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Лише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uk-UA"/>
              <a:t>Клацніть, щоб редагувати стиль зразка заголовка</a:t>
            </a:r>
            <a:endParaRPr lang="en-US" dirty="0"/>
          </a:p>
        </p:txBody>
      </p:sp>
      <p:sp>
        <p:nvSpPr>
          <p:cNvPr id="3" name="Date Placeholder 2"/>
          <p:cNvSpPr>
            <a:spLocks noGrp="1"/>
          </p:cNvSpPr>
          <p:nvPr>
            <p:ph type="dt" sz="half" idx="10"/>
          </p:nvPr>
        </p:nvSpPr>
        <p:spPr/>
        <p:txBody>
          <a:bodyPr/>
          <a:lstStyle/>
          <a:p>
            <a:fld id="{C306DABF-BEC9-446F-825A-4C348249C76A}" type="datetime1">
              <a:rPr lang="uk-UA" smtClean="0"/>
              <a:t>18.12.2025</a:t>
            </a:fld>
            <a:endParaRPr lang="uk-UA"/>
          </a:p>
        </p:txBody>
      </p:sp>
      <p:sp>
        <p:nvSpPr>
          <p:cNvPr id="4" name="Footer Placeholder 3"/>
          <p:cNvSpPr>
            <a:spLocks noGrp="1"/>
          </p:cNvSpPr>
          <p:nvPr>
            <p:ph type="ftr" sz="quarter" idx="11"/>
          </p:nvPr>
        </p:nvSpPr>
        <p:spPr/>
        <p:txBody>
          <a:bodyPr/>
          <a:lstStyle/>
          <a:p>
            <a:endParaRPr lang="uk-UA"/>
          </a:p>
        </p:txBody>
      </p:sp>
      <p:sp>
        <p:nvSpPr>
          <p:cNvPr id="5" name="Slide Number Placeholder 4"/>
          <p:cNvSpPr>
            <a:spLocks noGrp="1"/>
          </p:cNvSpPr>
          <p:nvPr>
            <p:ph type="sldNum" sz="quarter" idx="12"/>
          </p:nvPr>
        </p:nvSpPr>
        <p:spPr/>
        <p:txBody>
          <a:bodyPr/>
          <a:lstStyle/>
          <a:p>
            <a:fld id="{EE74FCBE-4627-4377-9A5B-1D3226AB1EB6}" type="slidenum">
              <a:rPr lang="uk-UA" smtClean="0"/>
              <a:t>‹№›</a:t>
            </a:fld>
            <a:endParaRPr lang="uk-UA"/>
          </a:p>
        </p:txBody>
      </p:sp>
    </p:spTree>
    <p:extLst>
      <p:ext uri="{BB962C8B-B14F-4D97-AF65-F5344CB8AC3E}">
        <p14:creationId xmlns:p14="http://schemas.microsoft.com/office/powerpoint/2010/main" val="33153570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и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B9C527C-9583-4A70-8B0D-6C047D80FA33}" type="datetime1">
              <a:rPr lang="uk-UA" smtClean="0"/>
              <a:t>18.12.2025</a:t>
            </a:fld>
            <a:endParaRPr lang="uk-UA"/>
          </a:p>
        </p:txBody>
      </p:sp>
      <p:sp>
        <p:nvSpPr>
          <p:cNvPr id="3" name="Footer Placeholder 2"/>
          <p:cNvSpPr>
            <a:spLocks noGrp="1"/>
          </p:cNvSpPr>
          <p:nvPr>
            <p:ph type="ftr" sz="quarter" idx="11"/>
          </p:nvPr>
        </p:nvSpPr>
        <p:spPr/>
        <p:txBody>
          <a:bodyPr/>
          <a:lstStyle/>
          <a:p>
            <a:endParaRPr lang="uk-UA"/>
          </a:p>
        </p:txBody>
      </p:sp>
      <p:sp>
        <p:nvSpPr>
          <p:cNvPr id="4" name="Slide Number Placeholder 3"/>
          <p:cNvSpPr>
            <a:spLocks noGrp="1"/>
          </p:cNvSpPr>
          <p:nvPr>
            <p:ph type="sldNum" sz="quarter" idx="12"/>
          </p:nvPr>
        </p:nvSpPr>
        <p:spPr/>
        <p:txBody>
          <a:bodyPr/>
          <a:lstStyle/>
          <a:p>
            <a:fld id="{EE74FCBE-4627-4377-9A5B-1D3226AB1EB6}" type="slidenum">
              <a:rPr lang="uk-UA" smtClean="0"/>
              <a:t>‹№›</a:t>
            </a:fld>
            <a:endParaRPr lang="uk-UA"/>
          </a:p>
        </p:txBody>
      </p:sp>
    </p:spTree>
    <p:extLst>
      <p:ext uri="{BB962C8B-B14F-4D97-AF65-F5344CB8AC3E}">
        <p14:creationId xmlns:p14="http://schemas.microsoft.com/office/powerpoint/2010/main" val="7723658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Вміст і підпис">
    <p:spTree>
      <p:nvGrpSpPr>
        <p:cNvPr id="1" name=""/>
        <p:cNvGrpSpPr/>
        <p:nvPr/>
      </p:nvGrpSpPr>
      <p:grpSpPr>
        <a:xfrm>
          <a:off x="0" y="0"/>
          <a:ext cx="0" cy="0"/>
          <a:chOff x="0" y="0"/>
          <a:chExt cx="0" cy="0"/>
        </a:xfrm>
      </p:grpSpPr>
      <p:sp>
        <p:nvSpPr>
          <p:cNvPr id="2" name="Title 1"/>
          <p:cNvSpPr>
            <a:spLocks noGrp="1"/>
          </p:cNvSpPr>
          <p:nvPr>
            <p:ph type="title"/>
          </p:nvPr>
        </p:nvSpPr>
        <p:spPr>
          <a:xfrm>
            <a:off x="1484312" y="1600200"/>
            <a:ext cx="3549121" cy="1371600"/>
          </a:xfrm>
        </p:spPr>
        <p:txBody>
          <a:bodyPr anchor="b">
            <a:normAutofit/>
          </a:bodyPr>
          <a:lstStyle>
            <a:lvl1pPr algn="ctr">
              <a:defRPr sz="2400" b="0"/>
            </a:lvl1pPr>
          </a:lstStyle>
          <a:p>
            <a:r>
              <a:rPr lang="uk-UA"/>
              <a:t>Клацніть, щоб редагувати стиль зразка заголовка</a:t>
            </a:r>
            <a:endParaRPr lang="en-US" dirty="0"/>
          </a:p>
        </p:txBody>
      </p:sp>
      <p:sp>
        <p:nvSpPr>
          <p:cNvPr id="3" name="Content Placeholder 2"/>
          <p:cNvSpPr>
            <a:spLocks noGrp="1"/>
          </p:cNvSpPr>
          <p:nvPr>
            <p:ph idx="1"/>
          </p:nvPr>
        </p:nvSpPr>
        <p:spPr>
          <a:xfrm>
            <a:off x="5262033" y="685799"/>
            <a:ext cx="6240990" cy="5105401"/>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Text Placeholder 3"/>
          <p:cNvSpPr>
            <a:spLocks noGrp="1"/>
          </p:cNvSpPr>
          <p:nvPr>
            <p:ph type="body" sz="half" idx="2"/>
          </p:nvPr>
        </p:nvSpPr>
        <p:spPr>
          <a:xfrm>
            <a:off x="1484312" y="2971800"/>
            <a:ext cx="3549121" cy="18288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uk-UA"/>
              <a:t>Клацніть, щоб відредагувати стилі зразків тексту</a:t>
            </a:r>
          </a:p>
        </p:txBody>
      </p:sp>
      <p:sp>
        <p:nvSpPr>
          <p:cNvPr id="5" name="Date Placeholder 4"/>
          <p:cNvSpPr>
            <a:spLocks noGrp="1"/>
          </p:cNvSpPr>
          <p:nvPr>
            <p:ph type="dt" sz="half" idx="10"/>
          </p:nvPr>
        </p:nvSpPr>
        <p:spPr/>
        <p:txBody>
          <a:bodyPr/>
          <a:lstStyle/>
          <a:p>
            <a:fld id="{6D63C2D6-3A37-4025-91EA-B7E907C37C9D}" type="datetime1">
              <a:rPr lang="uk-UA" smtClean="0"/>
              <a:t>18.12.2025</a:t>
            </a:fld>
            <a:endParaRPr lang="uk-UA"/>
          </a:p>
        </p:txBody>
      </p:sp>
      <p:sp>
        <p:nvSpPr>
          <p:cNvPr id="6" name="Footer Placeholder 5"/>
          <p:cNvSpPr>
            <a:spLocks noGrp="1"/>
          </p:cNvSpPr>
          <p:nvPr>
            <p:ph type="ftr" sz="quarter" idx="11"/>
          </p:nvPr>
        </p:nvSpPr>
        <p:spPr/>
        <p:txBody>
          <a:bodyPr/>
          <a:lstStyle/>
          <a:p>
            <a:endParaRPr lang="uk-UA"/>
          </a:p>
        </p:txBody>
      </p:sp>
      <p:sp>
        <p:nvSpPr>
          <p:cNvPr id="7" name="Slide Number Placeholder 6"/>
          <p:cNvSpPr>
            <a:spLocks noGrp="1"/>
          </p:cNvSpPr>
          <p:nvPr>
            <p:ph type="sldNum" sz="quarter" idx="12"/>
          </p:nvPr>
        </p:nvSpPr>
        <p:spPr/>
        <p:txBody>
          <a:bodyPr/>
          <a:lstStyle/>
          <a:p>
            <a:fld id="{EE74FCBE-4627-4377-9A5B-1D3226AB1EB6}" type="slidenum">
              <a:rPr lang="uk-UA" smtClean="0"/>
              <a:t>‹№›</a:t>
            </a:fld>
            <a:endParaRPr lang="uk-UA"/>
          </a:p>
        </p:txBody>
      </p:sp>
    </p:spTree>
    <p:extLst>
      <p:ext uri="{BB962C8B-B14F-4D97-AF65-F5344CB8AC3E}">
        <p14:creationId xmlns:p14="http://schemas.microsoft.com/office/powerpoint/2010/main" val="2368522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і підпис">
    <p:spTree>
      <p:nvGrpSpPr>
        <p:cNvPr id="1" name=""/>
        <p:cNvGrpSpPr/>
        <p:nvPr/>
      </p:nvGrpSpPr>
      <p:grpSpPr>
        <a:xfrm>
          <a:off x="0" y="0"/>
          <a:ext cx="0" cy="0"/>
          <a:chOff x="0" y="0"/>
          <a:chExt cx="0" cy="0"/>
        </a:xfrm>
      </p:grpSpPr>
      <p:sp>
        <p:nvSpPr>
          <p:cNvPr id="2" name="Title 1"/>
          <p:cNvSpPr>
            <a:spLocks noGrp="1"/>
          </p:cNvSpPr>
          <p:nvPr>
            <p:ph type="title"/>
          </p:nvPr>
        </p:nvSpPr>
        <p:spPr>
          <a:xfrm>
            <a:off x="1482724" y="1752599"/>
            <a:ext cx="5426158" cy="1371600"/>
          </a:xfrm>
        </p:spPr>
        <p:txBody>
          <a:bodyPr anchor="b">
            <a:normAutofit/>
          </a:bodyPr>
          <a:lstStyle>
            <a:lvl1pPr algn="ctr">
              <a:defRPr sz="2800" b="0"/>
            </a:lvl1pPr>
          </a:lstStyle>
          <a:p>
            <a:r>
              <a:rPr lang="uk-UA"/>
              <a:t>Клацніть, щоб редагувати стиль зразка заголовка</a:t>
            </a:r>
            <a:endParaRPr lang="en-US" dirty="0"/>
          </a:p>
        </p:txBody>
      </p:sp>
      <p:sp>
        <p:nvSpPr>
          <p:cNvPr id="14" name="Picture Placeholder 2"/>
          <p:cNvSpPr>
            <a:spLocks noGrp="1" noChangeAspect="1"/>
          </p:cNvSpPr>
          <p:nvPr>
            <p:ph type="pic" idx="1"/>
          </p:nvPr>
        </p:nvSpPr>
        <p:spPr>
          <a:xfrm>
            <a:off x="7594682" y="914400"/>
            <a:ext cx="3280974" cy="4572000"/>
          </a:xfrm>
          <a:prstGeom prst="roundRect">
            <a:avLst>
              <a:gd name="adj" fmla="val 42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uk-UA"/>
              <a:t>Клацніть піктограму, щоб додати зображення</a:t>
            </a:r>
            <a:endParaRPr lang="en-US" dirty="0"/>
          </a:p>
        </p:txBody>
      </p:sp>
      <p:sp>
        <p:nvSpPr>
          <p:cNvPr id="4" name="Text Placeholder 3"/>
          <p:cNvSpPr>
            <a:spLocks noGrp="1"/>
          </p:cNvSpPr>
          <p:nvPr>
            <p:ph type="body" sz="half" idx="2"/>
          </p:nvPr>
        </p:nvSpPr>
        <p:spPr>
          <a:xfrm>
            <a:off x="1482724" y="3124199"/>
            <a:ext cx="5426158" cy="1828800"/>
          </a:xfrm>
        </p:spPr>
        <p:txBody>
          <a:bodyPr>
            <a:normAutofit/>
          </a:bodyPr>
          <a:lstStyle>
            <a:lvl1pPr marL="0" indent="0" algn="ctr">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uk-UA"/>
              <a:t>Клацніть, щоб відредагувати стилі зразків тексту</a:t>
            </a:r>
          </a:p>
        </p:txBody>
      </p:sp>
      <p:sp>
        <p:nvSpPr>
          <p:cNvPr id="5" name="Date Placeholder 4"/>
          <p:cNvSpPr>
            <a:spLocks noGrp="1"/>
          </p:cNvSpPr>
          <p:nvPr>
            <p:ph type="dt" sz="half" idx="10"/>
          </p:nvPr>
        </p:nvSpPr>
        <p:spPr/>
        <p:txBody>
          <a:bodyPr/>
          <a:lstStyle/>
          <a:p>
            <a:fld id="{5C63C3AD-1B82-4583-A83F-BF59E45BB1A2}" type="datetime1">
              <a:rPr lang="uk-UA" smtClean="0"/>
              <a:t>18.12.2025</a:t>
            </a:fld>
            <a:endParaRPr lang="uk-UA"/>
          </a:p>
        </p:txBody>
      </p:sp>
      <p:sp>
        <p:nvSpPr>
          <p:cNvPr id="6" name="Footer Placeholder 5"/>
          <p:cNvSpPr>
            <a:spLocks noGrp="1"/>
          </p:cNvSpPr>
          <p:nvPr>
            <p:ph type="ftr" sz="quarter" idx="11"/>
          </p:nvPr>
        </p:nvSpPr>
        <p:spPr/>
        <p:txBody>
          <a:bodyPr/>
          <a:lstStyle/>
          <a:p>
            <a:endParaRPr lang="uk-UA"/>
          </a:p>
        </p:txBody>
      </p:sp>
      <p:sp>
        <p:nvSpPr>
          <p:cNvPr id="7" name="Slide Number Placeholder 6"/>
          <p:cNvSpPr>
            <a:spLocks noGrp="1"/>
          </p:cNvSpPr>
          <p:nvPr>
            <p:ph type="sldNum" sz="quarter" idx="12"/>
          </p:nvPr>
        </p:nvSpPr>
        <p:spPr/>
        <p:txBody>
          <a:bodyPr/>
          <a:lstStyle/>
          <a:p>
            <a:fld id="{EE74FCBE-4627-4377-9A5B-1D3226AB1EB6}" type="slidenum">
              <a:rPr lang="uk-UA" smtClean="0"/>
              <a:t>‹№›</a:t>
            </a:fld>
            <a:endParaRPr lang="uk-UA"/>
          </a:p>
        </p:txBody>
      </p:sp>
    </p:spTree>
    <p:extLst>
      <p:ext uri="{BB962C8B-B14F-4D97-AF65-F5344CB8AC3E}">
        <p14:creationId xmlns:p14="http://schemas.microsoft.com/office/powerpoint/2010/main" val="15142455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7" name="Group 6"/>
          <p:cNvGrpSpPr/>
          <p:nvPr/>
        </p:nvGrpSpPr>
        <p:grpSpPr>
          <a:xfrm>
            <a:off x="150812" y="0"/>
            <a:ext cx="2436813" cy="6858001"/>
            <a:chOff x="1320800" y="0"/>
            <a:chExt cx="2436813" cy="6858001"/>
          </a:xfrm>
        </p:grpSpPr>
        <p:sp>
          <p:nvSpPr>
            <p:cNvPr id="8" name="Freeform 6"/>
            <p:cNvSpPr/>
            <p:nvPr/>
          </p:nvSpPr>
          <p:spPr bwMode="auto">
            <a:xfrm>
              <a:off x="1627188" y="0"/>
              <a:ext cx="1122363" cy="5329238"/>
            </a:xfrm>
            <a:custGeom>
              <a:avLst/>
              <a:gdLst/>
              <a:ahLst/>
              <a:cxnLst/>
              <a:rect l="0" t="0" r="r" b="b"/>
              <a:pathLst>
                <a:path w="707" h="3357">
                  <a:moveTo>
                    <a:pt x="0" y="3330"/>
                  </a:moveTo>
                  <a:lnTo>
                    <a:pt x="156" y="3357"/>
                  </a:lnTo>
                  <a:lnTo>
                    <a:pt x="707" y="0"/>
                  </a:lnTo>
                  <a:lnTo>
                    <a:pt x="547" y="0"/>
                  </a:lnTo>
                  <a:lnTo>
                    <a:pt x="0" y="3330"/>
                  </a:lnTo>
                  <a:close/>
                </a:path>
              </a:pathLst>
            </a:custGeom>
            <a:solidFill>
              <a:schemeClr val="accent1"/>
            </a:solidFill>
            <a:ln>
              <a:noFill/>
            </a:ln>
          </p:spPr>
        </p:sp>
        <p:sp>
          <p:nvSpPr>
            <p:cNvPr id="9" name="Freeform 7"/>
            <p:cNvSpPr/>
            <p:nvPr/>
          </p:nvSpPr>
          <p:spPr bwMode="auto">
            <a:xfrm>
              <a:off x="1320800" y="0"/>
              <a:ext cx="1117600" cy="5276850"/>
            </a:xfrm>
            <a:custGeom>
              <a:avLst/>
              <a:gdLst/>
              <a:ahLst/>
              <a:cxnLst/>
              <a:rect l="0" t="0" r="r" b="b"/>
              <a:pathLst>
                <a:path w="704" h="3324">
                  <a:moveTo>
                    <a:pt x="704" y="0"/>
                  </a:moveTo>
                  <a:lnTo>
                    <a:pt x="545" y="0"/>
                  </a:lnTo>
                  <a:lnTo>
                    <a:pt x="0" y="3300"/>
                  </a:lnTo>
                  <a:lnTo>
                    <a:pt x="157" y="3324"/>
                  </a:lnTo>
                  <a:lnTo>
                    <a:pt x="704" y="0"/>
                  </a:lnTo>
                  <a:close/>
                </a:path>
              </a:pathLst>
            </a:custGeom>
            <a:solidFill>
              <a:schemeClr val="tx1">
                <a:lumMod val="65000"/>
                <a:lumOff val="35000"/>
              </a:schemeClr>
            </a:solidFill>
            <a:ln>
              <a:noFill/>
            </a:ln>
          </p:spPr>
        </p:sp>
        <p:sp>
          <p:nvSpPr>
            <p:cNvPr id="10" name="Freeform 8"/>
            <p:cNvSpPr/>
            <p:nvPr/>
          </p:nvSpPr>
          <p:spPr bwMode="auto">
            <a:xfrm>
              <a:off x="1320800" y="5238750"/>
              <a:ext cx="1228725" cy="1619250"/>
            </a:xfrm>
            <a:custGeom>
              <a:avLst/>
              <a:gdLst/>
              <a:ahLst/>
              <a:cxnLst/>
              <a:rect l="0" t="0" r="r" b="b"/>
              <a:pathLst>
                <a:path w="774" h="1020">
                  <a:moveTo>
                    <a:pt x="0" y="0"/>
                  </a:moveTo>
                  <a:lnTo>
                    <a:pt x="740" y="1020"/>
                  </a:lnTo>
                  <a:lnTo>
                    <a:pt x="774" y="1020"/>
                  </a:lnTo>
                  <a:lnTo>
                    <a:pt x="0" y="0"/>
                  </a:lnTo>
                  <a:close/>
                </a:path>
              </a:pathLst>
            </a:custGeom>
            <a:solidFill>
              <a:schemeClr val="tx1">
                <a:lumMod val="85000"/>
                <a:lumOff val="15000"/>
              </a:schemeClr>
            </a:solidFill>
            <a:ln>
              <a:noFill/>
            </a:ln>
          </p:spPr>
        </p:sp>
        <p:sp>
          <p:nvSpPr>
            <p:cNvPr id="11" name="Freeform 9"/>
            <p:cNvSpPr/>
            <p:nvPr/>
          </p:nvSpPr>
          <p:spPr bwMode="auto">
            <a:xfrm>
              <a:off x="1627188" y="5291138"/>
              <a:ext cx="1495425" cy="1566863"/>
            </a:xfrm>
            <a:custGeom>
              <a:avLst/>
              <a:gdLst/>
              <a:ahLst/>
              <a:cxnLst/>
              <a:rect l="0" t="0" r="r" b="b"/>
              <a:pathLst>
                <a:path w="942" h="987">
                  <a:moveTo>
                    <a:pt x="0" y="0"/>
                  </a:moveTo>
                  <a:lnTo>
                    <a:pt x="909" y="987"/>
                  </a:lnTo>
                  <a:lnTo>
                    <a:pt x="942" y="987"/>
                  </a:lnTo>
                  <a:lnTo>
                    <a:pt x="0" y="0"/>
                  </a:lnTo>
                  <a:close/>
                </a:path>
              </a:pathLst>
            </a:custGeom>
            <a:solidFill>
              <a:schemeClr val="accent1">
                <a:lumMod val="50000"/>
              </a:schemeClr>
            </a:solidFill>
            <a:ln>
              <a:noFill/>
            </a:ln>
          </p:spPr>
        </p:sp>
        <p:sp>
          <p:nvSpPr>
            <p:cNvPr id="12" name="Freeform 10"/>
            <p:cNvSpPr/>
            <p:nvPr/>
          </p:nvSpPr>
          <p:spPr bwMode="auto">
            <a:xfrm>
              <a:off x="1627188" y="5286375"/>
              <a:ext cx="2130425" cy="1571625"/>
            </a:xfrm>
            <a:custGeom>
              <a:avLst/>
              <a:gdLst/>
              <a:ahLst/>
              <a:cxnLst/>
              <a:rect l="0" t="0" r="r" b="b"/>
              <a:pathLst>
                <a:path w="1342" h="990">
                  <a:moveTo>
                    <a:pt x="0" y="3"/>
                  </a:moveTo>
                  <a:lnTo>
                    <a:pt x="942" y="990"/>
                  </a:lnTo>
                  <a:lnTo>
                    <a:pt x="1342" y="990"/>
                  </a:lnTo>
                  <a:lnTo>
                    <a:pt x="156" y="27"/>
                  </a:lnTo>
                  <a:lnTo>
                    <a:pt x="0" y="0"/>
                  </a:lnTo>
                  <a:lnTo>
                    <a:pt x="0" y="3"/>
                  </a:lnTo>
                  <a:close/>
                </a:path>
              </a:pathLst>
            </a:custGeom>
            <a:solidFill>
              <a:schemeClr val="accent1">
                <a:lumMod val="75000"/>
              </a:schemeClr>
            </a:solidFill>
            <a:ln>
              <a:noFill/>
            </a:ln>
          </p:spPr>
        </p:sp>
        <p:sp>
          <p:nvSpPr>
            <p:cNvPr id="13" name="Freeform 11"/>
            <p:cNvSpPr/>
            <p:nvPr/>
          </p:nvSpPr>
          <p:spPr bwMode="auto">
            <a:xfrm>
              <a:off x="1320800" y="5238750"/>
              <a:ext cx="1695450" cy="1619250"/>
            </a:xfrm>
            <a:custGeom>
              <a:avLst/>
              <a:gdLst/>
              <a:ahLst/>
              <a:cxnLst/>
              <a:rect l="0" t="0" r="r" b="b"/>
              <a:pathLst>
                <a:path w="1068" h="1020">
                  <a:moveTo>
                    <a:pt x="1068" y="1020"/>
                  </a:moveTo>
                  <a:lnTo>
                    <a:pt x="184" y="60"/>
                  </a:lnTo>
                  <a:lnTo>
                    <a:pt x="154" y="27"/>
                  </a:lnTo>
                  <a:lnTo>
                    <a:pt x="157" y="27"/>
                  </a:lnTo>
                  <a:lnTo>
                    <a:pt x="157" y="24"/>
                  </a:lnTo>
                  <a:lnTo>
                    <a:pt x="154" y="24"/>
                  </a:lnTo>
                  <a:lnTo>
                    <a:pt x="0" y="0"/>
                  </a:lnTo>
                  <a:lnTo>
                    <a:pt x="0" y="0"/>
                  </a:lnTo>
                  <a:lnTo>
                    <a:pt x="774" y="1020"/>
                  </a:lnTo>
                  <a:lnTo>
                    <a:pt x="1068" y="1020"/>
                  </a:lnTo>
                  <a:close/>
                </a:path>
              </a:pathLst>
            </a:custGeom>
            <a:solidFill>
              <a:schemeClr val="tx1">
                <a:lumMod val="75000"/>
                <a:lumOff val="25000"/>
              </a:schemeClr>
            </a:solidFill>
            <a:ln>
              <a:noFill/>
            </a:ln>
          </p:spPr>
        </p:sp>
      </p:grpSp>
      <p:sp>
        <p:nvSpPr>
          <p:cNvPr id="2" name="Title Placeholder 1"/>
          <p:cNvSpPr>
            <a:spLocks noGrp="1"/>
          </p:cNvSpPr>
          <p:nvPr>
            <p:ph type="title"/>
          </p:nvPr>
        </p:nvSpPr>
        <p:spPr>
          <a:xfrm>
            <a:off x="1484311" y="685800"/>
            <a:ext cx="10018713" cy="1752599"/>
          </a:xfrm>
          <a:prstGeom prst="rect">
            <a:avLst/>
          </a:prstGeom>
          <a:effectLst/>
        </p:spPr>
        <p:txBody>
          <a:bodyPr vert="horz" lIns="91440" tIns="45720" rIns="91440" bIns="45720" rtlCol="0" anchor="ctr">
            <a:normAutofit/>
          </a:bodyPr>
          <a:lstStyle/>
          <a:p>
            <a:r>
              <a:rPr lang="uk-UA"/>
              <a:t>Клацніть, щоб редагувати стиль зразка заголовка</a:t>
            </a:r>
            <a:endParaRPr lang="en-US" dirty="0"/>
          </a:p>
        </p:txBody>
      </p:sp>
      <p:sp>
        <p:nvSpPr>
          <p:cNvPr id="3" name="Text Placeholder 2"/>
          <p:cNvSpPr>
            <a:spLocks noGrp="1"/>
          </p:cNvSpPr>
          <p:nvPr>
            <p:ph type="body" idx="1"/>
          </p:nvPr>
        </p:nvSpPr>
        <p:spPr>
          <a:xfrm>
            <a:off x="1484310" y="2666999"/>
            <a:ext cx="10018713" cy="3124201"/>
          </a:xfrm>
          <a:prstGeom prst="rect">
            <a:avLst/>
          </a:prstGeom>
        </p:spPr>
        <p:txBody>
          <a:bodyPr vert="horz" lIns="91440" tIns="45720" rIns="91440" bIns="45720" rtlCol="0" anchor="ctr">
            <a:normAutofit/>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Date Placeholder 3"/>
          <p:cNvSpPr>
            <a:spLocks noGrp="1"/>
          </p:cNvSpPr>
          <p:nvPr>
            <p:ph type="dt" sz="half" idx="2"/>
          </p:nvPr>
        </p:nvSpPr>
        <p:spPr>
          <a:xfrm>
            <a:off x="9732656" y="5883275"/>
            <a:ext cx="1143000"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C8DAAE3F-FADA-4977-B9BB-E6E77A988AFF}" type="datetime1">
              <a:rPr lang="uk-UA" smtClean="0"/>
              <a:t>18.12.2025</a:t>
            </a:fld>
            <a:endParaRPr lang="uk-UA"/>
          </a:p>
        </p:txBody>
      </p:sp>
      <p:sp>
        <p:nvSpPr>
          <p:cNvPr id="5" name="Footer Placeholder 4"/>
          <p:cNvSpPr>
            <a:spLocks noGrp="1"/>
          </p:cNvSpPr>
          <p:nvPr>
            <p:ph type="ftr" sz="quarter" idx="3"/>
          </p:nvPr>
        </p:nvSpPr>
        <p:spPr>
          <a:xfrm>
            <a:off x="2572279" y="5883275"/>
            <a:ext cx="7084177" cy="365125"/>
          </a:xfrm>
          <a:prstGeom prst="rect">
            <a:avLst/>
          </a:prstGeom>
        </p:spPr>
        <p:txBody>
          <a:bodyPr vert="horz" lIns="91440" tIns="45720" rIns="91440" bIns="45720" rtlCol="0" anchor="ctr"/>
          <a:lstStyle>
            <a:lvl1pPr algn="l">
              <a:defRPr sz="1000" b="0" i="0">
                <a:solidFill>
                  <a:schemeClr val="tx1"/>
                </a:solidFill>
                <a:effectLst/>
                <a:latin typeface="+mn-lt"/>
              </a:defRPr>
            </a:lvl1pPr>
          </a:lstStyle>
          <a:p>
            <a:endParaRPr lang="uk-UA"/>
          </a:p>
        </p:txBody>
      </p:sp>
      <p:sp>
        <p:nvSpPr>
          <p:cNvPr id="6" name="Slide Number Placeholder 5"/>
          <p:cNvSpPr>
            <a:spLocks noGrp="1"/>
          </p:cNvSpPr>
          <p:nvPr>
            <p:ph type="sldNum" sz="quarter" idx="4"/>
          </p:nvPr>
        </p:nvSpPr>
        <p:spPr>
          <a:xfrm>
            <a:off x="10951856" y="5883275"/>
            <a:ext cx="551167"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EE74FCBE-4627-4377-9A5B-1D3226AB1EB6}" type="slidenum">
              <a:rPr lang="uk-UA" smtClean="0"/>
              <a:t>‹№›</a:t>
            </a:fld>
            <a:endParaRPr lang="uk-UA"/>
          </a:p>
        </p:txBody>
      </p:sp>
    </p:spTree>
    <p:extLst>
      <p:ext uri="{BB962C8B-B14F-4D97-AF65-F5344CB8AC3E}">
        <p14:creationId xmlns:p14="http://schemas.microsoft.com/office/powerpoint/2010/main" val="543401686"/>
      </p:ext>
    </p:extLst>
  </p:cSld>
  <p:clrMap bg1="lt1" tx1="dk1" bg2="lt2" tx2="dk2" accent1="accent1" accent2="accent2" accent3="accent3" accent4="accent4" accent5="accent5" accent6="accent6" hlink="hlink" folHlink="folHlink"/>
  <p:sldLayoutIdLst>
    <p:sldLayoutId id="2147483751" r:id="rId1"/>
    <p:sldLayoutId id="2147483752" r:id="rId2"/>
    <p:sldLayoutId id="2147483753" r:id="rId3"/>
    <p:sldLayoutId id="2147483754" r:id="rId4"/>
    <p:sldLayoutId id="2147483755" r:id="rId5"/>
    <p:sldLayoutId id="2147483756" r:id="rId6"/>
    <p:sldLayoutId id="2147483757" r:id="rId7"/>
    <p:sldLayoutId id="2147483758" r:id="rId8"/>
    <p:sldLayoutId id="2147483759" r:id="rId9"/>
    <p:sldLayoutId id="2147483760" r:id="rId10"/>
    <p:sldLayoutId id="2147483761" r:id="rId11"/>
    <p:sldLayoutId id="2147483762" r:id="rId12"/>
    <p:sldLayoutId id="2147483763" r:id="rId13"/>
    <p:sldLayoutId id="2147483764" r:id="rId14"/>
    <p:sldLayoutId id="2147483765" r:id="rId15"/>
    <p:sldLayoutId id="2147483766" r:id="rId16"/>
    <p:sldLayoutId id="2147483767" r:id="rId17"/>
  </p:sldLayoutIdLst>
  <p:hf sldNum="0" hdr="0" ftr="0" dt="0"/>
  <p:txStyles>
    <p:titleStyle>
      <a:lvl1pPr algn="ctr" defTabSz="457200" rtl="0" eaLnBrk="1" latinLnBrk="0" hangingPunct="1">
        <a:spcBef>
          <a:spcPct val="0"/>
        </a:spcBef>
        <a:buNone/>
        <a:defRPr sz="4000" kern="1200" cap="none">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accent1">
            <a:lumMod val="75000"/>
          </a:schemeClr>
        </a:buClr>
        <a:buSzPct val="145000"/>
        <a:buFont typeface="Arial"/>
        <a:buChar char="•"/>
        <a:defRPr sz="2400" kern="1200" cap="none">
          <a:solidFill>
            <a:schemeClr val="tx1"/>
          </a:solidFill>
          <a:effectLst/>
          <a:latin typeface="+mn-lt"/>
          <a:ea typeface="+mn-ea"/>
          <a:cs typeface="+mn-cs"/>
        </a:defRPr>
      </a:lvl1pPr>
      <a:lvl2pPr marL="742950" indent="-285750" algn="l" defTabSz="457200" rtl="0" eaLnBrk="1" latinLnBrk="0" hangingPunct="1">
        <a:spcBef>
          <a:spcPct val="20000"/>
        </a:spcBef>
        <a:spcAft>
          <a:spcPts val="600"/>
        </a:spcAft>
        <a:buClr>
          <a:schemeClr val="accent1">
            <a:lumMod val="75000"/>
          </a:schemeClr>
        </a:buClr>
        <a:buSzPct val="145000"/>
        <a:buFont typeface="Arial"/>
        <a:buChar char="•"/>
        <a:defRPr sz="2000" kern="1200" cap="none">
          <a:solidFill>
            <a:schemeClr val="tx1"/>
          </a:solidFill>
          <a:effectLst/>
          <a:latin typeface="+mn-lt"/>
          <a:ea typeface="+mn-ea"/>
          <a:cs typeface="+mn-cs"/>
        </a:defRPr>
      </a:lvl2pPr>
      <a:lvl3pPr marL="1200150" indent="-285750" algn="l" defTabSz="457200" rtl="0" eaLnBrk="1" latinLnBrk="0" hangingPunct="1">
        <a:spcBef>
          <a:spcPct val="20000"/>
        </a:spcBef>
        <a:spcAft>
          <a:spcPts val="600"/>
        </a:spcAft>
        <a:buClr>
          <a:schemeClr val="accent1">
            <a:lumMod val="75000"/>
          </a:schemeClr>
        </a:buClr>
        <a:buSzPct val="145000"/>
        <a:buFont typeface="Arial"/>
        <a:buChar char="•"/>
        <a:defRPr sz="1800" kern="1200" cap="none">
          <a:solidFill>
            <a:schemeClr val="tx1"/>
          </a:solidFill>
          <a:effectLst/>
          <a:latin typeface="+mn-lt"/>
          <a:ea typeface="+mn-ea"/>
          <a:cs typeface="+mn-cs"/>
        </a:defRPr>
      </a:lvl3pPr>
      <a:lvl4pPr marL="1543050" indent="-171450" algn="l" defTabSz="457200" rtl="0" eaLnBrk="1" latinLnBrk="0" hangingPunct="1">
        <a:spcBef>
          <a:spcPct val="20000"/>
        </a:spcBef>
        <a:spcAft>
          <a:spcPts val="600"/>
        </a:spcAft>
        <a:buClr>
          <a:schemeClr val="accent1">
            <a:lumMod val="75000"/>
          </a:schemeClr>
        </a:buClr>
        <a:buSzPct val="145000"/>
        <a:buFont typeface="Arial"/>
        <a:buChar char="•"/>
        <a:defRPr sz="1600" kern="1200" cap="none">
          <a:solidFill>
            <a:schemeClr val="tx1"/>
          </a:solidFill>
          <a:effectLst/>
          <a:latin typeface="+mn-lt"/>
          <a:ea typeface="+mn-ea"/>
          <a:cs typeface="+mn-cs"/>
        </a:defRPr>
      </a:lvl4pPr>
      <a:lvl5pPr marL="2000250" indent="-17145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5pPr>
      <a:lvl6pPr marL="25146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6pPr>
      <a:lvl7pPr marL="29718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7pPr>
      <a:lvl8pPr marL="34290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8pPr>
      <a:lvl9pPr marL="38862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2.tmp"/><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7B4F90A9-F732-4292-BDA7-06A1BE3E0AA3}"/>
              </a:ext>
            </a:extLst>
          </p:cNvPr>
          <p:cNvSpPr>
            <a:spLocks noGrp="1"/>
          </p:cNvSpPr>
          <p:nvPr>
            <p:ph type="ctrTitle"/>
          </p:nvPr>
        </p:nvSpPr>
        <p:spPr/>
        <p:txBody>
          <a:bodyPr/>
          <a:lstStyle/>
          <a:p>
            <a:r>
              <a:rPr lang="uk-UA" dirty="0"/>
              <a:t>Підприємницький ризик та управління ним</a:t>
            </a:r>
          </a:p>
        </p:txBody>
      </p:sp>
      <p:sp>
        <p:nvSpPr>
          <p:cNvPr id="3" name="Підзаголовок 2">
            <a:extLst>
              <a:ext uri="{FF2B5EF4-FFF2-40B4-BE49-F238E27FC236}">
                <a16:creationId xmlns:a16="http://schemas.microsoft.com/office/drawing/2014/main" id="{CA97D847-DF86-492D-A45D-98B5FD93C349}"/>
              </a:ext>
            </a:extLst>
          </p:cNvPr>
          <p:cNvSpPr>
            <a:spLocks noGrp="1"/>
          </p:cNvSpPr>
          <p:nvPr>
            <p:ph type="subTitle" idx="1"/>
          </p:nvPr>
        </p:nvSpPr>
        <p:spPr/>
        <p:txBody>
          <a:bodyPr/>
          <a:lstStyle/>
          <a:p>
            <a:r>
              <a:rPr lang="uk-UA" dirty="0"/>
              <a:t>Лекція з навчальної дисципліни </a:t>
            </a:r>
            <a:r>
              <a:rPr lang="uk-UA" dirty="0" smtClean="0"/>
              <a:t>«Організація </a:t>
            </a:r>
            <a:r>
              <a:rPr lang="uk-UA" smtClean="0"/>
              <a:t>підприємницької діяльності»</a:t>
            </a:r>
            <a:endParaRPr lang="uk-UA" dirty="0"/>
          </a:p>
        </p:txBody>
      </p:sp>
    </p:spTree>
    <p:extLst>
      <p:ext uri="{BB962C8B-B14F-4D97-AF65-F5344CB8AC3E}">
        <p14:creationId xmlns:p14="http://schemas.microsoft.com/office/powerpoint/2010/main" val="304521128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7F0F26E2-BACA-400D-BA88-B09B2DDB866B}"/>
              </a:ext>
            </a:extLst>
          </p:cNvPr>
          <p:cNvSpPr txBox="1"/>
          <p:nvPr/>
        </p:nvSpPr>
        <p:spPr>
          <a:xfrm>
            <a:off x="2120865" y="1912404"/>
            <a:ext cx="7987004" cy="2031325"/>
          </a:xfrm>
          <a:prstGeom prst="rect">
            <a:avLst/>
          </a:prstGeom>
          <a:noFill/>
        </p:spPr>
        <p:txBody>
          <a:bodyPr wrap="square">
            <a:spAutoFit/>
          </a:bodyPr>
          <a:lstStyle/>
          <a:p>
            <a:r>
              <a:rPr lang="uk-UA" dirty="0"/>
              <a:t>Відповідно з визначенням сутності ризику, до його факторів належать лише ті, що носять випадковий характер та не піддаються завчасному передбаченню.</a:t>
            </a:r>
          </a:p>
          <a:p>
            <a:endParaRPr lang="uk-UA" dirty="0"/>
          </a:p>
          <a:p>
            <a:r>
              <a:rPr lang="uk-UA" dirty="0"/>
              <a:t>Серед факторів виділяють контрольовані та неконтрольовані. </a:t>
            </a:r>
            <a:r>
              <a:rPr lang="uk-UA" b="1" dirty="0"/>
              <a:t>Контрольовані фактори</a:t>
            </a:r>
            <a:r>
              <a:rPr lang="uk-UA" dirty="0"/>
              <a:t> виявляються на етапі якісної оцінки і піддаються контролю, після чого ризик, знімається. Ризикову ситуацію складають </a:t>
            </a:r>
            <a:r>
              <a:rPr lang="uk-UA" b="1" dirty="0"/>
              <a:t>неконтрольовані фактори</a:t>
            </a:r>
            <a:r>
              <a:rPr lang="uk-UA" dirty="0"/>
              <a:t>, які поділяються на невизначені та випадкові.</a:t>
            </a:r>
          </a:p>
        </p:txBody>
      </p:sp>
    </p:spTree>
    <p:extLst>
      <p:ext uri="{BB962C8B-B14F-4D97-AF65-F5344CB8AC3E}">
        <p14:creationId xmlns:p14="http://schemas.microsoft.com/office/powerpoint/2010/main" val="68168300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981B864C-467D-4E2D-A991-393B0A8F346A}"/>
              </a:ext>
            </a:extLst>
          </p:cNvPr>
          <p:cNvSpPr txBox="1"/>
          <p:nvPr/>
        </p:nvSpPr>
        <p:spPr>
          <a:xfrm>
            <a:off x="2183453" y="1174714"/>
            <a:ext cx="8173527" cy="3693319"/>
          </a:xfrm>
          <a:prstGeom prst="rect">
            <a:avLst/>
          </a:prstGeom>
          <a:noFill/>
        </p:spPr>
        <p:txBody>
          <a:bodyPr wrap="square">
            <a:spAutoFit/>
          </a:bodyPr>
          <a:lstStyle/>
          <a:p>
            <a:r>
              <a:rPr lang="uk-UA" b="1" dirty="0"/>
              <a:t>До невизначених факторів </a:t>
            </a:r>
            <a:r>
              <a:rPr lang="uk-UA" dirty="0"/>
              <a:t>належать ті, щодо яких імовірнісні судження відсутні. У кращому разі можливі наслідки підтверджуються завданням діапазонів зміни їх числових значень. Якщо ризик створюється цими факторами, кількісна оцінка його надзвичайно складна. У такому випадку застосовуються методи визначення оптимальної стратегії поведінки в умовах ризику, породженого невизначеністю: класичну теорію ігор, теорію статистичних рішень та ін.</a:t>
            </a:r>
          </a:p>
          <a:p>
            <a:endParaRPr lang="uk-UA" dirty="0"/>
          </a:p>
          <a:p>
            <a:r>
              <a:rPr lang="uk-UA" b="1" dirty="0"/>
              <a:t>До випадкових факторів </a:t>
            </a:r>
            <a:r>
              <a:rPr lang="uk-UA" dirty="0"/>
              <a:t>належать ті, щодо яких відомі необхідні для опису випадкових величин характеристики: закони розподілу чи хоча б їхні перші моменти – математичне очікування і дисперсія. Якщо ризик спричинено цими факторами, питання про те, що прийняти за міру ризику, залежить від конкретної задачі.</a:t>
            </a:r>
          </a:p>
        </p:txBody>
      </p:sp>
    </p:spTree>
    <p:extLst>
      <p:ext uri="{BB962C8B-B14F-4D97-AF65-F5344CB8AC3E}">
        <p14:creationId xmlns:p14="http://schemas.microsoft.com/office/powerpoint/2010/main" val="34516792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205665A9-EE14-425B-9A3B-A3F77CEE60EC}"/>
              </a:ext>
            </a:extLst>
          </p:cNvPr>
          <p:cNvSpPr txBox="1"/>
          <p:nvPr/>
        </p:nvSpPr>
        <p:spPr>
          <a:xfrm>
            <a:off x="2572279" y="1717921"/>
            <a:ext cx="7389755" cy="2031325"/>
          </a:xfrm>
          <a:prstGeom prst="rect">
            <a:avLst/>
          </a:prstGeom>
          <a:noFill/>
        </p:spPr>
        <p:txBody>
          <a:bodyPr wrap="square">
            <a:spAutoFit/>
          </a:bodyPr>
          <a:lstStyle/>
          <a:p>
            <a:r>
              <a:rPr lang="uk-UA" dirty="0"/>
              <a:t>Зміст ризику, як економічної категорії, обумовлює його основні функції, що виконуються в процесі підприємницької діяльності.</a:t>
            </a:r>
          </a:p>
          <a:p>
            <a:r>
              <a:rPr lang="uk-UA" b="1" dirty="0"/>
              <a:t>Функція ризику </a:t>
            </a:r>
            <a:r>
              <a:rPr lang="uk-UA" dirty="0"/>
              <a:t>– зовнішній вияв дії ризику на параметри соціально-економічної системи і її окремі складові (суспільство, спільноти людей, економіку, галузь, підприємство тощо).</a:t>
            </a:r>
          </a:p>
          <a:p>
            <a:r>
              <a:rPr lang="uk-UA" dirty="0"/>
              <a:t>Розуміння сутності ризику безпосередньо пов’язана з виявленням функцій, які він виконує при здійсненні господарської діяльності.</a:t>
            </a:r>
          </a:p>
        </p:txBody>
      </p:sp>
    </p:spTree>
    <p:extLst>
      <p:ext uri="{BB962C8B-B14F-4D97-AF65-F5344CB8AC3E}">
        <p14:creationId xmlns:p14="http://schemas.microsoft.com/office/powerpoint/2010/main" val="201764427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FEA5874A-610D-4C60-BD53-F4965F26D3B9}"/>
              </a:ext>
            </a:extLst>
          </p:cNvPr>
          <p:cNvSpPr txBox="1"/>
          <p:nvPr/>
        </p:nvSpPr>
        <p:spPr>
          <a:xfrm>
            <a:off x="1996752" y="1483567"/>
            <a:ext cx="8535227" cy="2862322"/>
          </a:xfrm>
          <a:prstGeom prst="rect">
            <a:avLst/>
          </a:prstGeom>
          <a:noFill/>
        </p:spPr>
        <p:txBody>
          <a:bodyPr wrap="square" rtlCol="0">
            <a:spAutoFit/>
          </a:bodyPr>
          <a:lstStyle/>
          <a:p>
            <a:r>
              <a:rPr lang="uk-UA" b="1" dirty="0"/>
              <a:t>Основною функцією ризику є створення підприємницького доходу, </a:t>
            </a:r>
            <a:r>
              <a:rPr lang="ru-RU" b="1" dirty="0" err="1"/>
              <a:t>головними</a:t>
            </a:r>
            <a:r>
              <a:rPr lang="ru-RU" b="1" dirty="0"/>
              <a:t> </a:t>
            </a:r>
            <a:r>
              <a:rPr lang="ru-RU" b="1" dirty="0" err="1"/>
              <a:t>джерелами</a:t>
            </a:r>
            <a:r>
              <a:rPr lang="ru-RU" b="1" dirty="0"/>
              <a:t> </a:t>
            </a:r>
            <a:r>
              <a:rPr lang="ru-RU" b="1" dirty="0" err="1"/>
              <a:t>якого</a:t>
            </a:r>
            <a:r>
              <a:rPr lang="ru-RU" b="1" dirty="0"/>
              <a:t> є </a:t>
            </a:r>
            <a:r>
              <a:rPr lang="ru-RU" b="1" dirty="0" err="1"/>
              <a:t>інновації</a:t>
            </a:r>
            <a:r>
              <a:rPr lang="ru-RU" b="1" dirty="0"/>
              <a:t> та </a:t>
            </a:r>
            <a:r>
              <a:rPr lang="ru-RU" b="1" dirty="0" err="1"/>
              <a:t>реалізація</a:t>
            </a:r>
            <a:r>
              <a:rPr lang="ru-RU" b="1" dirty="0"/>
              <a:t> </a:t>
            </a:r>
            <a:r>
              <a:rPr lang="ru-RU" b="1" dirty="0" err="1"/>
              <a:t>здатності</a:t>
            </a:r>
            <a:r>
              <a:rPr lang="ru-RU" b="1" dirty="0"/>
              <a:t> </a:t>
            </a:r>
            <a:r>
              <a:rPr lang="ru-RU" b="1" dirty="0" err="1"/>
              <a:t>підприємця</a:t>
            </a:r>
            <a:r>
              <a:rPr lang="ru-RU" b="1" dirty="0"/>
              <a:t> </a:t>
            </a:r>
            <a:r>
              <a:rPr lang="ru-RU" b="1" dirty="0" err="1"/>
              <a:t>ризикувати</a:t>
            </a:r>
            <a:r>
              <a:rPr lang="ru-RU" b="1" dirty="0"/>
              <a:t>.</a:t>
            </a:r>
          </a:p>
          <a:p>
            <a:endParaRPr lang="ru-RU" b="1" dirty="0"/>
          </a:p>
          <a:p>
            <a:r>
              <a:rPr lang="ru-RU" dirty="0"/>
              <a:t>До </a:t>
            </a:r>
            <a:r>
              <a:rPr lang="ru-RU" dirty="0" err="1"/>
              <a:t>додаткових</a:t>
            </a:r>
            <a:r>
              <a:rPr lang="ru-RU" dirty="0"/>
              <a:t> </a:t>
            </a:r>
            <a:r>
              <a:rPr lang="ru-RU" dirty="0" err="1"/>
              <a:t>функцій</a:t>
            </a:r>
            <a:r>
              <a:rPr lang="ru-RU" dirty="0"/>
              <a:t> </a:t>
            </a:r>
            <a:r>
              <a:rPr lang="ru-RU" dirty="0" err="1"/>
              <a:t>ризику</a:t>
            </a:r>
            <a:r>
              <a:rPr lang="ru-RU" dirty="0"/>
              <a:t> </a:t>
            </a:r>
            <a:r>
              <a:rPr lang="ru-RU" dirty="0" err="1"/>
              <a:t>відносяться</a:t>
            </a:r>
            <a:r>
              <a:rPr lang="ru-RU" dirty="0"/>
              <a:t>:</a:t>
            </a:r>
          </a:p>
          <a:p>
            <a:r>
              <a:rPr lang="uk-UA" i="1" dirty="0"/>
              <a:t>Інноваційна функція </a:t>
            </a:r>
            <a:r>
              <a:rPr lang="uk-UA" dirty="0"/>
              <a:t>- стимулювання пошуку нестандартних (інноваційних) шляхів розв’язання існуючих проблем, що стоять перед підприємцями. Більшість підприємців досягають успіху, стають конкурентоспроможними на основі реалізації інноваційної стратегії поведінки, пов’язаної з ризиком.</a:t>
            </a:r>
          </a:p>
          <a:p>
            <a:r>
              <a:rPr lang="uk-UA" dirty="0"/>
              <a:t>Крім того, впровадження інновацій призводить до більш ефективного виробництва.</a:t>
            </a:r>
          </a:p>
        </p:txBody>
      </p:sp>
    </p:spTree>
    <p:extLst>
      <p:ext uri="{BB962C8B-B14F-4D97-AF65-F5344CB8AC3E}">
        <p14:creationId xmlns:p14="http://schemas.microsoft.com/office/powerpoint/2010/main" val="317456788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BD130551-703E-4AD8-A55D-DFBB2B496D50}"/>
              </a:ext>
            </a:extLst>
          </p:cNvPr>
          <p:cNvSpPr txBox="1"/>
          <p:nvPr/>
        </p:nvSpPr>
        <p:spPr>
          <a:xfrm>
            <a:off x="2174033" y="1997839"/>
            <a:ext cx="7679094" cy="2308324"/>
          </a:xfrm>
          <a:prstGeom prst="rect">
            <a:avLst/>
          </a:prstGeom>
          <a:noFill/>
        </p:spPr>
        <p:txBody>
          <a:bodyPr wrap="square">
            <a:spAutoFit/>
          </a:bodyPr>
          <a:lstStyle/>
          <a:p>
            <a:r>
              <a:rPr lang="uk-UA" i="1" dirty="0"/>
              <a:t>Регуляторна (стимулююча) функція </a:t>
            </a:r>
            <a:r>
              <a:rPr lang="uk-UA" dirty="0"/>
              <a:t>реалізується у постійному вивченні ситуації, прогнозуванні ступеня ризику, коригуванні вже прийнятих рішень, регулюванні діяльності в цілому. Вона може діяти у двох формах – конструктивній чи деструктивній, тому має суперечливий характер.</a:t>
            </a:r>
          </a:p>
          <a:p>
            <a:r>
              <a:rPr lang="uk-UA" dirty="0"/>
              <a:t>Конструктивна форма полягає в тому, що здатність ризикувати – це одна з напрямків успішної діяльності підприємця. Однак, якщо рішення приймається в умовах неповної інформації, ризик може виступати як дестабілізуючий фактор (деструктивна форма).</a:t>
            </a:r>
          </a:p>
        </p:txBody>
      </p:sp>
    </p:spTree>
    <p:extLst>
      <p:ext uri="{BB962C8B-B14F-4D97-AF65-F5344CB8AC3E}">
        <p14:creationId xmlns:p14="http://schemas.microsoft.com/office/powerpoint/2010/main" val="27986958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48D3D222-413E-438C-9D8B-905AC8A71DC1}"/>
              </a:ext>
            </a:extLst>
          </p:cNvPr>
          <p:cNvSpPr txBox="1"/>
          <p:nvPr/>
        </p:nvSpPr>
        <p:spPr>
          <a:xfrm>
            <a:off x="2936810" y="2382426"/>
            <a:ext cx="6607678" cy="1200329"/>
          </a:xfrm>
          <a:prstGeom prst="rect">
            <a:avLst/>
          </a:prstGeom>
          <a:noFill/>
        </p:spPr>
        <p:txBody>
          <a:bodyPr wrap="square">
            <a:spAutoFit/>
          </a:bodyPr>
          <a:lstStyle/>
          <a:p>
            <a:r>
              <a:rPr lang="uk-UA" i="1" dirty="0"/>
              <a:t>Захисна функція </a:t>
            </a:r>
            <a:r>
              <a:rPr lang="uk-UA" dirty="0"/>
              <a:t>зорієнтована на пошук суб’єктом ризику методів попередження втрат. Прораховуючи й передбачаючи ймовірність наставання непередбачених ситуацій, підприємець запобігає багатьом втратам або швидко компенсує їх.</a:t>
            </a:r>
          </a:p>
        </p:txBody>
      </p:sp>
    </p:spTree>
    <p:extLst>
      <p:ext uri="{BB962C8B-B14F-4D97-AF65-F5344CB8AC3E}">
        <p14:creationId xmlns:p14="http://schemas.microsoft.com/office/powerpoint/2010/main" val="100972591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489E256C-4D77-4A65-9BF5-524227F271BD}"/>
              </a:ext>
            </a:extLst>
          </p:cNvPr>
          <p:cNvSpPr txBox="1"/>
          <p:nvPr/>
        </p:nvSpPr>
        <p:spPr>
          <a:xfrm>
            <a:off x="2698197" y="2584780"/>
            <a:ext cx="6832340" cy="923330"/>
          </a:xfrm>
          <a:prstGeom prst="rect">
            <a:avLst/>
          </a:prstGeom>
          <a:noFill/>
        </p:spPr>
        <p:txBody>
          <a:bodyPr wrap="square">
            <a:spAutoFit/>
          </a:bodyPr>
          <a:lstStyle/>
          <a:p>
            <a:r>
              <a:rPr lang="uk-UA" i="1" dirty="0"/>
              <a:t>Компенсаційна функція </a:t>
            </a:r>
            <a:r>
              <a:rPr lang="uk-UA" dirty="0"/>
              <a:t>- забезпечує, у випадку успішного результату (реалізації шансу), компенсаційний успіх (позитивну компенсацію) – додатковий, порівняно з плановим, прибуток.</a:t>
            </a:r>
          </a:p>
        </p:txBody>
      </p:sp>
    </p:spTree>
    <p:extLst>
      <p:ext uri="{BB962C8B-B14F-4D97-AF65-F5344CB8AC3E}">
        <p14:creationId xmlns:p14="http://schemas.microsoft.com/office/powerpoint/2010/main" val="215460439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FD900307-4C45-40AE-A3F3-9F7CBDC036B4}"/>
              </a:ext>
            </a:extLst>
          </p:cNvPr>
          <p:cNvSpPr txBox="1"/>
          <p:nvPr/>
        </p:nvSpPr>
        <p:spPr>
          <a:xfrm>
            <a:off x="2239347" y="2413338"/>
            <a:ext cx="8005665" cy="1754326"/>
          </a:xfrm>
          <a:prstGeom prst="rect">
            <a:avLst/>
          </a:prstGeom>
          <a:noFill/>
        </p:spPr>
        <p:txBody>
          <a:bodyPr wrap="square">
            <a:spAutoFit/>
          </a:bodyPr>
          <a:lstStyle/>
          <a:p>
            <a:r>
              <a:rPr lang="uk-UA" i="1" dirty="0"/>
              <a:t>Соціально-економічна функція. </a:t>
            </a:r>
            <a:r>
              <a:rPr lang="uk-UA" dirty="0"/>
              <a:t>У процесі ринкової діяльності завдяки ризику та конкуренції виділяються (</a:t>
            </a:r>
            <a:r>
              <a:rPr lang="uk-UA" dirty="0" err="1"/>
              <a:t>селектуються</a:t>
            </a:r>
            <a:r>
              <a:rPr lang="uk-UA" dirty="0"/>
              <a:t>) соціальні групи ефективних власників. Сприяючи підвищенню ефективності виробництва, ризик тим самим створює реальну матеріальну базу для задоволення соціальних потреб, для підвищення добробуту населення. При стійкій роботі підприємства стабілізується зайнятість населення.</a:t>
            </a:r>
          </a:p>
        </p:txBody>
      </p:sp>
    </p:spTree>
    <p:extLst>
      <p:ext uri="{BB962C8B-B14F-4D97-AF65-F5344CB8AC3E}">
        <p14:creationId xmlns:p14="http://schemas.microsoft.com/office/powerpoint/2010/main" val="375878833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B92BF082-B514-48A8-A0ED-75020544BDF5}"/>
              </a:ext>
            </a:extLst>
          </p:cNvPr>
          <p:cNvSpPr txBox="1"/>
          <p:nvPr/>
        </p:nvSpPr>
        <p:spPr>
          <a:xfrm>
            <a:off x="2572279" y="1652606"/>
            <a:ext cx="7399085" cy="2308324"/>
          </a:xfrm>
          <a:prstGeom prst="rect">
            <a:avLst/>
          </a:prstGeom>
          <a:noFill/>
        </p:spPr>
        <p:txBody>
          <a:bodyPr wrap="square">
            <a:spAutoFit/>
          </a:bodyPr>
          <a:lstStyle/>
          <a:p>
            <a:r>
              <a:rPr lang="uk-UA" i="1" dirty="0"/>
              <a:t>Аналітична функція </a:t>
            </a:r>
            <a:r>
              <a:rPr lang="uk-UA" dirty="0"/>
              <a:t>пов’язана з тим, що наявність ризику передбачає необхідність вибору одного із можливих варіантів рішення, у зв’язку з чим підприємець чи ризик-менеджер, в процесі ухвалення рішення аналізує всі можливі альтернативи, обираючи найбільш прибуткові і найменш небезпечні. Нова ідея вимагає великої аналітичної роботи, тому що необхідно прорахування різних можливих варіантів та вибір оптимального, який дозволить здійснити господарський маневр у потрібний момент, з найменшими втратами або з найбільшим виграшом.</a:t>
            </a:r>
          </a:p>
        </p:txBody>
      </p:sp>
    </p:spTree>
    <p:extLst>
      <p:ext uri="{BB962C8B-B14F-4D97-AF65-F5344CB8AC3E}">
        <p14:creationId xmlns:p14="http://schemas.microsoft.com/office/powerpoint/2010/main" val="222083733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21DB4092-5561-45A3-825B-847CA875844C}"/>
              </a:ext>
            </a:extLst>
          </p:cNvPr>
          <p:cNvSpPr txBox="1"/>
          <p:nvPr/>
        </p:nvSpPr>
        <p:spPr>
          <a:xfrm>
            <a:off x="1856792" y="1686122"/>
            <a:ext cx="8658807" cy="2031325"/>
          </a:xfrm>
          <a:prstGeom prst="rect">
            <a:avLst/>
          </a:prstGeom>
          <a:noFill/>
        </p:spPr>
        <p:txBody>
          <a:bodyPr wrap="square">
            <a:spAutoFit/>
          </a:bodyPr>
          <a:lstStyle/>
          <a:p>
            <a:pPr algn="ctr"/>
            <a:r>
              <a:rPr lang="uk-UA" b="1" dirty="0"/>
              <a:t>3. Класифікація підприємницьких ризиків</a:t>
            </a:r>
          </a:p>
          <a:p>
            <a:pPr algn="ctr"/>
            <a:endParaRPr lang="uk-UA" b="1" dirty="0"/>
          </a:p>
          <a:p>
            <a:r>
              <a:rPr lang="uk-UA" dirty="0"/>
              <a:t>В економічній літературі, присвяченій проблемам ризиків, немає чіткої системи класифікації ризиків. Існує безліч підходів до їх класифікації. Складність такої класифікації полягає в різноманітності ризиків. Видова різноманітність ризиків дуже велика – від пожеж </a:t>
            </a:r>
            <a:r>
              <a:rPr lang="en-US" dirty="0" err="1"/>
              <a:t>i</a:t>
            </a:r>
            <a:r>
              <a:rPr lang="en-US" dirty="0"/>
              <a:t> </a:t>
            </a:r>
            <a:r>
              <a:rPr lang="uk-UA" dirty="0"/>
              <a:t>стихійних лих до міжнаціональних конфліктів, змін у законодавстві </a:t>
            </a:r>
            <a:r>
              <a:rPr lang="en-US" dirty="0" err="1"/>
              <a:t>i</a:t>
            </a:r>
            <a:r>
              <a:rPr lang="en-US" dirty="0"/>
              <a:t> </a:t>
            </a:r>
            <a:r>
              <a:rPr lang="uk-UA" dirty="0"/>
              <a:t>т. </a:t>
            </a:r>
            <a:r>
              <a:rPr lang="en-US" dirty="0" err="1"/>
              <a:t>i</a:t>
            </a:r>
            <a:r>
              <a:rPr lang="uk-UA" dirty="0"/>
              <a:t>н. Розглянемо найбільш розповсюджену класифікацію ризиків.</a:t>
            </a:r>
          </a:p>
        </p:txBody>
      </p:sp>
    </p:spTree>
    <p:extLst>
      <p:ext uri="{BB962C8B-B14F-4D97-AF65-F5344CB8AC3E}">
        <p14:creationId xmlns:p14="http://schemas.microsoft.com/office/powerpoint/2010/main" val="18893134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3C2C2335-2B76-4244-9810-D81A7DAF42A0}"/>
              </a:ext>
            </a:extLst>
          </p:cNvPr>
          <p:cNvSpPr txBox="1"/>
          <p:nvPr/>
        </p:nvSpPr>
        <p:spPr>
          <a:xfrm>
            <a:off x="3525416" y="2413337"/>
            <a:ext cx="5141167" cy="2031325"/>
          </a:xfrm>
          <a:prstGeom prst="rect">
            <a:avLst/>
          </a:prstGeom>
          <a:noFill/>
        </p:spPr>
        <p:txBody>
          <a:bodyPr wrap="square">
            <a:spAutoFit/>
          </a:bodyPr>
          <a:lstStyle/>
          <a:p>
            <a:pPr algn="ctr"/>
            <a:r>
              <a:rPr lang="uk-UA" dirty="0"/>
              <a:t>ПЛАН</a:t>
            </a:r>
          </a:p>
          <a:p>
            <a:pPr algn="ctr"/>
            <a:endParaRPr lang="uk-UA" dirty="0"/>
          </a:p>
          <a:p>
            <a:r>
              <a:rPr lang="uk-UA" dirty="0"/>
              <a:t>1. Сутність ризику як економічної категорії</a:t>
            </a:r>
          </a:p>
          <a:p>
            <a:r>
              <a:rPr lang="uk-UA" dirty="0"/>
              <a:t>2. Фактори виникнення ризику та його функції</a:t>
            </a:r>
          </a:p>
          <a:p>
            <a:r>
              <a:rPr lang="uk-UA" dirty="0"/>
              <a:t>3. Класифікація ризиків</a:t>
            </a:r>
          </a:p>
          <a:p>
            <a:r>
              <a:rPr lang="uk-UA" dirty="0"/>
              <a:t>4. Методи оцінювання підприємницьких ризиків</a:t>
            </a:r>
          </a:p>
          <a:p>
            <a:r>
              <a:rPr lang="uk-UA" dirty="0"/>
              <a:t>5. Методи управління та зменшення ризиків</a:t>
            </a:r>
          </a:p>
        </p:txBody>
      </p:sp>
    </p:spTree>
    <p:extLst>
      <p:ext uri="{BB962C8B-B14F-4D97-AF65-F5344CB8AC3E}">
        <p14:creationId xmlns:p14="http://schemas.microsoft.com/office/powerpoint/2010/main" val="19630629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070B931C-EAF5-4752-9E85-EAED203D3FFB}"/>
              </a:ext>
            </a:extLst>
          </p:cNvPr>
          <p:cNvSpPr txBox="1"/>
          <p:nvPr/>
        </p:nvSpPr>
        <p:spPr>
          <a:xfrm>
            <a:off x="2572279" y="2228671"/>
            <a:ext cx="7510415" cy="1200329"/>
          </a:xfrm>
          <a:prstGeom prst="rect">
            <a:avLst/>
          </a:prstGeom>
          <a:noFill/>
        </p:spPr>
        <p:txBody>
          <a:bodyPr wrap="square">
            <a:spAutoFit/>
          </a:bodyPr>
          <a:lstStyle/>
          <a:p>
            <a:r>
              <a:rPr lang="uk-UA" u="sng" dirty="0"/>
              <a:t>1. За рівнем виникнення</a:t>
            </a:r>
            <a:r>
              <a:rPr lang="uk-UA" dirty="0"/>
              <a:t> ризики можуть бути класифіковані так: глобальні (світові) ризики, національні, регіональні, міжгалузеві, галузеві та ризики, що виникають на мікрорівні, тобто безпосередньо на підприємстві або у приватних осіб.</a:t>
            </a:r>
          </a:p>
        </p:txBody>
      </p:sp>
    </p:spTree>
    <p:extLst>
      <p:ext uri="{BB962C8B-B14F-4D97-AF65-F5344CB8AC3E}">
        <p14:creationId xmlns:p14="http://schemas.microsoft.com/office/powerpoint/2010/main" val="340686437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BF6BB909-27F1-4EFB-8CFC-707825A394FD}"/>
              </a:ext>
            </a:extLst>
          </p:cNvPr>
          <p:cNvSpPr txBox="1"/>
          <p:nvPr/>
        </p:nvSpPr>
        <p:spPr>
          <a:xfrm>
            <a:off x="3048778" y="2828836"/>
            <a:ext cx="6097554" cy="1200329"/>
          </a:xfrm>
          <a:prstGeom prst="rect">
            <a:avLst/>
          </a:prstGeom>
          <a:noFill/>
        </p:spPr>
        <p:txBody>
          <a:bodyPr wrap="square">
            <a:spAutoFit/>
          </a:bodyPr>
          <a:lstStyle/>
          <a:p>
            <a:r>
              <a:rPr lang="ru-RU" u="sng" dirty="0"/>
              <a:t>2. За причинами </a:t>
            </a:r>
            <a:r>
              <a:rPr lang="ru-RU" u="sng" dirty="0" err="1"/>
              <a:t>виникнення</a:t>
            </a:r>
            <a:r>
              <a:rPr lang="ru-RU" dirty="0"/>
              <a:t>: </a:t>
            </a:r>
            <a:r>
              <a:rPr lang="ru-RU" dirty="0" err="1"/>
              <a:t>ризик</a:t>
            </a:r>
            <a:r>
              <a:rPr lang="ru-RU" dirty="0"/>
              <a:t>, </a:t>
            </a:r>
            <a:r>
              <a:rPr lang="ru-RU" dirty="0" err="1"/>
              <a:t>викликаний</a:t>
            </a:r>
            <a:r>
              <a:rPr lang="ru-RU" dirty="0"/>
              <a:t> </a:t>
            </a:r>
            <a:r>
              <a:rPr lang="ru-RU" dirty="0" err="1"/>
              <a:t>невизначеністю</a:t>
            </a:r>
            <a:r>
              <a:rPr lang="ru-RU" dirty="0"/>
              <a:t> </a:t>
            </a:r>
            <a:r>
              <a:rPr lang="ru-RU" dirty="0" err="1"/>
              <a:t>майбутнього</a:t>
            </a:r>
            <a:r>
              <a:rPr lang="ru-RU" dirty="0"/>
              <a:t>, </a:t>
            </a:r>
            <a:r>
              <a:rPr lang="ru-RU" dirty="0" err="1"/>
              <a:t>ризик</a:t>
            </a:r>
            <a:r>
              <a:rPr lang="ru-RU" dirty="0"/>
              <a:t>, </a:t>
            </a:r>
            <a:r>
              <a:rPr lang="ru-RU" dirty="0" err="1"/>
              <a:t>викликаний</a:t>
            </a:r>
            <a:r>
              <a:rPr lang="ru-RU" dirty="0"/>
              <a:t> недостачею </a:t>
            </a:r>
            <a:r>
              <a:rPr lang="ru-RU" dirty="0" err="1"/>
              <a:t>інформації</a:t>
            </a:r>
            <a:r>
              <a:rPr lang="ru-RU" dirty="0"/>
              <a:t> для </a:t>
            </a:r>
            <a:r>
              <a:rPr lang="ru-RU" dirty="0" err="1"/>
              <a:t>прийняття</a:t>
            </a:r>
            <a:r>
              <a:rPr lang="ru-RU" dirty="0"/>
              <a:t> </a:t>
            </a:r>
            <a:r>
              <a:rPr lang="ru-RU" dirty="0" err="1"/>
              <a:t>рішень</a:t>
            </a:r>
            <a:r>
              <a:rPr lang="ru-RU" dirty="0"/>
              <a:t> та </a:t>
            </a:r>
            <a:r>
              <a:rPr lang="ru-RU" dirty="0" err="1"/>
              <a:t>ризик</a:t>
            </a:r>
            <a:r>
              <a:rPr lang="ru-RU" dirty="0"/>
              <a:t>, </a:t>
            </a:r>
            <a:r>
              <a:rPr lang="ru-RU" dirty="0" err="1"/>
              <a:t>що</a:t>
            </a:r>
            <a:r>
              <a:rPr lang="ru-RU" dirty="0"/>
              <a:t> </a:t>
            </a:r>
            <a:r>
              <a:rPr lang="ru-RU" dirty="0" err="1"/>
              <a:t>викликаний</a:t>
            </a:r>
            <a:r>
              <a:rPr lang="ru-RU" dirty="0"/>
              <a:t> </a:t>
            </a:r>
            <a:r>
              <a:rPr lang="ru-RU" dirty="0" err="1"/>
              <a:t>особистими</a:t>
            </a:r>
            <a:r>
              <a:rPr lang="ru-RU" dirty="0"/>
              <a:t> </a:t>
            </a:r>
            <a:r>
              <a:rPr lang="ru-RU" dirty="0" err="1"/>
              <a:t>суб’єктивними</a:t>
            </a:r>
            <a:r>
              <a:rPr lang="ru-RU" dirty="0"/>
              <a:t> факторами </a:t>
            </a:r>
            <a:r>
              <a:rPr lang="ru-RU" dirty="0" err="1"/>
              <a:t>групи</a:t>
            </a:r>
            <a:r>
              <a:rPr lang="ru-RU" dirty="0"/>
              <a:t>.</a:t>
            </a:r>
            <a:endParaRPr lang="uk-UA" dirty="0"/>
          </a:p>
        </p:txBody>
      </p:sp>
    </p:spTree>
    <p:extLst>
      <p:ext uri="{BB962C8B-B14F-4D97-AF65-F5344CB8AC3E}">
        <p14:creationId xmlns:p14="http://schemas.microsoft.com/office/powerpoint/2010/main" val="311678209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3C81F35F-FA86-4959-A948-F3871E2D845F}"/>
              </a:ext>
            </a:extLst>
          </p:cNvPr>
          <p:cNvSpPr txBox="1"/>
          <p:nvPr/>
        </p:nvSpPr>
        <p:spPr>
          <a:xfrm>
            <a:off x="2754474" y="1007906"/>
            <a:ext cx="6683051" cy="3139321"/>
          </a:xfrm>
          <a:prstGeom prst="rect">
            <a:avLst/>
          </a:prstGeom>
          <a:noFill/>
        </p:spPr>
        <p:txBody>
          <a:bodyPr wrap="square">
            <a:spAutoFit/>
          </a:bodyPr>
          <a:lstStyle/>
          <a:p>
            <a:r>
              <a:rPr lang="ru-RU" u="sng" dirty="0"/>
              <a:t>3. За </a:t>
            </a:r>
            <a:r>
              <a:rPr lang="ru-RU" u="sng" dirty="0" err="1"/>
              <a:t>ступенем</a:t>
            </a:r>
            <a:r>
              <a:rPr lang="ru-RU" u="sng" dirty="0"/>
              <a:t> </a:t>
            </a:r>
            <a:r>
              <a:rPr lang="ru-RU" u="sng" dirty="0" err="1"/>
              <a:t>припустимості</a:t>
            </a:r>
            <a:r>
              <a:rPr lang="ru-RU" u="sng" dirty="0"/>
              <a:t> </a:t>
            </a:r>
            <a:r>
              <a:rPr lang="ru-RU" u="sng" dirty="0" err="1"/>
              <a:t>або</a:t>
            </a:r>
            <a:r>
              <a:rPr lang="ru-RU" u="sng" dirty="0"/>
              <a:t> величиною </a:t>
            </a:r>
            <a:r>
              <a:rPr lang="ru-RU" dirty="0" err="1"/>
              <a:t>ризики</a:t>
            </a:r>
            <a:r>
              <a:rPr lang="ru-RU" dirty="0"/>
              <a:t> </a:t>
            </a:r>
            <a:r>
              <a:rPr lang="ru-RU" dirty="0" err="1"/>
              <a:t>класифікують</a:t>
            </a:r>
            <a:r>
              <a:rPr lang="ru-RU" dirty="0"/>
              <a:t> так: </a:t>
            </a:r>
            <a:r>
              <a:rPr lang="ru-RU" dirty="0" err="1"/>
              <a:t>допустимий</a:t>
            </a:r>
            <a:r>
              <a:rPr lang="ru-RU" dirty="0"/>
              <a:t>, </a:t>
            </a:r>
            <a:r>
              <a:rPr lang="ru-RU" dirty="0" err="1"/>
              <a:t>критичний</a:t>
            </a:r>
            <a:r>
              <a:rPr lang="ru-RU" dirty="0"/>
              <a:t> та </a:t>
            </a:r>
            <a:r>
              <a:rPr lang="ru-RU" dirty="0" err="1"/>
              <a:t>катастрофічний</a:t>
            </a:r>
            <a:r>
              <a:rPr lang="ru-RU" dirty="0"/>
              <a:t>.</a:t>
            </a:r>
          </a:p>
          <a:p>
            <a:endParaRPr lang="uk-UA" dirty="0"/>
          </a:p>
          <a:p>
            <a:r>
              <a:rPr lang="uk-UA" u="sng" dirty="0"/>
              <a:t>4. За сферою виникнення</a:t>
            </a:r>
            <a:r>
              <a:rPr lang="uk-UA" dirty="0"/>
              <a:t> ризики розподіляються на зовнішні й внутрішні.</a:t>
            </a:r>
          </a:p>
          <a:p>
            <a:endParaRPr lang="uk-UA" dirty="0"/>
          </a:p>
          <a:p>
            <a:r>
              <a:rPr lang="uk-UA" u="sng" dirty="0"/>
              <a:t>5. За ступенем правомірності </a:t>
            </a:r>
            <a:r>
              <a:rPr lang="uk-UA" dirty="0"/>
              <a:t>ризики бувають: виправдані або правомірні та невиправдані або неправомірні ризики.</a:t>
            </a:r>
          </a:p>
          <a:p>
            <a:endParaRPr lang="uk-UA" dirty="0"/>
          </a:p>
          <a:p>
            <a:r>
              <a:rPr lang="uk-UA" u="sng" dirty="0"/>
              <a:t>6. За ступенем системності </a:t>
            </a:r>
            <a:r>
              <a:rPr lang="uk-UA" dirty="0"/>
              <a:t>виділяють: систематичні ризики та несистематичні або специфічні ризики.</a:t>
            </a:r>
          </a:p>
        </p:txBody>
      </p:sp>
    </p:spTree>
    <p:extLst>
      <p:ext uri="{BB962C8B-B14F-4D97-AF65-F5344CB8AC3E}">
        <p14:creationId xmlns:p14="http://schemas.microsoft.com/office/powerpoint/2010/main" val="127403154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97EF1A4C-92F3-4EFF-9039-3EEB903F5B7E}"/>
              </a:ext>
            </a:extLst>
          </p:cNvPr>
          <p:cNvSpPr txBox="1"/>
          <p:nvPr/>
        </p:nvSpPr>
        <p:spPr>
          <a:xfrm>
            <a:off x="2572279" y="1178205"/>
            <a:ext cx="7598088" cy="3139321"/>
          </a:xfrm>
          <a:prstGeom prst="rect">
            <a:avLst/>
          </a:prstGeom>
          <a:noFill/>
        </p:spPr>
        <p:txBody>
          <a:bodyPr wrap="square">
            <a:spAutoFit/>
          </a:bodyPr>
          <a:lstStyle/>
          <a:p>
            <a:r>
              <a:rPr lang="uk-UA" u="sng" dirty="0"/>
              <a:t>7. За можливістю страхування </a:t>
            </a:r>
            <a:r>
              <a:rPr lang="uk-UA" dirty="0"/>
              <a:t>ризики діляться на дві групи: ризики, які можна страхувати та ризики, які не беруть страхувати страхові компанії.</a:t>
            </a:r>
          </a:p>
          <a:p>
            <a:endParaRPr lang="uk-UA" dirty="0"/>
          </a:p>
          <a:p>
            <a:r>
              <a:rPr lang="uk-UA" u="sng" dirty="0"/>
              <a:t>8. За сферою походження </a:t>
            </a:r>
            <a:r>
              <a:rPr lang="uk-UA" dirty="0"/>
              <a:t>виділяють ризики: адміністративно-законодавчі, природно-екологічні, виробничі, фінансові, демографічні, соціально-політичні, інноваційні, комерційні, геополітичні та технічні ризики.</a:t>
            </a:r>
          </a:p>
          <a:p>
            <a:endParaRPr lang="uk-UA" dirty="0"/>
          </a:p>
          <a:p>
            <a:r>
              <a:rPr lang="uk-UA" u="sng" dirty="0"/>
              <a:t>9. В залежності від суб’єкта, що аналізує ризик і приймає рішення про поведінку підприємства у випадку його виникнення </a:t>
            </a:r>
            <a:r>
              <a:rPr lang="uk-UA" dirty="0"/>
              <a:t>виділяють: групу ризиків індивідуального рішення та групу ризиків колективного рішення.</a:t>
            </a:r>
          </a:p>
        </p:txBody>
      </p:sp>
    </p:spTree>
    <p:extLst>
      <p:ext uri="{BB962C8B-B14F-4D97-AF65-F5344CB8AC3E}">
        <p14:creationId xmlns:p14="http://schemas.microsoft.com/office/powerpoint/2010/main" val="75043351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90E17785-5AA7-47F1-93A1-B61919612A2D}"/>
              </a:ext>
            </a:extLst>
          </p:cNvPr>
          <p:cNvSpPr txBox="1"/>
          <p:nvPr/>
        </p:nvSpPr>
        <p:spPr>
          <a:xfrm>
            <a:off x="2118139" y="1603034"/>
            <a:ext cx="8378800" cy="2308324"/>
          </a:xfrm>
          <a:prstGeom prst="rect">
            <a:avLst/>
          </a:prstGeom>
          <a:noFill/>
        </p:spPr>
        <p:txBody>
          <a:bodyPr wrap="square">
            <a:spAutoFit/>
          </a:bodyPr>
          <a:lstStyle/>
          <a:p>
            <a:r>
              <a:rPr lang="uk-UA" u="sng" dirty="0"/>
              <a:t>10. За можливістю прогнозування </a:t>
            </a:r>
            <a:r>
              <a:rPr lang="uk-UA" dirty="0"/>
              <a:t>ризики можуть бути класифіковані на: ризики, що прогнозуються та ризики, що тільки частково прогнозуються.</a:t>
            </a:r>
          </a:p>
          <a:p>
            <a:endParaRPr lang="uk-UA" dirty="0"/>
          </a:p>
          <a:p>
            <a:r>
              <a:rPr lang="uk-UA" u="sng" dirty="0"/>
              <a:t>11. За ступенем впливу на діяльність </a:t>
            </a:r>
            <a:r>
              <a:rPr lang="uk-UA" dirty="0"/>
              <a:t>господарюючих суб’єктів ризики можна поділити на дві групи: чисті та спекулятивні ризики.</a:t>
            </a:r>
          </a:p>
          <a:p>
            <a:endParaRPr lang="uk-UA" dirty="0"/>
          </a:p>
          <a:p>
            <a:r>
              <a:rPr lang="uk-UA" u="sng" dirty="0"/>
              <a:t>12. За ознакою реалізації </a:t>
            </a:r>
            <a:r>
              <a:rPr lang="uk-UA" dirty="0"/>
              <a:t>ризиків виділяють дві їх групи: реалізовані ризики та нереалізовані ризики.</a:t>
            </a:r>
          </a:p>
        </p:txBody>
      </p:sp>
    </p:spTree>
    <p:extLst>
      <p:ext uri="{BB962C8B-B14F-4D97-AF65-F5344CB8AC3E}">
        <p14:creationId xmlns:p14="http://schemas.microsoft.com/office/powerpoint/2010/main" val="113577181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F5E63272-EAA2-4C38-83A2-381191619FBD}"/>
              </a:ext>
            </a:extLst>
          </p:cNvPr>
          <p:cNvSpPr txBox="1"/>
          <p:nvPr/>
        </p:nvSpPr>
        <p:spPr>
          <a:xfrm>
            <a:off x="2099388" y="1623156"/>
            <a:ext cx="8313576" cy="2585323"/>
          </a:xfrm>
          <a:prstGeom prst="rect">
            <a:avLst/>
          </a:prstGeom>
          <a:noFill/>
        </p:spPr>
        <p:txBody>
          <a:bodyPr wrap="square">
            <a:spAutoFit/>
          </a:bodyPr>
          <a:lstStyle/>
          <a:p>
            <a:r>
              <a:rPr lang="uk-UA" u="sng" dirty="0"/>
              <a:t>13. За тривалістю у часі </a:t>
            </a:r>
            <a:r>
              <a:rPr lang="uk-UA" dirty="0"/>
              <a:t>ризики можна розділити на два види: короткострокові та постійні.</a:t>
            </a:r>
          </a:p>
          <a:p>
            <a:endParaRPr lang="uk-UA" dirty="0"/>
          </a:p>
          <a:p>
            <a:r>
              <a:rPr lang="uk-UA" u="sng" dirty="0"/>
              <a:t>14. За мірою об’єктивності управлінських рішень </a:t>
            </a:r>
            <a:r>
              <a:rPr lang="uk-UA" dirty="0"/>
              <a:t>ризики можна розподілити на: ризики з об’єктивною ймовірністю; ризики з суб’єктивною ймовірністю та ризики з об’єктивно – суб’єктивною ймовірністю.</a:t>
            </a:r>
          </a:p>
          <a:p>
            <a:endParaRPr lang="uk-UA" dirty="0"/>
          </a:p>
          <a:p>
            <a:r>
              <a:rPr lang="uk-UA" u="sng" dirty="0"/>
              <a:t>15. За часом прийняття рішень </a:t>
            </a:r>
            <a:r>
              <a:rPr lang="uk-UA" dirty="0"/>
              <a:t>виділяють три групи ризиків: випереджаючі ризики, своєчасні ризики та запізнілі ризики.</a:t>
            </a:r>
          </a:p>
        </p:txBody>
      </p:sp>
    </p:spTree>
    <p:extLst>
      <p:ext uri="{BB962C8B-B14F-4D97-AF65-F5344CB8AC3E}">
        <p14:creationId xmlns:p14="http://schemas.microsoft.com/office/powerpoint/2010/main" val="169736510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B501ED91-BBF8-4721-807A-71DC0FCAD322}"/>
              </a:ext>
            </a:extLst>
          </p:cNvPr>
          <p:cNvSpPr txBox="1"/>
          <p:nvPr/>
        </p:nvSpPr>
        <p:spPr>
          <a:xfrm>
            <a:off x="2155371" y="2551837"/>
            <a:ext cx="8024327" cy="1477328"/>
          </a:xfrm>
          <a:prstGeom prst="rect">
            <a:avLst/>
          </a:prstGeom>
          <a:noFill/>
        </p:spPr>
        <p:txBody>
          <a:bodyPr wrap="square">
            <a:spAutoFit/>
          </a:bodyPr>
          <a:lstStyle/>
          <a:p>
            <a:r>
              <a:rPr lang="uk-UA" dirty="0"/>
              <a:t>Така класифікація є умовною, тому що провести жорстку межу між окремими видами ризиків важко. Багато ризиків між собою взаємозв’язані. Зміни в одному з них викликають зміни у другому. Але всі вони впливають на результати діяльності підприємства і вимагають їх урахування для його успішної діяльності.</a:t>
            </a:r>
          </a:p>
        </p:txBody>
      </p:sp>
    </p:spTree>
    <p:extLst>
      <p:ext uri="{BB962C8B-B14F-4D97-AF65-F5344CB8AC3E}">
        <p14:creationId xmlns:p14="http://schemas.microsoft.com/office/powerpoint/2010/main" val="123031233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3832E0CF-839A-49E4-9E20-D5AD3DF20A12}"/>
              </a:ext>
            </a:extLst>
          </p:cNvPr>
          <p:cNvSpPr txBox="1"/>
          <p:nvPr/>
        </p:nvSpPr>
        <p:spPr>
          <a:xfrm>
            <a:off x="2572279" y="2055854"/>
            <a:ext cx="7557795" cy="1477328"/>
          </a:xfrm>
          <a:prstGeom prst="rect">
            <a:avLst/>
          </a:prstGeom>
          <a:noFill/>
        </p:spPr>
        <p:txBody>
          <a:bodyPr wrap="square">
            <a:spAutoFit/>
          </a:bodyPr>
          <a:lstStyle/>
          <a:p>
            <a:pPr algn="ctr"/>
            <a:r>
              <a:rPr lang="uk-UA" b="1" dirty="0"/>
              <a:t>4. Методи оцінювання підприємницьких ризиків</a:t>
            </a:r>
          </a:p>
          <a:p>
            <a:endParaRPr lang="uk-UA" dirty="0"/>
          </a:p>
          <a:p>
            <a:r>
              <a:rPr lang="uk-UA" dirty="0"/>
              <a:t>Детальна класифікація ризику, що виникає в процесі підприємницької діяльності, дозволяє перейти до оцінки його розміру та передбачуваних наслідків від негативного впливу.</a:t>
            </a:r>
          </a:p>
        </p:txBody>
      </p:sp>
    </p:spTree>
    <p:extLst>
      <p:ext uri="{BB962C8B-B14F-4D97-AF65-F5344CB8AC3E}">
        <p14:creationId xmlns:p14="http://schemas.microsoft.com/office/powerpoint/2010/main" val="177571616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3BBA17AD-37EB-4F26-BA33-D6568D3A6351}"/>
              </a:ext>
            </a:extLst>
          </p:cNvPr>
          <p:cNvSpPr txBox="1"/>
          <p:nvPr/>
        </p:nvSpPr>
        <p:spPr>
          <a:xfrm>
            <a:off x="3023119" y="1928147"/>
            <a:ext cx="7473093" cy="1754326"/>
          </a:xfrm>
          <a:prstGeom prst="rect">
            <a:avLst/>
          </a:prstGeom>
          <a:noFill/>
        </p:spPr>
        <p:txBody>
          <a:bodyPr wrap="square">
            <a:spAutoFit/>
          </a:bodyPr>
          <a:lstStyle/>
          <a:p>
            <a:r>
              <a:rPr lang="uk-UA" dirty="0"/>
              <a:t>Розрізняють такі методи оцінки ризику:</a:t>
            </a:r>
          </a:p>
          <a:p>
            <a:endParaRPr lang="uk-UA" dirty="0"/>
          </a:p>
          <a:p>
            <a:pPr marL="285750" indent="-285750">
              <a:buFont typeface="Arial" panose="020B0604020202020204" pitchFamily="34" charset="0"/>
              <a:buChar char="•"/>
            </a:pPr>
            <a:r>
              <a:rPr lang="uk-UA" dirty="0"/>
              <a:t>якісний – передбачає визначення показників ризику, етапів робіт, при яких виникає ризик, його потенційних зон та ідентифікація ризику;</a:t>
            </a:r>
          </a:p>
          <a:p>
            <a:pPr marL="285750" indent="-285750">
              <a:buFont typeface="Arial" panose="020B0604020202020204" pitchFamily="34" charset="0"/>
              <a:buChar char="•"/>
            </a:pPr>
            <a:r>
              <a:rPr lang="uk-UA" dirty="0"/>
              <a:t>кількісний – передбачає числове визначення розміру окремих ризиків, а також ризику даного виду діяльності (проекту) у цілому.</a:t>
            </a:r>
          </a:p>
        </p:txBody>
      </p:sp>
    </p:spTree>
    <p:extLst>
      <p:ext uri="{BB962C8B-B14F-4D97-AF65-F5344CB8AC3E}">
        <p14:creationId xmlns:p14="http://schemas.microsoft.com/office/powerpoint/2010/main" val="343367796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7C516D7A-7765-4742-A4C5-6A2C734C5DFE}"/>
              </a:ext>
            </a:extLst>
          </p:cNvPr>
          <p:cNvSpPr txBox="1"/>
          <p:nvPr/>
        </p:nvSpPr>
        <p:spPr>
          <a:xfrm>
            <a:off x="2810528" y="1725792"/>
            <a:ext cx="6607678" cy="2308324"/>
          </a:xfrm>
          <a:prstGeom prst="rect">
            <a:avLst/>
          </a:prstGeom>
          <a:noFill/>
        </p:spPr>
        <p:txBody>
          <a:bodyPr wrap="square">
            <a:spAutoFit/>
          </a:bodyPr>
          <a:lstStyle/>
          <a:p>
            <a:r>
              <a:rPr lang="uk-UA" b="1" dirty="0"/>
              <a:t>Якісна оцінка ризиків </a:t>
            </a:r>
            <a:r>
              <a:rPr lang="uk-UA" dirty="0"/>
              <a:t>– це процес проведення якісного аналізу ідентифікації ризиків, з метою швидкого реагування на них. Така оцінка визначає ступінь важливості ризику й вибір способу реагування. Поряд з цим, якісна оцінка ризиків – це оцінка умов виникнення ризиків і визначення їхнього впливу на підприємницьку діяльність за допомогою стандартних методів і засобів. Вони допомагають частково уникнути невизначеності, яка часто зустрічається при прийнятті рішень.</a:t>
            </a:r>
          </a:p>
        </p:txBody>
      </p:sp>
    </p:spTree>
    <p:extLst>
      <p:ext uri="{BB962C8B-B14F-4D97-AF65-F5344CB8AC3E}">
        <p14:creationId xmlns:p14="http://schemas.microsoft.com/office/powerpoint/2010/main" val="210769062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AC346F00-893A-4948-87EB-FA7F6F8384F8}"/>
              </a:ext>
            </a:extLst>
          </p:cNvPr>
          <p:cNvSpPr txBox="1"/>
          <p:nvPr/>
        </p:nvSpPr>
        <p:spPr>
          <a:xfrm>
            <a:off x="1363080" y="1042309"/>
            <a:ext cx="9465840" cy="3416320"/>
          </a:xfrm>
          <a:prstGeom prst="rect">
            <a:avLst/>
          </a:prstGeom>
          <a:noFill/>
        </p:spPr>
        <p:txBody>
          <a:bodyPr wrap="square">
            <a:spAutoFit/>
          </a:bodyPr>
          <a:lstStyle/>
          <a:p>
            <a:pPr algn="ctr"/>
            <a:r>
              <a:rPr lang="ru-RU" b="1" dirty="0"/>
              <a:t>1. </a:t>
            </a:r>
            <a:r>
              <a:rPr lang="ru-RU" b="1" dirty="0" err="1"/>
              <a:t>Сутність</a:t>
            </a:r>
            <a:r>
              <a:rPr lang="ru-RU" b="1" dirty="0"/>
              <a:t> </a:t>
            </a:r>
            <a:r>
              <a:rPr lang="ru-RU" b="1" dirty="0" err="1"/>
              <a:t>ризику</a:t>
            </a:r>
            <a:r>
              <a:rPr lang="ru-RU" b="1" dirty="0"/>
              <a:t> як </a:t>
            </a:r>
            <a:r>
              <a:rPr lang="ru-RU" b="1" dirty="0" err="1"/>
              <a:t>економічної</a:t>
            </a:r>
            <a:r>
              <a:rPr lang="ru-RU" b="1" dirty="0"/>
              <a:t> </a:t>
            </a:r>
            <a:r>
              <a:rPr lang="ru-RU" b="1" dirty="0" err="1"/>
              <a:t>категорії</a:t>
            </a:r>
            <a:endParaRPr lang="ru-RU" b="1" dirty="0"/>
          </a:p>
          <a:p>
            <a:endParaRPr lang="uk-UA" dirty="0"/>
          </a:p>
          <a:p>
            <a:r>
              <a:rPr lang="uk-UA" dirty="0"/>
              <a:t>Під </a:t>
            </a:r>
            <a:r>
              <a:rPr lang="uk-UA" b="1" dirty="0"/>
              <a:t>ризиком</a:t>
            </a:r>
            <a:r>
              <a:rPr lang="uk-UA" dirty="0"/>
              <a:t> прийнято розуміти ймовірність (загрозу) втрати підприємцем частини своїх ресурсів, недоодержання доходів чи появи додаткових витрат в результаті здійснення певної господарської діяльності.</a:t>
            </a:r>
          </a:p>
          <a:p>
            <a:r>
              <a:rPr lang="uk-UA" dirty="0"/>
              <a:t>Для більш повного розуміння дефініції «ризик» необхідно виокремити поняття «ризикова ситуація», оскільки саме вона є передумовою ризику.</a:t>
            </a:r>
          </a:p>
          <a:p>
            <a:endParaRPr lang="uk-UA" dirty="0"/>
          </a:p>
          <a:p>
            <a:r>
              <a:rPr lang="uk-UA" dirty="0"/>
              <a:t>Поняття </a:t>
            </a:r>
            <a:r>
              <a:rPr lang="uk-UA" b="1" dirty="0"/>
              <a:t>ризикової ситуації </a:t>
            </a:r>
            <a:r>
              <a:rPr lang="uk-UA" dirty="0"/>
              <a:t>можна визначити як поєднання, сукупність різних обставин і умов, що створюють певну обстановку для того чи іншого виду діяльності. Іншими словами саме сукупність умов і обставин створюють ризикову ситуацію і виступають причинами ризику.</a:t>
            </a:r>
          </a:p>
        </p:txBody>
      </p:sp>
    </p:spTree>
    <p:extLst>
      <p:ext uri="{BB962C8B-B14F-4D97-AF65-F5344CB8AC3E}">
        <p14:creationId xmlns:p14="http://schemas.microsoft.com/office/powerpoint/2010/main" val="102616788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8E702B9E-A924-40DB-994C-012C0573B2B1}"/>
              </a:ext>
            </a:extLst>
          </p:cNvPr>
          <p:cNvSpPr txBox="1"/>
          <p:nvPr/>
        </p:nvSpPr>
        <p:spPr>
          <a:xfrm>
            <a:off x="2572279" y="1443841"/>
            <a:ext cx="7756709" cy="3139321"/>
          </a:xfrm>
          <a:prstGeom prst="rect">
            <a:avLst/>
          </a:prstGeom>
          <a:noFill/>
        </p:spPr>
        <p:txBody>
          <a:bodyPr wrap="square">
            <a:spAutoFit/>
          </a:bodyPr>
          <a:lstStyle/>
          <a:p>
            <a:r>
              <a:rPr lang="ru-RU" dirty="0"/>
              <a:t>До </a:t>
            </a:r>
            <a:r>
              <a:rPr lang="ru-RU" dirty="0" err="1"/>
              <a:t>основних</a:t>
            </a:r>
            <a:r>
              <a:rPr lang="ru-RU" dirty="0"/>
              <a:t> </a:t>
            </a:r>
            <a:r>
              <a:rPr lang="ru-RU" dirty="0" err="1"/>
              <a:t>якісних</a:t>
            </a:r>
            <a:r>
              <a:rPr lang="ru-RU" dirty="0"/>
              <a:t> </a:t>
            </a:r>
            <a:r>
              <a:rPr lang="ru-RU" dirty="0" err="1"/>
              <a:t>методів</a:t>
            </a:r>
            <a:r>
              <a:rPr lang="ru-RU" dirty="0"/>
              <a:t> </a:t>
            </a:r>
            <a:r>
              <a:rPr lang="ru-RU" dirty="0" err="1"/>
              <a:t>оцінки</a:t>
            </a:r>
            <a:r>
              <a:rPr lang="ru-RU" dirty="0"/>
              <a:t> </a:t>
            </a:r>
            <a:r>
              <a:rPr lang="ru-RU" dirty="0" err="1"/>
              <a:t>ризиків</a:t>
            </a:r>
            <a:r>
              <a:rPr lang="ru-RU" dirty="0"/>
              <a:t> </a:t>
            </a:r>
            <a:r>
              <a:rPr lang="ru-RU" dirty="0" err="1"/>
              <a:t>відносять</a:t>
            </a:r>
            <a:r>
              <a:rPr lang="ru-RU" dirty="0"/>
              <a:t>:</a:t>
            </a:r>
          </a:p>
          <a:p>
            <a:endParaRPr lang="ru-RU" dirty="0"/>
          </a:p>
          <a:p>
            <a:r>
              <a:rPr lang="ru-RU" i="1" dirty="0"/>
              <a:t>Метод </a:t>
            </a:r>
            <a:r>
              <a:rPr lang="ru-RU" i="1" dirty="0" err="1"/>
              <a:t>мозкового</a:t>
            </a:r>
            <a:r>
              <a:rPr lang="ru-RU" i="1" dirty="0"/>
              <a:t> штурму </a:t>
            </a:r>
            <a:r>
              <a:rPr lang="ru-RU" dirty="0"/>
              <a:t>– </a:t>
            </a:r>
            <a:r>
              <a:rPr lang="ru-RU" dirty="0" err="1"/>
              <a:t>це</a:t>
            </a:r>
            <a:r>
              <a:rPr lang="ru-RU" dirty="0"/>
              <a:t> </a:t>
            </a:r>
            <a:r>
              <a:rPr lang="ru-RU" dirty="0" err="1"/>
              <a:t>спроба</a:t>
            </a:r>
            <a:r>
              <a:rPr lang="ru-RU" dirty="0"/>
              <a:t> </a:t>
            </a:r>
            <a:r>
              <a:rPr lang="ru-RU" dirty="0" err="1"/>
              <a:t>знайти</a:t>
            </a:r>
            <a:r>
              <a:rPr lang="ru-RU" dirty="0"/>
              <a:t> </a:t>
            </a:r>
            <a:r>
              <a:rPr lang="ru-RU" dirty="0" err="1"/>
              <a:t>розв’язання</a:t>
            </a:r>
            <a:r>
              <a:rPr lang="ru-RU" dirty="0"/>
              <a:t> </a:t>
            </a:r>
            <a:r>
              <a:rPr lang="ru-RU" dirty="0" err="1"/>
              <a:t>проблеми</a:t>
            </a:r>
            <a:r>
              <a:rPr lang="ru-RU" dirty="0"/>
              <a:t> за </a:t>
            </a:r>
            <a:r>
              <a:rPr lang="ru-RU" dirty="0" err="1"/>
              <a:t>допомогою</a:t>
            </a:r>
            <a:r>
              <a:rPr lang="ru-RU" dirty="0"/>
              <a:t> </a:t>
            </a:r>
            <a:r>
              <a:rPr lang="ru-RU" dirty="0" err="1"/>
              <a:t>стимулювання</a:t>
            </a:r>
            <a:r>
              <a:rPr lang="ru-RU" dirty="0"/>
              <a:t> </a:t>
            </a:r>
            <a:r>
              <a:rPr lang="ru-RU" dirty="0" err="1"/>
              <a:t>творчої</a:t>
            </a:r>
            <a:r>
              <a:rPr lang="ru-RU" dirty="0"/>
              <a:t> </a:t>
            </a:r>
            <a:r>
              <a:rPr lang="ru-RU" dirty="0" err="1"/>
              <a:t>активності</a:t>
            </a:r>
            <a:r>
              <a:rPr lang="ru-RU" dirty="0"/>
              <a:t>. </a:t>
            </a:r>
            <a:r>
              <a:rPr lang="ru-RU" dirty="0" err="1"/>
              <a:t>Він</a:t>
            </a:r>
            <a:r>
              <a:rPr lang="ru-RU" dirty="0"/>
              <a:t> </a:t>
            </a:r>
            <a:r>
              <a:rPr lang="ru-RU" dirty="0" err="1"/>
              <a:t>полягає</a:t>
            </a:r>
            <a:r>
              <a:rPr lang="ru-RU" dirty="0"/>
              <a:t> в тому, </a:t>
            </a:r>
            <a:r>
              <a:rPr lang="ru-RU" dirty="0" err="1"/>
              <a:t>щоб</a:t>
            </a:r>
            <a:r>
              <a:rPr lang="ru-RU" dirty="0"/>
              <a:t> </a:t>
            </a:r>
            <a:r>
              <a:rPr lang="ru-RU" dirty="0" err="1"/>
              <a:t>згенерувати</a:t>
            </a:r>
            <a:r>
              <a:rPr lang="ru-RU" dirty="0"/>
              <a:t> </a:t>
            </a:r>
            <a:r>
              <a:rPr lang="ru-RU" dirty="0" err="1"/>
              <a:t>якомога</a:t>
            </a:r>
            <a:r>
              <a:rPr lang="ru-RU" dirty="0"/>
              <a:t> </a:t>
            </a:r>
            <a:r>
              <a:rPr lang="ru-RU" dirty="0" err="1"/>
              <a:t>більшу</a:t>
            </a:r>
            <a:r>
              <a:rPr lang="ru-RU" dirty="0"/>
              <a:t> </a:t>
            </a:r>
            <a:r>
              <a:rPr lang="ru-RU" dirty="0" err="1"/>
              <a:t>кількість</a:t>
            </a:r>
            <a:r>
              <a:rPr lang="ru-RU" dirty="0"/>
              <a:t> </a:t>
            </a:r>
            <a:r>
              <a:rPr lang="ru-RU" dirty="0" err="1"/>
              <a:t>варіантів</a:t>
            </a:r>
            <a:r>
              <a:rPr lang="ru-RU" dirty="0"/>
              <a:t> </a:t>
            </a:r>
            <a:r>
              <a:rPr lang="ru-RU" dirty="0" err="1"/>
              <a:t>розв’язання</a:t>
            </a:r>
            <a:r>
              <a:rPr lang="ru-RU" dirty="0"/>
              <a:t> </a:t>
            </a:r>
            <a:r>
              <a:rPr lang="ru-RU" dirty="0" err="1"/>
              <a:t>проблеми</a:t>
            </a:r>
            <a:r>
              <a:rPr lang="ru-RU" dirty="0"/>
              <a:t>, в тому </a:t>
            </a:r>
            <a:r>
              <a:rPr lang="ru-RU" dirty="0" err="1"/>
              <a:t>числі</a:t>
            </a:r>
            <a:r>
              <a:rPr lang="ru-RU" dirty="0"/>
              <a:t> й </a:t>
            </a:r>
            <a:r>
              <a:rPr lang="ru-RU" dirty="0" err="1"/>
              <a:t>неймовірних</a:t>
            </a:r>
            <a:r>
              <a:rPr lang="ru-RU" dirty="0"/>
              <a:t>. </a:t>
            </a:r>
            <a:r>
              <a:rPr lang="ru-RU" dirty="0" err="1"/>
              <a:t>Потім</a:t>
            </a:r>
            <a:r>
              <a:rPr lang="ru-RU" dirty="0"/>
              <a:t>, з </a:t>
            </a:r>
            <a:r>
              <a:rPr lang="ru-RU" dirty="0" err="1"/>
              <a:t>усіх</a:t>
            </a:r>
            <a:r>
              <a:rPr lang="ru-RU" dirty="0"/>
              <a:t> </a:t>
            </a:r>
            <a:r>
              <a:rPr lang="ru-RU" dirty="0" err="1"/>
              <a:t>запропонованих</a:t>
            </a:r>
            <a:r>
              <a:rPr lang="ru-RU" dirty="0"/>
              <a:t> </a:t>
            </a:r>
            <a:r>
              <a:rPr lang="ru-RU" dirty="0" err="1"/>
              <a:t>варіантів</a:t>
            </a:r>
            <a:r>
              <a:rPr lang="ru-RU" dirty="0"/>
              <a:t> </a:t>
            </a:r>
            <a:r>
              <a:rPr lang="ru-RU" dirty="0" err="1"/>
              <a:t>обираються</a:t>
            </a:r>
            <a:r>
              <a:rPr lang="ru-RU" dirty="0"/>
              <a:t> </a:t>
            </a:r>
            <a:r>
              <a:rPr lang="ru-RU" dirty="0" err="1"/>
              <a:t>такі</a:t>
            </a:r>
            <a:r>
              <a:rPr lang="ru-RU" dirty="0"/>
              <a:t>, </a:t>
            </a:r>
            <a:r>
              <a:rPr lang="ru-RU" dirty="0" err="1"/>
              <a:t>що</a:t>
            </a:r>
            <a:r>
              <a:rPr lang="ru-RU" dirty="0"/>
              <a:t> </a:t>
            </a:r>
            <a:r>
              <a:rPr lang="ru-RU" dirty="0" err="1"/>
              <a:t>можуть</a:t>
            </a:r>
            <a:r>
              <a:rPr lang="ru-RU" dirty="0"/>
              <a:t> бути </a:t>
            </a:r>
            <a:r>
              <a:rPr lang="ru-RU" dirty="0" err="1"/>
              <a:t>реалізовані</a:t>
            </a:r>
            <a:r>
              <a:rPr lang="ru-RU" dirty="0"/>
              <a:t> </a:t>
            </a:r>
            <a:r>
              <a:rPr lang="ru-RU" dirty="0" err="1"/>
              <a:t>насправді</a:t>
            </a:r>
            <a:r>
              <a:rPr lang="ru-RU" dirty="0"/>
              <a:t>. </a:t>
            </a:r>
            <a:r>
              <a:rPr lang="ru-RU" dirty="0" err="1"/>
              <a:t>Основна</a:t>
            </a:r>
            <a:r>
              <a:rPr lang="ru-RU" dirty="0"/>
              <a:t> </a:t>
            </a:r>
            <a:r>
              <a:rPr lang="ru-RU" dirty="0" err="1"/>
              <a:t>ідея</a:t>
            </a:r>
            <a:r>
              <a:rPr lang="ru-RU" dirty="0"/>
              <a:t> </a:t>
            </a:r>
            <a:r>
              <a:rPr lang="ru-RU" dirty="0" err="1"/>
              <a:t>мозкового</a:t>
            </a:r>
            <a:r>
              <a:rPr lang="ru-RU" dirty="0"/>
              <a:t> штурму – </a:t>
            </a:r>
            <a:r>
              <a:rPr lang="ru-RU" dirty="0" err="1"/>
              <a:t>послабити</a:t>
            </a:r>
            <a:r>
              <a:rPr lang="ru-RU" dirty="0"/>
              <a:t> контроль над </a:t>
            </a:r>
            <a:r>
              <a:rPr lang="ru-RU" dirty="0" err="1"/>
              <a:t>своїми</a:t>
            </a:r>
            <a:r>
              <a:rPr lang="ru-RU" dirty="0"/>
              <a:t> думками, і таким чином, </a:t>
            </a:r>
            <a:r>
              <a:rPr lang="ru-RU" dirty="0" err="1"/>
              <a:t>дозволити</a:t>
            </a:r>
            <a:r>
              <a:rPr lang="ru-RU" dirty="0"/>
              <a:t> </a:t>
            </a:r>
            <a:r>
              <a:rPr lang="ru-RU" dirty="0" err="1"/>
              <a:t>їм</a:t>
            </a:r>
            <a:r>
              <a:rPr lang="ru-RU" dirty="0"/>
              <a:t> </a:t>
            </a:r>
            <a:r>
              <a:rPr lang="ru-RU" dirty="0" err="1"/>
              <a:t>йти</a:t>
            </a:r>
            <a:r>
              <a:rPr lang="ru-RU" dirty="0"/>
              <a:t> </a:t>
            </a:r>
            <a:r>
              <a:rPr lang="ru-RU" dirty="0" err="1"/>
              <a:t>суцільним</a:t>
            </a:r>
            <a:r>
              <a:rPr lang="ru-RU" dirty="0"/>
              <a:t> </a:t>
            </a:r>
            <a:r>
              <a:rPr lang="ru-RU" dirty="0" err="1"/>
              <a:t>некерованим</a:t>
            </a:r>
            <a:r>
              <a:rPr lang="ru-RU" dirty="0"/>
              <a:t> потоком в </a:t>
            </a:r>
            <a:r>
              <a:rPr lang="ru-RU" dirty="0" err="1"/>
              <a:t>напрямку</a:t>
            </a:r>
            <a:r>
              <a:rPr lang="ru-RU" dirty="0"/>
              <a:t> </a:t>
            </a:r>
            <a:r>
              <a:rPr lang="ru-RU" dirty="0" err="1"/>
              <a:t>розв’язання</a:t>
            </a:r>
            <a:r>
              <a:rPr lang="ru-RU" dirty="0"/>
              <a:t>  </a:t>
            </a:r>
            <a:r>
              <a:rPr lang="ru-RU" dirty="0" err="1"/>
              <a:t>певної</a:t>
            </a:r>
            <a:r>
              <a:rPr lang="ru-RU" dirty="0"/>
              <a:t> </a:t>
            </a:r>
            <a:r>
              <a:rPr lang="ru-RU" dirty="0" err="1"/>
              <a:t>проблеми</a:t>
            </a:r>
            <a:r>
              <a:rPr lang="ru-RU" dirty="0"/>
              <a:t>. </a:t>
            </a:r>
            <a:r>
              <a:rPr lang="ru-RU" dirty="0" err="1"/>
              <a:t>Такий</a:t>
            </a:r>
            <a:r>
              <a:rPr lang="ru-RU" dirty="0"/>
              <a:t> </a:t>
            </a:r>
            <a:r>
              <a:rPr lang="ru-RU" dirty="0" err="1"/>
              <a:t>підхід</a:t>
            </a:r>
            <a:r>
              <a:rPr lang="ru-RU" dirty="0"/>
              <a:t> </a:t>
            </a:r>
            <a:r>
              <a:rPr lang="ru-RU" dirty="0" err="1"/>
              <a:t>дозволяє</a:t>
            </a:r>
            <a:r>
              <a:rPr lang="ru-RU" dirty="0"/>
              <a:t> </a:t>
            </a:r>
            <a:r>
              <a:rPr lang="ru-RU" dirty="0" err="1"/>
              <a:t>вийти</a:t>
            </a:r>
            <a:r>
              <a:rPr lang="ru-RU" dirty="0"/>
              <a:t> за рамки </a:t>
            </a:r>
            <a:r>
              <a:rPr lang="ru-RU" dirty="0" err="1"/>
              <a:t>стандартних</a:t>
            </a:r>
            <a:r>
              <a:rPr lang="ru-RU" dirty="0"/>
              <a:t> </a:t>
            </a:r>
            <a:r>
              <a:rPr lang="ru-RU" dirty="0" err="1"/>
              <a:t>рішень</a:t>
            </a:r>
            <a:r>
              <a:rPr lang="ru-RU" dirty="0"/>
              <a:t>, </a:t>
            </a:r>
            <a:r>
              <a:rPr lang="ru-RU" dirty="0" err="1"/>
              <a:t>які</a:t>
            </a:r>
            <a:r>
              <a:rPr lang="ru-RU" dirty="0"/>
              <a:t> не </a:t>
            </a:r>
            <a:r>
              <a:rPr lang="ru-RU" dirty="0" err="1"/>
              <a:t>призводять</a:t>
            </a:r>
            <a:r>
              <a:rPr lang="ru-RU" dirty="0"/>
              <a:t> до </a:t>
            </a:r>
            <a:r>
              <a:rPr lang="ru-RU" dirty="0" err="1"/>
              <a:t>бажаного</a:t>
            </a:r>
            <a:r>
              <a:rPr lang="ru-RU" dirty="0"/>
              <a:t> результату.</a:t>
            </a:r>
          </a:p>
        </p:txBody>
      </p:sp>
    </p:spTree>
    <p:extLst>
      <p:ext uri="{BB962C8B-B14F-4D97-AF65-F5344CB8AC3E}">
        <p14:creationId xmlns:p14="http://schemas.microsoft.com/office/powerpoint/2010/main" val="215387912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47346428-5D54-4DBF-A087-1410D8E1F5A6}"/>
              </a:ext>
            </a:extLst>
          </p:cNvPr>
          <p:cNvSpPr txBox="1"/>
          <p:nvPr/>
        </p:nvSpPr>
        <p:spPr>
          <a:xfrm>
            <a:off x="2236012" y="1261294"/>
            <a:ext cx="7999305" cy="3693319"/>
          </a:xfrm>
          <a:prstGeom prst="rect">
            <a:avLst/>
          </a:prstGeom>
          <a:noFill/>
        </p:spPr>
        <p:txBody>
          <a:bodyPr wrap="square">
            <a:spAutoFit/>
          </a:bodyPr>
          <a:lstStyle/>
          <a:p>
            <a:r>
              <a:rPr lang="uk-UA" i="1" dirty="0"/>
              <a:t>Метод експертних оцінок </a:t>
            </a:r>
            <a:r>
              <a:rPr lang="uk-UA" dirty="0"/>
              <a:t>полягає у можливості використання досвіду й думки експертів в процесі аналізу ризиків й урахування впливу різноманітних якісних чинників. </a:t>
            </a:r>
          </a:p>
          <a:p>
            <a:endParaRPr lang="uk-UA" dirty="0"/>
          </a:p>
          <a:p>
            <a:r>
              <a:rPr lang="uk-UA" i="1" dirty="0"/>
              <a:t>Метод асоціацій </a:t>
            </a:r>
            <a:r>
              <a:rPr lang="uk-UA" dirty="0"/>
              <a:t>полягає в активізації та використанні асоціативного мислення людини для генерування нових ідей та пропозицій шляхом порівняння досліджуваного явища, процесу, </a:t>
            </a:r>
            <a:r>
              <a:rPr lang="uk-UA" dirty="0" err="1"/>
              <a:t>обʼєкту</a:t>
            </a:r>
            <a:r>
              <a:rPr lang="uk-UA" dirty="0"/>
              <a:t> з іншими чимось подібними. Велика роль при цьому відводиться розвиненості уяви та фантазії людини.</a:t>
            </a:r>
          </a:p>
          <a:p>
            <a:endParaRPr lang="uk-UA" dirty="0"/>
          </a:p>
          <a:p>
            <a:r>
              <a:rPr lang="uk-UA" i="1" dirty="0"/>
              <a:t>Метод аналогії </a:t>
            </a:r>
            <a:r>
              <a:rPr lang="uk-UA" dirty="0"/>
              <a:t>складається з аналізу всіх наявних даних, що стосуються здійснення підприємцем аналогічних проектів у минулому з метою розрахунку можливостей виникнення витрат.</a:t>
            </a:r>
          </a:p>
        </p:txBody>
      </p:sp>
    </p:spTree>
    <p:extLst>
      <p:ext uri="{BB962C8B-B14F-4D97-AF65-F5344CB8AC3E}">
        <p14:creationId xmlns:p14="http://schemas.microsoft.com/office/powerpoint/2010/main" val="225820343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68D7C286-7213-40F5-B237-0DC0D0F24972}"/>
              </a:ext>
            </a:extLst>
          </p:cNvPr>
          <p:cNvSpPr txBox="1"/>
          <p:nvPr/>
        </p:nvSpPr>
        <p:spPr>
          <a:xfrm>
            <a:off x="2488940" y="1283761"/>
            <a:ext cx="7746741" cy="2862322"/>
          </a:xfrm>
          <a:prstGeom prst="rect">
            <a:avLst/>
          </a:prstGeom>
          <a:noFill/>
        </p:spPr>
        <p:txBody>
          <a:bodyPr wrap="square">
            <a:spAutoFit/>
          </a:bodyPr>
          <a:lstStyle/>
          <a:p>
            <a:r>
              <a:rPr lang="uk-UA" i="1" dirty="0"/>
              <a:t>Сутність методу </a:t>
            </a:r>
            <a:r>
              <a:rPr lang="uk-UA" i="1" dirty="0" err="1"/>
              <a:t>Дельфі</a:t>
            </a:r>
            <a:r>
              <a:rPr lang="uk-UA" i="1" dirty="0"/>
              <a:t> </a:t>
            </a:r>
            <a:r>
              <a:rPr lang="uk-UA" dirty="0"/>
              <a:t>полягає в послідовному анкетуванні експертів різних галузей науки, техніки і формуванні масиву інформації, що відображає індивідуальні оцінки експертів, засновані на строго логічному досвіді. Даний метод передбачає використання серії анкет, у кожній з яких містяться інформація та думки, отримані з попередньої анкети. Цей метод є поширеним для: прогнозування розвитку науки і техніки, майбутніх </a:t>
            </a:r>
            <a:r>
              <a:rPr lang="uk-UA" dirty="0" err="1"/>
              <a:t>відкриттів</a:t>
            </a:r>
            <a:r>
              <a:rPr lang="uk-UA" dirty="0"/>
              <a:t> і винаходів, для яких немає достатньої теоретичної бази в момент складання прогнозу, а також складання картини майбутнього світу, довгострокового прогнозування, вивчення ряду економічних і соціальних проблем.</a:t>
            </a:r>
          </a:p>
        </p:txBody>
      </p:sp>
    </p:spTree>
    <p:extLst>
      <p:ext uri="{BB962C8B-B14F-4D97-AF65-F5344CB8AC3E}">
        <p14:creationId xmlns:p14="http://schemas.microsoft.com/office/powerpoint/2010/main" val="91605409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F5044F20-BDFF-4D89-A20A-657E60BBC931}"/>
              </a:ext>
            </a:extLst>
          </p:cNvPr>
          <p:cNvSpPr txBox="1"/>
          <p:nvPr/>
        </p:nvSpPr>
        <p:spPr>
          <a:xfrm>
            <a:off x="2656891" y="1672728"/>
            <a:ext cx="7364185" cy="2862322"/>
          </a:xfrm>
          <a:prstGeom prst="rect">
            <a:avLst/>
          </a:prstGeom>
          <a:noFill/>
        </p:spPr>
        <p:txBody>
          <a:bodyPr wrap="square">
            <a:spAutoFit/>
          </a:bodyPr>
          <a:lstStyle/>
          <a:p>
            <a:r>
              <a:rPr lang="uk-UA" b="1" dirty="0"/>
              <a:t>Кількісні методи оцінки ризиків підприємницької діяльності. </a:t>
            </a:r>
            <a:r>
              <a:rPr lang="uk-UA" dirty="0"/>
              <a:t>Проблема кількісної оцінки ризику є однією з основних у підприємницькій діяльності, особливо при порівнянні та виборі варіантів інвестицій. </a:t>
            </a:r>
          </a:p>
          <a:p>
            <a:r>
              <a:rPr lang="uk-UA" dirty="0"/>
              <a:t>Серед кількісних методів виділяють оцінку ризику в абсолютному і відносному вираженні. В абсолютному вираженні ризик вимірюється іменованими величинами, наприклад, частотою або розмірами можливих збитків та втрат у грошовому еквіваленті. </a:t>
            </a:r>
          </a:p>
          <a:p>
            <a:r>
              <a:rPr lang="uk-UA" dirty="0"/>
              <a:t>При розрахунку підприємницького ризику потрібно розрізняти поняття: витрати, збитки, втрати.</a:t>
            </a:r>
          </a:p>
        </p:txBody>
      </p:sp>
    </p:spTree>
    <p:extLst>
      <p:ext uri="{BB962C8B-B14F-4D97-AF65-F5344CB8AC3E}">
        <p14:creationId xmlns:p14="http://schemas.microsoft.com/office/powerpoint/2010/main" val="1212847132"/>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31010436-487C-4D90-B586-FABC54EC8046}"/>
              </a:ext>
            </a:extLst>
          </p:cNvPr>
          <p:cNvSpPr txBox="1"/>
          <p:nvPr/>
        </p:nvSpPr>
        <p:spPr>
          <a:xfrm>
            <a:off x="2369975" y="1954678"/>
            <a:ext cx="7977673" cy="2031325"/>
          </a:xfrm>
          <a:prstGeom prst="rect">
            <a:avLst/>
          </a:prstGeom>
          <a:noFill/>
        </p:spPr>
        <p:txBody>
          <a:bodyPr wrap="square">
            <a:spAutoFit/>
          </a:bodyPr>
          <a:lstStyle/>
          <a:p>
            <a:r>
              <a:rPr lang="ru-RU" dirty="0" err="1"/>
              <a:t>Витрати</a:t>
            </a:r>
            <a:r>
              <a:rPr lang="ru-RU" dirty="0"/>
              <a:t> – </a:t>
            </a:r>
            <a:r>
              <a:rPr lang="ru-RU" dirty="0" err="1"/>
              <a:t>це</a:t>
            </a:r>
            <a:r>
              <a:rPr lang="ru-RU" dirty="0"/>
              <a:t> </a:t>
            </a:r>
            <a:r>
              <a:rPr lang="ru-RU" dirty="0" err="1"/>
              <a:t>вкладення</a:t>
            </a:r>
            <a:r>
              <a:rPr lang="ru-RU" dirty="0"/>
              <a:t> </a:t>
            </a:r>
            <a:r>
              <a:rPr lang="ru-RU" dirty="0" err="1"/>
              <a:t>коштів</a:t>
            </a:r>
            <a:r>
              <a:rPr lang="ru-RU" dirty="0"/>
              <a:t> в </a:t>
            </a:r>
            <a:r>
              <a:rPr lang="ru-RU" dirty="0" err="1"/>
              <a:t>реалізацією</a:t>
            </a:r>
            <a:r>
              <a:rPr lang="ru-RU" dirty="0"/>
              <a:t> </a:t>
            </a:r>
            <a:r>
              <a:rPr lang="ru-RU" dirty="0" err="1"/>
              <a:t>ідеї</a:t>
            </a:r>
            <a:r>
              <a:rPr lang="ru-RU" dirty="0"/>
              <a:t>, проекту.</a:t>
            </a:r>
          </a:p>
          <a:p>
            <a:endParaRPr lang="ru-RU" dirty="0"/>
          </a:p>
          <a:p>
            <a:r>
              <a:rPr lang="ru-RU" dirty="0" err="1"/>
              <a:t>Збитки</a:t>
            </a:r>
            <a:r>
              <a:rPr lang="ru-RU" dirty="0"/>
              <a:t> – </a:t>
            </a:r>
            <a:r>
              <a:rPr lang="ru-RU" dirty="0" err="1"/>
              <a:t>це</a:t>
            </a:r>
            <a:r>
              <a:rPr lang="ru-RU" dirty="0"/>
              <a:t> </a:t>
            </a:r>
            <a:r>
              <a:rPr lang="ru-RU" dirty="0" err="1"/>
              <a:t>вкладення</a:t>
            </a:r>
            <a:r>
              <a:rPr lang="ru-RU" dirty="0"/>
              <a:t> </a:t>
            </a:r>
            <a:r>
              <a:rPr lang="ru-RU" dirty="0" err="1"/>
              <a:t>коштів</a:t>
            </a:r>
            <a:r>
              <a:rPr lang="ru-RU" dirty="0"/>
              <a:t> при </a:t>
            </a:r>
            <a:r>
              <a:rPr lang="ru-RU" dirty="0" err="1"/>
              <a:t>несприятливому</a:t>
            </a:r>
            <a:r>
              <a:rPr lang="ru-RU" dirty="0"/>
              <a:t> </a:t>
            </a:r>
            <a:r>
              <a:rPr lang="ru-RU" dirty="0" err="1"/>
              <a:t>збігу</a:t>
            </a:r>
            <a:r>
              <a:rPr lang="ru-RU" dirty="0"/>
              <a:t> </a:t>
            </a:r>
            <a:r>
              <a:rPr lang="ru-RU" dirty="0" err="1"/>
              <a:t>обставин</a:t>
            </a:r>
            <a:r>
              <a:rPr lang="ru-RU" dirty="0"/>
              <a:t>, </a:t>
            </a:r>
            <a:r>
              <a:rPr lang="ru-RU" dirty="0" err="1"/>
              <a:t>тобто</a:t>
            </a:r>
            <a:r>
              <a:rPr lang="ru-RU" dirty="0"/>
              <a:t> є </a:t>
            </a:r>
            <a:r>
              <a:rPr lang="ru-RU" dirty="0" err="1"/>
              <a:t>додатковими</a:t>
            </a:r>
            <a:r>
              <a:rPr lang="ru-RU" dirty="0"/>
              <a:t> </a:t>
            </a:r>
            <a:r>
              <a:rPr lang="ru-RU" dirty="0" err="1"/>
              <a:t>витратами</a:t>
            </a:r>
            <a:r>
              <a:rPr lang="ru-RU" dirty="0"/>
              <a:t>.</a:t>
            </a:r>
          </a:p>
          <a:p>
            <a:endParaRPr lang="ru-RU" dirty="0"/>
          </a:p>
          <a:p>
            <a:r>
              <a:rPr lang="ru-RU" dirty="0" err="1"/>
              <a:t>Втрати</a:t>
            </a:r>
            <a:r>
              <a:rPr lang="ru-RU" dirty="0"/>
              <a:t> – </a:t>
            </a:r>
            <a:r>
              <a:rPr lang="ru-RU" dirty="0" err="1"/>
              <a:t>це</a:t>
            </a:r>
            <a:r>
              <a:rPr lang="ru-RU" dirty="0"/>
              <a:t> </a:t>
            </a:r>
            <a:r>
              <a:rPr lang="ru-RU" dirty="0" err="1"/>
              <a:t>зниження</a:t>
            </a:r>
            <a:r>
              <a:rPr lang="ru-RU" dirty="0"/>
              <a:t> </a:t>
            </a:r>
            <a:r>
              <a:rPr lang="ru-RU" dirty="0" err="1"/>
              <a:t>прибутку</a:t>
            </a:r>
            <a:r>
              <a:rPr lang="ru-RU" dirty="0"/>
              <a:t>, доходу в </a:t>
            </a:r>
            <a:r>
              <a:rPr lang="ru-RU" dirty="0" err="1"/>
              <a:t>порівнянні</a:t>
            </a:r>
            <a:r>
              <a:rPr lang="ru-RU" dirty="0"/>
              <a:t> з </a:t>
            </a:r>
            <a:r>
              <a:rPr lang="ru-RU" dirty="0" err="1"/>
              <a:t>очікуваними</a:t>
            </a:r>
            <a:r>
              <a:rPr lang="ru-RU" dirty="0"/>
              <a:t> величинами. </a:t>
            </a:r>
            <a:r>
              <a:rPr lang="ru-RU" dirty="0" err="1"/>
              <a:t>Саме</a:t>
            </a:r>
            <a:r>
              <a:rPr lang="ru-RU" dirty="0"/>
              <a:t> величина таких </a:t>
            </a:r>
            <a:r>
              <a:rPr lang="ru-RU" dirty="0" err="1"/>
              <a:t>втрат</a:t>
            </a:r>
            <a:r>
              <a:rPr lang="ru-RU" dirty="0"/>
              <a:t> і </a:t>
            </a:r>
            <a:r>
              <a:rPr lang="ru-RU" dirty="0" err="1"/>
              <a:t>характеризує</a:t>
            </a:r>
            <a:r>
              <a:rPr lang="ru-RU" dirty="0"/>
              <a:t> </a:t>
            </a:r>
            <a:r>
              <a:rPr lang="ru-RU" dirty="0" err="1"/>
              <a:t>ступінь</a:t>
            </a:r>
            <a:r>
              <a:rPr lang="ru-RU" dirty="0"/>
              <a:t> </a:t>
            </a:r>
            <a:r>
              <a:rPr lang="ru-RU" dirty="0" err="1"/>
              <a:t>ризику</a:t>
            </a:r>
            <a:r>
              <a:rPr lang="ru-RU" dirty="0"/>
              <a:t>.</a:t>
            </a:r>
          </a:p>
        </p:txBody>
      </p:sp>
    </p:spTree>
    <p:extLst>
      <p:ext uri="{BB962C8B-B14F-4D97-AF65-F5344CB8AC3E}">
        <p14:creationId xmlns:p14="http://schemas.microsoft.com/office/powerpoint/2010/main" val="2078106202"/>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5702DC69-78CD-4C59-9B02-B417BDA22268}"/>
              </a:ext>
            </a:extLst>
          </p:cNvPr>
          <p:cNvSpPr txBox="1"/>
          <p:nvPr/>
        </p:nvSpPr>
        <p:spPr>
          <a:xfrm>
            <a:off x="2466097" y="1715001"/>
            <a:ext cx="7296539" cy="2585323"/>
          </a:xfrm>
          <a:prstGeom prst="rect">
            <a:avLst/>
          </a:prstGeom>
          <a:noFill/>
        </p:spPr>
        <p:txBody>
          <a:bodyPr wrap="square">
            <a:spAutoFit/>
          </a:bodyPr>
          <a:lstStyle/>
          <a:p>
            <a:r>
              <a:rPr lang="uk-UA" dirty="0"/>
              <a:t>Аналіз підприємницького ризику передусім зв’язаний з вивченням втрат. У підприємницькій діяльності виділяють такі види втрат:</a:t>
            </a:r>
          </a:p>
          <a:p>
            <a:endParaRPr lang="uk-UA" dirty="0"/>
          </a:p>
          <a:p>
            <a:r>
              <a:rPr lang="uk-UA" dirty="0"/>
              <a:t>1) Матеріальні втрати – це додаткові затрати виробничих ресурсів непередбачені планом, або прямі втрати майна, продукції, енергії, тощо.</a:t>
            </a:r>
          </a:p>
          <a:p>
            <a:endParaRPr lang="uk-UA" dirty="0"/>
          </a:p>
          <a:p>
            <a:r>
              <a:rPr lang="uk-UA" dirty="0"/>
              <a:t>2) Трудові втрати – це втрати робочого часу, викликані випадковими непередбачені обставинами.</a:t>
            </a:r>
          </a:p>
        </p:txBody>
      </p:sp>
    </p:spTree>
    <p:extLst>
      <p:ext uri="{BB962C8B-B14F-4D97-AF65-F5344CB8AC3E}">
        <p14:creationId xmlns:p14="http://schemas.microsoft.com/office/powerpoint/2010/main" val="2351146334"/>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C5322529-6DA5-4965-8A17-E7D50F2EE43E}"/>
              </a:ext>
            </a:extLst>
          </p:cNvPr>
          <p:cNvSpPr txBox="1"/>
          <p:nvPr/>
        </p:nvSpPr>
        <p:spPr>
          <a:xfrm>
            <a:off x="2696547" y="1859340"/>
            <a:ext cx="7175241" cy="2308324"/>
          </a:xfrm>
          <a:prstGeom prst="rect">
            <a:avLst/>
          </a:prstGeom>
          <a:noFill/>
        </p:spPr>
        <p:txBody>
          <a:bodyPr wrap="square">
            <a:spAutoFit/>
          </a:bodyPr>
          <a:lstStyle/>
          <a:p>
            <a:r>
              <a:rPr lang="uk-UA" dirty="0"/>
              <a:t>3) Фінансові втрати – це прямий грошовий збиток пов’язаний з:</a:t>
            </a:r>
          </a:p>
          <a:p>
            <a:pPr marL="285750" indent="-285750">
              <a:buFont typeface="Arial" panose="020B0604020202020204" pitchFamily="34" charset="0"/>
              <a:buChar char="•"/>
            </a:pPr>
            <a:r>
              <a:rPr lang="uk-UA" dirty="0"/>
              <a:t>непередбаченими </a:t>
            </a:r>
            <a:r>
              <a:rPr lang="uk-UA" dirty="0" err="1"/>
              <a:t>платежами</a:t>
            </a:r>
            <a:r>
              <a:rPr lang="uk-UA" dirty="0"/>
              <a:t> (виплата штрафів, додаткових податків);</a:t>
            </a:r>
          </a:p>
          <a:p>
            <a:pPr marL="285750" indent="-285750">
              <a:buFont typeface="Arial" panose="020B0604020202020204" pitchFamily="34" charset="0"/>
              <a:buChar char="•"/>
            </a:pPr>
            <a:r>
              <a:rPr lang="uk-UA" dirty="0"/>
              <a:t>втратою грошових коштів;</a:t>
            </a:r>
          </a:p>
          <a:p>
            <a:pPr marL="285750" indent="-285750">
              <a:buFont typeface="Arial" panose="020B0604020202020204" pitchFamily="34" charset="0"/>
              <a:buChar char="•"/>
            </a:pPr>
            <a:r>
              <a:rPr lang="uk-UA" dirty="0"/>
              <a:t>недоотриманням коштів із передбачених джерел (при неповерненні боргів, зниження ринкових цін на продукцію, що реалізується; не оплата покупцями реалізованої продукції);</a:t>
            </a:r>
          </a:p>
          <a:p>
            <a:pPr marL="285750" indent="-285750">
              <a:buFont typeface="Arial" panose="020B0604020202020204" pitchFamily="34" charset="0"/>
              <a:buChar char="•"/>
            </a:pPr>
            <a:r>
              <a:rPr lang="uk-UA" dirty="0"/>
              <a:t>макроекономічними змінами (інфляція, валютний курс, тощо).</a:t>
            </a:r>
          </a:p>
        </p:txBody>
      </p:sp>
    </p:spTree>
    <p:extLst>
      <p:ext uri="{BB962C8B-B14F-4D97-AF65-F5344CB8AC3E}">
        <p14:creationId xmlns:p14="http://schemas.microsoft.com/office/powerpoint/2010/main" val="4043839870"/>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3E515918-5D54-4370-BA32-E969D8008F07}"/>
              </a:ext>
            </a:extLst>
          </p:cNvPr>
          <p:cNvSpPr txBox="1"/>
          <p:nvPr/>
        </p:nvSpPr>
        <p:spPr>
          <a:xfrm>
            <a:off x="2870813" y="2226725"/>
            <a:ext cx="6487108" cy="1754326"/>
          </a:xfrm>
          <a:prstGeom prst="rect">
            <a:avLst/>
          </a:prstGeom>
          <a:noFill/>
        </p:spPr>
        <p:txBody>
          <a:bodyPr wrap="square">
            <a:spAutoFit/>
          </a:bodyPr>
          <a:lstStyle/>
          <a:p>
            <a:r>
              <a:rPr lang="uk-UA" dirty="0"/>
              <a:t>4) Втрати часу. На практиці будь-яка підприємницька діяльність обумовлюється втратами, які виникають внаслідок передчасного або спізнілого прийняття рішень. Таким чином втрати часу викликані невчасним прийняттям рішення. Також такі втрати виникають коли процес реалізації такого рішення відбувається повільніше ніж це було заплановано.</a:t>
            </a:r>
          </a:p>
        </p:txBody>
      </p:sp>
    </p:spTree>
    <p:extLst>
      <p:ext uri="{BB962C8B-B14F-4D97-AF65-F5344CB8AC3E}">
        <p14:creationId xmlns:p14="http://schemas.microsoft.com/office/powerpoint/2010/main" val="114847134"/>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12A56C7C-0C78-4A51-9C77-E7489AE21D4C}"/>
              </a:ext>
            </a:extLst>
          </p:cNvPr>
          <p:cNvSpPr txBox="1"/>
          <p:nvPr/>
        </p:nvSpPr>
        <p:spPr>
          <a:xfrm>
            <a:off x="3048778" y="2401087"/>
            <a:ext cx="6431124" cy="1477328"/>
          </a:xfrm>
          <a:prstGeom prst="rect">
            <a:avLst/>
          </a:prstGeom>
          <a:noFill/>
        </p:spPr>
        <p:txBody>
          <a:bodyPr wrap="square">
            <a:spAutoFit/>
          </a:bodyPr>
          <a:lstStyle/>
          <a:p>
            <a:r>
              <a:rPr lang="uk-UA" dirty="0"/>
              <a:t>5) Специфічні втрати – це втрати, які проявляються у вигляді нанесення збитків здоров’ю та життю людей, оточуючому середовищу, престижу підприємця, або в наслідок інших несприятливих соціальних і морально- психологічних наслідків.</a:t>
            </a:r>
          </a:p>
        </p:txBody>
      </p:sp>
    </p:spTree>
    <p:extLst>
      <p:ext uri="{BB962C8B-B14F-4D97-AF65-F5344CB8AC3E}">
        <p14:creationId xmlns:p14="http://schemas.microsoft.com/office/powerpoint/2010/main" val="1206217945"/>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D1F5E176-781D-4B08-9038-CDF345BB6348}"/>
              </a:ext>
            </a:extLst>
          </p:cNvPr>
          <p:cNvSpPr txBox="1"/>
          <p:nvPr/>
        </p:nvSpPr>
        <p:spPr>
          <a:xfrm>
            <a:off x="2360644" y="1422260"/>
            <a:ext cx="7921690" cy="3139321"/>
          </a:xfrm>
          <a:prstGeom prst="rect">
            <a:avLst/>
          </a:prstGeom>
          <a:noFill/>
        </p:spPr>
        <p:txBody>
          <a:bodyPr wrap="square">
            <a:spAutoFit/>
          </a:bodyPr>
          <a:lstStyle/>
          <a:p>
            <a:pPr algn="ctr"/>
            <a:r>
              <a:rPr lang="uk-UA" b="1" dirty="0"/>
              <a:t>5. Методи управління та зменшення ризиків</a:t>
            </a:r>
          </a:p>
          <a:p>
            <a:endParaRPr lang="uk-UA" dirty="0"/>
          </a:p>
          <a:p>
            <a:r>
              <a:rPr lang="uk-UA" dirty="0"/>
              <a:t>В умовах об’єктивного існування ризику виникає потреба в певному механізмі, який дозволяє врахувати та послабити негативний вплив ризику на результати підприємницької діяльності при прийнятті та реалізації господарських рішень. Таким механізмом є управління ризиком (ризик-менеджмент).</a:t>
            </a:r>
          </a:p>
          <a:p>
            <a:r>
              <a:rPr lang="uk-UA" b="1" dirty="0"/>
              <a:t>Ризик-менеджмент</a:t>
            </a:r>
            <a:r>
              <a:rPr lang="uk-UA" dirty="0"/>
              <a:t> – це сукупність методів, прийомів і заходів, що дозволяють певною мірою прогнозувати настання ризикових подій та вживати заходи щодо зменшення значення негативних наслідків настання таких подій.</a:t>
            </a:r>
          </a:p>
        </p:txBody>
      </p:sp>
    </p:spTree>
    <p:extLst>
      <p:ext uri="{BB962C8B-B14F-4D97-AF65-F5344CB8AC3E}">
        <p14:creationId xmlns:p14="http://schemas.microsoft.com/office/powerpoint/2010/main" val="343110240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BC379C90-9884-4873-979B-9A7270334736}"/>
              </a:ext>
            </a:extLst>
          </p:cNvPr>
          <p:cNvSpPr txBox="1"/>
          <p:nvPr/>
        </p:nvSpPr>
        <p:spPr>
          <a:xfrm>
            <a:off x="2827176" y="1951672"/>
            <a:ext cx="7445828" cy="1477328"/>
          </a:xfrm>
          <a:prstGeom prst="rect">
            <a:avLst/>
          </a:prstGeom>
          <a:noFill/>
        </p:spPr>
        <p:txBody>
          <a:bodyPr wrap="square">
            <a:spAutoFit/>
          </a:bodyPr>
          <a:lstStyle/>
          <a:p>
            <a:r>
              <a:rPr lang="uk-UA" b="1" dirty="0"/>
              <a:t>Підприємницький ризик </a:t>
            </a:r>
            <a:r>
              <a:rPr lang="uk-UA" dirty="0"/>
              <a:t>– це об’єктивно-суб’єктивна економічна категорія, яка має імовірнісний характер і характеризує невизначеність кінцевого результату діяльності, внаслідок можливого впливу (дії) на нього низки об’єктивних та/або суб’єктивних факторів, які не враховуються при його плануванні.</a:t>
            </a:r>
          </a:p>
        </p:txBody>
      </p:sp>
    </p:spTree>
    <p:extLst>
      <p:ext uri="{BB962C8B-B14F-4D97-AF65-F5344CB8AC3E}">
        <p14:creationId xmlns:p14="http://schemas.microsoft.com/office/powerpoint/2010/main" val="1562788367"/>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50117532-F259-414E-82B6-6ECFE9818C2E}"/>
              </a:ext>
            </a:extLst>
          </p:cNvPr>
          <p:cNvSpPr txBox="1"/>
          <p:nvPr/>
        </p:nvSpPr>
        <p:spPr>
          <a:xfrm>
            <a:off x="2265489" y="1599542"/>
            <a:ext cx="7697755" cy="2585323"/>
          </a:xfrm>
          <a:prstGeom prst="rect">
            <a:avLst/>
          </a:prstGeom>
          <a:noFill/>
        </p:spPr>
        <p:txBody>
          <a:bodyPr wrap="square">
            <a:spAutoFit/>
          </a:bodyPr>
          <a:lstStyle/>
          <a:p>
            <a:r>
              <a:rPr lang="uk-UA" b="1" dirty="0"/>
              <a:t>Система управління ризиками </a:t>
            </a:r>
            <a:r>
              <a:rPr lang="uk-UA" dirty="0"/>
              <a:t>складається з двох підсистем: суб’єкта управління (спеціаліста з ризиків; менеджери; особи, що приймають рішення) та об’єкта управління (ризикові вкладення капіталу; відносини між господарюючими суб’єктами). </a:t>
            </a:r>
          </a:p>
          <a:p>
            <a:r>
              <a:rPr lang="uk-UA" b="1" dirty="0"/>
              <a:t>Суб’єкт управління </a:t>
            </a:r>
            <a:r>
              <a:rPr lang="uk-UA" dirty="0"/>
              <a:t>– це спеціальна група людей, що здійснює цілеспрямоване функціонування об’єкту управління, використовуючи різні прийоми і способи управлінського впливу. </a:t>
            </a:r>
            <a:r>
              <a:rPr lang="uk-UA" b="1" dirty="0"/>
              <a:t>Об’єкт управління </a:t>
            </a:r>
            <a:r>
              <a:rPr lang="uk-UA" dirty="0"/>
              <a:t>– це безпосередньо ризик, ризиковані вкладення капіталу і економічні відносини між суб’єктами у процесі підприємницької діяльності.</a:t>
            </a:r>
          </a:p>
        </p:txBody>
      </p:sp>
    </p:spTree>
    <p:extLst>
      <p:ext uri="{BB962C8B-B14F-4D97-AF65-F5344CB8AC3E}">
        <p14:creationId xmlns:p14="http://schemas.microsoft.com/office/powerpoint/2010/main" val="1030146760"/>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3563657B-62B9-4C35-AF80-781CDB842ED6}"/>
              </a:ext>
            </a:extLst>
          </p:cNvPr>
          <p:cNvSpPr txBox="1"/>
          <p:nvPr/>
        </p:nvSpPr>
        <p:spPr>
          <a:xfrm>
            <a:off x="2572279" y="1669808"/>
            <a:ext cx="7193174" cy="2308324"/>
          </a:xfrm>
          <a:prstGeom prst="rect">
            <a:avLst/>
          </a:prstGeom>
          <a:noFill/>
        </p:spPr>
        <p:txBody>
          <a:bodyPr wrap="square">
            <a:spAutoFit/>
          </a:bodyPr>
          <a:lstStyle/>
          <a:p>
            <a:r>
              <a:rPr lang="uk-UA" dirty="0"/>
              <a:t>Процес управління ризиками включає такі стадії:</a:t>
            </a:r>
          </a:p>
          <a:p>
            <a:pPr marL="285750" indent="-285750">
              <a:buFont typeface="Arial" panose="020B0604020202020204" pitchFamily="34" charset="0"/>
              <a:buChar char="•"/>
            </a:pPr>
            <a:r>
              <a:rPr lang="uk-UA" dirty="0"/>
              <a:t>виявлення передбачуваного ризику;</a:t>
            </a:r>
          </a:p>
          <a:p>
            <a:pPr marL="285750" indent="-285750">
              <a:buFont typeface="Arial" panose="020B0604020202020204" pitchFamily="34" charset="0"/>
              <a:buChar char="•"/>
            </a:pPr>
            <a:r>
              <a:rPr lang="uk-UA" dirty="0"/>
              <a:t>оцінка ризику, тобто визначення їх ймовірних розмірів і наслідків;</a:t>
            </a:r>
          </a:p>
          <a:p>
            <a:pPr marL="285750" indent="-285750">
              <a:buFont typeface="Arial" panose="020B0604020202020204" pitchFamily="34" charset="0"/>
              <a:buChar char="•"/>
            </a:pPr>
            <a:r>
              <a:rPr lang="uk-UA" dirty="0"/>
              <a:t>вибір методу управління ризиком, тобто розробку і реалізацію заходів щодо запобігання чи мінімізації пов’язаних з ризиками втрат;</a:t>
            </a:r>
          </a:p>
          <a:p>
            <a:pPr marL="285750" indent="-285750">
              <a:buFont typeface="Arial" panose="020B0604020202020204" pitchFamily="34" charset="0"/>
              <a:buChar char="•"/>
            </a:pPr>
            <a:r>
              <a:rPr lang="uk-UA" dirty="0"/>
              <a:t>застосування обраних методів;</a:t>
            </a:r>
          </a:p>
          <a:p>
            <a:pPr marL="285750" indent="-285750">
              <a:buFont typeface="Arial" panose="020B0604020202020204" pitchFamily="34" charset="0"/>
              <a:buChar char="•"/>
            </a:pPr>
            <a:r>
              <a:rPr lang="uk-UA" dirty="0"/>
              <a:t>оцінка результатів.</a:t>
            </a:r>
          </a:p>
        </p:txBody>
      </p:sp>
    </p:spTree>
    <p:extLst>
      <p:ext uri="{BB962C8B-B14F-4D97-AF65-F5344CB8AC3E}">
        <p14:creationId xmlns:p14="http://schemas.microsoft.com/office/powerpoint/2010/main" val="4056908674"/>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A494C233-36B3-4D19-97B9-76D4ED64EC39}"/>
              </a:ext>
            </a:extLst>
          </p:cNvPr>
          <p:cNvSpPr txBox="1"/>
          <p:nvPr/>
        </p:nvSpPr>
        <p:spPr>
          <a:xfrm>
            <a:off x="2332653" y="1720840"/>
            <a:ext cx="7744408" cy="2031325"/>
          </a:xfrm>
          <a:prstGeom prst="rect">
            <a:avLst/>
          </a:prstGeom>
          <a:noFill/>
        </p:spPr>
        <p:txBody>
          <a:bodyPr wrap="square">
            <a:spAutoFit/>
          </a:bodyPr>
          <a:lstStyle/>
          <a:p>
            <a:r>
              <a:rPr lang="uk-UA" dirty="0"/>
              <a:t>Основні правила ризик-менеджменту:</a:t>
            </a:r>
          </a:p>
          <a:p>
            <a:pPr marL="285750" indent="-285750">
              <a:buFont typeface="Arial" panose="020B0604020202020204" pitchFamily="34" charset="0"/>
              <a:buChar char="•"/>
            </a:pPr>
            <a:r>
              <a:rPr lang="uk-UA" dirty="0"/>
              <a:t>не можна ризикувати більше, ніж це може дозволити власний капітал;</a:t>
            </a:r>
          </a:p>
          <a:p>
            <a:pPr marL="285750" indent="-285750">
              <a:buFont typeface="Arial" panose="020B0604020202020204" pitchFamily="34" charset="0"/>
              <a:buChar char="•"/>
            </a:pPr>
            <a:r>
              <a:rPr lang="uk-UA" dirty="0"/>
              <a:t>необхідно думати про наслідки ризику;</a:t>
            </a:r>
          </a:p>
          <a:p>
            <a:pPr marL="285750" indent="-285750">
              <a:buFont typeface="Arial" panose="020B0604020202020204" pitchFamily="34" charset="0"/>
              <a:buChar char="•"/>
            </a:pPr>
            <a:r>
              <a:rPr lang="uk-UA" dirty="0"/>
              <a:t>не можна ризикувати великим заради малого;</a:t>
            </a:r>
          </a:p>
          <a:p>
            <a:pPr marL="285750" indent="-285750">
              <a:buFont typeface="Arial" panose="020B0604020202020204" pitchFamily="34" charset="0"/>
              <a:buChar char="•"/>
            </a:pPr>
            <a:r>
              <a:rPr lang="uk-UA" dirty="0"/>
              <a:t>позитивне рішення приймається лише при відсутності сумніву;</a:t>
            </a:r>
          </a:p>
          <a:p>
            <a:pPr marL="285750" indent="-285750">
              <a:buFont typeface="Arial" panose="020B0604020202020204" pitchFamily="34" charset="0"/>
              <a:buChar char="•"/>
            </a:pPr>
            <a:r>
              <a:rPr lang="uk-UA" dirty="0"/>
              <a:t>при наявності сумнівів приймаються негативні рішення;</a:t>
            </a:r>
          </a:p>
          <a:p>
            <a:pPr marL="285750" indent="-285750">
              <a:buFont typeface="Arial" panose="020B0604020202020204" pitchFamily="34" charset="0"/>
              <a:buChar char="•"/>
            </a:pPr>
            <a:r>
              <a:rPr lang="uk-UA" dirty="0"/>
              <a:t>не можна думати, що завжди існує тільки одне рішення – завжди є й інші.</a:t>
            </a:r>
          </a:p>
        </p:txBody>
      </p:sp>
    </p:spTree>
    <p:extLst>
      <p:ext uri="{BB962C8B-B14F-4D97-AF65-F5344CB8AC3E}">
        <p14:creationId xmlns:p14="http://schemas.microsoft.com/office/powerpoint/2010/main" val="399935811"/>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77BEA31F-9357-4A52-A7DC-5E5BE4B93102}"/>
              </a:ext>
            </a:extLst>
          </p:cNvPr>
          <p:cNvSpPr txBox="1"/>
          <p:nvPr/>
        </p:nvSpPr>
        <p:spPr>
          <a:xfrm>
            <a:off x="2210628" y="1500397"/>
            <a:ext cx="7520473" cy="2308324"/>
          </a:xfrm>
          <a:prstGeom prst="rect">
            <a:avLst/>
          </a:prstGeom>
          <a:noFill/>
        </p:spPr>
        <p:txBody>
          <a:bodyPr wrap="square">
            <a:spAutoFit/>
          </a:bodyPr>
          <a:lstStyle/>
          <a:p>
            <a:r>
              <a:rPr lang="ru-RU" dirty="0" err="1"/>
              <a:t>Розрізняють</a:t>
            </a:r>
            <a:r>
              <a:rPr lang="ru-RU" dirty="0"/>
              <a:t> </a:t>
            </a:r>
            <a:r>
              <a:rPr lang="ru-RU" dirty="0" err="1"/>
              <a:t>такі</a:t>
            </a:r>
            <a:r>
              <a:rPr lang="ru-RU" dirty="0"/>
              <a:t> </a:t>
            </a:r>
            <a:r>
              <a:rPr lang="ru-RU" b="1" dirty="0" err="1"/>
              <a:t>методи</a:t>
            </a:r>
            <a:r>
              <a:rPr lang="ru-RU" b="1" dirty="0"/>
              <a:t> </a:t>
            </a:r>
            <a:r>
              <a:rPr lang="ru-RU" b="1" dirty="0" err="1"/>
              <a:t>зниження</a:t>
            </a:r>
            <a:r>
              <a:rPr lang="ru-RU" b="1" dirty="0"/>
              <a:t> </a:t>
            </a:r>
            <a:r>
              <a:rPr lang="ru-RU" b="1" dirty="0" err="1"/>
              <a:t>ступеня</a:t>
            </a:r>
            <a:r>
              <a:rPr lang="ru-RU" b="1" dirty="0"/>
              <a:t> </a:t>
            </a:r>
            <a:r>
              <a:rPr lang="ru-RU" b="1" dirty="0" err="1"/>
              <a:t>ризику</a:t>
            </a:r>
            <a:r>
              <a:rPr lang="ru-RU" dirty="0"/>
              <a:t>:</a:t>
            </a:r>
          </a:p>
          <a:p>
            <a:endParaRPr lang="ru-RU" dirty="0"/>
          </a:p>
          <a:p>
            <a:r>
              <a:rPr lang="ru-RU" dirty="0"/>
              <a:t>	</a:t>
            </a:r>
            <a:r>
              <a:rPr lang="ru-RU" b="1" i="1" dirty="0"/>
              <a:t>1. </a:t>
            </a:r>
            <a:r>
              <a:rPr lang="ru-RU" b="1" i="1" dirty="0" err="1"/>
              <a:t>Позички</a:t>
            </a:r>
            <a:r>
              <a:rPr lang="ru-RU" b="1" i="1" dirty="0"/>
              <a:t> </a:t>
            </a:r>
            <a:r>
              <a:rPr lang="ru-RU" b="1" i="1" dirty="0" err="1"/>
              <a:t>під</a:t>
            </a:r>
            <a:r>
              <a:rPr lang="ru-RU" b="1" i="1" dirty="0"/>
              <a:t> заставу </a:t>
            </a:r>
            <a:r>
              <a:rPr lang="ru-RU" dirty="0"/>
              <a:t>– </a:t>
            </a:r>
            <a:r>
              <a:rPr lang="ru-RU" dirty="0" err="1"/>
              <a:t>це</a:t>
            </a:r>
            <a:r>
              <a:rPr lang="ru-RU" dirty="0"/>
              <a:t> </a:t>
            </a:r>
            <a:r>
              <a:rPr lang="ru-RU" dirty="0" err="1"/>
              <a:t>позички</a:t>
            </a:r>
            <a:r>
              <a:rPr lang="ru-RU" dirty="0"/>
              <a:t>, </a:t>
            </a:r>
            <a:r>
              <a:rPr lang="ru-RU" dirty="0" err="1"/>
              <a:t>забезпечені</a:t>
            </a:r>
            <a:r>
              <a:rPr lang="ru-RU" dirty="0"/>
              <a:t> з боку </a:t>
            </a:r>
            <a:r>
              <a:rPr lang="ru-RU" dirty="0" err="1"/>
              <a:t>позичальника</a:t>
            </a:r>
            <a:r>
              <a:rPr lang="ru-RU" dirty="0"/>
              <a:t> </a:t>
            </a:r>
            <a:r>
              <a:rPr lang="ru-RU" dirty="0" err="1"/>
              <a:t>заставними</a:t>
            </a:r>
            <a:r>
              <a:rPr lang="ru-RU" dirty="0"/>
              <a:t> активами. Але </a:t>
            </a:r>
            <a:r>
              <a:rPr lang="ru-RU" dirty="0" err="1"/>
              <a:t>якщо</a:t>
            </a:r>
            <a:r>
              <a:rPr lang="ru-RU" dirty="0"/>
              <a:t> у </a:t>
            </a:r>
            <a:r>
              <a:rPr lang="ru-RU" dirty="0" err="1"/>
              <a:t>минулі</a:t>
            </a:r>
            <a:r>
              <a:rPr lang="ru-RU" dirty="0"/>
              <a:t> роки </a:t>
            </a:r>
            <a:r>
              <a:rPr lang="ru-RU" dirty="0" err="1"/>
              <a:t>заставні</a:t>
            </a:r>
            <a:r>
              <a:rPr lang="ru-RU" dirty="0"/>
              <a:t> </a:t>
            </a:r>
            <a:r>
              <a:rPr lang="ru-RU" dirty="0" err="1"/>
              <a:t>фізичні</a:t>
            </a:r>
            <a:r>
              <a:rPr lang="ru-RU" dirty="0"/>
              <a:t> </a:t>
            </a:r>
            <a:r>
              <a:rPr lang="ru-RU" dirty="0" err="1"/>
              <a:t>активи</a:t>
            </a:r>
            <a:r>
              <a:rPr lang="ru-RU" dirty="0"/>
              <a:t> переходили у </a:t>
            </a:r>
            <a:r>
              <a:rPr lang="ru-RU" dirty="0" err="1"/>
              <a:t>володіння</a:t>
            </a:r>
            <a:r>
              <a:rPr lang="ru-RU" dirty="0"/>
              <a:t> кредитора, то </a:t>
            </a:r>
            <a:r>
              <a:rPr lang="ru-RU" dirty="0" err="1"/>
              <a:t>тепер</a:t>
            </a:r>
            <a:r>
              <a:rPr lang="ru-RU" dirty="0"/>
              <a:t> вони, як правило, </a:t>
            </a:r>
            <a:r>
              <a:rPr lang="ru-RU" dirty="0" err="1"/>
              <a:t>залишаються</a:t>
            </a:r>
            <a:r>
              <a:rPr lang="ru-RU" dirty="0"/>
              <a:t> у </a:t>
            </a:r>
            <a:r>
              <a:rPr lang="ru-RU" dirty="0" err="1"/>
              <a:t>використанні</a:t>
            </a:r>
            <a:r>
              <a:rPr lang="ru-RU" dirty="0"/>
              <a:t> </a:t>
            </a:r>
            <a:r>
              <a:rPr lang="ru-RU" dirty="0" err="1"/>
              <a:t>позичальника</a:t>
            </a:r>
            <a:r>
              <a:rPr lang="ru-RU" dirty="0"/>
              <a:t>, а кредитору </a:t>
            </a:r>
            <a:r>
              <a:rPr lang="ru-RU" dirty="0" err="1"/>
              <a:t>відповідно</a:t>
            </a:r>
            <a:r>
              <a:rPr lang="ru-RU" dirty="0"/>
              <a:t> до контракту </a:t>
            </a:r>
            <a:r>
              <a:rPr lang="ru-RU" dirty="0" err="1"/>
              <a:t>переходять</a:t>
            </a:r>
            <a:r>
              <a:rPr lang="ru-RU" dirty="0"/>
              <a:t> (</a:t>
            </a:r>
            <a:r>
              <a:rPr lang="ru-RU" dirty="0" err="1"/>
              <a:t>уступаються</a:t>
            </a:r>
            <a:r>
              <a:rPr lang="ru-RU" dirty="0"/>
              <a:t>) права </a:t>
            </a:r>
            <a:r>
              <a:rPr lang="ru-RU" dirty="0" err="1"/>
              <a:t>володіння</a:t>
            </a:r>
            <a:r>
              <a:rPr lang="ru-RU" dirty="0"/>
              <a:t> (</a:t>
            </a:r>
            <a:r>
              <a:rPr lang="ru-RU" dirty="0" err="1"/>
              <a:t>цесія</a:t>
            </a:r>
            <a:r>
              <a:rPr lang="ru-RU" dirty="0"/>
              <a:t>).</a:t>
            </a:r>
          </a:p>
        </p:txBody>
      </p:sp>
    </p:spTree>
    <p:extLst>
      <p:ext uri="{BB962C8B-B14F-4D97-AF65-F5344CB8AC3E}">
        <p14:creationId xmlns:p14="http://schemas.microsoft.com/office/powerpoint/2010/main" val="763652114"/>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C02BEE7B-BB35-4C48-AE61-3CF7B6BEE088}"/>
              </a:ext>
            </a:extLst>
          </p:cNvPr>
          <p:cNvSpPr txBox="1"/>
          <p:nvPr/>
        </p:nvSpPr>
        <p:spPr>
          <a:xfrm>
            <a:off x="2341984" y="1689929"/>
            <a:ext cx="7453513" cy="2585323"/>
          </a:xfrm>
          <a:prstGeom prst="rect">
            <a:avLst/>
          </a:prstGeom>
          <a:noFill/>
        </p:spPr>
        <p:txBody>
          <a:bodyPr wrap="square">
            <a:spAutoFit/>
          </a:bodyPr>
          <a:lstStyle/>
          <a:p>
            <a:r>
              <a:rPr lang="uk-UA" dirty="0"/>
              <a:t>	</a:t>
            </a:r>
            <a:r>
              <a:rPr lang="uk-UA" b="1" i="1" dirty="0"/>
              <a:t>2. Гарантування </a:t>
            </a:r>
            <a:r>
              <a:rPr lang="uk-UA" dirty="0"/>
              <a:t>– це надання кредиту під письмове зобов’язання третьої сторони (гаранту) сплатити борг у випадку відмови від сплати позичальником.</a:t>
            </a:r>
          </a:p>
          <a:p>
            <a:r>
              <a:rPr lang="uk-UA" dirty="0"/>
              <a:t>	Гарантії можуть бути таких видів:</a:t>
            </a:r>
          </a:p>
          <a:p>
            <a:pPr marL="285750" indent="-285750">
              <a:buFont typeface="Arial" panose="020B0604020202020204" pitchFamily="34" charset="0"/>
              <a:buChar char="•"/>
            </a:pPr>
            <a:r>
              <a:rPr lang="uk-UA" dirty="0"/>
              <a:t>обмежена або необмежена, тобто та, що гарантує повернення всієї заборгованості, або її частки;</a:t>
            </a:r>
          </a:p>
          <a:p>
            <a:pPr marL="285750" indent="-285750">
              <a:buFont typeface="Arial" panose="020B0604020202020204" pitchFamily="34" charset="0"/>
              <a:buChar char="•"/>
            </a:pPr>
            <a:r>
              <a:rPr lang="uk-UA" dirty="0"/>
              <a:t>забезпечена або незабезпечена, тобто з заставою або без неї;</a:t>
            </a:r>
          </a:p>
          <a:p>
            <a:pPr marL="285750" indent="-285750">
              <a:buFont typeface="Arial" panose="020B0604020202020204" pitchFamily="34" charset="0"/>
              <a:buChar char="•"/>
            </a:pPr>
            <a:r>
              <a:rPr lang="uk-UA" dirty="0"/>
              <a:t>фізичних або юридичних осіб, тобто забезпечена власними або корпоративними активами.</a:t>
            </a:r>
          </a:p>
        </p:txBody>
      </p:sp>
    </p:spTree>
    <p:extLst>
      <p:ext uri="{BB962C8B-B14F-4D97-AF65-F5344CB8AC3E}">
        <p14:creationId xmlns:p14="http://schemas.microsoft.com/office/powerpoint/2010/main" val="3914993713"/>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31C54459-B637-49A1-B0D9-06B143F024FA}"/>
              </a:ext>
            </a:extLst>
          </p:cNvPr>
          <p:cNvSpPr txBox="1"/>
          <p:nvPr/>
        </p:nvSpPr>
        <p:spPr>
          <a:xfrm>
            <a:off x="2572279" y="2197273"/>
            <a:ext cx="7420807" cy="1477328"/>
          </a:xfrm>
          <a:prstGeom prst="rect">
            <a:avLst/>
          </a:prstGeom>
          <a:noFill/>
        </p:spPr>
        <p:txBody>
          <a:bodyPr wrap="square">
            <a:spAutoFit/>
          </a:bodyPr>
          <a:lstStyle/>
          <a:p>
            <a:r>
              <a:rPr lang="uk-UA" b="1" i="1" dirty="0"/>
              <a:t>3. Диверсифікація </a:t>
            </a:r>
            <a:r>
              <a:rPr lang="uk-UA" dirty="0"/>
              <a:t>– це процес розподілу ризику між різними об’єктами вкладення, що безпосередньо не пов’язані між собою. На цій процедурі базують свою діяльність інвестиційні фонди. Вони продають клієнтам свої акції, а одержані кошти вкладають в різноманітні цінні папери, які приносять стійкий середній прибуток.</a:t>
            </a:r>
          </a:p>
        </p:txBody>
      </p:sp>
    </p:spTree>
    <p:extLst>
      <p:ext uri="{BB962C8B-B14F-4D97-AF65-F5344CB8AC3E}">
        <p14:creationId xmlns:p14="http://schemas.microsoft.com/office/powerpoint/2010/main" val="2923477658"/>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F975CBEF-1A77-455D-9396-D0CF084A78CD}"/>
              </a:ext>
            </a:extLst>
          </p:cNvPr>
          <p:cNvSpPr txBox="1"/>
          <p:nvPr/>
        </p:nvSpPr>
        <p:spPr>
          <a:xfrm>
            <a:off x="2665496" y="1643275"/>
            <a:ext cx="6990960" cy="2585323"/>
          </a:xfrm>
          <a:prstGeom prst="rect">
            <a:avLst/>
          </a:prstGeom>
          <a:noFill/>
        </p:spPr>
        <p:txBody>
          <a:bodyPr wrap="square">
            <a:spAutoFit/>
          </a:bodyPr>
          <a:lstStyle/>
          <a:p>
            <a:r>
              <a:rPr lang="ru-RU" b="1" i="1" dirty="0"/>
              <a:t>4. </a:t>
            </a:r>
            <a:r>
              <a:rPr lang="ru-RU" b="1" i="1" dirty="0" err="1"/>
              <a:t>Лімітування</a:t>
            </a:r>
            <a:r>
              <a:rPr lang="ru-RU" b="1" i="1" dirty="0"/>
              <a:t> </a:t>
            </a:r>
            <a:r>
              <a:rPr lang="ru-RU" dirty="0"/>
              <a:t>– </a:t>
            </a:r>
            <a:r>
              <a:rPr lang="ru-RU" dirty="0" err="1"/>
              <a:t>це</a:t>
            </a:r>
            <a:r>
              <a:rPr lang="ru-RU" dirty="0"/>
              <a:t> </a:t>
            </a:r>
            <a:r>
              <a:rPr lang="ru-RU" dirty="0" err="1"/>
              <a:t>обмеження</a:t>
            </a:r>
            <a:r>
              <a:rPr lang="ru-RU" dirty="0"/>
              <a:t> </a:t>
            </a:r>
            <a:r>
              <a:rPr lang="ru-RU" dirty="0" err="1"/>
              <a:t>граничних</a:t>
            </a:r>
            <a:r>
              <a:rPr lang="ru-RU" dirty="0"/>
              <a:t> сум </a:t>
            </a:r>
            <a:r>
              <a:rPr lang="ru-RU" dirty="0" err="1"/>
              <a:t>вкладення</a:t>
            </a:r>
            <a:r>
              <a:rPr lang="ru-RU" dirty="0"/>
              <a:t> </a:t>
            </a:r>
            <a:r>
              <a:rPr lang="ru-RU" dirty="0" err="1"/>
              <a:t>капіталу</a:t>
            </a:r>
            <a:r>
              <a:rPr lang="ru-RU" dirty="0"/>
              <a:t>, продажу </a:t>
            </a:r>
            <a:r>
              <a:rPr lang="ru-RU" dirty="0" err="1"/>
              <a:t>товарів</a:t>
            </a:r>
            <a:r>
              <a:rPr lang="ru-RU" dirty="0"/>
              <a:t> у кредит, </a:t>
            </a:r>
            <a:r>
              <a:rPr lang="ru-RU" dirty="0" err="1"/>
              <a:t>наданні</a:t>
            </a:r>
            <a:r>
              <a:rPr lang="ru-RU" dirty="0"/>
              <a:t> </a:t>
            </a:r>
            <a:r>
              <a:rPr lang="ru-RU" dirty="0" err="1"/>
              <a:t>позик</a:t>
            </a:r>
            <a:r>
              <a:rPr lang="ru-RU" dirty="0"/>
              <a:t>, </a:t>
            </a:r>
            <a:r>
              <a:rPr lang="ru-RU" dirty="0" err="1"/>
              <a:t>укладанні</a:t>
            </a:r>
            <a:r>
              <a:rPr lang="ru-RU" dirty="0"/>
              <a:t> договору на овердрафт і т.д. </a:t>
            </a:r>
            <a:r>
              <a:rPr lang="ru-RU" dirty="0" err="1"/>
              <a:t>Лімітування</a:t>
            </a:r>
            <a:r>
              <a:rPr lang="ru-RU" dirty="0"/>
              <a:t> </a:t>
            </a:r>
            <a:r>
              <a:rPr lang="ru-RU" dirty="0" err="1"/>
              <a:t>може</a:t>
            </a:r>
            <a:r>
              <a:rPr lang="ru-RU" dirty="0"/>
              <a:t> </a:t>
            </a:r>
            <a:r>
              <a:rPr lang="ru-RU" dirty="0" err="1"/>
              <a:t>включати</a:t>
            </a:r>
            <a:r>
              <a:rPr lang="ru-RU" dirty="0"/>
              <a:t> </a:t>
            </a:r>
            <a:r>
              <a:rPr lang="ru-RU" dirty="0" err="1"/>
              <a:t>максимальний</a:t>
            </a:r>
            <a:r>
              <a:rPr lang="ru-RU" dirty="0"/>
              <a:t> </a:t>
            </a:r>
            <a:r>
              <a:rPr lang="ru-RU" dirty="0" err="1"/>
              <a:t>обсяг</a:t>
            </a:r>
            <a:r>
              <a:rPr lang="ru-RU" dirty="0"/>
              <a:t> </a:t>
            </a:r>
            <a:r>
              <a:rPr lang="ru-RU" dirty="0" err="1"/>
              <a:t>закупівлі</a:t>
            </a:r>
            <a:r>
              <a:rPr lang="ru-RU" dirty="0"/>
              <a:t> </a:t>
            </a:r>
            <a:r>
              <a:rPr lang="ru-RU" dirty="0" err="1"/>
              <a:t>товарів</a:t>
            </a:r>
            <a:r>
              <a:rPr lang="ru-RU" dirty="0"/>
              <a:t> в одного </a:t>
            </a:r>
            <a:r>
              <a:rPr lang="ru-RU" dirty="0" err="1"/>
              <a:t>постачальника</a:t>
            </a:r>
            <a:r>
              <a:rPr lang="ru-RU" dirty="0"/>
              <a:t>, </a:t>
            </a:r>
            <a:r>
              <a:rPr lang="ru-RU" dirty="0" err="1"/>
              <a:t>максимальний</a:t>
            </a:r>
            <a:r>
              <a:rPr lang="ru-RU" dirty="0"/>
              <a:t> </a:t>
            </a:r>
            <a:r>
              <a:rPr lang="ru-RU" dirty="0" err="1"/>
              <a:t>розмір</a:t>
            </a:r>
            <a:r>
              <a:rPr lang="ru-RU" dirty="0"/>
              <a:t> </a:t>
            </a:r>
            <a:r>
              <a:rPr lang="ru-RU" dirty="0" err="1"/>
              <a:t>сукупних</a:t>
            </a:r>
            <a:r>
              <a:rPr lang="ru-RU" dirty="0"/>
              <a:t> </a:t>
            </a:r>
            <a:r>
              <a:rPr lang="ru-RU" dirty="0" err="1"/>
              <a:t>запасів</a:t>
            </a:r>
            <a:r>
              <a:rPr lang="ru-RU" dirty="0"/>
              <a:t> </a:t>
            </a:r>
            <a:r>
              <a:rPr lang="ru-RU" dirty="0" err="1"/>
              <a:t>товарів</a:t>
            </a:r>
            <a:r>
              <a:rPr lang="ru-RU" dirty="0"/>
              <a:t>, </a:t>
            </a:r>
            <a:r>
              <a:rPr lang="ru-RU" dirty="0" err="1"/>
              <a:t>максимальний</a:t>
            </a:r>
            <a:r>
              <a:rPr lang="ru-RU" dirty="0"/>
              <a:t> </a:t>
            </a:r>
            <a:r>
              <a:rPr lang="ru-RU" dirty="0" err="1"/>
              <a:t>розмір</a:t>
            </a:r>
            <a:r>
              <a:rPr lang="ru-RU" dirty="0"/>
              <a:t> </a:t>
            </a:r>
            <a:r>
              <a:rPr lang="ru-RU" dirty="0" err="1"/>
              <a:t>споживчого</a:t>
            </a:r>
            <a:r>
              <a:rPr lang="ru-RU" dirty="0"/>
              <a:t> кредиту, </a:t>
            </a:r>
            <a:r>
              <a:rPr lang="ru-RU" dirty="0" err="1"/>
              <a:t>наданого</a:t>
            </a:r>
            <a:r>
              <a:rPr lang="ru-RU" dirty="0"/>
              <a:t> одному </a:t>
            </a:r>
            <a:r>
              <a:rPr lang="ru-RU" dirty="0" err="1"/>
              <a:t>покупцю</a:t>
            </a:r>
            <a:r>
              <a:rPr lang="ru-RU" dirty="0"/>
              <a:t>, </a:t>
            </a:r>
            <a:r>
              <a:rPr lang="ru-RU" dirty="0" err="1"/>
              <a:t>мінімальний</a:t>
            </a:r>
            <a:r>
              <a:rPr lang="ru-RU" dirty="0"/>
              <a:t> </a:t>
            </a:r>
            <a:r>
              <a:rPr lang="ru-RU" dirty="0" err="1"/>
              <a:t>розмір</a:t>
            </a:r>
            <a:r>
              <a:rPr lang="ru-RU" dirty="0"/>
              <a:t> </a:t>
            </a:r>
            <a:r>
              <a:rPr lang="ru-RU" dirty="0" err="1"/>
              <a:t>обігових</a:t>
            </a:r>
            <a:r>
              <a:rPr lang="ru-RU" dirty="0"/>
              <a:t> </a:t>
            </a:r>
            <a:r>
              <a:rPr lang="ru-RU" dirty="0" err="1"/>
              <a:t>активів</a:t>
            </a:r>
            <a:r>
              <a:rPr lang="ru-RU" dirty="0"/>
              <a:t>, </a:t>
            </a:r>
            <a:r>
              <a:rPr lang="ru-RU" dirty="0" err="1"/>
              <a:t>граничний</a:t>
            </a:r>
            <a:r>
              <a:rPr lang="ru-RU" dirty="0"/>
              <a:t> </a:t>
            </a:r>
            <a:r>
              <a:rPr lang="ru-RU" dirty="0" err="1"/>
              <a:t>розмір</a:t>
            </a:r>
            <a:r>
              <a:rPr lang="ru-RU" dirty="0"/>
              <a:t> </a:t>
            </a:r>
            <a:r>
              <a:rPr lang="ru-RU" dirty="0" err="1"/>
              <a:t>використання</a:t>
            </a:r>
            <a:r>
              <a:rPr lang="ru-RU" dirty="0"/>
              <a:t> </a:t>
            </a:r>
            <a:r>
              <a:rPr lang="ru-RU" dirty="0" err="1"/>
              <a:t>позикових</a:t>
            </a:r>
            <a:r>
              <a:rPr lang="ru-RU" dirty="0"/>
              <a:t> </a:t>
            </a:r>
            <a:r>
              <a:rPr lang="ru-RU" dirty="0" err="1"/>
              <a:t>коштів</a:t>
            </a:r>
            <a:r>
              <a:rPr lang="ru-RU" dirty="0"/>
              <a:t> в </a:t>
            </a:r>
            <a:r>
              <a:rPr lang="ru-RU" dirty="0" err="1"/>
              <a:t>обігу</a:t>
            </a:r>
            <a:r>
              <a:rPr lang="ru-RU" dirty="0"/>
              <a:t>, </a:t>
            </a:r>
            <a:r>
              <a:rPr lang="ru-RU" dirty="0" err="1"/>
              <a:t>максимальний</a:t>
            </a:r>
            <a:r>
              <a:rPr lang="ru-RU" dirty="0"/>
              <a:t> </a:t>
            </a:r>
            <a:r>
              <a:rPr lang="ru-RU" dirty="0" err="1"/>
              <a:t>розмір</a:t>
            </a:r>
            <a:r>
              <a:rPr lang="ru-RU" dirty="0"/>
              <a:t> депозиту </a:t>
            </a:r>
            <a:r>
              <a:rPr lang="ru-RU" dirty="0" err="1"/>
              <a:t>розміщуваного</a:t>
            </a:r>
            <a:r>
              <a:rPr lang="ru-RU" dirty="0"/>
              <a:t> в одному </a:t>
            </a:r>
            <a:r>
              <a:rPr lang="ru-RU" dirty="0" err="1"/>
              <a:t>комерційному</a:t>
            </a:r>
            <a:r>
              <a:rPr lang="ru-RU" dirty="0"/>
              <a:t> банку.</a:t>
            </a:r>
            <a:endParaRPr lang="uk-UA" dirty="0"/>
          </a:p>
        </p:txBody>
      </p:sp>
    </p:spTree>
    <p:extLst>
      <p:ext uri="{BB962C8B-B14F-4D97-AF65-F5344CB8AC3E}">
        <p14:creationId xmlns:p14="http://schemas.microsoft.com/office/powerpoint/2010/main" val="1147842353"/>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3123BFDD-4F5D-4B75-BB47-00FE6DCBDB01}"/>
              </a:ext>
            </a:extLst>
          </p:cNvPr>
          <p:cNvSpPr txBox="1"/>
          <p:nvPr/>
        </p:nvSpPr>
        <p:spPr>
          <a:xfrm>
            <a:off x="2453951" y="2274838"/>
            <a:ext cx="7660433" cy="1754326"/>
          </a:xfrm>
          <a:prstGeom prst="rect">
            <a:avLst/>
          </a:prstGeom>
          <a:noFill/>
        </p:spPr>
        <p:txBody>
          <a:bodyPr wrap="square">
            <a:spAutoFit/>
          </a:bodyPr>
          <a:lstStyle/>
          <a:p>
            <a:r>
              <a:rPr lang="uk-UA" b="1" i="1" dirty="0"/>
              <a:t>5. Самострахування </a:t>
            </a:r>
            <a:r>
              <a:rPr lang="uk-UA" dirty="0"/>
              <a:t>– це створення резервних і страхових фондів в рамках самого суб’єкта господарювання для оперативного подолання тимчасових труднощі фінансово-комерційної діяльності. Цей вид методу зниження є альтернативою страхуванню та є доцільним тоді, коли вартість майна, що наражається на певний ризик, відносно невелика порівняно з майновими та фінансовими параметрами всього проекту.</a:t>
            </a:r>
          </a:p>
        </p:txBody>
      </p:sp>
    </p:spTree>
    <p:extLst>
      <p:ext uri="{BB962C8B-B14F-4D97-AF65-F5344CB8AC3E}">
        <p14:creationId xmlns:p14="http://schemas.microsoft.com/office/powerpoint/2010/main" val="2458057457"/>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1A1E408A-BD36-4004-BABE-AC5D3D3F0D5C}"/>
              </a:ext>
            </a:extLst>
          </p:cNvPr>
          <p:cNvSpPr txBox="1"/>
          <p:nvPr/>
        </p:nvSpPr>
        <p:spPr>
          <a:xfrm>
            <a:off x="2257370" y="1938936"/>
            <a:ext cx="7399086" cy="2031325"/>
          </a:xfrm>
          <a:prstGeom prst="rect">
            <a:avLst/>
          </a:prstGeom>
          <a:noFill/>
        </p:spPr>
        <p:txBody>
          <a:bodyPr wrap="square">
            <a:spAutoFit/>
          </a:bodyPr>
          <a:lstStyle/>
          <a:p>
            <a:r>
              <a:rPr lang="uk-UA" b="1" i="1" dirty="0"/>
              <a:t>6. Страхування </a:t>
            </a:r>
            <a:r>
              <a:rPr lang="uk-UA" dirty="0"/>
              <a:t>– це відшкодування збитків за рахунок страхового фонду. Інвестор відмовляється від частини доходів, щоб уникнути ризику або звести його до нуля. Страховик, водночас, бере на себе відповідальність за ризик. Він має компенсувати наслідки реалізації цього ризику в розмірі, що не перевищує страхової суми. Страхова сума є мірою зобов’язань з боку страховика. Таким чином, реалізується ризикова функція страхування.</a:t>
            </a:r>
          </a:p>
        </p:txBody>
      </p:sp>
    </p:spTree>
    <p:extLst>
      <p:ext uri="{BB962C8B-B14F-4D97-AF65-F5344CB8AC3E}">
        <p14:creationId xmlns:p14="http://schemas.microsoft.com/office/powerpoint/2010/main" val="1105741584"/>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967A9045-C34F-4073-A7D3-986C0A111D98}"/>
              </a:ext>
            </a:extLst>
          </p:cNvPr>
          <p:cNvSpPr txBox="1"/>
          <p:nvPr/>
        </p:nvSpPr>
        <p:spPr>
          <a:xfrm>
            <a:off x="2453952" y="1392809"/>
            <a:ext cx="7613052" cy="2585323"/>
          </a:xfrm>
          <a:prstGeom prst="rect">
            <a:avLst/>
          </a:prstGeom>
          <a:noFill/>
        </p:spPr>
        <p:txBody>
          <a:bodyPr wrap="square">
            <a:spAutoFit/>
          </a:bodyPr>
          <a:lstStyle/>
          <a:p>
            <a:r>
              <a:rPr lang="uk-UA" b="1" i="1" dirty="0"/>
              <a:t>7. Здобуття додаткової інформації. </a:t>
            </a:r>
            <a:r>
              <a:rPr lang="uk-UA" dirty="0"/>
              <a:t> Цей метод спрямований на зниження ризику шляхом знаходження та використання необхідної інформації для прийняття підприємством ризикового рішення. Отримання необхідної інформації може значною мірою поліпшити прогноз і знизити ризик. Щоб визначити кількість необхідної інформації та доцільність її купівлі, слід порівняти очікувані від неї граничні вигоди з очікуваними граничними витратами, що пов’язані з її отриманням. Якщо очікувана вигода від купівлі інформації перевищує очікувані граничні витрати, то таку інформацію слід придбати, й навпаки.</a:t>
            </a:r>
          </a:p>
        </p:txBody>
      </p:sp>
    </p:spTree>
    <p:extLst>
      <p:ext uri="{BB962C8B-B14F-4D97-AF65-F5344CB8AC3E}">
        <p14:creationId xmlns:p14="http://schemas.microsoft.com/office/powerpoint/2010/main" val="249901837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CFCDB301-9F34-4093-9DCD-2BB3A1CF22DF}"/>
              </a:ext>
            </a:extLst>
          </p:cNvPr>
          <p:cNvSpPr txBox="1"/>
          <p:nvPr/>
        </p:nvSpPr>
        <p:spPr>
          <a:xfrm>
            <a:off x="1769572" y="1196293"/>
            <a:ext cx="9733451" cy="3693319"/>
          </a:xfrm>
          <a:prstGeom prst="rect">
            <a:avLst/>
          </a:prstGeom>
          <a:noFill/>
        </p:spPr>
        <p:txBody>
          <a:bodyPr wrap="square">
            <a:spAutoFit/>
          </a:bodyPr>
          <a:lstStyle/>
          <a:p>
            <a:r>
              <a:rPr lang="uk-UA" dirty="0"/>
              <a:t>Розглядають три сторони ризику.</a:t>
            </a:r>
          </a:p>
          <a:p>
            <a:endParaRPr lang="uk-UA" b="1" dirty="0"/>
          </a:p>
          <a:p>
            <a:r>
              <a:rPr lang="uk-UA" b="1" dirty="0"/>
              <a:t>Суб’єктивна сторона </a:t>
            </a:r>
            <a:r>
              <a:rPr lang="uk-UA" dirty="0"/>
              <a:t>(природа ризику) проявляється в тому, що підприємці неоднаково сприймають одну й ту саму величину економічного ризику в силу розходження психологічних, моральних, ідеологічних принципів орієнтації, установок. Крім того, економічний ризик завжди пов’язаний з вибором певних альтернатив, розрахунком ймовірностей їх результату.</a:t>
            </a:r>
          </a:p>
          <a:p>
            <a:endParaRPr lang="uk-UA" b="1" dirty="0"/>
          </a:p>
          <a:p>
            <a:r>
              <a:rPr lang="uk-UA" b="1" dirty="0"/>
              <a:t>Об’єктивна сторона </a:t>
            </a:r>
            <a:r>
              <a:rPr lang="uk-UA" dirty="0"/>
              <a:t>проявляється в тому, що це поняття відображає реально існуючі явища, процеси, сторони діяльності, причому економічний ризик існує незалежно від того, усвідомлює підприємець його наявність чи ні, враховує чи ігнорує його.</a:t>
            </a:r>
          </a:p>
          <a:p>
            <a:endParaRPr lang="uk-UA" b="1" dirty="0"/>
          </a:p>
          <a:p>
            <a:r>
              <a:rPr lang="uk-UA" b="1" dirty="0"/>
              <a:t>Суб’єктивно-об’єктивна</a:t>
            </a:r>
            <a:r>
              <a:rPr lang="uk-UA" dirty="0"/>
              <a:t> сторона визначається тим, що економічний ризик породжується як суб’єктивними процесами, так і тими, які не залежать від волі чи свідомості підприємця.</a:t>
            </a:r>
          </a:p>
        </p:txBody>
      </p:sp>
    </p:spTree>
    <p:extLst>
      <p:ext uri="{BB962C8B-B14F-4D97-AF65-F5344CB8AC3E}">
        <p14:creationId xmlns:p14="http://schemas.microsoft.com/office/powerpoint/2010/main" val="1212905612"/>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83FDD528-ECBC-4D68-B580-C45E010CA9FB}"/>
              </a:ext>
            </a:extLst>
          </p:cNvPr>
          <p:cNvSpPr txBox="1"/>
          <p:nvPr/>
        </p:nvSpPr>
        <p:spPr>
          <a:xfrm>
            <a:off x="2647562" y="2169282"/>
            <a:ext cx="7084176" cy="1477328"/>
          </a:xfrm>
          <a:prstGeom prst="rect">
            <a:avLst/>
          </a:prstGeom>
          <a:noFill/>
        </p:spPr>
        <p:txBody>
          <a:bodyPr wrap="square">
            <a:spAutoFit/>
          </a:bodyPr>
          <a:lstStyle/>
          <a:p>
            <a:r>
              <a:rPr lang="uk-UA" b="1" i="1" dirty="0"/>
              <a:t>8. Метод уникнення ризиків або відмови від них. </a:t>
            </a:r>
            <a:r>
              <a:rPr lang="uk-UA" dirty="0"/>
              <a:t>Прикладом використання методу є припинення виробництва певної продукції, відмова від сфери бізнесу, у якій є такі ризики, і вибір нових, у яких цих ризиків немає. Застосовуючи цей метод, підприємці більш воліють уникнути ризиків, ніж отримати прибуток.</a:t>
            </a:r>
          </a:p>
        </p:txBody>
      </p:sp>
    </p:spTree>
    <p:extLst>
      <p:ext uri="{BB962C8B-B14F-4D97-AF65-F5344CB8AC3E}">
        <p14:creationId xmlns:p14="http://schemas.microsoft.com/office/powerpoint/2010/main" val="1658674138"/>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7D11C0FA-0290-460E-9C16-807BDFDA1F59}"/>
              </a:ext>
            </a:extLst>
          </p:cNvPr>
          <p:cNvSpPr txBox="1"/>
          <p:nvPr/>
        </p:nvSpPr>
        <p:spPr>
          <a:xfrm>
            <a:off x="2481943" y="2274838"/>
            <a:ext cx="7651011" cy="1754326"/>
          </a:xfrm>
          <a:prstGeom prst="rect">
            <a:avLst/>
          </a:prstGeom>
          <a:noFill/>
        </p:spPr>
        <p:txBody>
          <a:bodyPr wrap="square">
            <a:spAutoFit/>
          </a:bodyPr>
          <a:lstStyle/>
          <a:p>
            <a:r>
              <a:rPr lang="uk-UA" b="1" i="1" dirty="0"/>
              <a:t>9. Метод мінімізації втрат. </a:t>
            </a:r>
            <a:r>
              <a:rPr lang="uk-UA" dirty="0"/>
              <a:t>Підприємство може спробувати попередити значну частину своїх збитків. Дотримуючись усіх правил, встановлених урядом, воно може уникнути додаткових штрафних санкцій у разі будь-якого інциденту в його діяльності. Підтримуючи гарні стосунки зі споживачами та постачальниками продукції, підприємство може зменшити розміри фінансових претензій, які воно буде змушене задовольнити</a:t>
            </a:r>
          </a:p>
        </p:txBody>
      </p:sp>
    </p:spTree>
    <p:extLst>
      <p:ext uri="{BB962C8B-B14F-4D97-AF65-F5344CB8AC3E}">
        <p14:creationId xmlns:p14="http://schemas.microsoft.com/office/powerpoint/2010/main" val="1188665055"/>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67F932C7-5B15-483D-A23E-CE967B29E0FD}"/>
              </a:ext>
            </a:extLst>
          </p:cNvPr>
          <p:cNvSpPr txBox="1"/>
          <p:nvPr/>
        </p:nvSpPr>
        <p:spPr>
          <a:xfrm>
            <a:off x="2062155" y="1582341"/>
            <a:ext cx="8780016" cy="2585323"/>
          </a:xfrm>
          <a:prstGeom prst="rect">
            <a:avLst/>
          </a:prstGeom>
          <a:noFill/>
        </p:spPr>
        <p:txBody>
          <a:bodyPr wrap="square">
            <a:spAutoFit/>
          </a:bodyPr>
          <a:lstStyle/>
          <a:p>
            <a:r>
              <a:rPr lang="uk-UA" dirty="0"/>
              <a:t>Всі методи управління ризиками умовно можна поділити на дві великі групи:</a:t>
            </a:r>
          </a:p>
          <a:p>
            <a:endParaRPr lang="uk-UA" dirty="0"/>
          </a:p>
          <a:p>
            <a:pPr marL="285750" indent="-285750">
              <a:buFont typeface="Arial" panose="020B0604020202020204" pitchFamily="34" charset="0"/>
              <a:buChar char="•"/>
            </a:pPr>
            <a:r>
              <a:rPr lang="uk-UA" dirty="0" err="1"/>
              <a:t>доподійні</a:t>
            </a:r>
            <a:r>
              <a:rPr lang="uk-UA" dirty="0"/>
              <a:t> методи управління ризиками,  плановані й здійснювані завчасно  і  спрямовані  на  зниження  ймовірності  збитку  і  зменшення розміру можливого збитку. Сюди відносять:  страхування,  самострахування,  попереджувальні організаційно-технічні, юридичні, договірні й інші заходи для передачі ризику;</a:t>
            </a:r>
          </a:p>
          <a:p>
            <a:pPr marL="285750" indent="-285750">
              <a:buFont typeface="Arial" panose="020B0604020202020204" pitchFamily="34" charset="0"/>
              <a:buChar char="•"/>
            </a:pPr>
            <a:r>
              <a:rPr lang="uk-UA" dirty="0" err="1"/>
              <a:t>післяподійні</a:t>
            </a:r>
            <a:r>
              <a:rPr lang="uk-UA" dirty="0"/>
              <a:t> методи управління,  застосовані після настання збитку і спрямовані на зниження його розміру і ліквідацію його наслідків. Це одержання ресурсів на ліквідацію збитків у вигляді фінансової допомоги, позик тощо.</a:t>
            </a:r>
          </a:p>
        </p:txBody>
      </p:sp>
    </p:spTree>
    <p:extLst>
      <p:ext uri="{BB962C8B-B14F-4D97-AF65-F5344CB8AC3E}">
        <p14:creationId xmlns:p14="http://schemas.microsoft.com/office/powerpoint/2010/main" val="516293486"/>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F799E59C-CDED-463D-AD75-D270183C2303}"/>
              </a:ext>
            </a:extLst>
          </p:cNvPr>
          <p:cNvSpPr/>
          <p:nvPr/>
        </p:nvSpPr>
        <p:spPr>
          <a:xfrm>
            <a:off x="1857080" y="1195124"/>
            <a:ext cx="8295588" cy="4524315"/>
          </a:xfrm>
          <a:prstGeom prst="rect">
            <a:avLst/>
          </a:prstGeom>
        </p:spPr>
        <p:txBody>
          <a:bodyPr wrap="square">
            <a:spAutoFit/>
          </a:bodyPr>
          <a:lstStyle/>
          <a:p>
            <a:pPr algn="ctr">
              <a:spcAft>
                <a:spcPts val="0"/>
              </a:spcAft>
            </a:pPr>
            <a:r>
              <a:rPr lang="uk-UA" b="1" dirty="0">
                <a:latin typeface="Times New Roman" panose="02020603050405020304" pitchFamily="18" charset="0"/>
                <a:ea typeface="Calibri" panose="020F0502020204030204" pitchFamily="34" charset="0"/>
                <a:cs typeface="Times New Roman" panose="02020603050405020304" pitchFamily="18" charset="0"/>
              </a:rPr>
              <a:t>Питання для опитування</a:t>
            </a:r>
            <a:endParaRPr lang="uk-UA" dirty="0">
              <a:latin typeface="Times New Roman" panose="02020603050405020304" pitchFamily="18" charset="0"/>
              <a:ea typeface="Calibri" panose="020F0502020204030204" pitchFamily="34" charset="0"/>
              <a:cs typeface="Times New Roman" panose="02020603050405020304" pitchFamily="18" charset="0"/>
            </a:endParaRPr>
          </a:p>
          <a:p>
            <a:pPr marL="342900" lvl="0" indent="-342900" algn="just">
              <a:spcAft>
                <a:spcPts val="0"/>
              </a:spcAft>
              <a:buFont typeface="+mj-lt"/>
              <a:buAutoNum type="arabicPeriod"/>
            </a:pPr>
            <a:r>
              <a:rPr lang="uk-UA" dirty="0">
                <a:latin typeface="Times New Roman" panose="02020603050405020304" pitchFamily="18" charset="0"/>
                <a:ea typeface="Calibri" panose="020F0502020204030204" pitchFamily="34" charset="0"/>
                <a:cs typeface="Times New Roman" panose="02020603050405020304" pitchFamily="18" charset="0"/>
              </a:rPr>
              <a:t>Поняття ризик та ризикована ситуація. (слайд 3).</a:t>
            </a:r>
          </a:p>
          <a:p>
            <a:pPr marL="342900" lvl="0" indent="-342900" algn="just">
              <a:spcAft>
                <a:spcPts val="0"/>
              </a:spcAft>
              <a:buFont typeface="+mj-lt"/>
              <a:buAutoNum type="arabicPeriod"/>
            </a:pPr>
            <a:r>
              <a:rPr lang="uk-UA" dirty="0">
                <a:latin typeface="Times New Roman" panose="02020603050405020304" pitchFamily="18" charset="0"/>
                <a:ea typeface="Calibri" panose="020F0502020204030204" pitchFamily="34" charset="0"/>
                <a:cs typeface="Times New Roman" panose="02020603050405020304" pitchFamily="18" charset="0"/>
              </a:rPr>
              <a:t>Що таке підприємницький ризик? (слайд 4).</a:t>
            </a:r>
          </a:p>
          <a:p>
            <a:pPr marL="342900" lvl="0" indent="-342900" algn="just">
              <a:spcAft>
                <a:spcPts val="0"/>
              </a:spcAft>
              <a:buFont typeface="+mj-lt"/>
              <a:buAutoNum type="arabicPeriod"/>
            </a:pPr>
            <a:r>
              <a:rPr lang="uk-UA" dirty="0">
                <a:latin typeface="Times New Roman" panose="02020603050405020304" pitchFamily="18" charset="0"/>
                <a:ea typeface="Calibri" panose="020F0502020204030204" pitchFamily="34" charset="0"/>
                <a:cs typeface="Times New Roman" panose="02020603050405020304" pitchFamily="18" charset="0"/>
              </a:rPr>
              <a:t>Суб’єктивна сторона ризику. (слайд 5).</a:t>
            </a:r>
          </a:p>
          <a:p>
            <a:pPr marL="342900" lvl="0" indent="-342900" algn="just">
              <a:spcAft>
                <a:spcPts val="0"/>
              </a:spcAft>
              <a:buFont typeface="+mj-lt"/>
              <a:buAutoNum type="arabicPeriod"/>
            </a:pPr>
            <a:r>
              <a:rPr lang="uk-UA" dirty="0">
                <a:latin typeface="Times New Roman" panose="02020603050405020304" pitchFamily="18" charset="0"/>
                <a:ea typeface="Calibri" panose="020F0502020204030204" pitchFamily="34" charset="0"/>
                <a:cs typeface="Times New Roman" panose="02020603050405020304" pitchFamily="18" charset="0"/>
              </a:rPr>
              <a:t>Об’єктивна сторона ризику. (слайд 5).</a:t>
            </a:r>
          </a:p>
          <a:p>
            <a:pPr marL="342900" lvl="0" indent="-342900" algn="just">
              <a:spcAft>
                <a:spcPts val="0"/>
              </a:spcAft>
              <a:buFont typeface="+mj-lt"/>
              <a:buAutoNum type="arabicPeriod"/>
            </a:pPr>
            <a:r>
              <a:rPr lang="uk-UA" dirty="0">
                <a:latin typeface="Times New Roman" panose="02020603050405020304" pitchFamily="18" charset="0"/>
                <a:ea typeface="Calibri" panose="020F0502020204030204" pitchFamily="34" charset="0"/>
                <a:cs typeface="Times New Roman" panose="02020603050405020304" pitchFamily="18" charset="0"/>
              </a:rPr>
              <a:t>Суб’єктивно-об’єктивна сторона ризику. (слайд 5).</a:t>
            </a:r>
          </a:p>
          <a:p>
            <a:pPr marL="342900" lvl="0" indent="-342900" algn="just">
              <a:spcAft>
                <a:spcPts val="0"/>
              </a:spcAft>
              <a:buFont typeface="+mj-lt"/>
              <a:buAutoNum type="arabicPeriod"/>
            </a:pPr>
            <a:r>
              <a:rPr lang="uk-UA" dirty="0">
                <a:latin typeface="Times New Roman" panose="02020603050405020304" pitchFamily="18" charset="0"/>
                <a:ea typeface="Calibri" panose="020F0502020204030204" pitchFamily="34" charset="0"/>
                <a:cs typeface="Times New Roman" panose="02020603050405020304" pitchFamily="18" charset="0"/>
              </a:rPr>
              <a:t>Економічна природа ризику. (слайд 6).</a:t>
            </a:r>
          </a:p>
          <a:p>
            <a:pPr marL="342900" lvl="0" indent="-342900" algn="just">
              <a:spcAft>
                <a:spcPts val="0"/>
              </a:spcAft>
              <a:buFont typeface="+mj-lt"/>
              <a:buAutoNum type="arabicPeriod"/>
            </a:pPr>
            <a:r>
              <a:rPr lang="uk-UA" dirty="0">
                <a:latin typeface="Times New Roman" panose="02020603050405020304" pitchFamily="18" charset="0"/>
                <a:ea typeface="Calibri" panose="020F0502020204030204" pitchFamily="34" charset="0"/>
                <a:cs typeface="Times New Roman" panose="02020603050405020304" pitchFamily="18" charset="0"/>
              </a:rPr>
              <a:t>Альтернативність ризику. (слайд 6).</a:t>
            </a:r>
          </a:p>
          <a:p>
            <a:pPr marL="342900" lvl="0" indent="-342900" algn="just">
              <a:spcAft>
                <a:spcPts val="0"/>
              </a:spcAft>
              <a:buFont typeface="+mj-lt"/>
              <a:buAutoNum type="arabicPeriod"/>
            </a:pPr>
            <a:r>
              <a:rPr lang="uk-UA" dirty="0">
                <a:latin typeface="Times New Roman" panose="02020603050405020304" pitchFamily="18" charset="0"/>
                <a:ea typeface="Calibri" panose="020F0502020204030204" pitchFamily="34" charset="0"/>
                <a:cs typeface="Times New Roman" panose="02020603050405020304" pitchFamily="18" charset="0"/>
              </a:rPr>
              <a:t>Невизначеність результатів. (слайд 6).</a:t>
            </a:r>
          </a:p>
          <a:p>
            <a:pPr marL="342900" lvl="0" indent="-342900" algn="just">
              <a:spcAft>
                <a:spcPts val="0"/>
              </a:spcAft>
              <a:buFont typeface="+mj-lt"/>
              <a:buAutoNum type="arabicPeriod"/>
            </a:pPr>
            <a:r>
              <a:rPr lang="uk-UA" dirty="0">
                <a:latin typeface="Times New Roman" panose="02020603050405020304" pitchFamily="18" charset="0"/>
                <a:ea typeface="Calibri" panose="020F0502020204030204" pitchFamily="34" charset="0"/>
                <a:cs typeface="Times New Roman" panose="02020603050405020304" pitchFamily="18" charset="0"/>
              </a:rPr>
              <a:t>Коливання ступеня ризику. (слайд 6).</a:t>
            </a:r>
          </a:p>
          <a:p>
            <a:pPr marL="342900" lvl="0" indent="-342900" algn="just">
              <a:spcAft>
                <a:spcPts val="0"/>
              </a:spcAft>
              <a:buFont typeface="+mj-lt"/>
              <a:buAutoNum type="arabicPeriod"/>
            </a:pPr>
            <a:r>
              <a:rPr lang="uk-UA" dirty="0">
                <a:latin typeface="Times New Roman" panose="02020603050405020304" pitchFamily="18" charset="0"/>
                <a:ea typeface="Calibri" panose="020F0502020204030204" pitchFamily="34" charset="0"/>
                <a:cs typeface="Times New Roman" panose="02020603050405020304" pitchFamily="18" charset="0"/>
              </a:rPr>
              <a:t>Суперечливість ризику. (слайд 6).</a:t>
            </a:r>
          </a:p>
          <a:p>
            <a:pPr marL="342900" lvl="0" indent="-342900" algn="just">
              <a:spcAft>
                <a:spcPts val="0"/>
              </a:spcAft>
              <a:buFont typeface="+mj-lt"/>
              <a:buAutoNum type="arabicPeriod"/>
            </a:pPr>
            <a:r>
              <a:rPr lang="uk-UA" dirty="0">
                <a:latin typeface="Times New Roman" panose="02020603050405020304" pitchFamily="18" charset="0"/>
                <a:ea typeface="Calibri" panose="020F0502020204030204" pitchFamily="34" charset="0"/>
                <a:cs typeface="Times New Roman" panose="02020603050405020304" pitchFamily="18" charset="0"/>
              </a:rPr>
              <a:t>Постійність ризику. (слайд 6).</a:t>
            </a:r>
          </a:p>
          <a:p>
            <a:pPr marL="342900" lvl="0" indent="-342900" algn="just">
              <a:spcAft>
                <a:spcPts val="0"/>
              </a:spcAft>
              <a:buFont typeface="+mj-lt"/>
              <a:buAutoNum type="arabicPeriod"/>
            </a:pPr>
            <a:r>
              <a:rPr lang="uk-UA" dirty="0">
                <a:latin typeface="Times New Roman" panose="02020603050405020304" pitchFamily="18" charset="0"/>
                <a:ea typeface="Calibri" panose="020F0502020204030204" pitchFamily="34" charset="0"/>
                <a:cs typeface="Times New Roman" panose="02020603050405020304" pitchFamily="18" charset="0"/>
              </a:rPr>
              <a:t>Що таке фактор ризику? (слайд 7).</a:t>
            </a:r>
          </a:p>
          <a:p>
            <a:pPr marL="342900" lvl="0" indent="-342900" algn="just">
              <a:spcAft>
                <a:spcPts val="0"/>
              </a:spcAft>
              <a:buFont typeface="+mj-lt"/>
              <a:buAutoNum type="arabicPeriod"/>
            </a:pPr>
            <a:r>
              <a:rPr lang="uk-UA" dirty="0">
                <a:latin typeface="Times New Roman" panose="02020603050405020304" pitchFamily="18" charset="0"/>
                <a:ea typeface="Calibri" panose="020F0502020204030204" pitchFamily="34" charset="0"/>
                <a:cs typeface="Times New Roman" panose="02020603050405020304" pitchFamily="18" charset="0"/>
              </a:rPr>
              <a:t>Основні критерії визначення факторів ризику. (слайд 8).</a:t>
            </a:r>
          </a:p>
          <a:p>
            <a:pPr marL="342900" lvl="0" indent="-342900" algn="just">
              <a:spcAft>
                <a:spcPts val="0"/>
              </a:spcAft>
              <a:buFont typeface="+mj-lt"/>
              <a:buAutoNum type="arabicPeriod"/>
            </a:pPr>
            <a:r>
              <a:rPr lang="uk-UA" dirty="0">
                <a:latin typeface="Times New Roman" panose="02020603050405020304" pitchFamily="18" charset="0"/>
                <a:ea typeface="Calibri" panose="020F0502020204030204" pitchFamily="34" charset="0"/>
                <a:cs typeface="Times New Roman" panose="02020603050405020304" pitchFamily="18" charset="0"/>
              </a:rPr>
              <a:t>Зовнішні фактори прямого впливу. (слайд 9).</a:t>
            </a:r>
          </a:p>
          <a:p>
            <a:pPr marL="342900" lvl="0" indent="-342900" algn="just">
              <a:spcAft>
                <a:spcPts val="0"/>
              </a:spcAft>
              <a:buFont typeface="+mj-lt"/>
              <a:buAutoNum type="arabicPeriod"/>
            </a:pPr>
            <a:r>
              <a:rPr lang="uk-UA" dirty="0">
                <a:latin typeface="Times New Roman" panose="02020603050405020304" pitchFamily="18" charset="0"/>
                <a:ea typeface="Calibri" panose="020F0502020204030204" pitchFamily="34" charset="0"/>
                <a:cs typeface="Times New Roman" panose="02020603050405020304" pitchFamily="18" charset="0"/>
              </a:rPr>
              <a:t>Зовнішні фактору непрямого впливу. (слайд 9).</a:t>
            </a:r>
          </a:p>
        </p:txBody>
      </p:sp>
    </p:spTree>
    <p:extLst>
      <p:ext uri="{BB962C8B-B14F-4D97-AF65-F5344CB8AC3E}">
        <p14:creationId xmlns:p14="http://schemas.microsoft.com/office/powerpoint/2010/main" val="3479174299"/>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рямоугольник 2">
            <a:extLst>
              <a:ext uri="{FF2B5EF4-FFF2-40B4-BE49-F238E27FC236}">
                <a16:creationId xmlns:a16="http://schemas.microsoft.com/office/drawing/2014/main" id="{24F83FA5-5DC0-4485-8EC8-58F9A6E922BD}"/>
              </a:ext>
            </a:extLst>
          </p:cNvPr>
          <p:cNvSpPr/>
          <p:nvPr/>
        </p:nvSpPr>
        <p:spPr>
          <a:xfrm>
            <a:off x="3048000" y="1166843"/>
            <a:ext cx="6096000" cy="4524315"/>
          </a:xfrm>
          <a:prstGeom prst="rect">
            <a:avLst/>
          </a:prstGeom>
        </p:spPr>
        <p:txBody>
          <a:bodyPr>
            <a:spAutoFit/>
          </a:bodyPr>
          <a:lstStyle/>
          <a:p>
            <a:pPr marL="342900" lvl="0" indent="-342900" algn="just">
              <a:spcAft>
                <a:spcPts val="0"/>
              </a:spcAft>
              <a:buFont typeface="+mj-lt"/>
              <a:buAutoNum type="arabicPeriod" startAt="16"/>
            </a:pPr>
            <a:r>
              <a:rPr lang="uk-UA" dirty="0">
                <a:latin typeface="Times New Roman" panose="02020603050405020304" pitchFamily="18" charset="0"/>
                <a:ea typeface="Calibri" panose="020F0502020204030204" pitchFamily="34" charset="0"/>
                <a:cs typeface="Times New Roman" panose="02020603050405020304" pitchFamily="18" charset="0"/>
              </a:rPr>
              <a:t>Внутрішні об’єктивні фактори. (слайд 9).</a:t>
            </a:r>
          </a:p>
          <a:p>
            <a:pPr marL="342900" lvl="0" indent="-342900" algn="just">
              <a:spcAft>
                <a:spcPts val="0"/>
              </a:spcAft>
              <a:buFont typeface="+mj-lt"/>
              <a:buAutoNum type="arabicPeriod" startAt="16"/>
            </a:pPr>
            <a:r>
              <a:rPr lang="uk-UA" dirty="0">
                <a:latin typeface="Times New Roman" panose="02020603050405020304" pitchFamily="18" charset="0"/>
                <a:ea typeface="Calibri" panose="020F0502020204030204" pitchFamily="34" charset="0"/>
                <a:cs typeface="Times New Roman" panose="02020603050405020304" pitchFamily="18" charset="0"/>
              </a:rPr>
              <a:t>Внутрішні об’єктивні фактори. (слайд 9).</a:t>
            </a:r>
          </a:p>
          <a:p>
            <a:pPr marL="342900" lvl="0" indent="-342900" algn="just">
              <a:spcAft>
                <a:spcPts val="0"/>
              </a:spcAft>
              <a:buFont typeface="+mj-lt"/>
              <a:buAutoNum type="arabicPeriod" startAt="16"/>
            </a:pPr>
            <a:r>
              <a:rPr lang="uk-UA" dirty="0">
                <a:latin typeface="Times New Roman" panose="02020603050405020304" pitchFamily="18" charset="0"/>
                <a:ea typeface="Calibri" panose="020F0502020204030204" pitchFamily="34" charset="0"/>
                <a:cs typeface="Times New Roman" panose="02020603050405020304" pitchFamily="18" charset="0"/>
              </a:rPr>
              <a:t>Контрольовані і неконтрольовані фактори ризику. (слайд 10).</a:t>
            </a:r>
          </a:p>
          <a:p>
            <a:pPr marL="342900" lvl="0" indent="-342900" algn="just">
              <a:spcAft>
                <a:spcPts val="0"/>
              </a:spcAft>
              <a:buFont typeface="+mj-lt"/>
              <a:buAutoNum type="arabicPeriod" startAt="16"/>
            </a:pPr>
            <a:r>
              <a:rPr lang="uk-UA" dirty="0">
                <a:latin typeface="Times New Roman" panose="02020603050405020304" pitchFamily="18" charset="0"/>
                <a:ea typeface="Calibri" panose="020F0502020204030204" pitchFamily="34" charset="0"/>
                <a:cs typeface="Times New Roman" panose="02020603050405020304" pitchFamily="18" charset="0"/>
              </a:rPr>
              <a:t>Невизначені фактори ризику. (слайд 11).</a:t>
            </a:r>
          </a:p>
          <a:p>
            <a:pPr marL="342900" lvl="0" indent="-342900" algn="just">
              <a:spcAft>
                <a:spcPts val="0"/>
              </a:spcAft>
              <a:buFont typeface="+mj-lt"/>
              <a:buAutoNum type="arabicPeriod" startAt="16"/>
            </a:pPr>
            <a:r>
              <a:rPr lang="uk-UA" dirty="0">
                <a:latin typeface="Times New Roman" panose="02020603050405020304" pitchFamily="18" charset="0"/>
                <a:ea typeface="Calibri" panose="020F0502020204030204" pitchFamily="34" charset="0"/>
                <a:cs typeface="Times New Roman" panose="02020603050405020304" pitchFamily="18" charset="0"/>
              </a:rPr>
              <a:t>Випадкові фактори ризику. (слайд 11).</a:t>
            </a:r>
          </a:p>
          <a:p>
            <a:pPr marL="342900" lvl="0" indent="-342900" algn="just">
              <a:spcAft>
                <a:spcPts val="0"/>
              </a:spcAft>
              <a:buFont typeface="+mj-lt"/>
              <a:buAutoNum type="arabicPeriod" startAt="16"/>
            </a:pPr>
            <a:r>
              <a:rPr lang="uk-UA" dirty="0">
                <a:latin typeface="Times New Roman" panose="02020603050405020304" pitchFamily="18" charset="0"/>
                <a:ea typeface="Calibri" panose="020F0502020204030204" pitchFamily="34" charset="0"/>
                <a:cs typeface="Times New Roman" panose="02020603050405020304" pitchFamily="18" charset="0"/>
              </a:rPr>
              <a:t>Що таке функція ризику? (слайд 12).</a:t>
            </a:r>
          </a:p>
          <a:p>
            <a:pPr marL="342900" lvl="0" indent="-342900" algn="just">
              <a:spcAft>
                <a:spcPts val="0"/>
              </a:spcAft>
              <a:buFont typeface="+mj-lt"/>
              <a:buAutoNum type="arabicPeriod" startAt="16"/>
            </a:pPr>
            <a:r>
              <a:rPr lang="uk-UA" dirty="0">
                <a:latin typeface="Times New Roman" panose="02020603050405020304" pitchFamily="18" charset="0"/>
                <a:ea typeface="Calibri" panose="020F0502020204030204" pitchFamily="34" charset="0"/>
                <a:cs typeface="Times New Roman" panose="02020603050405020304" pitchFamily="18" charset="0"/>
              </a:rPr>
              <a:t>Основна функція ризику. (слайд 13).</a:t>
            </a:r>
          </a:p>
          <a:p>
            <a:pPr marL="342900" lvl="0" indent="-342900" algn="just">
              <a:spcAft>
                <a:spcPts val="0"/>
              </a:spcAft>
              <a:buFont typeface="+mj-lt"/>
              <a:buAutoNum type="arabicPeriod" startAt="16"/>
            </a:pPr>
            <a:r>
              <a:rPr lang="uk-UA" dirty="0">
                <a:latin typeface="Times New Roman" panose="02020603050405020304" pitchFamily="18" charset="0"/>
                <a:ea typeface="Calibri" panose="020F0502020204030204" pitchFamily="34" charset="0"/>
                <a:cs typeface="Times New Roman" panose="02020603050405020304" pitchFamily="18" charset="0"/>
              </a:rPr>
              <a:t>Інноваційна функція ризику. (слайд 13).</a:t>
            </a:r>
          </a:p>
          <a:p>
            <a:pPr marL="342900" lvl="0" indent="-342900" algn="just">
              <a:spcAft>
                <a:spcPts val="0"/>
              </a:spcAft>
              <a:buFont typeface="+mj-lt"/>
              <a:buAutoNum type="arabicPeriod" startAt="16"/>
            </a:pPr>
            <a:r>
              <a:rPr lang="uk-UA" dirty="0">
                <a:latin typeface="Times New Roman" panose="02020603050405020304" pitchFamily="18" charset="0"/>
                <a:ea typeface="Calibri" panose="020F0502020204030204" pitchFamily="34" charset="0"/>
                <a:cs typeface="Times New Roman" panose="02020603050405020304" pitchFamily="18" charset="0"/>
              </a:rPr>
              <a:t>Регуляторна (стимулююча) функція ризику. (слайд 14).</a:t>
            </a:r>
          </a:p>
          <a:p>
            <a:pPr marL="342900" lvl="0" indent="-342900" algn="just">
              <a:spcAft>
                <a:spcPts val="0"/>
              </a:spcAft>
              <a:buFont typeface="+mj-lt"/>
              <a:buAutoNum type="arabicPeriod" startAt="16"/>
            </a:pPr>
            <a:r>
              <a:rPr lang="uk-UA" dirty="0">
                <a:latin typeface="Times New Roman" panose="02020603050405020304" pitchFamily="18" charset="0"/>
                <a:ea typeface="Calibri" panose="020F0502020204030204" pitchFamily="34" charset="0"/>
                <a:cs typeface="Times New Roman" panose="02020603050405020304" pitchFamily="18" charset="0"/>
              </a:rPr>
              <a:t>Захисна функція ризику. (слайд 15).</a:t>
            </a:r>
          </a:p>
          <a:p>
            <a:pPr marL="342900" lvl="0" indent="-342900" algn="just">
              <a:spcAft>
                <a:spcPts val="0"/>
              </a:spcAft>
              <a:buFont typeface="+mj-lt"/>
              <a:buAutoNum type="arabicPeriod" startAt="16"/>
            </a:pPr>
            <a:r>
              <a:rPr lang="uk-UA" dirty="0">
                <a:latin typeface="Times New Roman" panose="02020603050405020304" pitchFamily="18" charset="0"/>
                <a:ea typeface="Calibri" panose="020F0502020204030204" pitchFamily="34" charset="0"/>
                <a:cs typeface="Times New Roman" panose="02020603050405020304" pitchFamily="18" charset="0"/>
              </a:rPr>
              <a:t>Компенсаційна функція ризику. (слайд 16).</a:t>
            </a:r>
          </a:p>
          <a:p>
            <a:pPr marL="342900" lvl="0" indent="-342900" algn="just">
              <a:spcAft>
                <a:spcPts val="0"/>
              </a:spcAft>
              <a:buFont typeface="+mj-lt"/>
              <a:buAutoNum type="arabicPeriod" startAt="16"/>
            </a:pPr>
            <a:r>
              <a:rPr lang="uk-UA" dirty="0">
                <a:latin typeface="Times New Roman" panose="02020603050405020304" pitchFamily="18" charset="0"/>
                <a:ea typeface="Calibri" panose="020F0502020204030204" pitchFamily="34" charset="0"/>
                <a:cs typeface="Times New Roman" panose="02020603050405020304" pitchFamily="18" charset="0"/>
              </a:rPr>
              <a:t>Соціально-економічна функція ризику. (слайд 17).</a:t>
            </a:r>
          </a:p>
          <a:p>
            <a:pPr marL="342900" lvl="0" indent="-342900" algn="just">
              <a:spcAft>
                <a:spcPts val="0"/>
              </a:spcAft>
              <a:buFont typeface="+mj-lt"/>
              <a:buAutoNum type="arabicPeriod" startAt="16"/>
            </a:pPr>
            <a:r>
              <a:rPr lang="uk-UA" dirty="0">
                <a:latin typeface="Times New Roman" panose="02020603050405020304" pitchFamily="18" charset="0"/>
                <a:ea typeface="Calibri" panose="020F0502020204030204" pitchFamily="34" charset="0"/>
                <a:cs typeface="Times New Roman" panose="02020603050405020304" pitchFamily="18" charset="0"/>
              </a:rPr>
              <a:t>Аналітична функція ризику. (слайд 18).</a:t>
            </a:r>
          </a:p>
          <a:p>
            <a:pPr marL="342900" lvl="0" indent="-342900" algn="just">
              <a:spcAft>
                <a:spcPts val="0"/>
              </a:spcAft>
              <a:buFont typeface="+mj-lt"/>
              <a:buAutoNum type="arabicPeriod" startAt="16"/>
            </a:pPr>
            <a:r>
              <a:rPr lang="uk-UA" dirty="0">
                <a:latin typeface="Times New Roman" panose="02020603050405020304" pitchFamily="18" charset="0"/>
                <a:ea typeface="Calibri" panose="020F0502020204030204" pitchFamily="34" charset="0"/>
                <a:cs typeface="Times New Roman" panose="02020603050405020304" pitchFamily="18" charset="0"/>
              </a:rPr>
              <a:t>Види ризиків за рівнем виникнення. (слайд 20).</a:t>
            </a:r>
          </a:p>
          <a:p>
            <a:pPr marL="342900" lvl="0" indent="-342900" algn="just">
              <a:spcAft>
                <a:spcPts val="0"/>
              </a:spcAft>
              <a:buFont typeface="+mj-lt"/>
              <a:buAutoNum type="arabicPeriod" startAt="16"/>
            </a:pPr>
            <a:r>
              <a:rPr lang="uk-UA" dirty="0">
                <a:latin typeface="Times New Roman" panose="02020603050405020304" pitchFamily="18" charset="0"/>
                <a:ea typeface="Calibri" panose="020F0502020204030204" pitchFamily="34" charset="0"/>
                <a:cs typeface="Times New Roman" panose="02020603050405020304" pitchFamily="18" charset="0"/>
              </a:rPr>
              <a:t>Види ризиків за причинами виникнення. (слайд 21).</a:t>
            </a:r>
          </a:p>
        </p:txBody>
      </p:sp>
    </p:spTree>
    <p:extLst>
      <p:ext uri="{BB962C8B-B14F-4D97-AF65-F5344CB8AC3E}">
        <p14:creationId xmlns:p14="http://schemas.microsoft.com/office/powerpoint/2010/main" val="468819791"/>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C2F9A59A-11F4-401F-BC26-0A4CD428011F}"/>
              </a:ext>
            </a:extLst>
          </p:cNvPr>
          <p:cNvSpPr/>
          <p:nvPr/>
        </p:nvSpPr>
        <p:spPr>
          <a:xfrm>
            <a:off x="2300141" y="902173"/>
            <a:ext cx="8220172" cy="4801314"/>
          </a:xfrm>
          <a:prstGeom prst="rect">
            <a:avLst/>
          </a:prstGeom>
        </p:spPr>
        <p:txBody>
          <a:bodyPr wrap="square">
            <a:spAutoFit/>
          </a:bodyPr>
          <a:lstStyle/>
          <a:p>
            <a:pPr marL="342900" lvl="0" indent="-342900" algn="just">
              <a:spcAft>
                <a:spcPts val="0"/>
              </a:spcAft>
              <a:buFont typeface="+mj-lt"/>
              <a:buAutoNum type="arabicPeriod" startAt="31"/>
            </a:pPr>
            <a:r>
              <a:rPr lang="uk-UA" dirty="0">
                <a:latin typeface="Times New Roman" panose="02020603050405020304" pitchFamily="18" charset="0"/>
                <a:ea typeface="Calibri" panose="020F0502020204030204" pitchFamily="34" charset="0"/>
                <a:cs typeface="Times New Roman" panose="02020603050405020304" pitchFamily="18" charset="0"/>
              </a:rPr>
              <a:t>Види ризиків за ступенем припустимості або величиною. (слайд 22).</a:t>
            </a:r>
          </a:p>
          <a:p>
            <a:pPr marL="342900" lvl="0" indent="-342900" algn="just">
              <a:spcAft>
                <a:spcPts val="0"/>
              </a:spcAft>
              <a:buFont typeface="+mj-lt"/>
              <a:buAutoNum type="arabicPeriod" startAt="31"/>
            </a:pPr>
            <a:r>
              <a:rPr lang="uk-UA" dirty="0">
                <a:latin typeface="Times New Roman" panose="02020603050405020304" pitchFamily="18" charset="0"/>
                <a:ea typeface="Calibri" panose="020F0502020204030204" pitchFamily="34" charset="0"/>
                <a:cs typeface="Times New Roman" panose="02020603050405020304" pitchFamily="18" charset="0"/>
              </a:rPr>
              <a:t>Види ризиків за сферою виникнення. (слайд 22).</a:t>
            </a:r>
          </a:p>
          <a:p>
            <a:pPr marL="342900" lvl="0" indent="-342900" algn="just">
              <a:spcAft>
                <a:spcPts val="0"/>
              </a:spcAft>
              <a:buFont typeface="+mj-lt"/>
              <a:buAutoNum type="arabicPeriod" startAt="31"/>
            </a:pPr>
            <a:r>
              <a:rPr lang="uk-UA" dirty="0">
                <a:latin typeface="Times New Roman" panose="02020603050405020304" pitchFamily="18" charset="0"/>
                <a:ea typeface="Calibri" panose="020F0502020204030204" pitchFamily="34" charset="0"/>
                <a:cs typeface="Times New Roman" panose="02020603050405020304" pitchFamily="18" charset="0"/>
              </a:rPr>
              <a:t>Види ризиків за ступенем правомірності. (слайд 22).</a:t>
            </a:r>
          </a:p>
          <a:p>
            <a:pPr marL="342900" lvl="0" indent="-342900" algn="just">
              <a:spcAft>
                <a:spcPts val="0"/>
              </a:spcAft>
              <a:buFont typeface="+mj-lt"/>
              <a:buAutoNum type="arabicPeriod" startAt="31"/>
            </a:pPr>
            <a:r>
              <a:rPr lang="uk-UA" dirty="0">
                <a:latin typeface="Times New Roman" panose="02020603050405020304" pitchFamily="18" charset="0"/>
                <a:ea typeface="Calibri" panose="020F0502020204030204" pitchFamily="34" charset="0"/>
                <a:cs typeface="Times New Roman" panose="02020603050405020304" pitchFamily="18" charset="0"/>
              </a:rPr>
              <a:t>Види ризиків за ступенем системності. (слайд 22).</a:t>
            </a:r>
          </a:p>
          <a:p>
            <a:pPr marL="342900" lvl="0" indent="-342900" algn="just">
              <a:spcAft>
                <a:spcPts val="0"/>
              </a:spcAft>
              <a:buFont typeface="+mj-lt"/>
              <a:buAutoNum type="arabicPeriod" startAt="31"/>
            </a:pPr>
            <a:r>
              <a:rPr lang="uk-UA" dirty="0">
                <a:latin typeface="Times New Roman" panose="02020603050405020304" pitchFamily="18" charset="0"/>
                <a:ea typeface="Calibri" panose="020F0502020204030204" pitchFamily="34" charset="0"/>
                <a:cs typeface="Times New Roman" panose="02020603050405020304" pitchFamily="18" charset="0"/>
              </a:rPr>
              <a:t>Види ризиків за можливістю страхування. (слайд 23).</a:t>
            </a:r>
          </a:p>
          <a:p>
            <a:pPr marL="342900" lvl="0" indent="-342900" algn="just">
              <a:spcAft>
                <a:spcPts val="0"/>
              </a:spcAft>
              <a:buFont typeface="+mj-lt"/>
              <a:buAutoNum type="arabicPeriod" startAt="31"/>
            </a:pPr>
            <a:r>
              <a:rPr lang="uk-UA" dirty="0">
                <a:latin typeface="Times New Roman" panose="02020603050405020304" pitchFamily="18" charset="0"/>
                <a:ea typeface="Calibri" panose="020F0502020204030204" pitchFamily="34" charset="0"/>
                <a:cs typeface="Times New Roman" panose="02020603050405020304" pitchFamily="18" charset="0"/>
              </a:rPr>
              <a:t>Види ризиків за сферою походження. (слайд 23).</a:t>
            </a:r>
          </a:p>
          <a:p>
            <a:pPr marL="342900" lvl="0" indent="-342900" algn="just">
              <a:spcAft>
                <a:spcPts val="0"/>
              </a:spcAft>
              <a:buFont typeface="+mj-lt"/>
              <a:buAutoNum type="arabicPeriod" startAt="31"/>
            </a:pPr>
            <a:r>
              <a:rPr lang="uk-UA" dirty="0">
                <a:latin typeface="Times New Roman" panose="02020603050405020304" pitchFamily="18" charset="0"/>
                <a:ea typeface="Calibri" panose="020F0502020204030204" pitchFamily="34" charset="0"/>
                <a:cs typeface="Times New Roman" panose="02020603050405020304" pitchFamily="18" charset="0"/>
              </a:rPr>
              <a:t>Види ризиків в залежності від суб’єкта, що аналізує ризик та приймає рішення. (слайд 23).</a:t>
            </a:r>
          </a:p>
          <a:p>
            <a:pPr marL="342900" lvl="0" indent="-342900" algn="just">
              <a:spcAft>
                <a:spcPts val="0"/>
              </a:spcAft>
              <a:buFont typeface="+mj-lt"/>
              <a:buAutoNum type="arabicPeriod" startAt="31"/>
            </a:pPr>
            <a:r>
              <a:rPr lang="uk-UA" dirty="0">
                <a:latin typeface="Times New Roman" panose="02020603050405020304" pitchFamily="18" charset="0"/>
                <a:ea typeface="Calibri" panose="020F0502020204030204" pitchFamily="34" charset="0"/>
                <a:cs typeface="Times New Roman" panose="02020603050405020304" pitchFamily="18" charset="0"/>
              </a:rPr>
              <a:t>Види ризиків за можливістю прогнозування. (слайд 24).</a:t>
            </a:r>
          </a:p>
          <a:p>
            <a:pPr marL="342900" lvl="0" indent="-342900" algn="just">
              <a:spcAft>
                <a:spcPts val="0"/>
              </a:spcAft>
              <a:buFont typeface="+mj-lt"/>
              <a:buAutoNum type="arabicPeriod" startAt="31"/>
            </a:pPr>
            <a:r>
              <a:rPr lang="uk-UA" dirty="0">
                <a:latin typeface="Times New Roman" panose="02020603050405020304" pitchFamily="18" charset="0"/>
                <a:ea typeface="Calibri" panose="020F0502020204030204" pitchFamily="34" charset="0"/>
                <a:cs typeface="Times New Roman" panose="02020603050405020304" pitchFamily="18" charset="0"/>
              </a:rPr>
              <a:t>Види ризиків за ступенем впливу на діяльність господарюючих суб’єктів. (слайд 24).</a:t>
            </a:r>
          </a:p>
          <a:p>
            <a:pPr marL="342900" lvl="0" indent="-342900" algn="just">
              <a:spcAft>
                <a:spcPts val="0"/>
              </a:spcAft>
              <a:buFont typeface="+mj-lt"/>
              <a:buAutoNum type="arabicPeriod" startAt="31"/>
            </a:pPr>
            <a:r>
              <a:rPr lang="uk-UA" dirty="0">
                <a:latin typeface="Times New Roman" panose="02020603050405020304" pitchFamily="18" charset="0"/>
                <a:ea typeface="Calibri" panose="020F0502020204030204" pitchFamily="34" charset="0"/>
                <a:cs typeface="Times New Roman" panose="02020603050405020304" pitchFamily="18" charset="0"/>
              </a:rPr>
              <a:t>Види ризиків за тривалістю у часі. (слайд 25).</a:t>
            </a:r>
          </a:p>
          <a:p>
            <a:pPr marL="342900" lvl="0" indent="-342900" algn="just">
              <a:spcAft>
                <a:spcPts val="0"/>
              </a:spcAft>
              <a:buFont typeface="+mj-lt"/>
              <a:buAutoNum type="arabicPeriod" startAt="31"/>
            </a:pPr>
            <a:r>
              <a:rPr lang="uk-UA" dirty="0">
                <a:latin typeface="Times New Roman" panose="02020603050405020304" pitchFamily="18" charset="0"/>
                <a:ea typeface="Calibri" panose="020F0502020204030204" pitchFamily="34" charset="0"/>
                <a:cs typeface="Times New Roman" panose="02020603050405020304" pitchFamily="18" charset="0"/>
              </a:rPr>
              <a:t>Види ризиків за мірою об’єктивності управлінських рішень. (слайд 25).</a:t>
            </a:r>
          </a:p>
          <a:p>
            <a:pPr marL="342900" lvl="0" indent="-342900" algn="just">
              <a:spcAft>
                <a:spcPts val="0"/>
              </a:spcAft>
              <a:buFont typeface="+mj-lt"/>
              <a:buAutoNum type="arabicPeriod" startAt="31"/>
            </a:pPr>
            <a:r>
              <a:rPr lang="uk-UA" dirty="0">
                <a:latin typeface="Times New Roman" panose="02020603050405020304" pitchFamily="18" charset="0"/>
                <a:ea typeface="Calibri" panose="020F0502020204030204" pitchFamily="34" charset="0"/>
                <a:cs typeface="Times New Roman" panose="02020603050405020304" pitchFamily="18" charset="0"/>
              </a:rPr>
              <a:t>Види ризиків за часом прийняття рішень. (слайд 25).</a:t>
            </a:r>
          </a:p>
          <a:p>
            <a:pPr marL="342900" lvl="0" indent="-342900" algn="just">
              <a:spcAft>
                <a:spcPts val="0"/>
              </a:spcAft>
              <a:buFont typeface="+mj-lt"/>
              <a:buAutoNum type="arabicPeriod" startAt="31"/>
            </a:pPr>
            <a:r>
              <a:rPr lang="uk-UA" dirty="0">
                <a:latin typeface="Times New Roman" panose="02020603050405020304" pitchFamily="18" charset="0"/>
                <a:ea typeface="Calibri" panose="020F0502020204030204" pitchFamily="34" charset="0"/>
                <a:cs typeface="Times New Roman" panose="02020603050405020304" pitchFamily="18" charset="0"/>
              </a:rPr>
              <a:t>Які є методи оцінки ризику? (слайд 28).</a:t>
            </a:r>
          </a:p>
          <a:p>
            <a:pPr marL="342900" lvl="0" indent="-342900" algn="just">
              <a:spcAft>
                <a:spcPts val="0"/>
              </a:spcAft>
              <a:buFont typeface="+mj-lt"/>
              <a:buAutoNum type="arabicPeriod" startAt="31"/>
            </a:pPr>
            <a:r>
              <a:rPr lang="uk-UA" dirty="0">
                <a:latin typeface="Times New Roman" panose="02020603050405020304" pitchFamily="18" charset="0"/>
                <a:ea typeface="Calibri" panose="020F0502020204030204" pitchFamily="34" charset="0"/>
                <a:cs typeface="Times New Roman" panose="02020603050405020304" pitchFamily="18" charset="0"/>
              </a:rPr>
              <a:t>Сутність якісної оцінки ризиків. (слайд 29).</a:t>
            </a:r>
          </a:p>
          <a:p>
            <a:pPr marL="342900" lvl="0" indent="-342900" algn="just">
              <a:spcAft>
                <a:spcPts val="0"/>
              </a:spcAft>
              <a:buFont typeface="+mj-lt"/>
              <a:buAutoNum type="arabicPeriod" startAt="31"/>
            </a:pPr>
            <a:r>
              <a:rPr lang="uk-UA" dirty="0">
                <a:latin typeface="Times New Roman" panose="02020603050405020304" pitchFamily="18" charset="0"/>
                <a:ea typeface="Calibri" panose="020F0502020204030204" pitchFamily="34" charset="0"/>
                <a:cs typeface="Times New Roman" panose="02020603050405020304" pitchFamily="18" charset="0"/>
              </a:rPr>
              <a:t>Метод мозкового штурму. (слайд 30</a:t>
            </a:r>
            <a:r>
              <a:rPr lang="ru-RU" dirty="0">
                <a:latin typeface="Times New Roman" panose="02020603050405020304" pitchFamily="18" charset="0"/>
                <a:ea typeface="Calibri" panose="020F0502020204030204" pitchFamily="34" charset="0"/>
                <a:cs typeface="Times New Roman" panose="02020603050405020304" pitchFamily="18" charset="0"/>
              </a:rPr>
              <a:t>).</a:t>
            </a:r>
            <a:endParaRPr lang="uk-UA" dirty="0">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862655497"/>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3A10A1AC-61D2-4219-9E2C-7ABC27400B55}"/>
              </a:ext>
            </a:extLst>
          </p:cNvPr>
          <p:cNvSpPr/>
          <p:nvPr/>
        </p:nvSpPr>
        <p:spPr>
          <a:xfrm>
            <a:off x="2026763" y="1028343"/>
            <a:ext cx="8380429" cy="4247317"/>
          </a:xfrm>
          <a:prstGeom prst="rect">
            <a:avLst/>
          </a:prstGeom>
        </p:spPr>
        <p:txBody>
          <a:bodyPr wrap="square">
            <a:spAutoFit/>
          </a:bodyPr>
          <a:lstStyle/>
          <a:p>
            <a:pPr marL="342900" lvl="0" indent="-342900" algn="just">
              <a:spcAft>
                <a:spcPts val="0"/>
              </a:spcAft>
              <a:buFont typeface="+mj-lt"/>
              <a:buAutoNum type="arabicPeriod" startAt="46"/>
            </a:pPr>
            <a:r>
              <a:rPr lang="uk-UA" dirty="0">
                <a:latin typeface="Times New Roman" panose="02020603050405020304" pitchFamily="18" charset="0"/>
                <a:ea typeface="Calibri" panose="020F0502020204030204" pitchFamily="34" charset="0"/>
                <a:cs typeface="Times New Roman" panose="02020603050405020304" pitchFamily="18" charset="0"/>
              </a:rPr>
              <a:t>Метод експертних оцінок . (слайд 31).</a:t>
            </a:r>
          </a:p>
          <a:p>
            <a:pPr marL="342900" lvl="0" indent="-342900" algn="just">
              <a:spcAft>
                <a:spcPts val="0"/>
              </a:spcAft>
              <a:buFont typeface="+mj-lt"/>
              <a:buAutoNum type="arabicPeriod" startAt="46"/>
            </a:pPr>
            <a:r>
              <a:rPr lang="uk-UA" dirty="0">
                <a:latin typeface="Times New Roman" panose="02020603050405020304" pitchFamily="18" charset="0"/>
                <a:ea typeface="Calibri" panose="020F0502020204030204" pitchFamily="34" charset="0"/>
                <a:cs typeface="Times New Roman" panose="02020603050405020304" pitchFamily="18" charset="0"/>
              </a:rPr>
              <a:t>Метод асоціацій. (слайд 31).</a:t>
            </a:r>
          </a:p>
          <a:p>
            <a:pPr marL="342900" lvl="0" indent="-342900" algn="just">
              <a:spcAft>
                <a:spcPts val="0"/>
              </a:spcAft>
              <a:buFont typeface="+mj-lt"/>
              <a:buAutoNum type="arabicPeriod" startAt="46"/>
            </a:pPr>
            <a:r>
              <a:rPr lang="uk-UA" dirty="0">
                <a:latin typeface="Times New Roman" panose="02020603050405020304" pitchFamily="18" charset="0"/>
                <a:ea typeface="Calibri" panose="020F0502020204030204" pitchFamily="34" charset="0"/>
                <a:cs typeface="Times New Roman" panose="02020603050405020304" pitchFamily="18" charset="0"/>
              </a:rPr>
              <a:t>Метод аналогії . (слайд 31).</a:t>
            </a:r>
          </a:p>
          <a:p>
            <a:pPr marL="342900" lvl="0" indent="-342900" algn="just">
              <a:spcAft>
                <a:spcPts val="0"/>
              </a:spcAft>
              <a:buFont typeface="+mj-lt"/>
              <a:buAutoNum type="arabicPeriod" startAt="46"/>
            </a:pPr>
            <a:r>
              <a:rPr lang="uk-UA" dirty="0">
                <a:latin typeface="Times New Roman" panose="02020603050405020304" pitchFamily="18" charset="0"/>
                <a:ea typeface="Calibri" panose="020F0502020204030204" pitchFamily="34" charset="0"/>
                <a:cs typeface="Times New Roman" panose="02020603050405020304" pitchFamily="18" charset="0"/>
              </a:rPr>
              <a:t>Сутність методу </a:t>
            </a:r>
            <a:r>
              <a:rPr lang="uk-UA" dirty="0" err="1">
                <a:latin typeface="Times New Roman" panose="02020603050405020304" pitchFamily="18" charset="0"/>
                <a:ea typeface="Calibri" panose="020F0502020204030204" pitchFamily="34" charset="0"/>
                <a:cs typeface="Times New Roman" panose="02020603050405020304" pitchFamily="18" charset="0"/>
              </a:rPr>
              <a:t>Дельфі</a:t>
            </a:r>
            <a:r>
              <a:rPr lang="uk-UA" dirty="0">
                <a:latin typeface="Times New Roman" panose="02020603050405020304" pitchFamily="18" charset="0"/>
                <a:ea typeface="Calibri" panose="020F0502020204030204" pitchFamily="34" charset="0"/>
                <a:cs typeface="Times New Roman" panose="02020603050405020304" pitchFamily="18" charset="0"/>
              </a:rPr>
              <a:t>. (слайд 32).</a:t>
            </a:r>
          </a:p>
          <a:p>
            <a:pPr marL="342900" lvl="0" indent="-342900" algn="just">
              <a:spcAft>
                <a:spcPts val="0"/>
              </a:spcAft>
              <a:buFont typeface="+mj-lt"/>
              <a:buAutoNum type="arabicPeriod" startAt="46"/>
            </a:pPr>
            <a:r>
              <a:rPr lang="uk-UA" dirty="0">
                <a:latin typeface="Times New Roman" panose="02020603050405020304" pitchFamily="18" charset="0"/>
                <a:ea typeface="Calibri" panose="020F0502020204030204" pitchFamily="34" charset="0"/>
                <a:cs typeface="Times New Roman" panose="02020603050405020304" pitchFamily="18" charset="0"/>
              </a:rPr>
              <a:t>Кількісні методи оцінки ризиків підприємницької діяльності. (слайд 33).</a:t>
            </a:r>
          </a:p>
          <a:p>
            <a:pPr marL="342900" lvl="0" indent="-342900" algn="just">
              <a:spcAft>
                <a:spcPts val="0"/>
              </a:spcAft>
              <a:buFont typeface="+mj-lt"/>
              <a:buAutoNum type="arabicPeriod" startAt="46"/>
            </a:pPr>
            <a:r>
              <a:rPr lang="uk-UA" dirty="0">
                <a:latin typeface="Times New Roman" panose="02020603050405020304" pitchFamily="18" charset="0"/>
                <a:ea typeface="Calibri" panose="020F0502020204030204" pitchFamily="34" charset="0"/>
                <a:cs typeface="Times New Roman" panose="02020603050405020304" pitchFamily="18" charset="0"/>
              </a:rPr>
              <a:t>Поняття витрати, збитки, втрати. (слайд 34).</a:t>
            </a:r>
          </a:p>
          <a:p>
            <a:pPr marL="342900" lvl="0" indent="-342900" algn="just">
              <a:spcAft>
                <a:spcPts val="0"/>
              </a:spcAft>
              <a:buFont typeface="+mj-lt"/>
              <a:buAutoNum type="arabicPeriod" startAt="46"/>
            </a:pPr>
            <a:r>
              <a:rPr lang="uk-UA" dirty="0">
                <a:latin typeface="Times New Roman" panose="02020603050405020304" pitchFamily="18" charset="0"/>
                <a:ea typeface="Calibri" panose="020F0502020204030204" pitchFamily="34" charset="0"/>
                <a:cs typeface="Times New Roman" panose="02020603050405020304" pitchFamily="18" charset="0"/>
              </a:rPr>
              <a:t>Матеріальні та трудові втрати. (слайд 35).</a:t>
            </a:r>
          </a:p>
          <a:p>
            <a:pPr marL="342900" lvl="0" indent="-342900" algn="just">
              <a:spcAft>
                <a:spcPts val="0"/>
              </a:spcAft>
              <a:buFont typeface="+mj-lt"/>
              <a:buAutoNum type="arabicPeriod" startAt="46"/>
            </a:pPr>
            <a:r>
              <a:rPr lang="uk-UA" dirty="0">
                <a:latin typeface="Times New Roman" panose="02020603050405020304" pitchFamily="18" charset="0"/>
                <a:ea typeface="Calibri" panose="020F0502020204030204" pitchFamily="34" charset="0"/>
                <a:cs typeface="Times New Roman" panose="02020603050405020304" pitchFamily="18" charset="0"/>
              </a:rPr>
              <a:t>Сутність фінансових втрат. (слайд 36).</a:t>
            </a:r>
          </a:p>
          <a:p>
            <a:pPr marL="342900" lvl="0" indent="-342900" algn="just">
              <a:spcAft>
                <a:spcPts val="0"/>
              </a:spcAft>
              <a:buFont typeface="+mj-lt"/>
              <a:buAutoNum type="arabicPeriod" startAt="46"/>
            </a:pPr>
            <a:r>
              <a:rPr lang="uk-UA" dirty="0">
                <a:latin typeface="Times New Roman" panose="02020603050405020304" pitchFamily="18" charset="0"/>
                <a:ea typeface="Calibri" panose="020F0502020204030204" pitchFamily="34" charset="0"/>
                <a:cs typeface="Times New Roman" panose="02020603050405020304" pitchFamily="18" charset="0"/>
              </a:rPr>
              <a:t>Втрати часу. (слайд 37).</a:t>
            </a:r>
          </a:p>
          <a:p>
            <a:pPr marL="342900" lvl="0" indent="-342900" algn="just">
              <a:spcAft>
                <a:spcPts val="0"/>
              </a:spcAft>
              <a:buFont typeface="+mj-lt"/>
              <a:buAutoNum type="arabicPeriod" startAt="46"/>
            </a:pPr>
            <a:r>
              <a:rPr lang="uk-UA" dirty="0">
                <a:latin typeface="Times New Roman" panose="02020603050405020304" pitchFamily="18" charset="0"/>
                <a:ea typeface="Calibri" panose="020F0502020204030204" pitchFamily="34" charset="0"/>
                <a:cs typeface="Times New Roman" panose="02020603050405020304" pitchFamily="18" charset="0"/>
              </a:rPr>
              <a:t>Сутність специфічних втрат. (слайд 38).</a:t>
            </a:r>
          </a:p>
          <a:p>
            <a:pPr marL="342900" lvl="0" indent="-342900" algn="just">
              <a:spcAft>
                <a:spcPts val="0"/>
              </a:spcAft>
              <a:buFont typeface="+mj-lt"/>
              <a:buAutoNum type="arabicPeriod" startAt="46"/>
            </a:pPr>
            <a:r>
              <a:rPr lang="uk-UA" dirty="0">
                <a:latin typeface="Times New Roman" panose="02020603050405020304" pitchFamily="18" charset="0"/>
                <a:ea typeface="Calibri" panose="020F0502020204030204" pitchFamily="34" charset="0"/>
                <a:cs typeface="Times New Roman" panose="02020603050405020304" pitchFamily="18" charset="0"/>
              </a:rPr>
              <a:t>Що таке ризик-менеджмент? (слайд 39).</a:t>
            </a:r>
          </a:p>
          <a:p>
            <a:pPr marL="342900" lvl="0" indent="-342900" algn="just">
              <a:spcAft>
                <a:spcPts val="0"/>
              </a:spcAft>
              <a:buFont typeface="+mj-lt"/>
              <a:buAutoNum type="arabicPeriod" startAt="46"/>
            </a:pPr>
            <a:r>
              <a:rPr lang="uk-UA" dirty="0">
                <a:latin typeface="Times New Roman" panose="02020603050405020304" pitchFamily="18" charset="0"/>
                <a:ea typeface="Calibri" panose="020F0502020204030204" pitchFamily="34" charset="0"/>
                <a:cs typeface="Times New Roman" panose="02020603050405020304" pitchFamily="18" charset="0"/>
              </a:rPr>
              <a:t>Система управління ризиками та її складові. (слайд 40).</a:t>
            </a:r>
          </a:p>
          <a:p>
            <a:pPr marL="342900" lvl="0" indent="-342900" algn="just">
              <a:spcAft>
                <a:spcPts val="0"/>
              </a:spcAft>
              <a:buFont typeface="+mj-lt"/>
              <a:buAutoNum type="arabicPeriod" startAt="46"/>
            </a:pPr>
            <a:r>
              <a:rPr lang="uk-UA" dirty="0">
                <a:latin typeface="Times New Roman" panose="02020603050405020304" pitchFamily="18" charset="0"/>
                <a:ea typeface="Calibri" panose="020F0502020204030204" pitchFamily="34" charset="0"/>
                <a:cs typeface="Times New Roman" panose="02020603050405020304" pitchFamily="18" charset="0"/>
              </a:rPr>
              <a:t>Стадії процесу управління ризиками. (слайд 41).</a:t>
            </a:r>
          </a:p>
          <a:p>
            <a:pPr marL="342900" lvl="0" indent="-342900" algn="just">
              <a:spcAft>
                <a:spcPts val="0"/>
              </a:spcAft>
              <a:buFont typeface="+mj-lt"/>
              <a:buAutoNum type="arabicPeriod" startAt="46"/>
            </a:pPr>
            <a:r>
              <a:rPr lang="uk-UA" dirty="0">
                <a:latin typeface="Times New Roman" panose="02020603050405020304" pitchFamily="18" charset="0"/>
                <a:ea typeface="Calibri" panose="020F0502020204030204" pitchFamily="34" charset="0"/>
                <a:cs typeface="Times New Roman" panose="02020603050405020304" pitchFamily="18" charset="0"/>
              </a:rPr>
              <a:t>Основні правила ризик-менеджменту. (слайд 42).</a:t>
            </a:r>
          </a:p>
          <a:p>
            <a:pPr marL="342900" lvl="0" indent="-342900" algn="just">
              <a:spcAft>
                <a:spcPts val="0"/>
              </a:spcAft>
              <a:buFont typeface="+mj-lt"/>
              <a:buAutoNum type="arabicPeriod" startAt="46"/>
            </a:pPr>
            <a:r>
              <a:rPr lang="uk-UA" dirty="0">
                <a:latin typeface="Times New Roman" panose="02020603050405020304" pitchFamily="18" charset="0"/>
                <a:ea typeface="Calibri" panose="020F0502020204030204" pitchFamily="34" charset="0"/>
                <a:cs typeface="Times New Roman" panose="02020603050405020304" pitchFamily="18" charset="0"/>
              </a:rPr>
              <a:t>Позички під заставу як метод зниження ризику. (слайд 43).</a:t>
            </a:r>
          </a:p>
        </p:txBody>
      </p:sp>
    </p:spTree>
    <p:extLst>
      <p:ext uri="{BB962C8B-B14F-4D97-AF65-F5344CB8AC3E}">
        <p14:creationId xmlns:p14="http://schemas.microsoft.com/office/powerpoint/2010/main" val="1200025920"/>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D78557B7-EABA-4518-9886-2F677A590F89}"/>
              </a:ext>
            </a:extLst>
          </p:cNvPr>
          <p:cNvSpPr/>
          <p:nvPr/>
        </p:nvSpPr>
        <p:spPr>
          <a:xfrm>
            <a:off x="2633219" y="1758547"/>
            <a:ext cx="7698557" cy="2585323"/>
          </a:xfrm>
          <a:prstGeom prst="rect">
            <a:avLst/>
          </a:prstGeom>
        </p:spPr>
        <p:txBody>
          <a:bodyPr wrap="square">
            <a:spAutoFit/>
          </a:bodyPr>
          <a:lstStyle/>
          <a:p>
            <a:pPr marL="342900" lvl="0" indent="-342900" algn="just">
              <a:spcAft>
                <a:spcPts val="0"/>
              </a:spcAft>
              <a:buFont typeface="+mj-lt"/>
              <a:buAutoNum type="arabicPeriod" startAt="61"/>
            </a:pPr>
            <a:r>
              <a:rPr lang="uk-UA" dirty="0">
                <a:latin typeface="Times New Roman" panose="02020603050405020304" pitchFamily="18" charset="0"/>
                <a:ea typeface="Calibri" panose="020F0502020204030204" pitchFamily="34" charset="0"/>
                <a:cs typeface="Times New Roman" panose="02020603050405020304" pitchFamily="18" charset="0"/>
              </a:rPr>
              <a:t>Гарантування як метод зниження ризику. (слайд 44).</a:t>
            </a:r>
          </a:p>
          <a:p>
            <a:pPr marL="342900" lvl="0" indent="-342900" algn="just">
              <a:spcAft>
                <a:spcPts val="0"/>
              </a:spcAft>
              <a:buFont typeface="+mj-lt"/>
              <a:buAutoNum type="arabicPeriod" startAt="61"/>
            </a:pPr>
            <a:r>
              <a:rPr lang="uk-UA" dirty="0">
                <a:latin typeface="Times New Roman" panose="02020603050405020304" pitchFamily="18" charset="0"/>
                <a:ea typeface="Calibri" panose="020F0502020204030204" pitchFamily="34" charset="0"/>
                <a:cs typeface="Times New Roman" panose="02020603050405020304" pitchFamily="18" charset="0"/>
              </a:rPr>
              <a:t>Диверсифікація як метод зниження ризику. (слайд 45).</a:t>
            </a:r>
          </a:p>
          <a:p>
            <a:pPr marL="342900" lvl="0" indent="-342900" algn="just">
              <a:spcAft>
                <a:spcPts val="0"/>
              </a:spcAft>
              <a:buFont typeface="+mj-lt"/>
              <a:buAutoNum type="arabicPeriod" startAt="61"/>
            </a:pPr>
            <a:r>
              <a:rPr lang="uk-UA" dirty="0">
                <a:latin typeface="Times New Roman" panose="02020603050405020304" pitchFamily="18" charset="0"/>
                <a:ea typeface="Calibri" panose="020F0502020204030204" pitchFamily="34" charset="0"/>
                <a:cs typeface="Times New Roman" panose="02020603050405020304" pitchFamily="18" charset="0"/>
              </a:rPr>
              <a:t>Лімітування як метод зниження ризику. (слайд 46).</a:t>
            </a:r>
          </a:p>
          <a:p>
            <a:pPr marL="342900" lvl="0" indent="-342900" algn="just">
              <a:spcAft>
                <a:spcPts val="0"/>
              </a:spcAft>
              <a:buFont typeface="+mj-lt"/>
              <a:buAutoNum type="arabicPeriod" startAt="61"/>
            </a:pPr>
            <a:r>
              <a:rPr lang="uk-UA" dirty="0">
                <a:latin typeface="Times New Roman" panose="02020603050405020304" pitchFamily="18" charset="0"/>
                <a:ea typeface="Calibri" panose="020F0502020204030204" pitchFamily="34" charset="0"/>
                <a:cs typeface="Times New Roman" panose="02020603050405020304" pitchFamily="18" charset="0"/>
              </a:rPr>
              <a:t>Самострахування як метод зниження ризику. (слайд 47).</a:t>
            </a:r>
          </a:p>
          <a:p>
            <a:pPr marL="342900" lvl="0" indent="-342900" algn="just">
              <a:spcAft>
                <a:spcPts val="0"/>
              </a:spcAft>
              <a:buFont typeface="+mj-lt"/>
              <a:buAutoNum type="arabicPeriod" startAt="61"/>
            </a:pPr>
            <a:r>
              <a:rPr lang="uk-UA" dirty="0">
                <a:latin typeface="Times New Roman" panose="02020603050405020304" pitchFamily="18" charset="0"/>
                <a:ea typeface="Calibri" panose="020F0502020204030204" pitchFamily="34" charset="0"/>
                <a:cs typeface="Times New Roman" panose="02020603050405020304" pitchFamily="18" charset="0"/>
              </a:rPr>
              <a:t>Страхування як метод зниження ризику. (слайд 48).</a:t>
            </a:r>
          </a:p>
          <a:p>
            <a:pPr marL="342900" lvl="0" indent="-342900" algn="just">
              <a:spcAft>
                <a:spcPts val="0"/>
              </a:spcAft>
              <a:buFont typeface="+mj-lt"/>
              <a:buAutoNum type="arabicPeriod" startAt="61"/>
            </a:pPr>
            <a:r>
              <a:rPr lang="uk-UA" dirty="0">
                <a:latin typeface="Times New Roman" panose="02020603050405020304" pitchFamily="18" charset="0"/>
                <a:ea typeface="Calibri" panose="020F0502020204030204" pitchFamily="34" charset="0"/>
                <a:cs typeface="Times New Roman" panose="02020603050405020304" pitchFamily="18" charset="0"/>
              </a:rPr>
              <a:t>Здобуття додаткової інформації як метод зниження ризику. (слайд 49).</a:t>
            </a:r>
          </a:p>
          <a:p>
            <a:pPr marL="342900" lvl="0" indent="-342900" algn="just">
              <a:spcAft>
                <a:spcPts val="0"/>
              </a:spcAft>
              <a:buFont typeface="+mj-lt"/>
              <a:buAutoNum type="arabicPeriod" startAt="61"/>
            </a:pPr>
            <a:r>
              <a:rPr lang="uk-UA" dirty="0">
                <a:latin typeface="Times New Roman" panose="02020603050405020304" pitchFamily="18" charset="0"/>
                <a:ea typeface="Calibri" panose="020F0502020204030204" pitchFamily="34" charset="0"/>
                <a:cs typeface="Times New Roman" panose="02020603050405020304" pitchFamily="18" charset="0"/>
              </a:rPr>
              <a:t>Метод уникнення ризиків або відмова від них. (слайд 50).</a:t>
            </a:r>
          </a:p>
          <a:p>
            <a:pPr marL="342900" lvl="0" indent="-342900" algn="just">
              <a:spcAft>
                <a:spcPts val="0"/>
              </a:spcAft>
              <a:buFont typeface="+mj-lt"/>
              <a:buAutoNum type="arabicPeriod" startAt="61"/>
            </a:pPr>
            <a:r>
              <a:rPr lang="uk-UA" dirty="0">
                <a:latin typeface="Times New Roman" panose="02020603050405020304" pitchFamily="18" charset="0"/>
                <a:ea typeface="Calibri" panose="020F0502020204030204" pitchFamily="34" charset="0"/>
                <a:cs typeface="Times New Roman" panose="02020603050405020304" pitchFamily="18" charset="0"/>
              </a:rPr>
              <a:t>Метод мінімізації витрат. (слайд 51).</a:t>
            </a:r>
          </a:p>
          <a:p>
            <a:pPr marL="342900" lvl="0" indent="-342900" algn="just">
              <a:spcAft>
                <a:spcPts val="0"/>
              </a:spcAft>
              <a:buFont typeface="+mj-lt"/>
              <a:buAutoNum type="arabicPeriod" startAt="61"/>
            </a:pPr>
            <a:r>
              <a:rPr lang="uk-UA" dirty="0" err="1">
                <a:latin typeface="Times New Roman" panose="02020603050405020304" pitchFamily="18" charset="0"/>
                <a:ea typeface="Calibri" panose="020F0502020204030204" pitchFamily="34" charset="0"/>
                <a:cs typeface="Times New Roman" panose="02020603050405020304" pitchFamily="18" charset="0"/>
              </a:rPr>
              <a:t>Доподійні</a:t>
            </a:r>
            <a:r>
              <a:rPr lang="uk-UA" dirty="0">
                <a:latin typeface="Times New Roman" panose="02020603050405020304" pitchFamily="18" charset="0"/>
                <a:ea typeface="Calibri" panose="020F0502020204030204" pitchFamily="34" charset="0"/>
                <a:cs typeface="Times New Roman" panose="02020603050405020304" pitchFamily="18" charset="0"/>
              </a:rPr>
              <a:t> та </a:t>
            </a:r>
            <a:r>
              <a:rPr lang="uk-UA" dirty="0" err="1">
                <a:latin typeface="Times New Roman" panose="02020603050405020304" pitchFamily="18" charset="0"/>
                <a:ea typeface="Calibri" panose="020F0502020204030204" pitchFamily="34" charset="0"/>
                <a:cs typeface="Times New Roman" panose="02020603050405020304" pitchFamily="18" charset="0"/>
              </a:rPr>
              <a:t>післяподійні</a:t>
            </a:r>
            <a:r>
              <a:rPr lang="uk-UA" dirty="0">
                <a:latin typeface="Times New Roman" panose="02020603050405020304" pitchFamily="18" charset="0"/>
                <a:ea typeface="Calibri" panose="020F0502020204030204" pitchFamily="34" charset="0"/>
                <a:cs typeface="Times New Roman" panose="02020603050405020304" pitchFamily="18" charset="0"/>
              </a:rPr>
              <a:t> методи управління ризиками. (слайд 52).</a:t>
            </a:r>
          </a:p>
        </p:txBody>
      </p:sp>
    </p:spTree>
    <p:extLst>
      <p:ext uri="{BB962C8B-B14F-4D97-AF65-F5344CB8AC3E}">
        <p14:creationId xmlns:p14="http://schemas.microsoft.com/office/powerpoint/2010/main" val="1197584219"/>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a:extLst>
              <a:ext uri="{FF2B5EF4-FFF2-40B4-BE49-F238E27FC236}">
                <a16:creationId xmlns:a16="http://schemas.microsoft.com/office/drawing/2014/main" id="{D67EF29B-78E6-4639-8E96-00C43B8035E3}"/>
              </a:ext>
            </a:extLst>
          </p:cNvPr>
          <p:cNvSpPr>
            <a:spLocks noGrp="1"/>
          </p:cNvSpPr>
          <p:nvPr>
            <p:ph type="title"/>
          </p:nvPr>
        </p:nvSpPr>
        <p:spPr>
          <a:xfrm>
            <a:off x="1484311" y="685800"/>
            <a:ext cx="10018713" cy="732453"/>
          </a:xfrm>
        </p:spPr>
        <p:txBody>
          <a:bodyPr/>
          <a:lstStyle/>
          <a:p>
            <a:pPr algn="r"/>
            <a:r>
              <a:rPr lang="uk-UA" dirty="0"/>
              <a:t>Теми доповідей</a:t>
            </a:r>
          </a:p>
        </p:txBody>
      </p:sp>
      <p:sp>
        <p:nvSpPr>
          <p:cNvPr id="5" name="Місце для вмісту 4">
            <a:extLst>
              <a:ext uri="{FF2B5EF4-FFF2-40B4-BE49-F238E27FC236}">
                <a16:creationId xmlns:a16="http://schemas.microsoft.com/office/drawing/2014/main" id="{E2BC4734-E753-4C08-B1C6-801CCB899CD9}"/>
              </a:ext>
            </a:extLst>
          </p:cNvPr>
          <p:cNvSpPr>
            <a:spLocks noGrp="1"/>
          </p:cNvSpPr>
          <p:nvPr>
            <p:ph idx="1"/>
          </p:nvPr>
        </p:nvSpPr>
        <p:spPr>
          <a:xfrm>
            <a:off x="1484310" y="1418253"/>
            <a:ext cx="10018713" cy="4372947"/>
          </a:xfrm>
        </p:spPr>
        <p:txBody>
          <a:bodyPr/>
          <a:lstStyle/>
          <a:p>
            <a:pPr marL="457200" indent="-457200">
              <a:buAutoNum type="arabicPeriod"/>
            </a:pPr>
            <a:r>
              <a:rPr lang="ru-RU" dirty="0" err="1"/>
              <a:t>Економічний</a:t>
            </a:r>
            <a:r>
              <a:rPr lang="ru-RU" dirty="0"/>
              <a:t> </a:t>
            </a:r>
            <a:r>
              <a:rPr lang="ru-RU" dirty="0" err="1"/>
              <a:t>зміст</a:t>
            </a:r>
            <a:r>
              <a:rPr lang="ru-RU" dirty="0"/>
              <a:t> та </a:t>
            </a:r>
            <a:r>
              <a:rPr lang="ru-RU" dirty="0" err="1"/>
              <a:t>форми</a:t>
            </a:r>
            <a:r>
              <a:rPr lang="ru-RU" dirty="0"/>
              <a:t> </a:t>
            </a:r>
            <a:r>
              <a:rPr lang="ru-RU" dirty="0" err="1"/>
              <a:t>надання</a:t>
            </a:r>
            <a:r>
              <a:rPr lang="ru-RU" dirty="0"/>
              <a:t> </a:t>
            </a:r>
            <a:r>
              <a:rPr lang="ru-RU" dirty="0" err="1"/>
              <a:t>фінансових</a:t>
            </a:r>
            <a:r>
              <a:rPr lang="ru-RU" dirty="0"/>
              <a:t> </a:t>
            </a:r>
            <a:r>
              <a:rPr lang="ru-RU" dirty="0" err="1"/>
              <a:t>гарантій</a:t>
            </a:r>
            <a:r>
              <a:rPr lang="ru-RU" dirty="0"/>
              <a:t> як </a:t>
            </a:r>
            <a:r>
              <a:rPr lang="ru-RU" dirty="0" err="1"/>
              <a:t>засобу</a:t>
            </a:r>
            <a:r>
              <a:rPr lang="ru-RU" dirty="0"/>
              <a:t> </a:t>
            </a:r>
            <a:r>
              <a:rPr lang="ru-RU" dirty="0" err="1"/>
              <a:t>зниження</a:t>
            </a:r>
            <a:r>
              <a:rPr lang="ru-RU" dirty="0"/>
              <a:t> </a:t>
            </a:r>
            <a:r>
              <a:rPr lang="ru-RU" dirty="0" err="1"/>
              <a:t>ризику</a:t>
            </a:r>
            <a:r>
              <a:rPr lang="ru-RU" dirty="0"/>
              <a:t>.</a:t>
            </a:r>
          </a:p>
          <a:p>
            <a:pPr marL="457200" indent="-457200">
              <a:buAutoNum type="arabicPeriod"/>
            </a:pPr>
            <a:r>
              <a:rPr lang="ru-RU" dirty="0" err="1"/>
              <a:t>Інформаційне</a:t>
            </a:r>
            <a:r>
              <a:rPr lang="ru-RU" dirty="0"/>
              <a:t> </a:t>
            </a:r>
            <a:r>
              <a:rPr lang="ru-RU" dirty="0" err="1"/>
              <a:t>забезпечення</a:t>
            </a:r>
            <a:r>
              <a:rPr lang="ru-RU" dirty="0"/>
              <a:t> як </a:t>
            </a:r>
            <a:r>
              <a:rPr lang="ru-RU" dirty="0" err="1"/>
              <a:t>засіб</a:t>
            </a:r>
            <a:r>
              <a:rPr lang="ru-RU" dirty="0"/>
              <a:t> </a:t>
            </a:r>
            <a:r>
              <a:rPr lang="ru-RU" dirty="0" err="1"/>
              <a:t>зниження</a:t>
            </a:r>
            <a:r>
              <a:rPr lang="ru-RU" dirty="0"/>
              <a:t> </a:t>
            </a:r>
            <a:r>
              <a:rPr lang="ru-RU" dirty="0" err="1"/>
              <a:t>ризику</a:t>
            </a:r>
            <a:r>
              <a:rPr lang="ru-RU" dirty="0"/>
              <a:t>. </a:t>
            </a:r>
          </a:p>
          <a:p>
            <a:pPr marL="457200" indent="-457200">
              <a:buAutoNum type="arabicPeriod"/>
            </a:pPr>
            <a:r>
              <a:rPr lang="ru-RU" dirty="0"/>
              <a:t>Роль </a:t>
            </a:r>
            <a:r>
              <a:rPr lang="ru-RU" dirty="0" err="1"/>
              <a:t>диверсифікації</a:t>
            </a:r>
            <a:r>
              <a:rPr lang="ru-RU" dirty="0"/>
              <a:t> в </a:t>
            </a:r>
            <a:r>
              <a:rPr lang="ru-RU" dirty="0" err="1"/>
              <a:t>управлінні</a:t>
            </a:r>
            <a:r>
              <a:rPr lang="ru-RU" dirty="0"/>
              <a:t> портфелем </a:t>
            </a:r>
            <a:r>
              <a:rPr lang="ru-RU" dirty="0" err="1"/>
              <a:t>цінних</a:t>
            </a:r>
            <a:r>
              <a:rPr lang="ru-RU" dirty="0"/>
              <a:t> </a:t>
            </a:r>
            <a:r>
              <a:rPr lang="ru-RU" dirty="0" err="1"/>
              <a:t>паперів</a:t>
            </a:r>
            <a:r>
              <a:rPr lang="ru-RU"/>
              <a:t>.</a:t>
            </a:r>
            <a:endParaRPr lang="uk-UA" dirty="0"/>
          </a:p>
        </p:txBody>
      </p:sp>
    </p:spTree>
    <p:extLst>
      <p:ext uri="{BB962C8B-B14F-4D97-AF65-F5344CB8AC3E}">
        <p14:creationId xmlns:p14="http://schemas.microsoft.com/office/powerpoint/2010/main" val="181515083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AEE2E541-EC4C-4CAC-8A15-8FA6846C2F05}"/>
              </a:ext>
            </a:extLst>
          </p:cNvPr>
          <p:cNvSpPr txBox="1"/>
          <p:nvPr/>
        </p:nvSpPr>
        <p:spPr>
          <a:xfrm>
            <a:off x="1594120" y="870857"/>
            <a:ext cx="9908903" cy="4801314"/>
          </a:xfrm>
          <a:prstGeom prst="rect">
            <a:avLst/>
          </a:prstGeom>
          <a:noFill/>
        </p:spPr>
        <p:txBody>
          <a:bodyPr wrap="square">
            <a:spAutoFit/>
          </a:bodyPr>
          <a:lstStyle/>
          <a:p>
            <a:r>
              <a:rPr lang="uk-UA" dirty="0"/>
              <a:t>Окрім імовірнісної природи </a:t>
            </a:r>
            <a:r>
              <a:rPr lang="uk-UA" b="1" dirty="0"/>
              <a:t>ризику притаманні наступні риси</a:t>
            </a:r>
            <a:r>
              <a:rPr lang="uk-UA" dirty="0"/>
              <a:t>:</a:t>
            </a:r>
          </a:p>
          <a:p>
            <a:pPr marL="285750" indent="-285750">
              <a:buFont typeface="Arial" panose="020B0604020202020204" pitchFamily="34" charset="0"/>
              <a:buChar char="•"/>
            </a:pPr>
            <a:r>
              <a:rPr lang="uk-UA" i="1" dirty="0"/>
              <a:t>економічна природа </a:t>
            </a:r>
            <a:r>
              <a:rPr lang="uk-UA" dirty="0"/>
              <a:t>(ризик проявляється на всіх етапах господарської діяльності, незалежно від її сфери; він прямо пов’язаний з доходністю й економічними втратами у процесі господарювання);</a:t>
            </a:r>
          </a:p>
          <a:p>
            <a:pPr marL="285750" indent="-285750">
              <a:buFont typeface="Arial" panose="020B0604020202020204" pitchFamily="34" charset="0"/>
              <a:buChar char="•"/>
            </a:pPr>
            <a:r>
              <a:rPr lang="uk-UA" i="1" dirty="0"/>
              <a:t>альтернативність </a:t>
            </a:r>
            <a:r>
              <a:rPr lang="uk-UA" dirty="0"/>
              <a:t>(ризик передбачає необхідність вибору з двох або декількох можливих варіантів рішень (напрямів, дій));</a:t>
            </a:r>
          </a:p>
          <a:p>
            <a:pPr marL="285750" indent="-285750">
              <a:buFont typeface="Arial" panose="020B0604020202020204" pitchFamily="34" charset="0"/>
              <a:buChar char="•"/>
            </a:pPr>
            <a:r>
              <a:rPr lang="uk-UA" i="1" dirty="0"/>
              <a:t>невизначеність результатів </a:t>
            </a:r>
            <a:r>
              <a:rPr lang="uk-UA" dirty="0"/>
              <a:t>(очікуваний рівень ризику може коливатися в певному діапазоні, та його наслідком можуть бути як негативні, так і позитивні результати);</a:t>
            </a:r>
          </a:p>
          <a:p>
            <a:pPr marL="285750" indent="-285750">
              <a:buFont typeface="Arial" panose="020B0604020202020204" pitchFamily="34" charset="0"/>
              <a:buChar char="•"/>
            </a:pPr>
            <a:r>
              <a:rPr lang="uk-UA" i="1" dirty="0"/>
              <a:t>коливання ступеня ризику </a:t>
            </a:r>
            <a:r>
              <a:rPr lang="uk-UA" dirty="0"/>
              <a:t>(ступінь господарського ризику істотно варіює під впливом фактору часу, численних об’єктивних і суб’єктивних факторів, які перебувають у постійній динаміці);</a:t>
            </a:r>
          </a:p>
          <a:p>
            <a:pPr marL="285750" indent="-285750">
              <a:buFont typeface="Arial" panose="020B0604020202020204" pitchFamily="34" charset="0"/>
              <a:buChar char="•"/>
            </a:pPr>
            <a:r>
              <a:rPr lang="uk-UA" i="1" dirty="0"/>
              <a:t>суперечливість</a:t>
            </a:r>
            <a:r>
              <a:rPr lang="uk-UA" dirty="0"/>
              <a:t> (з одного боку, ризик, орієнтований на отримання суспільно значимих результатів неординарними, новими способами, дозволяє переборювати консерватизм, догматизм, психологічні бар’єри; з іншого, − веде до авантюризму, волюнтаризму, суб’єктивізму, соціально-економічних і моральних втрат; суперечлива природа проявляється в зіткненні об’єктивно існуючих ризикованих дій з їх суб’єктивною оцінкою);</a:t>
            </a:r>
          </a:p>
          <a:p>
            <a:pPr marL="285750" indent="-285750">
              <a:buFont typeface="Arial" panose="020B0604020202020204" pitchFamily="34" charset="0"/>
              <a:buChar char="•"/>
            </a:pPr>
            <a:r>
              <a:rPr lang="uk-UA" i="1" dirty="0"/>
              <a:t>постійність </a:t>
            </a:r>
            <a:r>
              <a:rPr lang="uk-UA" dirty="0"/>
              <a:t>(повне усунення ризику неможливе внаслідок його об’єктивно-суб’єктивної природи та динамічності його ступеня).</a:t>
            </a:r>
          </a:p>
        </p:txBody>
      </p:sp>
    </p:spTree>
    <p:extLst>
      <p:ext uri="{BB962C8B-B14F-4D97-AF65-F5344CB8AC3E}">
        <p14:creationId xmlns:p14="http://schemas.microsoft.com/office/powerpoint/2010/main" val="275475179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CD4BE490-78C4-4943-8025-3A65916083A4}"/>
              </a:ext>
            </a:extLst>
          </p:cNvPr>
          <p:cNvSpPr txBox="1"/>
          <p:nvPr/>
        </p:nvSpPr>
        <p:spPr>
          <a:xfrm>
            <a:off x="2444619" y="1918816"/>
            <a:ext cx="8416213" cy="1754326"/>
          </a:xfrm>
          <a:prstGeom prst="rect">
            <a:avLst/>
          </a:prstGeom>
          <a:noFill/>
        </p:spPr>
        <p:txBody>
          <a:bodyPr wrap="square">
            <a:spAutoFit/>
          </a:bodyPr>
          <a:lstStyle/>
          <a:p>
            <a:pPr algn="ctr"/>
            <a:r>
              <a:rPr lang="uk-UA" b="1" dirty="0"/>
              <a:t>2. Фактори виникнення ризику та його функції</a:t>
            </a:r>
          </a:p>
          <a:p>
            <a:r>
              <a:rPr lang="uk-UA" dirty="0"/>
              <a:t>Поява підприємницьких ризиків зумовлена численними факторами – умовами, які можуть викликати та спричинити невизначеність результатів здійснення господарської діяльності. </a:t>
            </a:r>
          </a:p>
          <a:p>
            <a:r>
              <a:rPr lang="uk-UA" b="1" dirty="0"/>
              <a:t>Фактор ризику </a:t>
            </a:r>
            <a:r>
              <a:rPr lang="uk-UA" dirty="0"/>
              <a:t>– це причини або рушійні сили, які породжують ризиковані процеси.</a:t>
            </a:r>
          </a:p>
        </p:txBody>
      </p:sp>
    </p:spTree>
    <p:extLst>
      <p:ext uri="{BB962C8B-B14F-4D97-AF65-F5344CB8AC3E}">
        <p14:creationId xmlns:p14="http://schemas.microsoft.com/office/powerpoint/2010/main" val="2248824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4F0A13F5-72DC-4B28-ADE2-F6B690CBA22C}"/>
              </a:ext>
            </a:extLst>
          </p:cNvPr>
          <p:cNvSpPr txBox="1"/>
          <p:nvPr/>
        </p:nvSpPr>
        <p:spPr>
          <a:xfrm>
            <a:off x="1996751" y="1859340"/>
            <a:ext cx="8500188" cy="2308324"/>
          </a:xfrm>
          <a:prstGeom prst="rect">
            <a:avLst/>
          </a:prstGeom>
          <a:noFill/>
        </p:spPr>
        <p:txBody>
          <a:bodyPr wrap="square">
            <a:spAutoFit/>
          </a:bodyPr>
          <a:lstStyle/>
          <a:p>
            <a:r>
              <a:rPr lang="uk-UA" b="1" dirty="0"/>
              <a:t>Основними критеріями визначення факторів підприємницького ризику </a:t>
            </a:r>
            <a:r>
              <a:rPr lang="uk-UA" dirty="0"/>
              <a:t>є: джерело виникнення (зовнішні та внутрішні фактори); ступінь впливу (фактори прямої та непрямої дії). Параметри, що характеризують внутрішню діяльність підприємства (стан техніко-технологічної бази виробництва та характер інноваційних процесів, якість та конкурентоспроможність продукції, обсяг реалізації продукції, продуктивність праці, система оплати праці тощо), є внутрішніми; зовнішніми факторами є параметри, що характеризують зовнішнє середовище суб’єкта господарювання </a:t>
            </a:r>
          </a:p>
        </p:txBody>
      </p:sp>
    </p:spTree>
    <p:extLst>
      <p:ext uri="{BB962C8B-B14F-4D97-AF65-F5344CB8AC3E}">
        <p14:creationId xmlns:p14="http://schemas.microsoft.com/office/powerpoint/2010/main" val="424516330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Рисунок 4">
            <a:extLst>
              <a:ext uri="{FF2B5EF4-FFF2-40B4-BE49-F238E27FC236}">
                <a16:creationId xmlns:a16="http://schemas.microsoft.com/office/drawing/2014/main" id="{81A0AA17-BCE7-4A04-882F-6F7FF1BC8F0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371542" y="39513"/>
            <a:ext cx="5616617" cy="5843761"/>
          </a:xfrm>
          <a:prstGeom prst="rect">
            <a:avLst/>
          </a:prstGeom>
        </p:spPr>
      </p:pic>
    </p:spTree>
    <p:extLst>
      <p:ext uri="{BB962C8B-B14F-4D97-AF65-F5344CB8AC3E}">
        <p14:creationId xmlns:p14="http://schemas.microsoft.com/office/powerpoint/2010/main" val="328934371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Паралакс">
  <a:themeElements>
    <a:clrScheme name="Паралакс">
      <a:dk1>
        <a:sysClr val="windowText" lastClr="000000"/>
      </a:dk1>
      <a:lt1>
        <a:sysClr val="window" lastClr="FFFFFF"/>
      </a:lt1>
      <a:dk2>
        <a:srgbClr val="212121"/>
      </a:dk2>
      <a:lt2>
        <a:srgbClr val="CDD0D1"/>
      </a:lt2>
      <a:accent1>
        <a:srgbClr val="BC1C1C"/>
      </a:accent1>
      <a:accent2>
        <a:srgbClr val="F67534"/>
      </a:accent2>
      <a:accent3>
        <a:srgbClr val="EAAC35"/>
      </a:accent3>
      <a:accent4>
        <a:srgbClr val="9BAF68"/>
      </a:accent4>
      <a:accent5>
        <a:srgbClr val="68B9A6"/>
      </a:accent5>
      <a:accent6>
        <a:srgbClr val="50B1D4"/>
      </a:accent6>
      <a:hlink>
        <a:srgbClr val="E46416"/>
      </a:hlink>
      <a:folHlink>
        <a:srgbClr val="EE9340"/>
      </a:folHlink>
    </a:clrScheme>
    <a:fontScheme name="Паралакс">
      <a:maj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Паралакс">
      <a:fillStyleLst>
        <a:solidFill>
          <a:schemeClr val="phClr"/>
        </a:solidFill>
        <a:gradFill rotWithShape="1">
          <a:gsLst>
            <a:gs pos="0">
              <a:schemeClr val="phClr">
                <a:tint val="60000"/>
                <a:lumMod val="104000"/>
              </a:schemeClr>
            </a:gs>
            <a:gs pos="100000">
              <a:schemeClr val="phClr">
                <a:tint val="84000"/>
              </a:schemeClr>
            </a:gs>
          </a:gsLst>
          <a:lin ang="5400000" scaled="0"/>
        </a:gradFill>
        <a:gradFill rotWithShape="1">
          <a:gsLst>
            <a:gs pos="0">
              <a:schemeClr val="phClr">
                <a:tint val="96000"/>
                <a:lumMod val="102000"/>
              </a:schemeClr>
            </a:gs>
            <a:gs pos="100000">
              <a:schemeClr val="phClr">
                <a:shade val="88000"/>
                <a:lumMod val="94000"/>
              </a:schemeClr>
            </a:gs>
          </a:gsLst>
          <a:path path="circle">
            <a:fillToRect l="50000" t="100000" r="100000" b="50000"/>
          </a:path>
        </a:gradFill>
      </a:fillStyleLst>
      <a:lnStyleLst>
        <a:ln w="9525" cap="rnd" cmpd="sng" algn="ctr">
          <a:solidFill>
            <a:schemeClr val="phClr">
              <a:tint val="6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reflection blurRad="12700" stA="26000" endPos="32000" dist="12700" dir="5400000" sy="-100000" rotWithShape="0"/>
          </a:effectLst>
        </a:effectStyle>
        <a:effectStyle>
          <a:effectLst>
            <a:outerShdw blurRad="38100" dist="25400" dir="5400000" rotWithShape="0">
              <a:srgbClr val="000000">
                <a:alpha val="64000"/>
              </a:srgbClr>
            </a:outerShdw>
          </a:effectLst>
          <a:scene3d>
            <a:camera prst="orthographicFront">
              <a:rot lat="0" lon="0" rev="0"/>
            </a:camera>
            <a:lightRig rig="threePt" dir="tl">
              <a:rot lat="0" lon="0" rev="1200000"/>
            </a:lightRig>
          </a:scene3d>
          <a:sp3d>
            <a:bevelT w="25400" h="12700"/>
          </a:sp3d>
        </a:effectStyle>
      </a:effectStyleLst>
      <a:bgFillStyleLst>
        <a:solidFill>
          <a:schemeClr val="phClr"/>
        </a:solidFill>
        <a:gradFill rotWithShape="1">
          <a:gsLst>
            <a:gs pos="0">
              <a:schemeClr val="phClr">
                <a:tint val="90000"/>
                <a:lumMod val="110000"/>
              </a:schemeClr>
            </a:gs>
            <a:gs pos="100000">
              <a:schemeClr val="phClr">
                <a:shade val="64000"/>
                <a:lumMod val="98000"/>
              </a:schemeClr>
            </a:gs>
          </a:gsLst>
          <a:lin ang="5400000" scaled="0"/>
        </a:gradFill>
        <a:blipFill rotWithShape="1">
          <a:blip xmlns:r="http://schemas.openxmlformats.org/officeDocument/2006/relationships" r:embed="rId1">
            <a:duotone>
              <a:schemeClr val="phClr">
                <a:shade val="76000"/>
                <a:satMod val="180000"/>
              </a:schemeClr>
              <a:schemeClr val="phClr">
                <a:tint val="80000"/>
                <a:satMod val="120000"/>
                <a:lumMod val="180000"/>
              </a:schemeClr>
            </a:duotone>
          </a:blip>
          <a:stretch/>
        </a:blipFill>
      </a:bgFillStyleLst>
    </a:fmtScheme>
  </a:themeElements>
  <a:objectDefaults/>
  <a:extraClrSchemeLst/>
  <a:extLst>
    <a:ext uri="{05A4C25C-085E-4340-85A3-A5531E510DB2}">
      <thm15:themeFamily xmlns:thm15="http://schemas.microsoft.com/office/thememl/2012/main" name="Parallax" id="{3388167B-A2EB-4685-9635-1831D9AEF8C4}" vid="{93B4CCAC-FD5A-4D59-B1AC-EAF45910B5A9}"/>
    </a:ext>
  </a:extLst>
</a:theme>
</file>

<file path=ppt/theme/theme2.xml><?xml version="1.0" encoding="utf-8"?>
<a:theme xmlns:a="http://schemas.openxmlformats.org/drawingml/2006/main" name="Тема Office">
  <a:themeElements>
    <a:clrScheme name="Офіс">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Офіс">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Офіс">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Паралакс</Template>
  <TotalTime>278</TotalTime>
  <Words>3860</Words>
  <Application>Microsoft Office PowerPoint</Application>
  <PresentationFormat>Широкий екран</PresentationFormat>
  <Paragraphs>231</Paragraphs>
  <Slides>58</Slides>
  <Notes>0</Notes>
  <HiddenSlides>0</HiddenSlides>
  <MMClips>0</MMClips>
  <ScaleCrop>false</ScaleCrop>
  <HeadingPairs>
    <vt:vector size="6" baseType="variant">
      <vt:variant>
        <vt:lpstr>Використані шрифти</vt:lpstr>
      </vt:variant>
      <vt:variant>
        <vt:i4>4</vt:i4>
      </vt:variant>
      <vt:variant>
        <vt:lpstr>Тема</vt:lpstr>
      </vt:variant>
      <vt:variant>
        <vt:i4>1</vt:i4>
      </vt:variant>
      <vt:variant>
        <vt:lpstr>Заголовки слайдів</vt:lpstr>
      </vt:variant>
      <vt:variant>
        <vt:i4>58</vt:i4>
      </vt:variant>
    </vt:vector>
  </HeadingPairs>
  <TitlesOfParts>
    <vt:vector size="63" baseType="lpstr">
      <vt:lpstr>Arial</vt:lpstr>
      <vt:lpstr>Calibri</vt:lpstr>
      <vt:lpstr>Corbel</vt:lpstr>
      <vt:lpstr>Times New Roman</vt:lpstr>
      <vt:lpstr>Паралакс</vt:lpstr>
      <vt:lpstr>Підприємницький ризик та управління ним</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Теми доповідей</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Презентація PowerPoint</dc:title>
  <dc:creator>Катерина Бужимська</dc:creator>
  <cp:lastModifiedBy>AdminR</cp:lastModifiedBy>
  <cp:revision>30</cp:revision>
  <dcterms:created xsi:type="dcterms:W3CDTF">2021-05-12T08:11:19Z</dcterms:created>
  <dcterms:modified xsi:type="dcterms:W3CDTF">2025-12-18T07:37:04Z</dcterms:modified>
</cp:coreProperties>
</file>