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15" r:id="rId3"/>
    <p:sldId id="371" r:id="rId4"/>
    <p:sldId id="337" r:id="rId5"/>
    <p:sldId id="356" r:id="rId6"/>
    <p:sldId id="343" r:id="rId7"/>
    <p:sldId id="357" r:id="rId8"/>
    <p:sldId id="372" r:id="rId9"/>
    <p:sldId id="358" r:id="rId10"/>
    <p:sldId id="359" r:id="rId11"/>
    <p:sldId id="366" r:id="rId12"/>
    <p:sldId id="367" r:id="rId13"/>
    <p:sldId id="368" r:id="rId14"/>
    <p:sldId id="369" r:id="rId15"/>
    <p:sldId id="340" r:id="rId16"/>
    <p:sldId id="344" r:id="rId17"/>
    <p:sldId id="345" r:id="rId18"/>
    <p:sldId id="346" r:id="rId19"/>
    <p:sldId id="373" r:id="rId20"/>
    <p:sldId id="347" r:id="rId21"/>
    <p:sldId id="348" r:id="rId22"/>
    <p:sldId id="339" r:id="rId23"/>
    <p:sldId id="350" r:id="rId24"/>
    <p:sldId id="351" r:id="rId25"/>
    <p:sldId id="374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14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707" autoAdjust="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6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4CD47-767D-4E53-A1DC-F683C0928671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FDDAE-6B10-4E95-A1E6-8F9C3C572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9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0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1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4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4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0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5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0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3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8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0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B0B6A-BA96-4644-98E1-3917F92EBE9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6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traceback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docs.python.org/3/library/logging.html#logrecord-attribut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docs.python.org/3/library/datetime.html#strftime-and-strptime-behavior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5382" y="1800399"/>
            <a:ext cx="7405734" cy="3448934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Лекція 3</a:t>
            </a:r>
          </a:p>
          <a:p>
            <a:endParaRPr lang="uk-UA" sz="4000" b="1" dirty="0" smtClean="0"/>
          </a:p>
          <a:p>
            <a:r>
              <a:rPr lang="uk-UA" b="1" dirty="0" smtClean="0"/>
              <a:t>частина 1</a:t>
            </a:r>
            <a:endParaRPr lang="uk-UA" b="1" dirty="0"/>
          </a:p>
          <a:p>
            <a:r>
              <a:rPr lang="ru-RU" sz="4400" b="1" dirty="0" smtClean="0"/>
              <a:t>Робота з </a:t>
            </a:r>
            <a:r>
              <a:rPr lang="ru-RU" sz="4400" b="1" dirty="0" smtClean="0"/>
              <a:t>винятками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49876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27000"/>
            <a:ext cx="11878733" cy="659553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 smtClean="0"/>
              <a:t>Ієрархія </a:t>
            </a:r>
            <a:r>
              <a:rPr lang="uk-UA" sz="1800" b="1" dirty="0"/>
              <a:t>винятків </a:t>
            </a:r>
            <a:endParaRPr lang="uk-UA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Який </a:t>
            </a:r>
            <a:r>
              <a:rPr lang="uk-UA" sz="1800" dirty="0"/>
              <a:t>тип </a:t>
            </a:r>
            <a:r>
              <a:rPr lang="uk-UA" sz="1800" dirty="0" err="1" smtClean="0"/>
              <a:t>експепшенів</a:t>
            </a:r>
            <a:r>
              <a:rPr lang="uk-UA" sz="1800" dirty="0" smtClean="0"/>
              <a:t> в </a:t>
            </a:r>
            <a:r>
              <a:rPr lang="uk-UA" sz="1800" dirty="0"/>
              <a:t>блоці </a:t>
            </a:r>
            <a:r>
              <a:rPr lang="en-US" sz="1800" dirty="0"/>
              <a:t>except </a:t>
            </a:r>
            <a:r>
              <a:rPr lang="uk-UA" sz="1800" dirty="0" smtClean="0"/>
              <a:t>перехопить виняток</a:t>
            </a:r>
            <a:r>
              <a:rPr lang="uk-UA" sz="1800" dirty="0"/>
              <a:t>? </a:t>
            </a:r>
            <a:r>
              <a:rPr lang="uk-UA" sz="1800" dirty="0" smtClean="0"/>
              <a:t>Відповідний йому за типом  </a:t>
            </a:r>
            <a:r>
              <a:rPr lang="uk-UA" sz="1800" dirty="0"/>
              <a:t>або його предок в ієрархії класів винятків. </a:t>
            </a: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Пошук потрібного блоку </a:t>
            </a:r>
            <a:r>
              <a:rPr lang="uk-UA" sz="1800" dirty="0" err="1" smtClean="0"/>
              <a:t>експепшена</a:t>
            </a:r>
            <a:r>
              <a:rPr lang="uk-UA" sz="1800" dirty="0" smtClean="0"/>
              <a:t> </a:t>
            </a:r>
            <a:r>
              <a:rPr lang="uk-UA" sz="1800" dirty="0"/>
              <a:t>зверху вниз: </a:t>
            </a: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399" y="1362432"/>
            <a:ext cx="7810984" cy="504753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ok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#foo(0)      # на 0 ділити не можна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foo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вихід за межі спику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Exception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    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Ловимо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виняток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який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успадковується від класу Exception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pass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IndexError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ніколи не виконається якщо винятки вже спіймали до цього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'Впіймали винятки!'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print_exc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file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stdout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'Після блоку обробки виключеннь'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921" y="5739010"/>
            <a:ext cx="2499868" cy="796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26398" y="1362432"/>
            <a:ext cx="37676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/>
              <a:t>При виході за межі масиву виняток буде перехоплено в блоці </a:t>
            </a:r>
            <a:r>
              <a:rPr lang="en-US" sz="1600" i="1" dirty="0"/>
              <a:t>except Exception, </a:t>
            </a:r>
            <a:r>
              <a:rPr lang="uk-UA" sz="1600" i="1" dirty="0"/>
              <a:t>тому що </a:t>
            </a:r>
            <a:r>
              <a:rPr lang="uk-UA" sz="1600" i="1" dirty="0" smtClean="0"/>
              <a:t>предком </a:t>
            </a:r>
            <a:r>
              <a:rPr lang="uk-UA" sz="1600" i="1" dirty="0"/>
              <a:t>класу </a:t>
            </a:r>
            <a:r>
              <a:rPr lang="en-US" sz="1600" i="1" dirty="0" err="1"/>
              <a:t>IndexError</a:t>
            </a:r>
            <a:r>
              <a:rPr lang="en-US" sz="1600" i="1" dirty="0"/>
              <a:t> </a:t>
            </a:r>
            <a:r>
              <a:rPr lang="uk-UA" sz="1600" i="1" dirty="0"/>
              <a:t>є </a:t>
            </a:r>
            <a:r>
              <a:rPr lang="en-US" sz="1600" i="1" dirty="0"/>
              <a:t>Exception. </a:t>
            </a:r>
            <a:endParaRPr lang="uk-UA" sz="1600" i="1" dirty="0" smtClean="0"/>
          </a:p>
          <a:p>
            <a:endParaRPr lang="uk-UA" sz="1600" i="1" dirty="0" smtClean="0"/>
          </a:p>
          <a:p>
            <a:r>
              <a:rPr lang="uk-UA" sz="1600" b="1" i="1" dirty="0" smtClean="0"/>
              <a:t>винятки слід писати від </a:t>
            </a:r>
            <a:r>
              <a:rPr lang="uk-UA" sz="1600" b="1" i="1" dirty="0"/>
              <a:t>самих специфічних (спочатку) до більш </a:t>
            </a:r>
            <a:r>
              <a:rPr lang="uk-UA" sz="1600" b="1" i="1" dirty="0" smtClean="0"/>
              <a:t>загальних </a:t>
            </a:r>
            <a:r>
              <a:rPr lang="uk-UA" sz="1600" b="1" i="1" dirty="0"/>
              <a:t>(нижче).</a:t>
            </a:r>
            <a:r>
              <a:rPr lang="uk-UA" sz="1600" i="1" dirty="0"/>
              <a:t> </a:t>
            </a:r>
            <a:endParaRPr lang="uk-UA" sz="1600" i="1" dirty="0" smtClean="0"/>
          </a:p>
          <a:p>
            <a:r>
              <a:rPr lang="uk-UA" b="1" i="1" u="sng" dirty="0" smtClean="0"/>
              <a:t>Ніколи </a:t>
            </a:r>
            <a:r>
              <a:rPr lang="uk-UA" b="1" i="1" u="sng" dirty="0"/>
              <a:t>не пишіть </a:t>
            </a:r>
            <a:r>
              <a:rPr lang="en-US" b="1" i="1" u="sng" dirty="0" err="1"/>
              <a:t>ecxept</a:t>
            </a:r>
            <a:r>
              <a:rPr lang="en-US" b="1" i="1" u="sng" dirty="0"/>
              <a:t> Exception. </a:t>
            </a:r>
            <a:endParaRPr lang="uk-UA" b="1" i="1" u="sng" dirty="0" smtClean="0"/>
          </a:p>
          <a:p>
            <a:r>
              <a:rPr lang="uk-UA" sz="1600" i="1" dirty="0" smtClean="0"/>
              <a:t>Так </a:t>
            </a:r>
            <a:r>
              <a:rPr lang="uk-UA" sz="1600" i="1" dirty="0"/>
              <a:t>ви знайдете (чужі) </a:t>
            </a:r>
            <a:r>
              <a:rPr lang="uk-UA" sz="1600" i="1" dirty="0" smtClean="0"/>
              <a:t>винятки, </a:t>
            </a:r>
            <a:r>
              <a:rPr lang="uk-UA" sz="1600" i="1" dirty="0"/>
              <a:t>які не дозволять діагностувати логічну помилку в програмі</a:t>
            </a:r>
            <a:r>
              <a:rPr lang="uk-UA" sz="1600" i="1" dirty="0" smtClean="0"/>
              <a:t>.</a:t>
            </a:r>
          </a:p>
          <a:p>
            <a:r>
              <a:rPr lang="en-US" sz="1600" i="1" dirty="0" smtClean="0"/>
              <a:t>except </a:t>
            </a:r>
            <a:r>
              <a:rPr lang="uk-UA" sz="1600" i="1" dirty="0"/>
              <a:t>без вказівки типу ловить </a:t>
            </a:r>
            <a:r>
              <a:rPr lang="uk-UA" sz="1600" i="1" dirty="0" smtClean="0"/>
              <a:t>всі винятки. </a:t>
            </a:r>
            <a:r>
              <a:rPr lang="uk-UA" sz="1600" i="1" dirty="0"/>
              <a:t>Не треба так писати!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86426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27000"/>
            <a:ext cx="11878733" cy="6595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smtClean="0"/>
              <a:t>Ієрархія </a:t>
            </a:r>
            <a:r>
              <a:rPr lang="uk-UA" sz="2000" b="1" dirty="0"/>
              <a:t>винятків 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1800" dirty="0" smtClean="0"/>
              <a:t>Виняток</a:t>
            </a:r>
            <a:r>
              <a:rPr lang="uk-UA" sz="1800" dirty="0"/>
              <a:t>, </a:t>
            </a:r>
            <a:r>
              <a:rPr lang="uk-UA" sz="1800" dirty="0" smtClean="0"/>
              <a:t>який </a:t>
            </a:r>
            <a:r>
              <a:rPr lang="uk-UA" sz="1800" dirty="0"/>
              <a:t>ви не побачите при виконанні коду - це </a:t>
            </a:r>
            <a:r>
              <a:rPr lang="en-US" sz="1800" b="1" dirty="0" err="1"/>
              <a:t>BaseException</a:t>
            </a:r>
            <a:r>
              <a:rPr lang="en-US" sz="1800" dirty="0"/>
              <a:t> - </a:t>
            </a:r>
            <a:r>
              <a:rPr lang="uk-UA" sz="1800" dirty="0" smtClean="0"/>
              <a:t>базовий </a:t>
            </a:r>
            <a:r>
              <a:rPr lang="uk-UA" sz="1800" dirty="0"/>
              <a:t>виняток, від якого беруть початок інші. </a:t>
            </a:r>
            <a:endParaRPr lang="uk-UA" sz="1800" dirty="0" smtClean="0"/>
          </a:p>
          <a:p>
            <a:pPr marL="804863" indent="-804863">
              <a:buNone/>
            </a:pPr>
            <a:r>
              <a:rPr lang="uk-UA" sz="1800" dirty="0" smtClean="0"/>
              <a:t>В </a:t>
            </a:r>
            <a:r>
              <a:rPr lang="uk-UA" sz="1800" dirty="0"/>
              <a:t>ієрархії </a:t>
            </a:r>
            <a:r>
              <a:rPr lang="uk-UA" sz="1800" dirty="0" smtClean="0"/>
              <a:t>винятків </a:t>
            </a:r>
            <a:r>
              <a:rPr lang="uk-UA" sz="1800" dirty="0"/>
              <a:t>дві основні групи: </a:t>
            </a:r>
            <a:endParaRPr lang="uk-UA" sz="1800" dirty="0" smtClean="0"/>
          </a:p>
          <a:p>
            <a:pPr marL="804863" indent="-263525"/>
            <a:r>
              <a:rPr lang="uk-UA" sz="1800" dirty="0" smtClean="0"/>
              <a:t>Системні винятки і помилки </a:t>
            </a:r>
          </a:p>
          <a:p>
            <a:pPr marL="804863" indent="-263525"/>
            <a:r>
              <a:rPr lang="uk-UA" sz="1800" dirty="0" smtClean="0"/>
              <a:t>звичайні винятки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 smtClean="0"/>
              <a:t>Якщо </a:t>
            </a:r>
            <a:r>
              <a:rPr lang="uk-UA" sz="1800" dirty="0"/>
              <a:t>обробку перших краще не робити (якщо і робити, то треба чітко розуміти для чого), то обробку </a:t>
            </a:r>
            <a:r>
              <a:rPr lang="uk-UA" sz="1800" dirty="0" smtClean="0"/>
              <a:t>других </a:t>
            </a:r>
            <a:r>
              <a:rPr lang="en-US" sz="1800" dirty="0" smtClean="0"/>
              <a:t>Python</a:t>
            </a:r>
            <a:r>
              <a:rPr lang="uk-UA" sz="1800" dirty="0" smtClean="0"/>
              <a:t> цілком </a:t>
            </a:r>
            <a:r>
              <a:rPr lang="uk-UA" sz="1800" dirty="0"/>
              <a:t>і повністю </a:t>
            </a:r>
            <a:r>
              <a:rPr lang="uk-UA" sz="1800" dirty="0" smtClean="0"/>
              <a:t>покладає </a:t>
            </a:r>
            <a:r>
              <a:rPr lang="uk-UA" sz="1800" dirty="0"/>
              <a:t>на плечі програміста. </a:t>
            </a: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До </a:t>
            </a:r>
            <a:r>
              <a:rPr lang="uk-UA" sz="1800" u="sng" dirty="0"/>
              <a:t>системних</a:t>
            </a:r>
            <a:r>
              <a:rPr lang="uk-UA" sz="1800" dirty="0"/>
              <a:t> можна сміливо віднести: </a:t>
            </a:r>
            <a:endParaRPr lang="uk-UA" sz="1800" dirty="0" smtClean="0"/>
          </a:p>
          <a:p>
            <a:pPr marL="804863" indent="-263525"/>
            <a:r>
              <a:rPr lang="en-US" sz="1800" b="1" dirty="0" err="1" smtClean="0"/>
              <a:t>SystemExit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виняток, що породжується функцією </a:t>
            </a:r>
            <a:r>
              <a:rPr lang="en-US" sz="1800" dirty="0" err="1"/>
              <a:t>sys.exit</a:t>
            </a:r>
            <a:r>
              <a:rPr lang="en-US" sz="1800" dirty="0"/>
              <a:t> </a:t>
            </a:r>
            <a:r>
              <a:rPr lang="uk-UA" sz="1800" dirty="0"/>
              <a:t>при виході з програми. </a:t>
            </a:r>
            <a:endParaRPr lang="uk-UA" sz="1800" dirty="0" smtClean="0"/>
          </a:p>
          <a:p>
            <a:pPr marL="804863" indent="-263525"/>
            <a:r>
              <a:rPr lang="en-US" sz="1800" b="1" dirty="0" err="1" smtClean="0"/>
              <a:t>KeyboardInterrupt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виникає при перериванні програми користувачем (зазвичай сполучення клавіш </a:t>
            </a:r>
            <a:r>
              <a:rPr lang="en-US" sz="1800" dirty="0"/>
              <a:t>Ctrl + C). </a:t>
            </a:r>
            <a:endParaRPr lang="uk-UA" sz="1800" dirty="0" smtClean="0"/>
          </a:p>
          <a:p>
            <a:pPr marL="804863" indent="-263525"/>
            <a:r>
              <a:rPr lang="en-US" sz="1800" b="1" dirty="0" err="1" smtClean="0"/>
              <a:t>GeneratorExit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виникає при виклику методу </a:t>
            </a:r>
            <a:r>
              <a:rPr lang="en-US" sz="1800" dirty="0"/>
              <a:t>close </a:t>
            </a:r>
            <a:r>
              <a:rPr lang="uk-UA" sz="1800" dirty="0"/>
              <a:t>об'єкта </a:t>
            </a:r>
            <a:r>
              <a:rPr lang="en-US" sz="1800" dirty="0"/>
              <a:t>generator. </a:t>
            </a:r>
            <a:endParaRPr lang="ru-RU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ru-RU" sz="1800" dirty="0"/>
              <a:t>Решта </a:t>
            </a:r>
            <a:r>
              <a:rPr lang="ru-RU" sz="1800" dirty="0" smtClean="0"/>
              <a:t>винятків </a:t>
            </a:r>
            <a:r>
              <a:rPr lang="ru-RU" sz="1800" dirty="0"/>
              <a:t>це "звичайні". Спектр вже готових винятків великий. </a:t>
            </a:r>
            <a:endParaRPr lang="ru-RU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ru-RU" sz="1800" dirty="0"/>
              <a:t>Список винятків покриває великий обсяг ситуацій і </a:t>
            </a:r>
            <a:r>
              <a:rPr lang="ru-RU" sz="1800" dirty="0" smtClean="0"/>
              <a:t>помилок. </a:t>
            </a:r>
            <a:r>
              <a:rPr lang="ru-RU" sz="1800" dirty="0"/>
              <a:t>Якщо попередження (warning) тільки просять звернути увагу, то помилки вже можуть зупинити виконання програми. 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4090705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2" y="79877"/>
            <a:ext cx="8970611" cy="6693456"/>
          </a:xfrm>
        </p:spPr>
      </p:pic>
      <p:sp>
        <p:nvSpPr>
          <p:cNvPr id="4" name="Rectangle 3"/>
          <p:cNvSpPr/>
          <p:nvPr/>
        </p:nvSpPr>
        <p:spPr>
          <a:xfrm>
            <a:off x="9846733" y="272534"/>
            <a:ext cx="2281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Ієрархія винятків у Python3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965481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27000"/>
            <a:ext cx="11980334" cy="6654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b="1" dirty="0" err="1"/>
              <a:t>BaseException</a:t>
            </a:r>
            <a:r>
              <a:rPr lang="en-US" sz="1800" dirty="0"/>
              <a:t> </a:t>
            </a:r>
            <a:r>
              <a:rPr lang="en-US" sz="1800" dirty="0" smtClean="0"/>
              <a:t>– </a:t>
            </a:r>
            <a:r>
              <a:rPr lang="uk-UA" sz="1800" dirty="0" smtClean="0"/>
              <a:t>базовий </a:t>
            </a:r>
            <a:r>
              <a:rPr lang="uk-UA" sz="1800" dirty="0"/>
              <a:t>виняток, від якого беруть початок всі інші. </a:t>
            </a:r>
            <a:endParaRPr lang="en-US" sz="1800" dirty="0" smtClean="0"/>
          </a:p>
          <a:p>
            <a:pPr marL="898525" indent="-176213">
              <a:spcBef>
                <a:spcPts val="0"/>
              </a:spcBef>
            </a:pPr>
            <a:r>
              <a:rPr lang="en-US" sz="1800" b="1" dirty="0" err="1" smtClean="0"/>
              <a:t>SystemExit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виняток, що породжується функцією </a:t>
            </a:r>
            <a:r>
              <a:rPr lang="en-US" sz="1800" dirty="0" err="1"/>
              <a:t>sys.exit</a:t>
            </a:r>
            <a:r>
              <a:rPr lang="en-US" sz="1800" dirty="0"/>
              <a:t> </a:t>
            </a:r>
            <a:r>
              <a:rPr lang="uk-UA" sz="1800" dirty="0"/>
              <a:t>при виході з програми</a:t>
            </a:r>
            <a:r>
              <a:rPr lang="uk-UA" sz="1800" dirty="0" smtClean="0"/>
              <a:t>.</a:t>
            </a:r>
            <a:endParaRPr lang="en-US" sz="1800" dirty="0" smtClean="0"/>
          </a:p>
          <a:p>
            <a:pPr marL="898525" indent="-176213">
              <a:spcBef>
                <a:spcPts val="0"/>
              </a:spcBef>
            </a:pPr>
            <a:r>
              <a:rPr lang="en-US" sz="1800" b="1" dirty="0" err="1" smtClean="0"/>
              <a:t>KeyboardInterrupt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породжується при перериванні програми користувачем (зазвичай сполучення клавіш </a:t>
            </a:r>
            <a:r>
              <a:rPr lang="en-US" sz="1800" dirty="0"/>
              <a:t>Ctrl + C). </a:t>
            </a:r>
            <a:endParaRPr lang="en-US" sz="1800" dirty="0" smtClean="0"/>
          </a:p>
          <a:p>
            <a:pPr marL="898525" indent="-176213">
              <a:spcBef>
                <a:spcPts val="0"/>
              </a:spcBef>
            </a:pPr>
            <a:r>
              <a:rPr lang="en-US" sz="1800" b="1" dirty="0" err="1" smtClean="0"/>
              <a:t>GeneratorExit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породжується при виклику методу </a:t>
            </a:r>
            <a:r>
              <a:rPr lang="en-US" sz="1800" dirty="0"/>
              <a:t>close </a:t>
            </a:r>
            <a:r>
              <a:rPr lang="uk-UA" sz="1800" dirty="0"/>
              <a:t>об'єкта </a:t>
            </a:r>
            <a:r>
              <a:rPr lang="en-US" sz="1800" dirty="0"/>
              <a:t>generator. </a:t>
            </a:r>
            <a:endParaRPr lang="en-US" sz="1800" dirty="0" smtClean="0"/>
          </a:p>
          <a:p>
            <a:pPr marL="898525" indent="-176213">
              <a:spcBef>
                <a:spcPts val="0"/>
              </a:spcBef>
            </a:pPr>
            <a:r>
              <a:rPr lang="en-US" sz="1800" b="1" dirty="0" smtClean="0"/>
              <a:t>Exception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 smtClean="0"/>
              <a:t>тут закінчуються </a:t>
            </a:r>
            <a:r>
              <a:rPr lang="uk-UA" sz="1800" dirty="0"/>
              <a:t>повністю системні </a:t>
            </a:r>
            <a:r>
              <a:rPr lang="uk-UA" sz="1800" dirty="0" smtClean="0"/>
              <a:t>винятки </a:t>
            </a:r>
            <a:r>
              <a:rPr lang="uk-UA" sz="1800" dirty="0"/>
              <a:t>(які краще не чіпати) і починаються звичайні, з якими можна працювати. </a:t>
            </a:r>
            <a:endParaRPr lang="en-US" sz="1800" dirty="0" smtClean="0"/>
          </a:p>
          <a:p>
            <a:pPr marL="1524000" indent="-273050">
              <a:spcBef>
                <a:spcPts val="0"/>
              </a:spcBef>
            </a:pPr>
            <a:r>
              <a:rPr lang="en-US" sz="1800" b="1" dirty="0" err="1" smtClean="0"/>
              <a:t>StopIteration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породжується вбудованою функцією </a:t>
            </a:r>
            <a:r>
              <a:rPr lang="en-US" sz="1800" dirty="0"/>
              <a:t>next, </a:t>
            </a:r>
            <a:r>
              <a:rPr lang="uk-UA" sz="1800" dirty="0"/>
              <a:t>якщо в </a:t>
            </a:r>
            <a:r>
              <a:rPr lang="uk-UA" sz="1800" dirty="0" err="1" smtClean="0"/>
              <a:t>Ітераторі</a:t>
            </a:r>
            <a:r>
              <a:rPr lang="uk-UA" sz="1800" dirty="0" smtClean="0"/>
              <a:t> </a:t>
            </a:r>
            <a:r>
              <a:rPr lang="uk-UA" sz="1800" dirty="0"/>
              <a:t>більше немає елементів. </a:t>
            </a:r>
            <a:endParaRPr lang="en-US" sz="1800" dirty="0" smtClean="0"/>
          </a:p>
          <a:p>
            <a:pPr marL="1524000" indent="-273050">
              <a:spcBef>
                <a:spcPts val="0"/>
              </a:spcBef>
            </a:pPr>
            <a:r>
              <a:rPr lang="en-US" sz="1800" b="1" dirty="0" err="1" smtClean="0"/>
              <a:t>ArithmeticError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арифметична помилка. </a:t>
            </a:r>
            <a:endParaRPr lang="en-US" sz="1800" dirty="0" smtClean="0"/>
          </a:p>
          <a:p>
            <a:pPr marL="2070100" indent="-273050">
              <a:spcBef>
                <a:spcPts val="0"/>
              </a:spcBef>
              <a:tabLst>
                <a:tab pos="1876425" algn="l"/>
              </a:tabLst>
            </a:pPr>
            <a:r>
              <a:rPr lang="en-US" sz="1800" b="1" dirty="0" err="1" smtClean="0"/>
              <a:t>FloatingPointError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породжується при невдалому виконанні операції з плаваючою </a:t>
            </a:r>
            <a:r>
              <a:rPr lang="uk-UA" sz="1800" dirty="0" smtClean="0"/>
              <a:t>крапкою. </a:t>
            </a:r>
            <a:r>
              <a:rPr lang="uk-UA" sz="1800" dirty="0"/>
              <a:t>На практиці зустрічається нечасто. </a:t>
            </a:r>
            <a:endParaRPr lang="en-US" sz="1800" dirty="0" smtClean="0"/>
          </a:p>
          <a:p>
            <a:pPr marL="2070100" indent="-273050">
              <a:spcBef>
                <a:spcPts val="0"/>
              </a:spcBef>
              <a:tabLst>
                <a:tab pos="1876425" algn="l"/>
              </a:tabLst>
            </a:pPr>
            <a:r>
              <a:rPr lang="en-US" sz="1800" b="1" dirty="0" err="1" smtClean="0"/>
              <a:t>OverflowError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виникає, коли результат арифметичної операції занадто </a:t>
            </a:r>
            <a:r>
              <a:rPr lang="uk-UA" sz="1800" dirty="0" smtClean="0"/>
              <a:t>великий </a:t>
            </a:r>
            <a:r>
              <a:rPr lang="uk-UA" sz="1800" dirty="0"/>
              <a:t>для подання. </a:t>
            </a:r>
            <a:r>
              <a:rPr lang="uk-UA" sz="1800" dirty="0" smtClean="0"/>
              <a:t>Не </a:t>
            </a:r>
            <a:r>
              <a:rPr lang="uk-UA" sz="1800" dirty="0"/>
              <a:t>з'являється при звичайній роботі з цілими числами (так як </a:t>
            </a:r>
            <a:r>
              <a:rPr lang="en-US" sz="1800" dirty="0"/>
              <a:t>python </a:t>
            </a:r>
            <a:r>
              <a:rPr lang="uk-UA" sz="1800" dirty="0"/>
              <a:t>підтримує довгі числа), але може виникати в деяких інших випадках</a:t>
            </a:r>
            <a:r>
              <a:rPr lang="uk-UA" sz="1800" dirty="0" smtClean="0"/>
              <a:t>.</a:t>
            </a:r>
            <a:endParaRPr lang="en-US" sz="1800" dirty="0" smtClean="0"/>
          </a:p>
          <a:p>
            <a:pPr marL="2070100" indent="-273050">
              <a:spcBef>
                <a:spcPts val="0"/>
              </a:spcBef>
              <a:tabLst>
                <a:tab pos="1876425" algn="l"/>
              </a:tabLst>
            </a:pPr>
            <a:r>
              <a:rPr lang="en-US" sz="1800" b="1" dirty="0" err="1" smtClean="0"/>
              <a:t>ZeroDivisionError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 smtClean="0"/>
              <a:t>ділення </a:t>
            </a:r>
            <a:r>
              <a:rPr lang="uk-UA" sz="1800" dirty="0"/>
              <a:t>на нуль. </a:t>
            </a:r>
            <a:endParaRPr lang="en-US" sz="1800" dirty="0" smtClean="0"/>
          </a:p>
          <a:p>
            <a:pPr marL="1524000" indent="-273050">
              <a:spcBef>
                <a:spcPts val="0"/>
              </a:spcBef>
            </a:pPr>
            <a:r>
              <a:rPr lang="en-US" sz="1800" b="1" dirty="0" err="1" smtClean="0"/>
              <a:t>AssertionError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вираз у функції </a:t>
            </a:r>
            <a:r>
              <a:rPr lang="en-US" sz="1800" dirty="0"/>
              <a:t>assert </a:t>
            </a:r>
            <a:r>
              <a:rPr lang="uk-UA" sz="1800" dirty="0" smtClean="0"/>
              <a:t>з помилкою. </a:t>
            </a:r>
            <a:endParaRPr lang="en-US" sz="1800" dirty="0" smtClean="0"/>
          </a:p>
          <a:p>
            <a:pPr marL="1524000" indent="-273050">
              <a:spcBef>
                <a:spcPts val="0"/>
              </a:spcBef>
            </a:pPr>
            <a:r>
              <a:rPr lang="en-US" sz="1800" b="1" dirty="0" err="1" smtClean="0"/>
              <a:t>AttributeError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об'єкт не має даного атрибута (значення або методу). </a:t>
            </a:r>
            <a:endParaRPr lang="en-US" sz="1800" dirty="0" smtClean="0"/>
          </a:p>
          <a:p>
            <a:pPr marL="1524000" indent="-273050">
              <a:spcBef>
                <a:spcPts val="0"/>
              </a:spcBef>
            </a:pPr>
            <a:r>
              <a:rPr lang="en-US" sz="1800" b="1" dirty="0" err="1" smtClean="0"/>
              <a:t>BufferError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операція, пов'язана з </a:t>
            </a:r>
            <a:r>
              <a:rPr lang="uk-UA" sz="1800" dirty="0" smtClean="0"/>
              <a:t>буфером, що </a:t>
            </a:r>
            <a:r>
              <a:rPr lang="uk-UA" sz="1800" dirty="0"/>
              <a:t>не може бути виконана. </a:t>
            </a:r>
            <a:endParaRPr lang="en-US" sz="1800" dirty="0" smtClean="0"/>
          </a:p>
          <a:p>
            <a:pPr marL="1524000" indent="-273050">
              <a:spcBef>
                <a:spcPts val="0"/>
              </a:spcBef>
            </a:pPr>
            <a:r>
              <a:rPr lang="en-US" sz="1800" b="1" dirty="0" err="1" smtClean="0"/>
              <a:t>EOFError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функція натрапила на кінець файлу і не змогла прочитати те, що хотіла</a:t>
            </a:r>
            <a:r>
              <a:rPr lang="uk-UA" sz="1800" dirty="0" smtClean="0"/>
              <a:t>.</a:t>
            </a:r>
            <a:endParaRPr lang="en-US" sz="1800" dirty="0" smtClean="0"/>
          </a:p>
          <a:p>
            <a:pPr marL="1524000" indent="-273050">
              <a:spcBef>
                <a:spcPts val="0"/>
              </a:spcBef>
            </a:pPr>
            <a:r>
              <a:rPr lang="en-US" sz="1800" b="1" dirty="0" err="1" smtClean="0"/>
              <a:t>ImportError</a:t>
            </a:r>
            <a:r>
              <a:rPr lang="en-US" sz="1800" dirty="0" smtClean="0"/>
              <a:t> - </a:t>
            </a:r>
            <a:r>
              <a:rPr lang="uk-UA" sz="1800" dirty="0" smtClean="0"/>
              <a:t>не вдалося імпортування модуля або його атрибута. </a:t>
            </a:r>
            <a:endParaRPr lang="en-US" sz="1800" dirty="0" smtClean="0"/>
          </a:p>
          <a:p>
            <a:pPr marL="1524000" indent="-273050">
              <a:spcBef>
                <a:spcPts val="0"/>
              </a:spcBef>
            </a:pPr>
            <a:r>
              <a:rPr lang="en-US" sz="1800" b="1" dirty="0" err="1" smtClean="0"/>
              <a:t>LookupError</a:t>
            </a:r>
            <a:r>
              <a:rPr lang="en-US" sz="1800" dirty="0" smtClean="0"/>
              <a:t> - </a:t>
            </a:r>
            <a:r>
              <a:rPr lang="uk-UA" sz="1800" dirty="0" smtClean="0"/>
              <a:t>некоректний індекс або ключ. </a:t>
            </a:r>
            <a:endParaRPr lang="en-US" sz="1800" dirty="0" smtClean="0"/>
          </a:p>
          <a:p>
            <a:pPr marL="2070100" indent="-273050">
              <a:spcBef>
                <a:spcPts val="0"/>
              </a:spcBef>
            </a:pPr>
            <a:r>
              <a:rPr lang="en-US" sz="1800" b="1" dirty="0" err="1" smtClean="0"/>
              <a:t>IndexError</a:t>
            </a:r>
            <a:r>
              <a:rPr lang="en-US" sz="1800" dirty="0" smtClean="0"/>
              <a:t> - </a:t>
            </a:r>
            <a:r>
              <a:rPr lang="uk-UA" sz="1800" dirty="0" smtClean="0"/>
              <a:t>індекс не входить в діапазон елементів. </a:t>
            </a:r>
            <a:endParaRPr lang="en-US" sz="1800" dirty="0" smtClean="0"/>
          </a:p>
          <a:p>
            <a:pPr marL="2070100" indent="-273050">
              <a:spcBef>
                <a:spcPts val="0"/>
              </a:spcBef>
            </a:pPr>
            <a:r>
              <a:rPr lang="en-US" sz="1800" b="1" dirty="0" err="1" smtClean="0"/>
              <a:t>KeyErro</a:t>
            </a:r>
            <a:r>
              <a:rPr lang="en-US" sz="1800" dirty="0" err="1" smtClean="0"/>
              <a:t>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неіснуючий ключ (в словнику</a:t>
            </a:r>
            <a:r>
              <a:rPr lang="uk-UA" sz="1800" dirty="0" smtClean="0"/>
              <a:t>, множині або </a:t>
            </a:r>
            <a:r>
              <a:rPr lang="uk-UA" sz="1800" dirty="0"/>
              <a:t>іншому об'єкті). </a:t>
            </a:r>
            <a:endParaRPr lang="en-US" sz="1800" dirty="0" smtClean="0"/>
          </a:p>
          <a:p>
            <a:pPr marL="1524000" indent="-273050">
              <a:spcBef>
                <a:spcPts val="0"/>
              </a:spcBef>
            </a:pPr>
            <a:r>
              <a:rPr lang="en-US" sz="1800" b="1" dirty="0" err="1" smtClean="0"/>
              <a:t>MemoryError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недостатньо пам'яті. </a:t>
            </a:r>
            <a:endParaRPr lang="en-US" sz="1800" dirty="0" smtClean="0"/>
          </a:p>
          <a:p>
            <a:pPr marL="1524000" indent="-273050">
              <a:spcBef>
                <a:spcPts val="0"/>
              </a:spcBef>
            </a:pPr>
            <a:r>
              <a:rPr lang="en-US" sz="1800" b="1" dirty="0" err="1" smtClean="0"/>
              <a:t>NameError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 smtClean="0"/>
              <a:t>не </a:t>
            </a:r>
            <a:r>
              <a:rPr lang="uk-UA" sz="1800" dirty="0"/>
              <a:t>знайдено змінної з таким ім'ям. </a:t>
            </a:r>
            <a:endParaRPr lang="en-US" sz="1800" dirty="0" smtClean="0"/>
          </a:p>
          <a:p>
            <a:pPr marL="2070100" indent="-273050">
              <a:spcBef>
                <a:spcPts val="0"/>
              </a:spcBef>
            </a:pPr>
            <a:r>
              <a:rPr lang="en-US" sz="1800" b="1" dirty="0" err="1" smtClean="0"/>
              <a:t>UnboundLocalError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зроблено посилання на локальну змінну у функції, але змінна не визначена раніше.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81008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27000"/>
            <a:ext cx="11878733" cy="6595533"/>
          </a:xfrm>
        </p:spPr>
        <p:txBody>
          <a:bodyPr>
            <a:normAutofit fontScale="92500" lnSpcReduction="10000"/>
          </a:bodyPr>
          <a:lstStyle/>
          <a:p>
            <a:pPr marL="1427163" indent="-255588">
              <a:spcBef>
                <a:spcPts val="0"/>
              </a:spcBef>
            </a:pPr>
            <a:r>
              <a:rPr lang="en-US" sz="1800" b="1" dirty="0" err="1"/>
              <a:t>OSError</a:t>
            </a:r>
            <a:r>
              <a:rPr lang="en-US" sz="1800" dirty="0"/>
              <a:t> - </a:t>
            </a:r>
            <a:r>
              <a:rPr lang="uk-UA" sz="1800" dirty="0"/>
              <a:t>помилка, пов'язана </a:t>
            </a:r>
            <a:r>
              <a:rPr lang="uk-UA" sz="1800" dirty="0" smtClean="0"/>
              <a:t>з операційною </a:t>
            </a:r>
            <a:r>
              <a:rPr lang="uk-UA" sz="1800" dirty="0"/>
              <a:t>системою. </a:t>
            </a:r>
            <a:endParaRPr lang="uk-UA" sz="1800" dirty="0" smtClean="0"/>
          </a:p>
          <a:p>
            <a:pPr marL="2149475" indent="-255588">
              <a:spcBef>
                <a:spcPts val="0"/>
              </a:spcBef>
            </a:pPr>
            <a:r>
              <a:rPr lang="en-US" sz="1800" b="1" dirty="0" err="1" smtClean="0"/>
              <a:t>BlockingIOError</a:t>
            </a:r>
            <a:r>
              <a:rPr lang="en-US" sz="1800" b="1" dirty="0" smtClean="0"/>
              <a:t> </a:t>
            </a:r>
            <a:endParaRPr lang="uk-UA" sz="1800" b="1" dirty="0" smtClean="0"/>
          </a:p>
          <a:p>
            <a:pPr marL="2149475" indent="-255588">
              <a:spcBef>
                <a:spcPts val="0"/>
              </a:spcBef>
            </a:pPr>
            <a:r>
              <a:rPr lang="en-US" sz="1800" b="1" dirty="0" err="1" smtClean="0"/>
              <a:t>ChildProcessError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 smtClean="0"/>
              <a:t>помилка </a:t>
            </a:r>
            <a:r>
              <a:rPr lang="uk-UA" sz="1800" dirty="0"/>
              <a:t>при операції з дочірнім процесом. </a:t>
            </a:r>
            <a:endParaRPr lang="uk-UA" sz="1800" dirty="0" smtClean="0"/>
          </a:p>
          <a:p>
            <a:pPr marL="2149475" indent="-255588">
              <a:spcBef>
                <a:spcPts val="0"/>
              </a:spcBef>
            </a:pPr>
            <a:r>
              <a:rPr lang="en-US" sz="1800" b="1" dirty="0" err="1" smtClean="0"/>
              <a:t>ConnectionError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базовий клас для винятків, пов'язаних з підключеннями. </a:t>
            </a:r>
            <a:endParaRPr lang="uk-UA" sz="1800" dirty="0" smtClean="0"/>
          </a:p>
          <a:p>
            <a:pPr marL="2774950" indent="-255588">
              <a:spcBef>
                <a:spcPts val="0"/>
              </a:spcBef>
            </a:pPr>
            <a:r>
              <a:rPr lang="en-US" sz="1800" b="1" dirty="0" err="1" smtClean="0"/>
              <a:t>BrokenPipeError</a:t>
            </a:r>
            <a:r>
              <a:rPr lang="en-US" sz="1800" b="1" dirty="0" smtClean="0"/>
              <a:t> </a:t>
            </a:r>
            <a:endParaRPr lang="uk-UA" sz="1800" b="1" dirty="0" smtClean="0"/>
          </a:p>
          <a:p>
            <a:pPr marL="2774950" indent="-255588">
              <a:spcBef>
                <a:spcPts val="0"/>
              </a:spcBef>
            </a:pPr>
            <a:r>
              <a:rPr lang="en-US" sz="1800" b="1" dirty="0" err="1" smtClean="0"/>
              <a:t>ConnectionAbortedError</a:t>
            </a:r>
            <a:r>
              <a:rPr lang="en-US" sz="1800" b="1" dirty="0" smtClean="0"/>
              <a:t> </a:t>
            </a:r>
            <a:endParaRPr lang="uk-UA" sz="1800" b="1" dirty="0" smtClean="0"/>
          </a:p>
          <a:p>
            <a:pPr marL="2774950" indent="-255588">
              <a:spcBef>
                <a:spcPts val="0"/>
              </a:spcBef>
            </a:pPr>
            <a:r>
              <a:rPr lang="en-US" sz="1800" b="1" dirty="0" err="1" smtClean="0"/>
              <a:t>ConnectionRefusedError</a:t>
            </a:r>
            <a:r>
              <a:rPr lang="en-US" sz="1800" b="1" dirty="0" smtClean="0"/>
              <a:t> </a:t>
            </a:r>
            <a:endParaRPr lang="uk-UA" sz="1800" b="1" dirty="0" smtClean="0"/>
          </a:p>
          <a:p>
            <a:pPr marL="2774950" indent="-255588">
              <a:spcBef>
                <a:spcPts val="0"/>
              </a:spcBef>
            </a:pPr>
            <a:r>
              <a:rPr lang="en-US" sz="1800" b="1" dirty="0" err="1" smtClean="0"/>
              <a:t>ConnectionResetError</a:t>
            </a:r>
            <a:r>
              <a:rPr lang="en-US" sz="1800" b="1" dirty="0" smtClean="0"/>
              <a:t> </a:t>
            </a:r>
            <a:endParaRPr lang="uk-UA" sz="1800" b="1" dirty="0" smtClean="0"/>
          </a:p>
          <a:p>
            <a:pPr marL="2149475" indent="-255588">
              <a:spcBef>
                <a:spcPts val="0"/>
              </a:spcBef>
            </a:pPr>
            <a:r>
              <a:rPr lang="en-US" sz="1800" b="1" dirty="0" err="1" smtClean="0"/>
              <a:t>FileExistsError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спроба створення файлу або директорії, яка вже існує. </a:t>
            </a:r>
            <a:endParaRPr lang="uk-UA" sz="1800" dirty="0" smtClean="0"/>
          </a:p>
          <a:p>
            <a:pPr marL="2149475" indent="-255588">
              <a:spcBef>
                <a:spcPts val="0"/>
              </a:spcBef>
            </a:pPr>
            <a:r>
              <a:rPr lang="en-US" sz="1800" b="1" dirty="0" err="1" smtClean="0"/>
              <a:t>FileNotFoundError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файл або директорія не існує. </a:t>
            </a:r>
            <a:endParaRPr lang="uk-UA" sz="1800" dirty="0" smtClean="0"/>
          </a:p>
          <a:p>
            <a:pPr marL="2149475" indent="-255588">
              <a:spcBef>
                <a:spcPts val="0"/>
              </a:spcBef>
            </a:pPr>
            <a:r>
              <a:rPr lang="en-US" sz="1800" b="1" dirty="0" err="1" smtClean="0"/>
              <a:t>InterruptedError</a:t>
            </a:r>
            <a:r>
              <a:rPr lang="en-US" sz="1800" b="1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системний виклик перерваний </a:t>
            </a:r>
            <a:r>
              <a:rPr lang="uk-UA" sz="1800" dirty="0" smtClean="0"/>
              <a:t>вхідним </a:t>
            </a:r>
            <a:r>
              <a:rPr lang="uk-UA" sz="1800" dirty="0"/>
              <a:t>сигналом. </a:t>
            </a:r>
            <a:endParaRPr lang="uk-UA" sz="1800" dirty="0" smtClean="0"/>
          </a:p>
          <a:p>
            <a:pPr marL="2149475" indent="-255588">
              <a:spcBef>
                <a:spcPts val="0"/>
              </a:spcBef>
            </a:pPr>
            <a:r>
              <a:rPr lang="en-US" sz="1800" b="1" dirty="0" err="1" smtClean="0"/>
              <a:t>IsADirectoryError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очікувався файл, але це директорія. </a:t>
            </a:r>
            <a:endParaRPr lang="uk-UA" sz="1800" dirty="0" smtClean="0"/>
          </a:p>
          <a:p>
            <a:pPr marL="2149475" indent="-255588">
              <a:spcBef>
                <a:spcPts val="0"/>
              </a:spcBef>
            </a:pPr>
            <a:r>
              <a:rPr lang="en-US" sz="1800" b="1" dirty="0" err="1" smtClean="0"/>
              <a:t>NotADirectoryError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очікувалася директорія, але це файл. </a:t>
            </a:r>
            <a:endParaRPr lang="uk-UA" sz="1800" dirty="0" smtClean="0"/>
          </a:p>
          <a:p>
            <a:pPr marL="2149475" indent="-255588">
              <a:spcBef>
                <a:spcPts val="0"/>
              </a:spcBef>
            </a:pPr>
            <a:r>
              <a:rPr lang="en-US" sz="1800" b="1" dirty="0" err="1" smtClean="0"/>
              <a:t>PermissionError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не вистачає прав доступу. </a:t>
            </a:r>
            <a:endParaRPr lang="uk-UA" sz="1800" dirty="0" smtClean="0"/>
          </a:p>
          <a:p>
            <a:pPr marL="2149475" indent="-255588">
              <a:spcBef>
                <a:spcPts val="0"/>
              </a:spcBef>
            </a:pPr>
            <a:r>
              <a:rPr lang="en-US" sz="1800" b="1" dirty="0" err="1" smtClean="0"/>
              <a:t>ProcessLookupError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зазначеного процесу не існує. </a:t>
            </a:r>
            <a:endParaRPr lang="uk-UA" sz="1800" dirty="0" smtClean="0"/>
          </a:p>
          <a:p>
            <a:pPr marL="2149475" indent="-255588">
              <a:spcBef>
                <a:spcPts val="0"/>
              </a:spcBef>
            </a:pPr>
            <a:r>
              <a:rPr lang="en-US" sz="1800" b="1" dirty="0" err="1" smtClean="0"/>
              <a:t>TimeoutError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закінчився час очікування. </a:t>
            </a:r>
            <a:endParaRPr lang="uk-UA" sz="1800" dirty="0" smtClean="0"/>
          </a:p>
          <a:p>
            <a:pPr marL="1427163" indent="-255588">
              <a:spcBef>
                <a:spcPts val="0"/>
              </a:spcBef>
            </a:pPr>
            <a:r>
              <a:rPr lang="en-US" sz="1800" b="1" dirty="0" err="1" smtClean="0"/>
              <a:t>ReferenceError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спроба доступу до атрибуту зі </a:t>
            </a:r>
            <a:r>
              <a:rPr lang="uk-UA" sz="1800" dirty="0" smtClean="0"/>
              <a:t>слабким </a:t>
            </a:r>
            <a:r>
              <a:rPr lang="uk-UA" sz="1800" dirty="0"/>
              <a:t>посиланням. </a:t>
            </a:r>
            <a:endParaRPr lang="uk-UA" sz="1800" dirty="0" smtClean="0"/>
          </a:p>
          <a:p>
            <a:pPr marL="1427163" indent="-255588">
              <a:spcBef>
                <a:spcPts val="0"/>
              </a:spcBef>
            </a:pPr>
            <a:r>
              <a:rPr lang="en-US" sz="1800" b="1" dirty="0" err="1" smtClean="0"/>
              <a:t>RuntimeErro</a:t>
            </a:r>
            <a:r>
              <a:rPr lang="en-US" sz="1800" dirty="0" err="1" smtClean="0"/>
              <a:t>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виникає, коли </a:t>
            </a:r>
            <a:r>
              <a:rPr lang="uk-UA" sz="1800" dirty="0" smtClean="0"/>
              <a:t>виняток </a:t>
            </a:r>
            <a:r>
              <a:rPr lang="uk-UA" sz="1800" dirty="0"/>
              <a:t>не потрапляє </a:t>
            </a:r>
            <a:r>
              <a:rPr lang="uk-UA" sz="1800" dirty="0" smtClean="0"/>
              <a:t>під жодну з </a:t>
            </a:r>
            <a:r>
              <a:rPr lang="uk-UA" sz="1800" dirty="0"/>
              <a:t>інших категорій. </a:t>
            </a:r>
            <a:endParaRPr lang="uk-UA" sz="1800" dirty="0" smtClean="0"/>
          </a:p>
          <a:p>
            <a:pPr marL="1427163" indent="-255588">
              <a:spcBef>
                <a:spcPts val="0"/>
              </a:spcBef>
            </a:pPr>
            <a:r>
              <a:rPr lang="en-US" sz="1800" b="1" dirty="0" err="1" smtClean="0"/>
              <a:t>NotImplementedError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виникає, коли абстрактні методи класу вимагають перевизначення в дочірніх класах. </a:t>
            </a:r>
            <a:endParaRPr lang="uk-UA" sz="1800" dirty="0" smtClean="0"/>
          </a:p>
          <a:p>
            <a:pPr marL="2149475" indent="-255588">
              <a:spcBef>
                <a:spcPts val="0"/>
              </a:spcBef>
            </a:pPr>
            <a:r>
              <a:rPr lang="en-US" sz="1800" b="1" dirty="0" err="1" smtClean="0"/>
              <a:t>SyntaxError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синтаксична помилка. </a:t>
            </a:r>
            <a:endParaRPr lang="uk-UA" sz="1800" dirty="0" smtClean="0"/>
          </a:p>
          <a:p>
            <a:pPr marL="2774950" indent="-255588">
              <a:spcBef>
                <a:spcPts val="0"/>
              </a:spcBef>
            </a:pPr>
            <a:r>
              <a:rPr lang="en-US" sz="1800" b="1" dirty="0" err="1" smtClean="0"/>
              <a:t>IndentationError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неправильні відступи. </a:t>
            </a:r>
            <a:endParaRPr lang="uk-UA" sz="1800" dirty="0" smtClean="0"/>
          </a:p>
          <a:p>
            <a:pPr marL="1427163" indent="-255588">
              <a:spcBef>
                <a:spcPts val="0"/>
              </a:spcBef>
            </a:pPr>
            <a:r>
              <a:rPr lang="en-US" sz="1800" b="1" dirty="0" err="1" smtClean="0"/>
              <a:t>TabError</a:t>
            </a:r>
            <a:r>
              <a:rPr lang="en-US" sz="1800" b="1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змішування в </a:t>
            </a:r>
            <a:r>
              <a:rPr lang="uk-UA" sz="1800" dirty="0" smtClean="0"/>
              <a:t>відступах </a:t>
            </a:r>
            <a:r>
              <a:rPr lang="uk-UA" sz="1800" dirty="0"/>
              <a:t>табуляції і пробілів. </a:t>
            </a:r>
            <a:endParaRPr lang="uk-UA" sz="1800" dirty="0" smtClean="0"/>
          </a:p>
          <a:p>
            <a:pPr marL="1427163" indent="-255588">
              <a:spcBef>
                <a:spcPts val="0"/>
              </a:spcBef>
            </a:pPr>
            <a:r>
              <a:rPr lang="en-US" sz="1800" b="1" dirty="0" err="1" smtClean="0"/>
              <a:t>SystemError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внутрішня помилка. </a:t>
            </a:r>
            <a:endParaRPr lang="uk-UA" sz="1800" dirty="0" smtClean="0"/>
          </a:p>
          <a:p>
            <a:pPr marL="1427163" indent="-255588">
              <a:spcBef>
                <a:spcPts val="0"/>
              </a:spcBef>
            </a:pPr>
            <a:r>
              <a:rPr lang="en-US" sz="1800" b="1" dirty="0" err="1" smtClean="0"/>
              <a:t>TypeError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операція застосована до об'єкта невідповідного типу. </a:t>
            </a:r>
            <a:endParaRPr lang="uk-UA" sz="1800" dirty="0" smtClean="0"/>
          </a:p>
          <a:p>
            <a:pPr marL="1427163" indent="-255588">
              <a:spcBef>
                <a:spcPts val="0"/>
              </a:spcBef>
            </a:pPr>
            <a:r>
              <a:rPr lang="en-US" sz="1800" b="1" dirty="0" err="1" smtClean="0"/>
              <a:t>ValueError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функція отримує аргумент правильного типу, але некоректного значення. </a:t>
            </a:r>
            <a:endParaRPr lang="uk-UA" sz="1800" dirty="0" smtClean="0"/>
          </a:p>
          <a:p>
            <a:pPr marL="1427163" indent="-255588">
              <a:spcBef>
                <a:spcPts val="0"/>
              </a:spcBef>
            </a:pPr>
            <a:r>
              <a:rPr lang="en-US" sz="1800" b="1" dirty="0" err="1" smtClean="0"/>
              <a:t>UnicodeError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помилка, пов'язана з кодуванням / розкодуванням </a:t>
            </a:r>
            <a:r>
              <a:rPr lang="en-US" sz="1800" dirty="0" err="1"/>
              <a:t>unicode</a:t>
            </a:r>
            <a:r>
              <a:rPr lang="en-US" sz="1800" dirty="0"/>
              <a:t> </a:t>
            </a:r>
            <a:r>
              <a:rPr lang="uk-UA" sz="1800" dirty="0"/>
              <a:t>в рядках. </a:t>
            </a:r>
            <a:endParaRPr lang="uk-UA" sz="1800" dirty="0" smtClean="0"/>
          </a:p>
          <a:p>
            <a:pPr marL="2149475" indent="-255588">
              <a:spcBef>
                <a:spcPts val="0"/>
              </a:spcBef>
            </a:pPr>
            <a:r>
              <a:rPr lang="en-US" sz="1800" b="1" dirty="0" err="1" smtClean="0"/>
              <a:t>UnicodeEncodeError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виняток, </a:t>
            </a:r>
            <a:r>
              <a:rPr lang="uk-UA" sz="1800" dirty="0" smtClean="0"/>
              <a:t>пов'язаний </a:t>
            </a:r>
            <a:r>
              <a:rPr lang="uk-UA" sz="1800" dirty="0"/>
              <a:t>з кодуванням </a:t>
            </a:r>
            <a:r>
              <a:rPr lang="en-US" sz="1800" dirty="0" err="1"/>
              <a:t>unicode</a:t>
            </a:r>
            <a:r>
              <a:rPr lang="en-US" sz="1800" dirty="0"/>
              <a:t>. </a:t>
            </a:r>
            <a:endParaRPr lang="uk-UA" sz="1800" dirty="0" smtClean="0"/>
          </a:p>
          <a:p>
            <a:pPr marL="2149475" indent="-255588">
              <a:spcBef>
                <a:spcPts val="0"/>
              </a:spcBef>
            </a:pPr>
            <a:r>
              <a:rPr lang="en-US" sz="1800" b="1" dirty="0" err="1" smtClean="0"/>
              <a:t>UnicodeDecodeError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виняток, </a:t>
            </a:r>
            <a:r>
              <a:rPr lang="uk-UA" sz="1800" dirty="0" smtClean="0"/>
              <a:t>пов'язаний </a:t>
            </a:r>
            <a:r>
              <a:rPr lang="uk-UA" sz="1800" dirty="0"/>
              <a:t>з декодуванням </a:t>
            </a:r>
            <a:r>
              <a:rPr lang="en-US" sz="1800" dirty="0" err="1"/>
              <a:t>unicode</a:t>
            </a:r>
            <a:r>
              <a:rPr lang="en-US" sz="1800" dirty="0"/>
              <a:t>. </a:t>
            </a:r>
            <a:endParaRPr lang="uk-UA" sz="1800" dirty="0" smtClean="0"/>
          </a:p>
          <a:p>
            <a:pPr marL="2149475" indent="-255588">
              <a:spcBef>
                <a:spcPts val="0"/>
              </a:spcBef>
            </a:pPr>
            <a:r>
              <a:rPr lang="en-US" sz="1800" b="1" dirty="0" err="1" smtClean="0"/>
              <a:t>UnicodeTranslateError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виняток, </a:t>
            </a:r>
            <a:r>
              <a:rPr lang="uk-UA" sz="1800" dirty="0" smtClean="0"/>
              <a:t>пов'язаний </a:t>
            </a:r>
            <a:r>
              <a:rPr lang="uk-UA" sz="1800" dirty="0"/>
              <a:t>з переведенням </a:t>
            </a:r>
            <a:r>
              <a:rPr lang="en-US" sz="1800" dirty="0" err="1"/>
              <a:t>unicode</a:t>
            </a:r>
            <a:r>
              <a:rPr lang="en-US" sz="1800" dirty="0"/>
              <a:t>. </a:t>
            </a:r>
            <a:endParaRPr lang="uk-UA" sz="1800" dirty="0" smtClean="0"/>
          </a:p>
          <a:p>
            <a:pPr marL="1427163" indent="-255588">
              <a:spcBef>
                <a:spcPts val="0"/>
              </a:spcBef>
            </a:pPr>
            <a:r>
              <a:rPr lang="en-US" sz="1800" b="1" dirty="0" smtClean="0"/>
              <a:t>Warning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uk-UA" sz="1800" dirty="0"/>
              <a:t>попередження.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85248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27000"/>
            <a:ext cx="11878733" cy="659553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000" b="1" dirty="0"/>
              <a:t>Повна форма </a:t>
            </a:r>
            <a:r>
              <a:rPr lang="en-US" sz="2000" b="1" dirty="0" err="1"/>
              <a:t>try..except</a:t>
            </a:r>
            <a:r>
              <a:rPr lang="en-US" sz="2000" b="1" dirty="0"/>
              <a:t> </a:t>
            </a:r>
            <a:endParaRPr lang="uk-UA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Форма </a:t>
            </a:r>
            <a:r>
              <a:rPr lang="en-US" sz="1800" b="1" dirty="0"/>
              <a:t>try ... except </a:t>
            </a:r>
            <a:r>
              <a:rPr lang="uk-UA" sz="1800" dirty="0"/>
              <a:t>не </a:t>
            </a:r>
            <a:r>
              <a:rPr lang="uk-UA" sz="1800" dirty="0" smtClean="0"/>
              <a:t>повна, повною  є  </a:t>
            </a:r>
            <a:r>
              <a:rPr lang="en-US" sz="1800" b="1" dirty="0" err="1"/>
              <a:t>try..except..else..</a:t>
            </a:r>
            <a:r>
              <a:rPr lang="en-US" sz="1800" b="1" dirty="0" err="1" smtClean="0"/>
              <a:t>finally</a:t>
            </a:r>
            <a:r>
              <a:rPr lang="en-US" sz="1800" dirty="0"/>
              <a:t>. </a:t>
            </a: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Застосування </a:t>
            </a:r>
            <a:r>
              <a:rPr lang="uk-UA" sz="1800" dirty="0"/>
              <a:t>повною конструкції може помітно спростити код, а також зробити його більш безпечним. </a:t>
            </a: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Наприклад, в </a:t>
            </a:r>
            <a:r>
              <a:rPr lang="uk-UA" sz="1800" dirty="0"/>
              <a:t>програмі відбувається читання файлу і необхідно переконатися, що об'єкт файлу був коректно закритий і що не виникло жодного винятку. Цього можна досягти із застосуванням блоку </a:t>
            </a:r>
            <a:r>
              <a:rPr lang="en-US" sz="1800" b="1" dirty="0" smtClean="0"/>
              <a:t>finally</a:t>
            </a:r>
            <a:r>
              <a:rPr lang="en-US" sz="1800" dirty="0"/>
              <a:t>. </a:t>
            </a: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Тобто, </a:t>
            </a:r>
            <a:r>
              <a:rPr lang="en-US" sz="1800" b="1" dirty="0"/>
              <a:t>finally</a:t>
            </a:r>
            <a:r>
              <a:rPr lang="en-US" sz="1800" dirty="0"/>
              <a:t> </a:t>
            </a:r>
            <a:r>
              <a:rPr lang="uk-UA" sz="1800" u="sng" dirty="0"/>
              <a:t>виконує блок інструкцій в будь-якому випадку</a:t>
            </a:r>
            <a:r>
              <a:rPr lang="uk-UA" sz="1800" dirty="0"/>
              <a:t>, чи було </a:t>
            </a:r>
            <a:r>
              <a:rPr lang="uk-UA" sz="1800" dirty="0" smtClean="0"/>
              <a:t>винятки, </a:t>
            </a:r>
            <a:r>
              <a:rPr lang="uk-UA" sz="1800" dirty="0"/>
              <a:t>чи ні. </a:t>
            </a: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А </a:t>
            </a:r>
            <a:r>
              <a:rPr lang="uk-UA" sz="1800" dirty="0"/>
              <a:t>інструкція </a:t>
            </a:r>
            <a:r>
              <a:rPr lang="en-US" sz="1800" b="1" dirty="0"/>
              <a:t>else</a:t>
            </a:r>
            <a:r>
              <a:rPr lang="en-US" sz="1800" dirty="0"/>
              <a:t> </a:t>
            </a:r>
            <a:r>
              <a:rPr lang="uk-UA" sz="1800" dirty="0"/>
              <a:t>виконується в </a:t>
            </a:r>
            <a:r>
              <a:rPr lang="uk-UA" sz="1800" dirty="0" smtClean="0"/>
              <a:t>тому </a:t>
            </a:r>
            <a:r>
              <a:rPr lang="uk-UA" sz="1800" dirty="0"/>
              <a:t>випадку, </a:t>
            </a:r>
            <a:r>
              <a:rPr lang="uk-UA" sz="1800" u="sng" dirty="0"/>
              <a:t>якщо </a:t>
            </a:r>
            <a:r>
              <a:rPr lang="uk-UA" sz="1800" u="sng" dirty="0" smtClean="0"/>
              <a:t>винятків </a:t>
            </a:r>
            <a:r>
              <a:rPr lang="uk-UA" sz="1800" u="sng" dirty="0"/>
              <a:t>не було</a:t>
            </a:r>
            <a:r>
              <a:rPr lang="uk-UA" sz="1800" dirty="0"/>
              <a:t>. </a:t>
            </a: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5534" y="2516825"/>
            <a:ext cx="6203301" cy="181588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виконуємо якийсь код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Exception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обробка винятки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код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кякий буде виконаний у випадку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якщо винятки не виникне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finally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код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який буде гарантовано виконаний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останнім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завжди виконується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67716" y="2415225"/>
            <a:ext cx="5263416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/>
              <a:t>Блок </a:t>
            </a:r>
            <a:r>
              <a:rPr lang="en-US" b="1" u="sng" dirty="0"/>
              <a:t>finally</a:t>
            </a:r>
            <a:r>
              <a:rPr lang="en-US" u="sng" dirty="0"/>
              <a:t> </a:t>
            </a:r>
            <a:r>
              <a:rPr lang="en-US" u="sng" dirty="0" smtClean="0"/>
              <a:t>– </a:t>
            </a:r>
            <a:r>
              <a:rPr lang="uk-UA" u="sng" dirty="0" smtClean="0"/>
              <a:t>«нарешті»(виконається завжди)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dirty="0" smtClean="0"/>
              <a:t>Якщо потрібно виконати якісь інструкції незалежно </a:t>
            </a:r>
            <a:r>
              <a:rPr lang="uk-UA" dirty="0"/>
              <a:t>від того, успішно відпрацював </a:t>
            </a:r>
            <a:r>
              <a:rPr lang="en-US" dirty="0"/>
              <a:t>try </a:t>
            </a:r>
            <a:r>
              <a:rPr lang="uk-UA" dirty="0"/>
              <a:t>блок або в ньому виникло </a:t>
            </a:r>
            <a:r>
              <a:rPr lang="uk-UA" dirty="0" smtClean="0"/>
              <a:t>виключення, то потрібно </a:t>
            </a:r>
            <a:r>
              <a:rPr lang="uk-UA" dirty="0"/>
              <a:t>використовувати блок </a:t>
            </a:r>
            <a:r>
              <a:rPr lang="en-US" dirty="0" smtClean="0"/>
              <a:t>finally</a:t>
            </a:r>
            <a:r>
              <a:rPr lang="uk-UA" dirty="0" smtClean="0"/>
              <a:t>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dirty="0" smtClean="0"/>
              <a:t>Якщо виняток </a:t>
            </a:r>
            <a:r>
              <a:rPr lang="uk-UA" dirty="0"/>
              <a:t>не </a:t>
            </a:r>
            <a:r>
              <a:rPr lang="uk-UA" dirty="0" smtClean="0"/>
              <a:t>виник, </a:t>
            </a:r>
            <a:r>
              <a:rPr lang="uk-UA" dirty="0"/>
              <a:t>то після блоку </a:t>
            </a:r>
            <a:r>
              <a:rPr lang="en-US" dirty="0"/>
              <a:t>try </a:t>
            </a:r>
            <a:r>
              <a:rPr lang="uk-UA" dirty="0"/>
              <a:t>виконується блок </a:t>
            </a:r>
            <a:r>
              <a:rPr lang="en-US" dirty="0"/>
              <a:t>finally. </a:t>
            </a:r>
            <a:endParaRPr lang="uk-UA" dirty="0" smtClean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dirty="0" smtClean="0"/>
              <a:t>Якщо </a:t>
            </a:r>
            <a:r>
              <a:rPr lang="uk-UA" dirty="0"/>
              <a:t>виняток </a:t>
            </a:r>
            <a:r>
              <a:rPr lang="uk-UA" dirty="0" smtClean="0"/>
              <a:t>виник </a:t>
            </a:r>
            <a:r>
              <a:rPr lang="uk-UA" dirty="0"/>
              <a:t>і було перехоплено в одному з блоків </a:t>
            </a:r>
            <a:r>
              <a:rPr lang="en-US" dirty="0"/>
              <a:t>except, </a:t>
            </a:r>
            <a:r>
              <a:rPr lang="uk-UA" dirty="0"/>
              <a:t>то після нього виконується </a:t>
            </a:r>
            <a:r>
              <a:rPr lang="en-US" dirty="0"/>
              <a:t>finally. </a:t>
            </a:r>
            <a:endParaRPr lang="uk-UA" dirty="0" smtClean="0"/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dirty="0" smtClean="0"/>
              <a:t>Якщо </a:t>
            </a:r>
            <a:r>
              <a:rPr lang="uk-UA" dirty="0"/>
              <a:t>виняток </a:t>
            </a:r>
            <a:r>
              <a:rPr lang="uk-UA" dirty="0" smtClean="0"/>
              <a:t>виник, </a:t>
            </a:r>
            <a:r>
              <a:rPr lang="uk-UA" dirty="0"/>
              <a:t>але не знайшлося в функції відповідного </a:t>
            </a:r>
            <a:r>
              <a:rPr lang="en-US" dirty="0" err="1"/>
              <a:t>ecxept</a:t>
            </a:r>
            <a:r>
              <a:rPr lang="en-US" dirty="0"/>
              <a:t>, </a:t>
            </a:r>
            <a:r>
              <a:rPr lang="uk-UA" dirty="0"/>
              <a:t>то спочатку буде виконано блок </a:t>
            </a:r>
            <a:r>
              <a:rPr lang="en-US" dirty="0"/>
              <a:t>finally, </a:t>
            </a:r>
            <a:r>
              <a:rPr lang="uk-UA" dirty="0"/>
              <a:t>а потім </a:t>
            </a:r>
            <a:r>
              <a:rPr lang="uk-UA" dirty="0" err="1" smtClean="0"/>
              <a:t>викняток</a:t>
            </a:r>
            <a:r>
              <a:rPr lang="uk-UA" dirty="0" smtClean="0"/>
              <a:t> </a:t>
            </a:r>
            <a:r>
              <a:rPr lang="uk-UA" dirty="0"/>
              <a:t>буде передано вгору по стеку виклику функцій. 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5534" y="4514503"/>
            <a:ext cx="5915145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file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open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'test.txt'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rb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IOError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f’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Був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викликаний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виняток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IOError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. {</a:t>
            </a:r>
            <a:r>
              <a:rPr kumimoji="0" lang="en-US" alt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e.args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[-1]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}'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finally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Цей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напис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надрукують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незалежно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від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винятку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в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блоці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try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!"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4" y="6070123"/>
            <a:ext cx="46291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6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27000"/>
            <a:ext cx="11878733" cy="659553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/>
              <a:t>else - </a:t>
            </a:r>
            <a:r>
              <a:rPr lang="en-US" sz="2000" b="1" dirty="0" smtClean="0"/>
              <a:t>try</a:t>
            </a:r>
            <a:endParaRPr lang="uk-UA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Якщо </a:t>
            </a:r>
            <a:r>
              <a:rPr lang="uk-UA" sz="1800" dirty="0"/>
              <a:t>кілька виразів в </a:t>
            </a:r>
            <a:r>
              <a:rPr lang="en-US" sz="1800" dirty="0"/>
              <a:t>try </a:t>
            </a:r>
            <a:r>
              <a:rPr lang="uk-UA" sz="1800" dirty="0"/>
              <a:t>можуть викликати </a:t>
            </a:r>
            <a:r>
              <a:rPr lang="uk-UA" sz="1800" dirty="0" smtClean="0"/>
              <a:t>винятки </a:t>
            </a:r>
            <a:r>
              <a:rPr lang="uk-UA" sz="1800" dirty="0"/>
              <a:t>і хочеться відокремити </a:t>
            </a:r>
            <a:r>
              <a:rPr lang="uk-UA" sz="1800" dirty="0" smtClean="0"/>
              <a:t>винятки одного типу від </a:t>
            </a:r>
            <a:r>
              <a:rPr lang="uk-UA" sz="1800" dirty="0"/>
              <a:t>винятків іншого, то можна або розбити його на кілька </a:t>
            </a:r>
            <a:r>
              <a:rPr lang="en-US" sz="1800" dirty="0"/>
              <a:t>try-</a:t>
            </a:r>
            <a:r>
              <a:rPr lang="en-US" sz="1800" dirty="0" err="1"/>
              <a:t>ecxept</a:t>
            </a:r>
            <a:r>
              <a:rPr lang="en-US" sz="1800" dirty="0"/>
              <a:t> </a:t>
            </a:r>
            <a:r>
              <a:rPr lang="uk-UA" sz="1800" dirty="0"/>
              <a:t>блоків, або (якщо </a:t>
            </a:r>
            <a:r>
              <a:rPr lang="uk-UA" sz="1800" dirty="0" smtClean="0"/>
              <a:t>виняток </a:t>
            </a:r>
            <a:r>
              <a:rPr lang="uk-UA" sz="1800" dirty="0"/>
              <a:t>хочеться обробити вище в стеку) написати </a:t>
            </a:r>
            <a:r>
              <a:rPr lang="en-US" sz="1800" b="1" dirty="0"/>
              <a:t>else</a:t>
            </a:r>
            <a:r>
              <a:rPr lang="en-US" sz="1800" dirty="0"/>
              <a:t> </a:t>
            </a:r>
            <a:r>
              <a:rPr lang="uk-UA" sz="1800" dirty="0"/>
              <a:t>блок. </a:t>
            </a: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800" b="1" dirty="0" smtClean="0"/>
              <a:t>Разом це буде:</a:t>
            </a:r>
            <a:endParaRPr lang="ru-RU" sz="1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000" y="1494248"/>
            <a:ext cx="5047023" cy="160043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do_some_stuff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      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не вказано тип? беремо всі виключення!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rollback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raise       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генеруємо повторно останнє виключення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commit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9206" y="3749639"/>
            <a:ext cx="5832559" cy="267765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'Я впевнений, що винятків не буде!'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Exception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'Виняток'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Будь-код, який повинен бути виконаний, якщо виняток в блоці</a:t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# Try не було викликано, але для нього не повинна проводитися</a:t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# обробка винятків</a:t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'Це виконають, якщо в try не буде винятків.'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  'Мої винятки не опрацьовуються.'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finally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'Це виконають в будь-якому випадку!'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572" y="5502883"/>
            <a:ext cx="5724525" cy="93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41" y="1472428"/>
            <a:ext cx="4029886" cy="374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53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27000"/>
            <a:ext cx="11878733" cy="659553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Ще один приклад:</a:t>
            </a:r>
            <a:endParaRPr lang="ru-RU" sz="1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0134" y="537389"/>
            <a:ext cx="5395260" cy="547842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first_func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second_func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first_func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'try'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    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поки в try є return, else не буде викликана</a:t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'ecxept'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'else'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finally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'finally'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f'second_func(2)=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second_func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)}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f'second_func(2)=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second_func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)}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f'second_func(2)=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second_func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)}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546" y="3510737"/>
            <a:ext cx="19335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74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91" y="127000"/>
            <a:ext cx="11878733" cy="659553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/>
              <a:t>Генерація винятків в Python </a:t>
            </a: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Для примусової генерації ви</a:t>
            </a:r>
            <a:r>
              <a:rPr lang="uk-UA" sz="1800" dirty="0" smtClean="0"/>
              <a:t>нятків</a:t>
            </a:r>
            <a:r>
              <a:rPr lang="ru-RU" sz="1800" dirty="0" smtClean="0"/>
              <a:t> використовується інструкція </a:t>
            </a:r>
            <a:r>
              <a:rPr lang="ru-RU" sz="1800" b="1" dirty="0" smtClean="0"/>
              <a:t>raise</a:t>
            </a:r>
            <a:r>
              <a:rPr lang="ru-RU" sz="18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r>
              <a:rPr lang="uk-UA" sz="1800" b="1" dirty="0"/>
              <a:t>Л</a:t>
            </a:r>
            <a:r>
              <a:rPr lang="uk-UA" sz="1800" b="1" dirty="0" smtClean="0"/>
              <a:t>анцюжки </a:t>
            </a:r>
            <a:r>
              <a:rPr lang="uk-UA" sz="1800" b="1" dirty="0"/>
              <a:t>винятків</a:t>
            </a:r>
            <a:r>
              <a:rPr lang="uk-UA" sz="1800" dirty="0"/>
              <a:t> 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Для </a:t>
            </a:r>
            <a:r>
              <a:rPr lang="uk-UA" sz="1800" dirty="0"/>
              <a:t>формування ланцюжків винятків використовується доповнення </a:t>
            </a:r>
            <a:r>
              <a:rPr lang="uk-UA" sz="1800" b="1" i="1" dirty="0" err="1"/>
              <a:t>from</a:t>
            </a:r>
            <a:r>
              <a:rPr lang="uk-UA" sz="1800" dirty="0"/>
              <a:t>, після якого потрібно вказати ще один виняток (клас, або об'єкт). </a:t>
            </a:r>
            <a:r>
              <a:rPr lang="uk-UA" sz="1800" dirty="0" smtClean="0"/>
              <a:t>Цей </a:t>
            </a:r>
            <a:r>
              <a:rPr lang="uk-UA" sz="1800" dirty="0"/>
              <a:t>виняток буде </a:t>
            </a:r>
            <a:r>
              <a:rPr lang="uk-UA" sz="1800" dirty="0" smtClean="0"/>
              <a:t>підв'язаний  </a:t>
            </a:r>
            <a:r>
              <a:rPr lang="uk-UA" sz="1800" dirty="0"/>
              <a:t>до </a:t>
            </a:r>
            <a:r>
              <a:rPr lang="uk-UA" sz="1800" dirty="0" smtClean="0"/>
              <a:t>атрибуту </a:t>
            </a:r>
            <a:r>
              <a:rPr lang="uk-UA" sz="1800" dirty="0" err="1" smtClean="0"/>
              <a:t>__</a:t>
            </a:r>
            <a:r>
              <a:rPr lang="uk-UA" sz="1800" dirty="0" err="1"/>
              <a:t>cause</a:t>
            </a:r>
            <a:r>
              <a:rPr lang="uk-UA" sz="1800" dirty="0"/>
              <a:t>__ </a:t>
            </a:r>
            <a:r>
              <a:rPr lang="uk-UA" sz="1800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В результаті виняток опрацьовано, </a:t>
            </a:r>
            <a:r>
              <a:rPr lang="uk-UA" sz="1800" dirty="0"/>
              <a:t>але на </a:t>
            </a:r>
            <a:r>
              <a:rPr lang="uk-UA" sz="1800" dirty="0" smtClean="0"/>
              <a:t>екран </a:t>
            </a:r>
            <a:r>
              <a:rPr lang="uk-UA" sz="1800" dirty="0"/>
              <a:t>будуть відправлені обидва </a:t>
            </a:r>
            <a:r>
              <a:rPr lang="uk-UA" sz="1800" dirty="0" smtClean="0"/>
              <a:t>винятки:</a:t>
            </a:r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/>
              <a:t>Схожий механізм спрацьовує автоматично, якщо </a:t>
            </a:r>
            <a:r>
              <a:rPr lang="uk-UA" sz="1800" dirty="0" smtClean="0"/>
              <a:t>виняток </a:t>
            </a:r>
            <a:r>
              <a:rPr lang="uk-UA" sz="1800" dirty="0" smtClean="0"/>
              <a:t>генерується </a:t>
            </a:r>
            <a:r>
              <a:rPr lang="uk-UA" sz="1800" dirty="0"/>
              <a:t>всередині обробника, або </a:t>
            </a:r>
            <a:r>
              <a:rPr lang="uk-UA" sz="1800" dirty="0" smtClean="0"/>
              <a:t>в блоці </a:t>
            </a:r>
            <a:r>
              <a:rPr lang="uk-UA" sz="1800" dirty="0"/>
              <a:t>finally </a:t>
            </a:r>
            <a:r>
              <a:rPr lang="uk-UA" sz="1800" dirty="0" smtClean="0"/>
              <a:t>– попередній виняток </a:t>
            </a:r>
            <a:r>
              <a:rPr lang="uk-UA" sz="1800" dirty="0"/>
              <a:t>підв'язується в атрибут __context__ нового:</a:t>
            </a:r>
            <a:endParaRPr lang="uk-UA" sz="1800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399" y="886080"/>
            <a:ext cx="3201517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raise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Exception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"Some exception"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Exception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"Exception exception "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8333" y="735967"/>
            <a:ext cx="637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Таким чином, можна "вручну" </a:t>
            </a:r>
            <a:r>
              <a:rPr lang="ru-RU" sz="1600" i="1" dirty="0" err="1"/>
              <a:t>викликати</a:t>
            </a:r>
            <a:r>
              <a:rPr lang="ru-RU" sz="1600" i="1" dirty="0"/>
              <a:t> </a:t>
            </a:r>
            <a:r>
              <a:rPr lang="ru-RU" sz="1600" i="1" dirty="0" err="1" smtClean="0"/>
              <a:t>виняток</a:t>
            </a:r>
            <a:r>
              <a:rPr lang="en-US" sz="1600" i="1" dirty="0" smtClean="0"/>
              <a:t> </a:t>
            </a:r>
            <a:r>
              <a:rPr lang="ru-RU" sz="1600" i="1" dirty="0" smtClean="0"/>
              <a:t>при </a:t>
            </a:r>
            <a:r>
              <a:rPr lang="ru-RU" sz="1600" i="1" dirty="0"/>
              <a:t>необхідності. Або </a:t>
            </a:r>
            <a:r>
              <a:rPr lang="ru-RU" sz="1600" i="1" dirty="0" smtClean="0"/>
              <a:t>перевизивати </a:t>
            </a:r>
            <a:r>
              <a:rPr lang="ru-RU" sz="1600" i="1" dirty="0"/>
              <a:t>останній виняток, викликавши raise без параметрів.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333" y="1566964"/>
            <a:ext cx="2714625" cy="352425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2399" y="2983421"/>
            <a:ext cx="4281813" cy="156966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try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: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   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print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1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/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except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Exception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as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exc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: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  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  <a:t>#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  <a:t>другий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  <a:t>виняток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  <a:t>ніхто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  <a:t> не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  <a:t>перехопить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  <a:t/>
            </a:r>
            <a:b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  <a:t>    # тому буде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  <a:t>виведено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  <a:t>ланцюжок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  <a:t/>
            </a:r>
            <a:b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  <a:t>    # з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  <a:t>двох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  <a:t>винятків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  <a:t>.</a:t>
            </a:r>
            <a:b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  <a:t>   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raise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RuntimeError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Явний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ланцюжок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винятків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from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exc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24" y="2941982"/>
            <a:ext cx="3689711" cy="160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90691" y="5189239"/>
            <a:ext cx="3816942" cy="101566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try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: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   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print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1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/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except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: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   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raise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RuntimeError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Неявний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ланцюжок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винятків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18" y="5159160"/>
            <a:ext cx="3784617" cy="157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342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2467" y="169333"/>
            <a:ext cx="6009402" cy="332398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MIN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input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f"Введіть ціле число от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MIN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до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: 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not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MIN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Згенерувавши винят</a:t>
            </a:r>
            <a:r>
              <a:rPr lang="ru-RU" altLang="ru-RU" sz="1400" i="1" dirty="0" smtClean="0">
                <a:solidFill>
                  <a:srgbClr val="546E7A"/>
                </a:solidFill>
                <a:latin typeface="JetBrains Mono"/>
              </a:rPr>
              <a:t>ок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його можна буде опрацювати в except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# разом з іншими схожими винятками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raise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ValueError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f"Число лежить не в інтервалі [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MIN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;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MAX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]!"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pass</a:t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"Дякую!"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ValueError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err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'err' містить посилання на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виняток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"Будьте уважні:"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err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7" y="4430183"/>
            <a:ext cx="4067175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67" y="3714101"/>
            <a:ext cx="2628900" cy="49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29" y="5222465"/>
            <a:ext cx="53244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2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/>
              <a:t>Виняткові ситуації </a:t>
            </a:r>
            <a:r>
              <a:rPr lang="uk-UA" sz="1800" dirty="0"/>
              <a:t>або </a:t>
            </a:r>
            <a:r>
              <a:rPr lang="uk-UA" sz="1800" b="1" dirty="0" smtClean="0"/>
              <a:t>винятки </a:t>
            </a:r>
            <a:r>
              <a:rPr lang="uk-UA" sz="1800" b="1" dirty="0"/>
              <a:t>(</a:t>
            </a:r>
            <a:r>
              <a:rPr lang="en-US" sz="1800" b="1" dirty="0"/>
              <a:t>exceptions)</a:t>
            </a:r>
            <a:r>
              <a:rPr lang="en-US" sz="1800" dirty="0"/>
              <a:t> - </a:t>
            </a:r>
            <a:r>
              <a:rPr lang="uk-UA" sz="1800" dirty="0"/>
              <a:t>це помилки, виявлені під час виконання. </a:t>
            </a:r>
          </a:p>
          <a:p>
            <a:pPr marL="0" indent="0">
              <a:buNone/>
            </a:pPr>
            <a:r>
              <a:rPr lang="uk-UA" sz="1800" dirty="0"/>
              <a:t>Наприклад, до чого призведе спроба читання неіснуючого файлу? Або якщо файл був випадково видалений поки програма працювала? Такі ситуації обробляються за допомогою винятків. </a:t>
            </a:r>
            <a:r>
              <a:rPr lang="uk-UA" sz="1800" dirty="0" smtClean="0"/>
              <a:t>Якщо </a:t>
            </a:r>
            <a:r>
              <a:rPr lang="uk-UA" sz="1800" dirty="0"/>
              <a:t>ж </a:t>
            </a:r>
            <a:r>
              <a:rPr lang="en-US" sz="1800" dirty="0"/>
              <a:t>Python </a:t>
            </a:r>
            <a:r>
              <a:rPr lang="uk-UA" sz="1800" dirty="0"/>
              <a:t>не може зрозуміти, як обійти ситуацію, що склалася, то йому не залишається нічого окрім як підняти руки і повідомити, що виявив помилку. </a:t>
            </a:r>
            <a:endParaRPr lang="uk-UA" sz="1800" dirty="0" smtClean="0"/>
          </a:p>
          <a:p>
            <a:pPr marL="0" indent="0">
              <a:buNone/>
            </a:pPr>
            <a:r>
              <a:rPr lang="ru-RU" sz="1800" dirty="0"/>
              <a:t>Загалом, винятки необхідні, щоб повідомляти програмісту про помилки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Найпростіший </a:t>
            </a:r>
            <a:r>
              <a:rPr lang="ru-RU" sz="1800" dirty="0"/>
              <a:t>приклад </a:t>
            </a:r>
            <a:r>
              <a:rPr lang="ru-RU" sz="1800" dirty="0" smtClean="0"/>
              <a:t>винятки </a:t>
            </a:r>
            <a:r>
              <a:rPr lang="ru-RU" sz="1800" dirty="0"/>
              <a:t>- </a:t>
            </a:r>
            <a:r>
              <a:rPr lang="ru-RU" sz="1800" dirty="0" smtClean="0"/>
              <a:t>ділення </a:t>
            </a:r>
            <a:r>
              <a:rPr lang="ru-RU" sz="1800" dirty="0"/>
              <a:t>на нуль: </a:t>
            </a:r>
            <a:endParaRPr lang="ru-RU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en-US" sz="1800" b="1" dirty="0" err="1"/>
              <a:t>Traceback</a:t>
            </a:r>
            <a:r>
              <a:rPr lang="en-US" sz="1800" b="1" dirty="0"/>
              <a:t> </a:t>
            </a:r>
            <a:endParaRPr lang="uk-UA" sz="1800" b="1" dirty="0" smtClean="0"/>
          </a:p>
          <a:p>
            <a:pPr marL="0" indent="0">
              <a:buNone/>
            </a:pPr>
            <a:r>
              <a:rPr lang="uk-UA" sz="1800" dirty="0" smtClean="0"/>
              <a:t>У </a:t>
            </a:r>
            <a:r>
              <a:rPr lang="uk-UA" sz="1800" dirty="0"/>
              <a:t>великій програмі </a:t>
            </a:r>
            <a:r>
              <a:rPr lang="uk-UA" sz="1800" dirty="0" smtClean="0"/>
              <a:t>винятки </a:t>
            </a:r>
            <a:r>
              <a:rPr lang="uk-UA" sz="1800" dirty="0"/>
              <a:t>часто виникають всередині. Щоб спростити програмісту розуміння помилки і причини такої поведінки </a:t>
            </a:r>
            <a:r>
              <a:rPr lang="en-US" sz="1800" dirty="0"/>
              <a:t>Python </a:t>
            </a:r>
            <a:r>
              <a:rPr lang="uk-UA" sz="1800" dirty="0"/>
              <a:t>пропонує </a:t>
            </a:r>
            <a:r>
              <a:rPr lang="en-US" sz="1800" dirty="0" err="1"/>
              <a:t>Traceback</a:t>
            </a:r>
            <a:r>
              <a:rPr lang="en-US" sz="1800" dirty="0"/>
              <a:t> </a:t>
            </a:r>
            <a:r>
              <a:rPr lang="uk-UA" sz="1800" dirty="0"/>
              <a:t>або в сленгу - </a:t>
            </a:r>
            <a:r>
              <a:rPr lang="uk-UA" sz="1800" dirty="0" err="1" smtClean="0"/>
              <a:t>трейс</a:t>
            </a:r>
            <a:r>
              <a:rPr lang="uk-UA" sz="1800" dirty="0"/>
              <a:t>. </a:t>
            </a:r>
            <a:r>
              <a:rPr lang="uk-UA" sz="1800" dirty="0" smtClean="0"/>
              <a:t>Кожний виняток </a:t>
            </a:r>
            <a:r>
              <a:rPr lang="uk-UA" sz="1800" dirty="0"/>
              <a:t>містить </a:t>
            </a:r>
            <a:r>
              <a:rPr lang="uk-UA" sz="1800" dirty="0" smtClean="0"/>
              <a:t>коротку, </a:t>
            </a:r>
            <a:r>
              <a:rPr lang="uk-UA" sz="1800" dirty="0"/>
              <a:t>але при цьому повну, інформацію про місце появи помилки. За </a:t>
            </a:r>
            <a:r>
              <a:rPr lang="uk-UA" sz="1800" dirty="0" err="1" smtClean="0"/>
              <a:t>трейсом</a:t>
            </a:r>
            <a:r>
              <a:rPr lang="uk-UA" sz="1800" dirty="0" smtClean="0"/>
              <a:t> </a:t>
            </a:r>
            <a:r>
              <a:rPr lang="uk-UA" sz="1800" dirty="0"/>
              <a:t>знайти і виправити помилку стає простіше.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Rectangle 1"/>
          <p:cNvSpPr/>
          <p:nvPr/>
        </p:nvSpPr>
        <p:spPr>
          <a:xfrm>
            <a:off x="186267" y="194733"/>
            <a:ext cx="1178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600" dirty="0"/>
          </a:p>
          <a:p>
            <a:endParaRPr lang="ru-RU" sz="1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9400" y="2227590"/>
            <a:ext cx="998991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570" y="2184072"/>
            <a:ext cx="6410325" cy="1133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55074" y="2335311"/>
            <a:ext cx="349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В даному випадку інтерпретатор повідомив </a:t>
            </a:r>
            <a:r>
              <a:rPr lang="ru-RU" sz="1600" i="1" dirty="0" smtClean="0"/>
              <a:t>про винятки </a:t>
            </a:r>
            <a:r>
              <a:rPr lang="ru-RU" sz="1600" i="1" dirty="0"/>
              <a:t>ZeroDivisionError - </a:t>
            </a:r>
            <a:r>
              <a:rPr lang="ru-RU" sz="1600" i="1" dirty="0" smtClean="0"/>
              <a:t>ділення </a:t>
            </a:r>
            <a:r>
              <a:rPr lang="ru-RU" sz="1600" i="1" dirty="0"/>
              <a:t>на нуль.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79400" y="4600601"/>
            <a:ext cx="1053494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"1"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570" y="4600601"/>
            <a:ext cx="5313363" cy="8738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35799" y="4578402"/>
            <a:ext cx="45381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В </a:t>
            </a:r>
            <a:r>
              <a:rPr lang="ru-RU" sz="1400" i="1" dirty="0" smtClean="0"/>
              <a:t>цьому прикладі </a:t>
            </a:r>
            <a:r>
              <a:rPr lang="ru-RU" sz="1400" i="1" dirty="0"/>
              <a:t>при спробі скласти ціле число і рядок </a:t>
            </a:r>
            <a:r>
              <a:rPr lang="ru-RU" sz="1400" i="1" dirty="0" smtClean="0"/>
              <a:t>отримуємо </a:t>
            </a:r>
            <a:r>
              <a:rPr lang="ru-RU" sz="1400" i="1" dirty="0"/>
              <a:t>виняток TypeError. В описі відразу ж стає </a:t>
            </a:r>
            <a:r>
              <a:rPr lang="ru-RU" sz="1400" i="1" dirty="0" smtClean="0"/>
              <a:t>зрозуміло, </a:t>
            </a:r>
            <a:r>
              <a:rPr lang="ru-RU" sz="1400" i="1" dirty="0"/>
              <a:t>що </a:t>
            </a:r>
            <a:r>
              <a:rPr lang="ru-RU" sz="1400" i="1" dirty="0" smtClean="0"/>
              <a:t>було написано не так. </a:t>
            </a:r>
            <a:endParaRPr lang="ru-RU" sz="1400" i="1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79400" y="5935990"/>
            <a:ext cx="1133644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"qwerty"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endParaRPr kumimoji="0" lang="ru-RU" alt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570" y="5779055"/>
            <a:ext cx="5313362" cy="8418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35799" y="5812879"/>
            <a:ext cx="4842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Приведення </a:t>
            </a:r>
            <a:r>
              <a:rPr lang="ru-RU" sz="1400" i="1" dirty="0" smtClean="0"/>
              <a:t>рядк</a:t>
            </a:r>
            <a:r>
              <a:rPr lang="uk-UA" sz="1400" i="1" dirty="0"/>
              <a:t>а</a:t>
            </a:r>
            <a:r>
              <a:rPr lang="ru-RU" sz="1400" i="1" dirty="0" smtClean="0"/>
              <a:t> </a:t>
            </a:r>
            <a:r>
              <a:rPr lang="ru-RU" sz="1400" i="1" dirty="0"/>
              <a:t>до цілого числа призводить до </a:t>
            </a:r>
            <a:r>
              <a:rPr lang="ru-RU" sz="1400" i="1" dirty="0" smtClean="0"/>
              <a:t>винятки </a:t>
            </a:r>
            <a:r>
              <a:rPr lang="ru-RU" sz="1400" i="1" dirty="0"/>
              <a:t>ValueError. </a:t>
            </a:r>
          </a:p>
        </p:txBody>
      </p:sp>
    </p:spTree>
    <p:extLst>
      <p:ext uri="{BB962C8B-B14F-4D97-AF65-F5344CB8AC3E}">
        <p14:creationId xmlns:p14="http://schemas.microsoft.com/office/powerpoint/2010/main" val="1415609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27000"/>
            <a:ext cx="11878733" cy="659553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Іноді потрібно </a:t>
            </a:r>
            <a:r>
              <a:rPr lang="ru-RU" sz="1800" dirty="0" smtClean="0"/>
              <a:t>«логувати» виняток </a:t>
            </a:r>
            <a:r>
              <a:rPr lang="ru-RU" sz="1800" dirty="0"/>
              <a:t>або обробляти додаткову інформацію.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399" y="493974"/>
            <a:ext cx="6043257" cy="360098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   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на 0 </a:t>
            </a: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ділити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не </a:t>
            </a: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можна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 </a:t>
            </a: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ZeroDivisionError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 </a:t>
            </a: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       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</a:t>
            </a: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якщо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e не </a:t>
            </a: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потрібно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, то </a:t>
            </a: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as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e не </a:t>
            </a: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пишемо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Впіймали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виняток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!'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                    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</a:t>
            </a: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виведе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'</a:t>
            </a: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division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</a:t>
            </a: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by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</a:t>
            </a: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zero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'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'-'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print_exc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file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stdout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</a:t>
            </a: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виведе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</a:t>
            </a: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stacktrace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'-'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Після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блоку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обробки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винятків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8" y="4178022"/>
            <a:ext cx="6043257" cy="24835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70132" y="1267935"/>
            <a:ext cx="53307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Щоб надрукувати тільки саме </a:t>
            </a:r>
            <a:r>
              <a:rPr lang="uk-UA" sz="1600" dirty="0"/>
              <a:t>повідомлення </a:t>
            </a:r>
            <a:r>
              <a:rPr lang="uk-UA" sz="1600" dirty="0" smtClean="0"/>
              <a:t>винятку </a:t>
            </a:r>
          </a:p>
          <a:p>
            <a:r>
              <a:rPr lang="en-US" sz="1600" b="1" dirty="0" err="1" smtClean="0"/>
              <a:t>str</a:t>
            </a:r>
            <a:r>
              <a:rPr lang="en-US" sz="1600" b="1" dirty="0" smtClean="0"/>
              <a:t>(e</a:t>
            </a:r>
            <a:r>
              <a:rPr lang="en-US" sz="1600" b="1" dirty="0"/>
              <a:t>) </a:t>
            </a:r>
            <a:r>
              <a:rPr lang="en-US" sz="1600" dirty="0"/>
              <a:t>- </a:t>
            </a:r>
            <a:r>
              <a:rPr lang="uk-UA" sz="1600" dirty="0"/>
              <a:t>просто перетворіть виняток </a:t>
            </a:r>
            <a:r>
              <a:rPr lang="uk-UA" sz="1600" dirty="0" smtClean="0"/>
              <a:t>на рядок. </a:t>
            </a:r>
          </a:p>
          <a:p>
            <a:endParaRPr lang="uk-UA" sz="1600" dirty="0" smtClean="0"/>
          </a:p>
          <a:p>
            <a:r>
              <a:rPr lang="uk-UA" sz="1600" dirty="0" smtClean="0"/>
              <a:t>Щоб надрукувати </a:t>
            </a:r>
            <a:r>
              <a:rPr lang="en-US" sz="1600" dirty="0" err="1" smtClean="0"/>
              <a:t>stacktrace</a:t>
            </a:r>
            <a:r>
              <a:rPr lang="en-US" sz="1600" dirty="0" smtClean="0"/>
              <a:t> </a:t>
            </a:r>
            <a:r>
              <a:rPr lang="uk-UA" sz="1600" dirty="0" smtClean="0"/>
              <a:t>винятку (</a:t>
            </a:r>
            <a:r>
              <a:rPr lang="uk-UA" sz="1600" dirty="0" smtClean="0">
                <a:hlinkClick r:id="rId3"/>
              </a:rPr>
              <a:t>документація</a:t>
            </a:r>
            <a:r>
              <a:rPr lang="uk-UA" sz="1600" dirty="0" smtClean="0"/>
              <a:t>) </a:t>
            </a:r>
          </a:p>
          <a:p>
            <a:r>
              <a:rPr lang="uk-UA" sz="1600" dirty="0" smtClean="0"/>
              <a:t>використовуйте </a:t>
            </a:r>
            <a:r>
              <a:rPr lang="uk-UA" sz="1600" dirty="0"/>
              <a:t>функцію </a:t>
            </a:r>
            <a:r>
              <a:rPr lang="en-US" sz="1600" b="1" dirty="0" err="1" smtClean="0"/>
              <a:t>traceback.print_exc</a:t>
            </a:r>
            <a:r>
              <a:rPr lang="en-US" sz="1600" b="1" dirty="0" smtClean="0"/>
              <a:t>() </a:t>
            </a:r>
            <a:endParaRPr lang="uk-UA" sz="1600" b="1" dirty="0" smtClean="0"/>
          </a:p>
          <a:p>
            <a:endParaRPr lang="uk-UA" sz="1600" dirty="0" smtClean="0"/>
          </a:p>
          <a:p>
            <a:r>
              <a:rPr lang="uk-UA" sz="1600" dirty="0" smtClean="0"/>
              <a:t>Для отримання інформації про тип, </a:t>
            </a:r>
            <a:r>
              <a:rPr lang="uk-UA" sz="1600" dirty="0"/>
              <a:t>значення і </a:t>
            </a:r>
            <a:r>
              <a:rPr lang="en-US" sz="1600" dirty="0" err="1"/>
              <a:t>traceback</a:t>
            </a:r>
            <a:r>
              <a:rPr lang="en-US" sz="1600" dirty="0"/>
              <a:t> </a:t>
            </a:r>
            <a:endParaRPr lang="uk-UA" sz="1600" dirty="0" smtClean="0"/>
          </a:p>
          <a:p>
            <a:r>
              <a:rPr lang="uk-UA" sz="1600" dirty="0" smtClean="0"/>
              <a:t>використовуйте </a:t>
            </a:r>
            <a:r>
              <a:rPr lang="uk-UA" sz="1600" dirty="0"/>
              <a:t>функцію </a:t>
            </a:r>
            <a:r>
              <a:rPr lang="en-US" sz="1600" b="1" dirty="0" err="1" smtClean="0"/>
              <a:t>sys.exc_info</a:t>
            </a:r>
            <a:r>
              <a:rPr lang="en-US" sz="1600" b="1" dirty="0" smtClean="0"/>
              <a:t>() </a:t>
            </a:r>
            <a:endParaRPr lang="ru-RU" sz="16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654801" y="3330038"/>
            <a:ext cx="4368504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exc_type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exc_value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exc_traceback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exc_info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81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878733" cy="659553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Приклад</a:t>
            </a:r>
            <a:r>
              <a:rPr lang="ru-RU" sz="1800" dirty="0" smtClean="0"/>
              <a:t>, того </a:t>
            </a:r>
            <a:r>
              <a:rPr lang="ru-RU" sz="1800" dirty="0"/>
              <a:t>як все це використовується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534" y="432068"/>
            <a:ext cx="3903633" cy="62478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lumberjack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bright_side_of_death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bright_side_of_death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tuple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()[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lumberjack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IndexError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exc_type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exc_value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exc_traceback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exc_info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"*** print_tb:"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print_tb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exc_traceback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limit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file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stdout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"*** print_exception:"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exc_type below is ignored on 3.5 and later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print_exception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exc_type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exc_value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exc_traceback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          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limit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file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stdout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"*** print_exc:"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print_exc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limit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file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stdout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"*** format_exc, first and last line:"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formatted_lines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format_exc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splitlines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formatted_lines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formatted_lines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[-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"*** format_exception:"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exc_type below is ignored on 3.5 and later</a:t>
            </a:r>
            <a:b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repr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format_exception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exc_type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exc_value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                         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exc_traceback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"*** extract_tb:"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repr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extract_tb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exc_traceback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"*** format_tb:"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repr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format_tb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exc_traceback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)))</a:t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"*** tb_lineno:"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exc_traceback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tb_lineno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581" y="1000119"/>
            <a:ext cx="7947419" cy="567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52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27000"/>
            <a:ext cx="11878733" cy="659553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Власні винятки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При </a:t>
            </a:r>
            <a:r>
              <a:rPr lang="ru-RU" sz="1800" dirty="0"/>
              <a:t>написанні власних програм розумне бажання додати виразності коду, а </a:t>
            </a:r>
            <a:r>
              <a:rPr lang="ru-RU" sz="1800" dirty="0" smtClean="0"/>
              <a:t>також звернути увагу інших </a:t>
            </a:r>
            <a:r>
              <a:rPr lang="ru-RU" sz="1800" dirty="0"/>
              <a:t>програмістів на особливі виняткові ситуації. Для вирішення цього завдання </a:t>
            </a:r>
            <a:r>
              <a:rPr lang="ru-RU" sz="1800" dirty="0" smtClean="0"/>
              <a:t>можна </a:t>
            </a:r>
            <a:r>
              <a:rPr lang="ru-RU" sz="1800" dirty="0"/>
              <a:t>використовувати власні </a:t>
            </a:r>
            <a:r>
              <a:rPr lang="ru-RU" sz="1800" dirty="0" smtClean="0"/>
              <a:t>винятки.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В </a:t>
            </a:r>
            <a:r>
              <a:rPr lang="ru-RU" sz="1800" dirty="0" err="1" smtClean="0"/>
              <a:t>найпростішому</a:t>
            </a:r>
            <a:r>
              <a:rPr lang="ru-RU" sz="1800" dirty="0" smtClean="0"/>
              <a:t> випадку </a:t>
            </a:r>
            <a:r>
              <a:rPr lang="ru-RU" sz="1800" dirty="0"/>
              <a:t>необхідно </a:t>
            </a:r>
            <a:r>
              <a:rPr lang="ru-RU" sz="1800" dirty="0" smtClean="0"/>
              <a:t>«успадковуватися» </a:t>
            </a:r>
            <a:r>
              <a:rPr lang="ru-RU" sz="1800" dirty="0"/>
              <a:t>від якого-небудь класу в ієрархії </a:t>
            </a:r>
            <a:r>
              <a:rPr lang="ru-RU" sz="1800" dirty="0" smtClean="0"/>
              <a:t>винятків.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Наприклад: </a:t>
            </a:r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/>
              <a:t>Тоді </a:t>
            </a:r>
            <a:r>
              <a:rPr lang="ru-RU" sz="1800" dirty="0"/>
              <a:t>можна </a:t>
            </a:r>
            <a:r>
              <a:rPr lang="ru-RU" sz="1800" dirty="0" err="1"/>
              <a:t>кинути</a:t>
            </a:r>
            <a:r>
              <a:rPr lang="ru-RU" sz="1800" dirty="0"/>
              <a:t> </a:t>
            </a:r>
            <a:r>
              <a:rPr lang="ru-RU" sz="1800" dirty="0" err="1" smtClean="0"/>
              <a:t>свій</a:t>
            </a:r>
            <a:r>
              <a:rPr lang="ru-RU" sz="1800" dirty="0" smtClean="0"/>
              <a:t> </a:t>
            </a:r>
            <a:r>
              <a:rPr lang="ru-RU" sz="1800" dirty="0" err="1" smtClean="0"/>
              <a:t>виняток</a:t>
            </a:r>
            <a:r>
              <a:rPr lang="ru-RU" sz="1800" dirty="0" smtClean="0"/>
              <a:t>: </a:t>
            </a:r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err="1"/>
              <a:t>Розберемося</a:t>
            </a:r>
            <a:r>
              <a:rPr lang="ru-RU" sz="1800" dirty="0"/>
              <a:t> на </a:t>
            </a:r>
            <a:r>
              <a:rPr lang="ru-RU" sz="1800" dirty="0" err="1"/>
              <a:t>прикладі</a:t>
            </a:r>
            <a:r>
              <a:rPr lang="ru-RU" sz="1800" dirty="0"/>
              <a:t> </a:t>
            </a:r>
            <a:r>
              <a:rPr lang="ru-RU" sz="1800" dirty="0" err="1"/>
              <a:t>операції</a:t>
            </a:r>
            <a:r>
              <a:rPr lang="ru-RU" sz="1800" dirty="0"/>
              <a:t> </a:t>
            </a:r>
            <a:r>
              <a:rPr lang="ru-RU" sz="1800" dirty="0" err="1"/>
              <a:t>ділення</a:t>
            </a:r>
            <a:r>
              <a:rPr lang="ru-RU" sz="1800" dirty="0"/>
              <a:t>: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0934" y="1778858"/>
            <a:ext cx="2624436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MyException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Exception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pass</a:t>
            </a: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0934" y="2750177"/>
            <a:ext cx="2553904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raise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MyException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Exception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0894" y="147290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 smtClean="0"/>
              <a:t>В результаті цього створюємо </a:t>
            </a:r>
            <a:r>
              <a:rPr lang="ru-RU" sz="1400" i="1" dirty="0"/>
              <a:t>клас, а значить все, що </a:t>
            </a:r>
            <a:r>
              <a:rPr lang="ru-RU" sz="1400" i="1" dirty="0" smtClean="0"/>
              <a:t>знаємо </a:t>
            </a:r>
            <a:r>
              <a:rPr lang="ru-RU" sz="1400" i="1" dirty="0"/>
              <a:t>про класи справедливо і для винятків. Можна </a:t>
            </a:r>
            <a:r>
              <a:rPr lang="ru-RU" sz="1400" i="1" dirty="0" smtClean="0"/>
              <a:t>вносити змінні </a:t>
            </a:r>
            <a:r>
              <a:rPr lang="ru-RU" sz="1400" i="1" dirty="0"/>
              <a:t>і робити їх обробку. Як правило, </a:t>
            </a:r>
            <a:r>
              <a:rPr lang="ru-RU" sz="1400" i="1" dirty="0" smtClean="0"/>
              <a:t>винятки </a:t>
            </a:r>
            <a:r>
              <a:rPr lang="ru-RU" sz="1400" i="1" dirty="0"/>
              <a:t>це дуже маленькі класи. Вони повинні виконуватися максимально швидко.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65596" y="2580899"/>
            <a:ext cx="64899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 smtClean="0"/>
              <a:t>В той же час існує думка, що власні винятки потрібно робити з великою обережністю. Або намагатися взагалі </a:t>
            </a:r>
            <a:r>
              <a:rPr lang="uk-UA" sz="1400" i="1" dirty="0"/>
              <a:t>їх не робити. </a:t>
            </a:r>
            <a:endParaRPr lang="uk-UA" sz="1400" i="1" dirty="0" smtClean="0"/>
          </a:p>
          <a:p>
            <a:r>
              <a:rPr lang="uk-UA" sz="1400" i="1" dirty="0" smtClean="0"/>
              <a:t>Краще пошукайте </a:t>
            </a:r>
            <a:r>
              <a:rPr lang="uk-UA" sz="1400" i="1" dirty="0"/>
              <a:t>в ієрархії вже існуючих </a:t>
            </a:r>
            <a:r>
              <a:rPr lang="uk-UA" sz="1400" i="1" dirty="0" smtClean="0"/>
              <a:t>винятків найбільш </a:t>
            </a:r>
            <a:r>
              <a:rPr lang="uk-UA" sz="1400" i="1" dirty="0"/>
              <a:t>підходящий. </a:t>
            </a:r>
            <a:endParaRPr lang="uk-UA" sz="1400" i="1" dirty="0" smtClean="0"/>
          </a:p>
          <a:p>
            <a:endParaRPr lang="uk-UA" sz="1400" i="1" dirty="0" smtClean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0934" y="3758770"/>
            <a:ext cx="2214068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a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1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b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0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if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==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: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   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raise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ZeroDivisionError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05" y="3737785"/>
            <a:ext cx="6086195" cy="97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70934" y="5031323"/>
            <a:ext cx="2412840" cy="160043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a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1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b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0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try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: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    </a:t>
            </a: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if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b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==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0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: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        </a:t>
            </a: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raise </a:t>
            </a: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ZeroDivisionError</a:t>
            </a:r>
            <a:b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except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: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   </a:t>
            </a: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print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"Ділення на 0"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05" y="6336486"/>
            <a:ext cx="16573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642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27000"/>
            <a:ext cx="11878733" cy="659553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i="1" dirty="0"/>
              <a:t>Raise</a:t>
            </a:r>
            <a:r>
              <a:rPr lang="en-US" sz="1800" b="1" dirty="0"/>
              <a:t> </a:t>
            </a:r>
            <a:r>
              <a:rPr lang="uk-UA" sz="1800" b="1" dirty="0"/>
              <a:t>без </a:t>
            </a:r>
            <a:r>
              <a:rPr lang="uk-UA" sz="1800" b="1" dirty="0" smtClean="0"/>
              <a:t>визначеного винятку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 </a:t>
            </a: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Можна </a:t>
            </a:r>
            <a:r>
              <a:rPr lang="uk-UA" sz="1800" dirty="0"/>
              <a:t>використовувати ключове слово </a:t>
            </a:r>
            <a:r>
              <a:rPr lang="en-US" sz="1800" b="1" i="1" dirty="0"/>
              <a:t>raise</a:t>
            </a:r>
            <a:r>
              <a:rPr lang="en-US" sz="1800" dirty="0"/>
              <a:t> </a:t>
            </a:r>
            <a:r>
              <a:rPr lang="uk-UA" sz="1800" dirty="0"/>
              <a:t>і не вказуючи, </a:t>
            </a:r>
            <a:r>
              <a:rPr lang="uk-UA" sz="1800" dirty="0" smtClean="0"/>
              <a:t>який виняток </a:t>
            </a:r>
            <a:r>
              <a:rPr lang="uk-UA" sz="1800" dirty="0"/>
              <a:t>викликати. </a:t>
            </a: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Воно </a:t>
            </a:r>
            <a:r>
              <a:rPr lang="uk-UA" sz="1800" dirty="0"/>
              <a:t>викличе </a:t>
            </a:r>
            <a:r>
              <a:rPr lang="uk-UA" sz="1800" dirty="0" smtClean="0"/>
              <a:t>виняток, який </a:t>
            </a:r>
            <a:r>
              <a:rPr lang="uk-UA" sz="1800" u="sng" dirty="0" smtClean="0"/>
              <a:t>вже відбувся</a:t>
            </a:r>
            <a:r>
              <a:rPr lang="uk-UA" sz="1800" dirty="0" smtClean="0"/>
              <a:t>. </a:t>
            </a:r>
            <a:r>
              <a:rPr lang="uk-UA" sz="1800" dirty="0"/>
              <a:t>Тому його можна використовувати тільки в блоці </a:t>
            </a:r>
            <a:r>
              <a:rPr lang="en-US" sz="1800" dirty="0"/>
              <a:t>except</a:t>
            </a:r>
            <a:r>
              <a:rPr lang="en-US" sz="1800" dirty="0" smtClean="0"/>
              <a:t>.</a:t>
            </a: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i="1" dirty="0" err="1"/>
              <a:t>Raise</a:t>
            </a:r>
            <a:r>
              <a:rPr lang="ru-RU" sz="1800" b="1" i="1" dirty="0"/>
              <a:t> </a:t>
            </a:r>
            <a:r>
              <a:rPr lang="ru-RU" sz="1800" b="1" dirty="0"/>
              <a:t>з аргументом 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вказати</a:t>
            </a:r>
            <a:r>
              <a:rPr lang="ru-RU" sz="1800" dirty="0"/>
              <a:t> аргумент до </a:t>
            </a:r>
            <a:r>
              <a:rPr lang="ru-RU" sz="1800" dirty="0" err="1"/>
              <a:t>певного</a:t>
            </a:r>
            <a:r>
              <a:rPr lang="ru-RU" sz="1800" dirty="0"/>
              <a:t> </a:t>
            </a:r>
            <a:r>
              <a:rPr lang="ru-RU" sz="1800" dirty="0" err="1" smtClean="0"/>
              <a:t>винятку</a:t>
            </a:r>
            <a:r>
              <a:rPr lang="ru-RU" sz="1800" dirty="0" smtClean="0"/>
              <a:t> </a:t>
            </a:r>
            <a:r>
              <a:rPr lang="ru-RU" sz="1800" dirty="0"/>
              <a:t>в </a:t>
            </a:r>
            <a:r>
              <a:rPr lang="ru-RU" sz="1800" b="1" i="1" dirty="0" err="1"/>
              <a:t>raise</a:t>
            </a:r>
            <a:r>
              <a:rPr lang="ru-RU" sz="1800" dirty="0"/>
              <a:t>. </a:t>
            </a:r>
            <a:endParaRPr lang="ru-RU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err="1" smtClean="0"/>
              <a:t>Робиться</a:t>
            </a:r>
            <a:r>
              <a:rPr lang="ru-RU" sz="1800" dirty="0" smtClean="0"/>
              <a:t> </a:t>
            </a:r>
            <a:r>
              <a:rPr lang="ru-RU" sz="1800" dirty="0" err="1"/>
              <a:t>це</a:t>
            </a:r>
            <a:r>
              <a:rPr lang="ru-RU" sz="1800" dirty="0"/>
              <a:t> за </a:t>
            </a:r>
            <a:r>
              <a:rPr lang="ru-RU" sz="1800" dirty="0" err="1"/>
              <a:t>допомогою</a:t>
            </a:r>
            <a:r>
              <a:rPr lang="ru-RU" sz="1800" dirty="0"/>
              <a:t> </a:t>
            </a:r>
            <a:r>
              <a:rPr lang="ru-RU" sz="1800" dirty="0" err="1"/>
              <a:t>додаткових</a:t>
            </a:r>
            <a:r>
              <a:rPr lang="ru-RU" sz="1800" dirty="0"/>
              <a:t> деталей </a:t>
            </a:r>
            <a:r>
              <a:rPr lang="ru-RU" sz="1800" dirty="0" err="1" smtClean="0"/>
              <a:t>винятку</a:t>
            </a:r>
            <a:r>
              <a:rPr lang="ru-RU" sz="1800" dirty="0" smtClean="0"/>
              <a:t>. </a:t>
            </a:r>
            <a:r>
              <a:rPr lang="en-US" sz="1800" dirty="0" smtClean="0"/>
              <a:t> </a:t>
            </a: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r>
              <a:rPr lang="uk-UA" sz="1800" b="1" i="1" dirty="0" err="1"/>
              <a:t>assert</a:t>
            </a:r>
            <a:r>
              <a:rPr lang="uk-UA" sz="1800" b="1" i="1" dirty="0"/>
              <a:t> </a:t>
            </a:r>
            <a:endParaRPr lang="uk-UA" sz="1800" b="1" i="1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Твердження </a:t>
            </a:r>
            <a:r>
              <a:rPr lang="uk-UA" sz="1800" dirty="0"/>
              <a:t>(</a:t>
            </a:r>
            <a:r>
              <a:rPr lang="en-US" sz="1800" dirty="0"/>
              <a:t>assert) </a:t>
            </a:r>
            <a:r>
              <a:rPr lang="uk-UA" sz="1800" dirty="0" smtClean="0"/>
              <a:t>приймає </a:t>
            </a:r>
            <a:r>
              <a:rPr lang="uk-UA" sz="1800" dirty="0"/>
              <a:t>інструкцію як аргумент і викликає </a:t>
            </a:r>
            <a:r>
              <a:rPr lang="uk-UA" sz="1800" dirty="0" smtClean="0"/>
              <a:t>виняток</a:t>
            </a:r>
            <a:r>
              <a:rPr lang="en-US" sz="1800" dirty="0" smtClean="0"/>
              <a:t>, </a:t>
            </a:r>
            <a:r>
              <a:rPr lang="uk-UA" sz="1800" dirty="0"/>
              <a:t>якщо повертається значення </a:t>
            </a:r>
            <a:r>
              <a:rPr lang="en-US" sz="1800" dirty="0"/>
              <a:t>False. </a:t>
            </a: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В </a:t>
            </a:r>
            <a:r>
              <a:rPr lang="uk-UA" sz="1800" dirty="0"/>
              <a:t>іншому випадку виконує операцію </a:t>
            </a:r>
            <a:r>
              <a:rPr lang="en-US" sz="1800" dirty="0"/>
              <a:t>No-operation (NOP) </a:t>
            </a: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9977" y="1266582"/>
            <a:ext cx="1220206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try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: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   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print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'1'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except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: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   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raise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91" y="1299073"/>
            <a:ext cx="5745256" cy="94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4089" y="3776490"/>
            <a:ext cx="3639714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raise </a:t>
            </a: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ValueError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"Невідповідне значення"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29" y="3189084"/>
            <a:ext cx="5965172" cy="89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4089" y="5399602"/>
            <a:ext cx="2189638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assert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True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  <a:cs typeface="Arial" pitchFamily="34" charset="0"/>
              </a:rPr>
              <a:t>#  код виконується далі</a:t>
            </a: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9977" y="6019593"/>
            <a:ext cx="1197764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assert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==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10" y="6019593"/>
            <a:ext cx="4875959" cy="80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465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27000"/>
            <a:ext cx="11878733" cy="659553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Наприклад:</a:t>
            </a:r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err="1"/>
              <a:t>Другий</a:t>
            </a:r>
            <a:r>
              <a:rPr lang="ru-RU" sz="1800" b="1" dirty="0"/>
              <a:t> аргумент для </a:t>
            </a:r>
            <a:r>
              <a:rPr lang="ru-RU" sz="1800" b="1" i="1" dirty="0" err="1"/>
              <a:t>assert</a:t>
            </a:r>
            <a:r>
              <a:rPr lang="ru-RU" sz="1800" b="1" dirty="0"/>
              <a:t> 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/>
              <a:t>надати</a:t>
            </a:r>
            <a:r>
              <a:rPr lang="ru-RU" sz="1800" dirty="0"/>
              <a:t> </a:t>
            </a:r>
            <a:r>
              <a:rPr lang="ru-RU" sz="1800" dirty="0" err="1"/>
              <a:t>другий</a:t>
            </a:r>
            <a:r>
              <a:rPr lang="ru-RU" sz="1800" dirty="0"/>
              <a:t> аргумент,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дати</a:t>
            </a:r>
            <a:r>
              <a:rPr lang="ru-RU" sz="1800" dirty="0"/>
              <a:t> </a:t>
            </a:r>
            <a:r>
              <a:rPr lang="ru-RU" sz="1800" dirty="0" err="1"/>
              <a:t>додаткову</a:t>
            </a:r>
            <a:r>
              <a:rPr lang="ru-RU" sz="1800" dirty="0"/>
              <a:t> </a:t>
            </a:r>
            <a:r>
              <a:rPr lang="ru-RU" sz="1800" dirty="0" err="1"/>
              <a:t>інформацію</a:t>
            </a:r>
            <a:r>
              <a:rPr lang="ru-RU" sz="1800" dirty="0"/>
              <a:t> про проблему. </a:t>
            </a: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2047" y="449777"/>
            <a:ext cx="2002471" cy="246221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try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: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    </a:t>
            </a: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print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1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    </a:t>
            </a: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assert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2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+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2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==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4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    </a:t>
            </a: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print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2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    </a:t>
            </a: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assert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1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+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2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==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4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    </a:t>
            </a: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print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3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except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: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    </a:t>
            </a: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print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"assert False."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    </a:t>
            </a: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raise</a:t>
            </a:r>
            <a:b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finally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: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    </a:t>
            </a: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print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"Все ОК"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549" y="733006"/>
            <a:ext cx="74009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010" y="3109882"/>
            <a:ext cx="9601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Твердження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для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валідності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і </a:t>
            </a:r>
            <a:r>
              <a:rPr lang="ru-RU" dirty="0" err="1"/>
              <a:t>виведення</a:t>
            </a:r>
            <a:r>
              <a:rPr lang="ru-RU" dirty="0"/>
              <a:t> в </a:t>
            </a:r>
            <a:r>
              <a:rPr lang="ru-RU" dirty="0" err="1"/>
              <a:t>функції</a:t>
            </a:r>
            <a:r>
              <a:rPr lang="ru-RU" dirty="0"/>
              <a:t>.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010" y="4673605"/>
            <a:ext cx="2800318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assert False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,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"Це вже проблема"</a:t>
            </a: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16" y="4482306"/>
            <a:ext cx="6175002" cy="99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657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18533"/>
            <a:ext cx="11777133" cy="6493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 </a:t>
            </a:r>
            <a:endParaRPr lang="ru-RU" sz="1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5553123" cy="618630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Спільне використання винятків і тверджень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weekday_names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"Понеділок"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"Вівторок"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"Середа"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"Четвер"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"П’ятниця"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"Субота"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"Неділя"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weekday_name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weekday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"""Повертає назву дня тижня. Нумерація з 1.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Параметри: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weekday (int): порядковий номер дня тижня.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Винятки: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- TypeError: 'weekday' не int;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- ValueError: 'weekday' не число від 1 до 7.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Результат: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str: назва дня тижня.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"""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# "Неможлива" ситуація - словник 'weekday_names' може бути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# "зіпсований" - перевіряється за допомогою assert.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assert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weekday_names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is not None and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isinstance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weekday_names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\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"Внутрішня помилка програми. Зверніться до розробника."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Параметри функції перевіряються за допомогою винятків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not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isinstance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weekday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raise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TypeError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"Параметр 'weekday' повинен бути типу 'int'."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weekday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not in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weekday_names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raise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ValueError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"Параметр 'weekday' повинен бути цілим числом від 1 до 7."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weekday_names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weekday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637790" y="312782"/>
            <a:ext cx="5904180" cy="415498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Блок try використовується в будь-якому випадку так як помилка може виникнути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незалежно від того, чи використовується введення даних від користувача,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чи читання даних з будь-якого джерела або просто виклик функції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while True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weekday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input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"Введіть номер дня тижня (1-7): "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if not 1 &lt;= weekday &lt;= 7: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#     raise ValueError("Номер дня тижня повинен бути цілим числом від 1 до 7.")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# Якщо розкоментувати код нижче, то зловимо assert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# weekday_names = None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"Це -"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weekday_name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weekday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break</a:t>
            </a:r>
            <a:b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    except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TypeError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err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"Перевірте, що введено ціле число."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ValueError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err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"Перевірте, що введено ціле число і воно знаходиться в допустимих межах."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Exception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err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"Помилка при визначенні дня тижня."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err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r>
              <a:rPr kumimoji="0" lang="ru-RU" altLang="ru-RU" sz="11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Запис в лог інформації про помилку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9390" y="0"/>
            <a:ext cx="1231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продовження</a:t>
            </a:r>
            <a:endParaRPr lang="ru-RU" sz="14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790" y="4486028"/>
            <a:ext cx="5514975" cy="1476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790" y="6035191"/>
            <a:ext cx="42576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29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593" y="1142673"/>
            <a:ext cx="7405734" cy="3448934"/>
          </a:xfrm>
        </p:spPr>
        <p:txBody>
          <a:bodyPr>
            <a:normAutofit/>
          </a:bodyPr>
          <a:lstStyle/>
          <a:p>
            <a:endParaRPr lang="uk-UA" sz="4000" b="1" dirty="0" smtClean="0"/>
          </a:p>
          <a:p>
            <a:endParaRPr lang="uk-UA" sz="4000" b="1" dirty="0" smtClean="0"/>
          </a:p>
          <a:p>
            <a:r>
              <a:rPr lang="uk-UA" b="1" dirty="0" smtClean="0"/>
              <a:t>частина 2</a:t>
            </a:r>
            <a:endParaRPr lang="uk-UA" b="1" dirty="0"/>
          </a:p>
          <a:p>
            <a:r>
              <a:rPr lang="ru-RU" sz="4400" b="1" dirty="0" smtClean="0"/>
              <a:t>Логування (</a:t>
            </a:r>
            <a:r>
              <a:rPr lang="en-US" sz="4400" b="1" dirty="0" smtClean="0"/>
              <a:t>logging</a:t>
            </a:r>
            <a:r>
              <a:rPr lang="ru-RU" sz="4400" b="1" dirty="0" smtClean="0"/>
              <a:t>)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971802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/>
              <a:t>Логування (</a:t>
            </a:r>
            <a:r>
              <a:rPr lang="en-US" sz="2000" b="1" i="1" dirty="0" smtClean="0"/>
              <a:t>logging</a:t>
            </a:r>
            <a:r>
              <a:rPr lang="ru-RU" sz="2000" b="1" i="1" dirty="0" smtClean="0"/>
              <a:t>) </a:t>
            </a:r>
            <a:r>
              <a:rPr lang="ru-RU" sz="2000" dirty="0"/>
              <a:t>- це дуже корисний інструмент </a:t>
            </a:r>
            <a:r>
              <a:rPr lang="ru-RU" sz="2000" dirty="0" smtClean="0"/>
              <a:t>в інструментарії програміста.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dirty="0" smtClean="0"/>
              <a:t>Журнали </a:t>
            </a:r>
            <a:r>
              <a:rPr lang="ru-RU" sz="2000" dirty="0"/>
              <a:t>надають розробникам додатковий набір </a:t>
            </a:r>
            <a:r>
              <a:rPr lang="ru-RU" sz="2000" dirty="0" smtClean="0"/>
              <a:t>«очей», </a:t>
            </a:r>
            <a:r>
              <a:rPr lang="ru-RU" sz="2000" dirty="0"/>
              <a:t>які постійно дивляться на </a:t>
            </a:r>
            <a:r>
              <a:rPr lang="ru-RU" sz="2000" dirty="0" smtClean="0"/>
              <a:t>потік коду, </a:t>
            </a:r>
            <a:r>
              <a:rPr lang="ru-RU" sz="2000" dirty="0"/>
              <a:t>який </a:t>
            </a:r>
            <a:r>
              <a:rPr lang="ru-RU" sz="2000" dirty="0" smtClean="0"/>
              <a:t>викону</a:t>
            </a:r>
            <a:r>
              <a:rPr lang="uk-UA" sz="2000" dirty="0" smtClean="0"/>
              <a:t>є</a:t>
            </a:r>
            <a:r>
              <a:rPr lang="ru-RU" sz="2000" dirty="0" smtClean="0"/>
              <a:t> </a:t>
            </a:r>
            <a:r>
              <a:rPr lang="ru-RU" sz="2000" dirty="0"/>
              <a:t>програма. Вони </a:t>
            </a:r>
            <a:r>
              <a:rPr lang="ru-RU" sz="2000" u="sng" dirty="0" err="1"/>
              <a:t>можуть</a:t>
            </a:r>
            <a:r>
              <a:rPr lang="ru-RU" sz="2000" u="sng" dirty="0"/>
              <a:t> </a:t>
            </a:r>
            <a:r>
              <a:rPr lang="ru-RU" sz="2000" u="sng" dirty="0" err="1"/>
              <a:t>зберігати</a:t>
            </a:r>
            <a:r>
              <a:rPr lang="ru-RU" sz="2000" u="sng" dirty="0"/>
              <a:t> </a:t>
            </a:r>
            <a:r>
              <a:rPr lang="ru-RU" sz="2000" u="sng" dirty="0" err="1"/>
              <a:t>інформацію</a:t>
            </a:r>
            <a:r>
              <a:rPr lang="ru-RU" sz="2000" dirty="0"/>
              <a:t>, </a:t>
            </a:r>
            <a:r>
              <a:rPr lang="ru-RU" sz="2000" dirty="0" err="1"/>
              <a:t>наприклад</a:t>
            </a:r>
            <a:r>
              <a:rPr lang="ru-RU" sz="2000" dirty="0"/>
              <a:t>, про те,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користувач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IP </a:t>
            </a:r>
            <a:r>
              <a:rPr lang="ru-RU" sz="2000" dirty="0" err="1"/>
              <a:t>отримував</a:t>
            </a:r>
            <a:r>
              <a:rPr lang="ru-RU" sz="2000" dirty="0"/>
              <a:t> доступ до </a:t>
            </a:r>
            <a:r>
              <a:rPr lang="ru-RU" sz="2000" dirty="0" err="1"/>
              <a:t>програми</a:t>
            </a:r>
            <a:r>
              <a:rPr lang="ru-RU" sz="2000" dirty="0"/>
              <a:t>. Якщо виникає помилка, вони </a:t>
            </a:r>
            <a:r>
              <a:rPr lang="ru-RU" sz="2000" u="sng" dirty="0"/>
              <a:t>можуть надати більше інформації</a:t>
            </a:r>
            <a:r>
              <a:rPr lang="ru-RU" sz="2000" dirty="0"/>
              <a:t>, ніж трасування стека, повідомивши </a:t>
            </a:r>
            <a:r>
              <a:rPr lang="ru-RU" sz="2000" dirty="0" smtClean="0"/>
              <a:t>про </a:t>
            </a:r>
            <a:r>
              <a:rPr lang="ru-RU" sz="2000" dirty="0"/>
              <a:t>стан програми </a:t>
            </a:r>
            <a:r>
              <a:rPr lang="ru-RU" sz="2000" u="sng" dirty="0"/>
              <a:t>до того, як вона </a:t>
            </a:r>
            <a:r>
              <a:rPr lang="ru-RU" sz="2000" u="sng" dirty="0" smtClean="0"/>
              <a:t>дійде </a:t>
            </a:r>
            <a:r>
              <a:rPr lang="ru-RU" sz="2000" u="sng" dirty="0"/>
              <a:t>до рядка коду, де </a:t>
            </a:r>
            <a:r>
              <a:rPr lang="ru-RU" sz="2000" u="sng" dirty="0" smtClean="0"/>
              <a:t>станеться </a:t>
            </a:r>
            <a:r>
              <a:rPr lang="ru-RU" sz="2000" u="sng" dirty="0"/>
              <a:t>помилка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Реєструючи </a:t>
            </a:r>
            <a:r>
              <a:rPr lang="ru-RU" sz="2000" dirty="0"/>
              <a:t>корисні дані з потрібних місць, </a:t>
            </a:r>
            <a:r>
              <a:rPr lang="ru-RU" sz="2000" dirty="0" smtClean="0"/>
              <a:t>можна </a:t>
            </a:r>
            <a:r>
              <a:rPr lang="ru-RU" sz="2000" dirty="0"/>
              <a:t>не тільки легко </a:t>
            </a:r>
            <a:r>
              <a:rPr lang="ru-RU" sz="2000" dirty="0" smtClean="0"/>
              <a:t>виправляти </a:t>
            </a:r>
            <a:r>
              <a:rPr lang="ru-RU" sz="2000" dirty="0"/>
              <a:t>помилки, але й використовувати дані для аналізу продуктивності програми для планування масштабування або розгляду моделей </a:t>
            </a:r>
            <a:r>
              <a:rPr lang="ru-RU" sz="2000" dirty="0" smtClean="0"/>
              <a:t>використання. </a:t>
            </a:r>
          </a:p>
          <a:p>
            <a:pPr marL="0" indent="0">
              <a:buNone/>
            </a:pPr>
            <a:r>
              <a:rPr lang="ru-RU" sz="2000" dirty="0" smtClean="0"/>
              <a:t>Python </a:t>
            </a:r>
            <a:r>
              <a:rPr lang="ru-RU" sz="2000" dirty="0"/>
              <a:t>пропонує систему ведення журналу як частину своєї стандартної </a:t>
            </a:r>
            <a:r>
              <a:rPr lang="ru-RU" sz="2000" dirty="0" smtClean="0"/>
              <a:t>бібліотеки</a:t>
            </a:r>
            <a:r>
              <a:rPr lang="ru-RU" sz="2000" dirty="0"/>
              <a:t>.</a:t>
            </a: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 algn="ctr">
              <a:buNone/>
            </a:pPr>
            <a:r>
              <a:rPr lang="uk-UA" sz="2000" b="1" dirty="0" smtClean="0"/>
              <a:t>Модуль </a:t>
            </a:r>
            <a:r>
              <a:rPr lang="en-US" sz="2000" b="1" dirty="0" smtClean="0"/>
              <a:t>logging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dirty="0" smtClean="0"/>
              <a:t>Модуль</a:t>
            </a:r>
            <a:r>
              <a:rPr lang="en-US" sz="2000" dirty="0" smtClean="0"/>
              <a:t> </a:t>
            </a:r>
            <a:r>
              <a:rPr lang="en-US" sz="2000" b="1" dirty="0" smtClean="0"/>
              <a:t>logging </a:t>
            </a:r>
            <a:r>
              <a:rPr lang="en-US" sz="2000" dirty="0" smtClean="0"/>
              <a:t>- </a:t>
            </a:r>
            <a:r>
              <a:rPr lang="uk-UA" sz="2000" dirty="0"/>
              <a:t>це готовий до використання </a:t>
            </a:r>
            <a:r>
              <a:rPr lang="uk-UA" sz="2000" dirty="0" smtClean="0"/>
              <a:t>модуль</a:t>
            </a:r>
            <a:r>
              <a:rPr lang="uk-UA" sz="2000" dirty="0"/>
              <a:t>, </a:t>
            </a:r>
            <a:r>
              <a:rPr lang="uk-UA" sz="2000" dirty="0" smtClean="0"/>
              <a:t>що </a:t>
            </a:r>
            <a:r>
              <a:rPr lang="uk-UA" sz="2000" dirty="0"/>
              <a:t>використовується більшістю сторонніх бібліотек </a:t>
            </a:r>
            <a:r>
              <a:rPr lang="en-US" sz="2000" dirty="0"/>
              <a:t>Python, </a:t>
            </a:r>
            <a:r>
              <a:rPr lang="uk-UA" sz="2000" dirty="0" smtClean="0"/>
              <a:t>а це дає можливість інтегрувати </a:t>
            </a:r>
            <a:r>
              <a:rPr lang="uk-UA" sz="2000" dirty="0"/>
              <a:t>свої </a:t>
            </a:r>
            <a:r>
              <a:rPr lang="uk-UA" sz="2000" dirty="0" smtClean="0"/>
              <a:t>логи з </a:t>
            </a:r>
            <a:r>
              <a:rPr lang="uk-UA" sz="2000" dirty="0"/>
              <a:t>повідомленнями цих бібліотек, щоб створити однорідний журнал </a:t>
            </a:r>
            <a:r>
              <a:rPr lang="uk-UA" sz="2000" dirty="0" smtClean="0"/>
              <a:t>програми</a:t>
            </a:r>
            <a:r>
              <a:rPr lang="uk-UA" sz="2000" dirty="0"/>
              <a:t>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Для додавання </a:t>
            </a:r>
            <a:r>
              <a:rPr lang="uk-UA" sz="2000" dirty="0"/>
              <a:t>журналу до </a:t>
            </a:r>
            <a:r>
              <a:rPr lang="uk-UA" sz="2000" dirty="0" smtClean="0"/>
              <a:t>програми спочатку необхідно імпортувати відповідний модуль: </a:t>
            </a:r>
            <a:endParaRPr lang="uk-UA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0659" y="5643845"/>
            <a:ext cx="1471878" cy="33855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import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60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За допомогою імпортованого модуля </a:t>
            </a:r>
            <a:r>
              <a:rPr lang="uk-UA" sz="2000" dirty="0" smtClean="0"/>
              <a:t>можна </a:t>
            </a:r>
            <a:r>
              <a:rPr lang="uk-UA" sz="2000" dirty="0"/>
              <a:t>використовувати </a:t>
            </a:r>
            <a:r>
              <a:rPr lang="uk-UA" sz="2000" dirty="0" smtClean="0"/>
              <a:t>так званий «реєстратор» (</a:t>
            </a:r>
            <a:r>
              <a:rPr lang="en-US" sz="2000" dirty="0" smtClean="0"/>
              <a:t>logger)</a:t>
            </a:r>
            <a:r>
              <a:rPr lang="uk-UA" sz="2000" dirty="0" smtClean="0"/>
              <a:t>, </a:t>
            </a:r>
            <a:r>
              <a:rPr lang="uk-UA" sz="2000" dirty="0"/>
              <a:t>щоб реєструвати повідомлення, </a:t>
            </a:r>
            <a:r>
              <a:rPr lang="uk-UA" sz="2000" dirty="0" smtClean="0"/>
              <a:t>будуть </a:t>
            </a:r>
            <a:r>
              <a:rPr lang="uk-UA" sz="2000" dirty="0" smtClean="0"/>
              <a:t>відображатись</a:t>
            </a:r>
            <a:r>
              <a:rPr lang="uk-UA" sz="2000" dirty="0" smtClean="0"/>
              <a:t>. </a:t>
            </a:r>
          </a:p>
          <a:p>
            <a:pPr marL="0" indent="0">
              <a:buNone/>
            </a:pPr>
            <a:r>
              <a:rPr lang="uk-UA" sz="2000" dirty="0" smtClean="0"/>
              <a:t>За </a:t>
            </a:r>
            <a:r>
              <a:rPr lang="uk-UA" sz="2000" dirty="0"/>
              <a:t>замовчуванням існує 5 стандартних рівнів, що вказують на </a:t>
            </a:r>
            <a:r>
              <a:rPr lang="uk-UA" sz="2000" dirty="0" smtClean="0"/>
              <a:t>важливість </a:t>
            </a:r>
            <a:r>
              <a:rPr lang="uk-UA" sz="2000" dirty="0" smtClean="0"/>
              <a:t>подій</a:t>
            </a:r>
            <a:r>
              <a:rPr lang="uk-UA" sz="2000" dirty="0"/>
              <a:t>. Кожен з них має відповідний метод, який можна використовувати для реєстрації подій на такому рівні </a:t>
            </a:r>
            <a:r>
              <a:rPr lang="uk-UA" sz="2000" dirty="0" smtClean="0"/>
              <a:t>важливості. </a:t>
            </a:r>
            <a:r>
              <a:rPr lang="uk-UA" sz="2000" dirty="0"/>
              <a:t>Визначені рівні </a:t>
            </a:r>
            <a:r>
              <a:rPr lang="uk-UA" sz="2000" dirty="0" smtClean="0"/>
              <a:t>в порядку зростання важливості такі</a:t>
            </a:r>
            <a:r>
              <a:rPr lang="uk-UA" sz="2000" dirty="0"/>
              <a:t>: </a:t>
            </a:r>
            <a:endParaRPr lang="en-US" sz="2000" dirty="0" smtClean="0"/>
          </a:p>
          <a:p>
            <a:pPr marL="627063"/>
            <a:r>
              <a:rPr lang="en-US" sz="2000" dirty="0"/>
              <a:t>DEBUG</a:t>
            </a:r>
          </a:p>
          <a:p>
            <a:pPr marL="627063"/>
            <a:r>
              <a:rPr lang="en-US" sz="2000" dirty="0"/>
              <a:t>INFO</a:t>
            </a:r>
          </a:p>
          <a:p>
            <a:pPr marL="627063"/>
            <a:r>
              <a:rPr lang="en-US" sz="2000" dirty="0"/>
              <a:t>WARNING</a:t>
            </a:r>
          </a:p>
          <a:p>
            <a:pPr marL="627063"/>
            <a:r>
              <a:rPr lang="en-US" sz="2000" dirty="0"/>
              <a:t>ERROR</a:t>
            </a:r>
          </a:p>
          <a:p>
            <a:pPr marL="627063"/>
            <a:r>
              <a:rPr lang="en-US" sz="2000" dirty="0"/>
              <a:t>CRITICAL</a:t>
            </a:r>
          </a:p>
          <a:p>
            <a:pPr marL="0" indent="0">
              <a:buNone/>
            </a:pPr>
            <a:r>
              <a:rPr lang="ru-RU" sz="2000" dirty="0"/>
              <a:t>Модуль </a:t>
            </a:r>
            <a:r>
              <a:rPr lang="en-US" sz="2000" dirty="0" smtClean="0"/>
              <a:t>logging</a:t>
            </a:r>
            <a:r>
              <a:rPr lang="ru-RU" sz="2000" dirty="0" smtClean="0"/>
              <a:t> </a:t>
            </a:r>
            <a:r>
              <a:rPr lang="ru-RU" sz="2000" dirty="0"/>
              <a:t>надає </a:t>
            </a:r>
            <a:r>
              <a:rPr lang="ru-RU" sz="2000" dirty="0" smtClean="0"/>
              <a:t>реєстратор </a:t>
            </a:r>
            <a:r>
              <a:rPr lang="ru-RU" sz="2000" dirty="0"/>
              <a:t>за замовчуванням, який дозволяє розпочати роботу, не потребуючи великих налаштувань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Відповідні методи для кожного рівня можна </a:t>
            </a:r>
            <a:r>
              <a:rPr lang="ru-RU" sz="2000" dirty="0" smtClean="0"/>
              <a:t>викликати</a:t>
            </a:r>
            <a:r>
              <a:rPr lang="en-US" sz="2000" dirty="0" smtClean="0"/>
              <a:t> </a:t>
            </a:r>
            <a:r>
              <a:rPr lang="uk-UA" sz="2000" dirty="0" smtClean="0"/>
              <a:t>наступним чином</a:t>
            </a:r>
            <a:r>
              <a:rPr lang="ru-RU" sz="2000" dirty="0" smtClean="0"/>
              <a:t>: </a:t>
            </a: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6355" y="4805051"/>
            <a:ext cx="4259499" cy="181588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import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debug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'This is a debug message'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info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'This is an info message'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warning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'This is a warning message'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error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'This is an error message'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critical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'This is a critical message'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42" y="5697008"/>
            <a:ext cx="41719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907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Вихідні дані показують рівень </a:t>
            </a:r>
            <a:r>
              <a:rPr lang="uk-UA" sz="2000" dirty="0" smtClean="0"/>
              <a:t>важливості </a:t>
            </a:r>
            <a:r>
              <a:rPr lang="uk-UA" sz="2000" dirty="0"/>
              <a:t>перед кожним повідомленням разом із </a:t>
            </a:r>
            <a:r>
              <a:rPr lang="ru-RU" sz="2000" dirty="0" smtClean="0"/>
              <a:t>коренем (</a:t>
            </a:r>
            <a:r>
              <a:rPr lang="en-US" sz="2000" b="1" i="1" dirty="0" smtClean="0"/>
              <a:t>root</a:t>
            </a:r>
            <a:r>
              <a:rPr lang="ru-RU" sz="2000" dirty="0" smtClean="0"/>
              <a:t>)</a:t>
            </a:r>
            <a:r>
              <a:rPr lang="uk-UA" sz="2000" dirty="0" smtClean="0"/>
              <a:t>, </a:t>
            </a:r>
            <a:r>
              <a:rPr lang="uk-UA" sz="2000" dirty="0"/>
              <a:t>що і є ім'ям, </a:t>
            </a:r>
            <a:r>
              <a:rPr lang="uk-UA" sz="2000" dirty="0" smtClean="0"/>
              <a:t>яке </a:t>
            </a:r>
            <a:r>
              <a:rPr lang="uk-UA" sz="2000" dirty="0"/>
              <a:t>модуль реєстрації дає своєму реєстратору за замовчуванням. </a:t>
            </a:r>
            <a:endParaRPr lang="uk-UA" sz="2000" dirty="0" smtClean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Цей </a:t>
            </a:r>
            <a:r>
              <a:rPr lang="uk-UA" sz="2000" dirty="0"/>
              <a:t>формат, який відображає рівень, ім'я та повідомлення, розділені двокрапкою (:), є вихідним форматом за замовчуванням, який можна налаштувати на </a:t>
            </a:r>
            <a:r>
              <a:rPr lang="uk-UA" sz="2000" dirty="0" smtClean="0"/>
              <a:t>выдображення </a:t>
            </a:r>
            <a:r>
              <a:rPr lang="uk-UA" sz="2000" dirty="0"/>
              <a:t>таких речей, як мітка часу, номер рядка та інші деталі. </a:t>
            </a:r>
            <a:endParaRPr lang="uk-UA" sz="2000" dirty="0" smtClean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Зверніть </a:t>
            </a:r>
            <a:r>
              <a:rPr lang="uk-UA" sz="2000" dirty="0"/>
              <a:t>увагу, що повідомлення про </a:t>
            </a:r>
            <a:r>
              <a:rPr lang="en-US" sz="2000" b="1" i="1" dirty="0" smtClean="0"/>
              <a:t>debug</a:t>
            </a:r>
            <a:r>
              <a:rPr lang="uk-UA" sz="2000" b="1" i="1" dirty="0" smtClean="0"/>
              <a:t>() </a:t>
            </a:r>
            <a:r>
              <a:rPr lang="uk-UA" sz="2000" dirty="0"/>
              <a:t>та </a:t>
            </a:r>
            <a:r>
              <a:rPr lang="en-US" sz="2000" b="1" i="1" dirty="0" smtClean="0"/>
              <a:t>info()</a:t>
            </a:r>
            <a:r>
              <a:rPr lang="uk-UA" sz="2000" b="1" i="1" dirty="0" smtClean="0"/>
              <a:t> </a:t>
            </a:r>
            <a:r>
              <a:rPr lang="uk-UA" sz="2000" dirty="0"/>
              <a:t>не </a:t>
            </a:r>
            <a:r>
              <a:rPr lang="uk-UA" sz="2000" dirty="0" smtClean="0"/>
              <a:t>логуються. </a:t>
            </a:r>
            <a:r>
              <a:rPr lang="uk-UA" sz="2000" dirty="0"/>
              <a:t>Це пояснюється тим, що за замовчуванням модуль </a:t>
            </a:r>
            <a:r>
              <a:rPr lang="en-US" sz="2000" dirty="0" smtClean="0"/>
              <a:t>logging</a:t>
            </a:r>
            <a:r>
              <a:rPr lang="uk-UA" sz="2000" dirty="0" smtClean="0"/>
              <a:t> </a:t>
            </a:r>
            <a:r>
              <a:rPr lang="uk-UA" sz="2000" dirty="0"/>
              <a:t>реєструє повідомлення з рівнем </a:t>
            </a:r>
            <a:r>
              <a:rPr lang="uk-UA" sz="2000" dirty="0" smtClean="0"/>
              <a:t>важливості </a:t>
            </a:r>
            <a:r>
              <a:rPr lang="en-US" sz="2000" dirty="0" smtClean="0"/>
              <a:t>WARNING</a:t>
            </a:r>
            <a:r>
              <a:rPr lang="uk-UA" sz="2000" dirty="0" smtClean="0"/>
              <a:t> </a:t>
            </a:r>
            <a:r>
              <a:rPr lang="uk-UA" sz="2000" dirty="0"/>
              <a:t>або вище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 smtClean="0"/>
              <a:t>Існує </a:t>
            </a:r>
            <a:r>
              <a:rPr lang="uk-UA" sz="2000" dirty="0" smtClean="0"/>
              <a:t>можливість змінити </a:t>
            </a:r>
            <a:r>
              <a:rPr lang="uk-UA" sz="2000" dirty="0"/>
              <a:t>це, налаштувавши </a:t>
            </a:r>
            <a:r>
              <a:rPr lang="uk-UA" sz="2000" dirty="0" smtClean="0"/>
              <a:t>модуль </a:t>
            </a:r>
            <a:r>
              <a:rPr lang="en-US" sz="2000" dirty="0" smtClean="0"/>
              <a:t>logging</a:t>
            </a:r>
            <a:r>
              <a:rPr lang="uk-UA" sz="2000" dirty="0" smtClean="0"/>
              <a:t> </a:t>
            </a:r>
            <a:r>
              <a:rPr lang="uk-UA" sz="2000" dirty="0"/>
              <a:t>для </a:t>
            </a:r>
            <a:r>
              <a:rPr lang="uk-UA" sz="2000" dirty="0" smtClean="0"/>
              <a:t>логування подій </a:t>
            </a:r>
            <a:r>
              <a:rPr lang="uk-UA" sz="2000" dirty="0"/>
              <a:t>усіх рівнів, якщо </a:t>
            </a:r>
            <a:r>
              <a:rPr lang="uk-UA" sz="2000" dirty="0" smtClean="0"/>
              <a:t>це потрібно. Також можна </a:t>
            </a:r>
            <a:r>
              <a:rPr lang="uk-UA" sz="2000" dirty="0"/>
              <a:t>визначити власні рівні </a:t>
            </a:r>
            <a:r>
              <a:rPr lang="uk-UA" sz="2000" dirty="0" smtClean="0"/>
              <a:t>важливості, </a:t>
            </a:r>
            <a:r>
              <a:rPr lang="uk-UA" sz="2000" dirty="0"/>
              <a:t>змінюючи конфігурації, але зазвичай це не рекомендується, оскільки це може спричинити плутанину з журналами деяких сторонніх </a:t>
            </a:r>
            <a:r>
              <a:rPr lang="uk-UA" sz="2000" dirty="0" smtClean="0"/>
              <a:t>бібліотек.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516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835" y="242047"/>
            <a:ext cx="11609294" cy="642769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b="1" dirty="0" smtClean="0"/>
              <a:t>Як </a:t>
            </a:r>
            <a:r>
              <a:rPr lang="ru-RU" sz="2000" b="1" dirty="0" err="1" smtClean="0"/>
              <a:t>читати</a:t>
            </a:r>
            <a:r>
              <a:rPr lang="ru-RU" sz="2000" b="1" dirty="0" smtClean="0"/>
              <a:t> </a:t>
            </a:r>
            <a:r>
              <a:rPr lang="en-US" sz="2000" b="1" dirty="0" err="1" smtClean="0"/>
              <a:t>Traceback</a:t>
            </a:r>
            <a:r>
              <a:rPr lang="uk-UA" sz="2000" b="1" dirty="0" smtClean="0"/>
              <a:t>?</a:t>
            </a:r>
          </a:p>
          <a:p>
            <a:pPr marL="0" indent="0">
              <a:buNone/>
            </a:pPr>
            <a:r>
              <a:rPr lang="uk-UA" sz="2000" dirty="0" smtClean="0"/>
              <a:t>В </a:t>
            </a:r>
            <a:r>
              <a:rPr lang="uk-UA" sz="2000" dirty="0"/>
              <a:t>кожному  </a:t>
            </a:r>
            <a:r>
              <a:rPr lang="uk-UA" sz="2000" dirty="0" err="1" smtClean="0"/>
              <a:t>трейсі</a:t>
            </a:r>
            <a:r>
              <a:rPr lang="uk-UA" sz="2000" dirty="0" smtClean="0"/>
              <a:t> є </a:t>
            </a:r>
            <a:r>
              <a:rPr lang="uk-UA" sz="2000" dirty="0"/>
              <a:t>кілька </a:t>
            </a:r>
            <a:r>
              <a:rPr lang="uk-UA" sz="2000" dirty="0" smtClean="0"/>
              <a:t>розділів. Діаграма </a:t>
            </a:r>
            <a:r>
              <a:rPr lang="uk-UA" sz="2000" dirty="0"/>
              <a:t>нижче виділяє ці частини: </a:t>
            </a: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Краще </a:t>
            </a:r>
            <a:r>
              <a:rPr lang="uk-UA" sz="2000" dirty="0"/>
              <a:t>читати </a:t>
            </a:r>
            <a:r>
              <a:rPr lang="uk-UA" sz="2000" dirty="0" err="1" smtClean="0"/>
              <a:t>трейс</a:t>
            </a:r>
            <a:r>
              <a:rPr lang="uk-UA" sz="2000" dirty="0" smtClean="0"/>
              <a:t> знизу вгору: </a:t>
            </a:r>
          </a:p>
          <a:p>
            <a:r>
              <a:rPr lang="uk-UA" sz="2000" b="1" dirty="0" smtClean="0"/>
              <a:t>Синя </a:t>
            </a:r>
            <a:r>
              <a:rPr lang="uk-UA" sz="2000" b="1" dirty="0"/>
              <a:t>рамка: </a:t>
            </a:r>
            <a:r>
              <a:rPr lang="uk-UA" sz="2000" dirty="0"/>
              <a:t>Останній рядок трасування є рядком повідомлення про помилку. </a:t>
            </a:r>
            <a:r>
              <a:rPr lang="uk-UA" sz="2000" dirty="0" smtClean="0"/>
              <a:t>Він </a:t>
            </a:r>
            <a:r>
              <a:rPr lang="uk-UA" sz="2000" dirty="0"/>
              <a:t>містить ім'я </a:t>
            </a:r>
            <a:r>
              <a:rPr lang="uk-UA" sz="2000" dirty="0" smtClean="0"/>
              <a:t>винятку, який </a:t>
            </a:r>
            <a:r>
              <a:rPr lang="uk-UA" sz="2000" dirty="0"/>
              <a:t>було викликано</a:t>
            </a:r>
            <a:r>
              <a:rPr lang="uk-UA" sz="2000" dirty="0" smtClean="0"/>
              <a:t>.</a:t>
            </a:r>
          </a:p>
          <a:p>
            <a:r>
              <a:rPr lang="uk-UA" sz="2000" b="1" dirty="0" smtClean="0"/>
              <a:t>Зелена </a:t>
            </a:r>
            <a:r>
              <a:rPr lang="uk-UA" sz="2000" b="1" dirty="0"/>
              <a:t>рамка: </a:t>
            </a:r>
            <a:r>
              <a:rPr lang="uk-UA" sz="2000" dirty="0"/>
              <a:t>Після імені </a:t>
            </a:r>
            <a:r>
              <a:rPr lang="uk-UA" sz="2000" dirty="0" smtClean="0"/>
              <a:t>винятку </a:t>
            </a:r>
            <a:r>
              <a:rPr lang="uk-UA" sz="2000" dirty="0"/>
              <a:t>з'являється повідомлення про помилку. Це повідомлення зазвичай містить корисну інформацію для розуміння причини виникнення </a:t>
            </a:r>
            <a:r>
              <a:rPr lang="uk-UA" sz="2000" dirty="0" smtClean="0"/>
              <a:t>винятку. </a:t>
            </a:r>
          </a:p>
          <a:p>
            <a:r>
              <a:rPr lang="uk-UA" sz="2000" b="1" dirty="0" smtClean="0"/>
              <a:t>Жовта </a:t>
            </a:r>
            <a:r>
              <a:rPr lang="uk-UA" sz="2000" b="1" dirty="0"/>
              <a:t>рамка: </a:t>
            </a:r>
            <a:r>
              <a:rPr lang="uk-UA" sz="2000" dirty="0"/>
              <a:t>Далі по </a:t>
            </a:r>
            <a:r>
              <a:rPr lang="uk-UA" sz="2000" dirty="0" smtClean="0"/>
              <a:t>трасуванню йдуть різні </a:t>
            </a:r>
            <a:r>
              <a:rPr lang="uk-UA" sz="2000" dirty="0"/>
              <a:t>виклики функцій, що переміщаються </a:t>
            </a:r>
            <a:r>
              <a:rPr lang="uk-UA" sz="2000" dirty="0" smtClean="0"/>
              <a:t>знизу вгору. </a:t>
            </a:r>
            <a:r>
              <a:rPr lang="uk-UA" sz="2000" dirty="0"/>
              <a:t>Ці виклики представлені дворядковими записами для кожного виклику. Перший рядок кожного виклику містить інформацію, таку як ім'я файлу, номер рядка та ім'я модуля, це вказує, де можна знайти код. </a:t>
            </a:r>
            <a:endParaRPr lang="uk-UA" sz="2000" dirty="0" smtClean="0"/>
          </a:p>
          <a:p>
            <a:r>
              <a:rPr lang="uk-UA" sz="2000" b="1" dirty="0" smtClean="0"/>
              <a:t>Червона </a:t>
            </a:r>
            <a:r>
              <a:rPr lang="uk-UA" sz="2000" b="1" dirty="0"/>
              <a:t>рамка: </a:t>
            </a:r>
            <a:r>
              <a:rPr lang="uk-UA" sz="2000" dirty="0"/>
              <a:t>Другий рядок для цих викликів містить фактичний код, який був виконаний. </a:t>
            </a:r>
            <a:endParaRPr lang="ru-RU" sz="2000" dirty="0"/>
          </a:p>
        </p:txBody>
      </p:sp>
      <p:pic>
        <p:nvPicPr>
          <p:cNvPr id="5122" name="Picture 2" descr="https://webdevblog.ru/wp-content/uploads/2019/08/trace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3" y="1156820"/>
            <a:ext cx="6783107" cy="252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376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14" y="163286"/>
            <a:ext cx="11174186" cy="60136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/>
              <a:t>Основні конфігурації </a:t>
            </a:r>
          </a:p>
          <a:p>
            <a:pPr marL="0" indent="0">
              <a:buNone/>
            </a:pPr>
            <a:r>
              <a:rPr lang="ru-RU" sz="1600" dirty="0" smtClean="0"/>
              <a:t>Метод </a:t>
            </a:r>
            <a:r>
              <a:rPr lang="ru-RU" sz="1600" b="1" i="1" dirty="0" smtClean="0"/>
              <a:t>basicConfig</a:t>
            </a:r>
            <a:r>
              <a:rPr lang="ru-RU" sz="1600" b="1" i="1" dirty="0" smtClean="0"/>
              <a:t>() </a:t>
            </a:r>
            <a:r>
              <a:rPr lang="ru-RU" sz="1600" dirty="0"/>
              <a:t>для налаштування </a:t>
            </a:r>
            <a:r>
              <a:rPr lang="ru-RU" sz="1600" dirty="0" smtClean="0"/>
              <a:t>логування: </a:t>
            </a:r>
            <a:endParaRPr lang="en-US" sz="1600" dirty="0"/>
          </a:p>
          <a:p>
            <a:pPr marL="0" indent="0">
              <a:buNone/>
            </a:pPr>
            <a:r>
              <a:rPr lang="uk-UA" sz="1600" i="1" dirty="0" smtClean="0"/>
              <a:t>“Модуль </a:t>
            </a:r>
            <a:r>
              <a:rPr lang="en-US" sz="1600" i="1" dirty="0" smtClean="0"/>
              <a:t>logging</a:t>
            </a:r>
            <a:r>
              <a:rPr lang="uk-UA" sz="1600" i="1" dirty="0" smtClean="0"/>
              <a:t> </a:t>
            </a:r>
            <a:r>
              <a:rPr lang="uk-UA" sz="1600" i="1" dirty="0"/>
              <a:t>порушує </a:t>
            </a:r>
            <a:r>
              <a:rPr lang="uk-UA" sz="1600" i="1" dirty="0" smtClean="0"/>
              <a:t>стайл-гайд </a:t>
            </a:r>
            <a:r>
              <a:rPr lang="en-US" sz="1600" i="1" dirty="0" smtClean="0"/>
              <a:t>PEP8 </a:t>
            </a:r>
            <a:r>
              <a:rPr lang="uk-UA" sz="1600" i="1" dirty="0"/>
              <a:t>і використовує правила іменування </a:t>
            </a:r>
            <a:r>
              <a:rPr lang="en-US" sz="1600" i="1" dirty="0" err="1"/>
              <a:t>camelCase</a:t>
            </a:r>
            <a:r>
              <a:rPr lang="en-US" sz="1600" i="1" dirty="0"/>
              <a:t>. </a:t>
            </a:r>
            <a:r>
              <a:rPr lang="uk-UA" sz="1600" i="1" dirty="0"/>
              <a:t>Це тому, що його було прийнято від </a:t>
            </a:r>
            <a:r>
              <a:rPr lang="en-US" sz="1600" i="1" dirty="0"/>
              <a:t>Log4j, </a:t>
            </a:r>
            <a:r>
              <a:rPr lang="uk-UA" sz="1600" i="1" dirty="0"/>
              <a:t>утиліти ведення журналу на </a:t>
            </a:r>
            <a:r>
              <a:rPr lang="en-US" sz="1600" i="1" dirty="0"/>
              <a:t>Java. </a:t>
            </a:r>
            <a:r>
              <a:rPr lang="uk-UA" sz="1600" i="1" dirty="0"/>
              <a:t>Це відома проблема в пакеті, але до того часу, коли було вирішено додати його до стандартної бібліотеки, воно вже було прийняте користувачами, і його зміна відповідно до вимог </a:t>
            </a:r>
            <a:r>
              <a:rPr lang="en-US" sz="1600" i="1" dirty="0"/>
              <a:t>PEP8 </a:t>
            </a:r>
            <a:r>
              <a:rPr lang="uk-UA" sz="1600" i="1" dirty="0"/>
              <a:t>призведе до проблем зі зворотною сумісністю ». </a:t>
            </a:r>
            <a:endParaRPr lang="uk-UA" sz="1600" i="1" dirty="0" smtClean="0"/>
          </a:p>
          <a:p>
            <a:pPr marL="0" indent="0">
              <a:buNone/>
            </a:pPr>
            <a:endParaRPr lang="uk-UA" sz="1600" i="1" dirty="0"/>
          </a:p>
          <a:p>
            <a:pPr marL="0" indent="0">
              <a:buNone/>
            </a:pPr>
            <a:r>
              <a:rPr lang="uk-UA" sz="1600" dirty="0" smtClean="0"/>
              <a:t>Деякі часто вживані параметри </a:t>
            </a:r>
            <a:r>
              <a:rPr lang="en-US" sz="1600" b="1" i="1" dirty="0" err="1" smtClean="0"/>
              <a:t>basicConfig</a:t>
            </a:r>
            <a:r>
              <a:rPr lang="en-US" sz="1600" b="1" i="1" dirty="0"/>
              <a:t>() </a:t>
            </a:r>
            <a:r>
              <a:rPr lang="en-US" sz="1600" dirty="0" smtClean="0"/>
              <a:t>:</a:t>
            </a:r>
            <a:endParaRPr lang="en-US" sz="1600" dirty="0"/>
          </a:p>
          <a:p>
            <a:r>
              <a:rPr lang="en-US" sz="1600" dirty="0"/>
              <a:t>level: </a:t>
            </a:r>
            <a:r>
              <a:rPr lang="uk-UA" sz="1600" dirty="0" smtClean="0"/>
              <a:t>для кореневого </a:t>
            </a:r>
            <a:r>
              <a:rPr lang="en-US" sz="1600" dirty="0" smtClean="0"/>
              <a:t>logger </a:t>
            </a:r>
            <a:r>
              <a:rPr lang="uk-UA" sz="1600" dirty="0" smtClean="0"/>
              <a:t>встановлює специфічний рівень важливості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dirty="0"/>
              <a:t>filename: </a:t>
            </a:r>
            <a:r>
              <a:rPr lang="uk-UA" sz="1600" dirty="0" smtClean="0"/>
              <a:t>визначає файл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dirty="0" err="1"/>
              <a:t>filemode</a:t>
            </a:r>
            <a:r>
              <a:rPr lang="en-US" sz="1600" dirty="0"/>
              <a:t>: </a:t>
            </a:r>
            <a:r>
              <a:rPr lang="uk-UA" sz="1600" dirty="0"/>
              <a:t>Якщо вказано ім'я файлу, файл відкривається в цьому режимі. За замовчуванням - </a:t>
            </a:r>
            <a:r>
              <a:rPr lang="en-US" sz="1600" dirty="0"/>
              <a:t>a, </a:t>
            </a:r>
            <a:r>
              <a:rPr lang="uk-UA" sz="1600" dirty="0"/>
              <a:t>що означає </a:t>
            </a:r>
            <a:r>
              <a:rPr lang="en-US" sz="1600" dirty="0" smtClean="0"/>
              <a:t>append</a:t>
            </a:r>
            <a:r>
              <a:rPr lang="uk-UA" sz="1600" dirty="0" smtClean="0"/>
              <a:t> 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dirty="0"/>
              <a:t>format: </a:t>
            </a:r>
            <a:r>
              <a:rPr lang="uk-UA" sz="1600" dirty="0"/>
              <a:t>Це формат повідомлення журналу 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За допомогою параметра </a:t>
            </a:r>
            <a:r>
              <a:rPr lang="en-US" sz="1600" dirty="0" smtClean="0"/>
              <a:t>level </a:t>
            </a:r>
            <a:r>
              <a:rPr lang="ru-RU" sz="1600" dirty="0" smtClean="0"/>
              <a:t>можна </a:t>
            </a:r>
            <a:r>
              <a:rPr lang="ru-RU" sz="1600" dirty="0"/>
              <a:t>встановити, який рівень повідомлень журналу </a:t>
            </a:r>
            <a:r>
              <a:rPr lang="ru-RU" sz="1600" dirty="0" smtClean="0"/>
              <a:t>потрібно записати. </a:t>
            </a:r>
          </a:p>
          <a:p>
            <a:pPr marL="0" indent="0">
              <a:buNone/>
            </a:pPr>
            <a:r>
              <a:rPr lang="ru-RU" sz="1600" dirty="0" smtClean="0"/>
              <a:t>Це </a:t>
            </a:r>
            <a:r>
              <a:rPr lang="ru-RU" sz="1600" dirty="0"/>
              <a:t>можна зробити, передавши одну з констант, доступних у класі, </a:t>
            </a:r>
            <a:r>
              <a:rPr lang="ru-RU" sz="1600" dirty="0" smtClean="0"/>
              <a:t>що дозволить реєструвати </a:t>
            </a:r>
            <a:r>
              <a:rPr lang="ru-RU" sz="1600" dirty="0"/>
              <a:t>всі виклики </a:t>
            </a:r>
            <a:r>
              <a:rPr lang="ru-RU" sz="1600" dirty="0" smtClean="0"/>
              <a:t>логера на </a:t>
            </a:r>
            <a:r>
              <a:rPr lang="ru-RU" sz="1600" dirty="0"/>
              <a:t>цьому рівні або вище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 Наприклад: 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ru-RU" sz="1600" i="1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3199" y="5222856"/>
            <a:ext cx="3605474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import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basicConfig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level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DEBUG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debug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This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will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get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logged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459" y="5872163"/>
            <a:ext cx="2847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8157" y="5222856"/>
            <a:ext cx="6453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Усі події на рівні DEBUG або вище тепер реєструватимуться. </a:t>
            </a:r>
          </a:p>
        </p:txBody>
      </p:sp>
    </p:spTree>
    <p:extLst>
      <p:ext uri="{BB962C8B-B14F-4D97-AF65-F5344CB8AC3E}">
        <p14:creationId xmlns:p14="http://schemas.microsoft.com/office/powerpoint/2010/main" val="1557041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Для запису логу в файл, </a:t>
            </a:r>
            <a:r>
              <a:rPr lang="ru-RU" sz="2000" dirty="0"/>
              <a:t>а не </a:t>
            </a:r>
            <a:r>
              <a:rPr lang="ru-RU" sz="2000" dirty="0" smtClean="0"/>
              <a:t>виведення на консоль, </a:t>
            </a:r>
            <a:r>
              <a:rPr lang="ru-RU" sz="2000" dirty="0"/>
              <a:t>можна використовувати ім'я </a:t>
            </a:r>
            <a:r>
              <a:rPr lang="ru-RU" sz="2000" dirty="0" smtClean="0"/>
              <a:t>файлу (</a:t>
            </a:r>
            <a:r>
              <a:rPr lang="en-US" sz="2000" i="1" dirty="0" smtClean="0"/>
              <a:t>filename</a:t>
            </a:r>
            <a:r>
              <a:rPr lang="en-US" sz="2000" dirty="0" smtClean="0"/>
              <a:t>)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smtClean="0"/>
              <a:t>режим</a:t>
            </a:r>
            <a:r>
              <a:rPr lang="en-US" sz="2000" dirty="0" smtClean="0"/>
              <a:t> (</a:t>
            </a:r>
            <a:r>
              <a:rPr lang="en-US" sz="2000" i="1" dirty="0" err="1" smtClean="0"/>
              <a:t>filemode</a:t>
            </a:r>
            <a:r>
              <a:rPr lang="en-US" sz="2000" dirty="0" smtClean="0"/>
              <a:t>)</a:t>
            </a:r>
            <a:r>
              <a:rPr lang="ru-RU" sz="2000" dirty="0" smtClean="0"/>
              <a:t>, </a:t>
            </a:r>
            <a:r>
              <a:rPr lang="uk-UA" sz="2000" dirty="0" smtClean="0"/>
              <a:t>а також </a:t>
            </a:r>
            <a:r>
              <a:rPr lang="ru-RU" sz="2000" dirty="0" smtClean="0"/>
              <a:t>визначити </a:t>
            </a:r>
            <a:r>
              <a:rPr lang="ru-RU" sz="2000" dirty="0"/>
              <a:t>формат повідомлення, використовуючи </a:t>
            </a:r>
            <a:r>
              <a:rPr lang="en-US" sz="2000" dirty="0" smtClean="0"/>
              <a:t>format</a:t>
            </a:r>
            <a:r>
              <a:rPr lang="ru-RU" sz="2000" dirty="0" smtClean="0"/>
              <a:t>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uk-UA" sz="2000" dirty="0"/>
              <a:t>Повідомлення буде виглядати так, але буде записане у файл із назвою </a:t>
            </a:r>
            <a:r>
              <a:rPr lang="en-US" sz="2000" dirty="0"/>
              <a:t>app.log </a:t>
            </a:r>
            <a:r>
              <a:rPr lang="uk-UA" sz="2000" dirty="0"/>
              <a:t>замість консолі. </a:t>
            </a:r>
            <a:endParaRPr lang="uk-UA" sz="2000" dirty="0" smtClean="0"/>
          </a:p>
          <a:p>
            <a:pPr marL="0" indent="0">
              <a:buNone/>
            </a:pPr>
            <a:r>
              <a:rPr lang="en-US" sz="2000" i="1" dirty="0" err="1"/>
              <a:t>f</a:t>
            </a:r>
            <a:r>
              <a:rPr lang="en-US" sz="2000" i="1" dirty="0" err="1" smtClean="0"/>
              <a:t>ilemode</a:t>
            </a:r>
            <a:r>
              <a:rPr lang="en-US" sz="2000" dirty="0" smtClean="0"/>
              <a:t> </a:t>
            </a:r>
            <a:r>
              <a:rPr lang="uk-UA" sz="2000" dirty="0" smtClean="0"/>
              <a:t>встановлено </a:t>
            </a:r>
            <a:r>
              <a:rPr lang="uk-UA" sz="2000" dirty="0"/>
              <a:t>значення </a:t>
            </a:r>
            <a:r>
              <a:rPr lang="en-US" sz="2000" i="1" dirty="0"/>
              <a:t>w</a:t>
            </a:r>
            <a:r>
              <a:rPr lang="en-US" sz="2000" dirty="0"/>
              <a:t>, </a:t>
            </a:r>
            <a:r>
              <a:rPr lang="uk-UA" sz="2000" dirty="0"/>
              <a:t>що означає, що файл журналу відкривається в "режимі запису" кожного разу, коли викликається </a:t>
            </a:r>
            <a:r>
              <a:rPr lang="en-US" sz="2000" i="1" dirty="0" err="1" smtClean="0"/>
              <a:t>basicConfig</a:t>
            </a:r>
            <a:r>
              <a:rPr lang="en-US" sz="2000" i="1" dirty="0" smtClean="0"/>
              <a:t>()</a:t>
            </a:r>
            <a:r>
              <a:rPr lang="en-US" sz="2000" dirty="0" smtClean="0"/>
              <a:t>, </a:t>
            </a:r>
            <a:r>
              <a:rPr lang="uk-UA" sz="2000" dirty="0"/>
              <a:t>і кожен запуск програми перепише файл. </a:t>
            </a:r>
            <a:endParaRPr lang="en-US" sz="2000" dirty="0" smtClean="0"/>
          </a:p>
          <a:p>
            <a:pPr marL="0" indent="0">
              <a:buNone/>
            </a:pPr>
            <a:r>
              <a:rPr lang="uk-UA" sz="2000" dirty="0" smtClean="0"/>
              <a:t>Конфігурацією </a:t>
            </a:r>
            <a:r>
              <a:rPr lang="uk-UA" sz="2000" dirty="0"/>
              <a:t>за замовчуванням для режиму файлу є </a:t>
            </a:r>
            <a:r>
              <a:rPr lang="en-US" sz="2000" i="1" dirty="0"/>
              <a:t>a</a:t>
            </a:r>
            <a:r>
              <a:rPr lang="en-US" sz="2000" dirty="0"/>
              <a:t>, </a:t>
            </a:r>
            <a:r>
              <a:rPr lang="uk-UA" sz="2000" dirty="0" smtClean="0"/>
              <a:t>тобто </a:t>
            </a:r>
            <a:r>
              <a:rPr lang="en-US" sz="2000" i="1" dirty="0" smtClean="0"/>
              <a:t>append.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uk-UA" sz="2000" dirty="0" smtClean="0"/>
              <a:t>Слід </a:t>
            </a:r>
            <a:r>
              <a:rPr lang="uk-UA" sz="2000" dirty="0"/>
              <a:t>зазначити, що виклик </a:t>
            </a:r>
            <a:r>
              <a:rPr lang="en-US" sz="2000" i="1" dirty="0" err="1" smtClean="0"/>
              <a:t>basicConfig</a:t>
            </a:r>
            <a:r>
              <a:rPr lang="en-US" sz="2000" i="1" dirty="0" smtClean="0"/>
              <a:t>() </a:t>
            </a:r>
            <a:r>
              <a:rPr lang="uk-UA" sz="2000" dirty="0"/>
              <a:t>для налаштування кореневого </a:t>
            </a:r>
            <a:r>
              <a:rPr lang="uk-UA" sz="2000" dirty="0" smtClean="0"/>
              <a:t>логера </a:t>
            </a:r>
            <a:r>
              <a:rPr lang="uk-UA" sz="2000" dirty="0"/>
              <a:t>працює лише в тому випадку, якщо кореневий </a:t>
            </a:r>
            <a:r>
              <a:rPr lang="uk-UA" sz="2000" dirty="0" smtClean="0"/>
              <a:t>логер </a:t>
            </a:r>
            <a:r>
              <a:rPr lang="uk-UA" sz="2000" dirty="0"/>
              <a:t>раніше не був налаштований.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В </a:t>
            </a:r>
            <a:r>
              <a:rPr lang="uk-UA" sz="2000" dirty="0"/>
              <a:t>основному цю функцію можна викликати лише один раз. </a:t>
            </a:r>
            <a:endParaRPr lang="ru-RU" sz="2000" i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6267" y="1037982"/>
            <a:ext cx="8568371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import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basicConfig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filename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'app.log'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filemode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'w'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format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'%(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name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)s - %(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levelname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)s - %(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message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)s'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warning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This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will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get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logged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to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 a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file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7" y="2292123"/>
            <a:ext cx="36576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13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Форматування вихідних даних </a:t>
            </a:r>
            <a:endParaRPr lang="en-US" sz="2000" b="1" dirty="0" smtClean="0"/>
          </a:p>
          <a:p>
            <a:pPr marL="0" indent="0">
              <a:buNone/>
            </a:pPr>
            <a:r>
              <a:rPr lang="uk-UA" sz="2000" dirty="0" smtClean="0"/>
              <a:t>Хоча можна передати </a:t>
            </a:r>
            <a:r>
              <a:rPr lang="uk-UA" sz="2000" dirty="0"/>
              <a:t>будь-яку змінну, </a:t>
            </a:r>
            <a:r>
              <a:rPr lang="uk-UA" sz="2000" dirty="0" smtClean="0"/>
              <a:t>що </a:t>
            </a:r>
            <a:r>
              <a:rPr lang="uk-UA" sz="2000" dirty="0"/>
              <a:t>може бути представлена у вигляді рядка з </a:t>
            </a:r>
            <a:r>
              <a:rPr lang="uk-UA" sz="2000" dirty="0" smtClean="0"/>
              <a:t>програми </a:t>
            </a:r>
            <a:r>
              <a:rPr lang="uk-UA" sz="2000" dirty="0"/>
              <a:t>як </a:t>
            </a:r>
            <a:r>
              <a:rPr lang="uk-UA" sz="2000" dirty="0" smtClean="0"/>
              <a:t>в журнал, </a:t>
            </a:r>
            <a:r>
              <a:rPr lang="uk-UA" sz="2000" dirty="0"/>
              <a:t>є деякі основні елементи, які вже є частиною </a:t>
            </a:r>
            <a:r>
              <a:rPr lang="en-US" sz="2000" i="1" dirty="0" err="1"/>
              <a:t>LogRecord</a:t>
            </a:r>
            <a:r>
              <a:rPr lang="en-US" sz="2000" dirty="0"/>
              <a:t> </a:t>
            </a:r>
            <a:r>
              <a:rPr lang="uk-UA" sz="2000" dirty="0"/>
              <a:t>і можуть бути легко додані до вихідного формату.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Якщо необхідно записати </a:t>
            </a:r>
            <a:r>
              <a:rPr lang="uk-UA" sz="2000" dirty="0"/>
              <a:t>ідентифікатор </a:t>
            </a:r>
            <a:r>
              <a:rPr lang="uk-UA" sz="2000" dirty="0" smtClean="0"/>
              <a:t>процесу (</a:t>
            </a:r>
            <a:r>
              <a:rPr lang="en-US" sz="2000" dirty="0" smtClean="0"/>
              <a:t>process ID)</a:t>
            </a:r>
            <a:r>
              <a:rPr lang="uk-UA" sz="2000" dirty="0" smtClean="0"/>
              <a:t> </a:t>
            </a:r>
            <a:r>
              <a:rPr lang="uk-UA" sz="2000" dirty="0"/>
              <a:t>разом із рівнем та повідомленням, </a:t>
            </a:r>
            <a:r>
              <a:rPr lang="uk-UA" sz="2000" dirty="0" smtClean="0"/>
              <a:t>можна зробити </a:t>
            </a:r>
            <a:r>
              <a:rPr lang="uk-UA" sz="2000" dirty="0"/>
              <a:t>щось подібне: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ru-RU" sz="2000" b="1" i="1" dirty="0"/>
              <a:t>format</a:t>
            </a:r>
            <a:r>
              <a:rPr lang="ru-RU" sz="2000" i="1" dirty="0"/>
              <a:t> </a:t>
            </a:r>
            <a:r>
              <a:rPr lang="ru-RU" sz="2000" dirty="0"/>
              <a:t>може приймати рядок з атрибутами </a:t>
            </a:r>
            <a:r>
              <a:rPr lang="ru-RU" sz="2000" i="1" dirty="0"/>
              <a:t>LogRecord</a:t>
            </a:r>
            <a:r>
              <a:rPr lang="ru-RU" sz="2000" dirty="0"/>
              <a:t> у будь-якій </a:t>
            </a:r>
            <a:r>
              <a:rPr lang="ru-RU" sz="2000" dirty="0" smtClean="0"/>
              <a:t>потрібній формі. </a:t>
            </a:r>
          </a:p>
          <a:p>
            <a:pPr marL="0" indent="0">
              <a:buNone/>
            </a:pPr>
            <a:r>
              <a:rPr lang="ru-RU" sz="2000" dirty="0" smtClean="0"/>
              <a:t>Весь </a:t>
            </a:r>
            <a:r>
              <a:rPr lang="ru-RU" sz="2000" dirty="0"/>
              <a:t>список доступних атрибутів можна знайти </a:t>
            </a:r>
            <a:r>
              <a:rPr lang="ru-RU" sz="2000" dirty="0">
                <a:hlinkClick r:id="rId2"/>
              </a:rPr>
              <a:t>тут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Наприклад можна додати </a:t>
            </a:r>
            <a:r>
              <a:rPr lang="ru-RU" sz="2000" dirty="0"/>
              <a:t>інформацію про дату та час: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3083" y="2270629"/>
            <a:ext cx="5947462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import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basicConfig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format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'%(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process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)d-%(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levelname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)s-%(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message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)s'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warning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This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is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 a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Warning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46" y="2890622"/>
            <a:ext cx="2962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6267" y="5077262"/>
            <a:ext cx="6410729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import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basicConfig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format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'%(asctime)s - %(message)s'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level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INFO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info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'Admin logged in'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40" y="5793244"/>
            <a:ext cx="37719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25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 smtClean="0"/>
              <a:t>%(</a:t>
            </a:r>
            <a:r>
              <a:rPr lang="en-US" sz="2000" b="1" i="1" dirty="0" err="1" smtClean="0"/>
              <a:t>asctime</a:t>
            </a:r>
            <a:r>
              <a:rPr lang="en-US" sz="2000" b="1" i="1" dirty="0" smtClean="0"/>
              <a:t>)s </a:t>
            </a:r>
            <a:r>
              <a:rPr lang="uk-UA" sz="2000" b="1" i="1" dirty="0" smtClean="0"/>
              <a:t> </a:t>
            </a:r>
            <a:r>
              <a:rPr lang="uk-UA" sz="2000" dirty="0" smtClean="0"/>
              <a:t>додає </a:t>
            </a:r>
            <a:r>
              <a:rPr lang="uk-UA" sz="2000" dirty="0"/>
              <a:t>час створення </a:t>
            </a:r>
            <a:r>
              <a:rPr lang="en-US" sz="2000" i="1" dirty="0" err="1"/>
              <a:t>LogRecord</a:t>
            </a:r>
            <a:r>
              <a:rPr lang="en-US" sz="2000" dirty="0"/>
              <a:t>. </a:t>
            </a:r>
            <a:r>
              <a:rPr lang="uk-UA" sz="2000" dirty="0"/>
              <a:t>Формат можна змінити за допомогою атрибута </a:t>
            </a:r>
            <a:r>
              <a:rPr lang="en-US" sz="2000" b="1" i="1" dirty="0" err="1"/>
              <a:t>datefmt</a:t>
            </a:r>
            <a:r>
              <a:rPr lang="en-US" sz="2000" dirty="0"/>
              <a:t>, </a:t>
            </a:r>
            <a:r>
              <a:rPr lang="uk-UA" sz="2000" dirty="0"/>
              <a:t>який використовує ту саму мову форматування, що і функції форматування в модулі </a:t>
            </a:r>
            <a:r>
              <a:rPr lang="en-US" sz="2000" b="1" i="1" dirty="0" err="1"/>
              <a:t>datetime</a:t>
            </a:r>
            <a:r>
              <a:rPr lang="en-US" sz="2000" dirty="0"/>
              <a:t>, </a:t>
            </a:r>
            <a:r>
              <a:rPr lang="uk-UA" sz="2000" dirty="0"/>
              <a:t>наприклад </a:t>
            </a:r>
            <a:r>
              <a:rPr lang="en-US" sz="2000" b="1" i="1" dirty="0" err="1" smtClean="0"/>
              <a:t>time.strftime</a:t>
            </a:r>
            <a:r>
              <a:rPr lang="en-US" sz="2000" b="1" i="1" dirty="0" smtClean="0"/>
              <a:t>()</a:t>
            </a:r>
            <a:r>
              <a:rPr lang="en-US" sz="2000" dirty="0" smtClean="0"/>
              <a:t>: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uk-UA" sz="2000" dirty="0" smtClean="0"/>
              <a:t>Інструкцію можна знайти </a:t>
            </a:r>
            <a:r>
              <a:rPr lang="uk-UA" sz="2000" dirty="0" smtClean="0">
                <a:hlinkClick r:id="rId2"/>
              </a:rPr>
              <a:t>тут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9976" y="1257618"/>
            <a:ext cx="7568097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import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basicConfig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format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'%(asctime)s - %(message)s'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datefmt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'%d-%b-%y %H:%M:%S'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warning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'Admin logged out'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74" y="1745000"/>
            <a:ext cx="33623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337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244929"/>
            <a:ext cx="11527971" cy="63028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 smtClean="0"/>
              <a:t>Логування даних</a:t>
            </a:r>
            <a:endParaRPr lang="en-US" sz="1800" b="1" dirty="0"/>
          </a:p>
          <a:p>
            <a:pPr marL="0" indent="0">
              <a:buNone/>
            </a:pPr>
            <a:r>
              <a:rPr lang="uk-UA" sz="1600" dirty="0"/>
              <a:t>У більшості випадків необхідно включити динамічну інформацію з програми до логів. </a:t>
            </a:r>
          </a:p>
          <a:p>
            <a:pPr marL="0" indent="0">
              <a:buNone/>
            </a:pPr>
            <a:r>
              <a:rPr lang="uk-UA" sz="1600" dirty="0"/>
              <a:t>Методи логів приймають рядок як аргумент, і може здатися природним відформатувати рядок із змінними даними в окремому рядку та передати його методу журналу. Але це також можна зробити безпосередньо, використовуючи рядок формату для повідомлення та додаючи дані змінної як аргументи. Наприклад: </a:t>
            </a: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en-US" sz="1600" dirty="0"/>
              <a:t>f-</a:t>
            </a:r>
            <a:r>
              <a:rPr lang="uk-UA" sz="1600" dirty="0"/>
              <a:t>рядки,</a:t>
            </a:r>
            <a:r>
              <a:rPr lang="en-US" sz="1600" dirty="0"/>
              <a:t> </a:t>
            </a:r>
            <a:r>
              <a:rPr lang="uk-UA" sz="1600" dirty="0"/>
              <a:t>є чудовим способом форматування рядків, оскільки вони можуть допомогти зробити форматування коротким і легким для читання: 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1619" y="1893782"/>
            <a:ext cx="3857146" cy="132343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import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name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John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error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'%s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raised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an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error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name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925" y="2883846"/>
            <a:ext cx="28098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69972" y="1995298"/>
            <a:ext cx="68390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 smtClean="0"/>
              <a:t>Аргумент, передано методу</a:t>
            </a:r>
            <a:r>
              <a:rPr lang="uk-UA" sz="1600" i="1" dirty="0"/>
              <a:t>, </a:t>
            </a:r>
            <a:r>
              <a:rPr lang="uk-UA" sz="1600" i="1" dirty="0" smtClean="0"/>
              <a:t>і включено у </a:t>
            </a:r>
            <a:r>
              <a:rPr lang="uk-UA" sz="1600" i="1" dirty="0"/>
              <a:t>повідомлення як </a:t>
            </a:r>
            <a:r>
              <a:rPr lang="uk-UA" sz="1600" i="1" dirty="0" smtClean="0"/>
              <a:t>змінна </a:t>
            </a:r>
            <a:endParaRPr lang="ru-RU" sz="1600" i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1619" y="4154622"/>
            <a:ext cx="3201517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import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name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'John'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error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f'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{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name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}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 raised an error'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02" y="4971748"/>
            <a:ext cx="28479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129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Логування винятк</a:t>
            </a:r>
            <a:r>
              <a:rPr lang="uk-UA" sz="2000" b="1" dirty="0" smtClean="0"/>
              <a:t>ів</a:t>
            </a:r>
            <a:endParaRPr lang="en-US" sz="2000" b="1" dirty="0"/>
          </a:p>
          <a:p>
            <a:pPr marL="0" indent="0">
              <a:buNone/>
            </a:pPr>
            <a:r>
              <a:rPr lang="uk-UA" sz="2000" dirty="0" smtClean="0"/>
              <a:t>Модуль</a:t>
            </a:r>
            <a:r>
              <a:rPr lang="en-US" sz="2000" dirty="0" smtClean="0"/>
              <a:t> logging </a:t>
            </a:r>
            <a:r>
              <a:rPr lang="uk-UA" sz="2000" dirty="0" smtClean="0"/>
              <a:t>дозволяє </a:t>
            </a:r>
            <a:r>
              <a:rPr lang="uk-UA" sz="2000" dirty="0"/>
              <a:t>фіксувати </a:t>
            </a:r>
            <a:r>
              <a:rPr lang="en-US" sz="2000" i="1" dirty="0"/>
              <a:t>full stack </a:t>
            </a:r>
            <a:r>
              <a:rPr lang="en-US" sz="2000" i="1" dirty="0" smtClean="0"/>
              <a:t>traces </a:t>
            </a:r>
            <a:r>
              <a:rPr lang="uk-UA" sz="2000" dirty="0" smtClean="0"/>
              <a:t>в </a:t>
            </a:r>
            <a:r>
              <a:rPr lang="uk-UA" sz="2000" dirty="0"/>
              <a:t>програмі. </a:t>
            </a:r>
            <a:endParaRPr lang="en-US" sz="2000" dirty="0" smtClean="0"/>
          </a:p>
          <a:p>
            <a:pPr marL="0" indent="0">
              <a:buNone/>
            </a:pPr>
            <a:r>
              <a:rPr lang="uk-UA" sz="2000" dirty="0" smtClean="0"/>
              <a:t>Інформацію </a:t>
            </a:r>
            <a:r>
              <a:rPr lang="uk-UA" sz="2000" dirty="0"/>
              <a:t>про винятки можна отримати, якщо параметр </a:t>
            </a:r>
            <a:r>
              <a:rPr lang="en-US" sz="2000" b="1" i="1" dirty="0" err="1"/>
              <a:t>exc_info</a:t>
            </a:r>
            <a:r>
              <a:rPr lang="en-US" sz="2000" dirty="0"/>
              <a:t> </a:t>
            </a:r>
            <a:r>
              <a:rPr lang="uk-UA" sz="2000" dirty="0"/>
              <a:t>передано як </a:t>
            </a:r>
            <a:r>
              <a:rPr lang="en-US" sz="2000" dirty="0"/>
              <a:t>True, </a:t>
            </a:r>
            <a:r>
              <a:rPr lang="uk-UA" sz="2000" dirty="0"/>
              <a:t>а функції ведення журналу викликаються так: </a:t>
            </a: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/>
              <a:t>Якщо для </a:t>
            </a:r>
            <a:r>
              <a:rPr lang="uk-UA" sz="2000" dirty="0" smtClean="0"/>
              <a:t>параметра </a:t>
            </a:r>
            <a:r>
              <a:rPr lang="en-US" sz="2000" b="1" i="1" dirty="0" err="1"/>
              <a:t>exc_info</a:t>
            </a:r>
            <a:r>
              <a:rPr lang="en-US" sz="2000" dirty="0"/>
              <a:t> </a:t>
            </a:r>
            <a:r>
              <a:rPr lang="uk-UA" sz="2000" dirty="0"/>
              <a:t>не встановлено значення </a:t>
            </a:r>
            <a:r>
              <a:rPr lang="en-US" sz="2000" b="1" i="1" dirty="0"/>
              <a:t>True</a:t>
            </a:r>
            <a:r>
              <a:rPr lang="en-US" sz="2000" dirty="0"/>
              <a:t>, </a:t>
            </a:r>
            <a:r>
              <a:rPr lang="uk-UA" sz="2000" dirty="0"/>
              <a:t>вихідні дані вищезазначеної програми нічого не повідомлять нам про виняток, який у реальному сценарії може бути не таким простим, як </a:t>
            </a:r>
            <a:r>
              <a:rPr lang="en-US" sz="2000" i="1" dirty="0" err="1"/>
              <a:t>ZeroDivisionError</a:t>
            </a:r>
            <a:r>
              <a:rPr lang="en-US" sz="2000" i="1" dirty="0" smtClean="0"/>
              <a:t>.</a:t>
            </a:r>
            <a:endParaRPr lang="uk-UA" sz="2000" i="1" dirty="0" smtClean="0"/>
          </a:p>
          <a:p>
            <a:pPr marL="0" indent="0">
              <a:buNone/>
            </a:pPr>
            <a:r>
              <a:rPr lang="uk-UA" sz="2000" dirty="0"/>
              <a:t>Уявіть, що ви намагаєтеся налагодити помилку в складній </a:t>
            </a:r>
            <a:r>
              <a:rPr lang="uk-UA" sz="2000" dirty="0" smtClean="0"/>
              <a:t>базі даних за </a:t>
            </a:r>
            <a:r>
              <a:rPr lang="uk-UA" sz="2000" dirty="0"/>
              <a:t>допомогою журналу, який відображає лише це: </a:t>
            </a:r>
            <a:endParaRPr lang="en-US" sz="2000" dirty="0"/>
          </a:p>
          <a:p>
            <a:pPr marL="0" indent="0">
              <a:buNone/>
            </a:pPr>
            <a:endParaRPr lang="ru-RU" sz="2000" i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6263" y="1713772"/>
            <a:ext cx="4291046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import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a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5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b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0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try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: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c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a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/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b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except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Exception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as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: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error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"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Exception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occurred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"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exc_info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True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63" y="2259197"/>
            <a:ext cx="73342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3" y="5830541"/>
            <a:ext cx="31051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119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94733"/>
            <a:ext cx="11785600" cy="64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Тому порада</a:t>
            </a:r>
            <a:r>
              <a:rPr lang="uk-UA" sz="2000" dirty="0"/>
              <a:t>: 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i="1" dirty="0" smtClean="0"/>
              <a:t>якщо </a:t>
            </a:r>
            <a:r>
              <a:rPr lang="uk-UA" sz="2000" i="1" dirty="0"/>
              <a:t>ви ведете журнал із обробника винятків, використовуйте метод </a:t>
            </a:r>
            <a:r>
              <a:rPr lang="en-US" sz="2000" b="1" i="1" dirty="0" err="1" smtClean="0"/>
              <a:t>logging.exception</a:t>
            </a:r>
            <a:r>
              <a:rPr lang="en-US" sz="2000" b="1" i="1" dirty="0" smtClean="0"/>
              <a:t>()</a:t>
            </a:r>
            <a:r>
              <a:rPr lang="en-US" sz="2000" i="1" dirty="0" smtClean="0"/>
              <a:t>, </a:t>
            </a:r>
            <a:r>
              <a:rPr lang="uk-UA" sz="2000" i="1" dirty="0"/>
              <a:t>який реєструє повідомлення з рівнем </a:t>
            </a:r>
            <a:r>
              <a:rPr lang="en-US" sz="2000" i="1" dirty="0" smtClean="0"/>
              <a:t>ERROR</a:t>
            </a:r>
            <a:r>
              <a:rPr lang="uk-UA" sz="2000" i="1" dirty="0" smtClean="0"/>
              <a:t> </a:t>
            </a:r>
            <a:r>
              <a:rPr lang="uk-UA" sz="2000" i="1" dirty="0"/>
              <a:t>та додає до повідомлення інформацію про винятки. </a:t>
            </a:r>
            <a:r>
              <a:rPr lang="uk-UA" sz="2000" i="1" dirty="0" smtClean="0"/>
              <a:t>Тобто, </a:t>
            </a:r>
            <a:r>
              <a:rPr lang="uk-UA" sz="2000" i="1" dirty="0"/>
              <a:t>виклик </a:t>
            </a:r>
            <a:r>
              <a:rPr lang="en-US" sz="2000" b="1" i="1" dirty="0" err="1" smtClean="0"/>
              <a:t>logging.exception</a:t>
            </a:r>
            <a:r>
              <a:rPr lang="en-US" sz="2000" b="1" i="1" dirty="0" smtClean="0"/>
              <a:t>()</a:t>
            </a:r>
            <a:r>
              <a:rPr lang="en-US" sz="2000" i="1" dirty="0" smtClean="0"/>
              <a:t> </a:t>
            </a:r>
            <a:r>
              <a:rPr lang="en-US" sz="2000" i="1" dirty="0"/>
              <a:t>- </a:t>
            </a:r>
            <a:r>
              <a:rPr lang="uk-UA" sz="2000" i="1" dirty="0"/>
              <a:t>це все одно, що викликати </a:t>
            </a:r>
            <a:r>
              <a:rPr lang="en-US" sz="2000" b="1" i="1" dirty="0" err="1" smtClean="0"/>
              <a:t>logging.error</a:t>
            </a:r>
            <a:r>
              <a:rPr lang="en-US" sz="2000" b="1" i="1" dirty="0" smtClean="0"/>
              <a:t>(</a:t>
            </a:r>
            <a:r>
              <a:rPr lang="en-US" sz="2000" b="1" i="1" dirty="0" err="1" smtClean="0"/>
              <a:t>exc_info</a:t>
            </a:r>
            <a:r>
              <a:rPr lang="en-US" sz="2000" b="1" i="1" dirty="0" smtClean="0"/>
              <a:t> </a:t>
            </a:r>
            <a:r>
              <a:rPr lang="en-US" sz="2000" b="1" i="1" dirty="0"/>
              <a:t>= True)</a:t>
            </a:r>
            <a:r>
              <a:rPr lang="en-US" sz="2000" i="1" dirty="0"/>
              <a:t>.</a:t>
            </a:r>
            <a:r>
              <a:rPr lang="en-US" sz="2000" b="1" i="1" dirty="0"/>
              <a:t> </a:t>
            </a:r>
            <a:r>
              <a:rPr lang="uk-UA" sz="2000" i="1" dirty="0"/>
              <a:t>Але оскільки цей метод завжди скидає інформацію про винятки, його слід викликати лише з обробника винятків. </a:t>
            </a:r>
            <a:endParaRPr lang="uk-UA" sz="2000" i="1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uk-UA" sz="2000" dirty="0" smtClean="0"/>
              <a:t>Наприклад: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Використання </a:t>
            </a:r>
            <a:r>
              <a:rPr lang="en-US" sz="2000" b="1" i="1" dirty="0" err="1" smtClean="0"/>
              <a:t>logging.exception</a:t>
            </a:r>
            <a:r>
              <a:rPr lang="en-US" sz="2000" b="1" i="1" dirty="0" smtClean="0"/>
              <a:t>()</a:t>
            </a:r>
            <a:r>
              <a:rPr lang="en-US" sz="2000" dirty="0" smtClean="0"/>
              <a:t> </a:t>
            </a:r>
            <a:r>
              <a:rPr lang="uk-UA" sz="2000" dirty="0"/>
              <a:t>покаже </a:t>
            </a:r>
            <a:r>
              <a:rPr lang="uk-UA" sz="2000" dirty="0" smtClean="0"/>
              <a:t>лог на </a:t>
            </a:r>
            <a:r>
              <a:rPr lang="uk-UA" sz="2000" dirty="0"/>
              <a:t>рівні </a:t>
            </a:r>
            <a:r>
              <a:rPr lang="en-US" sz="2000" b="1" dirty="0" smtClean="0"/>
              <a:t>ERROR</a:t>
            </a:r>
            <a:r>
              <a:rPr lang="uk-UA" sz="2000" dirty="0" smtClean="0"/>
              <a:t>. </a:t>
            </a:r>
            <a:endParaRPr lang="en-US" sz="2000" dirty="0" smtClean="0"/>
          </a:p>
          <a:p>
            <a:pPr marL="0" indent="0">
              <a:buNone/>
            </a:pPr>
            <a:r>
              <a:rPr lang="uk-UA" sz="2000" dirty="0" smtClean="0"/>
              <a:t>Якщо це не потрібно, то можна викликати </a:t>
            </a:r>
            <a:r>
              <a:rPr lang="uk-UA" sz="2000" dirty="0"/>
              <a:t>будь-який інший метод ведення журналу від </a:t>
            </a:r>
            <a:r>
              <a:rPr lang="en-US" sz="2000" b="1" i="1" dirty="0" smtClean="0"/>
              <a:t>debug()</a:t>
            </a:r>
            <a:r>
              <a:rPr lang="en-US" sz="2000" dirty="0" smtClean="0"/>
              <a:t> </a:t>
            </a:r>
            <a:r>
              <a:rPr lang="uk-UA" sz="2000" dirty="0"/>
              <a:t>до </a:t>
            </a:r>
            <a:r>
              <a:rPr lang="en-US" sz="2000" b="1" i="1" dirty="0" smtClean="0"/>
              <a:t>critical</a:t>
            </a:r>
            <a:r>
              <a:rPr lang="uk-UA" sz="2000" b="1" i="1" dirty="0" smtClean="0"/>
              <a:t>()</a:t>
            </a:r>
            <a:r>
              <a:rPr lang="uk-UA" sz="2000" dirty="0" smtClean="0"/>
              <a:t> </a:t>
            </a:r>
            <a:r>
              <a:rPr lang="uk-UA" sz="2000" dirty="0"/>
              <a:t>і передати параметр </a:t>
            </a:r>
            <a:r>
              <a:rPr lang="en-US" sz="2000" b="1" i="1" dirty="0" err="1"/>
              <a:t>exc_info</a:t>
            </a:r>
            <a:r>
              <a:rPr lang="en-US" sz="2000" dirty="0"/>
              <a:t> </a:t>
            </a:r>
            <a:r>
              <a:rPr lang="uk-UA" sz="2000" dirty="0"/>
              <a:t>як </a:t>
            </a:r>
            <a:r>
              <a:rPr lang="en-US" sz="2000" b="1" i="1" dirty="0"/>
              <a:t>True</a:t>
            </a:r>
            <a:r>
              <a:rPr lang="en-US" sz="2000" dirty="0"/>
              <a:t>. </a:t>
            </a:r>
            <a:endParaRPr lang="ru-RU" sz="2000" dirty="0"/>
          </a:p>
          <a:p>
            <a:pPr marL="0" indent="0">
              <a:buNone/>
            </a:pPr>
            <a:r>
              <a:rPr lang="uk-UA" sz="2000" dirty="0" smtClean="0"/>
              <a:t>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86267" y="2567319"/>
            <a:ext cx="3456395" cy="181588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import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a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5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b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  <a:t>0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try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: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c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=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a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/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b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except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Exception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  <a:cs typeface="Arial" pitchFamily="34" charset="0"/>
              </a:rPr>
              <a:t>as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: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  <a:cs typeface="Arial" pitchFamily="34" charset="0"/>
              </a:rPr>
              <a:t>logging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  <a:cs typeface="Arial" pitchFamily="34" charset="0"/>
              </a:rPr>
              <a:t>exception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  <a:cs typeface="Arial" pitchFamily="34" charset="0"/>
              </a:rPr>
              <a:t>"Exception occurred"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  <a:cs typeface="Arial" pitchFamily="34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39" y="2897301"/>
            <a:ext cx="74866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263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066" y="2541582"/>
            <a:ext cx="5693790" cy="1039819"/>
          </a:xfrm>
        </p:spPr>
        <p:txBody>
          <a:bodyPr/>
          <a:lstStyle/>
          <a:p>
            <a:pPr algn="ctr"/>
            <a:r>
              <a:rPr lang="uk-UA" b="1" dirty="0" smtClean="0"/>
              <a:t>Дякую за увагу!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457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27000"/>
            <a:ext cx="11878733" cy="659553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/>
              <a:t>Використання винятків </a:t>
            </a:r>
            <a:endParaRPr lang="uk-UA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800" b="1" dirty="0"/>
              <a:t>Обробка винятків </a:t>
            </a:r>
            <a:endParaRPr lang="en-US" sz="18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endParaRPr lang="en-US" sz="18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endParaRPr lang="en-US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Даний код призведе до </a:t>
            </a:r>
            <a:r>
              <a:rPr lang="ru-RU" sz="1800" dirty="0" smtClean="0"/>
              <a:t>винятк</a:t>
            </a:r>
            <a:r>
              <a:rPr lang="uk-UA" sz="1800" dirty="0"/>
              <a:t>у</a:t>
            </a:r>
            <a:r>
              <a:rPr lang="ru-RU" sz="1800" dirty="0" smtClean="0"/>
              <a:t> </a:t>
            </a:r>
            <a:r>
              <a:rPr lang="ru-RU" sz="1800" dirty="0"/>
              <a:t>ZeroDivisionError. Щоб цього не сталося, </a:t>
            </a:r>
            <a:r>
              <a:rPr lang="ru-RU" sz="1800" dirty="0" smtClean="0"/>
              <a:t>необхідно використати конструкцію </a:t>
            </a:r>
            <a:r>
              <a:rPr lang="ru-RU" sz="1800" b="1" dirty="0"/>
              <a:t>try..except</a:t>
            </a:r>
            <a:r>
              <a:rPr lang="ru-RU" sz="1800" dirty="0"/>
              <a:t>, наприклад так: </a:t>
            </a:r>
            <a:endParaRPr lang="ru-RU" sz="1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1800" b="1" dirty="0"/>
          </a:p>
          <a:p>
            <a:pPr marL="0" indent="0">
              <a:spcBef>
                <a:spcPts val="0"/>
              </a:spcBef>
              <a:buNone/>
            </a:pP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1800" b="1" dirty="0"/>
          </a:p>
          <a:p>
            <a:pPr marL="0" indent="0">
              <a:spcBef>
                <a:spcPts val="0"/>
              </a:spcBef>
              <a:buNone/>
            </a:pP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1800" b="1" dirty="0"/>
          </a:p>
          <a:p>
            <a:pPr marL="0" indent="0">
              <a:spcBef>
                <a:spcPts val="0"/>
              </a:spcBef>
              <a:buNone/>
            </a:pP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Нехай </a:t>
            </a:r>
            <a:r>
              <a:rPr lang="uk-UA" sz="1800" dirty="0"/>
              <a:t>у нас файл з даними в </a:t>
            </a:r>
            <a:r>
              <a:rPr lang="uk-UA" sz="1800" dirty="0" smtClean="0"/>
              <a:t>файловій </a:t>
            </a:r>
            <a:r>
              <a:rPr lang="uk-UA" sz="1800" dirty="0"/>
              <a:t>системі і необхідно його прочитати. </a:t>
            </a:r>
            <a:endParaRPr lang="uk-UA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/>
              <a:t>У </a:t>
            </a:r>
            <a:r>
              <a:rPr lang="uk-UA" sz="1800" dirty="0"/>
              <a:t>цьому випадку відразу ж </a:t>
            </a:r>
            <a:r>
              <a:rPr lang="uk-UA" sz="1800" dirty="0" smtClean="0"/>
              <a:t>виникають </a:t>
            </a:r>
            <a:r>
              <a:rPr lang="uk-UA" sz="1800" dirty="0"/>
              <a:t>кілька виняткових ситуацій, такі як: немає файлу, файл битий; файл порожній </a:t>
            </a:r>
            <a:r>
              <a:rPr lang="uk-UA" sz="1800" dirty="0" smtClean="0"/>
              <a:t>та </a:t>
            </a:r>
            <a:r>
              <a:rPr lang="uk-UA" sz="1800" dirty="0"/>
              <a:t>інші. </a:t>
            </a:r>
            <a:endParaRPr lang="ru-RU" sz="1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7066" y="807534"/>
            <a:ext cx="825867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912" y="790114"/>
            <a:ext cx="4975755" cy="75608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7066" y="2269971"/>
            <a:ext cx="2249334" cy="120032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ZeroDivisionError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845" y="3091391"/>
            <a:ext cx="1428750" cy="3333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3575" y="2078607"/>
            <a:ext cx="30194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Здавалося б, що </a:t>
            </a:r>
            <a:r>
              <a:rPr lang="ru-RU" sz="1400" i="1" dirty="0" smtClean="0"/>
              <a:t>нічого </a:t>
            </a:r>
            <a:r>
              <a:rPr lang="ru-RU" sz="1400" i="1" dirty="0"/>
              <a:t>це нам не дало, помилка все також є. </a:t>
            </a:r>
            <a:endParaRPr lang="ru-RU" sz="1400" i="1" dirty="0" smtClean="0"/>
          </a:p>
          <a:p>
            <a:r>
              <a:rPr lang="ru-RU" sz="1400" i="1" dirty="0" smtClean="0"/>
              <a:t>Однак </a:t>
            </a:r>
            <a:r>
              <a:rPr lang="ru-RU" sz="1400" i="1" dirty="0"/>
              <a:t>в блок except можна помістити обробку. </a:t>
            </a:r>
            <a:endParaRPr lang="ru-RU" sz="1400" i="1" dirty="0" smtClean="0"/>
          </a:p>
          <a:p>
            <a:r>
              <a:rPr lang="ru-RU" sz="1400" i="1" dirty="0" smtClean="0"/>
              <a:t>Наприклад</a:t>
            </a:r>
            <a:r>
              <a:rPr lang="ru-RU" sz="1400" i="1" dirty="0"/>
              <a:t>, </a:t>
            </a:r>
            <a:r>
              <a:rPr lang="ru-RU" sz="1400" i="1" dirty="0" smtClean="0"/>
              <a:t>значення </a:t>
            </a:r>
            <a:r>
              <a:rPr lang="ru-RU" sz="1400" i="1" dirty="0"/>
              <a:t>змінної c в разі помилки ділення дорівнює -1. </a:t>
            </a:r>
            <a:endParaRPr lang="ru-RU" sz="1400" i="1" dirty="0" smtClean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40981" y="2269971"/>
            <a:ext cx="2249334" cy="120032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ZeroDivisionError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-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7066" y="4329543"/>
            <a:ext cx="2653290" cy="230832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filepath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'test_file.txt'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with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open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filepath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'r'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result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fio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readlines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not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result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raise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Exception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"File is empty"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IOError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result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[]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Exception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result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[]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1999" y="4702462"/>
            <a:ext cx="6588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/>
              <a:t>В даному </a:t>
            </a:r>
            <a:r>
              <a:rPr lang="uk-UA" sz="1600" i="1" dirty="0" smtClean="0"/>
              <a:t>коді дещо складніший підхід - </a:t>
            </a:r>
            <a:r>
              <a:rPr lang="uk-UA" sz="1600" i="1" dirty="0"/>
              <a:t>перехоплення декількох видів винятків. Коли виняток </a:t>
            </a:r>
            <a:r>
              <a:rPr lang="uk-UA" sz="1600" i="1" dirty="0" smtClean="0"/>
              <a:t>відбувся, він </a:t>
            </a:r>
            <a:r>
              <a:rPr lang="uk-UA" sz="1600" i="1" dirty="0"/>
              <a:t>порівнюється зверху вниз з кожним типом, поки не знайдено збіг. </a:t>
            </a:r>
            <a:endParaRPr lang="uk-UA" sz="1600" i="1" dirty="0" smtClean="0"/>
          </a:p>
          <a:p>
            <a:r>
              <a:rPr lang="uk-UA" sz="1600" i="1" dirty="0" smtClean="0"/>
              <a:t>Якщо </a:t>
            </a:r>
            <a:r>
              <a:rPr lang="uk-UA" sz="1600" i="1" dirty="0"/>
              <a:t>збігу немає, то виняток піде нагору по ланцюжку виконання коду.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67778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52400"/>
            <a:ext cx="11887200" cy="67987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/>
              <a:t>Як працює перехоплення </a:t>
            </a:r>
            <a:r>
              <a:rPr lang="uk-UA" sz="1800" b="1" dirty="0" smtClean="0"/>
              <a:t>винятків? </a:t>
            </a:r>
            <a:endParaRPr lang="uk-UA" sz="1800" b="1" dirty="0" smtClean="0"/>
          </a:p>
          <a:p>
            <a:r>
              <a:rPr lang="uk-UA" sz="1800" dirty="0" smtClean="0"/>
              <a:t>Спочатку </a:t>
            </a:r>
            <a:r>
              <a:rPr lang="uk-UA" sz="1800" dirty="0"/>
              <a:t>виконується код, що знаходиться між операторами </a:t>
            </a:r>
            <a:r>
              <a:rPr lang="en-US" sz="1800" b="1" i="1" dirty="0"/>
              <a:t>try</a:t>
            </a:r>
            <a:r>
              <a:rPr lang="en-US" sz="1800" dirty="0"/>
              <a:t> </a:t>
            </a:r>
            <a:r>
              <a:rPr lang="uk-UA" sz="1800" dirty="0"/>
              <a:t>і </a:t>
            </a:r>
            <a:r>
              <a:rPr lang="en-US" sz="1800" b="1" i="1" dirty="0"/>
              <a:t>except</a:t>
            </a:r>
            <a:r>
              <a:rPr lang="en-US" sz="1800" dirty="0"/>
              <a:t>. </a:t>
            </a:r>
            <a:endParaRPr lang="uk-UA" sz="1800" dirty="0" smtClean="0"/>
          </a:p>
          <a:p>
            <a:r>
              <a:rPr lang="uk-UA" sz="1800" dirty="0" smtClean="0"/>
              <a:t>Якщо </a:t>
            </a:r>
            <a:r>
              <a:rPr lang="uk-UA" sz="1800" dirty="0"/>
              <a:t>в ході його виконання винятку не відбулося, то код в блоці </a:t>
            </a:r>
            <a:r>
              <a:rPr lang="en-US" sz="1800" b="1" i="1" dirty="0"/>
              <a:t>except</a:t>
            </a:r>
            <a:r>
              <a:rPr lang="en-US" sz="1800" dirty="0"/>
              <a:t> </a:t>
            </a:r>
            <a:r>
              <a:rPr lang="uk-UA" sz="1800" dirty="0"/>
              <a:t>пропускається, а код в блоці </a:t>
            </a:r>
            <a:r>
              <a:rPr lang="en-US" sz="1800" b="1" i="1" dirty="0"/>
              <a:t>try</a:t>
            </a:r>
            <a:r>
              <a:rPr lang="en-US" sz="1800" dirty="0"/>
              <a:t> </a:t>
            </a:r>
            <a:r>
              <a:rPr lang="uk-UA" sz="1800" dirty="0"/>
              <a:t>виконується весь до </a:t>
            </a:r>
            <a:r>
              <a:rPr lang="uk-UA" sz="1800" dirty="0" smtClean="0"/>
              <a:t>кінця.</a:t>
            </a:r>
          </a:p>
          <a:p>
            <a:r>
              <a:rPr lang="uk-UA" sz="1800" dirty="0" smtClean="0"/>
              <a:t>Якщо виняток </a:t>
            </a:r>
            <a:r>
              <a:rPr lang="uk-UA" sz="1800" dirty="0"/>
              <a:t>відбувається, то виконання в рамках блоку </a:t>
            </a:r>
            <a:r>
              <a:rPr lang="en-US" sz="1800" b="1" i="1" dirty="0"/>
              <a:t>try</a:t>
            </a:r>
            <a:r>
              <a:rPr lang="en-US" sz="1800" dirty="0"/>
              <a:t> </a:t>
            </a:r>
            <a:r>
              <a:rPr lang="uk-UA" sz="1800" dirty="0"/>
              <a:t>переривається і виконується код в блоці </a:t>
            </a:r>
            <a:r>
              <a:rPr lang="en-US" sz="1800" b="1" i="1" dirty="0"/>
              <a:t>except</a:t>
            </a:r>
            <a:r>
              <a:rPr lang="en-US" sz="1800" dirty="0"/>
              <a:t>. </a:t>
            </a:r>
            <a:r>
              <a:rPr lang="uk-UA" sz="1800" dirty="0"/>
              <a:t>При цьому для оператора </a:t>
            </a:r>
            <a:r>
              <a:rPr lang="en-US" sz="1800" b="1" i="1" dirty="0"/>
              <a:t>except</a:t>
            </a:r>
            <a:r>
              <a:rPr lang="en-US" sz="1800" dirty="0"/>
              <a:t> </a:t>
            </a:r>
            <a:r>
              <a:rPr lang="uk-UA" sz="1800" dirty="0"/>
              <a:t>можна вказати, які </a:t>
            </a:r>
            <a:r>
              <a:rPr lang="uk-UA" sz="1800" dirty="0" smtClean="0"/>
              <a:t>винятки </a:t>
            </a:r>
            <a:r>
              <a:rPr lang="uk-UA" sz="1800" dirty="0"/>
              <a:t>можна обробляти в ньому. При виникненні </a:t>
            </a:r>
            <a:r>
              <a:rPr lang="uk-UA" sz="1800" dirty="0" smtClean="0"/>
              <a:t>винятків, </a:t>
            </a:r>
            <a:r>
              <a:rPr lang="uk-UA" sz="1800" dirty="0"/>
              <a:t>шукається саме той блок </a:t>
            </a:r>
            <a:r>
              <a:rPr lang="en-US" sz="1800" b="1" i="1" dirty="0"/>
              <a:t>except</a:t>
            </a:r>
            <a:r>
              <a:rPr lang="en-US" sz="1800" dirty="0"/>
              <a:t>, </a:t>
            </a:r>
            <a:r>
              <a:rPr lang="uk-UA" sz="1800" dirty="0"/>
              <a:t>який може обробити цей виняток</a:t>
            </a:r>
            <a:r>
              <a:rPr lang="uk-UA" sz="1800" dirty="0" smtClean="0"/>
              <a:t>.</a:t>
            </a:r>
          </a:p>
          <a:p>
            <a:r>
              <a:rPr lang="uk-UA" sz="1800" dirty="0" smtClean="0"/>
              <a:t>Якщо </a:t>
            </a:r>
            <a:r>
              <a:rPr lang="uk-UA" sz="1800" dirty="0"/>
              <a:t>серед </a:t>
            </a:r>
            <a:r>
              <a:rPr lang="en-US" sz="1800" b="1" dirty="0"/>
              <a:t>except</a:t>
            </a:r>
            <a:r>
              <a:rPr lang="en-US" sz="1800" dirty="0"/>
              <a:t> </a:t>
            </a:r>
            <a:r>
              <a:rPr lang="uk-UA" sz="1800" dirty="0"/>
              <a:t>блоків немає відповідного для обробки винятку, то </a:t>
            </a:r>
            <a:r>
              <a:rPr lang="uk-UA" sz="1800" dirty="0" smtClean="0"/>
              <a:t>він </a:t>
            </a:r>
            <a:r>
              <a:rPr lang="uk-UA" sz="1800" dirty="0"/>
              <a:t>передається назовні з блоку </a:t>
            </a:r>
            <a:r>
              <a:rPr lang="en-US" sz="1800" b="1" dirty="0"/>
              <a:t>try</a:t>
            </a:r>
            <a:r>
              <a:rPr lang="en-US" sz="1800" dirty="0"/>
              <a:t>. </a:t>
            </a:r>
            <a:r>
              <a:rPr lang="uk-UA" sz="1800" dirty="0"/>
              <a:t>У разі, якщо обробник </a:t>
            </a:r>
            <a:r>
              <a:rPr lang="uk-UA" sz="1800" dirty="0" smtClean="0"/>
              <a:t>винятки </a:t>
            </a:r>
            <a:r>
              <a:rPr lang="uk-UA" sz="1800" dirty="0"/>
              <a:t>так і не буде знайдений, то </a:t>
            </a:r>
            <a:r>
              <a:rPr lang="uk-UA" sz="1800" dirty="0" smtClean="0"/>
              <a:t>винятки </a:t>
            </a:r>
            <a:r>
              <a:rPr lang="uk-UA" sz="1800" dirty="0"/>
              <a:t>буде необробленим (</a:t>
            </a:r>
            <a:r>
              <a:rPr lang="en-US" sz="1800" i="1" dirty="0"/>
              <a:t>unhandled exception</a:t>
            </a:r>
            <a:r>
              <a:rPr lang="en-US" sz="1800" dirty="0"/>
              <a:t>) </a:t>
            </a:r>
            <a:r>
              <a:rPr lang="uk-UA" sz="1800" dirty="0"/>
              <a:t>і програма аварійно зупиниться.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b="1" dirty="0" smtClean="0"/>
              <a:t>Багато </a:t>
            </a:r>
            <a:r>
              <a:rPr lang="ru-RU" sz="1800" b="1" dirty="0"/>
              <a:t>різних </a:t>
            </a:r>
            <a:r>
              <a:rPr lang="ru-RU" sz="1800" b="1" dirty="0" smtClean="0"/>
              <a:t>винятків </a:t>
            </a:r>
          </a:p>
          <a:p>
            <a:pPr marL="0" indent="0">
              <a:buNone/>
            </a:pPr>
            <a:r>
              <a:rPr lang="ru-RU" sz="1800" dirty="0" smtClean="0"/>
              <a:t>Іноді </a:t>
            </a:r>
            <a:r>
              <a:rPr lang="ru-RU" sz="1800" dirty="0"/>
              <a:t>код може породити </a:t>
            </a:r>
            <a:r>
              <a:rPr lang="ru-RU" sz="1800" dirty="0" smtClean="0"/>
              <a:t>винятки </a:t>
            </a:r>
            <a:r>
              <a:rPr lang="ru-RU" sz="1800" dirty="0"/>
              <a:t>різних типів. Якщо вони обробляються однаково, то </a:t>
            </a:r>
            <a:r>
              <a:rPr lang="ru-RU" sz="1800" dirty="0" smtClean="0"/>
              <a:t>можна просто перерахувати </a:t>
            </a:r>
            <a:r>
              <a:rPr lang="ru-RU" sz="1800" dirty="0"/>
              <a:t>їх типи через кому: 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uk-UA" sz="1800" dirty="0"/>
              <a:t>Якщо потрібна різна обробка, то пишемо багато except блоків: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7067" y="4276523"/>
            <a:ext cx="3830664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RuntimeError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TypeError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NameError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pass</a:t>
            </a:r>
            <a:endParaRPr kumimoji="0" lang="ru-RU" alt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7067" y="5301903"/>
            <a:ext cx="2318263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ecxept RuntimeError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'Перший випадок'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ecxept TypeError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'Другий випадок'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ecxept NameError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'Третій випадок'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4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27000"/>
            <a:ext cx="11878733" cy="659553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1800" u="sng" dirty="0" smtClean="0"/>
              <a:t>Приклад (обидва вийнятки)</a:t>
            </a:r>
            <a:r>
              <a:rPr lang="uk-UA" sz="1800" dirty="0" smtClean="0"/>
              <a:t>: </a:t>
            </a:r>
            <a:endParaRPr lang="ru-RU" sz="1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35866" y="121198"/>
            <a:ext cx="3198311" cy="397031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foo(0)      # на 0 ділити не можна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ZeroDivisionError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IndexError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'Упіймали вийняток!'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'-'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print_exc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file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stdout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'-'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'Після блоку обробки вийнятків'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6" y="4199467"/>
            <a:ext cx="6390493" cy="2523066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841067" y="121198"/>
            <a:ext cx="3198311" cy="397031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на 0 ділити не можна</a:t>
            </a:r>
            <a:b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foo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ZeroDivisionError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IndexError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'Упіймали вийняток!'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'-'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60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print_exc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file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stdout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'-'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60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'Після блоку обробки вийнятків'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98" y="4199467"/>
            <a:ext cx="5369601" cy="25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9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27000"/>
            <a:ext cx="11878733" cy="659553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u="sng" dirty="0" smtClean="0"/>
              <a:t>Окремі блоки:</a:t>
            </a:r>
            <a:endParaRPr lang="ru-RU" sz="1800" u="sng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399" y="509645"/>
            <a:ext cx="6635534" cy="526297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ok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на 0 ділити не можна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вихід за межі списку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ZeroDivisionError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'Упіймали вийняток "Ділення на нуль"!'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'-'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print_exc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file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stdout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'-'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IndexError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Нажаль, цей блок не буде виконаний, тому що спрацює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виняток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по першому блоці!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'Упіймали вийняток "Вихід за межі спику"!'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'-'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print_exc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file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stdout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'-'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'Після блоку обробки вийнятків'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656" y="3886199"/>
            <a:ext cx="5267476" cy="283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5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77800"/>
            <a:ext cx="11167533" cy="599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Або ось так:</a:t>
            </a:r>
            <a:endParaRPr lang="ru-RU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4" y="6012967"/>
            <a:ext cx="4876800" cy="58102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6267" y="527096"/>
            <a:ext cx="8303620" cy="375487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input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"Введіть ціле число x (для обчислення 1/x): 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.2f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ZeroDivisionError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"На нуль ділити не можна!"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ValueError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err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'err' містить посилання на помилку</a:t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"Будьте уважні:"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err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FileExistsError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FileNotFoundError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Винятки можна перераховувати в вигляді кортежу</a:t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"Цього ніколи не трапиться - сьогодні з файлами ми не працюємо"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Exception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err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Все що не опрацьовано вище і є нащадком 'Exception',</a:t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# буде опрацьовано тут</a:t>
            </a:r>
            <a:b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"Виникла помилка!"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"Тип:"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type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err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"Опис:"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err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4" y="4500804"/>
            <a:ext cx="3495675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09" y="5205413"/>
            <a:ext cx="35052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9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040" y="127000"/>
            <a:ext cx="8429094" cy="659553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1800" b="1" dirty="0"/>
              <a:t>Різні </a:t>
            </a:r>
            <a:r>
              <a:rPr lang="uk-UA" sz="1800" b="1" dirty="0" smtClean="0"/>
              <a:t>винятки </a:t>
            </a:r>
            <a:r>
              <a:rPr lang="uk-UA" sz="1800" b="1" dirty="0"/>
              <a:t>ловимо в різних місцях </a:t>
            </a:r>
            <a:endParaRPr lang="uk-UA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Викликаються </a:t>
            </a:r>
            <a:r>
              <a:rPr lang="uk-UA" sz="1600" dirty="0"/>
              <a:t>функції </a:t>
            </a:r>
            <a:r>
              <a:rPr lang="ru-RU" altLang="ru-RU" sz="1600" dirty="0"/>
              <a:t>third_func</a:t>
            </a:r>
            <a:r>
              <a:rPr lang="en-US" sz="1600" dirty="0" smtClean="0"/>
              <a:t> </a:t>
            </a:r>
            <a:r>
              <a:rPr lang="en-US" sz="1600" dirty="0"/>
              <a:t>-&gt; </a:t>
            </a:r>
            <a:r>
              <a:rPr lang="ru-RU" altLang="ru-RU" sz="1600" dirty="0"/>
              <a:t>second_func</a:t>
            </a:r>
            <a:r>
              <a:rPr lang="en-US" sz="1600" dirty="0" smtClean="0"/>
              <a:t> </a:t>
            </a:r>
            <a:r>
              <a:rPr lang="en-US" sz="1600" dirty="0"/>
              <a:t>-&gt; </a:t>
            </a:r>
            <a:r>
              <a:rPr lang="ru-RU" altLang="ru-RU" sz="1600" dirty="0"/>
              <a:t>first_func</a:t>
            </a:r>
            <a:r>
              <a:rPr lang="en-US" sz="1600" dirty="0" smtClean="0"/>
              <a:t>. </a:t>
            </a:r>
            <a:endParaRPr lang="uk-UA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У </a:t>
            </a:r>
            <a:r>
              <a:rPr lang="en-US" sz="1600" dirty="0"/>
              <a:t>foo </a:t>
            </a:r>
            <a:r>
              <a:rPr lang="uk-UA" sz="1600" dirty="0"/>
              <a:t>виникають </a:t>
            </a:r>
            <a:r>
              <a:rPr lang="uk-UA" sz="1600" dirty="0" smtClean="0"/>
              <a:t>винятки </a:t>
            </a:r>
            <a:r>
              <a:rPr lang="en-US" sz="1600" i="1" dirty="0" err="1"/>
              <a:t>ZeroDivisionError</a:t>
            </a:r>
            <a:r>
              <a:rPr lang="en-US" sz="1600" dirty="0"/>
              <a:t> </a:t>
            </a:r>
            <a:r>
              <a:rPr lang="uk-UA" sz="1600" dirty="0"/>
              <a:t>і </a:t>
            </a:r>
            <a:r>
              <a:rPr lang="en-US" sz="1600" i="1" dirty="0" err="1"/>
              <a:t>IndexError</a:t>
            </a:r>
            <a:r>
              <a:rPr lang="en-US" sz="1600" dirty="0"/>
              <a:t>. </a:t>
            </a:r>
            <a:endParaRPr lang="uk-UA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 smtClean="0"/>
              <a:t>Зловимо </a:t>
            </a:r>
            <a:r>
              <a:rPr lang="uk-UA" sz="1600" dirty="0"/>
              <a:t>виняток </a:t>
            </a:r>
            <a:r>
              <a:rPr lang="en-US" sz="1600" i="1" dirty="0" err="1"/>
              <a:t>ZeroDivisionError</a:t>
            </a:r>
            <a:r>
              <a:rPr lang="en-US" sz="1600" dirty="0"/>
              <a:t> </a:t>
            </a:r>
            <a:r>
              <a:rPr lang="uk-UA" sz="1600" dirty="0"/>
              <a:t>в функції </a:t>
            </a:r>
            <a:r>
              <a:rPr lang="ru-RU" altLang="ru-RU" sz="1600" dirty="0"/>
              <a:t>second_func</a:t>
            </a:r>
            <a:r>
              <a:rPr lang="en-US" sz="1600" dirty="0" smtClean="0"/>
              <a:t>, </a:t>
            </a:r>
            <a:r>
              <a:rPr lang="uk-UA" sz="1600" dirty="0"/>
              <a:t>а </a:t>
            </a:r>
            <a:r>
              <a:rPr lang="en-US" sz="1600" i="1" dirty="0" err="1"/>
              <a:t>IndexError</a:t>
            </a:r>
            <a:r>
              <a:rPr lang="en-US" sz="1600" dirty="0"/>
              <a:t> </a:t>
            </a:r>
            <a:r>
              <a:rPr lang="uk-UA" sz="1600" dirty="0"/>
              <a:t>в функції </a:t>
            </a:r>
            <a:r>
              <a:rPr lang="ru-RU" altLang="ru-RU" sz="1600" dirty="0"/>
              <a:t>third_func</a:t>
            </a:r>
            <a:r>
              <a:rPr lang="en-US" sz="1600" dirty="0" smtClean="0"/>
              <a:t>. </a:t>
            </a:r>
            <a:endParaRPr lang="ru-RU" sz="1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4518" y="54612"/>
            <a:ext cx="3207481" cy="67403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first_func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second_func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first_func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ZeroDivisionError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'second_func: ZeroDivisionError'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print_exc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file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stdout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'second_func: After try-ecxept block'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third_func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second_func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IndexError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'third_func: IndexError'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traceback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print_exc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file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stdout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'third_func: After try-ecxept block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\n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third_func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2.5 2 3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# second_func: After try-ecxept block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# third_func: After try-ecxept block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third_func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second_func: ZeroDivisionError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# second_func: After try-ecxept block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# third_func: After try-ecxept block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third_func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third_func: IndexError</a:t>
            </a:r>
            <a:b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# third_func: After try-ecxept block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296" y="1549290"/>
            <a:ext cx="5978302" cy="52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17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3394</Words>
  <Application>Microsoft Office PowerPoint</Application>
  <PresentationFormat>Widescreen</PresentationFormat>
  <Paragraphs>410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JetBrains Mono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Пользователь Windows</cp:lastModifiedBy>
  <cp:revision>165</cp:revision>
  <dcterms:created xsi:type="dcterms:W3CDTF">2021-02-07T18:10:48Z</dcterms:created>
  <dcterms:modified xsi:type="dcterms:W3CDTF">2021-02-24T06:23:48Z</dcterms:modified>
</cp:coreProperties>
</file>