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embeddedFontLst>
    <p:embeddedFont>
      <p:font typeface="Urbanist" panose="020B0604020202020204" charset="0"/>
      <p:regular r:id="rId18"/>
      <p:bold r:id="rId19"/>
      <p:italic r:id="rId20"/>
      <p:boldItalic r:id="rId21"/>
    </p:embeddedFont>
    <p:embeddedFont>
      <p:font typeface="Inter" panose="020B0604020202020204" charset="0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Urbanist SemiBold" panose="020B0604020202020204" charset="0"/>
      <p:regular r:id="rId30"/>
      <p:bold r:id="rId31"/>
      <p:italic r:id="rId32"/>
      <p:boldItalic r:id="rId33"/>
    </p:embeddedFont>
    <p:embeddedFont>
      <p:font typeface="Inter Medium" panose="020B0604020202020204" charset="0"/>
      <p:regular r:id="rId34"/>
      <p:bold r:id="rId35"/>
      <p:italic r:id="rId36"/>
      <p:boldItalic r:id="rId37"/>
    </p:embeddedFont>
    <p:embeddedFont>
      <p:font typeface="Inter SemiBold" panose="020B060402020202020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C475918-D29A-4CDE-B61B-C67DE4FAB073}">
  <a:tblStyle styleId="{7C475918-D29A-4CDE-B61B-C67DE4FAB07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41" Type="http://schemas.openxmlformats.org/officeDocument/2006/relationships/font" Target="fonts/font2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1466675" y="2595562"/>
            <a:ext cx="9258500" cy="880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00" b="1" i="0" u="none" strike="noStrike" cap="non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Резерв відпусток </a:t>
            </a:r>
            <a:r>
              <a:rPr lang="en-US" sz="6300" b="1" i="0" u="none" strike="noStrike" cap="non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2026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1638300" y="3713708"/>
            <a:ext cx="8915400" cy="10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Створення, розрахунок та відображення в обліку: Повний практичний посібник</a:t>
            </a:r>
            <a:endParaRPr sz="1800" b="0" i="0" u="none" strike="noStrike" cap="none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Виконала: Тичина Ангеліна ОКМ-1к</a:t>
            </a:r>
            <a:endParaRPr sz="1800">
              <a:solidFill>
                <a:srgbClr val="94A3B8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2300287"/>
            <a:ext cx="5238750" cy="3124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2"/>
          <p:cNvSpPr txBox="1"/>
          <p:nvPr/>
        </p:nvSpPr>
        <p:spPr>
          <a:xfrm>
            <a:off x="571500" y="2566987"/>
            <a:ext cx="550068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10B98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Вимога законодавства:</a:t>
            </a:r>
            <a:endParaRPr/>
          </a:p>
        </p:txBody>
      </p:sp>
      <p:pic>
        <p:nvPicPr>
          <p:cNvPr id="189" name="Google Shape;189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91275" y="2309812"/>
            <a:ext cx="5219700" cy="310515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2"/>
          <p:cNvSpPr txBox="1"/>
          <p:nvPr/>
        </p:nvSpPr>
        <p:spPr>
          <a:xfrm>
            <a:off x="1000125" y="3043237"/>
            <a:ext cx="4810125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НП(С)БО 26:</a:t>
            </a: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Виплати за невідпрацьований час визнаються зобов’язанням через створення забезпечення.</a:t>
            </a:r>
            <a:endParaRPr/>
          </a:p>
        </p:txBody>
      </p:sp>
      <p:sp>
        <p:nvSpPr>
          <p:cNvPr id="191" name="Google Shape;191;p22"/>
          <p:cNvSpPr txBox="1"/>
          <p:nvPr/>
        </p:nvSpPr>
        <p:spPr>
          <a:xfrm>
            <a:off x="1000125" y="4014787"/>
            <a:ext cx="481012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Листи Мінфіну:</a:t>
            </a: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Нарахування резерву є обов’язком, а не правом підприємства.</a:t>
            </a:r>
            <a:endParaRPr/>
          </a:p>
        </p:txBody>
      </p:sp>
      <p:sp>
        <p:nvSpPr>
          <p:cNvPr id="192" name="Google Shape;192;p22"/>
          <p:cNvSpPr txBox="1"/>
          <p:nvPr/>
        </p:nvSpPr>
        <p:spPr>
          <a:xfrm>
            <a:off x="1000125" y="4719637"/>
            <a:ext cx="481012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Статус:</a:t>
            </a: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Стосується всіх юридичних осіб з найманими працівниками.</a:t>
            </a:r>
            <a:endParaRPr/>
          </a:p>
        </p:txBody>
      </p:sp>
      <p:pic>
        <p:nvPicPr>
          <p:cNvPr id="193" name="Google Shape;193;p2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3071812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2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4043362"/>
            <a:ext cx="1714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2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1500" y="4748212"/>
            <a:ext cx="28575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2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0" i="0" u="none" strike="noStrike" cap="non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Обов'язковість створення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219325"/>
            <a:ext cx="3492549" cy="328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799" y="2219325"/>
            <a:ext cx="3492549" cy="328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8099" y="2219325"/>
            <a:ext cx="3492549" cy="328612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3"/>
          <p:cNvSpPr txBox="1"/>
          <p:nvPr/>
        </p:nvSpPr>
        <p:spPr>
          <a:xfrm>
            <a:off x="914400" y="3390900"/>
            <a:ext cx="294708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10B98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Мікропідприємства</a:t>
            </a:r>
            <a:endParaRPr/>
          </a:p>
        </p:txBody>
      </p:sp>
      <p:sp>
        <p:nvSpPr>
          <p:cNvPr id="206" name="Google Shape;206;p23"/>
          <p:cNvSpPr txBox="1"/>
          <p:nvPr/>
        </p:nvSpPr>
        <p:spPr>
          <a:xfrm>
            <a:off x="914400" y="3905250"/>
            <a:ext cx="2806749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Баланс &lt; 350 тис. євро, Дохід &lt; 700 тис. євро, до 10 осіб. Можуть не створювати резерв.</a:t>
            </a:r>
            <a:endParaRPr/>
          </a:p>
        </p:txBody>
      </p:sp>
      <p:sp>
        <p:nvSpPr>
          <p:cNvPr id="207" name="Google Shape;207;p23"/>
          <p:cNvSpPr txBox="1"/>
          <p:nvPr/>
        </p:nvSpPr>
        <p:spPr>
          <a:xfrm>
            <a:off x="4692699" y="3390900"/>
            <a:ext cx="294708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10B98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Неприбуткові орг.</a:t>
            </a:r>
            <a:endParaRPr/>
          </a:p>
        </p:txBody>
      </p:sp>
      <p:sp>
        <p:nvSpPr>
          <p:cNvPr id="208" name="Google Shape;208;p23"/>
          <p:cNvSpPr txBox="1"/>
          <p:nvPr/>
        </p:nvSpPr>
        <p:spPr>
          <a:xfrm>
            <a:off x="4692699" y="3905250"/>
            <a:ext cx="2806749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Непідприємницькі товариства (профспілки, ОСББ, релігійні орг.) мають право на спрощений облік.</a:t>
            </a:r>
            <a:endParaRPr/>
          </a:p>
        </p:txBody>
      </p:sp>
      <p:sp>
        <p:nvSpPr>
          <p:cNvPr id="209" name="Google Shape;209;p23"/>
          <p:cNvSpPr txBox="1"/>
          <p:nvPr/>
        </p:nvSpPr>
        <p:spPr>
          <a:xfrm>
            <a:off x="8470999" y="3390900"/>
            <a:ext cx="294708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10B98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ФОП</a:t>
            </a:r>
            <a:endParaRPr/>
          </a:p>
        </p:txBody>
      </p:sp>
      <p:sp>
        <p:nvSpPr>
          <p:cNvPr id="210" name="Google Shape;210;p23"/>
          <p:cNvSpPr txBox="1"/>
          <p:nvPr/>
        </p:nvSpPr>
        <p:spPr>
          <a:xfrm>
            <a:off x="8470999" y="3905250"/>
            <a:ext cx="2806749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Підприємці не ведуть бухгалтерський облік за стандартами НП(С)БО, тому резерв не створюють.</a:t>
            </a:r>
            <a:endParaRPr/>
          </a:p>
        </p:txBody>
      </p:sp>
      <p:pic>
        <p:nvPicPr>
          <p:cNvPr id="211" name="Google Shape;211;p2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14400" y="2609850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3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470999" y="2609850"/>
            <a:ext cx="40005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3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0" i="0" u="none" strike="noStrike" cap="non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Хто має право на виняток?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19" name="Google Shape;219;p24"/>
          <p:cNvGraphicFramePr/>
          <p:nvPr/>
        </p:nvGraphicFramePr>
        <p:xfrm>
          <a:off x="571500" y="2338387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{7C475918-D29A-4CDE-B61B-C67DE4FAB073}</a:tableStyleId>
              </a:tblPr>
              <a:tblGrid>
                <a:gridCol w="5142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87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38BDF8"/>
                          </a:solidFill>
                          <a:latin typeface="Inter SemiBold"/>
                          <a:ea typeface="Inter SemiBold"/>
                          <a:cs typeface="Inter SemiBold"/>
                          <a:sym typeface="Inter SemiBold"/>
                        </a:rPr>
                        <a:t>Резерв створюється (накопичуються)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38BDF8"/>
                          </a:solidFill>
                          <a:latin typeface="Inter SemiBold"/>
                          <a:ea typeface="Inter SemiBold"/>
                          <a:cs typeface="Inter SemiBold"/>
                          <a:sym typeface="Inter SemiBold"/>
                        </a:rPr>
                        <a:t>Резерв НЕ створюється (не накопичуються)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E2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CBD5E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Щорічна основна відпустка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CBD5E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Додаткова навчальна відпустка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CBD5E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Додаткова за шкідливі умови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CBD5E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Творча відпустка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CBD5E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Додаткова соціальна «на дітей»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CBD5E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Декретна (вагітність та пологи)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CBD5E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Інші щорічні додаткові відпустки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CBD5E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Відпустка учасникам бойових дій (УБД)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0" name="Google Shape;220;p24"/>
          <p:cNvSpPr/>
          <p:nvPr/>
        </p:nvSpPr>
        <p:spPr>
          <a:xfrm>
            <a:off x="581025" y="2995612"/>
            <a:ext cx="5142309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24"/>
          <p:cNvSpPr/>
          <p:nvPr/>
        </p:nvSpPr>
        <p:spPr>
          <a:xfrm>
            <a:off x="5723334" y="2995612"/>
            <a:ext cx="588764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4"/>
          <p:cNvSpPr/>
          <p:nvPr/>
        </p:nvSpPr>
        <p:spPr>
          <a:xfrm>
            <a:off x="581025" y="3614737"/>
            <a:ext cx="5142309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24"/>
          <p:cNvSpPr/>
          <p:nvPr/>
        </p:nvSpPr>
        <p:spPr>
          <a:xfrm>
            <a:off x="5723334" y="3614737"/>
            <a:ext cx="588764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4"/>
          <p:cNvSpPr/>
          <p:nvPr/>
        </p:nvSpPr>
        <p:spPr>
          <a:xfrm>
            <a:off x="581025" y="4233862"/>
            <a:ext cx="5142309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24"/>
          <p:cNvSpPr/>
          <p:nvPr/>
        </p:nvSpPr>
        <p:spPr>
          <a:xfrm>
            <a:off x="5723334" y="4233862"/>
            <a:ext cx="588764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24"/>
          <p:cNvSpPr/>
          <p:nvPr/>
        </p:nvSpPr>
        <p:spPr>
          <a:xfrm>
            <a:off x="581025" y="4852987"/>
            <a:ext cx="5142309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4"/>
          <p:cNvSpPr/>
          <p:nvPr/>
        </p:nvSpPr>
        <p:spPr>
          <a:xfrm>
            <a:off x="5723334" y="4852987"/>
            <a:ext cx="5887640" cy="9525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24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0" i="0" u="none" strike="noStrike" cap="non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Класифікація відпусток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18868" y="4818012"/>
            <a:ext cx="3154263" cy="317599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5"/>
          <p:cNvSpPr txBox="1"/>
          <p:nvPr/>
        </p:nvSpPr>
        <p:spPr>
          <a:xfrm>
            <a:off x="1645443" y="2589162"/>
            <a:ext cx="329565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0" b="1" i="0" u="none" strike="noStrike" cap="non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Кр</a:t>
            </a:r>
            <a:endParaRPr/>
          </a:p>
        </p:txBody>
      </p:sp>
      <p:sp>
        <p:nvSpPr>
          <p:cNvPr id="236" name="Google Shape;236;p25"/>
          <p:cNvSpPr txBox="1"/>
          <p:nvPr/>
        </p:nvSpPr>
        <p:spPr>
          <a:xfrm>
            <a:off x="1645443" y="4017912"/>
            <a:ext cx="3295650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F8FAFC"/>
                </a:solidFill>
                <a:latin typeface="Inter Medium"/>
                <a:ea typeface="Inter Medium"/>
                <a:cs typeface="Inter Medium"/>
                <a:sym typeface="Inter Medium"/>
              </a:rPr>
              <a:t>Коефіцієнт резервування</a:t>
            </a:r>
            <a:endParaRPr/>
          </a:p>
        </p:txBody>
      </p:sp>
      <p:sp>
        <p:nvSpPr>
          <p:cNvPr id="237" name="Google Shape;237;p25"/>
          <p:cNvSpPr txBox="1"/>
          <p:nvPr/>
        </p:nvSpPr>
        <p:spPr>
          <a:xfrm>
            <a:off x="7088981" y="2589162"/>
            <a:ext cx="3457575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0" b="1" i="0" u="none" strike="noStrike" cap="none">
                <a:solidFill>
                  <a:srgbClr val="38BDF8"/>
                </a:solidFill>
                <a:latin typeface="Inter"/>
                <a:ea typeface="Inter"/>
                <a:cs typeface="Inter"/>
                <a:sym typeface="Inter"/>
              </a:rPr>
              <a:t>1.22</a:t>
            </a:r>
            <a:endParaRPr/>
          </a:p>
        </p:txBody>
      </p:sp>
      <p:sp>
        <p:nvSpPr>
          <p:cNvPr id="238" name="Google Shape;238;p25"/>
          <p:cNvSpPr txBox="1"/>
          <p:nvPr/>
        </p:nvSpPr>
        <p:spPr>
          <a:xfrm>
            <a:off x="7088981" y="4017912"/>
            <a:ext cx="3457575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F8FAFC"/>
                </a:solidFill>
                <a:latin typeface="Inter Medium"/>
                <a:ea typeface="Inter Medium"/>
                <a:cs typeface="Inter Medium"/>
                <a:sym typeface="Inter Medium"/>
              </a:rPr>
              <a:t>З урахуванням ЄСВ (22%)</a:t>
            </a:r>
            <a:endParaRPr/>
          </a:p>
        </p:txBody>
      </p:sp>
      <p:sp>
        <p:nvSpPr>
          <p:cNvPr id="239" name="Google Shape;239;p25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0" i="0" u="none" strike="noStrike" cap="non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Алгоритм розрахунку суми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6"/>
          <p:cNvSpPr txBox="1"/>
          <p:nvPr/>
        </p:nvSpPr>
        <p:spPr>
          <a:xfrm>
            <a:off x="571500" y="571500"/>
            <a:ext cx="520065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0" i="0" u="none" strike="noStrike" cap="non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Річна інвентаризація</a:t>
            </a:r>
            <a:endParaRPr/>
          </a:p>
        </p:txBody>
      </p:sp>
      <p:pic>
        <p:nvPicPr>
          <p:cNvPr id="246" name="Google Shape;246;p2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6"/>
          <p:cNvSpPr txBox="1"/>
          <p:nvPr/>
        </p:nvSpPr>
        <p:spPr>
          <a:xfrm>
            <a:off x="1000125" y="1590675"/>
            <a:ext cx="452437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Дата:</a:t>
            </a: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Обов'язково станом на 31 грудня кожного року.</a:t>
            </a:r>
            <a:endParaRPr/>
          </a:p>
        </p:txBody>
      </p:sp>
      <p:sp>
        <p:nvSpPr>
          <p:cNvPr id="248" name="Google Shape;248;p26"/>
          <p:cNvSpPr txBox="1"/>
          <p:nvPr/>
        </p:nvSpPr>
        <p:spPr>
          <a:xfrm>
            <a:off x="1000125" y="2295525"/>
            <a:ext cx="452437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Метод:</a:t>
            </a: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Кількість днів відпустки × Середня ЗП (за останній рік).</a:t>
            </a:r>
            <a:endParaRPr/>
          </a:p>
        </p:txBody>
      </p:sp>
      <p:sp>
        <p:nvSpPr>
          <p:cNvPr id="249" name="Google Shape;249;p26"/>
          <p:cNvSpPr txBox="1"/>
          <p:nvPr/>
        </p:nvSpPr>
        <p:spPr>
          <a:xfrm>
            <a:off x="1000125" y="3000375"/>
            <a:ext cx="452437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Коригування:</a:t>
            </a: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Донарахування або списання залишку (Дт 949/Кт 471).</a:t>
            </a:r>
            <a:endParaRPr/>
          </a:p>
        </p:txBody>
      </p:sp>
      <p:sp>
        <p:nvSpPr>
          <p:cNvPr id="250" name="Google Shape;250;p26"/>
          <p:cNvSpPr txBox="1"/>
          <p:nvPr/>
        </p:nvSpPr>
        <p:spPr>
          <a:xfrm>
            <a:off x="1000125" y="3705225"/>
            <a:ext cx="452437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Мобілізовані:</a:t>
            </a: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Період служби не дає права на відпустку (стаж не йде).</a:t>
            </a:r>
            <a:endParaRPr/>
          </a:p>
        </p:txBody>
      </p:sp>
      <p:pic>
        <p:nvPicPr>
          <p:cNvPr id="251" name="Google Shape;251;p2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1619250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2324100"/>
            <a:ext cx="1714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3028950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6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1500" y="3733800"/>
            <a:ext cx="285750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2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7"/>
          <p:cNvSpPr txBox="1"/>
          <p:nvPr/>
        </p:nvSpPr>
        <p:spPr>
          <a:xfrm>
            <a:off x="2740580" y="2221259"/>
            <a:ext cx="67107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Дякую за увагу</a:t>
            </a:r>
            <a:endParaRPr/>
          </a:p>
        </p:txBody>
      </p:sp>
      <p:sp>
        <p:nvSpPr>
          <p:cNvPr id="261" name="Google Shape;261;p27"/>
          <p:cNvSpPr txBox="1"/>
          <p:nvPr/>
        </p:nvSpPr>
        <p:spPr>
          <a:xfrm>
            <a:off x="2900362" y="3554759"/>
            <a:ext cx="63912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/>
          <p:nvPr/>
        </p:nvSpPr>
        <p:spPr>
          <a:xfrm>
            <a:off x="5619750" y="2549872"/>
            <a:ext cx="952500" cy="5715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4"/>
          <p:cNvSpPr txBox="1"/>
          <p:nvPr/>
        </p:nvSpPr>
        <p:spPr>
          <a:xfrm>
            <a:off x="1984392" y="2892772"/>
            <a:ext cx="8223215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Суть та термінологія</a:t>
            </a:r>
            <a:endParaRPr/>
          </a:p>
        </p:txBody>
      </p:sp>
      <p:sp>
        <p:nvSpPr>
          <p:cNvPr id="94" name="Google Shape;94;p14"/>
          <p:cNvSpPr txBox="1"/>
          <p:nvPr/>
        </p:nvSpPr>
        <p:spPr>
          <a:xfrm>
            <a:off x="2180183" y="4045297"/>
            <a:ext cx="7831633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Нормативне підґрунтя та визначення понять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085975"/>
            <a:ext cx="3492549" cy="355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799" y="2085975"/>
            <a:ext cx="3492549" cy="355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8099" y="2085975"/>
            <a:ext cx="3492549" cy="355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5"/>
          <p:cNvSpPr txBox="1"/>
          <p:nvPr/>
        </p:nvSpPr>
        <p:spPr>
          <a:xfrm>
            <a:off x="914400" y="3257550"/>
            <a:ext cx="294708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10B98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НП(С)БО 11</a:t>
            </a:r>
            <a:endParaRPr/>
          </a:p>
        </p:txBody>
      </p:sp>
      <p:sp>
        <p:nvSpPr>
          <p:cNvPr id="104" name="Google Shape;104;p15"/>
          <p:cNvSpPr txBox="1"/>
          <p:nvPr/>
        </p:nvSpPr>
        <p:spPr>
          <a:xfrm>
            <a:off x="914400" y="3771900"/>
            <a:ext cx="2806749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Офіційний термін — «Забезпечення на виплату відпусток». Зобов'язання з невизначеною сумою або часом.</a:t>
            </a:r>
            <a:endParaRPr/>
          </a:p>
        </p:txBody>
      </p:sp>
      <p:sp>
        <p:nvSpPr>
          <p:cNvPr id="105" name="Google Shape;105;p15"/>
          <p:cNvSpPr txBox="1"/>
          <p:nvPr/>
        </p:nvSpPr>
        <p:spPr>
          <a:xfrm>
            <a:off x="4692699" y="3257550"/>
            <a:ext cx="294708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10B98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Податковий кодекс</a:t>
            </a:r>
            <a:endParaRPr/>
          </a:p>
        </p:txBody>
      </p:sp>
      <p:sp>
        <p:nvSpPr>
          <p:cNvPr id="106" name="Google Shape;106;p15"/>
          <p:cNvSpPr txBox="1"/>
          <p:nvPr/>
        </p:nvSpPr>
        <p:spPr>
          <a:xfrm>
            <a:off x="4692699" y="3771900"/>
            <a:ext cx="2806749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Вживається термін «Резерв» (пп. 139.1.1). Для бухгалтера це синоніми в контексті відпусток.</a:t>
            </a:r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8470999" y="3257550"/>
            <a:ext cx="294708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10B98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МСБО 37</a:t>
            </a:r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8470999" y="3771900"/>
            <a:ext cx="2806749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Міжнародні стандарти використовують термін «Provisions» — забезпечення майбутніх витрат.</a:t>
            </a:r>
            <a:endParaRPr/>
          </a:p>
        </p:txBody>
      </p:sp>
      <p:pic>
        <p:nvPicPr>
          <p:cNvPr id="109" name="Google Shape;109;p1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14400" y="2476500"/>
            <a:ext cx="5715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92699" y="2476500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5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70999" y="247650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0" i="0" u="none" strike="noStrike" cap="non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Забезпечення чи резерв?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6"/>
          <p:cNvSpPr txBox="1"/>
          <p:nvPr/>
        </p:nvSpPr>
        <p:spPr>
          <a:xfrm>
            <a:off x="4583663" y="1997868"/>
            <a:ext cx="550068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10B98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Ключові ознаки:</a:t>
            </a:r>
            <a:endParaRPr/>
          </a:p>
        </p:txBody>
      </p:sp>
      <p:sp>
        <p:nvSpPr>
          <p:cNvPr id="121" name="Google Shape;121;p16"/>
          <p:cNvSpPr txBox="1"/>
          <p:nvPr/>
        </p:nvSpPr>
        <p:spPr>
          <a:xfrm>
            <a:off x="3528721" y="2568177"/>
            <a:ext cx="481012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Невизначений</a:t>
            </a:r>
            <a:r>
              <a:rPr lang="en-US" sz="1500" b="1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1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час</a:t>
            </a:r>
            <a:r>
              <a:rPr lang="en-US" sz="1500" b="1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Працівник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може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піти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у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відпустку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поза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графіком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або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не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піти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зовсім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  <p:sp>
        <p:nvSpPr>
          <p:cNvPr id="122" name="Google Shape;122;p16"/>
          <p:cNvSpPr txBox="1"/>
          <p:nvPr/>
        </p:nvSpPr>
        <p:spPr>
          <a:xfrm>
            <a:off x="3528721" y="3282844"/>
            <a:ext cx="481012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Приблизна</a:t>
            </a:r>
            <a:r>
              <a:rPr lang="en-US" sz="1500" b="1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1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сума</a:t>
            </a:r>
            <a:r>
              <a:rPr lang="en-US" sz="1500" b="1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Залежить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від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доходу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за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попередні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12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місяців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Порядок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№ 100).</a:t>
            </a:r>
            <a:endParaRPr dirty="0"/>
          </a:p>
        </p:txBody>
      </p:sp>
      <p:sp>
        <p:nvSpPr>
          <p:cNvPr id="123" name="Google Shape;123;p16"/>
          <p:cNvSpPr txBox="1"/>
          <p:nvPr/>
        </p:nvSpPr>
        <p:spPr>
          <a:xfrm>
            <a:off x="3528720" y="4089055"/>
            <a:ext cx="481012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Оціночне</a:t>
            </a:r>
            <a:r>
              <a:rPr lang="en-US" sz="1500" b="1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1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значення</a:t>
            </a:r>
            <a:r>
              <a:rPr lang="en-US" sz="1500" b="1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Витрати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визнаються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до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факту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нарахування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виплати</a:t>
            </a:r>
            <a:r>
              <a:rPr lang="en-US" sz="1500" b="0" i="0" u="none" strike="noStrike" cap="none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  <p:pic>
        <p:nvPicPr>
          <p:cNvPr id="124" name="Google Shape;124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25451" y="2771774"/>
            <a:ext cx="1714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25451" y="3431380"/>
            <a:ext cx="1714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25451" y="4231930"/>
            <a:ext cx="22860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6"/>
          <p:cNvSpPr txBox="1"/>
          <p:nvPr/>
        </p:nvSpPr>
        <p:spPr>
          <a:xfrm>
            <a:off x="431541" y="938211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0" i="0" u="none" strike="noStrike" cap="none" dirty="0" err="1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Специфіка</a:t>
            </a:r>
            <a:r>
              <a:rPr lang="en-US" sz="3150" b="0" i="0" u="none" strike="noStrike" cap="none" dirty="0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 </a:t>
            </a:r>
            <a:r>
              <a:rPr lang="en-US" sz="3150" b="0" i="0" u="none" strike="noStrike" cap="none" dirty="0" err="1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забезпечення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7"/>
          <p:cNvSpPr/>
          <p:nvPr/>
        </p:nvSpPr>
        <p:spPr>
          <a:xfrm>
            <a:off x="5619601" y="2549872"/>
            <a:ext cx="952500" cy="5715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7"/>
          <p:cNvSpPr txBox="1"/>
          <p:nvPr/>
        </p:nvSpPr>
        <p:spPr>
          <a:xfrm>
            <a:off x="1359161" y="2892772"/>
            <a:ext cx="9473527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Мета та функції резерву</a:t>
            </a:r>
            <a:endParaRPr/>
          </a:p>
        </p:txBody>
      </p:sp>
      <p:sp>
        <p:nvSpPr>
          <p:cNvPr id="135" name="Google Shape;135;p17"/>
          <p:cNvSpPr txBox="1"/>
          <p:nvPr/>
        </p:nvSpPr>
        <p:spPr>
          <a:xfrm>
            <a:off x="1584721" y="4045297"/>
            <a:ext cx="9022407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Навіщо бізнесу ускладнювати облік?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633662"/>
            <a:ext cx="5238750" cy="245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2633662"/>
            <a:ext cx="5238750" cy="2457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8"/>
          <p:cNvSpPr txBox="1"/>
          <p:nvPr/>
        </p:nvSpPr>
        <p:spPr>
          <a:xfrm>
            <a:off x="914400" y="3243262"/>
            <a:ext cx="478059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10B98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Кредиторська заборгованість</a:t>
            </a:r>
            <a:endParaRPr/>
          </a:p>
        </p:txBody>
      </p:sp>
      <p:sp>
        <p:nvSpPr>
          <p:cNvPr id="144" name="Google Shape;144;p18"/>
          <p:cNvSpPr txBox="1"/>
          <p:nvPr/>
        </p:nvSpPr>
        <p:spPr>
          <a:xfrm>
            <a:off x="914400" y="3757612"/>
            <a:ext cx="455295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Дата і сума платежу відомі заздалегідь (наприклад, за отриманий товар). Виникає в момент отримання активу чи послуги.</a:t>
            </a:r>
            <a:endParaRPr/>
          </a:p>
        </p:txBody>
      </p:sp>
      <p:sp>
        <p:nvSpPr>
          <p:cNvPr id="145" name="Google Shape;145;p18"/>
          <p:cNvSpPr txBox="1"/>
          <p:nvPr/>
        </p:nvSpPr>
        <p:spPr>
          <a:xfrm>
            <a:off x="6724650" y="3243262"/>
            <a:ext cx="478059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10B98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Забезпечення (Резерв)</a:t>
            </a:r>
            <a:endParaRPr/>
          </a:p>
        </p:txBody>
      </p:sp>
      <p:sp>
        <p:nvSpPr>
          <p:cNvPr id="146" name="Google Shape;146;p18"/>
          <p:cNvSpPr txBox="1"/>
          <p:nvPr/>
        </p:nvSpPr>
        <p:spPr>
          <a:xfrm>
            <a:off x="6724650" y="3757612"/>
            <a:ext cx="455295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Зобов'язання вже існує (працівник «заробив» дні), але коли і скільки саме буде виплачено — невідомо до моменту події.</a:t>
            </a:r>
            <a:endParaRPr/>
          </a:p>
        </p:txBody>
      </p:sp>
      <p:sp>
        <p:nvSpPr>
          <p:cNvPr id="147" name="Google Shape;147;p18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0" i="0" u="none" strike="noStrike" cap="non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Забезпечення vs Кредиторка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352675"/>
            <a:ext cx="3492549" cy="301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799" y="2352675"/>
            <a:ext cx="3492549" cy="301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8099" y="2352675"/>
            <a:ext cx="3492549" cy="301942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9"/>
          <p:cNvSpPr txBox="1"/>
          <p:nvPr/>
        </p:nvSpPr>
        <p:spPr>
          <a:xfrm>
            <a:off x="914400" y="3524250"/>
            <a:ext cx="294708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10B98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Рівномірність</a:t>
            </a:r>
            <a:endParaRPr/>
          </a:p>
        </p:txBody>
      </p:sp>
      <p:sp>
        <p:nvSpPr>
          <p:cNvPr id="157" name="Google Shape;157;p19"/>
          <p:cNvSpPr txBox="1"/>
          <p:nvPr/>
        </p:nvSpPr>
        <p:spPr>
          <a:xfrm>
            <a:off x="914400" y="4038600"/>
            <a:ext cx="2806749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Витрати на відпустки «розмазуються» на весь рік, уникаючи піків у літні місяці.</a:t>
            </a:r>
            <a:endParaRPr/>
          </a:p>
        </p:txBody>
      </p:sp>
      <p:sp>
        <p:nvSpPr>
          <p:cNvPr id="158" name="Google Shape;158;p19"/>
          <p:cNvSpPr txBox="1"/>
          <p:nvPr/>
        </p:nvSpPr>
        <p:spPr>
          <a:xfrm>
            <a:off x="4692699" y="3524250"/>
            <a:ext cx="294708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10B98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Достовірність</a:t>
            </a:r>
            <a:endParaRPr/>
          </a:p>
        </p:txBody>
      </p:sp>
      <p:sp>
        <p:nvSpPr>
          <p:cNvPr id="159" name="Google Shape;159;p19"/>
          <p:cNvSpPr txBox="1"/>
          <p:nvPr/>
        </p:nvSpPr>
        <p:spPr>
          <a:xfrm>
            <a:off x="4692699" y="4038600"/>
            <a:ext cx="2806749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Відображення реальних боргів перед персоналом у фінансовій звітності.</a:t>
            </a:r>
            <a:endParaRPr/>
          </a:p>
        </p:txBody>
      </p:sp>
      <p:sp>
        <p:nvSpPr>
          <p:cNvPr id="160" name="Google Shape;160;p19"/>
          <p:cNvSpPr txBox="1"/>
          <p:nvPr/>
        </p:nvSpPr>
        <p:spPr>
          <a:xfrm>
            <a:off x="8470999" y="3524250"/>
            <a:ext cx="294708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10B98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Уточнення прибутку</a:t>
            </a:r>
            <a:endParaRPr/>
          </a:p>
        </p:txBody>
      </p:sp>
      <p:sp>
        <p:nvSpPr>
          <p:cNvPr id="161" name="Google Shape;161;p19"/>
          <p:cNvSpPr txBox="1"/>
          <p:nvPr/>
        </p:nvSpPr>
        <p:spPr>
          <a:xfrm>
            <a:off x="8470999" y="4038600"/>
            <a:ext cx="2806749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Запобігає завищенню прибутку, що важливо при виплаті дивідендів чи премій.</a:t>
            </a:r>
            <a:endParaRPr/>
          </a:p>
        </p:txBody>
      </p:sp>
      <p:pic>
        <p:nvPicPr>
          <p:cNvPr id="162" name="Google Shape;162;p19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14400" y="2743200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9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92699" y="2743200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9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70999" y="274320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9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0" i="0" u="none" strike="noStrike" cap="non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Три ключові функції резерву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0"/>
          <p:cNvSpPr txBox="1"/>
          <p:nvPr/>
        </p:nvSpPr>
        <p:spPr>
          <a:xfrm>
            <a:off x="571500" y="5395912"/>
            <a:ext cx="11049000" cy="669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1500" b="1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━━</a:t>
            </a:r>
            <a:r>
              <a:rPr lang="en-US" sz="1500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Рівномірні</a:t>
            </a:r>
            <a:r>
              <a:rPr lang="en-US" sz="1500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витрати</a:t>
            </a:r>
            <a:r>
              <a:rPr lang="en-US" sz="1500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(з </a:t>
            </a:r>
            <a:r>
              <a:rPr lang="en-US" sz="1500" dirty="0" err="1" smtClean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Резервом</a:t>
            </a:r>
            <a:r>
              <a:rPr lang="uk-UA" sz="1500" dirty="0" smtClean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) </a:t>
            </a:r>
            <a:r>
              <a:rPr lang="uk-UA" sz="1500" i="1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ru-RU" sz="1500" b="1" dirty="0" smtClean="0">
                <a:solidFill>
                  <a:srgbClr val="F9731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ru-RU" sz="1500" b="1" dirty="0">
                <a:solidFill>
                  <a:srgbClr val="F97316"/>
                </a:solidFill>
                <a:latin typeface="Inter"/>
                <a:ea typeface="Inter"/>
                <a:cs typeface="Inter"/>
                <a:sym typeface="Inter"/>
              </a:rPr>
              <a:t>━━</a:t>
            </a:r>
            <a:r>
              <a:rPr lang="ru-RU" sz="1500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ru-RU" sz="1500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Фактичні</a:t>
            </a:r>
            <a:r>
              <a:rPr lang="ru-RU" sz="1500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ru-RU" sz="1500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виплати</a:t>
            </a:r>
            <a:r>
              <a:rPr lang="ru-RU" sz="1500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ru-RU" sz="1500" dirty="0" err="1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відпускних</a:t>
            </a:r>
            <a:r>
              <a:rPr lang="ru-RU" sz="1500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(без Резерву)</a:t>
            </a:r>
            <a:endParaRPr lang="ru-RU" sz="1600" dirty="0"/>
          </a:p>
          <a:p>
            <a:pPr lvl="0" algn="ctr">
              <a:lnSpc>
                <a:spcPct val="140000"/>
              </a:lnSpc>
            </a:pPr>
            <a:r>
              <a:rPr lang="en-US" sz="1500" b="0" i="1" u="none" strike="noStrike" cap="none" dirty="0" smtClean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  <p:sp>
        <p:nvSpPr>
          <p:cNvPr id="173" name="Google Shape;173;p20"/>
          <p:cNvSpPr txBox="1"/>
          <p:nvPr/>
        </p:nvSpPr>
        <p:spPr>
          <a:xfrm>
            <a:off x="571500" y="571500"/>
            <a:ext cx="1160145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0" i="0" u="none" strike="noStrike" cap="non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Ефект рівномірності витрат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591" y="1397516"/>
            <a:ext cx="11046909" cy="490997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17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1"/>
          <p:cNvSpPr/>
          <p:nvPr/>
        </p:nvSpPr>
        <p:spPr>
          <a:xfrm>
            <a:off x="5619601" y="2549872"/>
            <a:ext cx="952500" cy="5715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21"/>
          <p:cNvSpPr txBox="1"/>
          <p:nvPr/>
        </p:nvSpPr>
        <p:spPr>
          <a:xfrm>
            <a:off x="1830783" y="2892772"/>
            <a:ext cx="8530284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Хто та коли створює?</a:t>
            </a:r>
            <a:endParaRPr/>
          </a:p>
        </p:txBody>
      </p:sp>
      <p:sp>
        <p:nvSpPr>
          <p:cNvPr id="181" name="Google Shape;181;p21"/>
          <p:cNvSpPr txBox="1"/>
          <p:nvPr/>
        </p:nvSpPr>
        <p:spPr>
          <a:xfrm>
            <a:off x="2033885" y="4045297"/>
            <a:ext cx="8124080" cy="319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Обов'язковість згідно зі стандартами 2026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484</Words>
  <Application>Microsoft Office PowerPoint</Application>
  <PresentationFormat>Широкоэкранный</PresentationFormat>
  <Paragraphs>70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Urbanist</vt:lpstr>
      <vt:lpstr>Inter</vt:lpstr>
      <vt:lpstr>Calibri</vt:lpstr>
      <vt:lpstr>Urbanist SemiBold</vt:lpstr>
      <vt:lpstr>Inter Medium</vt:lpstr>
      <vt:lpstr>Arial</vt:lpstr>
      <vt:lpstr>Inter SemiBold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</dc:creator>
  <cp:lastModifiedBy>Я</cp:lastModifiedBy>
  <cp:revision>3</cp:revision>
  <dcterms:modified xsi:type="dcterms:W3CDTF">2026-05-15T08:28:10Z</dcterms:modified>
</cp:coreProperties>
</file>