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Urbanist" panose="020B0604020202020204" charset="0"/>
      <p:regular r:id="rId18"/>
      <p:bold r:id="rId19"/>
      <p:italic r:id="rId20"/>
      <p:boldItalic r:id="rId21"/>
    </p:embeddedFont>
    <p:embeddedFont>
      <p:font typeface="Inter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rbanist SemiBold" panose="020B0604020202020204" charset="0"/>
      <p:regular r:id="rId30"/>
      <p:bold r:id="rId31"/>
      <p:italic r:id="rId32"/>
      <p:boldItalic r:id="rId33"/>
    </p:embeddedFont>
    <p:embeddedFont>
      <p:font typeface="Inter Medium" panose="020B0604020202020204" charset="0"/>
      <p:regular r:id="rId34"/>
      <p:bold r:id="rId35"/>
      <p:italic r:id="rId36"/>
      <p:boldItalic r:id="rId37"/>
    </p:embeddedFont>
    <p:embeddedFont>
      <p:font typeface="Inter SemiBol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475918-D29A-4CDE-B61B-C67DE4FAB073}">
  <a:tblStyle styleId="{7C475918-D29A-4CDE-B61B-C67DE4FAB07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466675" y="2595562"/>
            <a:ext cx="9258500" cy="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Резерв відпусток </a:t>
            </a:r>
            <a:r>
              <a:rPr lang="en-US" sz="6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2026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638300" y="3713708"/>
            <a:ext cx="89154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Створення, розрахунок та відображення в обліку: Повний практичний посібник</a:t>
            </a:r>
            <a:endParaRPr sz="1800" b="0" i="0" u="none" strike="noStrike" cap="none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Виконала: Тичина Ангеліна ОКМ-1к</a:t>
            </a:r>
            <a:endParaRPr sz="18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300287"/>
            <a:ext cx="52387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571500" y="2566987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Вимога законодавства:</a:t>
            </a:r>
            <a:endParaRPr/>
          </a:p>
        </p:txBody>
      </p:sp>
      <p:pic>
        <p:nvPicPr>
          <p:cNvPr id="189" name="Google Shape;189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309812"/>
            <a:ext cx="52197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1000125" y="3043237"/>
            <a:ext cx="48101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НП(С)БО 26: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Виплати за невідпрацьований час визнаються зобов’язанням через створення забезпечення.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1000125" y="4014787"/>
            <a:ext cx="48101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Листи Мінфіну: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Нарахування резерву є обов’язком, а не правом підприємства.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1000125" y="4719637"/>
            <a:ext cx="48101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Статус: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Стосується всіх юридичних осіб з найманими працівниками.</a:t>
            </a:r>
            <a:endParaRPr/>
          </a:p>
        </p:txBody>
      </p:sp>
      <p:pic>
        <p:nvPicPr>
          <p:cNvPr id="193" name="Google Shape;19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0718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043362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748212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Обов'язковість створення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19325"/>
            <a:ext cx="3492549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219325"/>
            <a:ext cx="3492549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219325"/>
            <a:ext cx="3492549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914400" y="339090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Мікропідприємства</a:t>
            </a: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914400" y="3905250"/>
            <a:ext cx="280674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Баланс &lt; 350 тис. євро, Дохід &lt; 700 тис. євро, до 10 осіб. Можуть не створювати резерв.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4692699" y="339090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Неприбуткові орг.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692699" y="3905250"/>
            <a:ext cx="280674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Непідприємницькі товариства (профспілки, ОСББ, релігійні орг.) мають право на спрощений облік.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8470999" y="339090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ФОП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8470999" y="3905250"/>
            <a:ext cx="280674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Підприємці не ведуть бухгалтерський облік за стандартами НП(С)БО, тому резерв не створюють.</a:t>
            </a:r>
            <a:endParaRPr/>
          </a:p>
        </p:txBody>
      </p:sp>
      <p:pic>
        <p:nvPicPr>
          <p:cNvPr id="211" name="Google Shape;211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26098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0999" y="2609850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Хто має право на виняток?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24"/>
          <p:cNvGraphicFramePr/>
          <p:nvPr/>
        </p:nvGraphicFramePr>
        <p:xfrm>
          <a:off x="571500" y="23383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{7C475918-D29A-4CDE-B61B-C67DE4FAB073}</a:tableStyleId>
              </a:tblPr>
              <a:tblGrid>
                <a:gridCol w="514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38BDF8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Резерв створюється (накопичуються)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38BDF8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Резерв НЕ створюється (не накопичуються)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Щорічна основна відпустка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Додаткова навчальна відпустка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Додаткова за шкідливі умови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Творча відпустка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Додаткова соціальна «на дітей»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Декретна (вагітність та пологи)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Інші щорічні додаткові відпустки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Відпустка учасникам бойових дій (УБД)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0" name="Google Shape;220;p24"/>
          <p:cNvSpPr/>
          <p:nvPr/>
        </p:nvSpPr>
        <p:spPr>
          <a:xfrm>
            <a:off x="581025" y="2995612"/>
            <a:ext cx="5142309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5723334" y="2995612"/>
            <a:ext cx="5887640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581025" y="3614737"/>
            <a:ext cx="5142309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5723334" y="3614737"/>
            <a:ext cx="5887640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581025" y="4233862"/>
            <a:ext cx="5142309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5723334" y="4233862"/>
            <a:ext cx="5887640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581025" y="4852987"/>
            <a:ext cx="5142309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5723334" y="4852987"/>
            <a:ext cx="5887640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Класифікація відпусток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8868" y="4818012"/>
            <a:ext cx="3154263" cy="3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1645443" y="2589162"/>
            <a:ext cx="32956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Кр</a:t>
            </a:r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1645443" y="4017912"/>
            <a:ext cx="32956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 Medium"/>
                <a:ea typeface="Inter Medium"/>
                <a:cs typeface="Inter Medium"/>
                <a:sym typeface="Inter Medium"/>
              </a:rPr>
              <a:t>Коефіцієнт резервування</a:t>
            </a:r>
            <a:endParaRPr/>
          </a:p>
        </p:txBody>
      </p:sp>
      <p:sp>
        <p:nvSpPr>
          <p:cNvPr id="237" name="Google Shape;237;p25"/>
          <p:cNvSpPr txBox="1"/>
          <p:nvPr/>
        </p:nvSpPr>
        <p:spPr>
          <a:xfrm>
            <a:off x="7088981" y="2589162"/>
            <a:ext cx="34575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1.22</a:t>
            </a:r>
            <a:endParaRPr/>
          </a:p>
        </p:txBody>
      </p:sp>
      <p:sp>
        <p:nvSpPr>
          <p:cNvPr id="238" name="Google Shape;238;p25"/>
          <p:cNvSpPr txBox="1"/>
          <p:nvPr/>
        </p:nvSpPr>
        <p:spPr>
          <a:xfrm>
            <a:off x="7088981" y="4017912"/>
            <a:ext cx="345757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 Medium"/>
                <a:ea typeface="Inter Medium"/>
                <a:cs typeface="Inter Medium"/>
                <a:sym typeface="Inter Medium"/>
              </a:rPr>
              <a:t>З урахуванням ЄСВ (22%)</a:t>
            </a: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Алгоритм розрахунку суми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/>
          <p:nvPr/>
        </p:nvSpPr>
        <p:spPr>
          <a:xfrm>
            <a:off x="571500" y="571500"/>
            <a:ext cx="52006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Річна інвентаризація</a:t>
            </a:r>
            <a:endParaRPr/>
          </a:p>
        </p:txBody>
      </p:sp>
      <p:pic>
        <p:nvPicPr>
          <p:cNvPr id="246" name="Google Shape;246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 txBox="1"/>
          <p:nvPr/>
        </p:nvSpPr>
        <p:spPr>
          <a:xfrm>
            <a:off x="1000125" y="1590675"/>
            <a:ext cx="452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Дата: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Обов'язково станом на 31 грудня кожного року.</a:t>
            </a:r>
            <a:endParaRPr/>
          </a:p>
        </p:txBody>
      </p:sp>
      <p:sp>
        <p:nvSpPr>
          <p:cNvPr id="248" name="Google Shape;248;p26"/>
          <p:cNvSpPr txBox="1"/>
          <p:nvPr/>
        </p:nvSpPr>
        <p:spPr>
          <a:xfrm>
            <a:off x="1000125" y="2295525"/>
            <a:ext cx="452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Метод: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Кількість днів відпустки × Середня ЗП (за останній рік).</a:t>
            </a: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1000125" y="3000375"/>
            <a:ext cx="452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Коригування: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Донарахування або списання залишку (Дт 949/Кт 471).</a:t>
            </a:r>
            <a:endParaRPr/>
          </a:p>
        </p:txBody>
      </p:sp>
      <p:sp>
        <p:nvSpPr>
          <p:cNvPr id="250" name="Google Shape;250;p26"/>
          <p:cNvSpPr txBox="1"/>
          <p:nvPr/>
        </p:nvSpPr>
        <p:spPr>
          <a:xfrm>
            <a:off x="1000125" y="3705225"/>
            <a:ext cx="452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Мобілізовані: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Період служби не дає права на відпустку (стаж не йде).</a:t>
            </a:r>
            <a:endParaRPr/>
          </a:p>
        </p:txBody>
      </p:sp>
      <p:pic>
        <p:nvPicPr>
          <p:cNvPr id="251" name="Google Shape;251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6192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324100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02895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3733800"/>
            <a:ext cx="28575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2740580" y="2221259"/>
            <a:ext cx="6710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Дякую за увагу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2900362" y="3554759"/>
            <a:ext cx="639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619750" y="2549872"/>
            <a:ext cx="9525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984392" y="2892772"/>
            <a:ext cx="822321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Суть та термінологія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180183" y="4045297"/>
            <a:ext cx="7831633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Нормативне підґрунтя та визначення понять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85975"/>
            <a:ext cx="3492549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085975"/>
            <a:ext cx="3492549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085975"/>
            <a:ext cx="3492549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914400" y="325755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НП(С)БО 11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914400" y="3771900"/>
            <a:ext cx="2806749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Офіційний термін — «Забезпечення на виплату відпусток». Зобов'язання з невизначеною сумою або часом.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692699" y="325755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Податковий кодекс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692699" y="3771900"/>
            <a:ext cx="280674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Вживається термін «Резерв» (пп. 139.1.1). Для бухгалтера це синоніми в контексті відпусток.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470999" y="325755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МСБО 37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470999" y="3771900"/>
            <a:ext cx="280674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Міжнародні стандарти використовують термін «Provisions» — забезпечення майбутніх витрат.</a:t>
            </a:r>
            <a:endParaRPr/>
          </a:p>
        </p:txBody>
      </p:sp>
      <p:pic>
        <p:nvPicPr>
          <p:cNvPr id="109" name="Google Shape;109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2476500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2699" y="24765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0999" y="24765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Забезпечення чи резерв?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4583663" y="1997868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Ключові ознаки: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3528721" y="2568177"/>
            <a:ext cx="48101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Невизначений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час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Працівник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може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піти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відпустку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поза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графіком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або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піти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зовсім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3528721" y="3282844"/>
            <a:ext cx="48101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Приблизна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сума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Залежить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доходу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попередні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12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місяців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Порядок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№ 100).</a:t>
            </a:r>
            <a:endParaRPr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3528720" y="4089055"/>
            <a:ext cx="48101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Оціночне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значення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Витрати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визнаються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факту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нарахування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виплати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24" name="Google Shape;124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5451" y="2771774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5451" y="3431380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5451" y="423193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431541" y="938211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Специфіка</a:t>
            </a:r>
            <a:r>
              <a:rPr lang="en-US" sz="3150" b="0" i="0" u="none" strike="noStrike" cap="none" dirty="0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</a:t>
            </a:r>
            <a:r>
              <a:rPr lang="en-US" sz="3150" b="0" i="0" u="none" strike="noStrike" cap="none" dirty="0" err="1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забезпечення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5619601" y="2549872"/>
            <a:ext cx="9525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359161" y="2892772"/>
            <a:ext cx="947352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Мета та функції резерву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584721" y="4045297"/>
            <a:ext cx="9022407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Навіщо бізнесу ускладнювати облік?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33662"/>
            <a:ext cx="52387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633662"/>
            <a:ext cx="523875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914400" y="3243262"/>
            <a:ext cx="478059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Кредиторська заборгованість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914400" y="3757612"/>
            <a:ext cx="455295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Дата і сума платежу відомі заздалегідь (наприклад, за отриманий товар). Виникає в момент отримання активу чи послуги.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6724650" y="3243262"/>
            <a:ext cx="478059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Забезпечення (Резерв)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724650" y="3757612"/>
            <a:ext cx="455295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Зобов'язання вже існує (працівник «заробив» дні), але коли і скільки саме буде виплачено — невідомо до моменту події.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Забезпечення vs Кредиторка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52675"/>
            <a:ext cx="3492549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352675"/>
            <a:ext cx="3492549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352675"/>
            <a:ext cx="3492549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914400" y="352425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Рівномірність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914400" y="4038600"/>
            <a:ext cx="280674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Витрати на відпустки «розмазуються» на весь рік, уникаючи піків у літні місяці.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4692699" y="352425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Достовірність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4692699" y="4038600"/>
            <a:ext cx="280674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Відображення реальних боргів перед персоналом у фінансовій звітності.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8470999" y="3524250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Уточнення прибутку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8470999" y="4038600"/>
            <a:ext cx="280674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Запобігає завищенню прибутку, що важливо при виплаті дивідендів чи премій.</a:t>
            </a:r>
            <a:endParaRPr/>
          </a:p>
        </p:txBody>
      </p:sp>
      <p:pic>
        <p:nvPicPr>
          <p:cNvPr id="162" name="Google Shape;162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2743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2699" y="2743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0999" y="27432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Три ключові функції резерву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571500" y="5395912"/>
            <a:ext cx="1104900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━━</a:t>
            </a:r>
            <a:r>
              <a:rPr lang="en-US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Рівномірні</a:t>
            </a:r>
            <a:r>
              <a:rPr lang="en-US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витрати</a:t>
            </a:r>
            <a:r>
              <a:rPr lang="en-US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(з </a:t>
            </a:r>
            <a:r>
              <a:rPr lang="en-US" sz="1500" dirty="0" err="1" smtClean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Резервом</a:t>
            </a:r>
            <a:r>
              <a:rPr lang="uk-UA" sz="1500" dirty="0" smtClean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) </a:t>
            </a:r>
            <a:r>
              <a:rPr lang="uk-UA" sz="1500" i="1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500" b="1" dirty="0" smtClean="0">
                <a:solidFill>
                  <a:srgbClr val="F9731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500" b="1" dirty="0">
                <a:solidFill>
                  <a:srgbClr val="F97316"/>
                </a:solidFill>
                <a:latin typeface="Inter"/>
                <a:ea typeface="Inter"/>
                <a:cs typeface="Inter"/>
                <a:sym typeface="Inter"/>
              </a:rPr>
              <a:t>━━</a:t>
            </a:r>
            <a:r>
              <a:rPr lang="ru-RU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500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Фактичні</a:t>
            </a:r>
            <a:r>
              <a:rPr lang="ru-RU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500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виплати</a:t>
            </a:r>
            <a:r>
              <a:rPr lang="ru-RU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500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відпускних</a:t>
            </a:r>
            <a:r>
              <a:rPr lang="ru-RU" sz="15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(без Резерву)</a:t>
            </a:r>
            <a:endParaRPr lang="ru-RU" sz="1600" dirty="0"/>
          </a:p>
          <a:p>
            <a:pPr lvl="0" algn="ctr">
              <a:lnSpc>
                <a:spcPct val="140000"/>
              </a:lnSpc>
            </a:pPr>
            <a:r>
              <a:rPr lang="en-US" sz="1500" b="0" i="1" u="none" strike="noStrike" cap="none" dirty="0" smtClean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73" name="Google Shape;173;p20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Ефект рівномірності витрат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1" y="1397516"/>
            <a:ext cx="11046909" cy="49099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5619601" y="2549872"/>
            <a:ext cx="952500" cy="571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830783" y="2892772"/>
            <a:ext cx="853028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Хто та коли створює?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2033885" y="4045297"/>
            <a:ext cx="812408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Обов'язковість згідно зі стандартами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484</Words>
  <Application>Microsoft Office PowerPoint</Application>
  <PresentationFormat>Широкоэкранный</PresentationFormat>
  <Paragraphs>70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Urbanist</vt:lpstr>
      <vt:lpstr>Inter</vt:lpstr>
      <vt:lpstr>Calibri</vt:lpstr>
      <vt:lpstr>Urbanist SemiBold</vt:lpstr>
      <vt:lpstr>Inter Medium</vt:lpstr>
      <vt:lpstr>Arial</vt:lpstr>
      <vt:lpstr>Inter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3</cp:revision>
  <dcterms:modified xsi:type="dcterms:W3CDTF">2026-05-15T08:28:10Z</dcterms:modified>
</cp:coreProperties>
</file>