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43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0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608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454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814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00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865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50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55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8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29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9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6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42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2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37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4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F97A8B-8952-4D94-9DE5-E5FE1215170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760DC5-B287-4BAB-93B9-855A15BF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8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9984" y="2099731"/>
            <a:ext cx="6815669" cy="1515533"/>
          </a:xfrm>
        </p:spPr>
        <p:txBody>
          <a:bodyPr/>
          <a:lstStyle/>
          <a:p>
            <a:pPr lvl="0"/>
            <a:r>
              <a:rPr lang="ru-RU" sz="3200" dirty="0"/>
              <a:t/>
            </a:r>
            <a:br>
              <a:rPr lang="ru-RU" sz="3200" dirty="0"/>
            </a:br>
            <a:r>
              <a:rPr lang="uk-UA" sz="3200" dirty="0"/>
              <a:t>«</a:t>
            </a:r>
            <a:r>
              <a:rPr lang="ru-RU" sz="3200" dirty="0" err="1"/>
              <a:t>Ґендерний</a:t>
            </a:r>
            <a:r>
              <a:rPr lang="ru-RU" sz="3200" dirty="0"/>
              <a:t> </a:t>
            </a:r>
            <a:r>
              <a:rPr lang="uk-UA" sz="3200" dirty="0"/>
              <a:t>аспект у формуванні </a:t>
            </a:r>
            <a:r>
              <a:rPr lang="ru-RU" sz="3200" dirty="0" err="1"/>
              <a:t>іміджу</a:t>
            </a:r>
            <a:r>
              <a:rPr lang="ru-RU" sz="3200" dirty="0"/>
              <a:t> </a:t>
            </a:r>
            <a:r>
              <a:rPr lang="ru-RU" sz="3200" dirty="0" err="1"/>
              <a:t>політичного</a:t>
            </a:r>
            <a:r>
              <a:rPr lang="ru-RU" sz="3200" dirty="0"/>
              <a:t> </a:t>
            </a:r>
            <a:r>
              <a:rPr lang="ru-RU" sz="3200" dirty="0" err="1"/>
              <a:t>лідера</a:t>
            </a:r>
            <a:r>
              <a:rPr lang="uk-UA" sz="3200" dirty="0"/>
              <a:t>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3524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/>
              <a:t>імідж</a:t>
            </a:r>
            <a:r>
              <a:rPr lang="ru-RU" b="1" dirty="0"/>
              <a:t> </a:t>
            </a:r>
            <a:r>
              <a:rPr lang="ru-RU" b="1" dirty="0" err="1"/>
              <a:t>політичного</a:t>
            </a:r>
            <a:r>
              <a:rPr lang="ru-RU" b="1" dirty="0"/>
              <a:t> </a:t>
            </a:r>
            <a:r>
              <a:rPr lang="ru-RU" b="1" dirty="0" err="1"/>
              <a:t>лідера</a:t>
            </a:r>
            <a:r>
              <a:rPr lang="ru-RU" b="1" dirty="0"/>
              <a:t>?</a:t>
            </a:r>
          </a:p>
          <a:p>
            <a:r>
              <a:rPr lang="ru-RU" b="1" dirty="0"/>
              <a:t>Роль гендеру у </a:t>
            </a:r>
            <a:r>
              <a:rPr lang="ru-RU" b="1" dirty="0" err="1"/>
              <a:t>формуванні</a:t>
            </a:r>
            <a:r>
              <a:rPr lang="ru-RU" b="1" dirty="0"/>
              <a:t> </a:t>
            </a:r>
            <a:r>
              <a:rPr lang="ru-RU" b="1" dirty="0" err="1"/>
              <a:t>іміджу</a:t>
            </a:r>
            <a:r>
              <a:rPr lang="ru-RU" b="1" dirty="0"/>
              <a:t> </a:t>
            </a:r>
            <a:r>
              <a:rPr lang="ru-RU" b="1" dirty="0" err="1"/>
              <a:t>політичного</a:t>
            </a:r>
            <a:r>
              <a:rPr lang="ru-RU" b="1" dirty="0"/>
              <a:t> </a:t>
            </a:r>
            <a:r>
              <a:rPr lang="ru-RU" b="1" dirty="0" err="1"/>
              <a:t>лідера</a:t>
            </a:r>
            <a:endParaRPr lang="ru-RU" b="1" dirty="0"/>
          </a:p>
          <a:p>
            <a:r>
              <a:rPr lang="ru-RU" b="1" dirty="0"/>
              <a:t>Статистика: </a:t>
            </a:r>
            <a:r>
              <a:rPr lang="ru-RU" b="1" dirty="0" err="1"/>
              <a:t>жінки</a:t>
            </a:r>
            <a:r>
              <a:rPr lang="ru-RU" b="1" dirty="0"/>
              <a:t> на посадах </a:t>
            </a:r>
            <a:r>
              <a:rPr lang="ru-RU" b="1" dirty="0" err="1"/>
              <a:t>політичних</a:t>
            </a:r>
            <a:r>
              <a:rPr lang="ru-RU" b="1" dirty="0"/>
              <a:t> </a:t>
            </a:r>
            <a:r>
              <a:rPr lang="ru-RU" b="1" dirty="0" err="1"/>
              <a:t>лідерів</a:t>
            </a:r>
            <a:endParaRPr lang="ru-RU" b="1" dirty="0"/>
          </a:p>
          <a:p>
            <a:r>
              <a:rPr lang="ru-RU" b="1" dirty="0" err="1"/>
              <a:t>Жінки-політики</a:t>
            </a:r>
            <a:r>
              <a:rPr lang="ru-RU" b="1" dirty="0"/>
              <a:t>: </a:t>
            </a:r>
            <a:r>
              <a:rPr lang="ru-RU" b="1" dirty="0" err="1"/>
              <a:t>приклади</a:t>
            </a:r>
            <a:r>
              <a:rPr lang="ru-RU" b="1" dirty="0"/>
              <a:t> </a:t>
            </a:r>
            <a:r>
              <a:rPr lang="ru-RU" b="1" dirty="0" err="1"/>
              <a:t>успіху</a:t>
            </a:r>
            <a:endParaRPr lang="ru-RU" b="1" dirty="0"/>
          </a:p>
          <a:p>
            <a:r>
              <a:rPr lang="ru-RU" b="1" dirty="0" err="1"/>
              <a:t>Якість</a:t>
            </a:r>
            <a:r>
              <a:rPr lang="ru-RU" b="1" dirty="0"/>
              <a:t> </a:t>
            </a:r>
            <a:r>
              <a:rPr lang="ru-RU" b="1" dirty="0" err="1"/>
              <a:t>лідерства</a:t>
            </a:r>
            <a:r>
              <a:rPr lang="ru-RU" b="1" dirty="0"/>
              <a:t>: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залежить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гендеру?</a:t>
            </a:r>
          </a:p>
          <a:p>
            <a:r>
              <a:rPr lang="ru-RU" b="1" dirty="0" err="1"/>
              <a:t>Рекомендації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іміджу</a:t>
            </a:r>
            <a:r>
              <a:rPr lang="ru-RU" b="1" dirty="0"/>
              <a:t> </a:t>
            </a:r>
            <a:r>
              <a:rPr lang="ru-RU" b="1" dirty="0" err="1"/>
              <a:t>жіночого</a:t>
            </a:r>
            <a:r>
              <a:rPr lang="ru-RU" b="1" dirty="0"/>
              <a:t> </a:t>
            </a:r>
            <a:r>
              <a:rPr lang="ru-RU" b="1" dirty="0" err="1"/>
              <a:t>політичного</a:t>
            </a:r>
            <a:r>
              <a:rPr lang="ru-RU" b="1" dirty="0"/>
              <a:t> </a:t>
            </a:r>
            <a:r>
              <a:rPr lang="ru-RU" b="1" dirty="0" err="1"/>
              <a:t>лідера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67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вражень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у </a:t>
            </a:r>
            <a:r>
              <a:rPr lang="ru-RU" dirty="0" err="1"/>
              <a:t>громадськості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зовнішність</a:t>
            </a:r>
            <a:r>
              <a:rPr lang="ru-RU" dirty="0"/>
              <a:t>, </a:t>
            </a:r>
            <a:r>
              <a:rPr lang="ru-RU" dirty="0" err="1"/>
              <a:t>манери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, стиль </a:t>
            </a:r>
            <a:r>
              <a:rPr lang="ru-RU" dirty="0" err="1"/>
              <a:t>одягу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та </a:t>
            </a:r>
            <a:r>
              <a:rPr lang="ru-RU" dirty="0" err="1"/>
              <a:t>досягнення</a:t>
            </a:r>
            <a:r>
              <a:rPr lang="ru-RU" dirty="0"/>
              <a:t>.</a:t>
            </a:r>
          </a:p>
          <a:p>
            <a:r>
              <a:rPr lang="ru-RU" dirty="0" err="1"/>
              <a:t>Наприклад</a:t>
            </a:r>
            <a:r>
              <a:rPr lang="ru-RU" dirty="0"/>
              <a:t>, одним з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прикладів</a:t>
            </a:r>
            <a:r>
              <a:rPr lang="ru-RU" dirty="0"/>
              <a:t>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 є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Зеленський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президентської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2019 року </a:t>
            </a:r>
            <a:r>
              <a:rPr lang="ru-RU" dirty="0" err="1"/>
              <a:t>використовував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комедійний</a:t>
            </a:r>
            <a:r>
              <a:rPr lang="ru-RU" dirty="0"/>
              <a:t> талант та </a:t>
            </a:r>
            <a:r>
              <a:rPr lang="ru-RU" dirty="0" err="1"/>
              <a:t>нестандартні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для </a:t>
            </a:r>
            <a:r>
              <a:rPr lang="ru-RU" dirty="0" err="1"/>
              <a:t>привернення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45" y="879230"/>
            <a:ext cx="5336931" cy="533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0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Роль гендеру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7155" y="3031065"/>
            <a:ext cx="4045112" cy="323785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 є 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. Гендерна </a:t>
            </a:r>
            <a:r>
              <a:rPr lang="ru-RU" dirty="0" err="1"/>
              <a:t>приналежність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. Часто </a:t>
            </a:r>
            <a:r>
              <a:rPr lang="ru-RU" dirty="0" err="1"/>
              <a:t>жінки-політики</a:t>
            </a:r>
            <a:r>
              <a:rPr lang="ru-RU" dirty="0"/>
              <a:t> </a:t>
            </a:r>
            <a:r>
              <a:rPr lang="ru-RU" dirty="0" err="1"/>
              <a:t>змушені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у </a:t>
            </a:r>
            <a:r>
              <a:rPr lang="ru-RU" dirty="0" err="1"/>
              <a:t>чоловічому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, де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характеру </a:t>
            </a:r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 smtClean="0"/>
              <a:t>чоловічими</a:t>
            </a:r>
            <a:r>
              <a:rPr lang="ru-RU" dirty="0" smtClean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агресивність</a:t>
            </a:r>
            <a:r>
              <a:rPr lang="ru-RU" dirty="0"/>
              <a:t>, </a:t>
            </a:r>
            <a:r>
              <a:rPr lang="ru-RU" dirty="0" err="1"/>
              <a:t>наполегливість</a:t>
            </a:r>
            <a:r>
              <a:rPr lang="ru-RU" dirty="0"/>
              <a:t>, </a:t>
            </a:r>
            <a:r>
              <a:rPr lang="ru-RU" dirty="0" err="1"/>
              <a:t>упертість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сприйняті</a:t>
            </a:r>
            <a:r>
              <a:rPr lang="ru-RU" dirty="0"/>
              <a:t> як </a:t>
            </a:r>
            <a:r>
              <a:rPr lang="ru-RU" dirty="0" err="1"/>
              <a:t>негативні</a:t>
            </a:r>
            <a:r>
              <a:rPr lang="ru-RU" dirty="0"/>
              <a:t>, коли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проявляє</a:t>
            </a:r>
            <a:r>
              <a:rPr lang="ru-RU" dirty="0"/>
              <a:t> </a:t>
            </a:r>
            <a:r>
              <a:rPr lang="ru-RU" dirty="0" err="1"/>
              <a:t>жінка-політик</a:t>
            </a:r>
            <a:r>
              <a:rPr lang="ru-RU" dirty="0"/>
              <a:t>.</a:t>
            </a:r>
          </a:p>
          <a:p>
            <a:r>
              <a:rPr lang="ru-RU" dirty="0"/>
              <a:t>З </a:t>
            </a:r>
            <a:r>
              <a:rPr lang="ru-RU" dirty="0" err="1"/>
              <a:t>іншого</a:t>
            </a:r>
            <a:r>
              <a:rPr lang="ru-RU" dirty="0"/>
              <a:t> боку, </a:t>
            </a:r>
            <a:r>
              <a:rPr lang="ru-RU" dirty="0" err="1"/>
              <a:t>жінки-політики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проявляють</a:t>
            </a:r>
            <a:r>
              <a:rPr lang="ru-RU" dirty="0"/>
              <a:t> </a:t>
            </a:r>
            <a:r>
              <a:rPr lang="ru-RU" dirty="0" err="1" smtClean="0"/>
              <a:t>жіночі</a:t>
            </a:r>
            <a:r>
              <a:rPr lang="ru-RU" dirty="0" smtClean="0"/>
              <a:t> </a:t>
            </a:r>
            <a:r>
              <a:rPr lang="ru-RU" dirty="0" err="1"/>
              <a:t>риси</a:t>
            </a:r>
            <a:r>
              <a:rPr lang="ru-RU" dirty="0"/>
              <a:t>, часто </a:t>
            </a:r>
            <a:r>
              <a:rPr lang="ru-RU" dirty="0" err="1"/>
              <a:t>зводяться</a:t>
            </a:r>
            <a:r>
              <a:rPr lang="ru-RU" dirty="0"/>
              <a:t> до </a:t>
            </a:r>
            <a:r>
              <a:rPr lang="ru-RU" dirty="0" err="1"/>
              <a:t>стереотипів</a:t>
            </a:r>
            <a:r>
              <a:rPr lang="ru-RU" dirty="0"/>
              <a:t> про </a:t>
            </a:r>
            <a:r>
              <a:rPr lang="ru-RU" dirty="0" err="1"/>
              <a:t>слабкість</a:t>
            </a:r>
            <a:r>
              <a:rPr lang="ru-RU" dirty="0"/>
              <a:t>, </a:t>
            </a:r>
            <a:r>
              <a:rPr lang="ru-RU" dirty="0" err="1"/>
              <a:t>неспроможність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та </a:t>
            </a:r>
            <a:r>
              <a:rPr lang="ru-RU" dirty="0" err="1"/>
              <a:t>емоційність</a:t>
            </a:r>
            <a:r>
              <a:rPr lang="ru-RU" dirty="0"/>
              <a:t>. Таким чином, </a:t>
            </a:r>
            <a:r>
              <a:rPr lang="ru-RU" dirty="0" err="1"/>
              <a:t>формування</a:t>
            </a:r>
            <a:r>
              <a:rPr lang="ru-RU" dirty="0"/>
              <a:t> позитивного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жінки-політика</a:t>
            </a:r>
            <a:r>
              <a:rPr lang="ru-RU" dirty="0"/>
              <a:t> є </a:t>
            </a:r>
            <a:r>
              <a:rPr lang="ru-RU" dirty="0" err="1"/>
              <a:t>складним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, яке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та </a:t>
            </a:r>
            <a:r>
              <a:rPr lang="ru-RU" dirty="0" err="1"/>
              <a:t>роботи</a:t>
            </a:r>
            <a:r>
              <a:rPr lang="ru-RU" dirty="0"/>
              <a:t> над собою.</a:t>
            </a:r>
          </a:p>
          <a:p>
            <a:endParaRPr lang="ru-RU" dirty="0"/>
          </a:p>
        </p:txBody>
      </p:sp>
      <p:pic>
        <p:nvPicPr>
          <p:cNvPr id="1026" name="Picture 2" descr="Спартц проти Єрмака: що стало причиною скандальних заяв з Конгресу США |  Європейська прав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64" y="2095866"/>
            <a:ext cx="6114228" cy="34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1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Статистика: </a:t>
            </a:r>
            <a:r>
              <a:rPr lang="ru-RU" dirty="0" err="1"/>
              <a:t>жінки</a:t>
            </a:r>
            <a:r>
              <a:rPr lang="ru-RU" dirty="0"/>
              <a:t> на посадах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лідерів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6285" y="3031065"/>
            <a:ext cx="3965981" cy="299166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світі</a:t>
            </a:r>
            <a:r>
              <a:rPr lang="ru-RU" dirty="0"/>
              <a:t> на посадах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лідерів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представлено </a:t>
            </a:r>
            <a:r>
              <a:rPr lang="ru-RU" dirty="0" err="1"/>
              <a:t>менше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чоловіків</a:t>
            </a:r>
            <a:r>
              <a:rPr lang="ru-RU" dirty="0"/>
              <a:t>. За </a:t>
            </a:r>
            <a:r>
              <a:rPr lang="ru-RU" dirty="0" err="1"/>
              <a:t>даними</a:t>
            </a:r>
            <a:r>
              <a:rPr lang="ru-RU" dirty="0"/>
              <a:t> ООН, у 2021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22 з 193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-глав держав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урядів</a:t>
            </a:r>
            <a:r>
              <a:rPr lang="ru-RU" dirty="0"/>
              <a:t>. У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статистика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 - 18%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керівні</a:t>
            </a:r>
            <a:r>
              <a:rPr lang="ru-RU" dirty="0"/>
              <a:t> посади </a:t>
            </a:r>
            <a:r>
              <a:rPr lang="ru-RU" dirty="0" err="1"/>
              <a:t>урядів</a:t>
            </a:r>
            <a:r>
              <a:rPr lang="ru-RU" dirty="0"/>
              <a:t>. У США та </a:t>
            </a:r>
            <a:r>
              <a:rPr lang="ru-RU" dirty="0" err="1"/>
              <a:t>Канаді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становить </a:t>
            </a:r>
            <a:r>
              <a:rPr lang="ru-RU" dirty="0" err="1"/>
              <a:t>близько</a:t>
            </a:r>
            <a:r>
              <a:rPr lang="ru-RU" dirty="0"/>
              <a:t> 30%. У </a:t>
            </a:r>
            <a:r>
              <a:rPr lang="ru-RU" dirty="0" err="1"/>
              <a:t>країнах</a:t>
            </a:r>
            <a:r>
              <a:rPr lang="ru-RU" dirty="0"/>
              <a:t> Африки та </a:t>
            </a:r>
            <a:r>
              <a:rPr lang="ru-RU" dirty="0" err="1"/>
              <a:t>Південної</a:t>
            </a:r>
            <a:r>
              <a:rPr lang="ru-RU" dirty="0"/>
              <a:t> Америки </a:t>
            </a:r>
            <a:r>
              <a:rPr lang="ru-RU" dirty="0" err="1"/>
              <a:t>жінки</a:t>
            </a:r>
            <a:r>
              <a:rPr lang="ru-RU" dirty="0"/>
              <a:t> на посадах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лідерів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рідше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з </a:t>
            </a:r>
            <a:r>
              <a:rPr lang="ru-RU" dirty="0" err="1"/>
              <a:t>жіночими</a:t>
            </a:r>
            <a:r>
              <a:rPr lang="ru-RU" dirty="0"/>
              <a:t> </a:t>
            </a:r>
            <a:r>
              <a:rPr lang="ru-RU" dirty="0" err="1"/>
              <a:t>політичними</a:t>
            </a:r>
            <a:r>
              <a:rPr lang="ru-RU" dirty="0"/>
              <a:t> </a:t>
            </a:r>
            <a:r>
              <a:rPr lang="ru-RU" dirty="0" err="1"/>
              <a:t>лідерами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не </a:t>
            </a:r>
            <a:r>
              <a:rPr lang="ru-RU" dirty="0" err="1"/>
              <a:t>найкраща</a:t>
            </a:r>
            <a:r>
              <a:rPr lang="ru-RU" dirty="0"/>
              <a:t>. 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фонду «</a:t>
            </a:r>
            <a:r>
              <a:rPr lang="ru-RU" dirty="0" err="1"/>
              <a:t>Відродження</a:t>
            </a:r>
            <a:r>
              <a:rPr lang="ru-RU" dirty="0"/>
              <a:t>», у </a:t>
            </a:r>
            <a:r>
              <a:rPr lang="ru-RU" dirty="0" err="1"/>
              <a:t>Верховній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 </a:t>
            </a:r>
            <a:r>
              <a:rPr lang="en-US" dirty="0"/>
              <a:t>IX </a:t>
            </a:r>
            <a:r>
              <a:rPr lang="ru-RU" dirty="0" err="1"/>
              <a:t>скликання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-депутаток </a:t>
            </a:r>
            <a:r>
              <a:rPr lang="ru-RU" dirty="0" err="1"/>
              <a:t>менше</a:t>
            </a:r>
            <a:r>
              <a:rPr lang="ru-RU" dirty="0"/>
              <a:t> 20%, </a:t>
            </a:r>
            <a:r>
              <a:rPr lang="ru-RU" dirty="0" err="1"/>
              <a:t>хоча</a:t>
            </a:r>
            <a:r>
              <a:rPr lang="ru-RU" dirty="0"/>
              <a:t> в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.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займати</a:t>
            </a:r>
            <a:r>
              <a:rPr lang="ru-RU" dirty="0"/>
              <a:t> </a:t>
            </a:r>
            <a:r>
              <a:rPr lang="ru-RU" dirty="0" err="1"/>
              <a:t>керівні</a:t>
            </a:r>
            <a:r>
              <a:rPr lang="ru-RU" dirty="0"/>
              <a:t> посади в </a:t>
            </a:r>
            <a:r>
              <a:rPr lang="ru-RU" dirty="0" err="1"/>
              <a:t>уряді</a:t>
            </a:r>
            <a:r>
              <a:rPr lang="ru-RU" dirty="0"/>
              <a:t> та </a:t>
            </a:r>
            <a:r>
              <a:rPr lang="ru-RU" dirty="0" err="1"/>
              <a:t>муніципалітетах</a:t>
            </a:r>
            <a:r>
              <a:rPr lang="ru-RU" dirty="0" smtClean="0"/>
              <a:t>. Але зараз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тенденція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на </a:t>
            </a:r>
            <a:r>
              <a:rPr lang="ru-RU" dirty="0" err="1" smtClean="0"/>
              <a:t>краще</a:t>
            </a:r>
            <a:r>
              <a:rPr lang="ru-RU" dirty="0" smtClean="0"/>
              <a:t>,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і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шанси</a:t>
            </a:r>
            <a:r>
              <a:rPr lang="ru-RU" dirty="0" smtClean="0"/>
              <a:t> з </a:t>
            </a:r>
            <a:r>
              <a:rPr lang="ru-RU" dirty="0" err="1" smtClean="0"/>
              <a:t>чоловіками</a:t>
            </a:r>
            <a:r>
              <a:rPr lang="ru-RU" dirty="0" smtClean="0"/>
              <a:t> </a:t>
            </a:r>
            <a:r>
              <a:rPr lang="ru-RU" dirty="0" err="1" smtClean="0"/>
              <a:t>займати</a:t>
            </a:r>
            <a:r>
              <a:rPr lang="ru-RU" dirty="0" smtClean="0"/>
              <a:t> </a:t>
            </a:r>
            <a:r>
              <a:rPr lang="ru-RU" dirty="0" err="1" smtClean="0"/>
              <a:t>ключові</a:t>
            </a:r>
            <a:r>
              <a:rPr lang="ru-RU" dirty="0" smtClean="0"/>
              <a:t> посади не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політиці</a:t>
            </a:r>
            <a:r>
              <a:rPr lang="ru-RU" dirty="0" smtClean="0"/>
              <a:t>, а й в </a:t>
            </a:r>
            <a:r>
              <a:rPr lang="ru-RU" dirty="0" err="1" smtClean="0"/>
              <a:t>інших</a:t>
            </a:r>
            <a:r>
              <a:rPr lang="ru-RU" dirty="0" smtClean="0"/>
              <a:t> сферах.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7" y="782516"/>
            <a:ext cx="5436576" cy="543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Жінки-політики</a:t>
            </a:r>
            <a:r>
              <a:rPr lang="ru-RU" dirty="0"/>
              <a:t>: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6815" y="3031065"/>
            <a:ext cx="4115451" cy="3044420"/>
          </a:xfrm>
        </p:spPr>
        <p:txBody>
          <a:bodyPr>
            <a:normAutofit/>
          </a:bodyPr>
          <a:lstStyle/>
          <a:p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жінок-політиків</a:t>
            </a:r>
            <a:r>
              <a:rPr lang="ru-RU" dirty="0"/>
              <a:t> є </a:t>
            </a:r>
            <a:r>
              <a:rPr lang="ru-RU" dirty="0" err="1"/>
              <a:t>Анґела</a:t>
            </a:r>
            <a:r>
              <a:rPr lang="ru-RU" dirty="0"/>
              <a:t> Меркель, канцлер </a:t>
            </a:r>
            <a:r>
              <a:rPr lang="ru-RU" dirty="0" err="1"/>
              <a:t>Німеччини</a:t>
            </a:r>
            <a:r>
              <a:rPr lang="ru-RU" dirty="0"/>
              <a:t>. Вона </a:t>
            </a:r>
            <a:r>
              <a:rPr lang="ru-RU" dirty="0" err="1" smtClean="0"/>
              <a:t>займала</a:t>
            </a:r>
            <a:r>
              <a:rPr lang="ru-RU" dirty="0" smtClean="0"/>
              <a:t> </a:t>
            </a:r>
            <a:r>
              <a:rPr lang="ru-RU" dirty="0" err="1"/>
              <a:t>цю</a:t>
            </a:r>
            <a:r>
              <a:rPr lang="ru-RU" dirty="0"/>
              <a:t> посаду з 2005 року та є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найвпливовіших</a:t>
            </a:r>
            <a:r>
              <a:rPr lang="ru-RU" dirty="0"/>
              <a:t> людей в </a:t>
            </a:r>
            <a:r>
              <a:rPr lang="ru-RU" dirty="0" err="1"/>
              <a:t>Європі</a:t>
            </a:r>
            <a:r>
              <a:rPr lang="ru-RU" dirty="0"/>
              <a:t>. Меркель </a:t>
            </a:r>
            <a:r>
              <a:rPr lang="ru-RU" dirty="0" err="1"/>
              <a:t>відома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суворістю</a:t>
            </a:r>
            <a:r>
              <a:rPr lang="ru-RU" dirty="0"/>
              <a:t> та </a:t>
            </a:r>
            <a:r>
              <a:rPr lang="ru-RU" dirty="0" err="1"/>
              <a:t>ефективністю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непересічною</a:t>
            </a:r>
            <a:r>
              <a:rPr lang="ru-RU" dirty="0"/>
              <a:t> </a:t>
            </a:r>
            <a:r>
              <a:rPr lang="ru-RU" dirty="0" err="1"/>
              <a:t>мовною</a:t>
            </a:r>
            <a:r>
              <a:rPr lang="ru-RU" dirty="0"/>
              <a:t> </a:t>
            </a:r>
            <a:r>
              <a:rPr lang="ru-RU" dirty="0" err="1"/>
              <a:t>підготовкою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бути </a:t>
            </a:r>
            <a:r>
              <a:rPr lang="ru-RU" dirty="0" err="1"/>
              <a:t>впевненою</a:t>
            </a:r>
            <a:r>
              <a:rPr lang="ru-RU" dirty="0"/>
              <a:t> на </a:t>
            </a:r>
            <a:r>
              <a:rPr lang="ru-RU" dirty="0" err="1"/>
              <a:t>міжнародних</a:t>
            </a:r>
            <a:r>
              <a:rPr lang="ru-RU" dirty="0"/>
              <a:t> переговорах.</a:t>
            </a:r>
          </a:p>
          <a:p>
            <a:endParaRPr lang="ru-RU" dirty="0"/>
          </a:p>
        </p:txBody>
      </p:sp>
      <p:pic>
        <p:nvPicPr>
          <p:cNvPr id="2050" name="Picture 2" descr="Меркель считает, что война в Украине закончится за столом переговоров, но  ее роли в этом не будет | РБК Укра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63" y="1887781"/>
            <a:ext cx="5928620" cy="33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57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лідерства</a:t>
            </a:r>
            <a:r>
              <a:rPr lang="ru-RU" dirty="0"/>
              <a:t>: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гендеру?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порівнювати</a:t>
            </a:r>
            <a:r>
              <a:rPr lang="ru-RU" dirty="0"/>
              <a:t> </a:t>
            </a:r>
            <a:r>
              <a:rPr lang="ru-RU" dirty="0" err="1"/>
              <a:t>лідерську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і </a:t>
            </a:r>
            <a:r>
              <a:rPr lang="ru-RU" dirty="0" err="1"/>
              <a:t>чоловіків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помітити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проявляють</a:t>
            </a:r>
            <a:r>
              <a:rPr lang="ru-RU" dirty="0"/>
              <a:t> </a:t>
            </a:r>
            <a:r>
              <a:rPr lang="ru-RU" dirty="0" err="1"/>
              <a:t>соціальну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та </a:t>
            </a:r>
            <a:r>
              <a:rPr lang="ru-RU" dirty="0" err="1"/>
              <a:t>емоційну</a:t>
            </a:r>
            <a:r>
              <a:rPr lang="ru-RU" dirty="0"/>
              <a:t> </a:t>
            </a:r>
            <a:r>
              <a:rPr lang="ru-RU" dirty="0" err="1"/>
              <a:t>інтелігентність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чоловіки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активніше</a:t>
            </a:r>
            <a:r>
              <a:rPr lang="ru-RU" dirty="0"/>
              <a:t> </a:t>
            </a:r>
            <a:r>
              <a:rPr lang="ru-RU" dirty="0" err="1"/>
              <a:t>демонструють</a:t>
            </a:r>
            <a:r>
              <a:rPr lang="ru-RU" dirty="0"/>
              <a:t> </a:t>
            </a:r>
            <a:r>
              <a:rPr lang="ru-RU" dirty="0" err="1"/>
              <a:t>амбітність</a:t>
            </a:r>
            <a:r>
              <a:rPr lang="ru-RU" dirty="0"/>
              <a:t> та </a:t>
            </a:r>
            <a:r>
              <a:rPr lang="ru-RU" dirty="0" err="1"/>
              <a:t>рішучість</a:t>
            </a:r>
            <a:r>
              <a:rPr lang="ru-RU" dirty="0"/>
              <a:t>.</a:t>
            </a:r>
          </a:p>
          <a:p>
            <a:r>
              <a:rPr lang="ru-RU" dirty="0" err="1"/>
              <a:t>Однак</a:t>
            </a:r>
            <a:r>
              <a:rPr lang="ru-RU" dirty="0"/>
              <a:t>,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стверджувати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лідерства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гендеру. </a:t>
            </a:r>
            <a:r>
              <a:rPr lang="ru-RU" dirty="0" err="1"/>
              <a:t>Важливою</a:t>
            </a:r>
            <a:r>
              <a:rPr lang="ru-RU" dirty="0"/>
              <a:t> є комплексна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, характеристик та </a:t>
            </a:r>
            <a:r>
              <a:rPr lang="ru-RU" dirty="0" err="1"/>
              <a:t>досягнень</a:t>
            </a:r>
            <a:r>
              <a:rPr lang="ru-RU" dirty="0"/>
              <a:t> кожного конкретного </a:t>
            </a:r>
            <a:r>
              <a:rPr lang="ru-RU" dirty="0" err="1"/>
              <a:t>лідера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статі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 descr="Алла Надточій розповіла, хто кращий керівник – чоловік чи жінка (віде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66" y="1723945"/>
            <a:ext cx="6302563" cy="374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2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жіночого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7155" y="3031064"/>
            <a:ext cx="4045112" cy="2965289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сформувати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жіночого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. </a:t>
            </a:r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зосередитися</a:t>
            </a:r>
            <a:r>
              <a:rPr lang="ru-RU" dirty="0"/>
              <a:t> на </a:t>
            </a:r>
            <a:r>
              <a:rPr lang="ru-RU" dirty="0" err="1"/>
              <a:t>компетенції</a:t>
            </a:r>
            <a:r>
              <a:rPr lang="ru-RU" dirty="0"/>
              <a:t> та </a:t>
            </a:r>
            <a:r>
              <a:rPr lang="ru-RU" dirty="0" err="1"/>
              <a:t>досвіді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, а не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статі</a:t>
            </a:r>
            <a:r>
              <a:rPr lang="ru-RU" dirty="0"/>
              <a:t>. </a:t>
            </a:r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стратегію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, яка б дозволила </a:t>
            </a:r>
            <a:r>
              <a:rPr lang="ru-RU" dirty="0" err="1"/>
              <a:t>підкреслити</a:t>
            </a:r>
            <a:r>
              <a:rPr lang="ru-RU" dirty="0"/>
              <a:t>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та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формати</a:t>
            </a:r>
            <a:r>
              <a:rPr lang="ru-RU" dirty="0"/>
              <a:t>: </a:t>
            </a:r>
            <a:r>
              <a:rPr lang="ru-RU" dirty="0" err="1"/>
              <a:t>інтерв'ю</a:t>
            </a:r>
            <a:r>
              <a:rPr lang="ru-RU" dirty="0"/>
              <a:t>, </a:t>
            </a:r>
            <a:r>
              <a:rPr lang="ru-RU" dirty="0" err="1"/>
              <a:t>прес-конференції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та стиль </a:t>
            </a:r>
            <a:r>
              <a:rPr lang="ru-RU" dirty="0" err="1"/>
              <a:t>лідера</a:t>
            </a:r>
            <a:r>
              <a:rPr lang="ru-RU" dirty="0"/>
              <a:t>. Для </a:t>
            </a:r>
            <a:r>
              <a:rPr lang="ru-RU" dirty="0" err="1"/>
              <a:t>жінок-політиків</a:t>
            </a:r>
            <a:r>
              <a:rPr lang="ru-RU" dirty="0"/>
              <a:t> особливо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dirty="0" err="1"/>
              <a:t>гарний</a:t>
            </a:r>
            <a:r>
              <a:rPr lang="ru-RU" dirty="0"/>
              <a:t> наряд, </a:t>
            </a:r>
            <a:r>
              <a:rPr lang="ru-RU" dirty="0" err="1"/>
              <a:t>який</a:t>
            </a:r>
            <a:r>
              <a:rPr lang="ru-RU" dirty="0"/>
              <a:t> би </a:t>
            </a:r>
            <a:r>
              <a:rPr lang="ru-RU" dirty="0" err="1"/>
              <a:t>відповідав</a:t>
            </a:r>
            <a:r>
              <a:rPr lang="ru-RU" dirty="0"/>
              <a:t> </a:t>
            </a:r>
            <a:r>
              <a:rPr lang="ru-RU" dirty="0" err="1"/>
              <a:t>їхньому</a:t>
            </a:r>
            <a:r>
              <a:rPr lang="ru-RU" dirty="0"/>
              <a:t> стилю та </a:t>
            </a:r>
            <a:r>
              <a:rPr lang="ru-RU" dirty="0" err="1"/>
              <a:t>підкреслював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індивідуальність</a:t>
            </a:r>
            <a:r>
              <a:rPr lang="ru-RU" dirty="0"/>
              <a:t>. </a:t>
            </a:r>
            <a:r>
              <a:rPr lang="ru-RU" dirty="0" err="1"/>
              <a:t>Нарешті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пам'ятати</a:t>
            </a:r>
            <a:r>
              <a:rPr lang="ru-RU" dirty="0"/>
              <a:t> про </a:t>
            </a:r>
            <a:r>
              <a:rPr lang="ru-RU" dirty="0" err="1"/>
              <a:t>важливість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мереж та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дозволить </a:t>
            </a:r>
            <a:r>
              <a:rPr lang="ru-RU" dirty="0" err="1"/>
              <a:t>лідеру</a:t>
            </a:r>
            <a:r>
              <a:rPr lang="ru-RU" dirty="0"/>
              <a:t> бути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та </a:t>
            </a:r>
            <a:r>
              <a:rPr lang="ru-RU" dirty="0" err="1"/>
              <a:t>підвищити</a:t>
            </a:r>
            <a:r>
              <a:rPr lang="ru-RU" dirty="0"/>
              <a:t> свою </a:t>
            </a:r>
            <a:r>
              <a:rPr lang="ru-RU" dirty="0" err="1"/>
              <a:t>популярність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985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644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 «Ґендерний аспект у формуванні іміджу політичного лідера».</vt:lpstr>
      <vt:lpstr>План</vt:lpstr>
      <vt:lpstr>Що таке імідж політичного лідера?</vt:lpstr>
      <vt:lpstr>Роль гендеру у формуванні іміджу політичного лідера</vt:lpstr>
      <vt:lpstr>Статистика: жінки на посадах політичних лідерів</vt:lpstr>
      <vt:lpstr>Жінки-політики: приклади успіху</vt:lpstr>
      <vt:lpstr>Якість лідерства: чи залежить від гендеру?</vt:lpstr>
      <vt:lpstr>Рекомендації щодо формування іміджу жіночого політичного лідера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«Ґендерний аспект у формуванні іміджу політичного лідера».</dc:title>
  <dc:creator>GameOn</dc:creator>
  <cp:lastModifiedBy>lenovo</cp:lastModifiedBy>
  <cp:revision>2</cp:revision>
  <dcterms:created xsi:type="dcterms:W3CDTF">2023-10-05T08:59:58Z</dcterms:created>
  <dcterms:modified xsi:type="dcterms:W3CDTF">2024-02-21T14:35:17Z</dcterms:modified>
</cp:coreProperties>
</file>