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2/21/2023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B04C734-9CBF-422F-9F60-9C044583B683}"/>
              </a:ext>
            </a:extLst>
          </p:cNvPr>
          <p:cNvSpPr>
            <a:spLocks noGrp="1"/>
          </p:cNvSpPr>
          <p:nvPr>
            <p:ph type="ctrTitle"/>
          </p:nvPr>
        </p:nvSpPr>
        <p:spPr>
          <a:xfrm>
            <a:off x="3962399" y="827925"/>
            <a:ext cx="7197726" cy="2421464"/>
          </a:xfrm>
        </p:spPr>
        <p:txBody>
          <a:bodyPr/>
          <a:lstStyle/>
          <a:p>
            <a:pPr algn="ctr"/>
            <a:r>
              <a:rPr lang="ru-RU" dirty="0">
                <a:solidFill>
                  <a:srgbClr val="FFFF00"/>
                </a:solidFill>
              </a:rPr>
              <a:t>PR як робота з </a:t>
            </a:r>
            <a:r>
              <a:rPr lang="ru-RU" dirty="0" err="1">
                <a:solidFill>
                  <a:srgbClr val="FFFF00"/>
                </a:solidFill>
              </a:rPr>
              <a:t>громадськістю</a:t>
            </a:r>
            <a:endParaRPr lang="uk-UA" dirty="0">
              <a:solidFill>
                <a:srgbClr val="FFFF00"/>
              </a:solidFill>
            </a:endParaRPr>
          </a:p>
        </p:txBody>
      </p:sp>
      <p:sp>
        <p:nvSpPr>
          <p:cNvPr id="3" name="Підзаголовок 2">
            <a:extLst>
              <a:ext uri="{FF2B5EF4-FFF2-40B4-BE49-F238E27FC236}">
                <a16:creationId xmlns:a16="http://schemas.microsoft.com/office/drawing/2014/main" id="{15FD92DC-DEF2-44CC-BDD0-938A08DC3F33}"/>
              </a:ext>
            </a:extLst>
          </p:cNvPr>
          <p:cNvSpPr>
            <a:spLocks noGrp="1"/>
          </p:cNvSpPr>
          <p:nvPr>
            <p:ph type="subTitle" idx="1"/>
          </p:nvPr>
        </p:nvSpPr>
        <p:spPr>
          <a:xfrm>
            <a:off x="3497802" y="3608612"/>
            <a:ext cx="8398275" cy="2614635"/>
          </a:xfrm>
        </p:spPr>
        <p:txBody>
          <a:bodyPr>
            <a:normAutofit/>
          </a:bodyPr>
          <a:lstStyle/>
          <a:p>
            <a:pPr marL="342900" indent="-342900" algn="l">
              <a:buFont typeface="+mj-lt"/>
              <a:buAutoNum type="arabicPeriod"/>
            </a:pPr>
            <a:r>
              <a:rPr lang="uk-UA" dirty="0"/>
              <a:t>Основні характеристики громадської думки.</a:t>
            </a:r>
          </a:p>
          <a:p>
            <a:pPr marL="342900" indent="-342900" algn="l">
              <a:buFont typeface="+mj-lt"/>
              <a:buAutoNum type="arabicPeriod"/>
            </a:pPr>
            <a:r>
              <a:rPr lang="ru-RU" dirty="0" err="1"/>
              <a:t>Психологічні</a:t>
            </a:r>
            <a:r>
              <a:rPr lang="ru-RU" dirty="0"/>
              <a:t> </a:t>
            </a:r>
            <a:r>
              <a:rPr lang="ru-RU" dirty="0" err="1"/>
              <a:t>механізми</a:t>
            </a:r>
            <a:r>
              <a:rPr lang="ru-RU" dirty="0"/>
              <a:t> </a:t>
            </a:r>
            <a:r>
              <a:rPr lang="ru-RU" dirty="0" err="1"/>
              <a:t>формування</a:t>
            </a:r>
            <a:r>
              <a:rPr lang="ru-RU" dirty="0"/>
              <a:t> </a:t>
            </a:r>
            <a:r>
              <a:rPr lang="ru-RU" dirty="0" err="1"/>
              <a:t>громадської</a:t>
            </a:r>
            <a:r>
              <a:rPr lang="ru-RU" dirty="0"/>
              <a:t> думки.</a:t>
            </a:r>
          </a:p>
          <a:p>
            <a:pPr marL="342900" indent="-342900" algn="l">
              <a:buFont typeface="+mj-lt"/>
              <a:buAutoNum type="arabicPeriod"/>
            </a:pPr>
            <a:r>
              <a:rPr lang="ru-RU" dirty="0"/>
              <a:t>Структура </a:t>
            </a:r>
            <a:r>
              <a:rPr lang="ru-RU" dirty="0" err="1"/>
              <a:t>громадської</a:t>
            </a:r>
            <a:r>
              <a:rPr lang="ru-RU" dirty="0"/>
              <a:t> думки: </a:t>
            </a:r>
            <a:r>
              <a:rPr lang="ru-RU" dirty="0" err="1"/>
              <a:t>об'єкти</a:t>
            </a:r>
            <a:r>
              <a:rPr lang="ru-RU" dirty="0"/>
              <a:t>, </a:t>
            </a:r>
            <a:r>
              <a:rPr lang="ru-RU" dirty="0" err="1"/>
              <a:t>суб'єкти</a:t>
            </a:r>
            <a:r>
              <a:rPr lang="ru-RU" dirty="0"/>
              <a:t>, канали </a:t>
            </a:r>
            <a:r>
              <a:rPr lang="ru-RU" dirty="0" err="1"/>
              <a:t>висловлювання</a:t>
            </a:r>
            <a:r>
              <a:rPr lang="ru-RU" dirty="0"/>
              <a:t>.</a:t>
            </a:r>
          </a:p>
          <a:p>
            <a:pPr marL="342900" indent="-342900" algn="l">
              <a:buFont typeface="+mj-lt"/>
              <a:buAutoNum type="arabicPeriod"/>
            </a:pPr>
            <a:r>
              <a:rPr lang="uk-UA" dirty="0"/>
              <a:t>Формування громадської думки</a:t>
            </a:r>
            <a:r>
              <a:rPr lang="ru-RU" dirty="0"/>
              <a:t>.</a:t>
            </a:r>
            <a:endParaRPr lang="uk-UA" dirty="0"/>
          </a:p>
        </p:txBody>
      </p:sp>
    </p:spTree>
    <p:extLst>
      <p:ext uri="{BB962C8B-B14F-4D97-AF65-F5344CB8AC3E}">
        <p14:creationId xmlns:p14="http://schemas.microsoft.com/office/powerpoint/2010/main" val="2922006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883309-9003-4CDB-8566-ED3B54223881}"/>
              </a:ext>
            </a:extLst>
          </p:cNvPr>
          <p:cNvSpPr>
            <a:spLocks noGrp="1"/>
          </p:cNvSpPr>
          <p:nvPr>
            <p:ph type="title"/>
          </p:nvPr>
        </p:nvSpPr>
        <p:spPr/>
        <p:txBody>
          <a:bodyPr/>
          <a:lstStyle/>
          <a:p>
            <a:pPr algn="ctr"/>
            <a:r>
              <a:rPr lang="uk-UA" dirty="0" err="1"/>
              <a:t>ІнформаційнА</a:t>
            </a:r>
            <a:r>
              <a:rPr lang="uk-UA" dirty="0"/>
              <a:t> </a:t>
            </a:r>
            <a:r>
              <a:rPr lang="uk-UA" dirty="0" err="1"/>
              <a:t>насиченістЬ</a:t>
            </a:r>
            <a:endParaRPr lang="uk-UA" dirty="0"/>
          </a:p>
        </p:txBody>
      </p:sp>
      <p:sp>
        <p:nvSpPr>
          <p:cNvPr id="3" name="Місце для вмісту 2">
            <a:extLst>
              <a:ext uri="{FF2B5EF4-FFF2-40B4-BE49-F238E27FC236}">
                <a16:creationId xmlns:a16="http://schemas.microsoft.com/office/drawing/2014/main" id="{BEF95531-8694-4199-9975-5B27D2DE093F}"/>
              </a:ext>
            </a:extLst>
          </p:cNvPr>
          <p:cNvSpPr>
            <a:spLocks noGrp="1"/>
          </p:cNvSpPr>
          <p:nvPr>
            <p:ph idx="1"/>
          </p:nvPr>
        </p:nvSpPr>
        <p:spPr/>
        <p:txBody>
          <a:bodyPr>
            <a:normAutofit/>
          </a:bodyPr>
          <a:lstStyle/>
          <a:p>
            <a:pPr algn="just"/>
            <a:r>
              <a:rPr lang="uk-UA" sz="2800" dirty="0"/>
              <a:t>вказує на те, яким обсягом знань щодо об’єкту думки володіють люди. Досвід доводить, що більш поінформовані про проблему люди висловлюють й більш чітку думку про неї; що ж до спрямованості думки таких людей, то її важко передбачити. Ті, хто мають більше знань і чіткішу думку, діють більш передбачувано стосовно проблеми.</a:t>
            </a:r>
          </a:p>
        </p:txBody>
      </p:sp>
    </p:spTree>
    <p:extLst>
      <p:ext uri="{BB962C8B-B14F-4D97-AF65-F5344CB8AC3E}">
        <p14:creationId xmlns:p14="http://schemas.microsoft.com/office/powerpoint/2010/main" val="3808618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E89963E-D64A-4291-AD7D-E9FD4A152AC3}"/>
              </a:ext>
            </a:extLst>
          </p:cNvPr>
          <p:cNvSpPr>
            <a:spLocks noGrp="1"/>
          </p:cNvSpPr>
          <p:nvPr>
            <p:ph type="title"/>
          </p:nvPr>
        </p:nvSpPr>
        <p:spPr/>
        <p:txBody>
          <a:bodyPr/>
          <a:lstStyle/>
          <a:p>
            <a:pPr algn="ctr"/>
            <a:r>
              <a:rPr lang="uk-UA" dirty="0" err="1"/>
              <a:t>СоціальнА</a:t>
            </a:r>
            <a:r>
              <a:rPr lang="uk-UA" dirty="0"/>
              <a:t> </a:t>
            </a:r>
            <a:r>
              <a:rPr lang="uk-UA" dirty="0" err="1"/>
              <a:t>підтримкА</a:t>
            </a:r>
            <a:endParaRPr lang="uk-UA" dirty="0"/>
          </a:p>
        </p:txBody>
      </p:sp>
      <p:sp>
        <p:nvSpPr>
          <p:cNvPr id="3" name="Місце для вмісту 2">
            <a:extLst>
              <a:ext uri="{FF2B5EF4-FFF2-40B4-BE49-F238E27FC236}">
                <a16:creationId xmlns:a16="http://schemas.microsoft.com/office/drawing/2014/main" id="{E410D33E-AA20-4BEE-BBF8-4838447CC7FC}"/>
              </a:ext>
            </a:extLst>
          </p:cNvPr>
          <p:cNvSpPr>
            <a:spLocks noGrp="1"/>
          </p:cNvSpPr>
          <p:nvPr>
            <p:ph idx="1"/>
          </p:nvPr>
        </p:nvSpPr>
        <p:spPr/>
        <p:txBody>
          <a:bodyPr>
            <a:normAutofit/>
          </a:bodyPr>
          <a:lstStyle/>
          <a:p>
            <a:pPr algn="just"/>
            <a:r>
              <a:rPr lang="uk-UA" sz="3200" dirty="0"/>
              <a:t>є свідченням того ступеня, до якого люди впевнені, що їх думки поділяються іншими в межах даного соціального середовища. Міра соціальної підтримки показує міру консенсусу людей з приводу проблем.</a:t>
            </a:r>
          </a:p>
        </p:txBody>
      </p:sp>
    </p:spTree>
    <p:extLst>
      <p:ext uri="{BB962C8B-B14F-4D97-AF65-F5344CB8AC3E}">
        <p14:creationId xmlns:p14="http://schemas.microsoft.com/office/powerpoint/2010/main" val="7767814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53476A-8D9A-4AD3-BA01-4876A8D35DF4}"/>
              </a:ext>
            </a:extLst>
          </p:cNvPr>
          <p:cNvSpPr>
            <a:spLocks noGrp="1"/>
          </p:cNvSpPr>
          <p:nvPr>
            <p:ph type="title"/>
          </p:nvPr>
        </p:nvSpPr>
        <p:spPr/>
        <p:txBody>
          <a:bodyPr/>
          <a:lstStyle/>
          <a:p>
            <a:pPr algn="ctr"/>
            <a:r>
              <a:rPr lang="uk-UA" dirty="0"/>
              <a:t>Як соціальний феномен громадська думка має такі сутнісні характеристики:</a:t>
            </a:r>
          </a:p>
        </p:txBody>
      </p:sp>
      <p:sp>
        <p:nvSpPr>
          <p:cNvPr id="3" name="Місце для вмісту 2">
            <a:extLst>
              <a:ext uri="{FF2B5EF4-FFF2-40B4-BE49-F238E27FC236}">
                <a16:creationId xmlns:a16="http://schemas.microsoft.com/office/drawing/2014/main" id="{0BE0C478-4DF0-4959-85C2-1E26B2A87EC5}"/>
              </a:ext>
            </a:extLst>
          </p:cNvPr>
          <p:cNvSpPr>
            <a:spLocks noGrp="1"/>
          </p:cNvSpPr>
          <p:nvPr>
            <p:ph idx="1"/>
          </p:nvPr>
        </p:nvSpPr>
        <p:spPr>
          <a:xfrm>
            <a:off x="1129684" y="2266355"/>
            <a:ext cx="10131425" cy="4152200"/>
          </a:xfrm>
        </p:spPr>
        <p:txBody>
          <a:bodyPr>
            <a:normAutofit/>
          </a:bodyPr>
          <a:lstStyle/>
          <a:p>
            <a:pPr algn="just"/>
            <a:r>
              <a:rPr lang="uk-UA" sz="2000" dirty="0"/>
              <a:t>вона є не арифметичною сумою думок окремих індивідів щодо певного питання, а інтегративним утворенням, яке має історичні, часові, територіальні особливості, складну структуру і виконує певні функції;</a:t>
            </a:r>
          </a:p>
          <a:p>
            <a:pPr algn="just"/>
            <a:r>
              <a:rPr lang="uk-UA" sz="2000" dirty="0"/>
              <a:t>формується внаслідок висловлювання групи людей, яка є не механічним утворенням, а характеризується певною спільністю інтересів, цілісністю;</a:t>
            </a:r>
          </a:p>
          <a:p>
            <a:pPr algn="just"/>
            <a:r>
              <a:rPr lang="uk-UA" sz="2000" dirty="0"/>
              <a:t>постає лише щодо актуальних для соціальної спільноти чи суспільства проблем, ситуацій;</a:t>
            </a:r>
          </a:p>
          <a:p>
            <a:pPr algn="just"/>
            <a:r>
              <a:rPr lang="uk-UA" sz="2000" dirty="0"/>
              <a:t>її характеризують інтенсивність поширення, стабільність, вагомість, компетентність, соціальна спрямованість; </a:t>
            </a:r>
          </a:p>
          <a:p>
            <a:pPr algn="just"/>
            <a:r>
              <a:rPr lang="uk-UA" sz="2000" dirty="0"/>
              <a:t>може виражатися як у вербальних судженнях, так і в реальній поведінці;</a:t>
            </a:r>
          </a:p>
          <a:p>
            <a:pPr algn="just"/>
            <a:r>
              <a:rPr lang="uk-UA" sz="2000" dirty="0"/>
              <a:t>часто є конфліктною.</a:t>
            </a:r>
          </a:p>
        </p:txBody>
      </p:sp>
    </p:spTree>
    <p:extLst>
      <p:ext uri="{BB962C8B-B14F-4D97-AF65-F5344CB8AC3E}">
        <p14:creationId xmlns:p14="http://schemas.microsoft.com/office/powerpoint/2010/main" val="3047068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5B0973-C183-4574-ADA9-BEA663A7E9C8}"/>
              </a:ext>
            </a:extLst>
          </p:cNvPr>
          <p:cNvSpPr>
            <a:spLocks noGrp="1"/>
          </p:cNvSpPr>
          <p:nvPr>
            <p:ph type="title"/>
          </p:nvPr>
        </p:nvSpPr>
        <p:spPr/>
        <p:txBody>
          <a:bodyPr/>
          <a:lstStyle/>
          <a:p>
            <a:pPr algn="ctr"/>
            <a:r>
              <a:rPr lang="ru-RU" dirty="0" err="1"/>
              <a:t>Психологічні</a:t>
            </a:r>
            <a:r>
              <a:rPr lang="ru-RU" dirty="0"/>
              <a:t> </a:t>
            </a:r>
            <a:r>
              <a:rPr lang="ru-RU" dirty="0" err="1"/>
              <a:t>механізми</a:t>
            </a:r>
            <a:r>
              <a:rPr lang="ru-RU" dirty="0"/>
              <a:t> </a:t>
            </a:r>
            <a:r>
              <a:rPr lang="ru-RU" dirty="0" err="1"/>
              <a:t>формування</a:t>
            </a:r>
            <a:r>
              <a:rPr lang="ru-RU" dirty="0"/>
              <a:t> </a:t>
            </a:r>
            <a:r>
              <a:rPr lang="ru-RU" dirty="0" err="1"/>
              <a:t>громадської</a:t>
            </a:r>
            <a:r>
              <a:rPr lang="ru-RU" dirty="0"/>
              <a:t> думки</a:t>
            </a:r>
            <a:endParaRPr lang="uk-UA" dirty="0"/>
          </a:p>
        </p:txBody>
      </p:sp>
      <p:sp>
        <p:nvSpPr>
          <p:cNvPr id="3" name="Місце для вмісту 2">
            <a:extLst>
              <a:ext uri="{FF2B5EF4-FFF2-40B4-BE49-F238E27FC236}">
                <a16:creationId xmlns:a16="http://schemas.microsoft.com/office/drawing/2014/main" id="{A1E30B85-A1D3-447C-A45C-C2F737E8AD12}"/>
              </a:ext>
            </a:extLst>
          </p:cNvPr>
          <p:cNvSpPr>
            <a:spLocks noGrp="1"/>
          </p:cNvSpPr>
          <p:nvPr>
            <p:ph idx="1"/>
          </p:nvPr>
        </p:nvSpPr>
        <p:spPr/>
        <p:txBody>
          <a:bodyPr>
            <a:normAutofit/>
          </a:bodyPr>
          <a:lstStyle/>
          <a:p>
            <a:pPr algn="just"/>
            <a:r>
              <a:rPr lang="uk-UA" sz="2400" dirty="0"/>
              <a:t>Існує загальне припущення, що </a:t>
            </a:r>
            <a:r>
              <a:rPr lang="uk-UA" sz="2400" b="1" dirty="0">
                <a:solidFill>
                  <a:srgbClr val="FFFF00"/>
                </a:solidFill>
              </a:rPr>
              <a:t>настанова</a:t>
            </a:r>
            <a:r>
              <a:rPr lang="uk-UA" sz="2400" dirty="0"/>
              <a:t> — це стійка схильність людини сприймати певним чином об’єкт, проблему та ін. Останні дослідження дозволили дійти висновку, що настанови, імовірно, являють собою оцінки, які дають люди конкретним проблемам або питанням виходячи з власних орієнтацій. Індивідуальні орієнтації містять сприйняття індивідом проблем чи об’єктів за певних обставин та сприйняття значення думки інших людей про ті самі проблеми чи об’єкти. Коли орієнтації двох або більше індивідів спрямовані як на однакові проблеми чи об’єкти, так і один на одного, ці індивіди перебувають у стані </a:t>
            </a:r>
            <a:r>
              <a:rPr lang="uk-UA" sz="2400" dirty="0" err="1"/>
              <a:t>коорієнтації</a:t>
            </a:r>
            <a:r>
              <a:rPr lang="uk-UA" sz="2400" dirty="0"/>
              <a:t>.</a:t>
            </a:r>
          </a:p>
        </p:txBody>
      </p:sp>
    </p:spTree>
    <p:extLst>
      <p:ext uri="{BB962C8B-B14F-4D97-AF65-F5344CB8AC3E}">
        <p14:creationId xmlns:p14="http://schemas.microsoft.com/office/powerpoint/2010/main" val="3903124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EBECFE-B305-4CF9-B0DC-F456AFE823A6}"/>
              </a:ext>
            </a:extLst>
          </p:cNvPr>
          <p:cNvSpPr>
            <a:spLocks noGrp="1"/>
          </p:cNvSpPr>
          <p:nvPr>
            <p:ph type="title"/>
          </p:nvPr>
        </p:nvSpPr>
        <p:spPr/>
        <p:txBody>
          <a:bodyPr/>
          <a:lstStyle/>
          <a:p>
            <a:pPr algn="ctr"/>
            <a:r>
              <a:rPr lang="uk-UA" dirty="0"/>
              <a:t>Орієнтація</a:t>
            </a:r>
          </a:p>
        </p:txBody>
      </p:sp>
      <p:sp>
        <p:nvSpPr>
          <p:cNvPr id="3" name="Місце для вмісту 2">
            <a:extLst>
              <a:ext uri="{FF2B5EF4-FFF2-40B4-BE49-F238E27FC236}">
                <a16:creationId xmlns:a16="http://schemas.microsoft.com/office/drawing/2014/main" id="{BC888081-420E-4174-A638-5A3F36F189E1}"/>
              </a:ext>
            </a:extLst>
          </p:cNvPr>
          <p:cNvSpPr>
            <a:spLocks noGrp="1"/>
          </p:cNvSpPr>
          <p:nvPr>
            <p:ph idx="1"/>
          </p:nvPr>
        </p:nvSpPr>
        <p:spPr/>
        <p:txBody>
          <a:bodyPr>
            <a:normAutofit lnSpcReduction="10000"/>
          </a:bodyPr>
          <a:lstStyle/>
          <a:p>
            <a:pPr algn="just"/>
            <a:r>
              <a:rPr lang="uk-UA" sz="2400" dirty="0"/>
              <a:t>Індивіди мають думки різного рівня стійкості та інтенсивності. Про цінність об’єктів вони міркують як на основі попереднього досвіду взаємодії з ними, так і оцінки цих об’єктів за поточних обставин.</a:t>
            </a:r>
          </a:p>
          <a:p>
            <a:pPr algn="just"/>
            <a:r>
              <a:rPr lang="uk-UA" sz="2400" dirty="0"/>
              <a:t>Перший тип цінності об’єкта визначається на основі заздалегідь сформованої особистісної схильності індивіда, оскільки його почуття до об’єкта були одержані та збагачені на основі попереднього власного життєвого досвіду. Ця схильність пов’язана з тим, що індивід з власного досвіду щось </a:t>
            </a:r>
            <a:r>
              <a:rPr lang="uk-UA" sz="2400" dirty="0" err="1"/>
              <a:t>привніс</a:t>
            </a:r>
            <a:r>
              <a:rPr lang="uk-UA" sz="2400" dirty="0"/>
              <a:t> у ситуацію. Іншим джерелом цінності є стійкість, пов’язана з відносною цінністю об’єкта, якої надає йому індивід на основі пооб’єктних порівнянь з урахуванням їх деяких властивостей. </a:t>
            </a:r>
          </a:p>
        </p:txBody>
      </p:sp>
    </p:spTree>
    <p:extLst>
      <p:ext uri="{BB962C8B-B14F-4D97-AF65-F5344CB8AC3E}">
        <p14:creationId xmlns:p14="http://schemas.microsoft.com/office/powerpoint/2010/main" val="20388368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8C0453-7FAA-407A-A7D2-E7145F02A67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5E86CC2-E84C-4C7B-8675-4F54B6F0D87C}"/>
              </a:ext>
            </a:extLst>
          </p:cNvPr>
          <p:cNvSpPr>
            <a:spLocks noGrp="1"/>
          </p:cNvSpPr>
          <p:nvPr>
            <p:ph idx="1"/>
          </p:nvPr>
        </p:nvSpPr>
        <p:spPr/>
        <p:txBody>
          <a:bodyPr>
            <a:normAutofit/>
          </a:bodyPr>
          <a:lstStyle/>
          <a:p>
            <a:pPr algn="just"/>
            <a:r>
              <a:rPr lang="uk-UA" sz="2400" dirty="0"/>
              <a:t>Стійкість цінності може коливатися залежно від того, які властивості об’єкта беруться до уваги при порівнянні або які ще додаткові об’єкти використовуються для порівняння. Сформована особиста схильність вказує, які почуття в індивіда викликає об’єкт незалежно від ситуації, тоді як стійкість залежить від того, як індивіди визначають ситуацію. Щоб описати та зрозуміти індивідуальну думку про певний об’єкт, необхідно визначити як його заздалегідь утворену схильність, так і стійкість. Різниця між ними допомагає з’ясувати зв’язок між настановами і думками.</a:t>
            </a:r>
          </a:p>
        </p:txBody>
      </p:sp>
    </p:spTree>
    <p:extLst>
      <p:ext uri="{BB962C8B-B14F-4D97-AF65-F5344CB8AC3E}">
        <p14:creationId xmlns:p14="http://schemas.microsoft.com/office/powerpoint/2010/main" val="782987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930E33-D4C2-4FE6-A34D-B0E3B5F49CA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9820C78-569E-4956-A85A-444FA4FFE12E}"/>
              </a:ext>
            </a:extLst>
          </p:cNvPr>
          <p:cNvSpPr>
            <a:spLocks noGrp="1"/>
          </p:cNvSpPr>
          <p:nvPr>
            <p:ph idx="1"/>
          </p:nvPr>
        </p:nvSpPr>
        <p:spPr/>
        <p:txBody>
          <a:bodyPr>
            <a:normAutofit/>
          </a:bodyPr>
          <a:lstStyle/>
          <a:p>
            <a:pPr algn="just"/>
            <a:r>
              <a:rPr lang="uk-UA" sz="2400" b="1" i="1" dirty="0">
                <a:solidFill>
                  <a:srgbClr val="FFFF00"/>
                </a:solidFill>
              </a:rPr>
              <a:t>Настанова</a:t>
            </a:r>
            <a:r>
              <a:rPr lang="uk-UA" sz="2400" dirty="0"/>
              <a:t> як незалежна від конкретної ситуації усталена перевага, що надається індивідом певному об’єкту, є стійка, утворена на основі тривалого життєвого досвіду та оцінки накопиченої інформації схильність певним чином сприймати об’єкти та реагувати на них.</a:t>
            </a:r>
          </a:p>
          <a:p>
            <a:pPr algn="just"/>
            <a:r>
              <a:rPr lang="uk-UA" sz="2400" b="1" i="1" dirty="0">
                <a:solidFill>
                  <a:srgbClr val="FFFF00"/>
                </a:solidFill>
              </a:rPr>
              <a:t>Думка</a:t>
            </a:r>
            <a:r>
              <a:rPr lang="uk-UA" sz="2400" dirty="0"/>
              <a:t> — це висловлене судження про об’єкт в конкретній ситуації чи за специфічного збігу обставин. Як вже зазначалося, думки певною мірою відображають настанови індивіда, але в той же час беруть до уваги (містять оцінку) особливості поточної ситуації.</a:t>
            </a:r>
          </a:p>
        </p:txBody>
      </p:sp>
    </p:spTree>
    <p:extLst>
      <p:ext uri="{BB962C8B-B14F-4D97-AF65-F5344CB8AC3E}">
        <p14:creationId xmlns:p14="http://schemas.microsoft.com/office/powerpoint/2010/main" val="2201327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BB3259-B8DF-4328-8BA1-E8FF75B02E88}"/>
              </a:ext>
            </a:extLst>
          </p:cNvPr>
          <p:cNvSpPr>
            <a:spLocks noGrp="1"/>
          </p:cNvSpPr>
          <p:nvPr>
            <p:ph type="title"/>
          </p:nvPr>
        </p:nvSpPr>
        <p:spPr/>
        <p:txBody>
          <a:bodyPr/>
          <a:lstStyle/>
          <a:p>
            <a:pPr algn="ctr"/>
            <a:r>
              <a:rPr lang="uk-UA" dirty="0"/>
              <a:t>Відмінність між настановами і думками можна пояснити двояко</a:t>
            </a:r>
          </a:p>
        </p:txBody>
      </p:sp>
      <p:sp>
        <p:nvSpPr>
          <p:cNvPr id="3" name="Місце для вмісту 2">
            <a:extLst>
              <a:ext uri="{FF2B5EF4-FFF2-40B4-BE49-F238E27FC236}">
                <a16:creationId xmlns:a16="http://schemas.microsoft.com/office/drawing/2014/main" id="{1D88D13E-A98F-47B4-BD13-10470C89D221}"/>
              </a:ext>
            </a:extLst>
          </p:cNvPr>
          <p:cNvSpPr>
            <a:spLocks noGrp="1"/>
          </p:cNvSpPr>
          <p:nvPr>
            <p:ph idx="1"/>
          </p:nvPr>
        </p:nvSpPr>
        <p:spPr/>
        <p:txBody>
          <a:bodyPr>
            <a:normAutofit/>
          </a:bodyPr>
          <a:lstStyle/>
          <a:p>
            <a:pPr marL="0" indent="0" algn="just">
              <a:buNone/>
            </a:pPr>
            <a:r>
              <a:rPr lang="uk-UA" sz="2000" dirty="0"/>
              <a:t> </a:t>
            </a:r>
          </a:p>
          <a:p>
            <a:pPr marL="342900" indent="-342900" algn="just">
              <a:buFont typeface="+mj-lt"/>
              <a:buAutoNum type="arabicPeriod"/>
            </a:pPr>
            <a:r>
              <a:rPr lang="uk-UA" sz="2000" dirty="0"/>
              <a:t>думки, як правило, являють собою </a:t>
            </a:r>
            <a:r>
              <a:rPr lang="uk-UA" sz="2000" dirty="0" err="1"/>
              <a:t>вербалізовану</a:t>
            </a:r>
            <a:r>
              <a:rPr lang="uk-UA" sz="2000" dirty="0"/>
              <a:t> чи іншу відкриту форму реакції на певні стимули (проблеми), тоді як настанови є глибшими тенденціями загального упередженого — позитивного чи негативного, ставлення до якоїсь сукупності стимулів як цілого. Якщо думки мають здебільшого ситуаційну природу, то настанови є більш стійкі утворення у психіці людини, які не пов’язані з конкретною ситуацією.</a:t>
            </a:r>
          </a:p>
          <a:p>
            <a:pPr marL="342900" indent="-342900" algn="just">
              <a:buFont typeface="+mj-lt"/>
              <a:buAutoNum type="arabicPeriod"/>
            </a:pPr>
            <a:r>
              <a:rPr lang="uk-UA" sz="2000" dirty="0"/>
              <a:t>за природою думки мають здебільшого когнітивний і менш нормативний характер. Якщо думка є безпосередньою, інтуїтивно діючою орієнтацією, то настанова являє собою зважений, побудований на міркуванні можливий вибір дій з-проміж певних альтернатив соціальної матриці.</a:t>
            </a:r>
          </a:p>
          <a:p>
            <a:endParaRPr lang="uk-UA" dirty="0"/>
          </a:p>
        </p:txBody>
      </p:sp>
    </p:spTree>
    <p:extLst>
      <p:ext uri="{BB962C8B-B14F-4D97-AF65-F5344CB8AC3E}">
        <p14:creationId xmlns:p14="http://schemas.microsoft.com/office/powerpoint/2010/main" val="2905358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7576B4-5B6D-45EB-AC9B-C1D0EB01566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319E330-C0AD-44C6-9D4A-A3A0D953760A}"/>
              </a:ext>
            </a:extLst>
          </p:cNvPr>
          <p:cNvSpPr>
            <a:spLocks noGrp="1"/>
          </p:cNvSpPr>
          <p:nvPr>
            <p:ph idx="1"/>
          </p:nvPr>
        </p:nvSpPr>
        <p:spPr/>
        <p:txBody>
          <a:bodyPr/>
          <a:lstStyle/>
          <a:p>
            <a:pPr algn="just"/>
            <a:r>
              <a:rPr lang="uk-UA" sz="2400" dirty="0"/>
              <a:t>Саме через те, що думки набувають форм висловлювань, суджень, отже і мають велике значення для дослідження та формування громадської думки. З іншого боку, міжособистісні попередні настанови не справляють впливу на формування громадської думки доки, доки не дістануть виразу у вигляді думки під час розмови або іншої форми соціальної комунікації. Ці думки є прилюдними висловлюваннями, що конституюють громадську думку як соціальний феномен.</a:t>
            </a:r>
          </a:p>
          <a:p>
            <a:endParaRPr lang="uk-UA" dirty="0"/>
          </a:p>
        </p:txBody>
      </p:sp>
    </p:spTree>
    <p:extLst>
      <p:ext uri="{BB962C8B-B14F-4D97-AF65-F5344CB8AC3E}">
        <p14:creationId xmlns:p14="http://schemas.microsoft.com/office/powerpoint/2010/main" val="4151807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853308-0EFC-4017-9B70-FE0C05FE75B8}"/>
              </a:ext>
            </a:extLst>
          </p:cNvPr>
          <p:cNvSpPr>
            <a:spLocks noGrp="1"/>
          </p:cNvSpPr>
          <p:nvPr>
            <p:ph type="title"/>
          </p:nvPr>
        </p:nvSpPr>
        <p:spPr/>
        <p:txBody>
          <a:bodyPr/>
          <a:lstStyle/>
          <a:p>
            <a:pPr algn="ctr"/>
            <a:r>
              <a:rPr lang="uk-UA" dirty="0" err="1"/>
              <a:t>Коорієнтація</a:t>
            </a:r>
            <a:endParaRPr lang="uk-UA" dirty="0"/>
          </a:p>
        </p:txBody>
      </p:sp>
      <p:sp>
        <p:nvSpPr>
          <p:cNvPr id="3" name="Місце для вмісту 2">
            <a:extLst>
              <a:ext uri="{FF2B5EF4-FFF2-40B4-BE49-F238E27FC236}">
                <a16:creationId xmlns:a16="http://schemas.microsoft.com/office/drawing/2014/main" id="{2B4EFEA7-E319-46D0-A01C-B986B22B2301}"/>
              </a:ext>
            </a:extLst>
          </p:cNvPr>
          <p:cNvSpPr>
            <a:spLocks noGrp="1"/>
          </p:cNvSpPr>
          <p:nvPr>
            <p:ph idx="1"/>
          </p:nvPr>
        </p:nvSpPr>
        <p:spPr/>
        <p:txBody>
          <a:bodyPr>
            <a:normAutofit/>
          </a:bodyPr>
          <a:lstStyle/>
          <a:p>
            <a:pPr algn="just"/>
            <a:r>
              <a:rPr lang="uk-UA" sz="2000" dirty="0"/>
              <a:t>Соціальний, або міжособистісний, концепт громадської думки передбачає двох або більше орієнтованих індивідів, що вступають у комунікацію з приводу об’єкта, який викликає спільний інтерес. Іншими словами, такі індивіди зосереджені на спільній проблемі і один на одному.</a:t>
            </a:r>
          </a:p>
          <a:p>
            <a:pPr algn="just"/>
            <a:r>
              <a:rPr lang="uk-UA" sz="2000" dirty="0" err="1"/>
              <a:t>Коорієнтація</a:t>
            </a:r>
            <a:r>
              <a:rPr lang="uk-UA" sz="2000" dirty="0"/>
              <a:t> передбачає </a:t>
            </a:r>
            <a:r>
              <a:rPr lang="uk-UA" sz="2000" dirty="0" err="1"/>
              <a:t>внутрішньоособистісні</a:t>
            </a:r>
            <a:r>
              <a:rPr lang="uk-UA" sz="2000" dirty="0"/>
              <a:t> та міжособистісні елементи комунікативних дій. </a:t>
            </a:r>
            <a:r>
              <a:rPr lang="uk-UA" sz="2000" dirty="0" err="1"/>
              <a:t>Внутрішньоособистісне</a:t>
            </a:r>
            <a:r>
              <a:rPr lang="uk-UA" sz="2000" dirty="0"/>
              <a:t> суміщення (конгруенція) свідчить про міру, до якої точка зору однієї особи відповідає її оцінці точки зору іншої особи з одного й того ж питання. Таку ситуацію інколи називають «усвідомлена узгодженість». На її підставі особа виробляє загальну лінію поведінки з іншою особою і спонтанно реагує на неї під час взаємодії.</a:t>
            </a:r>
          </a:p>
        </p:txBody>
      </p:sp>
    </p:spTree>
    <p:extLst>
      <p:ext uri="{BB962C8B-B14F-4D97-AF65-F5344CB8AC3E}">
        <p14:creationId xmlns:p14="http://schemas.microsoft.com/office/powerpoint/2010/main" val="4123066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4FDD7AF-73F4-4DD8-9F07-3F71CDE33AB7}"/>
              </a:ext>
            </a:extLst>
          </p:cNvPr>
          <p:cNvSpPr>
            <a:spLocks noGrp="1"/>
          </p:cNvSpPr>
          <p:nvPr>
            <p:ph type="title"/>
          </p:nvPr>
        </p:nvSpPr>
        <p:spPr/>
        <p:txBody>
          <a:bodyPr/>
          <a:lstStyle/>
          <a:p>
            <a:r>
              <a:rPr lang="uk-UA" dirty="0"/>
              <a:t>Основні характеристики громадської думки</a:t>
            </a:r>
          </a:p>
        </p:txBody>
      </p:sp>
      <p:sp>
        <p:nvSpPr>
          <p:cNvPr id="3" name="Місце для вмісту 2">
            <a:extLst>
              <a:ext uri="{FF2B5EF4-FFF2-40B4-BE49-F238E27FC236}">
                <a16:creationId xmlns:a16="http://schemas.microsoft.com/office/drawing/2014/main" id="{CCFD5EC3-AEFE-4822-BF59-5645D70E72F8}"/>
              </a:ext>
            </a:extLst>
          </p:cNvPr>
          <p:cNvSpPr>
            <a:spLocks noGrp="1"/>
          </p:cNvSpPr>
          <p:nvPr>
            <p:ph idx="1"/>
          </p:nvPr>
        </p:nvSpPr>
        <p:spPr/>
        <p:txBody>
          <a:bodyPr/>
          <a:lstStyle/>
          <a:p>
            <a:pPr algn="just"/>
            <a:r>
              <a:rPr lang="uk-UA" dirty="0"/>
              <a:t>«Громадська думка"  -  сукупність поглядів індивідів стосовно певної проблеми.</a:t>
            </a:r>
          </a:p>
          <a:p>
            <a:pPr algn="just"/>
            <a:r>
              <a:rPr lang="uk-UA" dirty="0"/>
              <a:t>Едуард </a:t>
            </a:r>
            <a:r>
              <a:rPr lang="uk-UA" dirty="0" err="1"/>
              <a:t>Бернайз</a:t>
            </a:r>
            <a:r>
              <a:rPr lang="uk-UA" dirty="0"/>
              <a:t>: "поняття, що описує ледь вловиму, рухливу та нестійку сукупність індивідуальних суджень«</a:t>
            </a:r>
          </a:p>
          <a:p>
            <a:pPr algn="just"/>
            <a:r>
              <a:rPr lang="uk-UA" dirty="0" err="1"/>
              <a:t>Харвуд</a:t>
            </a:r>
            <a:r>
              <a:rPr lang="uk-UA" dirty="0"/>
              <a:t> </a:t>
            </a:r>
            <a:r>
              <a:rPr lang="uk-UA" dirty="0" err="1"/>
              <a:t>Чайлдз</a:t>
            </a:r>
            <a:r>
              <a:rPr lang="uk-UA" dirty="0"/>
              <a:t> "– це не назва чогось одного, а класифікація певної кількості чогось". </a:t>
            </a:r>
          </a:p>
        </p:txBody>
      </p:sp>
    </p:spTree>
    <p:extLst>
      <p:ext uri="{BB962C8B-B14F-4D97-AF65-F5344CB8AC3E}">
        <p14:creationId xmlns:p14="http://schemas.microsoft.com/office/powerpoint/2010/main" val="3202299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A6533D6-B203-444E-B552-C266E356FA4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C595FDD-5955-4D77-BCB2-12A86411629D}"/>
              </a:ext>
            </a:extLst>
          </p:cNvPr>
          <p:cNvSpPr>
            <a:spLocks noGrp="1"/>
          </p:cNvSpPr>
          <p:nvPr>
            <p:ph idx="1"/>
          </p:nvPr>
        </p:nvSpPr>
        <p:spPr/>
        <p:txBody>
          <a:bodyPr>
            <a:normAutofit lnSpcReduction="10000"/>
          </a:bodyPr>
          <a:lstStyle/>
          <a:p>
            <a:pPr algn="just"/>
            <a:r>
              <a:rPr lang="uk-UA" sz="2000" dirty="0"/>
              <a:t>Ступінь точності, з яким ви оцінюєте думки іншої особи, відповідно обумовлює ваші дії. Кожний може пригадати випадки, коли позицію іншої особи щодо якоїсь спільної проблеми не так зрозуміли. Звідси точність являє собою міру, до якої ваша оцінка співпадає з думками іншої особи. Оскільки це вимагає порівняння спостережень різних людей, то в такому разі можна стверджувати, що точність є </a:t>
            </a:r>
            <a:r>
              <a:rPr lang="uk-UA" sz="2000" dirty="0" err="1"/>
              <a:t>міжособовим</a:t>
            </a:r>
            <a:r>
              <a:rPr lang="uk-UA" sz="2000" dirty="0"/>
              <a:t> явищем. Іншими явищами </a:t>
            </a:r>
            <a:r>
              <a:rPr lang="uk-UA" sz="2000" dirty="0" err="1"/>
              <a:t>міжособового</a:t>
            </a:r>
            <a:r>
              <a:rPr lang="uk-UA" sz="2000" dirty="0"/>
              <a:t> характеру виступають згода і розуміння.</a:t>
            </a:r>
          </a:p>
          <a:p>
            <a:pPr algn="just"/>
            <a:r>
              <a:rPr lang="uk-UA" sz="2000" b="1" dirty="0">
                <a:solidFill>
                  <a:srgbClr val="FFFF00"/>
                </a:solidFill>
              </a:rPr>
              <a:t>Згода</a:t>
            </a:r>
            <a:r>
              <a:rPr lang="uk-UA" sz="2000" dirty="0"/>
              <a:t> – це ступінь, до якого двоє або більше осіб поділяють одну й ту ж оцінку щодо спільної проблеми. </a:t>
            </a:r>
          </a:p>
          <a:p>
            <a:pPr algn="just"/>
            <a:r>
              <a:rPr lang="uk-UA" sz="2000" b="1" dirty="0">
                <a:solidFill>
                  <a:srgbClr val="FFFF00"/>
                </a:solidFill>
              </a:rPr>
              <a:t>Розуміння</a:t>
            </a:r>
            <a:r>
              <a:rPr lang="uk-UA" sz="2000" dirty="0"/>
              <a:t> – ступінь </a:t>
            </a:r>
            <a:r>
              <a:rPr lang="uk-UA" sz="2000" dirty="0" err="1"/>
              <a:t>співпадання</a:t>
            </a:r>
            <a:r>
              <a:rPr lang="uk-UA" sz="2000" dirty="0"/>
              <a:t> визначень, тлумачень двох або більше осіб. З точки зору розглядуваного вище питання індивідуальної орієнтації згоду можна порівняти з схильністю, а розуміння – з стійкістю. </a:t>
            </a:r>
          </a:p>
        </p:txBody>
      </p:sp>
    </p:spTree>
    <p:extLst>
      <p:ext uri="{BB962C8B-B14F-4D97-AF65-F5344CB8AC3E}">
        <p14:creationId xmlns:p14="http://schemas.microsoft.com/office/powerpoint/2010/main" val="1640380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A44982-3E41-4CA4-9816-F760006A6364}"/>
              </a:ext>
            </a:extLst>
          </p:cNvPr>
          <p:cNvSpPr>
            <a:spLocks noGrp="1"/>
          </p:cNvSpPr>
          <p:nvPr>
            <p:ph type="title"/>
          </p:nvPr>
        </p:nvSpPr>
        <p:spPr/>
        <p:txBody>
          <a:bodyPr>
            <a:normAutofit/>
          </a:bodyPr>
          <a:lstStyle/>
          <a:p>
            <a:pPr algn="ctr"/>
            <a:r>
              <a:rPr lang="uk-UA" sz="2400" dirty="0"/>
              <a:t>Індивідуальні орієнтації, що складають основу установки, обумовлюються, формуються у кожної особи, виходячи з цілого ряду ознак та обставин її життя: </a:t>
            </a:r>
            <a:endParaRPr lang="uk-UA" dirty="0"/>
          </a:p>
        </p:txBody>
      </p:sp>
      <p:sp>
        <p:nvSpPr>
          <p:cNvPr id="3" name="Місце для вмісту 2">
            <a:extLst>
              <a:ext uri="{FF2B5EF4-FFF2-40B4-BE49-F238E27FC236}">
                <a16:creationId xmlns:a16="http://schemas.microsoft.com/office/drawing/2014/main" id="{FF298CC9-E6AB-4F4E-810E-49206477AA7E}"/>
              </a:ext>
            </a:extLst>
          </p:cNvPr>
          <p:cNvSpPr>
            <a:spLocks noGrp="1"/>
          </p:cNvSpPr>
          <p:nvPr>
            <p:ph idx="1"/>
          </p:nvPr>
        </p:nvSpPr>
        <p:spPr/>
        <p:txBody>
          <a:bodyPr>
            <a:normAutofit fontScale="92500" lnSpcReduction="20000"/>
          </a:bodyPr>
          <a:lstStyle/>
          <a:p>
            <a:pPr marL="0" indent="0" algn="just">
              <a:buNone/>
            </a:pPr>
            <a:r>
              <a:rPr lang="uk-UA" sz="2400" dirty="0"/>
              <a:t>1) особистісні – фізичні та психологічні особливості індивіда, включаючи ріст, вагу, вік та соціальний статус; </a:t>
            </a:r>
          </a:p>
          <a:p>
            <a:pPr marL="0" indent="0" algn="just">
              <a:buNone/>
            </a:pPr>
            <a:r>
              <a:rPr lang="uk-UA" sz="2400" dirty="0"/>
              <a:t>2) культурні – оточення та уклад життя конкретного району або географічної місцевості, наприклад, та або інша країна, міська чи сільська місцевість тощо; </a:t>
            </a:r>
          </a:p>
          <a:p>
            <a:pPr marL="0" indent="0" algn="just">
              <a:buNone/>
            </a:pPr>
            <a:r>
              <a:rPr lang="uk-UA" sz="2400" dirty="0"/>
              <a:t>3) освітні – рівень та якість освіти індивіда. Сьогодні, щоб привернути увагу зростаючої кількості людей, скажімо, з вищою освітою, спілкування з такою громадськістю стає все більш диференційованим; </a:t>
            </a:r>
          </a:p>
          <a:p>
            <a:pPr marL="0" indent="0" algn="just">
              <a:buNone/>
            </a:pPr>
            <a:r>
              <a:rPr lang="uk-UA" sz="2400" dirty="0"/>
              <a:t>4) сімейні – походження людей. Відомо, що діти сприймають смаки, упередження, політичні уподобання та багато іншого від своїх батьків. Фахівці доводять, що більшість знань діти набувають на протязі перших семи років життя, і мало хто буде заперечувати визначальну роль сім’ї у формуванні їх установок; </a:t>
            </a:r>
          </a:p>
        </p:txBody>
      </p:sp>
    </p:spTree>
    <p:extLst>
      <p:ext uri="{BB962C8B-B14F-4D97-AF65-F5344CB8AC3E}">
        <p14:creationId xmlns:p14="http://schemas.microsoft.com/office/powerpoint/2010/main" val="7055421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BBB88D-1A51-4FA5-9FC0-D9B75322C18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385AB2E-6DB2-45FA-82CE-41993601785D}"/>
              </a:ext>
            </a:extLst>
          </p:cNvPr>
          <p:cNvSpPr>
            <a:spLocks noGrp="1"/>
          </p:cNvSpPr>
          <p:nvPr>
            <p:ph idx="1"/>
          </p:nvPr>
        </p:nvSpPr>
        <p:spPr/>
        <p:txBody>
          <a:bodyPr>
            <a:normAutofit fontScale="92500" lnSpcReduction="10000"/>
          </a:bodyPr>
          <a:lstStyle/>
          <a:p>
            <a:pPr marL="0" indent="0" algn="just">
              <a:buNone/>
            </a:pPr>
            <a:r>
              <a:rPr lang="uk-UA" sz="2400" dirty="0"/>
              <a:t>5) релігійні – система вірувань у бога або надприродні сили. Релігійність відроджується постійно. Наприклад, після багатьох десятиліть нав’язування атеїзму релігійні пристрасті у постсоціалістичних країнах відновилися з новою силою; </a:t>
            </a:r>
          </a:p>
          <a:p>
            <a:pPr marL="0" indent="0" algn="just">
              <a:buNone/>
            </a:pPr>
            <a:r>
              <a:rPr lang="uk-UA" sz="2400" dirty="0"/>
              <a:t>6) соціально-класові – становище у суспільстві. Зі зміною соціального статусу людей змінюються й їх установки. Наприклад, студенти вузів, які не так турбуються про заробіток на життя, коли </a:t>
            </a:r>
            <a:r>
              <a:rPr lang="uk-UA" sz="2400" dirty="0" err="1"/>
              <a:t>вчаться</a:t>
            </a:r>
            <a:r>
              <a:rPr lang="uk-UA" sz="2400" dirty="0"/>
              <a:t>, різко змінюють свої установки щодо цього, як тільки потрапляють на ринок праці; </a:t>
            </a:r>
          </a:p>
          <a:p>
            <a:pPr marL="0" indent="0" algn="just">
              <a:buNone/>
            </a:pPr>
            <a:r>
              <a:rPr lang="uk-UA" sz="2400" dirty="0"/>
              <a:t>7) національні, расові – етнічна або расова належність, походження людини все більше справляють вплив на формування її установок. </a:t>
            </a:r>
          </a:p>
          <a:p>
            <a:endParaRPr lang="uk-UA" dirty="0"/>
          </a:p>
        </p:txBody>
      </p:sp>
    </p:spTree>
    <p:extLst>
      <p:ext uri="{BB962C8B-B14F-4D97-AF65-F5344CB8AC3E}">
        <p14:creationId xmlns:p14="http://schemas.microsoft.com/office/powerpoint/2010/main" val="1134327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66316C-1B6F-4B9C-BEC7-2D57B45A9653}"/>
              </a:ext>
            </a:extLst>
          </p:cNvPr>
          <p:cNvSpPr>
            <a:spLocks noGrp="1"/>
          </p:cNvSpPr>
          <p:nvPr>
            <p:ph type="title"/>
          </p:nvPr>
        </p:nvSpPr>
        <p:spPr/>
        <p:txBody>
          <a:bodyPr>
            <a:normAutofit/>
          </a:bodyPr>
          <a:lstStyle/>
          <a:p>
            <a:pPr algn="ctr"/>
            <a:r>
              <a:rPr lang="ru-RU" dirty="0"/>
              <a:t>Структура </a:t>
            </a:r>
            <a:r>
              <a:rPr lang="ru-RU" dirty="0" err="1"/>
              <a:t>громадської</a:t>
            </a:r>
            <a:r>
              <a:rPr lang="ru-RU" dirty="0"/>
              <a:t> думки: </a:t>
            </a:r>
            <a:r>
              <a:rPr lang="ru-RU" dirty="0" err="1"/>
              <a:t>об'єкти</a:t>
            </a:r>
            <a:r>
              <a:rPr lang="ru-RU" dirty="0"/>
              <a:t>, </a:t>
            </a:r>
            <a:r>
              <a:rPr lang="ru-RU" dirty="0" err="1"/>
              <a:t>суб'єкти</a:t>
            </a:r>
            <a:r>
              <a:rPr lang="ru-RU" dirty="0"/>
              <a:t>, канали </a:t>
            </a:r>
            <a:r>
              <a:rPr lang="ru-RU" dirty="0" err="1"/>
              <a:t>висловлювання</a:t>
            </a:r>
            <a:r>
              <a:rPr lang="ru-RU" dirty="0"/>
              <a:t>.</a:t>
            </a:r>
            <a:endParaRPr lang="uk-UA" dirty="0"/>
          </a:p>
        </p:txBody>
      </p:sp>
      <p:sp>
        <p:nvSpPr>
          <p:cNvPr id="3" name="Місце для вмісту 2">
            <a:extLst>
              <a:ext uri="{FF2B5EF4-FFF2-40B4-BE49-F238E27FC236}">
                <a16:creationId xmlns:a16="http://schemas.microsoft.com/office/drawing/2014/main" id="{699B222D-2ED4-409B-A928-794FFB87F6A1}"/>
              </a:ext>
            </a:extLst>
          </p:cNvPr>
          <p:cNvSpPr>
            <a:spLocks noGrp="1"/>
          </p:cNvSpPr>
          <p:nvPr>
            <p:ph idx="1"/>
          </p:nvPr>
        </p:nvSpPr>
        <p:spPr/>
        <p:txBody>
          <a:bodyPr>
            <a:normAutofit fontScale="92500"/>
          </a:bodyPr>
          <a:lstStyle/>
          <a:p>
            <a:pPr marL="0" indent="0">
              <a:buNone/>
            </a:pPr>
            <a:r>
              <a:rPr lang="uk-UA" sz="2400" dirty="0"/>
              <a:t>Розрізняють сутнісну і динамічну структуру (цикл розвитку) громадської думки.</a:t>
            </a:r>
          </a:p>
          <a:p>
            <a:r>
              <a:rPr lang="uk-UA" sz="2400" dirty="0"/>
              <a:t>У сутнісній структурі громадської думки виділяють такі компоненти: </a:t>
            </a:r>
          </a:p>
          <a:p>
            <a:r>
              <a:rPr lang="uk-UA" sz="2400" b="1" i="1" dirty="0">
                <a:solidFill>
                  <a:srgbClr val="FFFF00"/>
                </a:solidFill>
              </a:rPr>
              <a:t>Раціональний</a:t>
            </a:r>
            <a:r>
              <a:rPr lang="uk-UA" sz="2400" dirty="0"/>
              <a:t> (пізнавальний, інтелектуальний) компонент — це знання людей про події і факти, явища і процеси, які стали об'єктом суспільної уваги.</a:t>
            </a:r>
          </a:p>
          <a:p>
            <a:r>
              <a:rPr lang="uk-UA" sz="2400" b="1" i="1" dirty="0">
                <a:solidFill>
                  <a:srgbClr val="FFFF00"/>
                </a:solidFill>
              </a:rPr>
              <a:t>Емоційний</a:t>
            </a:r>
            <a:r>
              <a:rPr lang="uk-UA" sz="2400" dirty="0"/>
              <a:t> — це масові настрої, соціальні почуття, які виникають з приводу об'єкта громадської думки.</a:t>
            </a:r>
          </a:p>
          <a:p>
            <a:r>
              <a:rPr lang="ru-RU" sz="2400" dirty="0"/>
              <a:t>Результатом </a:t>
            </a:r>
            <a:r>
              <a:rPr lang="ru-RU" sz="2400" dirty="0" err="1"/>
              <a:t>взаємодії</a:t>
            </a:r>
            <a:r>
              <a:rPr lang="ru-RU" sz="2400" dirty="0"/>
              <a:t> </a:t>
            </a:r>
            <a:r>
              <a:rPr lang="ru-RU" sz="2400" dirty="0" err="1"/>
              <a:t>цих</a:t>
            </a:r>
            <a:r>
              <a:rPr lang="ru-RU" sz="2400" dirty="0"/>
              <a:t> </a:t>
            </a:r>
            <a:r>
              <a:rPr lang="ru-RU" sz="2400" dirty="0" err="1"/>
              <a:t>двох</a:t>
            </a:r>
            <a:r>
              <a:rPr lang="ru-RU" sz="2400" dirty="0"/>
              <a:t> </a:t>
            </a:r>
            <a:r>
              <a:rPr lang="ru-RU" sz="2400" dirty="0" err="1"/>
              <a:t>компонентів</a:t>
            </a:r>
            <a:r>
              <a:rPr lang="ru-RU" sz="2400" dirty="0"/>
              <a:t> (</a:t>
            </a:r>
            <a:r>
              <a:rPr lang="ru-RU" sz="2400" dirty="0" err="1"/>
              <a:t>знань</a:t>
            </a:r>
            <a:r>
              <a:rPr lang="ru-RU" sz="2400" dirty="0"/>
              <a:t> і </a:t>
            </a:r>
            <a:r>
              <a:rPr lang="ru-RU" sz="2400" dirty="0" err="1"/>
              <a:t>переживань</a:t>
            </a:r>
            <a:r>
              <a:rPr lang="ru-RU" sz="2400" dirty="0"/>
              <a:t>) є </a:t>
            </a:r>
            <a:r>
              <a:rPr lang="ru-RU" sz="2400" i="1" dirty="0" err="1">
                <a:solidFill>
                  <a:srgbClr val="FFFF00"/>
                </a:solidFill>
              </a:rPr>
              <a:t>соціальна</a:t>
            </a:r>
            <a:r>
              <a:rPr lang="ru-RU" sz="2400" i="1" dirty="0">
                <a:solidFill>
                  <a:srgbClr val="FFFF00"/>
                </a:solidFill>
              </a:rPr>
              <a:t> </a:t>
            </a:r>
            <a:r>
              <a:rPr lang="ru-RU" sz="2400" i="1" dirty="0" err="1">
                <a:solidFill>
                  <a:srgbClr val="FFFF00"/>
                </a:solidFill>
              </a:rPr>
              <a:t>оцінка</a:t>
            </a:r>
            <a:r>
              <a:rPr lang="ru-RU" sz="2400" i="1" dirty="0">
                <a:solidFill>
                  <a:srgbClr val="FFFF00"/>
                </a:solidFill>
              </a:rPr>
              <a:t>.</a:t>
            </a:r>
            <a:endParaRPr lang="uk-UA" sz="2400" i="1" dirty="0">
              <a:solidFill>
                <a:srgbClr val="FFFF00"/>
              </a:solidFill>
            </a:endParaRPr>
          </a:p>
        </p:txBody>
      </p:sp>
    </p:spTree>
    <p:extLst>
      <p:ext uri="{BB962C8B-B14F-4D97-AF65-F5344CB8AC3E}">
        <p14:creationId xmlns:p14="http://schemas.microsoft.com/office/powerpoint/2010/main" val="1387130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4A3422-1806-4F63-9CE9-E10017D65E0C}"/>
              </a:ext>
            </a:extLst>
          </p:cNvPr>
          <p:cNvSpPr>
            <a:spLocks noGrp="1"/>
          </p:cNvSpPr>
          <p:nvPr>
            <p:ph type="title"/>
          </p:nvPr>
        </p:nvSpPr>
        <p:spPr/>
        <p:txBody>
          <a:bodyPr/>
          <a:lstStyle/>
          <a:p>
            <a:pPr algn="ctr"/>
            <a:r>
              <a:rPr lang="ru-RU" dirty="0" err="1"/>
              <a:t>Динамічна</a:t>
            </a:r>
            <a:r>
              <a:rPr lang="ru-RU" dirty="0"/>
              <a:t> структура </a:t>
            </a:r>
            <a:r>
              <a:rPr lang="ru-RU" dirty="0" err="1"/>
              <a:t>громадської</a:t>
            </a:r>
            <a:r>
              <a:rPr lang="ru-RU" dirty="0"/>
              <a:t> думки </a:t>
            </a:r>
            <a:r>
              <a:rPr lang="ru-RU" dirty="0" err="1"/>
              <a:t>розглядає</a:t>
            </a:r>
            <a:r>
              <a:rPr lang="ru-RU" dirty="0"/>
              <a:t> </a:t>
            </a:r>
            <a:r>
              <a:rPr lang="ru-RU" dirty="0" err="1"/>
              <a:t>стадії</a:t>
            </a:r>
            <a:r>
              <a:rPr lang="ru-RU" dirty="0"/>
              <a:t> </a:t>
            </a:r>
            <a:r>
              <a:rPr lang="ru-RU" dirty="0" err="1"/>
              <a:t>її</a:t>
            </a:r>
            <a:r>
              <a:rPr lang="ru-RU" dirty="0"/>
              <a:t> </a:t>
            </a:r>
            <a:r>
              <a:rPr lang="ru-RU" dirty="0" err="1"/>
              <a:t>розвитку</a:t>
            </a:r>
            <a:r>
              <a:rPr lang="ru-RU" dirty="0"/>
              <a:t>: </a:t>
            </a:r>
            <a:endParaRPr lang="uk-UA" dirty="0"/>
          </a:p>
        </p:txBody>
      </p:sp>
      <p:sp>
        <p:nvSpPr>
          <p:cNvPr id="3" name="Місце для вмісту 2">
            <a:extLst>
              <a:ext uri="{FF2B5EF4-FFF2-40B4-BE49-F238E27FC236}">
                <a16:creationId xmlns:a16="http://schemas.microsoft.com/office/drawing/2014/main" id="{1E65F276-9E8F-4CEF-801F-19D351459DF0}"/>
              </a:ext>
            </a:extLst>
          </p:cNvPr>
          <p:cNvSpPr>
            <a:spLocks noGrp="1"/>
          </p:cNvSpPr>
          <p:nvPr>
            <p:ph idx="1"/>
          </p:nvPr>
        </p:nvSpPr>
        <p:spPr/>
        <p:txBody>
          <a:bodyPr/>
          <a:lstStyle/>
          <a:p>
            <a:r>
              <a:rPr lang="uk-UA" dirty="0"/>
              <a:t>Зародження</a:t>
            </a:r>
          </a:p>
          <a:p>
            <a:r>
              <a:rPr lang="uk-UA" dirty="0"/>
              <a:t>Функціонування</a:t>
            </a:r>
          </a:p>
          <a:p>
            <a:r>
              <a:rPr lang="ru-RU" dirty="0"/>
              <a:t>Спад</a:t>
            </a:r>
          </a:p>
          <a:p>
            <a:r>
              <a:rPr lang="ru-RU" dirty="0" err="1"/>
              <a:t>Відмирання</a:t>
            </a:r>
            <a:endParaRPr lang="uk-UA" dirty="0"/>
          </a:p>
          <a:p>
            <a:endParaRPr lang="uk-UA" dirty="0"/>
          </a:p>
        </p:txBody>
      </p:sp>
    </p:spTree>
    <p:extLst>
      <p:ext uri="{BB962C8B-B14F-4D97-AF65-F5344CB8AC3E}">
        <p14:creationId xmlns:p14="http://schemas.microsoft.com/office/powerpoint/2010/main" val="18954010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DBECB7-2A07-4C5E-BACE-31E75BC789D6}"/>
              </a:ext>
            </a:extLst>
          </p:cNvPr>
          <p:cNvSpPr>
            <a:spLocks noGrp="1"/>
          </p:cNvSpPr>
          <p:nvPr>
            <p:ph type="title"/>
          </p:nvPr>
        </p:nvSpPr>
        <p:spPr/>
        <p:txBody>
          <a:bodyPr/>
          <a:lstStyle/>
          <a:p>
            <a:pPr algn="ctr"/>
            <a:r>
              <a:rPr lang="uk-UA" dirty="0"/>
              <a:t>Зародження</a:t>
            </a:r>
          </a:p>
        </p:txBody>
      </p:sp>
      <p:sp>
        <p:nvSpPr>
          <p:cNvPr id="3" name="Місце для вмісту 2">
            <a:extLst>
              <a:ext uri="{FF2B5EF4-FFF2-40B4-BE49-F238E27FC236}">
                <a16:creationId xmlns:a16="http://schemas.microsoft.com/office/drawing/2014/main" id="{81F9E28B-EF1C-46D3-9E2C-7665CAEBE3CF}"/>
              </a:ext>
            </a:extLst>
          </p:cNvPr>
          <p:cNvSpPr>
            <a:spLocks noGrp="1"/>
          </p:cNvSpPr>
          <p:nvPr>
            <p:ph idx="1"/>
          </p:nvPr>
        </p:nvSpPr>
        <p:spPr/>
        <p:txBody>
          <a:bodyPr>
            <a:normAutofit/>
          </a:bodyPr>
          <a:lstStyle/>
          <a:p>
            <a:pPr algn="just"/>
            <a:r>
              <a:rPr lang="uk-UA" sz="2400" dirty="0"/>
              <a:t>вияв широкого зацікавлення певною проблемою великої кількості людей і активний пошук ними інформації, що стосується цієї проблеми. У людей з'являється потреба висловити свою думку, обмінятися нею з іншими людьми. Таким чином формується групова думка. У процесі обміну думками формуються різні групи, які дотримуються різних думок стосовно певного явища, події чи факту соціального життя. Відбувається активна робота щодо згуртування однодумців, виявляються домінуючі протилежні думки, навколо яких концентруються основні сили. </a:t>
            </a:r>
          </a:p>
        </p:txBody>
      </p:sp>
    </p:spTree>
    <p:extLst>
      <p:ext uri="{BB962C8B-B14F-4D97-AF65-F5344CB8AC3E}">
        <p14:creationId xmlns:p14="http://schemas.microsoft.com/office/powerpoint/2010/main" val="2414030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8B93E6-0CCC-4866-9FD0-63A19A5F2119}"/>
              </a:ext>
            </a:extLst>
          </p:cNvPr>
          <p:cNvSpPr>
            <a:spLocks noGrp="1"/>
          </p:cNvSpPr>
          <p:nvPr>
            <p:ph type="title"/>
          </p:nvPr>
        </p:nvSpPr>
        <p:spPr/>
        <p:txBody>
          <a:bodyPr/>
          <a:lstStyle/>
          <a:p>
            <a:r>
              <a:rPr lang="uk-UA" dirty="0"/>
              <a:t>Функціонування</a:t>
            </a:r>
          </a:p>
        </p:txBody>
      </p:sp>
      <p:sp>
        <p:nvSpPr>
          <p:cNvPr id="3" name="Місце для вмісту 2">
            <a:extLst>
              <a:ext uri="{FF2B5EF4-FFF2-40B4-BE49-F238E27FC236}">
                <a16:creationId xmlns:a16="http://schemas.microsoft.com/office/drawing/2014/main" id="{00C3D2CA-0432-4855-8E09-C89E6FFDF0E4}"/>
              </a:ext>
            </a:extLst>
          </p:cNvPr>
          <p:cNvSpPr>
            <a:spLocks noGrp="1"/>
          </p:cNvSpPr>
          <p:nvPr>
            <p:ph idx="1"/>
          </p:nvPr>
        </p:nvSpPr>
        <p:spPr/>
        <p:txBody>
          <a:bodyPr>
            <a:normAutofit/>
          </a:bodyPr>
          <a:lstStyle/>
          <a:p>
            <a:pPr algn="just"/>
            <a:r>
              <a:rPr lang="uk-UA" sz="2400" dirty="0"/>
              <a:t>домінуючі думки «узаконюються» і здатні виступати у ролі партнерів чи противників керівних органів і організацій, які створили певну проблему. Ця проблема опиняється і перебуває у фокусі загальної уваги. Позиції більшості членів соціальної спільноти з цієї проблеми є чітко визначеними.</a:t>
            </a:r>
          </a:p>
        </p:txBody>
      </p:sp>
    </p:spTree>
    <p:extLst>
      <p:ext uri="{BB962C8B-B14F-4D97-AF65-F5344CB8AC3E}">
        <p14:creationId xmlns:p14="http://schemas.microsoft.com/office/powerpoint/2010/main" val="5225128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B27E13-5766-4CBE-A610-E5C02C701644}"/>
              </a:ext>
            </a:extLst>
          </p:cNvPr>
          <p:cNvSpPr>
            <a:spLocks noGrp="1"/>
          </p:cNvSpPr>
          <p:nvPr>
            <p:ph type="title"/>
          </p:nvPr>
        </p:nvSpPr>
        <p:spPr/>
        <p:txBody>
          <a:bodyPr/>
          <a:lstStyle/>
          <a:p>
            <a:r>
              <a:rPr lang="ru-RU" dirty="0"/>
              <a:t>Спад</a:t>
            </a:r>
            <a:endParaRPr lang="uk-UA" dirty="0"/>
          </a:p>
        </p:txBody>
      </p:sp>
      <p:sp>
        <p:nvSpPr>
          <p:cNvPr id="3" name="Місце для вмісту 2">
            <a:extLst>
              <a:ext uri="{FF2B5EF4-FFF2-40B4-BE49-F238E27FC236}">
                <a16:creationId xmlns:a16="http://schemas.microsoft.com/office/drawing/2014/main" id="{E830F55B-883B-4740-8C9C-AE205220301D}"/>
              </a:ext>
            </a:extLst>
          </p:cNvPr>
          <p:cNvSpPr>
            <a:spLocks noGrp="1"/>
          </p:cNvSpPr>
          <p:nvPr>
            <p:ph idx="1"/>
          </p:nvPr>
        </p:nvSpPr>
        <p:spPr/>
        <p:txBody>
          <a:bodyPr>
            <a:normAutofit/>
          </a:bodyPr>
          <a:lstStyle/>
          <a:p>
            <a:pPr algn="just"/>
            <a:r>
              <a:rPr lang="ru-RU" sz="2400" dirty="0" err="1"/>
              <a:t>зниження</a:t>
            </a:r>
            <a:r>
              <a:rPr lang="ru-RU" sz="2400" dirty="0"/>
              <a:t> </a:t>
            </a:r>
            <a:r>
              <a:rPr lang="ru-RU" sz="2400" dirty="0" err="1"/>
              <a:t>масового</a:t>
            </a:r>
            <a:r>
              <a:rPr lang="ru-RU" sz="2400" dirty="0"/>
              <a:t> </a:t>
            </a:r>
            <a:r>
              <a:rPr lang="ru-RU" sz="2400" dirty="0" err="1"/>
              <a:t>інтересу</a:t>
            </a:r>
            <a:r>
              <a:rPr lang="ru-RU" sz="2400" dirty="0"/>
              <a:t> до </a:t>
            </a:r>
            <a:r>
              <a:rPr lang="ru-RU" sz="2400" dirty="0" err="1"/>
              <a:t>проблеми</a:t>
            </a:r>
            <a:r>
              <a:rPr lang="ru-RU" sz="2400" dirty="0"/>
              <a:t>, вона </a:t>
            </a:r>
            <a:r>
              <a:rPr lang="ru-RU" sz="2400" dirty="0" err="1"/>
              <a:t>стає</a:t>
            </a:r>
            <a:r>
              <a:rPr lang="ru-RU" sz="2400" dirty="0"/>
              <a:t> для </a:t>
            </a:r>
            <a:r>
              <a:rPr lang="ru-RU" sz="2400" dirty="0" err="1"/>
              <a:t>більшості</a:t>
            </a:r>
            <a:r>
              <a:rPr lang="ru-RU" sz="2400" dirty="0"/>
              <a:t> людей не актуальною. </a:t>
            </a:r>
            <a:r>
              <a:rPr lang="ru-RU" sz="2400" dirty="0" err="1"/>
              <a:t>Це</a:t>
            </a:r>
            <a:r>
              <a:rPr lang="ru-RU" sz="2400" dirty="0"/>
              <a:t> </a:t>
            </a:r>
            <a:r>
              <a:rPr lang="ru-RU" sz="2400" dirty="0" err="1"/>
              <a:t>може</a:t>
            </a:r>
            <a:r>
              <a:rPr lang="ru-RU" sz="2400" dirty="0"/>
              <a:t> бути </a:t>
            </a:r>
            <a:r>
              <a:rPr lang="ru-RU" sz="2400" dirty="0" err="1"/>
              <a:t>пов’язане</a:t>
            </a:r>
            <a:r>
              <a:rPr lang="ru-RU" sz="2400" dirty="0"/>
              <a:t> з </a:t>
            </a:r>
            <a:r>
              <a:rPr lang="ru-RU" sz="2400" dirty="0" err="1"/>
              <a:t>тим</a:t>
            </a:r>
            <a:r>
              <a:rPr lang="ru-RU" sz="2400" dirty="0"/>
              <a:t>, </a:t>
            </a:r>
            <a:r>
              <a:rPr lang="ru-RU" sz="2400" dirty="0" err="1"/>
              <a:t>що</a:t>
            </a:r>
            <a:r>
              <a:rPr lang="ru-RU" sz="2400" dirty="0"/>
              <a:t> проблему </a:t>
            </a:r>
            <a:r>
              <a:rPr lang="ru-RU" sz="2400" dirty="0" err="1"/>
              <a:t>розв’язано</a:t>
            </a:r>
            <a:r>
              <a:rPr lang="ru-RU" sz="2400" dirty="0"/>
              <a:t>, </a:t>
            </a:r>
            <a:r>
              <a:rPr lang="ru-RU" sz="2400" dirty="0" err="1"/>
              <a:t>або</a:t>
            </a:r>
            <a:r>
              <a:rPr lang="ru-RU" sz="2400" dirty="0"/>
              <a:t> </a:t>
            </a:r>
            <a:r>
              <a:rPr lang="ru-RU" sz="2400" dirty="0" err="1"/>
              <a:t>її</a:t>
            </a:r>
            <a:r>
              <a:rPr lang="ru-RU" sz="2400" dirty="0"/>
              <a:t> </a:t>
            </a:r>
            <a:r>
              <a:rPr lang="ru-RU" sz="2400" dirty="0" err="1"/>
              <a:t>вирішення</a:t>
            </a:r>
            <a:r>
              <a:rPr lang="ru-RU" sz="2400" dirty="0"/>
              <a:t> не </a:t>
            </a:r>
            <a:r>
              <a:rPr lang="ru-RU" sz="2400" dirty="0" err="1"/>
              <a:t>цей</a:t>
            </a:r>
            <a:r>
              <a:rPr lang="ru-RU" sz="2400" dirty="0"/>
              <a:t> час є </a:t>
            </a:r>
            <a:r>
              <a:rPr lang="ru-RU" sz="2400" dirty="0" err="1"/>
              <a:t>неможливим</a:t>
            </a:r>
            <a:r>
              <a:rPr lang="ru-RU" sz="2400" dirty="0"/>
              <a:t>, </a:t>
            </a:r>
            <a:r>
              <a:rPr lang="ru-RU" sz="2400" dirty="0" err="1"/>
              <a:t>або</a:t>
            </a:r>
            <a:r>
              <a:rPr lang="ru-RU" sz="2400" dirty="0"/>
              <a:t> ж </a:t>
            </a:r>
            <a:r>
              <a:rPr lang="ru-RU" sz="2400" dirty="0" err="1"/>
              <a:t>з’явилося</a:t>
            </a:r>
            <a:r>
              <a:rPr lang="ru-RU" sz="2400" dirty="0"/>
              <a:t> </a:t>
            </a:r>
            <a:r>
              <a:rPr lang="ru-RU" sz="2400" dirty="0" err="1"/>
              <a:t>щось</a:t>
            </a:r>
            <a:r>
              <a:rPr lang="ru-RU" sz="2400" dirty="0"/>
              <a:t>, </a:t>
            </a:r>
            <a:r>
              <a:rPr lang="ru-RU" sz="2400" dirty="0" err="1"/>
              <a:t>що</a:t>
            </a:r>
            <a:r>
              <a:rPr lang="ru-RU" sz="2400" dirty="0"/>
              <a:t> </a:t>
            </a:r>
            <a:r>
              <a:rPr lang="ru-RU" sz="2400" dirty="0" err="1"/>
              <a:t>перекрило</a:t>
            </a:r>
            <a:r>
              <a:rPr lang="ru-RU" sz="2400" dirty="0"/>
              <a:t> </a:t>
            </a:r>
            <a:r>
              <a:rPr lang="ru-RU" sz="2400" dirty="0" err="1"/>
              <a:t>цю</a:t>
            </a:r>
            <a:r>
              <a:rPr lang="ru-RU" sz="2400" dirty="0"/>
              <a:t> проблему. </a:t>
            </a:r>
            <a:r>
              <a:rPr lang="ru-RU" sz="2400" dirty="0" err="1"/>
              <a:t>Звужується</a:t>
            </a:r>
            <a:r>
              <a:rPr lang="ru-RU" sz="2400" dirty="0"/>
              <a:t> </a:t>
            </a:r>
            <a:r>
              <a:rPr lang="ru-RU" sz="2400" dirty="0" err="1"/>
              <a:t>соціальний</a:t>
            </a:r>
            <a:r>
              <a:rPr lang="ru-RU" sz="2400" dirty="0"/>
              <a:t> склад, </a:t>
            </a:r>
            <a:r>
              <a:rPr lang="ru-RU" sz="2400" dirty="0" err="1"/>
              <a:t>втрачається</a:t>
            </a:r>
            <a:r>
              <a:rPr lang="ru-RU" sz="2400" dirty="0"/>
              <a:t> </a:t>
            </a:r>
            <a:r>
              <a:rPr lang="ru-RU" sz="2400" dirty="0" err="1"/>
              <a:t>гострота</a:t>
            </a:r>
            <a:r>
              <a:rPr lang="ru-RU" sz="2400" dirty="0"/>
              <a:t> </a:t>
            </a:r>
            <a:r>
              <a:rPr lang="ru-RU" sz="2400" dirty="0" err="1"/>
              <a:t>протистояння</a:t>
            </a:r>
            <a:r>
              <a:rPr lang="ru-RU" sz="2400" dirty="0"/>
              <a:t>. </a:t>
            </a:r>
            <a:r>
              <a:rPr lang="ru-RU" sz="2400" dirty="0" err="1"/>
              <a:t>Однак</a:t>
            </a:r>
            <a:r>
              <a:rPr lang="ru-RU" sz="2400" dirty="0"/>
              <a:t> проблема </a:t>
            </a:r>
            <a:r>
              <a:rPr lang="ru-RU" sz="2400" dirty="0" err="1"/>
              <a:t>ще</a:t>
            </a:r>
            <a:r>
              <a:rPr lang="ru-RU" sz="2400" dirty="0"/>
              <a:t> </a:t>
            </a:r>
            <a:r>
              <a:rPr lang="ru-RU" sz="2400" dirty="0" err="1"/>
              <a:t>продовжує</a:t>
            </a:r>
            <a:r>
              <a:rPr lang="ru-RU" sz="2400" dirty="0"/>
              <a:t> </a:t>
            </a:r>
            <a:r>
              <a:rPr lang="ru-RU" sz="2400" dirty="0" err="1"/>
              <a:t>викликати</a:t>
            </a:r>
            <a:r>
              <a:rPr lang="ru-RU" sz="2400" dirty="0"/>
              <a:t> </a:t>
            </a:r>
            <a:r>
              <a:rPr lang="ru-RU" sz="2400" dirty="0" err="1"/>
              <a:t>певне</a:t>
            </a:r>
            <a:r>
              <a:rPr lang="ru-RU" sz="2400" dirty="0"/>
              <a:t> </a:t>
            </a:r>
            <a:r>
              <a:rPr lang="ru-RU" sz="2400" dirty="0" err="1"/>
              <a:t>зацікавлення</a:t>
            </a:r>
            <a:r>
              <a:rPr lang="ru-RU" sz="2400" dirty="0"/>
              <a:t>.</a:t>
            </a:r>
            <a:endParaRPr lang="uk-UA" sz="2400" dirty="0"/>
          </a:p>
        </p:txBody>
      </p:sp>
    </p:spTree>
    <p:extLst>
      <p:ext uri="{BB962C8B-B14F-4D97-AF65-F5344CB8AC3E}">
        <p14:creationId xmlns:p14="http://schemas.microsoft.com/office/powerpoint/2010/main" val="30507989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222FE24-4F66-42B5-993F-16DAA061F7B0}"/>
              </a:ext>
            </a:extLst>
          </p:cNvPr>
          <p:cNvSpPr>
            <a:spLocks noGrp="1"/>
          </p:cNvSpPr>
          <p:nvPr>
            <p:ph type="title"/>
          </p:nvPr>
        </p:nvSpPr>
        <p:spPr/>
        <p:txBody>
          <a:bodyPr/>
          <a:lstStyle/>
          <a:p>
            <a:pPr algn="ctr"/>
            <a:r>
              <a:rPr lang="ru-RU" dirty="0" err="1"/>
              <a:t>Відмирання</a:t>
            </a:r>
            <a:endParaRPr lang="uk-UA" dirty="0"/>
          </a:p>
        </p:txBody>
      </p:sp>
      <p:sp>
        <p:nvSpPr>
          <p:cNvPr id="3" name="Місце для вмісту 2">
            <a:extLst>
              <a:ext uri="{FF2B5EF4-FFF2-40B4-BE49-F238E27FC236}">
                <a16:creationId xmlns:a16="http://schemas.microsoft.com/office/drawing/2014/main" id="{B44142A7-4289-41E1-AFF0-293A84B66733}"/>
              </a:ext>
            </a:extLst>
          </p:cNvPr>
          <p:cNvSpPr>
            <a:spLocks noGrp="1"/>
          </p:cNvSpPr>
          <p:nvPr>
            <p:ph idx="1"/>
          </p:nvPr>
        </p:nvSpPr>
        <p:spPr/>
        <p:txBody>
          <a:bodyPr>
            <a:normAutofit/>
          </a:bodyPr>
          <a:lstStyle/>
          <a:p>
            <a:pPr algn="just"/>
            <a:r>
              <a:rPr lang="ru-RU" sz="2400" dirty="0"/>
              <a:t>думка </a:t>
            </a:r>
            <a:r>
              <a:rPr lang="ru-RU" sz="2400" dirty="0" err="1"/>
              <a:t>перестає</a:t>
            </a:r>
            <a:r>
              <a:rPr lang="ru-RU" sz="2400" dirty="0"/>
              <a:t> бути </a:t>
            </a:r>
            <a:r>
              <a:rPr lang="ru-RU" sz="2400" dirty="0" err="1"/>
              <a:t>громадською</a:t>
            </a:r>
            <a:r>
              <a:rPr lang="ru-RU" sz="2400" dirty="0"/>
              <a:t> (</a:t>
            </a:r>
            <a:r>
              <a:rPr lang="ru-RU" sz="2400" dirty="0" err="1"/>
              <a:t>масовою</a:t>
            </a:r>
            <a:r>
              <a:rPr lang="ru-RU" sz="2400" dirty="0"/>
              <a:t>), </a:t>
            </a:r>
            <a:r>
              <a:rPr lang="ru-RU" sz="2400" dirty="0" err="1"/>
              <a:t>перетворившись</a:t>
            </a:r>
            <a:r>
              <a:rPr lang="ru-RU" sz="2400" dirty="0"/>
              <a:t> в </a:t>
            </a:r>
            <a:r>
              <a:rPr lang="ru-RU" sz="2400" dirty="0" err="1"/>
              <a:t>розрізнені</a:t>
            </a:r>
            <a:r>
              <a:rPr lang="ru-RU" sz="2400" dirty="0"/>
              <a:t> </a:t>
            </a:r>
            <a:r>
              <a:rPr lang="ru-RU" sz="2400" dirty="0" err="1"/>
              <a:t>міркуванн</a:t>
            </a:r>
            <a:r>
              <a:rPr lang="ru-RU" sz="2400" dirty="0"/>
              <a:t> </a:t>
            </a:r>
            <a:r>
              <a:rPr lang="ru-RU" sz="2400" dirty="0" err="1"/>
              <a:t>окремих</a:t>
            </a:r>
            <a:r>
              <a:rPr lang="ru-RU" sz="2400" dirty="0"/>
              <a:t> людей і </a:t>
            </a:r>
            <a:r>
              <a:rPr lang="ru-RU" sz="2400" dirty="0" err="1"/>
              <a:t>пруп</a:t>
            </a:r>
            <a:r>
              <a:rPr lang="ru-RU" sz="2400" dirty="0"/>
              <a:t>. </a:t>
            </a:r>
            <a:r>
              <a:rPr lang="ru-RU" sz="2400" dirty="0" err="1"/>
              <a:t>Соціальна</a:t>
            </a:r>
            <a:r>
              <a:rPr lang="ru-RU" sz="2400" dirty="0"/>
              <a:t> </a:t>
            </a:r>
            <a:r>
              <a:rPr lang="ru-RU" sz="2400" dirty="0" err="1"/>
              <a:t>оцінка</a:t>
            </a:r>
            <a:r>
              <a:rPr lang="ru-RU" sz="2400" dirty="0"/>
              <a:t> сходить </a:t>
            </a:r>
            <a:r>
              <a:rPr lang="ru-RU" sz="2400" dirty="0" err="1"/>
              <a:t>нанівець</a:t>
            </a:r>
            <a:endParaRPr lang="uk-UA" sz="2400" dirty="0"/>
          </a:p>
        </p:txBody>
      </p:sp>
    </p:spTree>
    <p:extLst>
      <p:ext uri="{BB962C8B-B14F-4D97-AF65-F5344CB8AC3E}">
        <p14:creationId xmlns:p14="http://schemas.microsoft.com/office/powerpoint/2010/main" val="1942360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D9EC2C-6D1B-4D4E-BED8-598DE7B38F01}"/>
              </a:ext>
            </a:extLst>
          </p:cNvPr>
          <p:cNvSpPr>
            <a:spLocks noGrp="1"/>
          </p:cNvSpPr>
          <p:nvPr>
            <p:ph type="title"/>
          </p:nvPr>
        </p:nvSpPr>
        <p:spPr/>
        <p:txBody>
          <a:bodyPr/>
          <a:lstStyle/>
          <a:p>
            <a:pPr algn="ctr"/>
            <a:r>
              <a:rPr lang="uk-UA" dirty="0"/>
              <a:t>соціальні функції суспільної думки:</a:t>
            </a:r>
            <a:br>
              <a:rPr lang="uk-UA" dirty="0"/>
            </a:br>
            <a:endParaRPr lang="uk-UA" dirty="0"/>
          </a:p>
        </p:txBody>
      </p:sp>
      <p:sp>
        <p:nvSpPr>
          <p:cNvPr id="3" name="Місце для вмісту 2">
            <a:extLst>
              <a:ext uri="{FF2B5EF4-FFF2-40B4-BE49-F238E27FC236}">
                <a16:creationId xmlns:a16="http://schemas.microsoft.com/office/drawing/2014/main" id="{30A01CA4-C7DC-4098-B405-95644115E51B}"/>
              </a:ext>
            </a:extLst>
          </p:cNvPr>
          <p:cNvSpPr>
            <a:spLocks noGrp="1"/>
          </p:cNvSpPr>
          <p:nvPr>
            <p:ph idx="1"/>
          </p:nvPr>
        </p:nvSpPr>
        <p:spPr/>
        <p:txBody>
          <a:bodyPr>
            <a:normAutofit/>
          </a:bodyPr>
          <a:lstStyle/>
          <a:p>
            <a:pPr marL="0" indent="0" algn="just">
              <a:buNone/>
            </a:pPr>
            <a:r>
              <a:rPr lang="uk-UA" sz="2400" dirty="0"/>
              <a:t>1. </a:t>
            </a:r>
            <a:r>
              <a:rPr lang="uk-UA" sz="2400" b="1" i="1" dirty="0">
                <a:solidFill>
                  <a:srgbClr val="FFFF00"/>
                </a:solidFill>
              </a:rPr>
              <a:t>Оцінна</a:t>
            </a:r>
            <a:r>
              <a:rPr lang="uk-UA" sz="2400" dirty="0"/>
              <a:t> - основна гносеологічна функція суспільної думки. Вона містить у собі вираз </a:t>
            </a:r>
            <a:r>
              <a:rPr lang="uk-UA" sz="2400" dirty="0" err="1"/>
              <a:t>заинтересованно-ценностного</a:t>
            </a:r>
            <a:r>
              <a:rPr lang="uk-UA" sz="2400" dirty="0"/>
              <a:t> відносини масового соціального суб'єкта до тих або іншим суб'єктам подій і явищам соціального життя. Реалізуючи цю функцію суспільної думки, суб'єкт висловлює своє схвалення чи несхвалення, довіру чи незадоволеність. </a:t>
            </a:r>
          </a:p>
          <a:p>
            <a:pPr marL="0" indent="0" algn="just">
              <a:buNone/>
            </a:pPr>
            <a:r>
              <a:rPr lang="uk-UA" sz="2400" dirty="0"/>
              <a:t>2. </a:t>
            </a:r>
            <a:r>
              <a:rPr lang="uk-UA" sz="2400" b="1" i="1" dirty="0">
                <a:solidFill>
                  <a:srgbClr val="FFFF00"/>
                </a:solidFill>
              </a:rPr>
              <a:t>Пізнавальна</a:t>
            </a:r>
            <a:r>
              <a:rPr lang="uk-UA" sz="2400" dirty="0"/>
              <a:t> - органічно що з оцінної функція, з якої думку постає як засіб і </a:t>
            </a:r>
            <a:r>
              <a:rPr lang="uk-UA" sz="2400" dirty="0" err="1"/>
              <a:t>загальнодосяжний</a:t>
            </a:r>
            <a:r>
              <a:rPr lang="uk-UA" sz="2400" dirty="0"/>
              <a:t> спосіб соціального пізнання.</a:t>
            </a:r>
          </a:p>
        </p:txBody>
      </p:sp>
    </p:spTree>
    <p:extLst>
      <p:ext uri="{BB962C8B-B14F-4D97-AF65-F5344CB8AC3E}">
        <p14:creationId xmlns:p14="http://schemas.microsoft.com/office/powerpoint/2010/main" val="3159760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472B20-BEAA-4584-93C3-7859443A33C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824E276-7AF9-463D-89EC-283367688840}"/>
              </a:ext>
            </a:extLst>
          </p:cNvPr>
          <p:cNvSpPr>
            <a:spLocks noGrp="1"/>
          </p:cNvSpPr>
          <p:nvPr>
            <p:ph idx="1"/>
          </p:nvPr>
        </p:nvSpPr>
        <p:spPr/>
        <p:txBody>
          <a:bodyPr>
            <a:normAutofit/>
          </a:bodyPr>
          <a:lstStyle/>
          <a:p>
            <a:pPr algn="just"/>
            <a:r>
              <a:rPr lang="uk-UA" sz="2400" dirty="0"/>
              <a:t>Громадська думка складає собою </a:t>
            </a:r>
            <a:r>
              <a:rPr lang="uk-UA" sz="2400" b="1" i="1" dirty="0">
                <a:solidFill>
                  <a:srgbClr val="FFFF00"/>
                </a:solidFill>
              </a:rPr>
              <a:t>сукупність думок індивідів щодо спільної проблеми, яка зачіпає інтереси якоїсь групи людей</a:t>
            </a:r>
            <a:r>
              <a:rPr lang="uk-UA" sz="2400" dirty="0"/>
              <a:t>. Інакше кажучи, громадська думка </a:t>
            </a:r>
            <a:r>
              <a:rPr lang="uk-UA" sz="2400" u="sng" dirty="0"/>
              <a:t>репрезентує собою своєрідний </a:t>
            </a:r>
            <a:r>
              <a:rPr lang="uk-UA" sz="2400" b="1" u="sng" dirty="0">
                <a:solidFill>
                  <a:srgbClr val="FFFF00"/>
                </a:solidFill>
              </a:rPr>
              <a:t>консенсус</a:t>
            </a:r>
            <a:r>
              <a:rPr lang="uk-UA" sz="2400" dirty="0"/>
              <a:t>. Сам цей консенсус бере початок з співпадаючих між собою установок людей щодо цієї проблеми. Намагання вплинути на установки людини, тобто на те, що вона міркує з даної проблеми, як ставиться до неї, й складає першооснову практики </a:t>
            </a:r>
            <a:r>
              <a:rPr lang="uk-UA" sz="2400" dirty="0" err="1"/>
              <a:t>паблик</a:t>
            </a:r>
            <a:r>
              <a:rPr lang="uk-UA" sz="2400" dirty="0"/>
              <a:t> </a:t>
            </a:r>
            <a:r>
              <a:rPr lang="uk-UA" sz="2400" dirty="0" err="1"/>
              <a:t>рілейшнз</a:t>
            </a:r>
            <a:r>
              <a:rPr lang="uk-UA" sz="2400" dirty="0"/>
              <a:t>.</a:t>
            </a:r>
          </a:p>
        </p:txBody>
      </p:sp>
    </p:spTree>
    <p:extLst>
      <p:ext uri="{BB962C8B-B14F-4D97-AF65-F5344CB8AC3E}">
        <p14:creationId xmlns:p14="http://schemas.microsoft.com/office/powerpoint/2010/main" val="12078496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7011F8-FCCC-4C78-AFD9-3151AAC9859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885B7C2-D25C-42A9-8DBF-76F82A28AAE6}"/>
              </a:ext>
            </a:extLst>
          </p:cNvPr>
          <p:cNvSpPr>
            <a:spLocks noGrp="1"/>
          </p:cNvSpPr>
          <p:nvPr>
            <p:ph idx="1"/>
          </p:nvPr>
        </p:nvSpPr>
        <p:spPr/>
        <p:txBody>
          <a:bodyPr>
            <a:normAutofit lnSpcReduction="10000"/>
          </a:bodyPr>
          <a:lstStyle/>
          <a:p>
            <a:pPr marL="0" indent="0" algn="just">
              <a:buNone/>
            </a:pPr>
            <a:r>
              <a:rPr lang="uk-UA" sz="2400" dirty="0"/>
              <a:t>3. </a:t>
            </a:r>
            <a:r>
              <a:rPr lang="uk-UA" sz="2400" b="1" i="1" dirty="0">
                <a:solidFill>
                  <a:srgbClr val="FFFF00"/>
                </a:solidFill>
              </a:rPr>
              <a:t>Адаптаційна</a:t>
            </a:r>
            <a:r>
              <a:rPr lang="uk-UA" sz="2400" dirty="0"/>
              <a:t> - це функція суспільної думки, що з рольовими очікуваннями і реалізована у процесі соціалізації. Громадська думка поруч із сім'єю, школою та інші суспільні інститути бере участь у соціалізації, активно формуючи у суб'єкта прагнення виконувати прийняті суспільстві норми і правил і виправдовувати покладені нею рольові очікування. </a:t>
            </a:r>
          </a:p>
          <a:p>
            <a:pPr marL="0" indent="0" algn="just">
              <a:buNone/>
            </a:pPr>
            <a:r>
              <a:rPr lang="uk-UA" sz="2400" dirty="0"/>
              <a:t>4. </a:t>
            </a:r>
            <a:r>
              <a:rPr lang="uk-UA" sz="2400" b="1" i="1" dirty="0">
                <a:solidFill>
                  <a:srgbClr val="FFFF00"/>
                </a:solidFill>
              </a:rPr>
              <a:t>Функція </a:t>
            </a:r>
            <a:r>
              <a:rPr lang="uk-UA" sz="2400" b="1" i="1" dirty="0" err="1">
                <a:solidFill>
                  <a:srgbClr val="FFFF00"/>
                </a:solidFill>
              </a:rPr>
              <a:t>культуроспадкування</a:t>
            </a:r>
            <a:r>
              <a:rPr lang="uk-UA" sz="2400" b="1" i="1" dirty="0">
                <a:solidFill>
                  <a:srgbClr val="FFFF00"/>
                </a:solidFill>
              </a:rPr>
              <a:t> </a:t>
            </a:r>
            <a:r>
              <a:rPr lang="uk-UA" sz="2400" dirty="0"/>
              <a:t>полягає в здібності суспільної думки соціальної трансляції норм, цінностей, традицій, ритуалів та інших компонентів культури. Громадська думка служить хранителем і носієм традиційних моральних цінностей, так званої «народній мудрості про», ритуалів і звичаїв, забобонів і стереотипів.</a:t>
            </a:r>
          </a:p>
        </p:txBody>
      </p:sp>
    </p:spTree>
    <p:extLst>
      <p:ext uri="{BB962C8B-B14F-4D97-AF65-F5344CB8AC3E}">
        <p14:creationId xmlns:p14="http://schemas.microsoft.com/office/powerpoint/2010/main" val="37394867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5E2C69-7CF4-4704-977A-574B8C695B0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56EEBD0-9FB7-4D9F-8B20-E76F301EE210}"/>
              </a:ext>
            </a:extLst>
          </p:cNvPr>
          <p:cNvSpPr>
            <a:spLocks noGrp="1"/>
          </p:cNvSpPr>
          <p:nvPr>
            <p:ph idx="1"/>
          </p:nvPr>
        </p:nvSpPr>
        <p:spPr/>
        <p:txBody>
          <a:bodyPr>
            <a:normAutofit lnSpcReduction="10000"/>
          </a:bodyPr>
          <a:lstStyle/>
          <a:p>
            <a:pPr marL="0" indent="0" algn="just">
              <a:buNone/>
            </a:pPr>
            <a:r>
              <a:rPr lang="uk-UA" sz="2400" dirty="0"/>
              <a:t>5. </a:t>
            </a:r>
            <a:r>
              <a:rPr lang="uk-UA" sz="2400" b="1" i="1" dirty="0" err="1">
                <a:solidFill>
                  <a:srgbClr val="FFFF00"/>
                </a:solidFill>
              </a:rPr>
              <a:t>Целепокладання</a:t>
            </a:r>
            <a:r>
              <a:rPr lang="uk-UA" sz="2400" dirty="0"/>
              <a:t> - функція суспільної думки, пов'язана з його через участь у визначенні стратегічних цілей політики та високого соціального управління. </a:t>
            </a:r>
          </a:p>
          <a:p>
            <a:pPr marL="0" indent="0" algn="just">
              <a:buNone/>
            </a:pPr>
            <a:r>
              <a:rPr lang="uk-UA" sz="2400" dirty="0"/>
              <a:t>6. </a:t>
            </a:r>
            <a:r>
              <a:rPr lang="uk-UA" sz="2400" b="1" i="1" dirty="0">
                <a:solidFill>
                  <a:srgbClr val="FFFF00"/>
                </a:solidFill>
              </a:rPr>
              <a:t>Консультативна</a:t>
            </a:r>
            <a:r>
              <a:rPr lang="uk-UA" sz="2400" dirty="0"/>
              <a:t> - функція, виконувана громадської думки під час референдумів, коли влада звертається щодо нього по пораду щодо назрілих першорядних соціальних, політичних, економічних труднощів. За  підсумками аналізу рад суспільно го думки влади коректують свої рішення та художні засоби управління. </a:t>
            </a:r>
          </a:p>
          <a:p>
            <a:pPr marL="0" indent="0" algn="just">
              <a:buNone/>
            </a:pPr>
            <a:r>
              <a:rPr lang="uk-UA" sz="2400" dirty="0"/>
              <a:t>7. </a:t>
            </a:r>
            <a:r>
              <a:rPr lang="uk-UA" sz="2400" b="1" i="1" dirty="0">
                <a:solidFill>
                  <a:srgbClr val="FFFF00"/>
                </a:solidFill>
              </a:rPr>
              <a:t>Управлінська функція </a:t>
            </a:r>
            <a:r>
              <a:rPr lang="uk-UA" sz="2400" dirty="0"/>
              <a:t>об'єднує у собі регулятивну і номенклатурну функції. Вона забезпечує реалізацію певних норм соціальних відносин.</a:t>
            </a:r>
          </a:p>
        </p:txBody>
      </p:sp>
    </p:spTree>
    <p:extLst>
      <p:ext uri="{BB962C8B-B14F-4D97-AF65-F5344CB8AC3E}">
        <p14:creationId xmlns:p14="http://schemas.microsoft.com/office/powerpoint/2010/main" val="1797656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1042BE-D38C-470F-A7B6-3FDA7BEB87B2}"/>
              </a:ext>
            </a:extLst>
          </p:cNvPr>
          <p:cNvSpPr>
            <a:spLocks noGrp="1"/>
          </p:cNvSpPr>
          <p:nvPr>
            <p:ph type="title"/>
          </p:nvPr>
        </p:nvSpPr>
        <p:spPr/>
        <p:txBody>
          <a:bodyPr/>
          <a:lstStyle/>
          <a:p>
            <a:pPr algn="ctr"/>
            <a:r>
              <a:rPr lang="uk-UA" dirty="0"/>
              <a:t>Формування громадської думки</a:t>
            </a:r>
          </a:p>
        </p:txBody>
      </p:sp>
      <p:sp>
        <p:nvSpPr>
          <p:cNvPr id="3" name="Місце для вмісту 2">
            <a:extLst>
              <a:ext uri="{FF2B5EF4-FFF2-40B4-BE49-F238E27FC236}">
                <a16:creationId xmlns:a16="http://schemas.microsoft.com/office/drawing/2014/main" id="{FB8521C4-9802-4C73-8FEB-DC05BC01A6F9}"/>
              </a:ext>
            </a:extLst>
          </p:cNvPr>
          <p:cNvSpPr>
            <a:spLocks noGrp="1"/>
          </p:cNvSpPr>
          <p:nvPr>
            <p:ph idx="1"/>
          </p:nvPr>
        </p:nvSpPr>
        <p:spPr/>
        <p:txBody>
          <a:bodyPr>
            <a:normAutofit/>
          </a:bodyPr>
          <a:lstStyle/>
          <a:p>
            <a:pPr marL="0" indent="0">
              <a:buNone/>
            </a:pPr>
            <a:r>
              <a:rPr lang="uk-UA" sz="3800" dirty="0"/>
              <a:t>стадії формування громадської думки:</a:t>
            </a:r>
          </a:p>
          <a:p>
            <a:endParaRPr lang="uk-UA" dirty="0"/>
          </a:p>
          <a:p>
            <a:r>
              <a:rPr lang="uk-UA" dirty="0"/>
              <a:t>поява інформації;</a:t>
            </a:r>
          </a:p>
          <a:p>
            <a:r>
              <a:rPr lang="uk-UA" dirty="0"/>
              <a:t>увага;</a:t>
            </a:r>
          </a:p>
          <a:p>
            <a:r>
              <a:rPr lang="uk-UA" dirty="0"/>
              <a:t>виникнення інтересу;</a:t>
            </a:r>
          </a:p>
          <a:p>
            <a:r>
              <a:rPr lang="uk-UA" dirty="0"/>
              <a:t>розуміння;</a:t>
            </a:r>
          </a:p>
          <a:p>
            <a:r>
              <a:rPr lang="uk-UA" dirty="0"/>
              <a:t>зміна позиції;</a:t>
            </a:r>
          </a:p>
          <a:p>
            <a:r>
              <a:rPr lang="uk-UA" dirty="0"/>
              <a:t>збереження інформації в пам’яті;</a:t>
            </a:r>
          </a:p>
          <a:p>
            <a:endParaRPr lang="uk-UA" dirty="0"/>
          </a:p>
        </p:txBody>
      </p:sp>
    </p:spTree>
    <p:extLst>
      <p:ext uri="{BB962C8B-B14F-4D97-AF65-F5344CB8AC3E}">
        <p14:creationId xmlns:p14="http://schemas.microsoft.com/office/powerpoint/2010/main" val="16126897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F5C597-0376-4057-B8E2-8D4000CA025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43355C1-D27C-489B-9245-F701C241F8D7}"/>
              </a:ext>
            </a:extLst>
          </p:cNvPr>
          <p:cNvSpPr>
            <a:spLocks noGrp="1"/>
          </p:cNvSpPr>
          <p:nvPr>
            <p:ph idx="1"/>
          </p:nvPr>
        </p:nvSpPr>
        <p:spPr/>
        <p:txBody>
          <a:bodyPr/>
          <a:lstStyle/>
          <a:p>
            <a:r>
              <a:rPr lang="uk-UA" dirty="0"/>
              <a:t>дослідження інформації та її відтворення;</a:t>
            </a:r>
          </a:p>
          <a:p>
            <a:r>
              <a:rPr lang="uk-UA" dirty="0"/>
              <a:t>ухвалення рішення;</a:t>
            </a:r>
          </a:p>
          <a:p>
            <a:r>
              <a:rPr lang="uk-UA" dirty="0"/>
              <a:t>поведінка відповідно до рішення;</a:t>
            </a:r>
          </a:p>
          <a:p>
            <a:r>
              <a:rPr lang="uk-UA" dirty="0"/>
              <a:t>посилення бажання до дій;</a:t>
            </a:r>
          </a:p>
          <a:p>
            <a:r>
              <a:rPr lang="uk-UA" dirty="0"/>
              <a:t>подальша консолідація.</a:t>
            </a:r>
          </a:p>
        </p:txBody>
      </p:sp>
    </p:spTree>
    <p:extLst>
      <p:ext uri="{BB962C8B-B14F-4D97-AF65-F5344CB8AC3E}">
        <p14:creationId xmlns:p14="http://schemas.microsoft.com/office/powerpoint/2010/main" val="21526678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B8C09C8-BA29-4599-B59B-1D4BE35DFE3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244CB515-8FEB-42BD-9B3A-AA8C03E40CA3}"/>
              </a:ext>
            </a:extLst>
          </p:cNvPr>
          <p:cNvSpPr>
            <a:spLocks noGrp="1"/>
          </p:cNvSpPr>
          <p:nvPr>
            <p:ph idx="1"/>
          </p:nvPr>
        </p:nvSpPr>
        <p:spPr/>
        <p:txBody>
          <a:bodyPr>
            <a:normAutofit fontScale="92500" lnSpcReduction="20000"/>
          </a:bodyPr>
          <a:lstStyle/>
          <a:p>
            <a:r>
              <a:rPr lang="uk-UA" dirty="0"/>
              <a:t>Принципи переконання. </a:t>
            </a:r>
          </a:p>
          <a:p>
            <a:r>
              <a:rPr lang="uk-UA" dirty="0"/>
              <a:t>Перерахуємо принципи переконання, які має знати фахівець з </a:t>
            </a:r>
            <a:r>
              <a:rPr lang="de-DE" dirty="0"/>
              <a:t>PR.</a:t>
            </a:r>
            <a:endParaRPr lang="uk-UA" dirty="0"/>
          </a:p>
          <a:p>
            <a:r>
              <a:rPr lang="de-DE" dirty="0"/>
              <a:t> </a:t>
            </a:r>
            <a:r>
              <a:rPr lang="uk-UA" dirty="0"/>
              <a:t>Ідентифікація . </a:t>
            </a:r>
            <a:r>
              <a:rPr lang="uk-UA" i="1" dirty="0"/>
              <a:t>Люди будуть виявляти цікавість до ідеї, думки або точки зору тільки тоді, коли бачитимуть прямий зв’язок з їхніми особистими надіями, побоюваннями, бажаннями чи прагненнями.</a:t>
            </a:r>
            <a:r>
              <a:rPr lang="uk-UA" dirty="0"/>
              <a:t> Ідентифікація — визначення відповідності предмета, біологічного організму, особи (фізичної, юридичної) певним, конкретним, лише їм властивим ознакам.</a:t>
            </a:r>
          </a:p>
          <a:p>
            <a:r>
              <a:rPr lang="uk-UA" i="1" dirty="0"/>
              <a:t>Вплив дії. </a:t>
            </a:r>
            <a:r>
              <a:rPr lang="uk-UA" dirty="0"/>
              <a:t>Люди будуть підтримувати ідеї, тільки якщо вони супроводжуються можливими діями тих, хто їх висуває.</a:t>
            </a:r>
          </a:p>
          <a:p>
            <a:r>
              <a:rPr lang="uk-UA" i="1" dirty="0"/>
              <a:t>Близькість і довіра. </a:t>
            </a:r>
            <a:r>
              <a:rPr lang="uk-UA" dirty="0"/>
              <a:t>Люди не люблять засвоювати ідеї з джерел, яким не довіряють (плітки, організації, ЗМІ).</a:t>
            </a:r>
          </a:p>
          <a:p>
            <a:r>
              <a:rPr lang="uk-UA" i="1" dirty="0"/>
              <a:t>Ясність. </a:t>
            </a:r>
            <a:r>
              <a:rPr lang="uk-UA" dirty="0"/>
              <a:t>Суть думки повинна бути чіткою, незважаючи на те, щоб це було — подія, ситуація чи повідомлення.</a:t>
            </a:r>
          </a:p>
          <a:p>
            <a:endParaRPr lang="uk-UA" dirty="0"/>
          </a:p>
        </p:txBody>
      </p:sp>
    </p:spTree>
    <p:extLst>
      <p:ext uri="{BB962C8B-B14F-4D97-AF65-F5344CB8AC3E}">
        <p14:creationId xmlns:p14="http://schemas.microsoft.com/office/powerpoint/2010/main" val="3742701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6762A45-6B31-4893-9B2B-680F332A634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FA38588-1003-4C66-AA4A-8E33E90EB655}"/>
              </a:ext>
            </a:extLst>
          </p:cNvPr>
          <p:cNvSpPr>
            <a:spLocks noGrp="1"/>
          </p:cNvSpPr>
          <p:nvPr>
            <p:ph idx="1"/>
          </p:nvPr>
        </p:nvSpPr>
        <p:spPr/>
        <p:txBody>
          <a:bodyPr>
            <a:normAutofit fontScale="92500" lnSpcReduction="10000"/>
          </a:bodyPr>
          <a:lstStyle/>
          <a:p>
            <a:r>
              <a:rPr lang="uk-UA" i="1" dirty="0"/>
              <a:t>Наклеювання ярликів</a:t>
            </a:r>
            <a:r>
              <a:rPr lang="uk-UA" dirty="0"/>
              <a:t>. Це може бути як позитивним, так і негативним. Так, наприклад, залежно від кінцевих цілей когось пропагують як мудру особистість, а когось — як брехливу людину.</a:t>
            </a:r>
          </a:p>
          <a:p>
            <a:r>
              <a:rPr lang="uk-UA" i="1" dirty="0"/>
              <a:t>Звучні вирази</a:t>
            </a:r>
            <a:r>
              <a:rPr lang="uk-UA" dirty="0"/>
              <a:t>. Використовується безліч завуальованих, однак не зрозумілих словесних штампів на зразок «ентузіазм мас» чи «юрба </a:t>
            </a:r>
            <a:r>
              <a:rPr lang="uk-UA" dirty="0" err="1"/>
              <a:t>вітаючих</a:t>
            </a:r>
            <a:r>
              <a:rPr lang="uk-UA" dirty="0"/>
              <a:t>».</a:t>
            </a:r>
          </a:p>
          <a:p>
            <a:r>
              <a:rPr lang="uk-UA" i="1" dirty="0"/>
              <a:t>Перенесення</a:t>
            </a:r>
            <a:r>
              <a:rPr lang="uk-UA" dirty="0"/>
              <a:t>. Порівняння і перенесення на менш відому людину особистих характеристик відомої особистості під час проведення політичної чи рекламної кампанії.</a:t>
            </a:r>
          </a:p>
          <a:p>
            <a:r>
              <a:rPr lang="uk-UA" i="1" dirty="0"/>
              <a:t>Свідчення</a:t>
            </a:r>
            <a:r>
              <a:rPr lang="uk-UA" dirty="0"/>
              <a:t>. Факт, річ, обставина, що підтверджують що-небудь; повідомлення про щось, підтвердження чого-небудь очевидцем чи обізнаною у певній справі людиною. Розповідь про що-небудь. Так, наприклад, фаховий спортсмен або інші відомі особи говорять з рекламними цілями, що вони чимось користуються.</a:t>
            </a:r>
          </a:p>
          <a:p>
            <a:r>
              <a:rPr lang="uk-UA" i="1" dirty="0"/>
              <a:t>Простота</a:t>
            </a:r>
            <a:r>
              <a:rPr lang="uk-UA" dirty="0"/>
              <a:t>. Поєднання себе з простим людом. Наприклад, використання висловів на зразок «Я така ж людина, як і ви» — і це попри власний високий статус. «Примикайте до більшості». Опрацювання тих, хто вагаються, так, щоб вони пішли за більшістю.</a:t>
            </a:r>
          </a:p>
        </p:txBody>
      </p:sp>
    </p:spTree>
    <p:extLst>
      <p:ext uri="{BB962C8B-B14F-4D97-AF65-F5344CB8AC3E}">
        <p14:creationId xmlns:p14="http://schemas.microsoft.com/office/powerpoint/2010/main" val="3983136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E0C004-41D0-4E9C-B853-88F21545FA5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D1BF057-951A-4727-AFA0-C474EF44B668}"/>
              </a:ext>
            </a:extLst>
          </p:cNvPr>
          <p:cNvSpPr>
            <a:spLocks noGrp="1"/>
          </p:cNvSpPr>
          <p:nvPr>
            <p:ph idx="1"/>
          </p:nvPr>
        </p:nvSpPr>
        <p:spPr/>
        <p:txBody>
          <a:bodyPr/>
          <a:lstStyle/>
          <a:p>
            <a:pPr algn="just"/>
            <a:r>
              <a:rPr lang="uk-UA" i="1" dirty="0"/>
              <a:t>Підтасування</a:t>
            </a:r>
            <a:r>
              <a:rPr lang="uk-UA" dirty="0"/>
              <a:t>. Одностороннє подання фактів. Викривляти, навмисно підбираючи лише вигідне, відкидаючи суперечне.</a:t>
            </a:r>
          </a:p>
          <a:p>
            <a:pPr algn="just"/>
            <a:r>
              <a:rPr lang="uk-UA" i="1" dirty="0"/>
              <a:t>Емоційні стереотипи</a:t>
            </a:r>
            <a:r>
              <a:rPr lang="uk-UA" dirty="0"/>
              <a:t>. Використання уявлень усіх різновидів про когось або про щось (наприклад, «добра людина», «гарна домогосподарка», «багатий іноземець» і т. д.).</a:t>
            </a:r>
          </a:p>
          <a:p>
            <a:pPr algn="just"/>
            <a:r>
              <a:rPr lang="uk-UA" i="1" dirty="0"/>
              <a:t>Умовчування</a:t>
            </a:r>
            <a:r>
              <a:rPr lang="uk-UA" dirty="0"/>
              <a:t>. Навмисно не договорювати, приховувати що-небудь, не повідомляти про щось. Це прийоми тонкої прихованої пропаганди, такі як, наприклад, натяки, обмова (неприязні висловлювання про кого-небудь для того, щоб викликати до нього недовір’я, зневагу), поговір (свідомо неправдива або викликана необізнаністю з фактами чутка, звістка) та ін.</a:t>
            </a:r>
          </a:p>
          <a:p>
            <a:pPr algn="just"/>
            <a:r>
              <a:rPr lang="uk-UA" i="1" dirty="0"/>
              <a:t>Знищення опонента з використанням риторичних прийомів</a:t>
            </a:r>
            <a:r>
              <a:rPr lang="uk-UA" dirty="0"/>
              <a:t>. Дискредитація мотивів особистості для знецінення ідеї. Наприклад, можна заявити, що голова адміністрації хоче побудувати міст через річку, тому що на тому березі розташований його дачний маєток.</a:t>
            </a:r>
          </a:p>
          <a:p>
            <a:endParaRPr lang="uk-UA" dirty="0"/>
          </a:p>
        </p:txBody>
      </p:sp>
    </p:spTree>
    <p:extLst>
      <p:ext uri="{BB962C8B-B14F-4D97-AF65-F5344CB8AC3E}">
        <p14:creationId xmlns:p14="http://schemas.microsoft.com/office/powerpoint/2010/main" val="599199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A842C1-97D7-4F4E-A987-3EFF55CDC76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49BABB4-830A-4536-BB0A-DEC5E3686E82}"/>
              </a:ext>
            </a:extLst>
          </p:cNvPr>
          <p:cNvSpPr>
            <a:spLocks noGrp="1"/>
          </p:cNvSpPr>
          <p:nvPr>
            <p:ph idx="1"/>
          </p:nvPr>
        </p:nvSpPr>
        <p:spPr/>
        <p:txBody>
          <a:bodyPr>
            <a:normAutofit fontScale="92500" lnSpcReduction="10000"/>
          </a:bodyPr>
          <a:lstStyle/>
          <a:p>
            <a:pPr algn="just"/>
            <a:r>
              <a:rPr lang="uk-UA" sz="2400" dirty="0"/>
              <a:t>Громадська думка – не статичний, а </a:t>
            </a:r>
            <a:r>
              <a:rPr lang="uk-UA" sz="2400" i="1" dirty="0">
                <a:solidFill>
                  <a:srgbClr val="FFFF00"/>
                </a:solidFill>
              </a:rPr>
              <a:t>динамічний</a:t>
            </a:r>
            <a:r>
              <a:rPr lang="uk-UA" sz="2400" dirty="0"/>
              <a:t> процес висловлення, уточнення та узгодження думок, в ході якого спільно виробляється напрямок дії. Громадська думка виникає всередині групи людей, що спілкуються між собою, разом з’ясовують суть проблеми, її можливі соціальні наслідки та міркують, до яких дій необхідно вдатися. </a:t>
            </a:r>
          </a:p>
          <a:p>
            <a:pPr algn="just"/>
            <a:r>
              <a:rPr lang="uk-UA" sz="2400" dirty="0"/>
              <a:t>Попри те, що цей процес, безумовно, зачіпає особисті судження, все ж думки індивідів щодо соціальної проблеми за своєю формою та змістом значною мірою залежать від колективного (громадського) обговорення. Ось чому комунікація не випадково ставиться на одну дошку з мисленням, що набуло певної форми (</a:t>
            </a:r>
            <a:r>
              <a:rPr lang="uk-UA" sz="2400" dirty="0" err="1"/>
              <a:t>екстерналізувалося</a:t>
            </a:r>
            <a:r>
              <a:rPr lang="uk-UA" sz="2400" dirty="0"/>
              <a:t>). Адже комунікація потребує </a:t>
            </a:r>
            <a:r>
              <a:rPr lang="uk-UA" sz="2400" b="1" i="1" dirty="0">
                <a:solidFill>
                  <a:srgbClr val="FFFF00"/>
                </a:solidFill>
              </a:rPr>
              <a:t>«спільності мислення»</a:t>
            </a:r>
            <a:r>
              <a:rPr lang="uk-UA" sz="2400" dirty="0"/>
              <a:t> і навпаки.</a:t>
            </a:r>
          </a:p>
        </p:txBody>
      </p:sp>
    </p:spTree>
    <p:extLst>
      <p:ext uri="{BB962C8B-B14F-4D97-AF65-F5344CB8AC3E}">
        <p14:creationId xmlns:p14="http://schemas.microsoft.com/office/powerpoint/2010/main" val="206586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3CFC4D-B1BC-438B-97EE-B2EFBDC81A4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54E240F-240C-4F57-B5E5-2121A2BD49F6}"/>
              </a:ext>
            </a:extLst>
          </p:cNvPr>
          <p:cNvSpPr>
            <a:spLocks noGrp="1"/>
          </p:cNvSpPr>
          <p:nvPr>
            <p:ph idx="1"/>
          </p:nvPr>
        </p:nvSpPr>
        <p:spPr/>
        <p:txBody>
          <a:bodyPr>
            <a:normAutofit/>
          </a:bodyPr>
          <a:lstStyle/>
          <a:p>
            <a:pPr algn="just"/>
            <a:r>
              <a:rPr lang="uk-UA" sz="2800" dirty="0"/>
              <a:t>Теоретики та практики </a:t>
            </a:r>
            <a:r>
              <a:rPr lang="en-US" sz="2800" dirty="0"/>
              <a:t>PR</a:t>
            </a:r>
            <a:r>
              <a:rPr lang="uk-UA" sz="2800" dirty="0"/>
              <a:t>, досліджуючи громадську думку, в дійсності роблять її статичний "фотознімок", ретельно фіксуючи окремі моменти, щоб потім описані в одному часі моменти порівняти з іншими часами. Більше того, дослідження піарників надто часто зосереджуються здебільшого на </a:t>
            </a:r>
            <a:r>
              <a:rPr lang="uk-UA" sz="2800" b="1" i="1" dirty="0">
                <a:solidFill>
                  <a:srgbClr val="FFFF00"/>
                </a:solidFill>
              </a:rPr>
              <a:t>спрямованості та інтенсивності </a:t>
            </a:r>
            <a:r>
              <a:rPr lang="uk-UA" sz="2800" dirty="0"/>
              <a:t>громадської думки, залишаючи поза увагою інші важливі деталі картини.</a:t>
            </a:r>
          </a:p>
        </p:txBody>
      </p:sp>
    </p:spTree>
    <p:extLst>
      <p:ext uri="{BB962C8B-B14F-4D97-AF65-F5344CB8AC3E}">
        <p14:creationId xmlns:p14="http://schemas.microsoft.com/office/powerpoint/2010/main" val="1632188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8FD93F-1FCC-4EE2-B69D-A54E181B91BC}"/>
              </a:ext>
            </a:extLst>
          </p:cNvPr>
          <p:cNvSpPr>
            <a:spLocks noGrp="1"/>
          </p:cNvSpPr>
          <p:nvPr>
            <p:ph type="title"/>
          </p:nvPr>
        </p:nvSpPr>
        <p:spPr/>
        <p:txBody>
          <a:bodyPr>
            <a:normAutofit fontScale="90000"/>
          </a:bodyPr>
          <a:lstStyle/>
          <a:p>
            <a:pPr algn="ctr"/>
            <a:r>
              <a:rPr lang="ru-RU" dirty="0" err="1"/>
              <a:t>фахівці</a:t>
            </a:r>
            <a:r>
              <a:rPr lang="ru-RU" dirty="0"/>
              <a:t> з </a:t>
            </a:r>
            <a:r>
              <a:rPr lang="en-US" dirty="0"/>
              <a:t>PR</a:t>
            </a:r>
            <a:r>
              <a:rPr lang="ru-RU" dirty="0"/>
              <a:t> </a:t>
            </a:r>
            <a:r>
              <a:rPr lang="ru-RU" dirty="0" err="1"/>
              <a:t>цікавляться</a:t>
            </a:r>
            <a:r>
              <a:rPr lang="ru-RU" dirty="0"/>
              <a:t> </a:t>
            </a:r>
            <a:r>
              <a:rPr lang="ru-RU" dirty="0" err="1"/>
              <a:t>наступними</a:t>
            </a:r>
            <a:r>
              <a:rPr lang="ru-RU" dirty="0"/>
              <a:t> </a:t>
            </a:r>
            <a:r>
              <a:rPr lang="ru-RU" dirty="0" err="1"/>
              <a:t>характерними</a:t>
            </a:r>
            <a:r>
              <a:rPr lang="ru-RU" dirty="0"/>
              <a:t> </a:t>
            </a:r>
            <a:r>
              <a:rPr lang="ru-RU" dirty="0" err="1"/>
              <a:t>ознаками</a:t>
            </a:r>
            <a:r>
              <a:rPr lang="ru-RU" dirty="0"/>
              <a:t> </a:t>
            </a:r>
            <a:r>
              <a:rPr lang="ru-RU" dirty="0" err="1"/>
              <a:t>громадської</a:t>
            </a:r>
            <a:r>
              <a:rPr lang="ru-RU" dirty="0"/>
              <a:t> думки: </a:t>
            </a:r>
            <a:br>
              <a:rPr lang="ru-RU" dirty="0"/>
            </a:br>
            <a:endParaRPr lang="uk-UA" dirty="0"/>
          </a:p>
        </p:txBody>
      </p:sp>
      <p:sp>
        <p:nvSpPr>
          <p:cNvPr id="3" name="Місце для вмісту 2">
            <a:extLst>
              <a:ext uri="{FF2B5EF4-FFF2-40B4-BE49-F238E27FC236}">
                <a16:creationId xmlns:a16="http://schemas.microsoft.com/office/drawing/2014/main" id="{B59B4B92-3628-4250-ABBD-E7D6C204A155}"/>
              </a:ext>
            </a:extLst>
          </p:cNvPr>
          <p:cNvSpPr>
            <a:spLocks noGrp="1"/>
          </p:cNvSpPr>
          <p:nvPr>
            <p:ph idx="1"/>
          </p:nvPr>
        </p:nvSpPr>
        <p:spPr/>
        <p:txBody>
          <a:bodyPr/>
          <a:lstStyle/>
          <a:p>
            <a:pPr algn="just"/>
            <a:r>
              <a:rPr lang="ru-RU" dirty="0" err="1"/>
              <a:t>Спрямованістю</a:t>
            </a:r>
            <a:r>
              <a:rPr lang="ru-RU" dirty="0"/>
              <a:t> думки</a:t>
            </a:r>
            <a:endParaRPr lang="en-US" dirty="0"/>
          </a:p>
          <a:p>
            <a:pPr algn="just"/>
            <a:r>
              <a:rPr lang="uk-UA" dirty="0"/>
              <a:t>Інтенсивністю думки</a:t>
            </a:r>
            <a:endParaRPr lang="en-US" dirty="0"/>
          </a:p>
          <a:p>
            <a:pPr algn="just"/>
            <a:r>
              <a:rPr lang="uk-UA" dirty="0"/>
              <a:t>Стабільністю думки</a:t>
            </a:r>
            <a:endParaRPr lang="en-US" dirty="0"/>
          </a:p>
          <a:p>
            <a:pPr algn="just"/>
            <a:r>
              <a:rPr lang="uk-UA" dirty="0"/>
              <a:t>Інформаційною насиченістю</a:t>
            </a:r>
            <a:endParaRPr lang="en-US" dirty="0"/>
          </a:p>
          <a:p>
            <a:pPr algn="just"/>
            <a:r>
              <a:rPr lang="uk-UA" dirty="0"/>
              <a:t>Соціальною підтримкою</a:t>
            </a:r>
          </a:p>
        </p:txBody>
      </p:sp>
    </p:spTree>
    <p:extLst>
      <p:ext uri="{BB962C8B-B14F-4D97-AF65-F5344CB8AC3E}">
        <p14:creationId xmlns:p14="http://schemas.microsoft.com/office/powerpoint/2010/main" val="3029559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B1A074-6735-4768-BECC-7B7E1B975E1C}"/>
              </a:ext>
            </a:extLst>
          </p:cNvPr>
          <p:cNvSpPr>
            <a:spLocks noGrp="1"/>
          </p:cNvSpPr>
          <p:nvPr>
            <p:ph type="title"/>
          </p:nvPr>
        </p:nvSpPr>
        <p:spPr/>
        <p:txBody>
          <a:bodyPr/>
          <a:lstStyle/>
          <a:p>
            <a:pPr algn="ctr"/>
            <a:r>
              <a:rPr lang="uk-UA" dirty="0" err="1"/>
              <a:t>СпрямованістЬ</a:t>
            </a:r>
            <a:r>
              <a:rPr lang="uk-UA" dirty="0"/>
              <a:t> думки</a:t>
            </a:r>
          </a:p>
        </p:txBody>
      </p:sp>
      <p:sp>
        <p:nvSpPr>
          <p:cNvPr id="3" name="Місце для вмісту 2">
            <a:extLst>
              <a:ext uri="{FF2B5EF4-FFF2-40B4-BE49-F238E27FC236}">
                <a16:creationId xmlns:a16="http://schemas.microsoft.com/office/drawing/2014/main" id="{4CE51636-42C6-4200-8B80-339BBDA95827}"/>
              </a:ext>
            </a:extLst>
          </p:cNvPr>
          <p:cNvSpPr>
            <a:spLocks noGrp="1"/>
          </p:cNvSpPr>
          <p:nvPr>
            <p:ph idx="1"/>
          </p:nvPr>
        </p:nvSpPr>
        <p:spPr/>
        <p:txBody>
          <a:bodyPr>
            <a:normAutofit/>
          </a:bodyPr>
          <a:lstStyle/>
          <a:p>
            <a:pPr algn="just"/>
            <a:r>
              <a:rPr lang="uk-UA" sz="2800" dirty="0"/>
              <a:t>вказує на оціночну якість, повідомляє про стан її налаштованості у вигляді суджень типу «позитивно-</a:t>
            </a:r>
            <a:r>
              <a:rPr lang="uk-UA" sz="2800" dirty="0" err="1"/>
              <a:t>негативнобайдуже</a:t>
            </a:r>
            <a:r>
              <a:rPr lang="uk-UA" sz="2800" dirty="0"/>
              <a:t>», «за-проти-не визначився», «за-проти-при умові». У своїй найпростішій формі спрямованість думки фіксується відповіддю «так» або «ні» на запитання анкети. В цілому саме з’ясування спрямованості є основним і найбільш поширеним виміром громадської думки, що цікавить не лише піарників.</a:t>
            </a:r>
          </a:p>
        </p:txBody>
      </p:sp>
    </p:spTree>
    <p:extLst>
      <p:ext uri="{BB962C8B-B14F-4D97-AF65-F5344CB8AC3E}">
        <p14:creationId xmlns:p14="http://schemas.microsoft.com/office/powerpoint/2010/main" val="67654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87EB61-DA7E-451A-A189-772AD3BC713D}"/>
              </a:ext>
            </a:extLst>
          </p:cNvPr>
          <p:cNvSpPr>
            <a:spLocks noGrp="1"/>
          </p:cNvSpPr>
          <p:nvPr>
            <p:ph type="title"/>
          </p:nvPr>
        </p:nvSpPr>
        <p:spPr/>
        <p:txBody>
          <a:bodyPr/>
          <a:lstStyle/>
          <a:p>
            <a:pPr algn="ctr"/>
            <a:r>
              <a:rPr lang="uk-UA" dirty="0" err="1"/>
              <a:t>ІнтенсивністЬ</a:t>
            </a:r>
            <a:r>
              <a:rPr lang="uk-UA" dirty="0"/>
              <a:t> думки</a:t>
            </a:r>
          </a:p>
        </p:txBody>
      </p:sp>
      <p:sp>
        <p:nvSpPr>
          <p:cNvPr id="3" name="Місце для вмісту 2">
            <a:extLst>
              <a:ext uri="{FF2B5EF4-FFF2-40B4-BE49-F238E27FC236}">
                <a16:creationId xmlns:a16="http://schemas.microsoft.com/office/drawing/2014/main" id="{E87EF225-FF2C-4621-B85F-55DBAE292461}"/>
              </a:ext>
            </a:extLst>
          </p:cNvPr>
          <p:cNvSpPr>
            <a:spLocks noGrp="1"/>
          </p:cNvSpPr>
          <p:nvPr>
            <p:ph idx="1"/>
          </p:nvPr>
        </p:nvSpPr>
        <p:spPr/>
        <p:txBody>
          <a:bodyPr>
            <a:normAutofit/>
          </a:bodyPr>
          <a:lstStyle/>
          <a:p>
            <a:pPr algn="just"/>
            <a:r>
              <a:rPr lang="uk-UA" sz="2800" dirty="0"/>
              <a:t>є показником того, якої сили набирає думка людей незалежно від її спрямованості. Формою виміру інтенсивності (разом з цим і спрямованості) громадської думки можуть слугувати відповіді респондентів на запитання анкети типу «цілком згодний-згодний-мені байдуже-не згодний-повністю не згодний».</a:t>
            </a:r>
          </a:p>
        </p:txBody>
      </p:sp>
    </p:spTree>
    <p:extLst>
      <p:ext uri="{BB962C8B-B14F-4D97-AF65-F5344CB8AC3E}">
        <p14:creationId xmlns:p14="http://schemas.microsoft.com/office/powerpoint/2010/main" val="1248814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C1D738-34DB-444D-81FA-919449DFEE20}"/>
              </a:ext>
            </a:extLst>
          </p:cNvPr>
          <p:cNvSpPr>
            <a:spLocks noGrp="1"/>
          </p:cNvSpPr>
          <p:nvPr>
            <p:ph type="title"/>
          </p:nvPr>
        </p:nvSpPr>
        <p:spPr/>
        <p:txBody>
          <a:bodyPr/>
          <a:lstStyle/>
          <a:p>
            <a:pPr algn="ctr"/>
            <a:r>
              <a:rPr lang="uk-UA" dirty="0" err="1"/>
              <a:t>СтабільністЬ</a:t>
            </a:r>
            <a:r>
              <a:rPr lang="uk-UA" dirty="0"/>
              <a:t> думки</a:t>
            </a:r>
          </a:p>
        </p:txBody>
      </p:sp>
      <p:sp>
        <p:nvSpPr>
          <p:cNvPr id="3" name="Місце для вмісту 2">
            <a:extLst>
              <a:ext uri="{FF2B5EF4-FFF2-40B4-BE49-F238E27FC236}">
                <a16:creationId xmlns:a16="http://schemas.microsoft.com/office/drawing/2014/main" id="{3EDFA829-D92F-4F42-B916-EE356305FEF9}"/>
              </a:ext>
            </a:extLst>
          </p:cNvPr>
          <p:cNvSpPr>
            <a:spLocks noGrp="1"/>
          </p:cNvSpPr>
          <p:nvPr>
            <p:ph idx="1"/>
          </p:nvPr>
        </p:nvSpPr>
        <p:spPr/>
        <p:txBody>
          <a:bodyPr>
            <a:normAutofit/>
          </a:bodyPr>
          <a:lstStyle/>
          <a:p>
            <a:pPr algn="just"/>
            <a:r>
              <a:rPr lang="uk-UA" sz="2800" dirty="0"/>
              <a:t>означає тривалість часу, на протязі якого значна частина респондентів незмінно проявляє одну і ту ж спрямованість та інтенсивність почуттів. Фіксація стабільності думки потребує співставлення результатів не менше як двох розтягнутих у часі досліджень.</a:t>
            </a:r>
          </a:p>
        </p:txBody>
      </p:sp>
    </p:spTree>
    <p:extLst>
      <p:ext uri="{BB962C8B-B14F-4D97-AF65-F5344CB8AC3E}">
        <p14:creationId xmlns:p14="http://schemas.microsoft.com/office/powerpoint/2010/main" val="6555158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TM03457452[[fn=Небеса]]</Template>
  <TotalTime>99</TotalTime>
  <Words>2839</Words>
  <Application>Microsoft Office PowerPoint</Application>
  <PresentationFormat>Широкий екран</PresentationFormat>
  <Paragraphs>119</Paragraphs>
  <Slides>36</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36</vt:i4>
      </vt:variant>
    </vt:vector>
  </HeadingPairs>
  <TitlesOfParts>
    <vt:vector size="40" baseType="lpstr">
      <vt:lpstr>Arial</vt:lpstr>
      <vt:lpstr>Calibri</vt:lpstr>
      <vt:lpstr>Calibri Light</vt:lpstr>
      <vt:lpstr>Небеса</vt:lpstr>
      <vt:lpstr>PR як робота з громадськістю</vt:lpstr>
      <vt:lpstr>Основні характеристики громадської думки</vt:lpstr>
      <vt:lpstr>Презентація PowerPoint</vt:lpstr>
      <vt:lpstr>Презентація PowerPoint</vt:lpstr>
      <vt:lpstr>Презентація PowerPoint</vt:lpstr>
      <vt:lpstr>фахівці з PR цікавляться наступними характерними ознаками громадської думки:  </vt:lpstr>
      <vt:lpstr>СпрямованістЬ думки</vt:lpstr>
      <vt:lpstr>ІнтенсивністЬ думки</vt:lpstr>
      <vt:lpstr>СтабільністЬ думки</vt:lpstr>
      <vt:lpstr>ІнформаційнА насиченістЬ</vt:lpstr>
      <vt:lpstr>СоціальнА підтримкА</vt:lpstr>
      <vt:lpstr>Як соціальний феномен громадська думка має такі сутнісні характеристики:</vt:lpstr>
      <vt:lpstr>Психологічні механізми формування громадської думки</vt:lpstr>
      <vt:lpstr>Орієнтація</vt:lpstr>
      <vt:lpstr>Презентація PowerPoint</vt:lpstr>
      <vt:lpstr>Презентація PowerPoint</vt:lpstr>
      <vt:lpstr>Відмінність між настановами і думками можна пояснити двояко</vt:lpstr>
      <vt:lpstr>Презентація PowerPoint</vt:lpstr>
      <vt:lpstr>Коорієнтація</vt:lpstr>
      <vt:lpstr>Презентація PowerPoint</vt:lpstr>
      <vt:lpstr>Індивідуальні орієнтації, що складають основу установки, обумовлюються, формуються у кожної особи, виходячи з цілого ряду ознак та обставин її життя: </vt:lpstr>
      <vt:lpstr>Презентація PowerPoint</vt:lpstr>
      <vt:lpstr>Структура громадської думки: об'єкти, суб'єкти, канали висловлювання.</vt:lpstr>
      <vt:lpstr>Динамічна структура громадської думки розглядає стадії її розвитку: </vt:lpstr>
      <vt:lpstr>Зародження</vt:lpstr>
      <vt:lpstr>Функціонування</vt:lpstr>
      <vt:lpstr>Спад</vt:lpstr>
      <vt:lpstr>Відмирання</vt:lpstr>
      <vt:lpstr>соціальні функції суспільної думки: </vt:lpstr>
      <vt:lpstr>Презентація PowerPoint</vt:lpstr>
      <vt:lpstr>Презентація PowerPoint</vt:lpstr>
      <vt:lpstr>Формування громадської думки</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 як робота з громадськістю</dc:title>
  <dc:creator>Admin</dc:creator>
  <cp:lastModifiedBy>Admin</cp:lastModifiedBy>
  <cp:revision>1</cp:revision>
  <dcterms:created xsi:type="dcterms:W3CDTF">2023-02-21T18:54:46Z</dcterms:created>
  <dcterms:modified xsi:type="dcterms:W3CDTF">2023-02-21T20:33:55Z</dcterms:modified>
</cp:coreProperties>
</file>