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9" r:id="rId2"/>
    <p:sldId id="295" r:id="rId3"/>
    <p:sldId id="311" r:id="rId4"/>
    <p:sldId id="308" r:id="rId5"/>
    <p:sldId id="322" r:id="rId6"/>
    <p:sldId id="315" r:id="rId7"/>
    <p:sldId id="310" r:id="rId8"/>
    <p:sldId id="317" r:id="rId9"/>
    <p:sldId id="313" r:id="rId10"/>
    <p:sldId id="309" r:id="rId11"/>
    <p:sldId id="319" r:id="rId12"/>
    <p:sldId id="320" r:id="rId13"/>
    <p:sldId id="321" r:id="rId14"/>
    <p:sldId id="296" r:id="rId15"/>
    <p:sldId id="299" r:id="rId16"/>
    <p:sldId id="298" r:id="rId17"/>
    <p:sldId id="300" r:id="rId18"/>
    <p:sldId id="301" r:id="rId19"/>
    <p:sldId id="302" r:id="rId20"/>
    <p:sldId id="292" r:id="rId21"/>
    <p:sldId id="289" r:id="rId22"/>
    <p:sldId id="306" r:id="rId23"/>
    <p:sldId id="303" r:id="rId24"/>
    <p:sldId id="305" r:id="rId25"/>
    <p:sldId id="297" r:id="rId26"/>
    <p:sldId id="304" r:id="rId27"/>
    <p:sldId id="318"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53" d="100"/>
          <a:sy n="53" d="100"/>
        </p:scale>
        <p:origin x="1838" y="6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6C033CF-DA0A-4B27-B310-7F42E6FEA5CC}" type="datetimeFigureOut">
              <a:rPr lang="en-GB" smtClean="0"/>
              <a:t>27/03/2024</a:t>
            </a:fld>
            <a:endParaRPr lang="en-GB"/>
          </a:p>
        </p:txBody>
      </p:sp>
      <p:sp>
        <p:nvSpPr>
          <p:cNvPr id="5" name="Footer Placeholder 4"/>
          <p:cNvSpPr>
            <a:spLocks noGrp="1"/>
          </p:cNvSpPr>
          <p:nvPr>
            <p:ph type="ftr" sz="quarter" idx="11"/>
          </p:nvPr>
        </p:nvSpPr>
        <p:spPr>
          <a:xfrm>
            <a:off x="5332412" y="5883275"/>
            <a:ext cx="4324044" cy="365125"/>
          </a:xfrm>
        </p:spPr>
        <p:txBody>
          <a:bodyPr/>
          <a:lstStyle/>
          <a:p>
            <a:endParaRPr lang="en-GB"/>
          </a:p>
        </p:txBody>
      </p:sp>
      <p:sp>
        <p:nvSpPr>
          <p:cNvPr id="6" name="Slide Number Placeholder 5"/>
          <p:cNvSpPr>
            <a:spLocks noGrp="1"/>
          </p:cNvSpPr>
          <p:nvPr>
            <p:ph type="sldNum" sz="quarter" idx="12"/>
          </p:nvPr>
        </p:nvSpPr>
        <p:spPr/>
        <p:txBody>
          <a:bodyPr/>
          <a:lstStyle/>
          <a:p>
            <a:fld id="{759BE6CF-D14E-46BC-81A3-0A0BB87CC21F}" type="slidenum">
              <a:rPr lang="en-GB" smtClean="0"/>
              <a:t>‹#›</a:t>
            </a:fld>
            <a:endParaRPr lang="en-GB"/>
          </a:p>
        </p:txBody>
      </p:sp>
    </p:spTree>
    <p:extLst>
      <p:ext uri="{BB962C8B-B14F-4D97-AF65-F5344CB8AC3E}">
        <p14:creationId xmlns:p14="http://schemas.microsoft.com/office/powerpoint/2010/main" val="2895490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C033CF-DA0A-4B27-B310-7F42E6FEA5CC}" type="datetimeFigureOut">
              <a:rPr lang="en-GB" smtClean="0"/>
              <a:t>27/03/2024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59BE6CF-D14E-46BC-81A3-0A0BB87CC21F}" type="slidenum">
              <a:rPr lang="en-GB" smtClean="0"/>
              <a:t>‹#›</a:t>
            </a:fld>
            <a:endParaRPr lang="en-GB"/>
          </a:p>
        </p:txBody>
      </p:sp>
    </p:spTree>
    <p:extLst>
      <p:ext uri="{BB962C8B-B14F-4D97-AF65-F5344CB8AC3E}">
        <p14:creationId xmlns:p14="http://schemas.microsoft.com/office/powerpoint/2010/main" val="1287609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C033CF-DA0A-4B27-B310-7F42E6FEA5CC}" type="datetimeFigureOut">
              <a:rPr lang="en-GB" smtClean="0"/>
              <a:t>27/03/2024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59BE6CF-D14E-46BC-81A3-0A0BB87CC21F}" type="slidenum">
              <a:rPr lang="en-GB" smtClean="0"/>
              <a:t>‹#›</a:t>
            </a:fld>
            <a:endParaRPr lang="en-GB"/>
          </a:p>
        </p:txBody>
      </p:sp>
    </p:spTree>
    <p:extLst>
      <p:ext uri="{BB962C8B-B14F-4D97-AF65-F5344CB8AC3E}">
        <p14:creationId xmlns:p14="http://schemas.microsoft.com/office/powerpoint/2010/main" val="28052824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C033CF-DA0A-4B27-B310-7F42E6FEA5CC}" type="datetimeFigureOut">
              <a:rPr lang="en-GB" smtClean="0"/>
              <a:t>27/03/2024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59BE6CF-D14E-46BC-81A3-0A0BB87CC21F}" type="slidenum">
              <a:rPr lang="en-GB" smtClean="0"/>
              <a:t>‹#›</a:t>
            </a:fld>
            <a:endParaRPr lang="en-GB"/>
          </a:p>
        </p:txBody>
      </p:sp>
    </p:spTree>
    <p:extLst>
      <p:ext uri="{BB962C8B-B14F-4D97-AF65-F5344CB8AC3E}">
        <p14:creationId xmlns:p14="http://schemas.microsoft.com/office/powerpoint/2010/main" val="10611272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C033CF-DA0A-4B27-B310-7F42E6FEA5CC}" type="datetimeFigureOut">
              <a:rPr lang="en-GB" smtClean="0"/>
              <a:t>27/03/2024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59BE6CF-D14E-46BC-81A3-0A0BB87CC21F}" type="slidenum">
              <a:rPr lang="en-GB" smtClean="0"/>
              <a:t>‹#›</a:t>
            </a:fld>
            <a:endParaRPr lang="en-GB"/>
          </a:p>
        </p:txBody>
      </p:sp>
    </p:spTree>
    <p:extLst>
      <p:ext uri="{BB962C8B-B14F-4D97-AF65-F5344CB8AC3E}">
        <p14:creationId xmlns:p14="http://schemas.microsoft.com/office/powerpoint/2010/main" val="21631693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C033CF-DA0A-4B27-B310-7F42E6FEA5CC}" type="datetimeFigureOut">
              <a:rPr lang="en-GB" smtClean="0"/>
              <a:t>27/03/2024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59BE6CF-D14E-46BC-81A3-0A0BB87CC21F}" type="slidenum">
              <a:rPr lang="en-GB" smtClean="0"/>
              <a:t>‹#›</a:t>
            </a:fld>
            <a:endParaRPr lang="en-GB"/>
          </a:p>
        </p:txBody>
      </p:sp>
    </p:spTree>
    <p:extLst>
      <p:ext uri="{BB962C8B-B14F-4D97-AF65-F5344CB8AC3E}">
        <p14:creationId xmlns:p14="http://schemas.microsoft.com/office/powerpoint/2010/main" val="3109369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C033CF-DA0A-4B27-B310-7F42E6FEA5CC}" type="datetimeFigureOut">
              <a:rPr lang="en-GB" smtClean="0"/>
              <a:t>27/03/2024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59BE6CF-D14E-46BC-81A3-0A0BB87CC21F}" type="slidenum">
              <a:rPr lang="en-GB" smtClean="0"/>
              <a:t>‹#›</a:t>
            </a:fld>
            <a:endParaRPr lang="en-GB"/>
          </a:p>
        </p:txBody>
      </p:sp>
    </p:spTree>
    <p:extLst>
      <p:ext uri="{BB962C8B-B14F-4D97-AF65-F5344CB8AC3E}">
        <p14:creationId xmlns:p14="http://schemas.microsoft.com/office/powerpoint/2010/main" val="38900451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6C033CF-DA0A-4B27-B310-7F42E6FEA5CC}" type="datetimeFigureOut">
              <a:rPr lang="en-GB" smtClean="0"/>
              <a:t>27/03/2024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59BE6CF-D14E-46BC-81A3-0A0BB87CC21F}" type="slidenum">
              <a:rPr lang="en-GB" smtClean="0"/>
              <a:t>‹#›</a:t>
            </a:fld>
            <a:endParaRPr lang="en-GB"/>
          </a:p>
        </p:txBody>
      </p:sp>
    </p:spTree>
    <p:extLst>
      <p:ext uri="{BB962C8B-B14F-4D97-AF65-F5344CB8AC3E}">
        <p14:creationId xmlns:p14="http://schemas.microsoft.com/office/powerpoint/2010/main" val="694591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6C033CF-DA0A-4B27-B310-7F42E6FEA5CC}" type="datetimeFigureOut">
              <a:rPr lang="en-GB" smtClean="0"/>
              <a:t>27/03/2024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59BE6CF-D14E-46BC-81A3-0A0BB87CC21F}" type="slidenum">
              <a:rPr lang="en-GB" smtClean="0"/>
              <a:t>‹#›</a:t>
            </a:fld>
            <a:endParaRPr lang="en-GB"/>
          </a:p>
        </p:txBody>
      </p:sp>
    </p:spTree>
    <p:extLst>
      <p:ext uri="{BB962C8B-B14F-4D97-AF65-F5344CB8AC3E}">
        <p14:creationId xmlns:p14="http://schemas.microsoft.com/office/powerpoint/2010/main" val="369915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6C033CF-DA0A-4B27-B310-7F42E6FEA5CC}" type="datetimeFigureOut">
              <a:rPr lang="en-GB" smtClean="0"/>
              <a:t>27/03/2024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10951856" y="5867131"/>
            <a:ext cx="551167" cy="365125"/>
          </a:xfrm>
        </p:spPr>
        <p:txBody>
          <a:bodyPr/>
          <a:lstStyle/>
          <a:p>
            <a:fld id="{759BE6CF-D14E-46BC-81A3-0A0BB87CC21F}" type="slidenum">
              <a:rPr lang="en-GB" smtClean="0"/>
              <a:t>‹#›</a:t>
            </a:fld>
            <a:endParaRPr lang="en-GB"/>
          </a:p>
        </p:txBody>
      </p:sp>
    </p:spTree>
    <p:extLst>
      <p:ext uri="{BB962C8B-B14F-4D97-AF65-F5344CB8AC3E}">
        <p14:creationId xmlns:p14="http://schemas.microsoft.com/office/powerpoint/2010/main" val="4099755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C033CF-DA0A-4B27-B310-7F42E6FEA5CC}" type="datetimeFigureOut">
              <a:rPr lang="en-GB" smtClean="0"/>
              <a:t>27/03/2024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59BE6CF-D14E-46BC-81A3-0A0BB87CC21F}" type="slidenum">
              <a:rPr lang="en-GB" smtClean="0"/>
              <a:t>‹#›</a:t>
            </a:fld>
            <a:endParaRPr lang="en-GB"/>
          </a:p>
        </p:txBody>
      </p:sp>
    </p:spTree>
    <p:extLst>
      <p:ext uri="{BB962C8B-B14F-4D97-AF65-F5344CB8AC3E}">
        <p14:creationId xmlns:p14="http://schemas.microsoft.com/office/powerpoint/2010/main" val="2475931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6C033CF-DA0A-4B27-B310-7F42E6FEA5CC}" type="datetimeFigureOut">
              <a:rPr lang="en-GB" smtClean="0"/>
              <a:t>27/03/2024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59BE6CF-D14E-46BC-81A3-0A0BB87CC21F}" type="slidenum">
              <a:rPr lang="en-GB" smtClean="0"/>
              <a:t>‹#›</a:t>
            </a:fld>
            <a:endParaRPr lang="en-GB"/>
          </a:p>
        </p:txBody>
      </p:sp>
    </p:spTree>
    <p:extLst>
      <p:ext uri="{BB962C8B-B14F-4D97-AF65-F5344CB8AC3E}">
        <p14:creationId xmlns:p14="http://schemas.microsoft.com/office/powerpoint/2010/main" val="1817472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6C033CF-DA0A-4B27-B310-7F42E6FEA5CC}" type="datetimeFigureOut">
              <a:rPr lang="en-GB" smtClean="0"/>
              <a:t>27/03/2024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59BE6CF-D14E-46BC-81A3-0A0BB87CC21F}" type="slidenum">
              <a:rPr lang="en-GB" smtClean="0"/>
              <a:t>‹#›</a:t>
            </a:fld>
            <a:endParaRPr lang="en-GB"/>
          </a:p>
        </p:txBody>
      </p:sp>
    </p:spTree>
    <p:extLst>
      <p:ext uri="{BB962C8B-B14F-4D97-AF65-F5344CB8AC3E}">
        <p14:creationId xmlns:p14="http://schemas.microsoft.com/office/powerpoint/2010/main" val="291707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6C033CF-DA0A-4B27-B310-7F42E6FEA5CC}" type="datetimeFigureOut">
              <a:rPr lang="en-GB" smtClean="0"/>
              <a:t>27/03/2024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59BE6CF-D14E-46BC-81A3-0A0BB87CC21F}" type="slidenum">
              <a:rPr lang="en-GB" smtClean="0"/>
              <a:t>‹#›</a:t>
            </a:fld>
            <a:endParaRPr lang="en-GB"/>
          </a:p>
        </p:txBody>
      </p:sp>
    </p:spTree>
    <p:extLst>
      <p:ext uri="{BB962C8B-B14F-4D97-AF65-F5344CB8AC3E}">
        <p14:creationId xmlns:p14="http://schemas.microsoft.com/office/powerpoint/2010/main" val="3558464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C033CF-DA0A-4B27-B310-7F42E6FEA5CC}" type="datetimeFigureOut">
              <a:rPr lang="en-GB" smtClean="0"/>
              <a:t>27/03/2024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59BE6CF-D14E-46BC-81A3-0A0BB87CC21F}" type="slidenum">
              <a:rPr lang="en-GB" smtClean="0"/>
              <a:t>‹#›</a:t>
            </a:fld>
            <a:endParaRPr lang="en-GB"/>
          </a:p>
        </p:txBody>
      </p:sp>
    </p:spTree>
    <p:extLst>
      <p:ext uri="{BB962C8B-B14F-4D97-AF65-F5344CB8AC3E}">
        <p14:creationId xmlns:p14="http://schemas.microsoft.com/office/powerpoint/2010/main" val="1343588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C033CF-DA0A-4B27-B310-7F42E6FEA5CC}" type="datetimeFigureOut">
              <a:rPr lang="en-GB" smtClean="0"/>
              <a:t>27/03/2024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59BE6CF-D14E-46BC-81A3-0A0BB87CC21F}" type="slidenum">
              <a:rPr lang="en-GB" smtClean="0"/>
              <a:t>‹#›</a:t>
            </a:fld>
            <a:endParaRPr lang="en-GB"/>
          </a:p>
        </p:txBody>
      </p:sp>
    </p:spTree>
    <p:extLst>
      <p:ext uri="{BB962C8B-B14F-4D97-AF65-F5344CB8AC3E}">
        <p14:creationId xmlns:p14="http://schemas.microsoft.com/office/powerpoint/2010/main" val="2789705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C033CF-DA0A-4B27-B310-7F42E6FEA5CC}" type="datetimeFigureOut">
              <a:rPr lang="en-GB" smtClean="0"/>
              <a:t>27/03/2024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59BE6CF-D14E-46BC-81A3-0A0BB87CC21F}" type="slidenum">
              <a:rPr lang="en-GB" smtClean="0"/>
              <a:t>‹#›</a:t>
            </a:fld>
            <a:endParaRPr lang="en-GB"/>
          </a:p>
        </p:txBody>
      </p:sp>
    </p:spTree>
    <p:extLst>
      <p:ext uri="{BB962C8B-B14F-4D97-AF65-F5344CB8AC3E}">
        <p14:creationId xmlns:p14="http://schemas.microsoft.com/office/powerpoint/2010/main" val="882736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6C033CF-DA0A-4B27-B310-7F42E6FEA5CC}" type="datetimeFigureOut">
              <a:rPr lang="en-GB" smtClean="0"/>
              <a:t>27/03/2024</a:t>
            </a:fld>
            <a:endParaRPr lang="en-GB"/>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GB"/>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59BE6CF-D14E-46BC-81A3-0A0BB87CC21F}" type="slidenum">
              <a:rPr lang="en-GB" smtClean="0"/>
              <a:t>‹#›</a:t>
            </a:fld>
            <a:endParaRPr lang="en-GB"/>
          </a:p>
        </p:txBody>
      </p:sp>
    </p:spTree>
    <p:extLst>
      <p:ext uri="{BB962C8B-B14F-4D97-AF65-F5344CB8AC3E}">
        <p14:creationId xmlns:p14="http://schemas.microsoft.com/office/powerpoint/2010/main" val="24638083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mailto:ruslanakolod2017@gmail.com" TargetMode="Externa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 Id="rId5" Type="http://schemas.openxmlformats.org/officeDocument/2006/relationships/image" Target="../media/image16.jpeg"/><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 Id="rId5" Type="http://schemas.openxmlformats.org/officeDocument/2006/relationships/image" Target="../media/image23.jpe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 Id="rId5" Type="http://schemas.openxmlformats.org/officeDocument/2006/relationships/image" Target="../media/image26.jpeg"/><Relationship Id="rId4" Type="http://schemas.openxmlformats.org/officeDocument/2006/relationships/image" Target="../media/image4.jpe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 Id="rId6" Type="http://schemas.openxmlformats.org/officeDocument/2006/relationships/image" Target="../media/image2.jpeg"/><Relationship Id="rId5" Type="http://schemas.openxmlformats.org/officeDocument/2006/relationships/image" Target="../media/image30.jpe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mailto:sustainability@kingston.ac.uk" TargetMode="Externa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hyperlink" Target="https://www.facebook.com/go.avzh?__cft__%5b0%5d=AZWrlNh5wvrRNVYQJFH8OXLCGvyZerTfFNLqBpbzf6Ep9EVNWe7XrDPciW3MhnQ_BPUETCNVh-K0qixG94BFOtFUgBr75oTSG7ZWfYEKUin2GEizua_z6mEenXTYj6GWYk762pcyiwSrb6yVr9buvpMzxNbu9zfzm9m6k4NAXSYFOb4jM0Azbtcgg-Dgwn_RBO9aEMC2yKiBkv1yQwUcOfDK&amp;__tn__=-UC*F"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hyperlink" Target="https://www.facebook.com/go.avzh?__cft__%5b0%5d=AZWrlNh5wvrRNVYQJFH8OXLCGvyZerTfFNLqBpbzf6Ep9EVNWe7XrDPciW3MhnQ_BPUETCNVh-K0qixG94BFOtFUgBr75oTSG7ZWfYEKUin2GEizua_z6mEenXTYj6GWYk762pcyiwSrb6yVr9buvpMzxNbu9zfzm9m6k4NAXSYFOb4jM0Azbtcgg-Dgwn_RBO9aEMC2yKiBkv1yQwUcOfDK&amp;__tn__=-UC*F"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bundesgesetzblatt.de/" TargetMode="External"/><Relationship Id="rId2" Type="http://schemas.openxmlformats.org/officeDocument/2006/relationships/hyperlink" Target="http://www.fgsv-verlag.de/"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B66CD-D21D-2DC3-073D-0D324D75CF55}"/>
              </a:ext>
            </a:extLst>
          </p:cNvPr>
          <p:cNvSpPr>
            <a:spLocks noGrp="1"/>
          </p:cNvSpPr>
          <p:nvPr>
            <p:ph type="ctrTitle"/>
          </p:nvPr>
        </p:nvSpPr>
        <p:spPr>
          <a:xfrm>
            <a:off x="2528905" y="690465"/>
            <a:ext cx="8574622" cy="1562740"/>
          </a:xfrm>
        </p:spPr>
        <p:txBody>
          <a:bodyPr>
            <a:normAutofit fontScale="90000"/>
          </a:bodyPr>
          <a:lstStyle/>
          <a:p>
            <a:pPr algn="ctr"/>
            <a:r>
              <a:rPr lang="uk-UA" sz="4000" b="1" dirty="0"/>
              <a:t>Лекція 5. </a:t>
            </a:r>
            <a:br>
              <a:rPr lang="uk-UA" sz="4000" b="1" dirty="0"/>
            </a:br>
            <a:r>
              <a:rPr lang="uk-UA" sz="3600" b="1" dirty="0">
                <a:latin typeface="Times New Roman" panose="02020603050405020304" pitchFamily="18" charset="0"/>
              </a:rPr>
              <a:t>Управління велосипедним рухом </a:t>
            </a:r>
            <a:br>
              <a:rPr lang="uk-UA" sz="3600" b="1" dirty="0">
                <a:latin typeface="Times New Roman" panose="02020603050405020304" pitchFamily="18" charset="0"/>
              </a:rPr>
            </a:br>
            <a:r>
              <a:rPr lang="uk-UA" sz="3600" b="1" dirty="0">
                <a:latin typeface="Times New Roman" panose="02020603050405020304" pitchFamily="18" charset="0"/>
              </a:rPr>
              <a:t>в центрі міста.</a:t>
            </a:r>
            <a:endParaRPr lang="en-GB" sz="3600" b="1" dirty="0"/>
          </a:p>
        </p:txBody>
      </p:sp>
      <p:sp>
        <p:nvSpPr>
          <p:cNvPr id="3" name="Subtitle 2">
            <a:extLst>
              <a:ext uri="{FF2B5EF4-FFF2-40B4-BE49-F238E27FC236}">
                <a16:creationId xmlns:a16="http://schemas.microsoft.com/office/drawing/2014/main" id="{3AE586EC-C20C-C913-19AD-96304402EB9C}"/>
              </a:ext>
            </a:extLst>
          </p:cNvPr>
          <p:cNvSpPr>
            <a:spLocks noGrp="1"/>
          </p:cNvSpPr>
          <p:nvPr>
            <p:ph type="subTitle" idx="1"/>
          </p:nvPr>
        </p:nvSpPr>
        <p:spPr>
          <a:xfrm>
            <a:off x="4713226" y="2501091"/>
            <a:ext cx="6987645" cy="1921195"/>
          </a:xfrm>
        </p:spPr>
        <p:txBody>
          <a:bodyPr>
            <a:normAutofit fontScale="92500" lnSpcReduction="20000"/>
          </a:bodyPr>
          <a:lstStyle/>
          <a:p>
            <a:r>
              <a:rPr lang="uk-UA" dirty="0"/>
              <a:t>Руслана </a:t>
            </a:r>
            <a:r>
              <a:rPr lang="uk-UA" dirty="0" err="1"/>
              <a:t>Колодницька</a:t>
            </a:r>
            <a:r>
              <a:rPr lang="uk-UA" dirty="0"/>
              <a:t>, доцент, </a:t>
            </a:r>
            <a:r>
              <a:rPr lang="uk-UA" dirty="0" err="1"/>
              <a:t>к.т.н</a:t>
            </a:r>
            <a:r>
              <a:rPr lang="uk-UA" dirty="0"/>
              <a:t>.,</a:t>
            </a:r>
            <a:endParaRPr lang="en-GB" dirty="0"/>
          </a:p>
          <a:p>
            <a:r>
              <a:rPr lang="en-GB" dirty="0">
                <a:hlinkClick r:id="rId2"/>
              </a:rPr>
              <a:t>ruslanakolod2017@gmail.com</a:t>
            </a:r>
            <a:r>
              <a:rPr lang="en-GB" dirty="0"/>
              <a:t> </a:t>
            </a:r>
            <a:endParaRPr lang="uk-UA" dirty="0"/>
          </a:p>
          <a:p>
            <a:r>
              <a:rPr lang="uk-UA" dirty="0"/>
              <a:t>Кафедра « Автомобілі і транспортні технології»,</a:t>
            </a:r>
          </a:p>
          <a:p>
            <a:r>
              <a:rPr lang="uk-UA" dirty="0"/>
              <a:t>Факультет КІТ МР</a:t>
            </a:r>
          </a:p>
          <a:p>
            <a:r>
              <a:rPr lang="uk-UA" dirty="0"/>
              <a:t>«Житомирська політехніка» </a:t>
            </a:r>
            <a:endParaRPr lang="en-GB" dirty="0"/>
          </a:p>
        </p:txBody>
      </p:sp>
      <p:sp>
        <p:nvSpPr>
          <p:cNvPr id="4" name="TextBox 3">
            <a:extLst>
              <a:ext uri="{FF2B5EF4-FFF2-40B4-BE49-F238E27FC236}">
                <a16:creationId xmlns:a16="http://schemas.microsoft.com/office/drawing/2014/main" id="{408A5D2F-62F7-8E1A-52A4-6C9B766DFF9E}"/>
              </a:ext>
            </a:extLst>
          </p:cNvPr>
          <p:cNvSpPr txBox="1"/>
          <p:nvPr/>
        </p:nvSpPr>
        <p:spPr>
          <a:xfrm>
            <a:off x="5848966" y="218468"/>
            <a:ext cx="6187440" cy="369332"/>
          </a:xfrm>
          <a:prstGeom prst="rect">
            <a:avLst/>
          </a:prstGeom>
          <a:noFill/>
        </p:spPr>
        <p:txBody>
          <a:bodyPr wrap="square">
            <a:spAutoFit/>
          </a:bodyPr>
          <a:lstStyle/>
          <a:p>
            <a:r>
              <a:rPr lang="uk-UA" dirty="0">
                <a:latin typeface="Calibri" panose="020F0502020204030204" pitchFamily="34" charset="0"/>
                <a:cs typeface="Times New Roman" panose="02020603050405020304" pitchFamily="18" charset="0"/>
              </a:rPr>
              <a:t>Управління транспортними потоками в центрі міст </a:t>
            </a:r>
            <a:endParaRPr lang="en-GB" dirty="0"/>
          </a:p>
        </p:txBody>
      </p:sp>
      <p:pic>
        <p:nvPicPr>
          <p:cNvPr id="10" name="Picture 10">
            <a:extLst>
              <a:ext uri="{FF2B5EF4-FFF2-40B4-BE49-F238E27FC236}">
                <a16:creationId xmlns:a16="http://schemas.microsoft.com/office/drawing/2014/main" id="{68057ADB-249E-6962-AEB7-C0E6718358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141339" y="1904894"/>
            <a:ext cx="997125" cy="2219259"/>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2">
            <a:extLst>
              <a:ext uri="{FF2B5EF4-FFF2-40B4-BE49-F238E27FC236}">
                <a16:creationId xmlns:a16="http://schemas.microsoft.com/office/drawing/2014/main" id="{55F7E14E-9868-8C7F-E8E5-ED70C986BFE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AutoShape 6">
            <a:extLst>
              <a:ext uri="{FF2B5EF4-FFF2-40B4-BE49-F238E27FC236}">
                <a16:creationId xmlns:a16="http://schemas.microsoft.com/office/drawing/2014/main" id="{3B47C23F-149D-8775-1080-FF0431560160}"/>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202" name="Picture 10">
            <a:extLst>
              <a:ext uri="{FF2B5EF4-FFF2-40B4-BE49-F238E27FC236}">
                <a16:creationId xmlns:a16="http://schemas.microsoft.com/office/drawing/2014/main" id="{9176E0E2-AD80-110E-0CE3-88E8EBACA2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2554" y="3733800"/>
            <a:ext cx="4078261" cy="2718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4056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F3A55-0058-872B-4755-A94127FDEC0F}"/>
              </a:ext>
            </a:extLst>
          </p:cNvPr>
          <p:cNvSpPr>
            <a:spLocks noGrp="1"/>
          </p:cNvSpPr>
          <p:nvPr>
            <p:ph type="title"/>
          </p:nvPr>
        </p:nvSpPr>
        <p:spPr>
          <a:xfrm>
            <a:off x="1484312" y="1008299"/>
            <a:ext cx="10018713" cy="564502"/>
          </a:xfrm>
        </p:spPr>
        <p:txBody>
          <a:bodyPr anchor="t">
            <a:noAutofit/>
          </a:bodyPr>
          <a:lstStyle/>
          <a:p>
            <a:r>
              <a:rPr lang="ru-RU" sz="3600" dirty="0">
                <a:effectLst/>
                <a:latin typeface="Times New Roman" panose="02020603050405020304" pitchFamily="18" charset="0"/>
                <a:ea typeface="Times New Roman" panose="02020603050405020304" pitchFamily="18" charset="0"/>
              </a:rPr>
              <a:t>3. </a:t>
            </a:r>
            <a:r>
              <a:rPr lang="ru-RU" sz="3600" b="1" dirty="0" err="1">
                <a:effectLst/>
                <a:latin typeface="Times New Roman" panose="02020603050405020304" pitchFamily="18" charset="0"/>
                <a:ea typeface="Times New Roman" panose="02020603050405020304" pitchFamily="18" charset="0"/>
              </a:rPr>
              <a:t>Організація</a:t>
            </a:r>
            <a:r>
              <a:rPr lang="ru-RU" sz="3600" b="1" dirty="0">
                <a:effectLst/>
                <a:latin typeface="Times New Roman" panose="02020603050405020304" pitchFamily="18" charset="0"/>
                <a:ea typeface="Times New Roman" panose="02020603050405020304" pitchFamily="18" charset="0"/>
              </a:rPr>
              <a:t> </a:t>
            </a:r>
            <a:r>
              <a:rPr lang="ru-RU" sz="3600" b="1" dirty="0" err="1">
                <a:effectLst/>
                <a:latin typeface="Times New Roman" panose="02020603050405020304" pitchFamily="18" charset="0"/>
                <a:ea typeface="Times New Roman" panose="02020603050405020304" pitchFamily="18" charset="0"/>
              </a:rPr>
              <a:t>велосипедних</a:t>
            </a:r>
            <a:r>
              <a:rPr lang="ru-RU" sz="3600" b="1" dirty="0">
                <a:effectLst/>
                <a:latin typeface="Times New Roman" panose="02020603050405020304" pitchFamily="18" charset="0"/>
                <a:ea typeface="Times New Roman" panose="02020603050405020304" pitchFamily="18" charset="0"/>
              </a:rPr>
              <a:t> </a:t>
            </a:r>
            <a:r>
              <a:rPr lang="ru-RU" sz="3600" b="1" dirty="0" err="1">
                <a:effectLst/>
                <a:latin typeface="Times New Roman" panose="02020603050405020304" pitchFamily="18" charset="0"/>
                <a:ea typeface="Times New Roman" panose="02020603050405020304" pitchFamily="18" charset="0"/>
              </a:rPr>
              <a:t>смуг</a:t>
            </a:r>
            <a:r>
              <a:rPr lang="ru-RU" sz="3600" b="1" dirty="0">
                <a:effectLst/>
                <a:latin typeface="Times New Roman" panose="02020603050405020304" pitchFamily="18" charset="0"/>
                <a:ea typeface="Times New Roman" panose="02020603050405020304" pitchFamily="18" charset="0"/>
              </a:rPr>
              <a:t> та </a:t>
            </a:r>
            <a:r>
              <a:rPr lang="ru-RU" sz="3600" b="1" dirty="0" err="1">
                <a:effectLst/>
                <a:latin typeface="Times New Roman" panose="02020603050405020304" pitchFamily="18" charset="0"/>
                <a:ea typeface="Times New Roman" panose="02020603050405020304" pitchFamily="18" charset="0"/>
              </a:rPr>
              <a:t>доріжок</a:t>
            </a:r>
            <a:r>
              <a:rPr lang="ru-RU" sz="3600" b="1" dirty="0">
                <a:effectLst/>
                <a:latin typeface="Times New Roman" panose="02020603050405020304" pitchFamily="18" charset="0"/>
                <a:ea typeface="Times New Roman" panose="02020603050405020304" pitchFamily="18" charset="0"/>
              </a:rPr>
              <a:t> </a:t>
            </a:r>
            <a:br>
              <a:rPr lang="ru-RU" sz="3600" b="1" dirty="0">
                <a:effectLst/>
                <a:latin typeface="Times New Roman" panose="02020603050405020304" pitchFamily="18" charset="0"/>
                <a:ea typeface="Times New Roman" panose="02020603050405020304" pitchFamily="18" charset="0"/>
              </a:rPr>
            </a:br>
            <a:r>
              <a:rPr lang="ru-RU" sz="3600" b="1" dirty="0">
                <a:effectLst/>
                <a:latin typeface="Times New Roman" panose="02020603050405020304" pitchFamily="18" charset="0"/>
                <a:ea typeface="Times New Roman" panose="02020603050405020304" pitchFamily="18" charset="0"/>
              </a:rPr>
              <a:t>в </a:t>
            </a:r>
            <a:r>
              <a:rPr lang="ru-RU" sz="3600" b="1" dirty="0" err="1">
                <a:effectLst/>
                <a:latin typeface="Times New Roman" panose="02020603050405020304" pitchFamily="18" charset="0"/>
                <a:ea typeface="Times New Roman" panose="02020603050405020304" pitchFamily="18" charset="0"/>
              </a:rPr>
              <a:t>містах</a:t>
            </a:r>
            <a:r>
              <a:rPr lang="ru-RU" sz="3600" b="1" dirty="0">
                <a:effectLst/>
                <a:latin typeface="Times New Roman" panose="02020603050405020304" pitchFamily="18" charset="0"/>
                <a:ea typeface="Times New Roman" panose="02020603050405020304" pitchFamily="18" charset="0"/>
              </a:rPr>
              <a:t> </a:t>
            </a:r>
            <a:r>
              <a:rPr lang="ru-RU" sz="3600" b="1" dirty="0" err="1">
                <a:effectLst/>
                <a:latin typeface="Times New Roman" panose="02020603050405020304" pitchFamily="18" charset="0"/>
                <a:ea typeface="Times New Roman" panose="02020603050405020304" pitchFamily="18" charset="0"/>
              </a:rPr>
              <a:t>Німеччини</a:t>
            </a:r>
            <a:r>
              <a:rPr lang="ru-RU" sz="3600" b="1" dirty="0">
                <a:effectLst/>
                <a:latin typeface="Times New Roman" panose="02020603050405020304" pitchFamily="18" charset="0"/>
                <a:ea typeface="Times New Roman" panose="02020603050405020304" pitchFamily="18" charset="0"/>
              </a:rPr>
              <a:t> </a:t>
            </a:r>
            <a:endParaRPr lang="en-GB" sz="3600" b="1" dirty="0"/>
          </a:p>
        </p:txBody>
      </p:sp>
      <p:sp>
        <p:nvSpPr>
          <p:cNvPr id="3" name="Content Placeholder 2">
            <a:extLst>
              <a:ext uri="{FF2B5EF4-FFF2-40B4-BE49-F238E27FC236}">
                <a16:creationId xmlns:a16="http://schemas.microsoft.com/office/drawing/2014/main" id="{641B3792-FDC0-6421-C30D-D83AF3C10C9C}"/>
              </a:ext>
            </a:extLst>
          </p:cNvPr>
          <p:cNvSpPr>
            <a:spLocks noGrp="1"/>
          </p:cNvSpPr>
          <p:nvPr>
            <p:ph sz="half" idx="1"/>
          </p:nvPr>
        </p:nvSpPr>
        <p:spPr/>
        <p:txBody>
          <a:bodyPr>
            <a:normAutofit fontScale="92500" lnSpcReduction="10000"/>
          </a:bodyPr>
          <a:lstStyle/>
          <a:p>
            <a:r>
              <a:rPr lang="uk-UA" dirty="0">
                <a:latin typeface="Times New Roman" panose="02020603050405020304" pitchFamily="18" charset="0"/>
                <a:ea typeface="Times New Roman" panose="02020603050405020304" pitchFamily="18" charset="0"/>
              </a:rPr>
              <a:t>О</a:t>
            </a:r>
            <a:r>
              <a:rPr lang="ru-RU" sz="1800" dirty="0" err="1">
                <a:effectLst/>
                <a:latin typeface="Times New Roman" panose="02020603050405020304" pitchFamily="18" charset="0"/>
                <a:ea typeface="Times New Roman" panose="02020603050405020304" pitchFamily="18" charset="0"/>
              </a:rPr>
              <a:t>сновні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методичні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положення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щодо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вирішення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окремих</a:t>
            </a:r>
            <a:r>
              <a:rPr lang="ru-RU" sz="1800" dirty="0">
                <a:effectLst/>
                <a:latin typeface="Times New Roman" panose="02020603050405020304" pitchFamily="18" charset="0"/>
                <a:ea typeface="Times New Roman" panose="02020603050405020304" pitchFamily="18" charset="0"/>
              </a:rPr>
              <a:t> задач </a:t>
            </a:r>
            <a:r>
              <a:rPr lang="ru-RU" sz="1800" dirty="0" err="1">
                <a:effectLst/>
                <a:latin typeface="Times New Roman" panose="02020603050405020304" pitchFamily="18" charset="0"/>
                <a:ea typeface="Times New Roman" panose="02020603050405020304" pitchFamily="18" charset="0"/>
              </a:rPr>
              <a:t>організації</a:t>
            </a:r>
            <a:r>
              <a:rPr lang="ru-RU" sz="1800" dirty="0">
                <a:effectLst/>
                <a:latin typeface="Times New Roman" panose="02020603050405020304" pitchFamily="18" charset="0"/>
                <a:ea typeface="Times New Roman" panose="02020603050405020304" pitchFamily="18" charset="0"/>
              </a:rPr>
              <a:t> та </a:t>
            </a:r>
            <a:r>
              <a:rPr lang="ru-RU" sz="1800" dirty="0" err="1">
                <a:effectLst/>
                <a:latin typeface="Times New Roman" panose="02020603050405020304" pitchFamily="18" charset="0"/>
                <a:ea typeface="Times New Roman" panose="02020603050405020304" pitchFamily="18" charset="0"/>
              </a:rPr>
              <a:t>управління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велосипедним</a:t>
            </a:r>
            <a:r>
              <a:rPr lang="ru-RU" sz="1800" dirty="0">
                <a:effectLst/>
                <a:latin typeface="Times New Roman" panose="02020603050405020304" pitchFamily="18" charset="0"/>
                <a:ea typeface="Times New Roman" panose="02020603050405020304" pitchFamily="18" charset="0"/>
              </a:rPr>
              <a:t> рухом на </a:t>
            </a:r>
            <a:r>
              <a:rPr lang="ru-RU" sz="1800" dirty="0" err="1">
                <a:effectLst/>
                <a:latin typeface="Times New Roman" panose="02020603050405020304" pitchFamily="18" charset="0"/>
                <a:ea typeface="Times New Roman" panose="02020603050405020304" pitchFamily="18" charset="0"/>
              </a:rPr>
              <a:t>прикладі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міст</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Німеччини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що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наведені</a:t>
            </a:r>
            <a:r>
              <a:rPr lang="ru-RU" sz="1800" dirty="0">
                <a:effectLst/>
                <a:latin typeface="Times New Roman" panose="02020603050405020304" pitchFamily="18" charset="0"/>
                <a:ea typeface="Times New Roman" panose="02020603050405020304" pitchFamily="18" charset="0"/>
              </a:rPr>
              <a:t> в «</a:t>
            </a:r>
            <a:r>
              <a:rPr lang="ru-RU" sz="1800" dirty="0" err="1">
                <a:effectLst/>
                <a:latin typeface="Times New Roman" panose="02020603050405020304" pitchFamily="18" charset="0"/>
                <a:ea typeface="Times New Roman" panose="02020603050405020304" pitchFamily="18" charset="0"/>
              </a:rPr>
              <a:t>Рекомендаціях</a:t>
            </a:r>
            <a:r>
              <a:rPr lang="ru-RU" sz="1800" dirty="0">
                <a:effectLst/>
                <a:latin typeface="Times New Roman" panose="02020603050405020304" pitchFamily="18" charset="0"/>
                <a:ea typeface="Times New Roman" panose="02020603050405020304" pitchFamily="18" charset="0"/>
              </a:rPr>
              <a:t> з </a:t>
            </a:r>
            <a:r>
              <a:rPr lang="ru-RU" sz="1800" dirty="0" err="1">
                <a:effectLst/>
                <a:latin typeface="Times New Roman" panose="02020603050405020304" pitchFamily="18" charset="0"/>
                <a:ea typeface="Times New Roman" panose="02020603050405020304" pitchFamily="18" charset="0"/>
              </a:rPr>
              <a:t>організації</a:t>
            </a:r>
            <a:r>
              <a:rPr lang="ru-RU" sz="1800" dirty="0">
                <a:effectLst/>
                <a:latin typeface="Times New Roman" panose="02020603050405020304" pitchFamily="18" charset="0"/>
                <a:ea typeface="Times New Roman" panose="02020603050405020304" pitchFamily="18" charset="0"/>
              </a:rPr>
              <a:t> руху велосипедного транспорту» (</a:t>
            </a:r>
            <a:r>
              <a:rPr lang="ru-RU" sz="1800" dirty="0" err="1">
                <a:effectLst/>
                <a:latin typeface="Times New Roman" panose="02020603050405020304" pitchFamily="18" charset="0"/>
                <a:ea typeface="Times New Roman" panose="02020603050405020304" pitchFamily="18" charset="0"/>
              </a:rPr>
              <a:t>Empfehlungen</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für</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Radverkehrsanlagen</a:t>
            </a:r>
            <a:r>
              <a:rPr lang="ru-RU" sz="1800" dirty="0">
                <a:effectLst/>
                <a:latin typeface="Times New Roman" panose="02020603050405020304" pitchFamily="18" charset="0"/>
                <a:ea typeface="Times New Roman" panose="02020603050405020304" pitchFamily="18" charset="0"/>
              </a:rPr>
              <a:t> (ERA 2010) [03]).</a:t>
            </a:r>
          </a:p>
          <a:p>
            <a:r>
              <a:rPr lang="ru-RU" sz="1800" dirty="0">
                <a:effectLst/>
                <a:latin typeface="Times New Roman" panose="02020603050405020304" pitchFamily="18" charset="0"/>
                <a:ea typeface="Times New Roman" panose="02020603050405020304" pitchFamily="18" charset="0"/>
              </a:rPr>
              <a:t>За </a:t>
            </a:r>
            <a:r>
              <a:rPr lang="ru-RU" sz="1800" dirty="0" err="1">
                <a:effectLst/>
                <a:latin typeface="Times New Roman" panose="02020603050405020304" pitchFamily="18" charset="0"/>
                <a:ea typeface="Times New Roman" panose="02020603050405020304" pitchFamily="18" charset="0"/>
              </a:rPr>
              <a:t>даними</a:t>
            </a:r>
            <a:r>
              <a:rPr lang="ru-RU" sz="1800" dirty="0">
                <a:effectLst/>
                <a:latin typeface="Times New Roman" panose="02020603050405020304" pitchFamily="18" charset="0"/>
                <a:ea typeface="Times New Roman" panose="02020603050405020304" pitchFamily="18" charset="0"/>
              </a:rPr>
              <a:t> Федерального </a:t>
            </a:r>
            <a:r>
              <a:rPr lang="ru-RU" sz="1800" dirty="0" err="1">
                <a:effectLst/>
                <a:latin typeface="Times New Roman" panose="02020603050405020304" pitchFamily="18" charset="0"/>
                <a:ea typeface="Times New Roman" panose="02020603050405020304" pitchFamily="18" charset="0"/>
              </a:rPr>
              <a:t>міністерства</a:t>
            </a:r>
            <a:r>
              <a:rPr lang="ru-RU" sz="1800" dirty="0">
                <a:effectLst/>
                <a:latin typeface="Times New Roman" panose="02020603050405020304" pitchFamily="18" charset="0"/>
                <a:ea typeface="Times New Roman" panose="02020603050405020304" pitchFamily="18" charset="0"/>
              </a:rPr>
              <a:t> транспорту і </a:t>
            </a:r>
            <a:r>
              <a:rPr lang="ru-RU" sz="1800" dirty="0" err="1">
                <a:effectLst/>
                <a:latin typeface="Times New Roman" panose="02020603050405020304" pitchFamily="18" charset="0"/>
                <a:ea typeface="Times New Roman" panose="02020603050405020304" pitchFamily="18" charset="0"/>
              </a:rPr>
              <a:t>цифрової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інфраструктури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Німеччини</a:t>
            </a:r>
            <a:r>
              <a:rPr lang="ru-RU" sz="1800" dirty="0">
                <a:effectLst/>
                <a:latin typeface="Times New Roman" panose="02020603050405020304" pitchFamily="18" charset="0"/>
                <a:ea typeface="Times New Roman" panose="02020603050405020304" pitchFamily="18" charset="0"/>
              </a:rPr>
              <a:t> (BMVI), </a:t>
            </a:r>
            <a:r>
              <a:rPr lang="ru-RU" sz="1800" dirty="0" err="1">
                <a:effectLst/>
                <a:latin typeface="Times New Roman" panose="02020603050405020304" pitchFamily="18" charset="0"/>
                <a:ea typeface="Times New Roman" panose="02020603050405020304" pitchFamily="18" charset="0"/>
              </a:rPr>
              <a:t>велосипедні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поїздки</a:t>
            </a:r>
            <a:r>
              <a:rPr lang="ru-RU" sz="1800" dirty="0">
                <a:effectLst/>
                <a:latin typeface="Times New Roman" panose="02020603050405020304" pitchFamily="18" charset="0"/>
                <a:ea typeface="Times New Roman" panose="02020603050405020304" pitchFamily="18" charset="0"/>
              </a:rPr>
              <a:t> з </a:t>
            </a:r>
            <a:r>
              <a:rPr lang="ru-RU" sz="1800" dirty="0" err="1">
                <a:effectLst/>
                <a:latin typeface="Times New Roman" panose="02020603050405020304" pitchFamily="18" charset="0"/>
                <a:ea typeface="Times New Roman" panose="02020603050405020304" pitchFamily="18" charset="0"/>
              </a:rPr>
              <a:t>часткою</a:t>
            </a:r>
            <a:r>
              <a:rPr lang="ru-RU" sz="1800" dirty="0">
                <a:effectLst/>
                <a:latin typeface="Times New Roman" panose="02020603050405020304" pitchFamily="18" charset="0"/>
                <a:ea typeface="Times New Roman" panose="02020603050405020304" pitchFamily="18" charset="0"/>
              </a:rPr>
              <a:t> в 11 % є </a:t>
            </a:r>
            <a:r>
              <a:rPr lang="ru-RU" sz="1800" dirty="0" err="1">
                <a:effectLst/>
                <a:latin typeface="Times New Roman" panose="02020603050405020304" pitchFamily="18" charset="0"/>
                <a:ea typeface="Times New Roman" panose="02020603050405020304" pitchFamily="18" charset="0"/>
              </a:rPr>
              <a:t>третім</a:t>
            </a:r>
            <a:r>
              <a:rPr lang="ru-RU" sz="1800" dirty="0">
                <a:effectLst/>
                <a:latin typeface="Times New Roman" panose="02020603050405020304" pitchFamily="18" charset="0"/>
                <a:ea typeface="Times New Roman" panose="02020603050405020304" pitchFamily="18" charset="0"/>
              </a:rPr>
              <a:t> за </a:t>
            </a:r>
            <a:r>
              <a:rPr lang="ru-RU" sz="1800" dirty="0" err="1">
                <a:effectLst/>
                <a:latin typeface="Times New Roman" panose="02020603050405020304" pitchFamily="18" charset="0"/>
                <a:ea typeface="Times New Roman" panose="02020603050405020304" pitchFamily="18" charset="0"/>
              </a:rPr>
              <a:t>популярністю</a:t>
            </a:r>
            <a:r>
              <a:rPr lang="ru-RU" sz="1800" dirty="0">
                <a:effectLst/>
                <a:latin typeface="Times New Roman" panose="02020603050405020304" pitchFamily="18" charset="0"/>
                <a:ea typeface="Times New Roman" panose="02020603050405020304" pitchFamily="18" charset="0"/>
              </a:rPr>
              <a:t> видом </a:t>
            </a:r>
            <a:r>
              <a:rPr lang="ru-RU" sz="1800" dirty="0" err="1">
                <a:effectLst/>
                <a:latin typeface="Times New Roman" panose="02020603050405020304" pitchFamily="18" charset="0"/>
                <a:ea typeface="Times New Roman" panose="02020603050405020304" pitchFamily="18" charset="0"/>
              </a:rPr>
              <a:t>мобільності</a:t>
            </a:r>
            <a:endParaRPr lang="en-GB" dirty="0"/>
          </a:p>
        </p:txBody>
      </p:sp>
      <p:sp>
        <p:nvSpPr>
          <p:cNvPr id="8" name="TextBox 7">
            <a:extLst>
              <a:ext uri="{FF2B5EF4-FFF2-40B4-BE49-F238E27FC236}">
                <a16:creationId xmlns:a16="http://schemas.microsoft.com/office/drawing/2014/main" id="{1D1157ED-F224-0A95-9356-F524D58D9197}"/>
              </a:ext>
            </a:extLst>
          </p:cNvPr>
          <p:cNvSpPr txBox="1"/>
          <p:nvPr/>
        </p:nvSpPr>
        <p:spPr>
          <a:xfrm>
            <a:off x="6493667" y="104783"/>
            <a:ext cx="6097554" cy="646331"/>
          </a:xfrm>
          <a:prstGeom prst="rect">
            <a:avLst/>
          </a:prstGeom>
          <a:noFill/>
        </p:spPr>
        <p:txBody>
          <a:bodyPr wrap="square">
            <a:spAutoFit/>
          </a:bodyPr>
          <a:lstStyle/>
          <a:p>
            <a:r>
              <a:rPr lang="ru-RU" sz="1800" dirty="0">
                <a:effectLst/>
                <a:latin typeface="Times New Roman" panose="02020603050405020304" pitchFamily="18" charset="0"/>
                <a:ea typeface="Times New Roman" panose="02020603050405020304" pitchFamily="18" charset="0"/>
              </a:rPr>
              <a:t>3. </a:t>
            </a:r>
            <a:r>
              <a:rPr lang="ru-RU" sz="1800" dirty="0" err="1">
                <a:effectLst/>
                <a:latin typeface="Times New Roman" panose="02020603050405020304" pitchFamily="18" charset="0"/>
                <a:ea typeface="Times New Roman" panose="02020603050405020304" pitchFamily="18" charset="0"/>
              </a:rPr>
              <a:t>Організація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велосипедних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смуг</a:t>
            </a:r>
            <a:r>
              <a:rPr lang="ru-RU" sz="1800" dirty="0">
                <a:effectLst/>
                <a:latin typeface="Times New Roman" panose="02020603050405020304" pitchFamily="18" charset="0"/>
                <a:ea typeface="Times New Roman" panose="02020603050405020304" pitchFamily="18" charset="0"/>
              </a:rPr>
              <a:t> та </a:t>
            </a:r>
            <a:r>
              <a:rPr lang="ru-RU" sz="1800" dirty="0" err="1">
                <a:effectLst/>
                <a:latin typeface="Times New Roman" panose="02020603050405020304" pitchFamily="18" charset="0"/>
                <a:ea typeface="Times New Roman" panose="02020603050405020304" pitchFamily="18" charset="0"/>
              </a:rPr>
              <a:t>доріжок</a:t>
            </a:r>
            <a:r>
              <a:rPr lang="ru-RU" sz="1800" dirty="0">
                <a:effectLst/>
                <a:latin typeface="Times New Roman" panose="02020603050405020304" pitchFamily="18" charset="0"/>
                <a:ea typeface="Times New Roman" panose="02020603050405020304" pitchFamily="18" charset="0"/>
              </a:rPr>
              <a:t> в </a:t>
            </a:r>
            <a:r>
              <a:rPr lang="ru-RU" sz="1800" dirty="0" err="1">
                <a:effectLst/>
                <a:latin typeface="Times New Roman" panose="02020603050405020304" pitchFamily="18" charset="0"/>
                <a:ea typeface="Times New Roman" panose="02020603050405020304" pitchFamily="18" charset="0"/>
              </a:rPr>
              <a:t>містах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Німеччини</a:t>
            </a:r>
            <a:r>
              <a:rPr lang="ru-RU" sz="1800" dirty="0">
                <a:effectLst/>
                <a:latin typeface="Times New Roman" panose="02020603050405020304" pitchFamily="18" charset="0"/>
                <a:ea typeface="Times New Roman" panose="02020603050405020304" pitchFamily="18" charset="0"/>
              </a:rPr>
              <a:t> </a:t>
            </a:r>
            <a:endParaRPr lang="en-GB" dirty="0"/>
          </a:p>
        </p:txBody>
      </p:sp>
      <p:pic>
        <p:nvPicPr>
          <p:cNvPr id="10" name="Content Placeholder 4">
            <a:extLst>
              <a:ext uri="{FF2B5EF4-FFF2-40B4-BE49-F238E27FC236}">
                <a16:creationId xmlns:a16="http://schemas.microsoft.com/office/drawing/2014/main" id="{8CFD941D-9368-C672-F332-E02BA51FA17D}"/>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4697" b="38084"/>
          <a:stretch/>
        </p:blipFill>
        <p:spPr bwMode="auto">
          <a:xfrm>
            <a:off x="7762977" y="2284444"/>
            <a:ext cx="3032541" cy="386134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980550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E60E9-5A0C-B057-056A-83EFBF754E6A}"/>
              </a:ext>
            </a:extLst>
          </p:cNvPr>
          <p:cNvSpPr>
            <a:spLocks noGrp="1"/>
          </p:cNvSpPr>
          <p:nvPr>
            <p:ph type="title"/>
          </p:nvPr>
        </p:nvSpPr>
        <p:spPr/>
        <p:txBody>
          <a:bodyPr/>
          <a:lstStyle/>
          <a:p>
            <a:r>
              <a:rPr lang="ru-RU" sz="4000" b="1" dirty="0" err="1">
                <a:effectLst/>
                <a:latin typeface="Times New Roman" panose="02020603050405020304" pitchFamily="18" charset="0"/>
                <a:ea typeface="Times New Roman" panose="02020603050405020304" pitchFamily="18" charset="0"/>
              </a:rPr>
              <a:t>Захисна</a:t>
            </a:r>
            <a:r>
              <a:rPr lang="ru-RU" sz="4000" b="1" dirty="0">
                <a:effectLst/>
                <a:latin typeface="Times New Roman" panose="02020603050405020304" pitchFamily="18" charset="0"/>
                <a:ea typeface="Times New Roman" panose="02020603050405020304" pitchFamily="18" charset="0"/>
              </a:rPr>
              <a:t> </a:t>
            </a:r>
            <a:r>
              <a:rPr lang="ru-RU" sz="4000" b="1" dirty="0" err="1">
                <a:effectLst/>
                <a:latin typeface="Times New Roman" panose="02020603050405020304" pitchFamily="18" charset="0"/>
                <a:ea typeface="Times New Roman" panose="02020603050405020304" pitchFamily="18" charset="0"/>
              </a:rPr>
              <a:t>смуга</a:t>
            </a:r>
            <a:endParaRPr lang="en-GB" b="1" dirty="0"/>
          </a:p>
        </p:txBody>
      </p:sp>
      <p:sp>
        <p:nvSpPr>
          <p:cNvPr id="4" name="Content Placeholder 3">
            <a:extLst>
              <a:ext uri="{FF2B5EF4-FFF2-40B4-BE49-F238E27FC236}">
                <a16:creationId xmlns:a16="http://schemas.microsoft.com/office/drawing/2014/main" id="{CFA7EFD8-8ACC-3773-EC62-87A5BA4B168C}"/>
              </a:ext>
            </a:extLst>
          </p:cNvPr>
          <p:cNvSpPr>
            <a:spLocks noGrp="1"/>
          </p:cNvSpPr>
          <p:nvPr>
            <p:ph sz="half" idx="2"/>
          </p:nvPr>
        </p:nvSpPr>
        <p:spPr>
          <a:xfrm>
            <a:off x="6607967" y="5318448"/>
            <a:ext cx="4895056" cy="472751"/>
          </a:xfrm>
        </p:spPr>
        <p:txBody>
          <a:bodyPr>
            <a:normAutofit fontScale="85000" lnSpcReduction="20000"/>
          </a:bodyPr>
          <a:lstStyle/>
          <a:p>
            <a:pPr marL="0" indent="0">
              <a:buNone/>
            </a:pPr>
            <a:r>
              <a:rPr lang="uk-UA" dirty="0"/>
              <a:t>Конструктивні параметри та облаштування захисних смуг </a:t>
            </a:r>
            <a:endParaRPr lang="en-GB" dirty="0"/>
          </a:p>
        </p:txBody>
      </p:sp>
      <p:sp>
        <p:nvSpPr>
          <p:cNvPr id="5" name="Content Placeholder 3">
            <a:extLst>
              <a:ext uri="{FF2B5EF4-FFF2-40B4-BE49-F238E27FC236}">
                <a16:creationId xmlns:a16="http://schemas.microsoft.com/office/drawing/2014/main" id="{F977A667-4878-E1CE-6C89-BC66A88C5E9E}"/>
              </a:ext>
            </a:extLst>
          </p:cNvPr>
          <p:cNvSpPr>
            <a:spLocks noGrp="1"/>
          </p:cNvSpPr>
          <p:nvPr>
            <p:ph sz="half" idx="1"/>
          </p:nvPr>
        </p:nvSpPr>
        <p:spPr>
          <a:xfrm>
            <a:off x="1484313" y="2667000"/>
            <a:ext cx="4894262" cy="3124200"/>
          </a:xfrm>
        </p:spPr>
        <p:txBody>
          <a:bodyPr>
            <a:normAutofit fontScale="85000" lnSpcReduction="20000"/>
          </a:bodyPr>
          <a:lstStyle/>
          <a:p>
            <a:pPr algn="just" fontAlgn="auto">
              <a:lnSpc>
                <a:spcPts val="1800"/>
              </a:lnSpc>
            </a:pPr>
            <a:r>
              <a:rPr lang="ru-RU" sz="1800" b="1" i="1" dirty="0" err="1">
                <a:effectLst/>
                <a:latin typeface="Times New Roman" panose="02020603050405020304" pitchFamily="18" charset="0"/>
                <a:ea typeface="Times New Roman" panose="02020603050405020304" pitchFamily="18" charset="0"/>
              </a:rPr>
              <a:t>Захисна</a:t>
            </a:r>
            <a:r>
              <a:rPr lang="ru-RU" sz="1800" b="1" i="1" dirty="0">
                <a:effectLst/>
                <a:latin typeface="Times New Roman" panose="02020603050405020304" pitchFamily="18" charset="0"/>
                <a:ea typeface="Times New Roman" panose="02020603050405020304" pitchFamily="18" charset="0"/>
              </a:rPr>
              <a:t> </a:t>
            </a:r>
            <a:r>
              <a:rPr lang="ru-RU" sz="1800" b="1" i="1" dirty="0" err="1">
                <a:effectLst/>
                <a:latin typeface="Times New Roman" panose="02020603050405020304" pitchFamily="18" charset="0"/>
                <a:ea typeface="Times New Roman" panose="02020603050405020304" pitchFamily="18" charset="0"/>
              </a:rPr>
              <a:t>смуга</a:t>
            </a:r>
            <a:r>
              <a:rPr lang="ru-RU" sz="1800" b="1" i="1" dirty="0">
                <a:effectLst/>
                <a:latin typeface="Times New Roman" panose="02020603050405020304" pitchFamily="18" charset="0"/>
                <a:ea typeface="Times New Roman" panose="02020603050405020304" pitchFamily="18" charset="0"/>
              </a:rPr>
              <a:t> </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це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частина</a:t>
            </a:r>
            <a:r>
              <a:rPr lang="ru-RU" sz="1800" dirty="0">
                <a:effectLst/>
                <a:latin typeface="Times New Roman" panose="02020603050405020304" pitchFamily="18" charset="0"/>
                <a:ea typeface="Times New Roman" panose="02020603050405020304" pitchFamily="18" charset="0"/>
              </a:rPr>
              <a:t> ПЧ, </a:t>
            </a:r>
            <a:r>
              <a:rPr lang="ru-RU" sz="1800" dirty="0" err="1">
                <a:effectLst/>
                <a:latin typeface="Times New Roman" panose="02020603050405020304" pitchFamily="18" charset="0"/>
                <a:ea typeface="Times New Roman" panose="02020603050405020304" pitchFamily="18" charset="0"/>
              </a:rPr>
              <a:t>що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призначена</a:t>
            </a:r>
            <a:r>
              <a:rPr lang="ru-RU" sz="1800" dirty="0">
                <a:effectLst/>
                <a:latin typeface="Times New Roman" panose="02020603050405020304" pitchFamily="18" charset="0"/>
                <a:ea typeface="Times New Roman" panose="02020603050405020304" pitchFamily="18" charset="0"/>
              </a:rPr>
              <a:t> для </a:t>
            </a:r>
            <a:r>
              <a:rPr lang="ru-RU" sz="1800" dirty="0" err="1">
                <a:effectLst/>
                <a:latin typeface="Times New Roman" panose="02020603050405020304" pitchFamily="18" charset="0"/>
                <a:ea typeface="Times New Roman" panose="02020603050405020304" pitchFamily="18" charset="0"/>
              </a:rPr>
              <a:t>пересування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велосипедистів</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автомобілям</a:t>
            </a:r>
            <a:r>
              <a:rPr lang="ru-RU" sz="1800" dirty="0">
                <a:effectLst/>
                <a:latin typeface="Times New Roman" panose="02020603050405020304" pitchFamily="18" charset="0"/>
                <a:ea typeface="Times New Roman" panose="02020603050405020304" pitchFamily="18" charset="0"/>
              </a:rPr>
              <a:t> дозволено </a:t>
            </a:r>
            <a:r>
              <a:rPr lang="ru-RU" sz="1800" dirty="0" err="1">
                <a:effectLst/>
                <a:latin typeface="Times New Roman" panose="02020603050405020304" pitchFamily="18" charset="0"/>
                <a:ea typeface="Times New Roman" panose="02020603050405020304" pitchFamily="18" charset="0"/>
              </a:rPr>
              <a:t>виїжджати</a:t>
            </a:r>
            <a:r>
              <a:rPr lang="ru-RU" sz="1800" dirty="0">
                <a:effectLst/>
                <a:latin typeface="Times New Roman" panose="02020603050405020304" pitchFamily="18" charset="0"/>
                <a:ea typeface="Times New Roman" panose="02020603050405020304" pitchFamily="18" charset="0"/>
              </a:rPr>
              <a:t> на </a:t>
            </a:r>
            <a:r>
              <a:rPr lang="ru-RU" sz="1800" dirty="0" err="1">
                <a:effectLst/>
                <a:latin typeface="Times New Roman" panose="02020603050405020304" pitchFamily="18" charset="0"/>
                <a:ea typeface="Times New Roman" panose="02020603050405020304" pitchFamily="18" charset="0"/>
              </a:rPr>
              <a:t>неї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лише</a:t>
            </a:r>
            <a:r>
              <a:rPr lang="ru-RU" sz="1800" dirty="0">
                <a:effectLst/>
                <a:latin typeface="Times New Roman" panose="02020603050405020304" pitchFamily="18" charset="0"/>
                <a:ea typeface="Times New Roman" panose="02020603050405020304" pitchFamily="18" charset="0"/>
              </a:rPr>
              <a:t> за потреби (</a:t>
            </a:r>
            <a:r>
              <a:rPr lang="ru-RU" sz="1800" dirty="0" err="1">
                <a:effectLst/>
                <a:latin typeface="Times New Roman" panose="02020603050405020304" pitchFamily="18" charset="0"/>
                <a:ea typeface="Times New Roman" panose="02020603050405020304" pitchFamily="18" charset="0"/>
              </a:rPr>
              <a:t>наприклад</a:t>
            </a:r>
            <a:r>
              <a:rPr lang="ru-RU" sz="1800" dirty="0">
                <a:effectLst/>
                <a:latin typeface="Times New Roman" panose="02020603050405020304" pitchFamily="18" charset="0"/>
                <a:ea typeface="Times New Roman" panose="02020603050405020304" pitchFamily="18" charset="0"/>
              </a:rPr>
              <a:t>, при </a:t>
            </a:r>
            <a:r>
              <a:rPr lang="ru-RU" sz="1800" dirty="0" err="1">
                <a:effectLst/>
                <a:latin typeface="Times New Roman" panose="02020603050405020304" pitchFamily="18" charset="0"/>
                <a:ea typeface="Times New Roman" panose="02020603050405020304" pitchFamily="18" charset="0"/>
              </a:rPr>
              <a:t>зустрічному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роз’їзді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із</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вантажівкою</a:t>
            </a:r>
            <a:r>
              <a:rPr lang="ru-RU" sz="1800" dirty="0">
                <a:effectLst/>
                <a:latin typeface="Times New Roman" panose="02020603050405020304" pitchFamily="18" charset="0"/>
                <a:ea typeface="Times New Roman" panose="02020603050405020304" pitchFamily="18" charset="0"/>
              </a:rPr>
              <a:t>). Також на таких </a:t>
            </a:r>
            <a:r>
              <a:rPr lang="ru-RU" sz="1800" dirty="0" err="1">
                <a:effectLst/>
                <a:latin typeface="Times New Roman" panose="02020603050405020304" pitchFamily="18" charset="0"/>
                <a:ea typeface="Times New Roman" panose="02020603050405020304" pitchFamily="18" charset="0"/>
              </a:rPr>
              <a:t>смугах</a:t>
            </a:r>
            <a:r>
              <a:rPr lang="ru-RU" sz="1800" dirty="0">
                <a:effectLst/>
                <a:latin typeface="Times New Roman" panose="02020603050405020304" pitchFamily="18" charset="0"/>
                <a:ea typeface="Times New Roman" panose="02020603050405020304" pitchFamily="18" charset="0"/>
              </a:rPr>
              <a:t> ТЗ не </a:t>
            </a:r>
            <a:r>
              <a:rPr lang="ru-RU" sz="1800" dirty="0" err="1">
                <a:effectLst/>
                <a:latin typeface="Times New Roman" panose="02020603050405020304" pitchFamily="18" charset="0"/>
                <a:ea typeface="Times New Roman" panose="02020603050405020304" pitchFamily="18" charset="0"/>
              </a:rPr>
              <a:t>дозволяється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паркуватися</a:t>
            </a:r>
            <a:r>
              <a:rPr lang="ru-RU" sz="1800" dirty="0">
                <a:effectLst/>
                <a:latin typeface="Times New Roman" panose="02020603050405020304" pitchFamily="18" charset="0"/>
                <a:ea typeface="Times New Roman" panose="02020603050405020304" pitchFamily="18" charset="0"/>
              </a:rPr>
              <a:t>.</a:t>
            </a:r>
            <a:endParaRPr lang="en-GB" sz="1800" dirty="0">
              <a:effectLst/>
              <a:latin typeface="Times New Roman" panose="02020603050405020304" pitchFamily="18" charset="0"/>
              <a:ea typeface="Times New Roman" panose="02020603050405020304" pitchFamily="18" charset="0"/>
            </a:endParaRPr>
          </a:p>
          <a:p>
            <a:r>
              <a:rPr lang="ru-RU" sz="1800" dirty="0" err="1">
                <a:effectLst/>
                <a:latin typeface="Times New Roman" panose="02020603050405020304" pitchFamily="18" charset="0"/>
                <a:ea typeface="Times New Roman" panose="02020603050405020304" pitchFamily="18" charset="0"/>
              </a:rPr>
              <a:t>Захисні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смуги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позначаються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пунктирними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лініями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дорожньої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розмітки</a:t>
            </a:r>
            <a:r>
              <a:rPr lang="ru-RU" sz="1800" dirty="0">
                <a:effectLst/>
                <a:latin typeface="Times New Roman" panose="02020603050405020304" pitchFamily="18" charset="0"/>
                <a:ea typeface="Times New Roman" panose="02020603050405020304" pitchFamily="18" charset="0"/>
              </a:rPr>
              <a:t> 340 (1 м штриха - 1 м </a:t>
            </a:r>
            <a:r>
              <a:rPr lang="ru-RU" sz="1800" dirty="0" err="1">
                <a:effectLst/>
                <a:latin typeface="Times New Roman" panose="02020603050405020304" pitchFamily="18" charset="0"/>
                <a:ea typeface="Times New Roman" panose="02020603050405020304" pitchFamily="18" charset="0"/>
              </a:rPr>
              <a:t>розриву</a:t>
            </a:r>
            <a:r>
              <a:rPr lang="ru-RU" sz="1800" dirty="0">
                <a:effectLst/>
                <a:latin typeface="Times New Roman" panose="02020603050405020304" pitchFamily="18" charset="0"/>
                <a:ea typeface="Times New Roman" panose="02020603050405020304" pitchFamily="18" charset="0"/>
              </a:rPr>
              <a:t>), яку </a:t>
            </a:r>
            <a:r>
              <a:rPr lang="ru-RU" sz="1800" dirty="0" err="1">
                <a:effectLst/>
                <a:latin typeface="Times New Roman" panose="02020603050405020304" pitchFamily="18" charset="0"/>
                <a:ea typeface="Times New Roman" panose="02020603050405020304" pitchFamily="18" charset="0"/>
              </a:rPr>
              <a:t>слід</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наносити</a:t>
            </a:r>
            <a:r>
              <a:rPr lang="ru-RU" sz="1800" dirty="0">
                <a:effectLst/>
                <a:latin typeface="Times New Roman" panose="02020603050405020304" pitchFamily="18" charset="0"/>
                <a:ea typeface="Times New Roman" panose="02020603050405020304" pitchFamily="18" charset="0"/>
              </a:rPr>
              <a:t> також у </a:t>
            </a:r>
            <a:r>
              <a:rPr lang="ru-RU" sz="1800" dirty="0" err="1">
                <a:effectLst/>
                <a:latin typeface="Times New Roman" panose="02020603050405020304" pitchFamily="18" charset="0"/>
                <a:ea typeface="Times New Roman" panose="02020603050405020304" pitchFamily="18" charset="0"/>
              </a:rPr>
              <a:t>зоні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перехресть</a:t>
            </a:r>
            <a:r>
              <a:rPr lang="ru-RU" sz="1800" dirty="0">
                <a:effectLst/>
                <a:latin typeface="Times New Roman" panose="02020603050405020304" pitchFamily="18" charset="0"/>
                <a:ea typeface="Times New Roman" panose="02020603050405020304" pitchFamily="18" charset="0"/>
              </a:rPr>
              <a:t> та </a:t>
            </a:r>
            <a:r>
              <a:rPr lang="ru-RU" sz="1800" dirty="0" err="1">
                <a:effectLst/>
                <a:latin typeface="Times New Roman" panose="02020603050405020304" pitchFamily="18" charset="0"/>
                <a:ea typeface="Times New Roman" panose="02020603050405020304" pitchFamily="18" charset="0"/>
              </a:rPr>
              <a:t>примикань</a:t>
            </a:r>
            <a:r>
              <a:rPr lang="ru-RU" sz="1800" dirty="0">
                <a:effectLst/>
                <a:latin typeface="Times New Roman" panose="02020603050405020304" pitchFamily="18" charset="0"/>
                <a:ea typeface="Times New Roman" panose="02020603050405020304" pitchFamily="18" charset="0"/>
              </a:rPr>
              <a:t> (рисунок 03) (тут і </a:t>
            </a:r>
            <a:r>
              <a:rPr lang="ru-RU" sz="1800" dirty="0" err="1">
                <a:effectLst/>
                <a:latin typeface="Times New Roman" panose="02020603050405020304" pitchFamily="18" charset="0"/>
                <a:ea typeface="Times New Roman" panose="02020603050405020304" pitchFamily="18" charset="0"/>
              </a:rPr>
              <a:t>надалі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позначення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дорожньої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розмітки</a:t>
            </a:r>
            <a:r>
              <a:rPr lang="ru-RU" sz="1800" dirty="0">
                <a:effectLst/>
                <a:latin typeface="Times New Roman" panose="02020603050405020304" pitchFamily="18" charset="0"/>
                <a:ea typeface="Times New Roman" panose="02020603050405020304" pitchFamily="18" charset="0"/>
              </a:rPr>
              <a:t> та ДЗ </a:t>
            </a:r>
            <a:r>
              <a:rPr lang="ru-RU" sz="1800" dirty="0" err="1">
                <a:effectLst/>
                <a:latin typeface="Times New Roman" panose="02020603050405020304" pitchFamily="18" charset="0"/>
                <a:ea typeface="Times New Roman" panose="02020603050405020304" pitchFamily="18" charset="0"/>
              </a:rPr>
              <a:t>наведені</a:t>
            </a:r>
            <a:r>
              <a:rPr lang="ru-RU" sz="1800" dirty="0">
                <a:effectLst/>
                <a:latin typeface="Times New Roman" panose="02020603050405020304" pitchFamily="18" charset="0"/>
                <a:ea typeface="Times New Roman" panose="02020603050405020304" pitchFamily="18" charset="0"/>
              </a:rPr>
              <a:t> у </a:t>
            </a:r>
            <a:r>
              <a:rPr lang="ru-RU" sz="1800" dirty="0" err="1">
                <a:effectLst/>
                <a:latin typeface="Times New Roman" panose="02020603050405020304" pitchFamily="18" charset="0"/>
                <a:ea typeface="Times New Roman" panose="02020603050405020304" pitchFamily="18" charset="0"/>
              </a:rPr>
              <a:t>відповідності</a:t>
            </a:r>
            <a:r>
              <a:rPr lang="ru-RU" sz="1800" dirty="0">
                <a:effectLst/>
                <a:latin typeface="Times New Roman" panose="02020603050405020304" pitchFamily="18" charset="0"/>
                <a:ea typeface="Times New Roman" panose="02020603050405020304" pitchFamily="18" charset="0"/>
              </a:rPr>
              <a:t> до Правил </a:t>
            </a:r>
            <a:r>
              <a:rPr lang="ru-RU" sz="1800" dirty="0" err="1">
                <a:effectLst/>
                <a:latin typeface="Times New Roman" panose="02020603050405020304" pitchFamily="18" charset="0"/>
                <a:ea typeface="Times New Roman" panose="02020603050405020304" pitchFamily="18" charset="0"/>
              </a:rPr>
              <a:t>дорожнього</a:t>
            </a:r>
            <a:r>
              <a:rPr lang="ru-RU" sz="1800" dirty="0">
                <a:effectLst/>
                <a:latin typeface="Times New Roman" panose="02020603050405020304" pitchFamily="18" charset="0"/>
                <a:ea typeface="Times New Roman" panose="02020603050405020304" pitchFamily="18" charset="0"/>
              </a:rPr>
              <a:t> руху </a:t>
            </a:r>
            <a:r>
              <a:rPr lang="ru-RU" sz="1800" dirty="0" err="1">
                <a:effectLst/>
                <a:latin typeface="Times New Roman" panose="02020603050405020304" pitchFamily="18" charset="0"/>
                <a:ea typeface="Times New Roman" panose="02020603050405020304" pitchFamily="18" charset="0"/>
              </a:rPr>
              <a:t>Німеччини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Straßenverkehrs-Ordnung</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StVO</a:t>
            </a:r>
            <a:r>
              <a:rPr lang="ru-RU" sz="1800" dirty="0">
                <a:effectLst/>
                <a:latin typeface="Times New Roman" panose="02020603050405020304" pitchFamily="18" charset="0"/>
                <a:ea typeface="Times New Roman" panose="02020603050405020304" pitchFamily="18" charset="0"/>
              </a:rPr>
              <a:t>) [04]).</a:t>
            </a:r>
            <a:endParaRPr lang="en-GB" dirty="0"/>
          </a:p>
        </p:txBody>
      </p:sp>
      <p:pic>
        <p:nvPicPr>
          <p:cNvPr id="6147" name="Рисунок 74" descr="Screenshot_2">
            <a:extLst>
              <a:ext uri="{FF2B5EF4-FFF2-40B4-BE49-F238E27FC236}">
                <a16:creationId xmlns:a16="http://schemas.microsoft.com/office/drawing/2014/main" id="{034B8191-5A28-CA26-466C-31C0743C69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465"/>
          <a:stretch>
            <a:fillRect/>
          </a:stretch>
        </p:blipFill>
        <p:spPr bwMode="auto">
          <a:xfrm>
            <a:off x="6493667" y="2872742"/>
            <a:ext cx="4968875"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ECA87444-F109-A4D0-095A-2490C37569FD}"/>
              </a:ext>
            </a:extLst>
          </p:cNvPr>
          <p:cNvSpPr txBox="1"/>
          <p:nvPr/>
        </p:nvSpPr>
        <p:spPr>
          <a:xfrm>
            <a:off x="6493667" y="104783"/>
            <a:ext cx="6097554" cy="646331"/>
          </a:xfrm>
          <a:prstGeom prst="rect">
            <a:avLst/>
          </a:prstGeom>
          <a:noFill/>
        </p:spPr>
        <p:txBody>
          <a:bodyPr wrap="square">
            <a:spAutoFit/>
          </a:bodyPr>
          <a:lstStyle/>
          <a:p>
            <a:r>
              <a:rPr lang="ru-RU" sz="1800" dirty="0">
                <a:effectLst/>
                <a:latin typeface="Times New Roman" panose="02020603050405020304" pitchFamily="18" charset="0"/>
                <a:ea typeface="Times New Roman" panose="02020603050405020304" pitchFamily="18" charset="0"/>
              </a:rPr>
              <a:t>3. </a:t>
            </a:r>
            <a:r>
              <a:rPr lang="ru-RU" sz="1800" dirty="0" err="1">
                <a:effectLst/>
                <a:latin typeface="Times New Roman" panose="02020603050405020304" pitchFamily="18" charset="0"/>
                <a:ea typeface="Times New Roman" panose="02020603050405020304" pitchFamily="18" charset="0"/>
              </a:rPr>
              <a:t>Організація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велосипедних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смуг</a:t>
            </a:r>
            <a:r>
              <a:rPr lang="ru-RU" sz="1800" dirty="0">
                <a:effectLst/>
                <a:latin typeface="Times New Roman" panose="02020603050405020304" pitchFamily="18" charset="0"/>
                <a:ea typeface="Times New Roman" panose="02020603050405020304" pitchFamily="18" charset="0"/>
              </a:rPr>
              <a:t> та </a:t>
            </a:r>
            <a:r>
              <a:rPr lang="ru-RU" sz="1800" dirty="0" err="1">
                <a:effectLst/>
                <a:latin typeface="Times New Roman" panose="02020603050405020304" pitchFamily="18" charset="0"/>
                <a:ea typeface="Times New Roman" panose="02020603050405020304" pitchFamily="18" charset="0"/>
              </a:rPr>
              <a:t>доріжок</a:t>
            </a:r>
            <a:r>
              <a:rPr lang="ru-RU" sz="1800" dirty="0">
                <a:effectLst/>
                <a:latin typeface="Times New Roman" panose="02020603050405020304" pitchFamily="18" charset="0"/>
                <a:ea typeface="Times New Roman" panose="02020603050405020304" pitchFamily="18" charset="0"/>
              </a:rPr>
              <a:t> в </a:t>
            </a:r>
            <a:r>
              <a:rPr lang="ru-RU" sz="1800" dirty="0" err="1">
                <a:effectLst/>
                <a:latin typeface="Times New Roman" panose="02020603050405020304" pitchFamily="18" charset="0"/>
                <a:ea typeface="Times New Roman" panose="02020603050405020304" pitchFamily="18" charset="0"/>
              </a:rPr>
              <a:t>містах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Німеччини</a:t>
            </a:r>
            <a:r>
              <a:rPr lang="ru-RU" sz="1800" dirty="0">
                <a:effectLst/>
                <a:latin typeface="Times New Roman" panose="02020603050405020304" pitchFamily="18" charset="0"/>
                <a:ea typeface="Times New Roman" panose="02020603050405020304" pitchFamily="18" charset="0"/>
              </a:rPr>
              <a:t> </a:t>
            </a:r>
            <a:endParaRPr lang="en-GB" dirty="0"/>
          </a:p>
        </p:txBody>
      </p:sp>
    </p:spTree>
    <p:extLst>
      <p:ext uri="{BB962C8B-B14F-4D97-AF65-F5344CB8AC3E}">
        <p14:creationId xmlns:p14="http://schemas.microsoft.com/office/powerpoint/2010/main" val="11313973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50099-1F12-4709-9B9E-2794A7E7DF60}"/>
              </a:ext>
            </a:extLst>
          </p:cNvPr>
          <p:cNvSpPr>
            <a:spLocks noGrp="1"/>
          </p:cNvSpPr>
          <p:nvPr>
            <p:ph type="title"/>
          </p:nvPr>
        </p:nvSpPr>
        <p:spPr/>
        <p:txBody>
          <a:bodyPr>
            <a:normAutofit/>
          </a:bodyPr>
          <a:lstStyle/>
          <a:p>
            <a:r>
              <a:rPr lang="ru-RU" sz="3600" b="1" i="0" u="none" strike="noStrike" baseline="0" dirty="0" err="1">
                <a:solidFill>
                  <a:srgbClr val="000000"/>
                </a:solidFill>
                <a:latin typeface="Times New Roman" panose="02020603050405020304" pitchFamily="18" charset="0"/>
              </a:rPr>
              <a:t>Велосипедні</a:t>
            </a:r>
            <a:r>
              <a:rPr lang="ru-RU" sz="3600" b="1" i="0" u="none" strike="noStrike" baseline="0" dirty="0">
                <a:solidFill>
                  <a:srgbClr val="000000"/>
                </a:solidFill>
                <a:latin typeface="Times New Roman" panose="02020603050405020304" pitchFamily="18" charset="0"/>
              </a:rPr>
              <a:t> </a:t>
            </a:r>
            <a:r>
              <a:rPr lang="ru-RU" sz="3600" b="1" i="0" u="none" strike="noStrike" baseline="0" dirty="0" err="1">
                <a:solidFill>
                  <a:srgbClr val="000000"/>
                </a:solidFill>
                <a:latin typeface="Times New Roman" panose="02020603050405020304" pitchFamily="18" charset="0"/>
              </a:rPr>
              <a:t>смуги</a:t>
            </a:r>
            <a:r>
              <a:rPr lang="ru-RU" sz="3600" b="1" i="0" u="none" strike="noStrike" baseline="0" dirty="0">
                <a:solidFill>
                  <a:srgbClr val="000000"/>
                </a:solidFill>
                <a:latin typeface="Times New Roman" panose="02020603050405020304" pitchFamily="18" charset="0"/>
              </a:rPr>
              <a:t> (</a:t>
            </a:r>
            <a:r>
              <a:rPr lang="ru-RU" sz="3600" b="1" i="0" u="none" strike="noStrike" baseline="0" dirty="0" err="1">
                <a:solidFill>
                  <a:srgbClr val="000000"/>
                </a:solidFill>
                <a:latin typeface="Times New Roman" panose="02020603050405020304" pitchFamily="18" charset="0"/>
              </a:rPr>
              <a:t>велосмуги</a:t>
            </a:r>
            <a:r>
              <a:rPr lang="ru-RU" sz="3600" b="1" i="0" u="none" strike="noStrike" baseline="0" dirty="0">
                <a:solidFill>
                  <a:srgbClr val="000000"/>
                </a:solidFill>
                <a:latin typeface="Times New Roman" panose="02020603050405020304" pitchFamily="18" charset="0"/>
              </a:rPr>
              <a:t>)</a:t>
            </a:r>
            <a:endParaRPr lang="en-GB" sz="3600" dirty="0"/>
          </a:p>
        </p:txBody>
      </p:sp>
      <p:sp>
        <p:nvSpPr>
          <p:cNvPr id="3" name="Content Placeholder 2">
            <a:extLst>
              <a:ext uri="{FF2B5EF4-FFF2-40B4-BE49-F238E27FC236}">
                <a16:creationId xmlns:a16="http://schemas.microsoft.com/office/drawing/2014/main" id="{D0B5DE4F-2C00-E970-7E72-6E0F4C0DBC80}"/>
              </a:ext>
            </a:extLst>
          </p:cNvPr>
          <p:cNvSpPr>
            <a:spLocks noGrp="1"/>
          </p:cNvSpPr>
          <p:nvPr>
            <p:ph sz="half" idx="1"/>
          </p:nvPr>
        </p:nvSpPr>
        <p:spPr/>
        <p:txBody>
          <a:bodyPr anchor="t"/>
          <a:lstStyle/>
          <a:p>
            <a:pPr marL="0" indent="0">
              <a:buNone/>
            </a:pPr>
            <a:r>
              <a:rPr lang="ru-RU" sz="1800" b="1" i="0" u="none" strike="noStrike" baseline="0" dirty="0" err="1">
                <a:solidFill>
                  <a:srgbClr val="000000"/>
                </a:solidFill>
                <a:latin typeface="Times New Roman" panose="02020603050405020304" pitchFamily="18" charset="0"/>
              </a:rPr>
              <a:t>Велосипедні</a:t>
            </a:r>
            <a:r>
              <a:rPr lang="ru-RU" sz="1800" b="1" i="0" u="none" strike="noStrike" baseline="0" dirty="0">
                <a:solidFill>
                  <a:srgbClr val="000000"/>
                </a:solidFill>
                <a:latin typeface="Times New Roman" panose="02020603050405020304" pitchFamily="18" charset="0"/>
              </a:rPr>
              <a:t> </a:t>
            </a:r>
            <a:r>
              <a:rPr lang="ru-RU" sz="1800" b="1" i="0" u="none" strike="noStrike" baseline="0" dirty="0" err="1">
                <a:solidFill>
                  <a:srgbClr val="000000"/>
                </a:solidFill>
                <a:latin typeface="Times New Roman" panose="02020603050405020304" pitchFamily="18" charset="0"/>
              </a:rPr>
              <a:t>смуги</a:t>
            </a:r>
            <a:r>
              <a:rPr lang="ru-RU" sz="1800" b="1" i="0" u="none" strike="noStrike" baseline="0" dirty="0">
                <a:solidFill>
                  <a:srgbClr val="000000"/>
                </a:solidFill>
                <a:latin typeface="Times New Roman" panose="02020603050405020304" pitchFamily="18" charset="0"/>
              </a:rPr>
              <a:t> (</a:t>
            </a:r>
            <a:r>
              <a:rPr lang="ru-RU" sz="1800" b="1" i="0" u="none" strike="noStrike" baseline="0" dirty="0" err="1">
                <a:solidFill>
                  <a:srgbClr val="000000"/>
                </a:solidFill>
                <a:latin typeface="Times New Roman" panose="02020603050405020304" pitchFamily="18" charset="0"/>
              </a:rPr>
              <a:t>велосмуги</a:t>
            </a:r>
            <a:r>
              <a:rPr lang="ru-RU" sz="1800" b="1" i="0" u="none" strike="noStrike" baseline="0" dirty="0">
                <a:solidFill>
                  <a:srgbClr val="000000"/>
                </a:solidFill>
                <a:latin typeface="Times New Roman" panose="02020603050405020304" pitchFamily="18" charset="0"/>
              </a:rPr>
              <a:t>) </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це</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спеціальні</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смуги</a:t>
            </a:r>
            <a:r>
              <a:rPr lang="ru-RU" sz="1800" b="0" i="0" u="none" strike="noStrike" baseline="0" dirty="0">
                <a:solidFill>
                  <a:srgbClr val="000000"/>
                </a:solidFill>
                <a:latin typeface="Times New Roman" panose="02020603050405020304" pitchFamily="18" charset="0"/>
              </a:rPr>
              <a:t> для </a:t>
            </a:r>
            <a:r>
              <a:rPr lang="ru-RU" sz="1800" b="0" i="0" u="none" strike="noStrike" baseline="0" dirty="0" err="1">
                <a:solidFill>
                  <a:srgbClr val="000000"/>
                </a:solidFill>
                <a:latin typeface="Times New Roman" panose="02020603050405020304" pitchFamily="18" charset="0"/>
              </a:rPr>
              <a:t>одностороннього</a:t>
            </a:r>
            <a:r>
              <a:rPr lang="ru-RU" sz="1800" b="0" i="0" u="none" strike="noStrike" baseline="0" dirty="0">
                <a:solidFill>
                  <a:srgbClr val="000000"/>
                </a:solidFill>
                <a:latin typeface="Times New Roman" panose="02020603050405020304" pitchFamily="18" charset="0"/>
              </a:rPr>
              <a:t> руху </a:t>
            </a:r>
            <a:r>
              <a:rPr lang="ru-RU" sz="1800" b="0" i="0" u="none" strike="noStrike" baseline="0" dirty="0" err="1">
                <a:solidFill>
                  <a:srgbClr val="000000"/>
                </a:solidFill>
                <a:latin typeface="Times New Roman" panose="02020603050405020304" pitchFamily="18" charset="0"/>
              </a:rPr>
              <a:t>велотранспорту</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які</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позначають</a:t>
            </a:r>
            <a:r>
              <a:rPr lang="ru-RU" sz="1800" b="0" i="0" u="none" strike="noStrike" baseline="0" dirty="0">
                <a:solidFill>
                  <a:srgbClr val="000000"/>
                </a:solidFill>
                <a:latin typeface="Times New Roman" panose="02020603050405020304" pitchFamily="18" charset="0"/>
              </a:rPr>
              <a:t> ДЗ 237 «</a:t>
            </a:r>
            <a:r>
              <a:rPr lang="ru-RU" sz="1800" b="0" i="0" u="none" strike="noStrike" baseline="0" dirty="0" err="1">
                <a:solidFill>
                  <a:srgbClr val="000000"/>
                </a:solidFill>
                <a:latin typeface="Times New Roman" panose="02020603050405020304" pitchFamily="18" charset="0"/>
              </a:rPr>
              <a:t>Велодоріжка</a:t>
            </a:r>
            <a:r>
              <a:rPr lang="ru-RU" sz="1800" b="0" i="0" u="none" strike="noStrike" baseline="0" dirty="0">
                <a:solidFill>
                  <a:srgbClr val="000000"/>
                </a:solidFill>
                <a:latin typeface="Times New Roman" panose="02020603050405020304" pitchFamily="18" charset="0"/>
              </a:rPr>
              <a:t>» Рух автотранспорту по </a:t>
            </a:r>
            <a:r>
              <a:rPr lang="ru-RU" sz="1800" b="0" i="0" u="none" strike="noStrike" baseline="0" dirty="0" err="1">
                <a:solidFill>
                  <a:srgbClr val="000000"/>
                </a:solidFill>
                <a:latin typeface="Times New Roman" panose="02020603050405020304" pitchFamily="18" charset="0"/>
              </a:rPr>
              <a:t>велосмугах</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заборонений</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однак</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їх</a:t>
            </a:r>
            <a:r>
              <a:rPr lang="ru-RU" sz="1800" b="0" i="0" u="none" strike="noStrike" baseline="0" dirty="0">
                <a:solidFill>
                  <a:srgbClr val="000000"/>
                </a:solidFill>
                <a:latin typeface="Times New Roman" panose="02020603050405020304" pitchFamily="18" charset="0"/>
              </a:rPr>
              <a:t> дозволено </a:t>
            </a:r>
            <a:r>
              <a:rPr lang="ru-RU" sz="1800" b="0" i="0" u="none" strike="noStrike" baseline="0" dirty="0" err="1">
                <a:solidFill>
                  <a:srgbClr val="000000"/>
                </a:solidFill>
                <a:latin typeface="Times New Roman" panose="02020603050405020304" pitchFamily="18" charset="0"/>
              </a:rPr>
              <a:t>перетинати</a:t>
            </a:r>
            <a:r>
              <a:rPr lang="ru-RU" sz="1800" b="0" i="0" u="none" strike="noStrike" baseline="0" dirty="0">
                <a:solidFill>
                  <a:srgbClr val="000000"/>
                </a:solidFill>
                <a:latin typeface="Times New Roman" panose="02020603050405020304" pitchFamily="18" charset="0"/>
              </a:rPr>
              <a:t> для </a:t>
            </a:r>
            <a:r>
              <a:rPr lang="ru-RU" sz="1800" b="0" i="0" u="none" strike="noStrike" baseline="0" dirty="0" err="1">
                <a:solidFill>
                  <a:srgbClr val="000000"/>
                </a:solidFill>
                <a:latin typeface="Times New Roman" panose="02020603050405020304" pitchFamily="18" charset="0"/>
              </a:rPr>
              <a:t>виконання</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поворотів</a:t>
            </a:r>
            <a:r>
              <a:rPr lang="ru-RU" sz="1800" b="0" i="0" u="none" strike="noStrike" baseline="0" dirty="0">
                <a:solidFill>
                  <a:srgbClr val="000000"/>
                </a:solidFill>
                <a:latin typeface="Times New Roman" panose="02020603050405020304" pitchFamily="18" charset="0"/>
              </a:rPr>
              <a:t>, а також для </a:t>
            </a:r>
            <a:r>
              <a:rPr lang="ru-RU" sz="1800" b="0" i="0" u="none" strike="noStrike" baseline="0" dirty="0" err="1">
                <a:solidFill>
                  <a:srgbClr val="000000"/>
                </a:solidFill>
                <a:latin typeface="Times New Roman" panose="02020603050405020304" pitchFamily="18" charset="0"/>
              </a:rPr>
              <a:t>заїзду</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чи</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виїзду</a:t>
            </a:r>
            <a:r>
              <a:rPr lang="ru-RU" sz="1800" b="0" i="0" u="none" strike="noStrike" baseline="0" dirty="0">
                <a:solidFill>
                  <a:srgbClr val="000000"/>
                </a:solidFill>
                <a:latin typeface="Times New Roman" panose="02020603050405020304" pitchFamily="18" charset="0"/>
              </a:rPr>
              <a:t> з парковок.</a:t>
            </a:r>
            <a:endParaRPr lang="en-GB" dirty="0"/>
          </a:p>
        </p:txBody>
      </p:sp>
      <p:pic>
        <p:nvPicPr>
          <p:cNvPr id="6" name="Content Placeholder 5">
            <a:extLst>
              <a:ext uri="{FF2B5EF4-FFF2-40B4-BE49-F238E27FC236}">
                <a16:creationId xmlns:a16="http://schemas.microsoft.com/office/drawing/2014/main" id="{13F5D839-857F-7B6C-1C5D-B701EB52ACC8}"/>
              </a:ext>
            </a:extLst>
          </p:cNvPr>
          <p:cNvPicPr>
            <a:picLocks noGrp="1" noChangeAspect="1"/>
          </p:cNvPicPr>
          <p:nvPr>
            <p:ph sz="half" idx="2"/>
          </p:nvPr>
        </p:nvPicPr>
        <p:blipFill>
          <a:blip r:embed="rId2"/>
          <a:stretch>
            <a:fillRect/>
          </a:stretch>
        </p:blipFill>
        <p:spPr>
          <a:xfrm>
            <a:off x="6493667" y="2887963"/>
            <a:ext cx="4895850" cy="1898501"/>
          </a:xfrm>
        </p:spPr>
      </p:pic>
      <p:sp>
        <p:nvSpPr>
          <p:cNvPr id="8" name="TextBox 7">
            <a:extLst>
              <a:ext uri="{FF2B5EF4-FFF2-40B4-BE49-F238E27FC236}">
                <a16:creationId xmlns:a16="http://schemas.microsoft.com/office/drawing/2014/main" id="{BC458522-A725-D040-94AB-9F85FF77A74A}"/>
              </a:ext>
            </a:extLst>
          </p:cNvPr>
          <p:cNvSpPr txBox="1"/>
          <p:nvPr/>
        </p:nvSpPr>
        <p:spPr>
          <a:xfrm>
            <a:off x="6678386" y="5236028"/>
            <a:ext cx="5171492" cy="646331"/>
          </a:xfrm>
          <a:prstGeom prst="rect">
            <a:avLst/>
          </a:prstGeom>
          <a:noFill/>
        </p:spPr>
        <p:txBody>
          <a:bodyPr wrap="square">
            <a:spAutoFit/>
          </a:bodyPr>
          <a:lstStyle/>
          <a:p>
            <a:r>
              <a:rPr lang="ru-RU" sz="1800" b="0" i="0" u="none" strike="noStrike" baseline="0" dirty="0" err="1">
                <a:solidFill>
                  <a:srgbClr val="000000"/>
                </a:solidFill>
                <a:latin typeface="Times New Roman" panose="02020603050405020304" pitchFamily="18" charset="0"/>
              </a:rPr>
              <a:t>Конструктивні</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параметри</a:t>
            </a:r>
            <a:r>
              <a:rPr lang="ru-RU" sz="1800" b="0" i="0" u="none" strike="noStrike" baseline="0" dirty="0">
                <a:solidFill>
                  <a:srgbClr val="000000"/>
                </a:solidFill>
                <a:latin typeface="Times New Roman" panose="02020603050405020304" pitchFamily="18" charset="0"/>
              </a:rPr>
              <a:t> та </a:t>
            </a:r>
            <a:r>
              <a:rPr lang="ru-RU" sz="1800" b="0" i="0" u="none" strike="noStrike" baseline="0" dirty="0" err="1">
                <a:solidFill>
                  <a:srgbClr val="000000"/>
                </a:solidFill>
                <a:latin typeface="Times New Roman" panose="02020603050405020304" pitchFamily="18" charset="0"/>
              </a:rPr>
              <a:t>облаштування</a:t>
            </a:r>
            <a:r>
              <a:rPr lang="ru-RU" sz="1800" b="0" i="0" u="none" strike="noStrike" baseline="0" dirty="0">
                <a:solidFill>
                  <a:srgbClr val="000000"/>
                </a:solidFill>
                <a:latin typeface="Times New Roman" panose="02020603050405020304" pitchFamily="18" charset="0"/>
              </a:rPr>
              <a:t> </a:t>
            </a:r>
            <a:endParaRPr lang="en-GB" sz="1800" b="0" i="0" u="none" strike="noStrike" baseline="0" dirty="0">
              <a:solidFill>
                <a:srgbClr val="000000"/>
              </a:solidFill>
              <a:latin typeface="Times New Roman" panose="02020603050405020304" pitchFamily="18" charset="0"/>
            </a:endParaRPr>
          </a:p>
          <a:p>
            <a:r>
              <a:rPr lang="ru-RU" sz="1800" b="0" i="0" u="none" strike="noStrike" baseline="0" dirty="0" err="1">
                <a:solidFill>
                  <a:srgbClr val="000000"/>
                </a:solidFill>
                <a:latin typeface="Times New Roman" panose="02020603050405020304" pitchFamily="18" charset="0"/>
              </a:rPr>
              <a:t>велосипедних</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смуг</a:t>
            </a:r>
            <a:r>
              <a:rPr lang="ru-RU" sz="1800" b="0" i="0" u="none" strike="noStrike" baseline="0" dirty="0">
                <a:solidFill>
                  <a:srgbClr val="000000"/>
                </a:solidFill>
                <a:latin typeface="Times New Roman" panose="02020603050405020304" pitchFamily="18" charset="0"/>
              </a:rPr>
              <a:t> </a:t>
            </a:r>
            <a:endParaRPr lang="en-GB" dirty="0"/>
          </a:p>
        </p:txBody>
      </p:sp>
      <p:sp>
        <p:nvSpPr>
          <p:cNvPr id="10" name="TextBox 9">
            <a:extLst>
              <a:ext uri="{FF2B5EF4-FFF2-40B4-BE49-F238E27FC236}">
                <a16:creationId xmlns:a16="http://schemas.microsoft.com/office/drawing/2014/main" id="{92A48F85-770C-F96D-0069-A1928D97CE54}"/>
              </a:ext>
            </a:extLst>
          </p:cNvPr>
          <p:cNvSpPr txBox="1"/>
          <p:nvPr/>
        </p:nvSpPr>
        <p:spPr>
          <a:xfrm>
            <a:off x="5892815" y="248335"/>
            <a:ext cx="6097554" cy="646331"/>
          </a:xfrm>
          <a:prstGeom prst="rect">
            <a:avLst/>
          </a:prstGeom>
          <a:noFill/>
        </p:spPr>
        <p:txBody>
          <a:bodyPr wrap="square">
            <a:spAutoFit/>
          </a:bodyPr>
          <a:lstStyle/>
          <a:p>
            <a:r>
              <a:rPr lang="ru-RU" sz="1800" dirty="0">
                <a:effectLst/>
                <a:latin typeface="Times New Roman" panose="02020603050405020304" pitchFamily="18" charset="0"/>
                <a:ea typeface="Times New Roman" panose="02020603050405020304" pitchFamily="18" charset="0"/>
              </a:rPr>
              <a:t>3. </a:t>
            </a:r>
            <a:r>
              <a:rPr lang="ru-RU" sz="1800" dirty="0" err="1">
                <a:effectLst/>
                <a:latin typeface="Times New Roman" panose="02020603050405020304" pitchFamily="18" charset="0"/>
                <a:ea typeface="Times New Roman" panose="02020603050405020304" pitchFamily="18" charset="0"/>
              </a:rPr>
              <a:t>Організація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велосипедних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смуг</a:t>
            </a:r>
            <a:r>
              <a:rPr lang="ru-RU" sz="1800" dirty="0">
                <a:effectLst/>
                <a:latin typeface="Times New Roman" panose="02020603050405020304" pitchFamily="18" charset="0"/>
                <a:ea typeface="Times New Roman" panose="02020603050405020304" pitchFamily="18" charset="0"/>
              </a:rPr>
              <a:t> та </a:t>
            </a:r>
            <a:r>
              <a:rPr lang="ru-RU" sz="1800" dirty="0" err="1">
                <a:effectLst/>
                <a:latin typeface="Times New Roman" panose="02020603050405020304" pitchFamily="18" charset="0"/>
                <a:ea typeface="Times New Roman" panose="02020603050405020304" pitchFamily="18" charset="0"/>
              </a:rPr>
              <a:t>доріжок</a:t>
            </a:r>
            <a:r>
              <a:rPr lang="ru-RU" sz="1800" dirty="0">
                <a:effectLst/>
                <a:latin typeface="Times New Roman" panose="02020603050405020304" pitchFamily="18" charset="0"/>
                <a:ea typeface="Times New Roman" panose="02020603050405020304" pitchFamily="18" charset="0"/>
              </a:rPr>
              <a:t> в </a:t>
            </a:r>
            <a:r>
              <a:rPr lang="ru-RU" sz="1800" dirty="0" err="1">
                <a:effectLst/>
                <a:latin typeface="Times New Roman" panose="02020603050405020304" pitchFamily="18" charset="0"/>
                <a:ea typeface="Times New Roman" panose="02020603050405020304" pitchFamily="18" charset="0"/>
              </a:rPr>
              <a:t>містах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Німеччини</a:t>
            </a:r>
            <a:r>
              <a:rPr lang="ru-RU" sz="1800" dirty="0">
                <a:effectLst/>
                <a:latin typeface="Times New Roman" panose="02020603050405020304" pitchFamily="18" charset="0"/>
                <a:ea typeface="Times New Roman" panose="02020603050405020304" pitchFamily="18" charset="0"/>
              </a:rPr>
              <a:t> </a:t>
            </a:r>
            <a:endParaRPr lang="en-GB" dirty="0"/>
          </a:p>
        </p:txBody>
      </p:sp>
    </p:spTree>
    <p:extLst>
      <p:ext uri="{BB962C8B-B14F-4D97-AF65-F5344CB8AC3E}">
        <p14:creationId xmlns:p14="http://schemas.microsoft.com/office/powerpoint/2010/main" val="22816442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A9467-10BA-01B6-B3A6-E27E511A2829}"/>
              </a:ext>
            </a:extLst>
          </p:cNvPr>
          <p:cNvSpPr>
            <a:spLocks noGrp="1"/>
          </p:cNvSpPr>
          <p:nvPr>
            <p:ph type="title"/>
          </p:nvPr>
        </p:nvSpPr>
        <p:spPr/>
        <p:txBody>
          <a:bodyPr>
            <a:normAutofit/>
          </a:bodyPr>
          <a:lstStyle/>
          <a:p>
            <a:r>
              <a:rPr lang="uk-UA" sz="3600" b="1" i="0" u="none" strike="noStrike" baseline="0" dirty="0">
                <a:solidFill>
                  <a:srgbClr val="000000"/>
                </a:solidFill>
                <a:latin typeface="Times New Roman" panose="02020603050405020304" pitchFamily="18" charset="0"/>
              </a:rPr>
              <a:t>Велосипедні доріжки (</a:t>
            </a:r>
            <a:r>
              <a:rPr lang="uk-UA" sz="3600" b="1" i="0" u="none" strike="noStrike" baseline="0" dirty="0" err="1">
                <a:solidFill>
                  <a:srgbClr val="000000"/>
                </a:solidFill>
                <a:latin typeface="Times New Roman" panose="02020603050405020304" pitchFamily="18" charset="0"/>
              </a:rPr>
              <a:t>велодоріжки</a:t>
            </a:r>
            <a:r>
              <a:rPr lang="uk-UA" sz="3600" b="1" i="0" u="none" strike="noStrike" baseline="0" dirty="0">
                <a:solidFill>
                  <a:srgbClr val="000000"/>
                </a:solidFill>
                <a:latin typeface="Times New Roman" panose="02020603050405020304" pitchFamily="18" charset="0"/>
              </a:rPr>
              <a:t>)</a:t>
            </a:r>
            <a:endParaRPr lang="en-GB" sz="3600" dirty="0"/>
          </a:p>
        </p:txBody>
      </p:sp>
      <p:sp>
        <p:nvSpPr>
          <p:cNvPr id="3" name="Content Placeholder 2">
            <a:extLst>
              <a:ext uri="{FF2B5EF4-FFF2-40B4-BE49-F238E27FC236}">
                <a16:creationId xmlns:a16="http://schemas.microsoft.com/office/drawing/2014/main" id="{32138424-35BE-D8A4-37DB-8DF01F1C984F}"/>
              </a:ext>
            </a:extLst>
          </p:cNvPr>
          <p:cNvSpPr>
            <a:spLocks noGrp="1"/>
          </p:cNvSpPr>
          <p:nvPr>
            <p:ph sz="half" idx="1"/>
          </p:nvPr>
        </p:nvSpPr>
        <p:spPr>
          <a:xfrm>
            <a:off x="1101757" y="2476500"/>
            <a:ext cx="4599247" cy="3317810"/>
          </a:xfrm>
        </p:spPr>
        <p:txBody>
          <a:bodyPr anchor="t"/>
          <a:lstStyle/>
          <a:p>
            <a:pPr marL="0" indent="0">
              <a:buNone/>
            </a:pPr>
            <a:r>
              <a:rPr lang="uk-UA" sz="1800" b="1" i="0" u="none" strike="noStrike" baseline="0" dirty="0">
                <a:solidFill>
                  <a:srgbClr val="000000"/>
                </a:solidFill>
                <a:latin typeface="Times New Roman" panose="02020603050405020304" pitchFamily="18" charset="0"/>
              </a:rPr>
              <a:t>Велосипедні доріжки (</a:t>
            </a:r>
            <a:r>
              <a:rPr lang="uk-UA" sz="1800" b="1" i="0" u="none" strike="noStrike" baseline="0" dirty="0" err="1">
                <a:solidFill>
                  <a:srgbClr val="000000"/>
                </a:solidFill>
                <a:latin typeface="Times New Roman" panose="02020603050405020304" pitchFamily="18" charset="0"/>
              </a:rPr>
              <a:t>велодоріжки</a:t>
            </a:r>
            <a:r>
              <a:rPr lang="uk-UA" sz="1800" b="1" i="0" u="none" strike="noStrike" baseline="0" dirty="0">
                <a:solidFill>
                  <a:srgbClr val="000000"/>
                </a:solidFill>
                <a:latin typeface="Times New Roman" panose="02020603050405020304" pitchFamily="18" charset="0"/>
              </a:rPr>
              <a:t>) </a:t>
            </a:r>
            <a:r>
              <a:rPr lang="uk-UA" sz="1800" b="0" i="0" u="none" strike="noStrike" baseline="0" dirty="0">
                <a:solidFill>
                  <a:srgbClr val="000000"/>
                </a:solidFill>
                <a:latin typeface="Times New Roman" panose="02020603050405020304" pitchFamily="18" charset="0"/>
              </a:rPr>
              <a:t>є окремими конструктивними елементами поперечного профілю вулиці, що відділені від ПЧ за допомогою бордюрів чи смуг зелених насаджень Якщо користування </a:t>
            </a:r>
            <a:r>
              <a:rPr lang="uk-UA" sz="1800" b="0" i="0" u="none" strike="noStrike" baseline="0" dirty="0" err="1">
                <a:solidFill>
                  <a:srgbClr val="000000"/>
                </a:solidFill>
                <a:latin typeface="Times New Roman" panose="02020603050405020304" pitchFamily="18" charset="0"/>
              </a:rPr>
              <a:t>велодоріжками</a:t>
            </a:r>
            <a:r>
              <a:rPr lang="uk-UA" sz="1800" b="0" i="0" u="none" strike="noStrike" baseline="0" dirty="0">
                <a:solidFill>
                  <a:srgbClr val="000000"/>
                </a:solidFill>
                <a:latin typeface="Times New Roman" panose="02020603050405020304" pitchFamily="18" charset="0"/>
              </a:rPr>
              <a:t> є обов’язковим, то їх потрібно позначати ДЗ 237 «</a:t>
            </a:r>
            <a:r>
              <a:rPr lang="uk-UA" sz="1800" b="0" i="0" u="none" strike="noStrike" baseline="0" dirty="0" err="1">
                <a:solidFill>
                  <a:srgbClr val="000000"/>
                </a:solidFill>
                <a:latin typeface="Times New Roman" panose="02020603050405020304" pitchFamily="18" charset="0"/>
              </a:rPr>
              <a:t>Велодоріжка</a:t>
            </a:r>
            <a:r>
              <a:rPr lang="uk-UA" sz="1800" b="0" i="0" u="none" strike="noStrike" baseline="0" dirty="0">
                <a:solidFill>
                  <a:srgbClr val="000000"/>
                </a:solidFill>
                <a:latin typeface="Times New Roman" panose="02020603050405020304" pitchFamily="18" charset="0"/>
              </a:rPr>
              <a:t>» або 241 «Розділена вело-пішохідна доріжка». </a:t>
            </a:r>
            <a:endParaRPr lang="en-GB" dirty="0"/>
          </a:p>
        </p:txBody>
      </p:sp>
      <p:pic>
        <p:nvPicPr>
          <p:cNvPr id="6" name="Content Placeholder 5">
            <a:extLst>
              <a:ext uri="{FF2B5EF4-FFF2-40B4-BE49-F238E27FC236}">
                <a16:creationId xmlns:a16="http://schemas.microsoft.com/office/drawing/2014/main" id="{42A17DD2-4AE0-64ED-F8EE-F85185B698A8}"/>
              </a:ext>
            </a:extLst>
          </p:cNvPr>
          <p:cNvPicPr>
            <a:picLocks noGrp="1" noChangeAspect="1"/>
          </p:cNvPicPr>
          <p:nvPr>
            <p:ph sz="half" idx="2"/>
          </p:nvPr>
        </p:nvPicPr>
        <p:blipFill>
          <a:blip r:embed="rId2"/>
          <a:stretch>
            <a:fillRect/>
          </a:stretch>
        </p:blipFill>
        <p:spPr>
          <a:xfrm>
            <a:off x="5580808" y="2578358"/>
            <a:ext cx="6358610" cy="2338874"/>
          </a:xfrm>
        </p:spPr>
      </p:pic>
      <p:sp>
        <p:nvSpPr>
          <p:cNvPr id="8" name="TextBox 7">
            <a:extLst>
              <a:ext uri="{FF2B5EF4-FFF2-40B4-BE49-F238E27FC236}">
                <a16:creationId xmlns:a16="http://schemas.microsoft.com/office/drawing/2014/main" id="{1587FDC8-B52C-44FF-664E-34FDD98D45C0}"/>
              </a:ext>
            </a:extLst>
          </p:cNvPr>
          <p:cNvSpPr txBox="1"/>
          <p:nvPr/>
        </p:nvSpPr>
        <p:spPr>
          <a:xfrm>
            <a:off x="6874330" y="5468034"/>
            <a:ext cx="6097554" cy="646331"/>
          </a:xfrm>
          <a:prstGeom prst="rect">
            <a:avLst/>
          </a:prstGeom>
          <a:noFill/>
        </p:spPr>
        <p:txBody>
          <a:bodyPr wrap="square">
            <a:spAutoFit/>
          </a:bodyPr>
          <a:lstStyle/>
          <a:p>
            <a:r>
              <a:rPr lang="uk-UA" sz="1800" b="0" i="0" u="none" strike="noStrike" baseline="0" dirty="0">
                <a:solidFill>
                  <a:srgbClr val="000000"/>
                </a:solidFill>
                <a:latin typeface="Times New Roman" panose="02020603050405020304" pitchFamily="18" charset="0"/>
              </a:rPr>
              <a:t>Конструктивні параметри та облаштування </a:t>
            </a:r>
          </a:p>
          <a:p>
            <a:r>
              <a:rPr lang="uk-UA" sz="1800" b="0" i="0" u="none" strike="noStrike" baseline="0" dirty="0">
                <a:solidFill>
                  <a:srgbClr val="000000"/>
                </a:solidFill>
                <a:latin typeface="Times New Roman" panose="02020603050405020304" pitchFamily="18" charset="0"/>
              </a:rPr>
              <a:t>велосипедних доріжок </a:t>
            </a:r>
            <a:endParaRPr lang="en-GB" dirty="0"/>
          </a:p>
        </p:txBody>
      </p:sp>
    </p:spTree>
    <p:extLst>
      <p:ext uri="{BB962C8B-B14F-4D97-AF65-F5344CB8AC3E}">
        <p14:creationId xmlns:p14="http://schemas.microsoft.com/office/powerpoint/2010/main" val="330941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19F9B-837B-842B-8783-EA091C64BAFF}"/>
              </a:ext>
            </a:extLst>
          </p:cNvPr>
          <p:cNvSpPr>
            <a:spLocks noGrp="1"/>
          </p:cNvSpPr>
          <p:nvPr>
            <p:ph type="title"/>
          </p:nvPr>
        </p:nvSpPr>
        <p:spPr>
          <a:xfrm>
            <a:off x="1484312" y="685800"/>
            <a:ext cx="7090522" cy="1752599"/>
          </a:xfrm>
        </p:spPr>
        <p:txBody>
          <a:bodyPr>
            <a:normAutofit fontScale="90000"/>
          </a:bodyPr>
          <a:lstStyle/>
          <a:p>
            <a:r>
              <a:rPr lang="uk-UA" dirty="0"/>
              <a:t>4. П</a:t>
            </a:r>
            <a:r>
              <a:rPr lang="uk-UA" sz="4000" b="1" dirty="0">
                <a:latin typeface="Times New Roman" panose="02020603050405020304" pitchFamily="18" charset="0"/>
              </a:rPr>
              <a:t>риклади організації велосипедного руху в містах</a:t>
            </a:r>
            <a:br>
              <a:rPr lang="en-GB" dirty="0"/>
            </a:br>
            <a:endParaRPr lang="en-GB" dirty="0"/>
          </a:p>
        </p:txBody>
      </p:sp>
      <p:pic>
        <p:nvPicPr>
          <p:cNvPr id="1034" name="Picture 10">
            <a:extLst>
              <a:ext uri="{FF2B5EF4-FFF2-40B4-BE49-F238E27FC236}">
                <a16:creationId xmlns:a16="http://schemas.microsoft.com/office/drawing/2014/main" id="{15E6EB59-E16B-BA3E-7745-3A39C6A116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8313" y="2283735"/>
            <a:ext cx="2022519" cy="450143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1429D712-6B5A-F828-85F1-89CFCC324A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9427" y="2153106"/>
            <a:ext cx="1805801" cy="401909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D2A702FC-E5CD-5B94-5D88-01713B1E05AD}"/>
              </a:ext>
            </a:extLst>
          </p:cNvPr>
          <p:cNvSpPr txBox="1"/>
          <p:nvPr/>
        </p:nvSpPr>
        <p:spPr>
          <a:xfrm>
            <a:off x="8301914" y="134033"/>
            <a:ext cx="3790560" cy="646331"/>
          </a:xfrm>
          <a:prstGeom prst="rect">
            <a:avLst/>
          </a:prstGeom>
          <a:noFill/>
        </p:spPr>
        <p:txBody>
          <a:bodyPr wrap="square">
            <a:spAutoFit/>
          </a:bodyPr>
          <a:lstStyle/>
          <a:p>
            <a:r>
              <a:rPr lang="uk-UA" dirty="0"/>
              <a:t>Приклад 1. Велосипедний рух. </a:t>
            </a:r>
          </a:p>
          <a:p>
            <a:r>
              <a:rPr lang="en-GB" dirty="0"/>
              <a:t>Reading (UK)</a:t>
            </a:r>
          </a:p>
        </p:txBody>
      </p:sp>
      <p:pic>
        <p:nvPicPr>
          <p:cNvPr id="13" name="Picture 12">
            <a:extLst>
              <a:ext uri="{FF2B5EF4-FFF2-40B4-BE49-F238E27FC236}">
                <a16:creationId xmlns:a16="http://schemas.microsoft.com/office/drawing/2014/main" id="{1CD9226D-E929-8287-4475-B0BE49DA8A53}"/>
              </a:ext>
            </a:extLst>
          </p:cNvPr>
          <p:cNvPicPr>
            <a:picLocks noChangeAspect="1"/>
          </p:cNvPicPr>
          <p:nvPr/>
        </p:nvPicPr>
        <p:blipFill rotWithShape="1">
          <a:blip r:embed="rId4">
            <a:extLst>
              <a:ext uri="{28A0092B-C50C-407E-A947-70E740481C1C}">
                <a14:useLocalDpi xmlns:a14="http://schemas.microsoft.com/office/drawing/2010/main" val="0"/>
              </a:ext>
            </a:extLst>
          </a:blip>
          <a:srcRect t="4697" b="38084"/>
          <a:stretch/>
        </p:blipFill>
        <p:spPr bwMode="auto">
          <a:xfrm>
            <a:off x="6347922" y="2778049"/>
            <a:ext cx="2405380" cy="3063240"/>
          </a:xfrm>
          <a:prstGeom prst="rect">
            <a:avLst/>
          </a:prstGeom>
          <a:noFill/>
          <a:ln>
            <a:noFill/>
          </a:ln>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EEACCEF7-DB79-7C2E-8371-28D66A02AF6E}"/>
              </a:ext>
            </a:extLst>
          </p:cNvPr>
          <p:cNvPicPr>
            <a:picLocks noChangeAspect="1"/>
          </p:cNvPicPr>
          <p:nvPr/>
        </p:nvPicPr>
        <p:blipFill rotWithShape="1">
          <a:blip r:embed="rId5">
            <a:extLst>
              <a:ext uri="{28A0092B-C50C-407E-A947-70E740481C1C}">
                <a14:useLocalDpi xmlns:a14="http://schemas.microsoft.com/office/drawing/2010/main" val="0"/>
              </a:ext>
            </a:extLst>
          </a:blip>
          <a:srcRect b="4661"/>
          <a:stretch/>
        </p:blipFill>
        <p:spPr bwMode="auto">
          <a:xfrm>
            <a:off x="8931770" y="2043169"/>
            <a:ext cx="3160704" cy="401909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679050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13350-DFCA-3305-CE14-0D5389CA7F59}"/>
              </a:ext>
            </a:extLst>
          </p:cNvPr>
          <p:cNvSpPr>
            <a:spLocks noGrp="1"/>
          </p:cNvSpPr>
          <p:nvPr>
            <p:ph type="title"/>
          </p:nvPr>
        </p:nvSpPr>
        <p:spPr>
          <a:xfrm>
            <a:off x="5076224" y="657808"/>
            <a:ext cx="3349690" cy="2841171"/>
          </a:xfrm>
        </p:spPr>
        <p:txBody>
          <a:bodyPr>
            <a:normAutofit fontScale="90000"/>
          </a:bodyPr>
          <a:lstStyle/>
          <a:p>
            <a:r>
              <a:rPr lang="uk-UA" dirty="0"/>
              <a:t>Чи потрібна заборона велосипедного руху по вул. Михайлівській?</a:t>
            </a:r>
            <a:endParaRPr lang="en-GB" dirty="0"/>
          </a:p>
        </p:txBody>
      </p:sp>
      <p:pic>
        <p:nvPicPr>
          <p:cNvPr id="3074" name="Picture 2">
            <a:extLst>
              <a:ext uri="{FF2B5EF4-FFF2-40B4-BE49-F238E27FC236}">
                <a16:creationId xmlns:a16="http://schemas.microsoft.com/office/drawing/2014/main" id="{4F617505-80EB-5176-8189-D8644F58FE8B}"/>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8670372" y="780364"/>
            <a:ext cx="2647660" cy="589188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92FE7522-E1A8-1659-10F2-E08143FAB4F7}"/>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705048" y="184478"/>
            <a:ext cx="2835762" cy="631046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D1F3338-35B0-98ED-9C1F-6969DD1ADEF8}"/>
              </a:ext>
            </a:extLst>
          </p:cNvPr>
          <p:cNvSpPr txBox="1"/>
          <p:nvPr/>
        </p:nvSpPr>
        <p:spPr>
          <a:xfrm>
            <a:off x="8401440" y="103925"/>
            <a:ext cx="3790560" cy="646331"/>
          </a:xfrm>
          <a:prstGeom prst="rect">
            <a:avLst/>
          </a:prstGeom>
          <a:noFill/>
        </p:spPr>
        <p:txBody>
          <a:bodyPr wrap="square">
            <a:spAutoFit/>
          </a:bodyPr>
          <a:lstStyle/>
          <a:p>
            <a:r>
              <a:rPr lang="uk-UA" dirty="0"/>
              <a:t>Приклад 1. Велосипедний рух. </a:t>
            </a:r>
          </a:p>
          <a:p>
            <a:r>
              <a:rPr lang="en-GB" dirty="0"/>
              <a:t>Reading (UK)</a:t>
            </a:r>
          </a:p>
        </p:txBody>
      </p:sp>
      <p:pic>
        <p:nvPicPr>
          <p:cNvPr id="3" name="Picture 2">
            <a:extLst>
              <a:ext uri="{FF2B5EF4-FFF2-40B4-BE49-F238E27FC236}">
                <a16:creationId xmlns:a16="http://schemas.microsoft.com/office/drawing/2014/main" id="{6BB5D3E7-C43A-4B70-1837-E2BCF8F44A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8302" y="3934439"/>
            <a:ext cx="3974578" cy="2653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16196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2DB0F-7500-37F3-7EB4-22A9363244EB}"/>
              </a:ext>
            </a:extLst>
          </p:cNvPr>
          <p:cNvSpPr>
            <a:spLocks noGrp="1"/>
          </p:cNvSpPr>
          <p:nvPr>
            <p:ph type="title"/>
          </p:nvPr>
        </p:nvSpPr>
        <p:spPr>
          <a:xfrm>
            <a:off x="1484312" y="685800"/>
            <a:ext cx="5840219" cy="1752599"/>
          </a:xfrm>
        </p:spPr>
        <p:txBody>
          <a:bodyPr/>
          <a:lstStyle/>
          <a:p>
            <a:r>
              <a:rPr lang="uk-UA" dirty="0"/>
              <a:t>Поїздка на велосипеді в університет. </a:t>
            </a:r>
            <a:endParaRPr lang="en-GB" dirty="0"/>
          </a:p>
        </p:txBody>
      </p:sp>
      <p:pic>
        <p:nvPicPr>
          <p:cNvPr id="1030" name="Picture 6">
            <a:extLst>
              <a:ext uri="{FF2B5EF4-FFF2-40B4-BE49-F238E27FC236}">
                <a16:creationId xmlns:a16="http://schemas.microsoft.com/office/drawing/2014/main" id="{C8023490-FB15-7FBF-0DFD-D3783C0ABD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4312" y="2644868"/>
            <a:ext cx="1403935" cy="3124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082BCF9-E421-64CD-B71A-01177278D0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1050" y="2471056"/>
            <a:ext cx="1851787" cy="412144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9B2CD41F-0605-3E94-7B15-8E0122193A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1153" y="1566404"/>
            <a:ext cx="2121301" cy="472129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667E1907-93B8-F2BF-75AB-E3523FCF1D4D}"/>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9660428" y="1133670"/>
            <a:ext cx="2377072" cy="528973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7204BB0-2FDB-465D-1DA7-2849D4777720}"/>
              </a:ext>
            </a:extLst>
          </p:cNvPr>
          <p:cNvSpPr txBox="1"/>
          <p:nvPr/>
        </p:nvSpPr>
        <p:spPr>
          <a:xfrm>
            <a:off x="7933175" y="156606"/>
            <a:ext cx="3790560" cy="646331"/>
          </a:xfrm>
          <a:prstGeom prst="rect">
            <a:avLst/>
          </a:prstGeom>
          <a:noFill/>
        </p:spPr>
        <p:txBody>
          <a:bodyPr wrap="square">
            <a:spAutoFit/>
          </a:bodyPr>
          <a:lstStyle/>
          <a:p>
            <a:r>
              <a:rPr lang="uk-UA" dirty="0"/>
              <a:t>Приклад 1. Велосипедний рух. </a:t>
            </a:r>
          </a:p>
          <a:p>
            <a:r>
              <a:rPr lang="en-GB" dirty="0"/>
              <a:t>Reading (UK)</a:t>
            </a:r>
          </a:p>
        </p:txBody>
      </p:sp>
    </p:spTree>
    <p:extLst>
      <p:ext uri="{BB962C8B-B14F-4D97-AF65-F5344CB8AC3E}">
        <p14:creationId xmlns:p14="http://schemas.microsoft.com/office/powerpoint/2010/main" val="17019228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469A8-C15C-8E15-F113-DE8C16595D2C}"/>
              </a:ext>
            </a:extLst>
          </p:cNvPr>
          <p:cNvSpPr>
            <a:spLocks noGrp="1"/>
          </p:cNvSpPr>
          <p:nvPr>
            <p:ph type="title"/>
          </p:nvPr>
        </p:nvSpPr>
        <p:spPr>
          <a:xfrm>
            <a:off x="7529804" y="685800"/>
            <a:ext cx="3973220" cy="1752599"/>
          </a:xfrm>
        </p:spPr>
        <p:txBody>
          <a:bodyPr/>
          <a:lstStyle/>
          <a:p>
            <a:r>
              <a:rPr lang="en-GB" dirty="0"/>
              <a:t>End of route</a:t>
            </a:r>
          </a:p>
        </p:txBody>
      </p:sp>
      <p:pic>
        <p:nvPicPr>
          <p:cNvPr id="4098" name="Picture 2">
            <a:extLst>
              <a:ext uri="{FF2B5EF4-FFF2-40B4-BE49-F238E27FC236}">
                <a16:creationId xmlns:a16="http://schemas.microsoft.com/office/drawing/2014/main" id="{132BE429-6389-753A-AAF3-66746E78374F}"/>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545269" y="1561485"/>
            <a:ext cx="1678426" cy="373502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9019ACAF-FE46-84EA-EE3C-47FEB9D899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6061" y="-74645"/>
            <a:ext cx="30813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0BDF4BAE-E9A4-9487-F01D-79865D53CBF6}"/>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6981532" y="2438399"/>
            <a:ext cx="1733260" cy="385705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5BCA3ED-48BB-1DAF-F102-6261E9C47D78}"/>
              </a:ext>
            </a:extLst>
          </p:cNvPr>
          <p:cNvSpPr txBox="1"/>
          <p:nvPr/>
        </p:nvSpPr>
        <p:spPr>
          <a:xfrm>
            <a:off x="7252041" y="124702"/>
            <a:ext cx="3790560" cy="646331"/>
          </a:xfrm>
          <a:prstGeom prst="rect">
            <a:avLst/>
          </a:prstGeom>
          <a:noFill/>
        </p:spPr>
        <p:txBody>
          <a:bodyPr wrap="square">
            <a:spAutoFit/>
          </a:bodyPr>
          <a:lstStyle/>
          <a:p>
            <a:r>
              <a:rPr lang="uk-UA" dirty="0"/>
              <a:t>Приклад 1. Велосипедний рух. </a:t>
            </a:r>
          </a:p>
          <a:p>
            <a:r>
              <a:rPr lang="en-GB" dirty="0"/>
              <a:t>Reading (UK)</a:t>
            </a:r>
          </a:p>
        </p:txBody>
      </p:sp>
      <p:pic>
        <p:nvPicPr>
          <p:cNvPr id="4104" name="Picture 8">
            <a:extLst>
              <a:ext uri="{FF2B5EF4-FFF2-40B4-BE49-F238E27FC236}">
                <a16:creationId xmlns:a16="http://schemas.microsoft.com/office/drawing/2014/main" id="{6544631F-5A49-D97F-F82B-0A8337B221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16414" y="2254900"/>
            <a:ext cx="1945225" cy="4329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22161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1D192-3357-C7FD-E192-4DF1DFDCFB93}"/>
              </a:ext>
            </a:extLst>
          </p:cNvPr>
          <p:cNvSpPr>
            <a:spLocks noGrp="1"/>
          </p:cNvSpPr>
          <p:nvPr>
            <p:ph type="title"/>
          </p:nvPr>
        </p:nvSpPr>
        <p:spPr>
          <a:xfrm>
            <a:off x="8776995" y="958675"/>
            <a:ext cx="3189448" cy="1724608"/>
          </a:xfrm>
        </p:spPr>
        <p:txBody>
          <a:bodyPr anchor="t">
            <a:normAutofit fontScale="90000"/>
          </a:bodyPr>
          <a:lstStyle/>
          <a:p>
            <a:r>
              <a:rPr lang="uk-UA" dirty="0"/>
              <a:t>Чи можна доїхати на велосипеді ?</a:t>
            </a:r>
            <a:endParaRPr lang="en-GB" dirty="0"/>
          </a:p>
        </p:txBody>
      </p:sp>
      <p:pic>
        <p:nvPicPr>
          <p:cNvPr id="5122" name="Picture 2">
            <a:extLst>
              <a:ext uri="{FF2B5EF4-FFF2-40B4-BE49-F238E27FC236}">
                <a16:creationId xmlns:a16="http://schemas.microsoft.com/office/drawing/2014/main" id="{1CACECA1-38DD-C4F9-FAF0-0721C0B6D234}"/>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196106" y="2501382"/>
            <a:ext cx="1403935" cy="31242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1156ED80-B215-3F1B-5F05-2D48D86D25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8888" y="154048"/>
            <a:ext cx="30813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6F98DAB8-F06C-DDB1-906E-051E9849BB4A}"/>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6263075" y="2713653"/>
            <a:ext cx="1403935" cy="312420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a:extLst>
              <a:ext uri="{FF2B5EF4-FFF2-40B4-BE49-F238E27FC236}">
                <a16:creationId xmlns:a16="http://schemas.microsoft.com/office/drawing/2014/main" id="{4E03D898-DEF7-B16A-8E64-51DAB2B6C6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17024" y="2836109"/>
            <a:ext cx="1783735" cy="3969983"/>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a:extLst>
              <a:ext uri="{FF2B5EF4-FFF2-40B4-BE49-F238E27FC236}">
                <a16:creationId xmlns:a16="http://schemas.microsoft.com/office/drawing/2014/main" id="{0269050E-6A94-A82D-750E-A6F636E2E2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85382" y="154048"/>
            <a:ext cx="3081337"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41A00BC-B9AF-ADC5-D64D-D4B573DB8F01}"/>
              </a:ext>
            </a:extLst>
          </p:cNvPr>
          <p:cNvSpPr txBox="1"/>
          <p:nvPr/>
        </p:nvSpPr>
        <p:spPr>
          <a:xfrm>
            <a:off x="9051338" y="159519"/>
            <a:ext cx="2915105" cy="646331"/>
          </a:xfrm>
          <a:prstGeom prst="rect">
            <a:avLst/>
          </a:prstGeom>
          <a:noFill/>
        </p:spPr>
        <p:txBody>
          <a:bodyPr wrap="square">
            <a:spAutoFit/>
          </a:bodyPr>
          <a:lstStyle/>
          <a:p>
            <a:r>
              <a:rPr lang="uk-UA" dirty="0"/>
              <a:t>Приклад 1. Велосипедний рух.  </a:t>
            </a:r>
            <a:r>
              <a:rPr lang="en-GB" dirty="0"/>
              <a:t>Reading (UK)</a:t>
            </a:r>
          </a:p>
        </p:txBody>
      </p:sp>
    </p:spTree>
    <p:extLst>
      <p:ext uri="{BB962C8B-B14F-4D97-AF65-F5344CB8AC3E}">
        <p14:creationId xmlns:p14="http://schemas.microsoft.com/office/powerpoint/2010/main" val="31016892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3BE4F-E57B-2390-DDC7-81ADD10E4547}"/>
              </a:ext>
            </a:extLst>
          </p:cNvPr>
          <p:cNvSpPr>
            <a:spLocks noGrp="1"/>
          </p:cNvSpPr>
          <p:nvPr>
            <p:ph type="title"/>
          </p:nvPr>
        </p:nvSpPr>
        <p:spPr>
          <a:xfrm>
            <a:off x="4474086" y="132665"/>
            <a:ext cx="4152123" cy="2255972"/>
          </a:xfrm>
        </p:spPr>
        <p:txBody>
          <a:bodyPr>
            <a:normAutofit fontScale="90000"/>
          </a:bodyPr>
          <a:lstStyle/>
          <a:p>
            <a:r>
              <a:rPr lang="uk-UA" dirty="0"/>
              <a:t>Паркування велосипедів на території Університету</a:t>
            </a:r>
            <a:endParaRPr lang="en-GB" dirty="0"/>
          </a:p>
        </p:txBody>
      </p:sp>
      <p:pic>
        <p:nvPicPr>
          <p:cNvPr id="1026" name="Picture 2">
            <a:extLst>
              <a:ext uri="{FF2B5EF4-FFF2-40B4-BE49-F238E27FC236}">
                <a16:creationId xmlns:a16="http://schemas.microsoft.com/office/drawing/2014/main" id="{F73722D0-A78B-2BD7-295B-BBF258EDE2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88848" y="2197360"/>
            <a:ext cx="2094372" cy="466064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C61E00EB-58A4-BBC5-FC1A-0A076FF9DA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7231" y="132787"/>
            <a:ext cx="2962068" cy="6592548"/>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a:extLst>
              <a:ext uri="{FF2B5EF4-FFF2-40B4-BE49-F238E27FC236}">
                <a16:creationId xmlns:a16="http://schemas.microsoft.com/office/drawing/2014/main" id="{F89FD35A-2978-B564-ABB6-4E1E3A0788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8985" y="2695954"/>
            <a:ext cx="1724964" cy="383917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FFF46D5-4F63-ACBA-EBB0-DA7312DF7514}"/>
              </a:ext>
            </a:extLst>
          </p:cNvPr>
          <p:cNvSpPr txBox="1"/>
          <p:nvPr/>
        </p:nvSpPr>
        <p:spPr>
          <a:xfrm>
            <a:off x="9097991" y="685800"/>
            <a:ext cx="2915105" cy="646331"/>
          </a:xfrm>
          <a:prstGeom prst="rect">
            <a:avLst/>
          </a:prstGeom>
          <a:noFill/>
        </p:spPr>
        <p:txBody>
          <a:bodyPr wrap="square">
            <a:spAutoFit/>
          </a:bodyPr>
          <a:lstStyle/>
          <a:p>
            <a:r>
              <a:rPr lang="uk-UA" dirty="0"/>
              <a:t>Приклад 1. Велосипедний рух.  </a:t>
            </a:r>
            <a:r>
              <a:rPr lang="en-GB" dirty="0"/>
              <a:t>Reading (UK)</a:t>
            </a:r>
          </a:p>
        </p:txBody>
      </p:sp>
    </p:spTree>
    <p:extLst>
      <p:ext uri="{BB962C8B-B14F-4D97-AF65-F5344CB8AC3E}">
        <p14:creationId xmlns:p14="http://schemas.microsoft.com/office/powerpoint/2010/main" val="1950907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11A70-7948-17B3-1D58-8155A97FC8F1}"/>
              </a:ext>
            </a:extLst>
          </p:cNvPr>
          <p:cNvSpPr>
            <a:spLocks noGrp="1"/>
          </p:cNvSpPr>
          <p:nvPr>
            <p:ph type="title"/>
          </p:nvPr>
        </p:nvSpPr>
        <p:spPr/>
        <p:txBody>
          <a:bodyPr/>
          <a:lstStyle/>
          <a:p>
            <a:r>
              <a:rPr lang="uk-UA" dirty="0"/>
              <a:t>Зміст</a:t>
            </a:r>
            <a:endParaRPr lang="en-GB" dirty="0"/>
          </a:p>
        </p:txBody>
      </p:sp>
      <p:sp>
        <p:nvSpPr>
          <p:cNvPr id="3" name="Content Placeholder 2">
            <a:extLst>
              <a:ext uri="{FF2B5EF4-FFF2-40B4-BE49-F238E27FC236}">
                <a16:creationId xmlns:a16="http://schemas.microsoft.com/office/drawing/2014/main" id="{673FDC11-5236-B6CC-E522-8C30A9AC9A62}"/>
              </a:ext>
            </a:extLst>
          </p:cNvPr>
          <p:cNvSpPr>
            <a:spLocks noGrp="1"/>
          </p:cNvSpPr>
          <p:nvPr>
            <p:ph idx="1"/>
          </p:nvPr>
        </p:nvSpPr>
        <p:spPr>
          <a:xfrm>
            <a:off x="1484310" y="2666999"/>
            <a:ext cx="8256849" cy="3124201"/>
          </a:xfrm>
        </p:spPr>
        <p:txBody>
          <a:bodyPr anchor="t">
            <a:normAutofit fontScale="92500" lnSpcReduction="10000"/>
          </a:bodyPr>
          <a:lstStyle/>
          <a:p>
            <a:pPr marL="342900" indent="-342900">
              <a:buAutoNum type="arabicPeriod"/>
            </a:pPr>
            <a:r>
              <a:rPr lang="ru-RU" sz="1800" b="1" dirty="0" err="1">
                <a:latin typeface="Times New Roman" panose="02020603050405020304" pitchFamily="18" charset="0"/>
              </a:rPr>
              <a:t>Велосипедний</a:t>
            </a:r>
            <a:r>
              <a:rPr lang="ru-RU" sz="1800" b="1" dirty="0">
                <a:latin typeface="Times New Roman" panose="02020603050405020304" pitchFamily="18" charset="0"/>
              </a:rPr>
              <a:t> рух як вид </a:t>
            </a:r>
            <a:r>
              <a:rPr lang="ru-RU" sz="1800" b="1" dirty="0" err="1">
                <a:latin typeface="Times New Roman" panose="02020603050405020304" pitchFamily="18" charset="0"/>
              </a:rPr>
              <a:t>активної</a:t>
            </a:r>
            <a:r>
              <a:rPr lang="ru-RU" sz="1800" b="1" dirty="0">
                <a:latin typeface="Times New Roman" panose="02020603050405020304" pitchFamily="18" charset="0"/>
              </a:rPr>
              <a:t> </a:t>
            </a:r>
            <a:r>
              <a:rPr lang="ru-RU" sz="1800" b="1" dirty="0" err="1">
                <a:latin typeface="Times New Roman" panose="02020603050405020304" pitchFamily="18" charset="0"/>
              </a:rPr>
              <a:t>міської</a:t>
            </a:r>
            <a:r>
              <a:rPr lang="ru-RU" sz="1800" b="1" dirty="0">
                <a:latin typeface="Times New Roman" panose="02020603050405020304" pitchFamily="18" charset="0"/>
              </a:rPr>
              <a:t> </a:t>
            </a:r>
            <a:r>
              <a:rPr lang="ru-RU" sz="1800" b="1" dirty="0" err="1">
                <a:latin typeface="Times New Roman" panose="02020603050405020304" pitchFamily="18" charset="0"/>
              </a:rPr>
              <a:t>мобільності</a:t>
            </a:r>
            <a:endParaRPr lang="ru-RU" sz="1800" b="1" dirty="0">
              <a:latin typeface="Times New Roman" panose="02020603050405020304" pitchFamily="18" charset="0"/>
            </a:endParaRPr>
          </a:p>
          <a:p>
            <a:pPr marL="457200" indent="-457200">
              <a:buFont typeface="Arial"/>
              <a:buAutoNum type="arabicPeriod"/>
            </a:pPr>
            <a:r>
              <a:rPr lang="ru-RU" sz="1800" b="1" u="none" strike="noStrike" baseline="0" dirty="0" err="1">
                <a:solidFill>
                  <a:srgbClr val="000000"/>
                </a:solidFill>
                <a:latin typeface="Times New Roman" panose="02020603050405020304" pitchFamily="18" charset="0"/>
              </a:rPr>
              <a:t>Загальні</a:t>
            </a:r>
            <a:r>
              <a:rPr lang="ru-RU" sz="1800" b="1" u="none" strike="noStrike" baseline="0" dirty="0">
                <a:solidFill>
                  <a:srgbClr val="000000"/>
                </a:solidFill>
                <a:latin typeface="Times New Roman" panose="02020603050405020304" pitchFamily="18" charset="0"/>
              </a:rPr>
              <a:t> </a:t>
            </a:r>
            <a:r>
              <a:rPr lang="ru-RU" sz="1800" b="1" u="none" strike="noStrike" baseline="0" dirty="0" err="1">
                <a:solidFill>
                  <a:srgbClr val="000000"/>
                </a:solidFill>
                <a:latin typeface="Times New Roman" panose="02020603050405020304" pitchFamily="18" charset="0"/>
              </a:rPr>
              <a:t>положення</a:t>
            </a:r>
            <a:r>
              <a:rPr lang="ru-RU" sz="1800" b="1" u="none" strike="noStrike" baseline="0" dirty="0">
                <a:solidFill>
                  <a:srgbClr val="000000"/>
                </a:solidFill>
                <a:latin typeface="Times New Roman" panose="02020603050405020304" pitchFamily="18" charset="0"/>
              </a:rPr>
              <a:t> </a:t>
            </a:r>
            <a:r>
              <a:rPr lang="ru-RU" sz="1800" b="1" u="none" strike="noStrike" baseline="0" dirty="0" err="1">
                <a:solidFill>
                  <a:srgbClr val="000000"/>
                </a:solidFill>
                <a:latin typeface="Times New Roman" panose="02020603050405020304" pitchFamily="18" charset="0"/>
              </a:rPr>
              <a:t>формування</a:t>
            </a:r>
            <a:r>
              <a:rPr lang="ru-RU" sz="1800" b="1" u="none" strike="noStrike" baseline="0" dirty="0">
                <a:solidFill>
                  <a:srgbClr val="000000"/>
                </a:solidFill>
                <a:latin typeface="Times New Roman" panose="02020603050405020304" pitchFamily="18" charset="0"/>
              </a:rPr>
              <a:t> </a:t>
            </a:r>
            <a:r>
              <a:rPr lang="ru-RU" sz="1800" b="1" u="none" strike="noStrike" baseline="0" dirty="0" err="1">
                <a:solidFill>
                  <a:srgbClr val="000000"/>
                </a:solidFill>
                <a:latin typeface="Times New Roman" panose="02020603050405020304" pitchFamily="18" charset="0"/>
              </a:rPr>
              <a:t>велосипедної</a:t>
            </a:r>
            <a:r>
              <a:rPr lang="ru-RU" sz="1800" b="1" u="none" strike="noStrike" baseline="0" dirty="0">
                <a:solidFill>
                  <a:srgbClr val="000000"/>
                </a:solidFill>
                <a:latin typeface="Times New Roman" panose="02020603050405020304" pitchFamily="18" charset="0"/>
              </a:rPr>
              <a:t> </a:t>
            </a:r>
            <a:r>
              <a:rPr lang="ru-RU" sz="1800" b="1" u="none" strike="noStrike" baseline="0" dirty="0" err="1">
                <a:solidFill>
                  <a:srgbClr val="000000"/>
                </a:solidFill>
                <a:latin typeface="Times New Roman" panose="02020603050405020304" pitchFamily="18" charset="0"/>
              </a:rPr>
              <a:t>інфраструктури</a:t>
            </a:r>
            <a:r>
              <a:rPr lang="ru-RU" sz="1800" b="1" u="none" strike="noStrike" baseline="0" dirty="0">
                <a:solidFill>
                  <a:srgbClr val="000000"/>
                </a:solidFill>
                <a:latin typeface="Times New Roman" panose="02020603050405020304" pitchFamily="18" charset="0"/>
              </a:rPr>
              <a:t> </a:t>
            </a:r>
            <a:r>
              <a:rPr lang="uk-UA" sz="1800" b="1" u="none" strike="noStrike" baseline="0" dirty="0">
                <a:solidFill>
                  <a:srgbClr val="000000"/>
                </a:solidFill>
                <a:latin typeface="Times New Roman" panose="02020603050405020304" pitchFamily="18" charset="0"/>
              </a:rPr>
              <a:t>в містах України </a:t>
            </a:r>
          </a:p>
          <a:p>
            <a:pPr marL="457200" indent="-457200">
              <a:buFont typeface="Arial"/>
              <a:buAutoNum type="arabicPeriod"/>
            </a:pPr>
            <a:r>
              <a:rPr lang="ru-RU" sz="1800" b="1" dirty="0" err="1">
                <a:latin typeface="Times New Roman" panose="02020603050405020304" pitchFamily="18" charset="0"/>
              </a:rPr>
              <a:t>Організація</a:t>
            </a:r>
            <a:r>
              <a:rPr lang="ru-RU" sz="1800" b="1" dirty="0">
                <a:latin typeface="Times New Roman" panose="02020603050405020304" pitchFamily="18" charset="0"/>
              </a:rPr>
              <a:t> </a:t>
            </a:r>
            <a:r>
              <a:rPr lang="ru-RU" sz="1800" b="1" dirty="0" err="1">
                <a:latin typeface="Times New Roman" panose="02020603050405020304" pitchFamily="18" charset="0"/>
              </a:rPr>
              <a:t>велосипедних</a:t>
            </a:r>
            <a:r>
              <a:rPr lang="ru-RU" sz="1800" b="1" dirty="0">
                <a:latin typeface="Times New Roman" panose="02020603050405020304" pitchFamily="18" charset="0"/>
              </a:rPr>
              <a:t> </a:t>
            </a:r>
            <a:r>
              <a:rPr lang="ru-RU" sz="1800" b="1" dirty="0" err="1">
                <a:latin typeface="Times New Roman" panose="02020603050405020304" pitchFamily="18" charset="0"/>
              </a:rPr>
              <a:t>смуг</a:t>
            </a:r>
            <a:r>
              <a:rPr lang="ru-RU" sz="1800" b="1" dirty="0">
                <a:latin typeface="Times New Roman" panose="02020603050405020304" pitchFamily="18" charset="0"/>
              </a:rPr>
              <a:t> та </a:t>
            </a:r>
            <a:r>
              <a:rPr lang="ru-RU" sz="1800" b="1" dirty="0" err="1">
                <a:latin typeface="Times New Roman" panose="02020603050405020304" pitchFamily="18" charset="0"/>
              </a:rPr>
              <a:t>доріжок</a:t>
            </a:r>
            <a:r>
              <a:rPr lang="ru-RU" sz="1800" b="1" dirty="0">
                <a:latin typeface="Times New Roman" panose="02020603050405020304" pitchFamily="18" charset="0"/>
              </a:rPr>
              <a:t> в </a:t>
            </a:r>
            <a:r>
              <a:rPr lang="ru-RU" sz="1800" b="1" dirty="0" err="1">
                <a:latin typeface="Times New Roman" panose="02020603050405020304" pitchFamily="18" charset="0"/>
              </a:rPr>
              <a:t>містах</a:t>
            </a:r>
            <a:r>
              <a:rPr lang="ru-RU" sz="1800" b="1" dirty="0">
                <a:latin typeface="Times New Roman" panose="02020603050405020304" pitchFamily="18" charset="0"/>
              </a:rPr>
              <a:t> </a:t>
            </a:r>
            <a:r>
              <a:rPr lang="ru-RU" sz="1800" b="1" dirty="0" err="1">
                <a:latin typeface="Times New Roman" panose="02020603050405020304" pitchFamily="18" charset="0"/>
              </a:rPr>
              <a:t>Німеччини</a:t>
            </a:r>
            <a:r>
              <a:rPr lang="ru-RU" sz="1800" b="1" dirty="0">
                <a:latin typeface="Times New Roman" panose="02020603050405020304" pitchFamily="18" charset="0"/>
              </a:rPr>
              <a:t> </a:t>
            </a:r>
            <a:r>
              <a:rPr lang="en-GB" sz="1800" b="1" dirty="0">
                <a:latin typeface="Times New Roman" panose="02020603050405020304" pitchFamily="18" charset="0"/>
              </a:rPr>
              <a:t>    </a:t>
            </a:r>
            <a:r>
              <a:rPr lang="uk-UA" sz="1800" b="1" dirty="0">
                <a:latin typeface="Times New Roman" panose="02020603050405020304" pitchFamily="18" charset="0"/>
              </a:rPr>
              <a:t>(самостійно С.435 -449 </a:t>
            </a:r>
            <a:r>
              <a:rPr lang="en-GB" sz="1800" b="1" dirty="0">
                <a:latin typeface="Times New Roman" panose="02020603050405020304" pitchFamily="18" charset="0"/>
              </a:rPr>
              <a:t>[1])</a:t>
            </a:r>
            <a:r>
              <a:rPr lang="uk-UA" sz="1800" b="1" dirty="0">
                <a:latin typeface="Times New Roman" panose="02020603050405020304" pitchFamily="18" charset="0"/>
              </a:rPr>
              <a:t>. </a:t>
            </a:r>
          </a:p>
          <a:p>
            <a:pPr marL="457200" indent="-457200">
              <a:buFont typeface="Arial"/>
              <a:buAutoNum type="arabicPeriod"/>
            </a:pPr>
            <a:r>
              <a:rPr lang="uk-UA" dirty="0"/>
              <a:t>П</a:t>
            </a:r>
            <a:r>
              <a:rPr lang="uk-UA" sz="1800" b="1" dirty="0">
                <a:latin typeface="Times New Roman" panose="02020603050405020304" pitchFamily="18" charset="0"/>
              </a:rPr>
              <a:t>риклади організації велосипедного руху в містах (С</a:t>
            </a:r>
            <a:r>
              <a:rPr lang="en-GB" sz="1800" b="1" dirty="0" err="1">
                <a:latin typeface="Times New Roman" panose="02020603050405020304" pitchFamily="18" charset="0"/>
              </a:rPr>
              <a:t>ase</a:t>
            </a:r>
            <a:r>
              <a:rPr lang="en-GB" sz="1800" b="1" dirty="0">
                <a:latin typeface="Times New Roman" panose="02020603050405020304" pitchFamily="18" charset="0"/>
              </a:rPr>
              <a:t> study). </a:t>
            </a:r>
          </a:p>
          <a:p>
            <a:r>
              <a:rPr lang="en-GB" sz="1800" b="1" dirty="0">
                <a:latin typeface="Times New Roman" panose="02020603050405020304" pitchFamily="18" charset="0"/>
              </a:rPr>
              <a:t>    </a:t>
            </a:r>
            <a:r>
              <a:rPr lang="uk-UA" sz="1800" b="1" dirty="0">
                <a:latin typeface="Times New Roman" panose="02020603050405020304" pitchFamily="18" charset="0"/>
              </a:rPr>
              <a:t>	</a:t>
            </a:r>
            <a:r>
              <a:rPr lang="en-GB" sz="1800" b="1" dirty="0">
                <a:latin typeface="Times New Roman" panose="02020603050405020304" pitchFamily="18" charset="0"/>
              </a:rPr>
              <a:t>Reading (UK)</a:t>
            </a:r>
          </a:p>
          <a:p>
            <a:r>
              <a:rPr lang="en-GB" sz="1800" b="1" dirty="0">
                <a:latin typeface="Times New Roman" panose="02020603050405020304" pitchFamily="18" charset="0"/>
              </a:rPr>
              <a:t>     </a:t>
            </a:r>
            <a:r>
              <a:rPr lang="uk-UA" sz="1800" b="1" dirty="0">
                <a:latin typeface="Times New Roman" panose="02020603050405020304" pitchFamily="18" charset="0"/>
              </a:rPr>
              <a:t>	</a:t>
            </a:r>
            <a:r>
              <a:rPr lang="en-GB" sz="1800" b="1" dirty="0" err="1">
                <a:latin typeface="Times New Roman" panose="02020603050405020304" pitchFamily="18" charset="0"/>
              </a:rPr>
              <a:t>Kinstone</a:t>
            </a:r>
            <a:r>
              <a:rPr lang="en-GB" sz="1800" b="1" dirty="0">
                <a:latin typeface="Times New Roman" panose="02020603050405020304" pitchFamily="18" charset="0"/>
              </a:rPr>
              <a:t> ( London, UK)</a:t>
            </a:r>
            <a:endParaRPr lang="uk-UA" sz="1800" b="1" dirty="0">
              <a:latin typeface="Times New Roman" panose="02020603050405020304" pitchFamily="18" charset="0"/>
            </a:endParaRPr>
          </a:p>
          <a:p>
            <a:r>
              <a:rPr lang="uk-UA" sz="1800" b="1" dirty="0">
                <a:latin typeface="Times New Roman" panose="02020603050405020304" pitchFamily="18" charset="0"/>
              </a:rPr>
              <a:t>     	Житомир </a:t>
            </a:r>
            <a:endParaRPr lang="en-GB" sz="1800" b="1" dirty="0">
              <a:latin typeface="Times New Roman" panose="02020603050405020304" pitchFamily="18" charset="0"/>
            </a:endParaRPr>
          </a:p>
          <a:p>
            <a:pPr marL="0" indent="0">
              <a:buNone/>
            </a:pPr>
            <a:endParaRPr lang="en-GB" dirty="0"/>
          </a:p>
        </p:txBody>
      </p:sp>
      <p:pic>
        <p:nvPicPr>
          <p:cNvPr id="4" name="Picture 6">
            <a:extLst>
              <a:ext uri="{FF2B5EF4-FFF2-40B4-BE49-F238E27FC236}">
                <a16:creationId xmlns:a16="http://schemas.microsoft.com/office/drawing/2014/main" id="{42998173-D287-184D-4E9F-7CB318B079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00173" y="974809"/>
            <a:ext cx="2205700" cy="4908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55401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D841C-C6F4-5511-600F-F5638F53B2D8}"/>
              </a:ext>
            </a:extLst>
          </p:cNvPr>
          <p:cNvSpPr>
            <a:spLocks noGrp="1"/>
          </p:cNvSpPr>
          <p:nvPr>
            <p:ph type="title"/>
          </p:nvPr>
        </p:nvSpPr>
        <p:spPr>
          <a:xfrm>
            <a:off x="1633601" y="599091"/>
            <a:ext cx="10018713" cy="1166648"/>
          </a:xfrm>
        </p:spPr>
        <p:txBody>
          <a:bodyPr anchor="t">
            <a:normAutofit fontScale="90000"/>
          </a:bodyPr>
          <a:lstStyle/>
          <a:p>
            <a:r>
              <a:rPr lang="uk-UA" sz="3600" dirty="0"/>
              <a:t>Приклад 2. Велосипедний рух </a:t>
            </a:r>
            <a:br>
              <a:rPr lang="uk-UA" sz="3600" dirty="0"/>
            </a:br>
            <a:r>
              <a:rPr lang="uk-UA" sz="3600" dirty="0"/>
              <a:t>в Університеті </a:t>
            </a:r>
            <a:r>
              <a:rPr lang="en-GB" sz="3600" dirty="0"/>
              <a:t>Kingstone</a:t>
            </a:r>
            <a:r>
              <a:rPr lang="uk-UA" sz="3600" dirty="0"/>
              <a:t>. </a:t>
            </a:r>
            <a:r>
              <a:rPr lang="en-GB" sz="3600" dirty="0" err="1">
                <a:solidFill>
                  <a:srgbClr val="FF0000"/>
                </a:solidFill>
              </a:rPr>
              <a:t>Dr.</a:t>
            </a:r>
            <a:r>
              <a:rPr lang="en-GB" sz="3600" dirty="0">
                <a:solidFill>
                  <a:srgbClr val="FF0000"/>
                </a:solidFill>
              </a:rPr>
              <a:t> Bike.</a:t>
            </a:r>
          </a:p>
        </p:txBody>
      </p:sp>
      <p:sp>
        <p:nvSpPr>
          <p:cNvPr id="3" name="Content Placeholder 2">
            <a:extLst>
              <a:ext uri="{FF2B5EF4-FFF2-40B4-BE49-F238E27FC236}">
                <a16:creationId xmlns:a16="http://schemas.microsoft.com/office/drawing/2014/main" id="{B3847DF6-FF23-C421-2D81-5C439045D8E5}"/>
              </a:ext>
            </a:extLst>
          </p:cNvPr>
          <p:cNvSpPr>
            <a:spLocks noGrp="1"/>
          </p:cNvSpPr>
          <p:nvPr>
            <p:ph sz="half" idx="1"/>
          </p:nvPr>
        </p:nvSpPr>
        <p:spPr>
          <a:xfrm>
            <a:off x="1824376" y="1956212"/>
            <a:ext cx="4818581" cy="4832131"/>
          </a:xfrm>
        </p:spPr>
        <p:txBody>
          <a:bodyPr>
            <a:normAutofit fontScale="25000" lnSpcReduction="20000"/>
          </a:bodyPr>
          <a:lstStyle/>
          <a:p>
            <a:pPr marL="0" indent="0">
              <a:lnSpc>
                <a:spcPts val="1875"/>
              </a:lnSpc>
              <a:buNone/>
            </a:pPr>
            <a:r>
              <a:rPr lang="en-GB" sz="6400" dirty="0">
                <a:solidFill>
                  <a:srgbClr val="000000"/>
                </a:solidFill>
                <a:effectLst/>
                <a:latin typeface="Arial" panose="020B0604020202020204" pitchFamily="34" charset="0"/>
                <a:ea typeface="Times New Roman" panose="02020603050405020304" pitchFamily="18" charset="0"/>
              </a:rPr>
              <a:t>У 2022/23 </a:t>
            </a:r>
            <a:r>
              <a:rPr lang="en-GB" sz="6400" dirty="0" err="1">
                <a:solidFill>
                  <a:srgbClr val="000000"/>
                </a:solidFill>
                <a:effectLst/>
                <a:latin typeface="Arial" panose="020B0604020202020204" pitchFamily="34" charset="0"/>
                <a:ea typeface="Times New Roman" panose="02020603050405020304" pitchFamily="18" charset="0"/>
              </a:rPr>
              <a:t>навчальному</a:t>
            </a:r>
            <a:r>
              <a:rPr lang="en-GB" sz="6400" dirty="0">
                <a:solidFill>
                  <a:srgbClr val="000000"/>
                </a:solidFill>
                <a:effectLst/>
                <a:latin typeface="Arial" panose="020B0604020202020204" pitchFamily="34" charset="0"/>
                <a:ea typeface="Times New Roman" panose="02020603050405020304" pitchFamily="18" charset="0"/>
              </a:rPr>
              <a:t> </a:t>
            </a:r>
            <a:r>
              <a:rPr lang="en-GB" sz="6400" dirty="0" err="1">
                <a:solidFill>
                  <a:srgbClr val="000000"/>
                </a:solidFill>
                <a:effectLst/>
                <a:latin typeface="Arial" panose="020B0604020202020204" pitchFamily="34" charset="0"/>
                <a:ea typeface="Times New Roman" panose="02020603050405020304" pitchFamily="18" charset="0"/>
              </a:rPr>
              <a:t>році</a:t>
            </a:r>
            <a:r>
              <a:rPr lang="en-GB" sz="6400" dirty="0">
                <a:solidFill>
                  <a:srgbClr val="000000"/>
                </a:solidFill>
                <a:latin typeface="Arial" panose="020B0604020202020204" pitchFamily="34" charset="0"/>
                <a:ea typeface="Times New Roman" panose="02020603050405020304" pitchFamily="18" charset="0"/>
              </a:rPr>
              <a:t> </a:t>
            </a:r>
            <a:r>
              <a:rPr lang="en-GB" sz="6400" dirty="0">
                <a:solidFill>
                  <a:srgbClr val="FF0000"/>
                </a:solidFill>
                <a:latin typeface="Arial" panose="020B0604020202020204" pitchFamily="34" charset="0"/>
                <a:ea typeface="Times New Roman" panose="02020603050405020304" pitchFamily="18" charset="0"/>
              </a:rPr>
              <a:t>Dr</a:t>
            </a:r>
            <a:r>
              <a:rPr lang="uk-UA" sz="6400" dirty="0">
                <a:solidFill>
                  <a:srgbClr val="FF0000"/>
                </a:solidFill>
                <a:latin typeface="Arial" panose="020B0604020202020204" pitchFamily="34" charset="0"/>
                <a:ea typeface="Times New Roman" panose="02020603050405020304" pitchFamily="18" charset="0"/>
              </a:rPr>
              <a:t> </a:t>
            </a:r>
            <a:r>
              <a:rPr lang="en-GB" sz="6400" dirty="0">
                <a:solidFill>
                  <a:srgbClr val="FF0000"/>
                </a:solidFill>
                <a:latin typeface="Arial" panose="020B0604020202020204" pitchFamily="34" charset="0"/>
                <a:ea typeface="Times New Roman" panose="02020603050405020304" pitchFamily="18" charset="0"/>
              </a:rPr>
              <a:t>Bike </a:t>
            </a:r>
            <a:r>
              <a:rPr lang="uk-UA" sz="6400" dirty="0">
                <a:solidFill>
                  <a:srgbClr val="000000"/>
                </a:solidFill>
                <a:effectLst/>
                <a:latin typeface="Arial" panose="020B0604020202020204" pitchFamily="34" charset="0"/>
                <a:ea typeface="Times New Roman" panose="02020603050405020304" pitchFamily="18" charset="0"/>
              </a:rPr>
              <a:t>провів </a:t>
            </a:r>
            <a:r>
              <a:rPr lang="en-GB" sz="6400" dirty="0">
                <a:solidFill>
                  <a:srgbClr val="000000"/>
                </a:solidFill>
                <a:effectLst/>
                <a:latin typeface="Arial" panose="020B0604020202020204" pitchFamily="34" charset="0"/>
                <a:ea typeface="Times New Roman" panose="02020603050405020304" pitchFamily="18" charset="0"/>
              </a:rPr>
              <a:t> </a:t>
            </a:r>
            <a:r>
              <a:rPr lang="en-GB" sz="6400" dirty="0" err="1">
                <a:solidFill>
                  <a:srgbClr val="000000"/>
                </a:solidFill>
                <a:effectLst/>
                <a:latin typeface="Arial" panose="020B0604020202020204" pitchFamily="34" charset="0"/>
                <a:ea typeface="Times New Roman" panose="02020603050405020304" pitchFamily="18" charset="0"/>
              </a:rPr>
              <a:t>загалом</a:t>
            </a:r>
            <a:r>
              <a:rPr lang="en-GB" sz="6400" dirty="0">
                <a:solidFill>
                  <a:srgbClr val="000000"/>
                </a:solidFill>
                <a:effectLst/>
                <a:latin typeface="Arial" panose="020B0604020202020204" pitchFamily="34" charset="0"/>
                <a:ea typeface="Times New Roman" panose="02020603050405020304" pitchFamily="18" charset="0"/>
              </a:rPr>
              <a:t> 24 </a:t>
            </a:r>
            <a:r>
              <a:rPr lang="en-GB" sz="6400" dirty="0" err="1">
                <a:solidFill>
                  <a:srgbClr val="000000"/>
                </a:solidFill>
                <a:effectLst/>
                <a:latin typeface="Arial" panose="020B0604020202020204" pitchFamily="34" charset="0"/>
                <a:ea typeface="Times New Roman" panose="02020603050405020304" pitchFamily="18" charset="0"/>
              </a:rPr>
              <a:t>години</a:t>
            </a:r>
            <a:r>
              <a:rPr lang="en-GB" sz="6400" dirty="0">
                <a:solidFill>
                  <a:srgbClr val="000000"/>
                </a:solidFill>
                <a:effectLst/>
                <a:latin typeface="Arial" panose="020B0604020202020204" pitchFamily="34" charset="0"/>
                <a:ea typeface="Times New Roman" panose="02020603050405020304" pitchFamily="18" charset="0"/>
              </a:rPr>
              <a:t> на </a:t>
            </a:r>
            <a:r>
              <a:rPr lang="en-GB" sz="6400" dirty="0" err="1">
                <a:solidFill>
                  <a:srgbClr val="000000"/>
                </a:solidFill>
                <a:effectLst/>
                <a:latin typeface="Arial" panose="020B0604020202020204" pitchFamily="34" charset="0"/>
                <a:ea typeface="Times New Roman" panose="02020603050405020304" pitchFamily="18" charset="0"/>
              </a:rPr>
              <a:t>території</a:t>
            </a:r>
            <a:r>
              <a:rPr lang="en-GB" sz="6400" dirty="0">
                <a:solidFill>
                  <a:srgbClr val="000000"/>
                </a:solidFill>
                <a:effectLst/>
                <a:latin typeface="Arial" panose="020B0604020202020204" pitchFamily="34" charset="0"/>
                <a:ea typeface="Times New Roman" panose="02020603050405020304" pitchFamily="18" charset="0"/>
              </a:rPr>
              <a:t> </a:t>
            </a:r>
            <a:r>
              <a:rPr lang="en-GB" sz="6400" dirty="0" err="1">
                <a:solidFill>
                  <a:srgbClr val="000000"/>
                </a:solidFill>
                <a:effectLst/>
                <a:latin typeface="Arial" panose="020B0604020202020204" pitchFamily="34" charset="0"/>
                <a:ea typeface="Times New Roman" panose="02020603050405020304" pitchFamily="18" charset="0"/>
              </a:rPr>
              <a:t>кампусу</a:t>
            </a:r>
            <a:r>
              <a:rPr lang="en-GB" sz="6400" dirty="0">
                <a:solidFill>
                  <a:srgbClr val="000000"/>
                </a:solidFill>
                <a:effectLst/>
                <a:latin typeface="Arial" panose="020B0604020202020204" pitchFamily="34" charset="0"/>
                <a:ea typeface="Times New Roman" panose="02020603050405020304" pitchFamily="18" charset="0"/>
              </a:rPr>
              <a:t>.</a:t>
            </a:r>
            <a:endParaRPr lang="en-GB" sz="6400" dirty="0">
              <a:effectLst/>
              <a:latin typeface="Times New Roman" panose="02020603050405020304" pitchFamily="18" charset="0"/>
              <a:ea typeface="Times New Roman" panose="02020603050405020304" pitchFamily="18" charset="0"/>
            </a:endParaRPr>
          </a:p>
          <a:p>
            <a:pPr marL="0" indent="0">
              <a:lnSpc>
                <a:spcPts val="1875"/>
              </a:lnSpc>
              <a:buNone/>
            </a:pPr>
            <a:r>
              <a:rPr lang="en-GB" sz="6400" dirty="0" err="1">
                <a:solidFill>
                  <a:srgbClr val="000000"/>
                </a:solidFill>
                <a:effectLst/>
                <a:latin typeface="Arial" panose="020B0604020202020204" pitchFamily="34" charset="0"/>
                <a:ea typeface="Times New Roman" panose="02020603050405020304" pitchFamily="18" charset="0"/>
              </a:rPr>
              <a:t>Ми</a:t>
            </a:r>
            <a:r>
              <a:rPr lang="en-GB" sz="6400" dirty="0">
                <a:solidFill>
                  <a:srgbClr val="000000"/>
                </a:solidFill>
                <a:effectLst/>
                <a:latin typeface="Arial" panose="020B0604020202020204" pitchFamily="34" charset="0"/>
                <a:ea typeface="Times New Roman" panose="02020603050405020304" pitchFamily="18" charset="0"/>
              </a:rPr>
              <a:t> </a:t>
            </a:r>
            <a:r>
              <a:rPr lang="en-GB" sz="6400" dirty="0" err="1">
                <a:solidFill>
                  <a:srgbClr val="000000"/>
                </a:solidFill>
                <a:effectLst/>
                <a:latin typeface="Arial" panose="020B0604020202020204" pitchFamily="34" charset="0"/>
                <a:ea typeface="Times New Roman" panose="02020603050405020304" pitchFamily="18" charset="0"/>
              </a:rPr>
              <a:t>також</a:t>
            </a:r>
            <a:r>
              <a:rPr lang="en-GB" sz="6400" dirty="0">
                <a:solidFill>
                  <a:srgbClr val="000000"/>
                </a:solidFill>
                <a:effectLst/>
                <a:latin typeface="Arial" panose="020B0604020202020204" pitchFamily="34" charset="0"/>
                <a:ea typeface="Times New Roman" panose="02020603050405020304" pitchFamily="18" charset="0"/>
              </a:rPr>
              <a:t> </a:t>
            </a:r>
            <a:r>
              <a:rPr lang="en-GB" sz="6400" dirty="0" err="1">
                <a:solidFill>
                  <a:srgbClr val="000000"/>
                </a:solidFill>
                <a:effectLst/>
                <a:latin typeface="Arial" panose="020B0604020202020204" pitchFamily="34" charset="0"/>
                <a:ea typeface="Times New Roman" panose="02020603050405020304" pitchFamily="18" charset="0"/>
              </a:rPr>
              <a:t>проводимо</a:t>
            </a:r>
            <a:r>
              <a:rPr lang="en-GB" sz="6400" dirty="0">
                <a:solidFill>
                  <a:srgbClr val="000000"/>
                </a:solidFill>
                <a:effectLst/>
                <a:latin typeface="Arial" panose="020B0604020202020204" pitchFamily="34" charset="0"/>
                <a:ea typeface="Times New Roman" panose="02020603050405020304" pitchFamily="18" charset="0"/>
              </a:rPr>
              <a:t> </a:t>
            </a:r>
            <a:r>
              <a:rPr lang="en-GB" sz="6400" dirty="0" err="1">
                <a:solidFill>
                  <a:srgbClr val="000000"/>
                </a:solidFill>
                <a:effectLst/>
                <a:latin typeface="Arial" panose="020B0604020202020204" pitchFamily="34" charset="0"/>
                <a:ea typeface="Times New Roman" panose="02020603050405020304" pitchFamily="18" charset="0"/>
              </a:rPr>
              <a:t>безкоштовні</a:t>
            </a:r>
            <a:r>
              <a:rPr lang="en-GB" sz="6400" dirty="0">
                <a:solidFill>
                  <a:srgbClr val="000000"/>
                </a:solidFill>
                <a:effectLst/>
                <a:latin typeface="Arial" panose="020B0604020202020204" pitchFamily="34" charset="0"/>
                <a:ea typeface="Times New Roman" panose="02020603050405020304" pitchFamily="18" charset="0"/>
              </a:rPr>
              <a:t> </a:t>
            </a:r>
            <a:r>
              <a:rPr lang="en-GB" sz="6400" dirty="0" err="1">
                <a:solidFill>
                  <a:srgbClr val="000000"/>
                </a:solidFill>
                <a:effectLst/>
                <a:latin typeface="Arial" panose="020B0604020202020204" pitchFamily="34" charset="0"/>
                <a:ea typeface="Times New Roman" panose="02020603050405020304" pitchFamily="18" charset="0"/>
              </a:rPr>
              <a:t>курси</a:t>
            </a:r>
            <a:r>
              <a:rPr lang="en-GB" sz="6400" dirty="0">
                <a:solidFill>
                  <a:srgbClr val="000000"/>
                </a:solidFill>
                <a:effectLst/>
                <a:latin typeface="Arial" panose="020B0604020202020204" pitchFamily="34" charset="0"/>
                <a:ea typeface="Times New Roman" panose="02020603050405020304" pitchFamily="18" charset="0"/>
              </a:rPr>
              <a:t> з </a:t>
            </a:r>
            <a:r>
              <a:rPr lang="en-GB" sz="6400" dirty="0" err="1">
                <a:solidFill>
                  <a:srgbClr val="000000"/>
                </a:solidFill>
                <a:effectLst/>
                <a:latin typeface="Arial" panose="020B0604020202020204" pitchFamily="34" charset="0"/>
                <a:ea typeface="Times New Roman" panose="02020603050405020304" pitchFamily="18" charset="0"/>
              </a:rPr>
              <a:t>обслуговування</a:t>
            </a:r>
            <a:r>
              <a:rPr lang="en-GB" sz="6400" dirty="0">
                <a:solidFill>
                  <a:srgbClr val="000000"/>
                </a:solidFill>
                <a:effectLst/>
                <a:latin typeface="Arial" panose="020B0604020202020204" pitchFamily="34" charset="0"/>
                <a:ea typeface="Times New Roman" panose="02020603050405020304" pitchFamily="18" charset="0"/>
              </a:rPr>
              <a:t> </a:t>
            </a:r>
            <a:r>
              <a:rPr lang="en-GB" sz="6400" dirty="0" err="1">
                <a:solidFill>
                  <a:srgbClr val="000000"/>
                </a:solidFill>
                <a:effectLst/>
                <a:latin typeface="Arial" panose="020B0604020202020204" pitchFamily="34" charset="0"/>
                <a:ea typeface="Times New Roman" panose="02020603050405020304" pitchFamily="18" charset="0"/>
              </a:rPr>
              <a:t>велосипедів</a:t>
            </a:r>
            <a:r>
              <a:rPr lang="en-GB" sz="6400" dirty="0">
                <a:solidFill>
                  <a:srgbClr val="000000"/>
                </a:solidFill>
                <a:effectLst/>
                <a:latin typeface="Arial" panose="020B0604020202020204" pitchFamily="34" charset="0"/>
                <a:ea typeface="Times New Roman" panose="02020603050405020304" pitchFamily="18" charset="0"/>
              </a:rPr>
              <a:t> </a:t>
            </a:r>
            <a:r>
              <a:rPr lang="en-GB" sz="6400" dirty="0" err="1">
                <a:solidFill>
                  <a:srgbClr val="000000"/>
                </a:solidFill>
                <a:effectLst/>
                <a:latin typeface="Arial" panose="020B0604020202020204" pitchFamily="34" charset="0"/>
                <a:ea typeface="Times New Roman" panose="02020603050405020304" pitchFamily="18" charset="0"/>
              </a:rPr>
              <a:t>для</a:t>
            </a:r>
            <a:r>
              <a:rPr lang="en-GB" sz="6400" dirty="0">
                <a:solidFill>
                  <a:srgbClr val="000000"/>
                </a:solidFill>
                <a:effectLst/>
                <a:latin typeface="Arial" panose="020B0604020202020204" pitchFamily="34" charset="0"/>
                <a:ea typeface="Times New Roman" panose="02020603050405020304" pitchFamily="18" charset="0"/>
              </a:rPr>
              <a:t> </a:t>
            </a:r>
            <a:r>
              <a:rPr lang="en-GB" sz="6400" dirty="0" err="1">
                <a:solidFill>
                  <a:srgbClr val="000000"/>
                </a:solidFill>
                <a:effectLst/>
                <a:latin typeface="Arial" panose="020B0604020202020204" pitchFamily="34" charset="0"/>
                <a:ea typeface="Times New Roman" panose="02020603050405020304" pitchFamily="18" charset="0"/>
              </a:rPr>
              <a:t>персоналу</a:t>
            </a:r>
            <a:r>
              <a:rPr lang="en-GB" sz="6400" dirty="0">
                <a:solidFill>
                  <a:srgbClr val="000000"/>
                </a:solidFill>
                <a:effectLst/>
                <a:latin typeface="Arial" panose="020B0604020202020204" pitchFamily="34" charset="0"/>
                <a:ea typeface="Times New Roman" panose="02020603050405020304" pitchFamily="18" charset="0"/>
              </a:rPr>
              <a:t> та студентів. У 2022/2023 </a:t>
            </a:r>
            <a:r>
              <a:rPr lang="en-GB" sz="6400" dirty="0" err="1">
                <a:solidFill>
                  <a:srgbClr val="000000"/>
                </a:solidFill>
                <a:effectLst/>
                <a:latin typeface="Arial" panose="020B0604020202020204" pitchFamily="34" charset="0"/>
                <a:ea typeface="Times New Roman" panose="02020603050405020304" pitchFamily="18" charset="0"/>
              </a:rPr>
              <a:t>році</a:t>
            </a:r>
            <a:r>
              <a:rPr lang="en-GB" sz="6400" dirty="0">
                <a:solidFill>
                  <a:srgbClr val="000000"/>
                </a:solidFill>
                <a:effectLst/>
                <a:latin typeface="Arial" panose="020B0604020202020204" pitchFamily="34" charset="0"/>
                <a:ea typeface="Times New Roman" panose="02020603050405020304" pitchFamily="18" charset="0"/>
              </a:rPr>
              <a:t> </a:t>
            </a:r>
            <a:r>
              <a:rPr lang="en-GB" sz="6400" dirty="0" err="1">
                <a:solidFill>
                  <a:srgbClr val="000000"/>
                </a:solidFill>
                <a:effectLst/>
                <a:latin typeface="Arial" panose="020B0604020202020204" pitchFamily="34" charset="0"/>
                <a:ea typeface="Times New Roman" panose="02020603050405020304" pitchFamily="18" charset="0"/>
              </a:rPr>
              <a:t>ми</a:t>
            </a:r>
            <a:r>
              <a:rPr lang="en-GB" sz="6400" dirty="0">
                <a:solidFill>
                  <a:srgbClr val="000000"/>
                </a:solidFill>
                <a:effectLst/>
                <a:latin typeface="Arial" panose="020B0604020202020204" pitchFamily="34" charset="0"/>
                <a:ea typeface="Times New Roman" panose="02020603050405020304" pitchFamily="18" charset="0"/>
              </a:rPr>
              <a:t> </a:t>
            </a:r>
            <a:r>
              <a:rPr lang="en-GB" sz="6400" dirty="0" err="1">
                <a:solidFill>
                  <a:srgbClr val="000000"/>
                </a:solidFill>
                <a:effectLst/>
                <a:latin typeface="Arial" panose="020B0604020202020204" pitchFamily="34" charset="0"/>
                <a:ea typeface="Times New Roman" panose="02020603050405020304" pitchFamily="18" charset="0"/>
              </a:rPr>
              <a:t>витратили</a:t>
            </a:r>
            <a:r>
              <a:rPr lang="en-GB" sz="6400" dirty="0">
                <a:solidFill>
                  <a:srgbClr val="000000"/>
                </a:solidFill>
                <a:effectLst/>
                <a:latin typeface="Arial" panose="020B0604020202020204" pitchFamily="34" charset="0"/>
                <a:ea typeface="Times New Roman" panose="02020603050405020304" pitchFamily="18" charset="0"/>
              </a:rPr>
              <a:t> 14 </a:t>
            </a:r>
            <a:r>
              <a:rPr lang="en-GB" sz="6400" dirty="0" err="1">
                <a:solidFill>
                  <a:srgbClr val="000000"/>
                </a:solidFill>
                <a:effectLst/>
                <a:latin typeface="Arial" panose="020B0604020202020204" pitchFamily="34" charset="0"/>
                <a:ea typeface="Times New Roman" panose="02020603050405020304" pitchFamily="18" charset="0"/>
              </a:rPr>
              <a:t>годин</a:t>
            </a:r>
            <a:r>
              <a:rPr lang="en-GB" sz="6400" dirty="0">
                <a:solidFill>
                  <a:srgbClr val="000000"/>
                </a:solidFill>
                <a:effectLst/>
                <a:latin typeface="Arial" panose="020B0604020202020204" pitchFamily="34" charset="0"/>
                <a:ea typeface="Times New Roman" panose="02020603050405020304" pitchFamily="18" charset="0"/>
              </a:rPr>
              <a:t> на </a:t>
            </a:r>
            <a:r>
              <a:rPr lang="en-GB" sz="6400" dirty="0" err="1">
                <a:solidFill>
                  <a:srgbClr val="000000"/>
                </a:solidFill>
                <a:effectLst/>
                <a:latin typeface="Arial" panose="020B0604020202020204" pitchFamily="34" charset="0"/>
                <a:ea typeface="Times New Roman" panose="02020603050405020304" pitchFamily="18" charset="0"/>
              </a:rPr>
              <a:t>навчання</a:t>
            </a:r>
            <a:r>
              <a:rPr lang="en-GB" sz="6400" dirty="0">
                <a:solidFill>
                  <a:srgbClr val="000000"/>
                </a:solidFill>
                <a:effectLst/>
                <a:latin typeface="Arial" panose="020B0604020202020204" pitchFamily="34" charset="0"/>
                <a:ea typeface="Times New Roman" panose="02020603050405020304" pitchFamily="18" charset="0"/>
              </a:rPr>
              <a:t> </a:t>
            </a:r>
            <a:r>
              <a:rPr lang="en-GB" sz="6400" dirty="0" err="1">
                <a:solidFill>
                  <a:srgbClr val="000000"/>
                </a:solidFill>
                <a:effectLst/>
                <a:latin typeface="Arial" panose="020B0604020202020204" pitchFamily="34" charset="0"/>
                <a:ea typeface="Times New Roman" panose="02020603050405020304" pitchFamily="18" charset="0"/>
              </a:rPr>
              <a:t>основним</a:t>
            </a:r>
            <a:r>
              <a:rPr lang="en-GB" sz="6400" dirty="0">
                <a:solidFill>
                  <a:srgbClr val="000000"/>
                </a:solidFill>
                <a:effectLst/>
                <a:latin typeface="Arial" panose="020B0604020202020204" pitchFamily="34" charset="0"/>
                <a:ea typeface="Times New Roman" panose="02020603050405020304" pitchFamily="18" charset="0"/>
              </a:rPr>
              <a:t> </a:t>
            </a:r>
            <a:r>
              <a:rPr lang="en-GB" sz="6400" dirty="0" err="1">
                <a:solidFill>
                  <a:srgbClr val="000000"/>
                </a:solidFill>
                <a:effectLst/>
                <a:latin typeface="Arial" panose="020B0604020202020204" pitchFamily="34" charset="0"/>
                <a:ea typeface="Times New Roman" panose="02020603050405020304" pitchFamily="18" charset="0"/>
              </a:rPr>
              <a:t>навичкам</a:t>
            </a:r>
            <a:r>
              <a:rPr lang="en-GB" sz="6400" dirty="0">
                <a:solidFill>
                  <a:srgbClr val="000000"/>
                </a:solidFill>
                <a:effectLst/>
                <a:latin typeface="Arial" panose="020B0604020202020204" pitchFamily="34" charset="0"/>
                <a:ea typeface="Times New Roman" panose="02020603050405020304" pitchFamily="18" charset="0"/>
              </a:rPr>
              <a:t> </a:t>
            </a:r>
            <a:r>
              <a:rPr lang="en-GB" sz="6400" dirty="0" err="1">
                <a:solidFill>
                  <a:srgbClr val="000000"/>
                </a:solidFill>
                <a:effectLst/>
                <a:latin typeface="Arial" panose="020B0604020202020204" pitchFamily="34" charset="0"/>
                <a:ea typeface="Times New Roman" panose="02020603050405020304" pitchFamily="18" charset="0"/>
              </a:rPr>
              <a:t>обслуговування</a:t>
            </a:r>
            <a:r>
              <a:rPr lang="en-GB" sz="6400" dirty="0">
                <a:solidFill>
                  <a:srgbClr val="000000"/>
                </a:solidFill>
                <a:effectLst/>
                <a:latin typeface="Arial" panose="020B0604020202020204" pitchFamily="34" charset="0"/>
                <a:ea typeface="Times New Roman" panose="02020603050405020304" pitchFamily="18" charset="0"/>
              </a:rPr>
              <a:t> </a:t>
            </a:r>
            <a:r>
              <a:rPr lang="en-GB" sz="6400" dirty="0" err="1">
                <a:solidFill>
                  <a:srgbClr val="000000"/>
                </a:solidFill>
                <a:effectLst/>
                <a:latin typeface="Arial" panose="020B0604020202020204" pitchFamily="34" charset="0"/>
                <a:ea typeface="Times New Roman" panose="02020603050405020304" pitchFamily="18" charset="0"/>
              </a:rPr>
              <a:t>велосипеда</a:t>
            </a:r>
            <a:r>
              <a:rPr lang="en-GB" sz="6400" dirty="0">
                <a:solidFill>
                  <a:srgbClr val="000000"/>
                </a:solidFill>
                <a:effectLst/>
                <a:latin typeface="Arial" panose="020B0604020202020204" pitchFamily="34" charset="0"/>
                <a:ea typeface="Times New Roman" panose="02020603050405020304" pitchFamily="18" charset="0"/>
              </a:rPr>
              <a:t>. </a:t>
            </a:r>
            <a:endParaRPr lang="uk-UA" sz="6400" dirty="0">
              <a:solidFill>
                <a:srgbClr val="000000"/>
              </a:solidFill>
              <a:effectLst/>
              <a:latin typeface="Arial" panose="020B0604020202020204" pitchFamily="34" charset="0"/>
              <a:ea typeface="Times New Roman" panose="02020603050405020304" pitchFamily="18" charset="0"/>
            </a:endParaRPr>
          </a:p>
          <a:p>
            <a:pPr marL="0" indent="0">
              <a:lnSpc>
                <a:spcPts val="1875"/>
              </a:lnSpc>
              <a:buNone/>
            </a:pPr>
            <a:r>
              <a:rPr lang="en-GB" sz="6400" dirty="0" err="1">
                <a:solidFill>
                  <a:srgbClr val="000000"/>
                </a:solidFill>
                <a:effectLst/>
                <a:latin typeface="Arial" panose="020B0604020202020204" pitchFamily="34" charset="0"/>
                <a:ea typeface="Times New Roman" panose="02020603050405020304" pitchFamily="18" charset="0"/>
              </a:rPr>
              <a:t>По</a:t>
            </a:r>
            <a:r>
              <a:rPr lang="en-GB" sz="6400" dirty="0">
                <a:solidFill>
                  <a:srgbClr val="000000"/>
                </a:solidFill>
                <a:effectLst/>
                <a:latin typeface="Arial" panose="020B0604020202020204" pitchFamily="34" charset="0"/>
                <a:ea typeface="Times New Roman" panose="02020603050405020304" pitchFamily="18" charset="0"/>
              </a:rPr>
              <a:t> </a:t>
            </a:r>
            <a:r>
              <a:rPr lang="en-GB" sz="6400" dirty="0" err="1">
                <a:solidFill>
                  <a:srgbClr val="000000"/>
                </a:solidFill>
                <a:effectLst/>
                <a:latin typeface="Arial" panose="020B0604020202020204" pitchFamily="34" charset="0"/>
                <a:ea typeface="Times New Roman" panose="02020603050405020304" pitchFamily="18" charset="0"/>
              </a:rPr>
              <a:t>вс</a:t>
            </a:r>
            <a:r>
              <a:rPr lang="uk-UA" sz="6400" dirty="0" err="1">
                <a:solidFill>
                  <a:srgbClr val="000000"/>
                </a:solidFill>
                <a:effectLst/>
                <a:latin typeface="Arial" panose="020B0604020202020204" pitchFamily="34" charset="0"/>
                <a:ea typeface="Times New Roman" panose="02020603050405020304" pitchFamily="18" charset="0"/>
              </a:rPr>
              <a:t>ій</a:t>
            </a:r>
            <a:r>
              <a:rPr lang="en-GB" sz="6400" dirty="0">
                <a:solidFill>
                  <a:srgbClr val="000000"/>
                </a:solidFill>
                <a:effectLst/>
                <a:latin typeface="Arial" panose="020B0604020202020204" pitchFamily="34" charset="0"/>
                <a:ea typeface="Times New Roman" panose="02020603050405020304" pitchFamily="18" charset="0"/>
              </a:rPr>
              <a:t> </a:t>
            </a:r>
            <a:r>
              <a:rPr lang="uk-UA" sz="6400" dirty="0">
                <a:solidFill>
                  <a:srgbClr val="000000"/>
                </a:solidFill>
                <a:effectLst/>
                <a:latin typeface="Arial" panose="020B0604020202020204" pitchFamily="34" charset="0"/>
                <a:ea typeface="Times New Roman" panose="02020603050405020304" pitchFamily="18" charset="0"/>
              </a:rPr>
              <a:t>території </a:t>
            </a:r>
            <a:r>
              <a:rPr lang="en-GB" sz="6400" dirty="0">
                <a:solidFill>
                  <a:srgbClr val="000000"/>
                </a:solidFill>
                <a:effectLst/>
                <a:latin typeface="Arial" panose="020B0604020202020204" pitchFamily="34" charset="0"/>
                <a:ea typeface="Times New Roman" panose="02020603050405020304" pitchFamily="18" charset="0"/>
              </a:rPr>
              <a:t>є </a:t>
            </a:r>
            <a:r>
              <a:rPr lang="en-GB" sz="6400" dirty="0" err="1">
                <a:solidFill>
                  <a:srgbClr val="000000"/>
                </a:solidFill>
                <a:effectLst/>
                <a:latin typeface="Arial" panose="020B0604020202020204" pitchFamily="34" charset="0"/>
                <a:ea typeface="Times New Roman" panose="02020603050405020304" pitchFamily="18" charset="0"/>
              </a:rPr>
              <a:t>зручності</a:t>
            </a:r>
            <a:r>
              <a:rPr lang="en-GB" sz="6400" dirty="0">
                <a:solidFill>
                  <a:srgbClr val="000000"/>
                </a:solidFill>
                <a:effectLst/>
                <a:latin typeface="Arial" panose="020B0604020202020204" pitchFamily="34" charset="0"/>
                <a:ea typeface="Times New Roman" panose="02020603050405020304" pitchFamily="18" charset="0"/>
              </a:rPr>
              <a:t> </a:t>
            </a:r>
            <a:r>
              <a:rPr lang="en-GB" sz="6400" dirty="0" err="1">
                <a:solidFill>
                  <a:srgbClr val="000000"/>
                </a:solidFill>
                <a:effectLst/>
                <a:latin typeface="Arial" panose="020B0604020202020204" pitchFamily="34" charset="0"/>
                <a:ea typeface="Times New Roman" panose="02020603050405020304" pitchFamily="18" charset="0"/>
              </a:rPr>
              <a:t>для</a:t>
            </a:r>
            <a:r>
              <a:rPr lang="en-GB" sz="6400" dirty="0">
                <a:solidFill>
                  <a:srgbClr val="000000"/>
                </a:solidFill>
                <a:effectLst/>
                <a:latin typeface="Arial" panose="020B0604020202020204" pitchFamily="34" charset="0"/>
                <a:ea typeface="Times New Roman" panose="02020603050405020304" pitchFamily="18" charset="0"/>
              </a:rPr>
              <a:t> </a:t>
            </a:r>
            <a:r>
              <a:rPr lang="en-GB" sz="6400" dirty="0" err="1">
                <a:solidFill>
                  <a:srgbClr val="000000"/>
                </a:solidFill>
                <a:effectLst/>
                <a:latin typeface="Arial" panose="020B0604020202020204" pitchFamily="34" charset="0"/>
                <a:ea typeface="Times New Roman" panose="02020603050405020304" pitchFamily="18" charset="0"/>
              </a:rPr>
              <a:t>підтримки</a:t>
            </a:r>
            <a:r>
              <a:rPr lang="en-GB" sz="6400" dirty="0">
                <a:solidFill>
                  <a:srgbClr val="000000"/>
                </a:solidFill>
                <a:effectLst/>
                <a:latin typeface="Arial" panose="020B0604020202020204" pitchFamily="34" charset="0"/>
                <a:ea typeface="Times New Roman" panose="02020603050405020304" pitchFamily="18" charset="0"/>
              </a:rPr>
              <a:t> </a:t>
            </a:r>
            <a:r>
              <a:rPr lang="en-GB" sz="6400" dirty="0" err="1">
                <a:solidFill>
                  <a:srgbClr val="000000"/>
                </a:solidFill>
                <a:effectLst/>
                <a:latin typeface="Arial" panose="020B0604020202020204" pitchFamily="34" charset="0"/>
                <a:ea typeface="Times New Roman" panose="02020603050405020304" pitchFamily="18" charset="0"/>
              </a:rPr>
              <a:t>велосипедного</a:t>
            </a:r>
            <a:r>
              <a:rPr lang="en-GB" sz="6400" dirty="0">
                <a:solidFill>
                  <a:srgbClr val="000000"/>
                </a:solidFill>
                <a:effectLst/>
                <a:latin typeface="Arial" panose="020B0604020202020204" pitchFamily="34" charset="0"/>
                <a:ea typeface="Times New Roman" panose="02020603050405020304" pitchFamily="18" charset="0"/>
              </a:rPr>
              <a:t> </a:t>
            </a:r>
            <a:r>
              <a:rPr lang="en-GB" sz="6400" dirty="0" err="1">
                <a:solidFill>
                  <a:srgbClr val="000000"/>
                </a:solidFill>
                <a:effectLst/>
                <a:latin typeface="Arial" panose="020B0604020202020204" pitchFamily="34" charset="0"/>
                <a:ea typeface="Times New Roman" panose="02020603050405020304" pitchFamily="18" charset="0"/>
              </a:rPr>
              <a:t>руху</a:t>
            </a:r>
            <a:r>
              <a:rPr lang="en-GB" sz="6400" dirty="0">
                <a:solidFill>
                  <a:srgbClr val="000000"/>
                </a:solidFill>
                <a:effectLst/>
                <a:latin typeface="Arial" panose="020B0604020202020204" pitchFamily="34" charset="0"/>
                <a:ea typeface="Times New Roman" panose="02020603050405020304" pitchFamily="18" charset="0"/>
              </a:rPr>
              <a:t>, </a:t>
            </a:r>
            <a:r>
              <a:rPr lang="en-GB" sz="6400" dirty="0" err="1">
                <a:solidFill>
                  <a:srgbClr val="000000"/>
                </a:solidFill>
                <a:effectLst/>
                <a:latin typeface="Arial" panose="020B0604020202020204" pitchFamily="34" charset="0"/>
                <a:ea typeface="Times New Roman" panose="02020603050405020304" pitchFamily="18" charset="0"/>
              </a:rPr>
              <a:t>такі</a:t>
            </a:r>
            <a:r>
              <a:rPr lang="en-GB" sz="6400" dirty="0">
                <a:solidFill>
                  <a:srgbClr val="000000"/>
                </a:solidFill>
                <a:effectLst/>
                <a:latin typeface="Arial" panose="020B0604020202020204" pitchFamily="34" charset="0"/>
                <a:ea typeface="Times New Roman" panose="02020603050405020304" pitchFamily="18" charset="0"/>
              </a:rPr>
              <a:t> як </a:t>
            </a:r>
            <a:r>
              <a:rPr lang="en-GB" sz="6400" dirty="0" err="1">
                <a:solidFill>
                  <a:srgbClr val="000000"/>
                </a:solidFill>
                <a:effectLst/>
                <a:latin typeface="Arial" panose="020B0604020202020204" pitchFamily="34" charset="0"/>
                <a:ea typeface="Times New Roman" panose="02020603050405020304" pitchFamily="18" charset="0"/>
              </a:rPr>
              <a:t>душові</a:t>
            </a:r>
            <a:r>
              <a:rPr lang="en-GB" sz="6400" dirty="0">
                <a:solidFill>
                  <a:srgbClr val="000000"/>
                </a:solidFill>
                <a:effectLst/>
                <a:latin typeface="Arial" panose="020B0604020202020204" pitchFamily="34" charset="0"/>
                <a:ea typeface="Times New Roman" panose="02020603050405020304" pitchFamily="18" charset="0"/>
              </a:rPr>
              <a:t>, </a:t>
            </a:r>
            <a:r>
              <a:rPr lang="en-GB" sz="6400" dirty="0" err="1">
                <a:solidFill>
                  <a:srgbClr val="000000"/>
                </a:solidFill>
                <a:effectLst/>
                <a:latin typeface="Arial" panose="020B0604020202020204" pitchFamily="34" charset="0"/>
                <a:ea typeface="Times New Roman" panose="02020603050405020304" pitchFamily="18" charset="0"/>
              </a:rPr>
              <a:t>роздягальні</a:t>
            </a:r>
            <a:r>
              <a:rPr lang="en-GB" sz="6400" dirty="0">
                <a:solidFill>
                  <a:srgbClr val="000000"/>
                </a:solidFill>
                <a:effectLst/>
                <a:latin typeface="Arial" panose="020B0604020202020204" pitchFamily="34" charset="0"/>
                <a:ea typeface="Times New Roman" panose="02020603050405020304" pitchFamily="18" charset="0"/>
              </a:rPr>
              <a:t> та </a:t>
            </a:r>
            <a:r>
              <a:rPr lang="en-GB" sz="6400" dirty="0" err="1">
                <a:solidFill>
                  <a:srgbClr val="000000"/>
                </a:solidFill>
                <a:effectLst/>
                <a:latin typeface="Arial" panose="020B0604020202020204" pitchFamily="34" charset="0"/>
                <a:ea typeface="Times New Roman" panose="02020603050405020304" pitchFamily="18" charset="0"/>
              </a:rPr>
              <a:t>велосипедні</a:t>
            </a:r>
            <a:r>
              <a:rPr lang="en-GB" sz="6400" dirty="0">
                <a:solidFill>
                  <a:srgbClr val="000000"/>
                </a:solidFill>
                <a:effectLst/>
                <a:latin typeface="Arial" panose="020B0604020202020204" pitchFamily="34" charset="0"/>
                <a:ea typeface="Times New Roman" panose="02020603050405020304" pitchFamily="18" charset="0"/>
              </a:rPr>
              <a:t> </a:t>
            </a:r>
            <a:r>
              <a:rPr lang="en-GB" sz="6400" dirty="0" err="1">
                <a:solidFill>
                  <a:srgbClr val="000000"/>
                </a:solidFill>
                <a:effectLst/>
                <a:latin typeface="Arial" panose="020B0604020202020204" pitchFamily="34" charset="0"/>
                <a:ea typeface="Times New Roman" panose="02020603050405020304" pitchFamily="18" charset="0"/>
              </a:rPr>
              <a:t>насоси</a:t>
            </a:r>
            <a:r>
              <a:rPr lang="en-GB" sz="6400" dirty="0">
                <a:solidFill>
                  <a:srgbClr val="000000"/>
                </a:solidFill>
                <a:effectLst/>
                <a:latin typeface="Arial" panose="020B0604020202020204" pitchFamily="34" charset="0"/>
                <a:ea typeface="Times New Roman" panose="02020603050405020304" pitchFamily="18" charset="0"/>
              </a:rPr>
              <a:t>.</a:t>
            </a:r>
            <a:endParaRPr lang="en-GB" sz="6400" dirty="0">
              <a:effectLst/>
              <a:latin typeface="Times New Roman" panose="02020603050405020304" pitchFamily="18" charset="0"/>
              <a:ea typeface="Times New Roman" panose="02020603050405020304" pitchFamily="18" charset="0"/>
            </a:endParaRPr>
          </a:p>
          <a:p>
            <a:pPr marL="0" indent="0">
              <a:lnSpc>
                <a:spcPts val="1875"/>
              </a:lnSpc>
              <a:buNone/>
            </a:pPr>
            <a:r>
              <a:rPr lang="en-GB" sz="6400" dirty="0" err="1">
                <a:solidFill>
                  <a:srgbClr val="000000"/>
                </a:solidFill>
                <a:effectLst/>
                <a:latin typeface="Arial" panose="020B0604020202020204" pitchFamily="34" charset="0"/>
                <a:ea typeface="Times New Roman" panose="02020603050405020304" pitchFamily="18" charset="0"/>
              </a:rPr>
              <a:t>Ми</a:t>
            </a:r>
            <a:r>
              <a:rPr lang="en-GB" sz="6400" dirty="0">
                <a:solidFill>
                  <a:srgbClr val="000000"/>
                </a:solidFill>
                <a:effectLst/>
                <a:latin typeface="Arial" panose="020B0604020202020204" pitchFamily="34" charset="0"/>
                <a:ea typeface="Times New Roman" panose="02020603050405020304" pitchFamily="18" charset="0"/>
              </a:rPr>
              <a:t> </a:t>
            </a:r>
            <a:r>
              <a:rPr lang="en-GB" sz="6400" dirty="0" err="1">
                <a:solidFill>
                  <a:srgbClr val="000000"/>
                </a:solidFill>
                <a:effectLst/>
                <a:latin typeface="Arial" panose="020B0604020202020204" pitchFamily="34" charset="0"/>
                <a:ea typeface="Times New Roman" panose="02020603050405020304" pitchFamily="18" charset="0"/>
              </a:rPr>
              <a:t>також</a:t>
            </a:r>
            <a:r>
              <a:rPr lang="en-GB" sz="6400" dirty="0">
                <a:solidFill>
                  <a:srgbClr val="000000"/>
                </a:solidFill>
                <a:effectLst/>
                <a:latin typeface="Arial" panose="020B0604020202020204" pitchFamily="34" charset="0"/>
                <a:ea typeface="Times New Roman" panose="02020603050405020304" pitchFamily="18" charset="0"/>
              </a:rPr>
              <a:t> </a:t>
            </a:r>
            <a:r>
              <a:rPr lang="en-GB" sz="6400" dirty="0" err="1">
                <a:solidFill>
                  <a:srgbClr val="000000"/>
                </a:solidFill>
                <a:effectLst/>
                <a:latin typeface="Arial" panose="020B0604020202020204" pitchFamily="34" charset="0"/>
                <a:ea typeface="Times New Roman" panose="02020603050405020304" pitchFamily="18" charset="0"/>
              </a:rPr>
              <a:t>допомагаємо</a:t>
            </a:r>
            <a:r>
              <a:rPr lang="en-GB" sz="6400" dirty="0">
                <a:solidFill>
                  <a:srgbClr val="000000"/>
                </a:solidFill>
                <a:effectLst/>
                <a:latin typeface="Arial" panose="020B0604020202020204" pitchFamily="34" charset="0"/>
                <a:ea typeface="Times New Roman" panose="02020603050405020304" pitchFamily="18" charset="0"/>
              </a:rPr>
              <a:t> </a:t>
            </a:r>
            <a:r>
              <a:rPr lang="en-GB" sz="6400" dirty="0" err="1">
                <a:solidFill>
                  <a:srgbClr val="000000"/>
                </a:solidFill>
                <a:effectLst/>
                <a:latin typeface="Arial" panose="020B0604020202020204" pitchFamily="34" charset="0"/>
                <a:ea typeface="Times New Roman" panose="02020603050405020304" pitchFamily="18" charset="0"/>
              </a:rPr>
              <a:t>нашим</a:t>
            </a:r>
            <a:r>
              <a:rPr lang="en-GB" sz="6400" dirty="0">
                <a:solidFill>
                  <a:srgbClr val="000000"/>
                </a:solidFill>
                <a:effectLst/>
                <a:latin typeface="Arial" panose="020B0604020202020204" pitchFamily="34" charset="0"/>
                <a:ea typeface="Times New Roman" panose="02020603050405020304" pitchFamily="18" charset="0"/>
              </a:rPr>
              <a:t> </a:t>
            </a:r>
            <a:r>
              <a:rPr lang="en-GB" sz="6400" dirty="0" err="1">
                <a:solidFill>
                  <a:srgbClr val="000000"/>
                </a:solidFill>
                <a:effectLst/>
                <a:latin typeface="Arial" panose="020B0604020202020204" pitchFamily="34" charset="0"/>
                <a:ea typeface="Times New Roman" panose="02020603050405020304" pitchFamily="18" charset="0"/>
              </a:rPr>
              <a:t>співробітникам</a:t>
            </a:r>
            <a:r>
              <a:rPr lang="en-GB" sz="6400" dirty="0">
                <a:solidFill>
                  <a:srgbClr val="000000"/>
                </a:solidFill>
                <a:effectLst/>
                <a:latin typeface="Arial" panose="020B0604020202020204" pitchFamily="34" charset="0"/>
                <a:ea typeface="Times New Roman" panose="02020603050405020304" pitchFamily="18" charset="0"/>
              </a:rPr>
              <a:t> </a:t>
            </a:r>
            <a:r>
              <a:rPr lang="en-GB" sz="6400" dirty="0" err="1">
                <a:solidFill>
                  <a:srgbClr val="000000"/>
                </a:solidFill>
                <a:effectLst/>
                <a:latin typeface="Arial" panose="020B0604020202020204" pitchFamily="34" charset="0"/>
                <a:ea typeface="Times New Roman" panose="02020603050405020304" pitchFamily="18" charset="0"/>
              </a:rPr>
              <a:t>придбати</a:t>
            </a:r>
            <a:r>
              <a:rPr lang="en-GB" sz="6400" dirty="0">
                <a:solidFill>
                  <a:srgbClr val="000000"/>
                </a:solidFill>
                <a:effectLst/>
                <a:latin typeface="Arial" panose="020B0604020202020204" pitchFamily="34" charset="0"/>
                <a:ea typeface="Times New Roman" panose="02020603050405020304" pitchFamily="18" charset="0"/>
              </a:rPr>
              <a:t> </a:t>
            </a:r>
            <a:r>
              <a:rPr lang="en-GB" sz="6400" dirty="0" err="1">
                <a:solidFill>
                  <a:srgbClr val="000000"/>
                </a:solidFill>
                <a:effectLst/>
                <a:latin typeface="Arial" panose="020B0604020202020204" pitchFamily="34" charset="0"/>
                <a:ea typeface="Times New Roman" panose="02020603050405020304" pitchFamily="18" charset="0"/>
              </a:rPr>
              <a:t>велосипеди</a:t>
            </a:r>
            <a:r>
              <a:rPr lang="en-GB" sz="6400" dirty="0">
                <a:solidFill>
                  <a:srgbClr val="000000"/>
                </a:solidFill>
                <a:effectLst/>
                <a:latin typeface="Arial" panose="020B0604020202020204" pitchFamily="34" charset="0"/>
                <a:ea typeface="Times New Roman" panose="02020603050405020304" pitchFamily="18" charset="0"/>
              </a:rPr>
              <a:t> </a:t>
            </a:r>
            <a:r>
              <a:rPr lang="en-GB" sz="6400" dirty="0" err="1">
                <a:solidFill>
                  <a:srgbClr val="000000"/>
                </a:solidFill>
                <a:effectLst/>
                <a:latin typeface="Arial" panose="020B0604020202020204" pitchFamily="34" charset="0"/>
                <a:ea typeface="Times New Roman" panose="02020603050405020304" pitchFamily="18" charset="0"/>
              </a:rPr>
              <a:t>зі</a:t>
            </a:r>
            <a:r>
              <a:rPr lang="en-GB" sz="6400" dirty="0">
                <a:solidFill>
                  <a:srgbClr val="000000"/>
                </a:solidFill>
                <a:effectLst/>
                <a:latin typeface="Arial" panose="020B0604020202020204" pitchFamily="34" charset="0"/>
                <a:ea typeface="Times New Roman" panose="02020603050405020304" pitchFamily="18" charset="0"/>
              </a:rPr>
              <a:t> </a:t>
            </a:r>
            <a:r>
              <a:rPr lang="en-GB" sz="6400" dirty="0" err="1">
                <a:solidFill>
                  <a:srgbClr val="000000"/>
                </a:solidFill>
                <a:effectLst/>
                <a:latin typeface="Arial" panose="020B0604020202020204" pitchFamily="34" charset="0"/>
                <a:ea typeface="Times New Roman" panose="02020603050405020304" pitchFamily="18" charset="0"/>
              </a:rPr>
              <a:t>знижкою</a:t>
            </a:r>
            <a:r>
              <a:rPr lang="en-GB" sz="6400" dirty="0">
                <a:solidFill>
                  <a:srgbClr val="000000"/>
                </a:solidFill>
                <a:effectLst/>
                <a:latin typeface="Arial" panose="020B0604020202020204" pitchFamily="34" charset="0"/>
                <a:ea typeface="Times New Roman" panose="02020603050405020304" pitchFamily="18" charset="0"/>
              </a:rPr>
              <a:t> </a:t>
            </a:r>
            <a:r>
              <a:rPr lang="en-GB" sz="6400" dirty="0" err="1">
                <a:solidFill>
                  <a:srgbClr val="000000"/>
                </a:solidFill>
                <a:effectLst/>
                <a:latin typeface="Arial" panose="020B0604020202020204" pitchFamily="34" charset="0"/>
                <a:ea typeface="Times New Roman" panose="02020603050405020304" pitchFamily="18" charset="0"/>
              </a:rPr>
              <a:t>для</a:t>
            </a:r>
            <a:r>
              <a:rPr lang="en-GB" sz="6400" dirty="0">
                <a:solidFill>
                  <a:srgbClr val="000000"/>
                </a:solidFill>
                <a:effectLst/>
                <a:latin typeface="Arial" panose="020B0604020202020204" pitchFamily="34" charset="0"/>
                <a:ea typeface="Times New Roman" panose="02020603050405020304" pitchFamily="18" charset="0"/>
              </a:rPr>
              <a:t> </a:t>
            </a:r>
            <a:r>
              <a:rPr lang="en-GB" sz="6400" dirty="0" err="1">
                <a:solidFill>
                  <a:srgbClr val="000000"/>
                </a:solidFill>
                <a:effectLst/>
                <a:latin typeface="Arial" panose="020B0604020202020204" pitchFamily="34" charset="0"/>
                <a:ea typeface="Times New Roman" panose="02020603050405020304" pitchFamily="18" charset="0"/>
              </a:rPr>
              <a:t>поїздок</a:t>
            </a:r>
            <a:r>
              <a:rPr lang="en-GB" sz="6400" dirty="0">
                <a:solidFill>
                  <a:srgbClr val="000000"/>
                </a:solidFill>
                <a:effectLst/>
                <a:latin typeface="Arial" panose="020B0604020202020204" pitchFamily="34" charset="0"/>
                <a:ea typeface="Times New Roman" panose="02020603050405020304" pitchFamily="18" charset="0"/>
              </a:rPr>
              <a:t> на </a:t>
            </a:r>
            <a:r>
              <a:rPr lang="en-GB" sz="6400" dirty="0" err="1">
                <a:solidFill>
                  <a:srgbClr val="000000"/>
                </a:solidFill>
                <a:effectLst/>
                <a:latin typeface="Arial" panose="020B0604020202020204" pitchFamily="34" charset="0"/>
                <a:ea typeface="Times New Roman" panose="02020603050405020304" pitchFamily="18" charset="0"/>
              </a:rPr>
              <a:t>роботу</a:t>
            </a:r>
            <a:r>
              <a:rPr lang="en-GB" sz="6400" dirty="0">
                <a:solidFill>
                  <a:srgbClr val="000000"/>
                </a:solidFill>
                <a:effectLst/>
                <a:latin typeface="Arial" panose="020B0604020202020204" pitchFamily="34" charset="0"/>
                <a:ea typeface="Times New Roman" panose="02020603050405020304" pitchFamily="18" charset="0"/>
              </a:rPr>
              <a:t> за </a:t>
            </a:r>
            <a:r>
              <a:rPr lang="en-GB" sz="6400" dirty="0" err="1">
                <a:solidFill>
                  <a:srgbClr val="000000"/>
                </a:solidFill>
                <a:effectLst/>
                <a:latin typeface="Arial" panose="020B0604020202020204" pitchFamily="34" charset="0"/>
                <a:ea typeface="Times New Roman" panose="02020603050405020304" pitchFamily="18" charset="0"/>
              </a:rPr>
              <a:t>схемою</a:t>
            </a:r>
            <a:r>
              <a:rPr lang="en-GB" sz="6400" dirty="0">
                <a:solidFill>
                  <a:srgbClr val="000000"/>
                </a:solidFill>
                <a:effectLst/>
                <a:latin typeface="Arial" panose="020B0604020202020204" pitchFamily="34" charset="0"/>
                <a:ea typeface="Times New Roman" panose="02020603050405020304" pitchFamily="18" charset="0"/>
              </a:rPr>
              <a:t> Bike2Work.</a:t>
            </a:r>
            <a:endParaRPr lang="en-GB" sz="6400" dirty="0">
              <a:effectLst/>
              <a:latin typeface="Times New Roman" panose="02020603050405020304" pitchFamily="18" charset="0"/>
              <a:ea typeface="Times New Roman" panose="02020603050405020304" pitchFamily="18" charset="0"/>
            </a:endParaRPr>
          </a:p>
          <a:p>
            <a:pPr marL="0" indent="0">
              <a:lnSpc>
                <a:spcPts val="1875"/>
              </a:lnSpc>
              <a:buNone/>
            </a:pPr>
            <a:r>
              <a:rPr lang="uk-UA" sz="6400" dirty="0">
                <a:solidFill>
                  <a:srgbClr val="000000"/>
                </a:solidFill>
                <a:effectLst/>
                <a:latin typeface="Arial" panose="020B0604020202020204" pitchFamily="34" charset="0"/>
                <a:ea typeface="Times New Roman" panose="02020603050405020304" pitchFamily="18" charset="0"/>
              </a:rPr>
              <a:t>Можна написати </a:t>
            </a:r>
            <a:r>
              <a:rPr lang="en-GB" sz="6400" dirty="0">
                <a:solidFill>
                  <a:srgbClr val="000000"/>
                </a:solidFill>
                <a:effectLst/>
                <a:latin typeface="Arial" panose="020B0604020202020204" pitchFamily="34" charset="0"/>
                <a:ea typeface="Times New Roman" panose="02020603050405020304" pitchFamily="18" charset="0"/>
              </a:rPr>
              <a:t> на </a:t>
            </a:r>
            <a:r>
              <a:rPr lang="uk-UA" sz="6400" dirty="0">
                <a:solidFill>
                  <a:srgbClr val="000000"/>
                </a:solidFill>
                <a:effectLst/>
                <a:latin typeface="Arial" panose="020B0604020202020204" pitchFamily="34" charset="0"/>
                <a:ea typeface="Times New Roman" panose="02020603050405020304" pitchFamily="18" charset="0"/>
              </a:rPr>
              <a:t>    </a:t>
            </a:r>
            <a:r>
              <a:rPr lang="en-GB" sz="6400" b="1" u="sng" dirty="0">
                <a:solidFill>
                  <a:srgbClr val="1072BE"/>
                </a:solidFill>
                <a:effectLst/>
                <a:latin typeface="Arial" panose="020B0604020202020204" pitchFamily="34" charset="0"/>
                <a:ea typeface="Times New Roman" panose="02020603050405020304" pitchFamily="18" charset="0"/>
                <a:hlinkClick r:id="rId2"/>
              </a:rPr>
              <a:t>sustainability@kingston.ac.uk</a:t>
            </a:r>
            <a:r>
              <a:rPr lang="en-GB" sz="6400" dirty="0">
                <a:solidFill>
                  <a:srgbClr val="000000"/>
                </a:solidFill>
                <a:effectLst/>
                <a:latin typeface="Arial" panose="020B0604020202020204" pitchFamily="34" charset="0"/>
                <a:ea typeface="Times New Roman" panose="02020603050405020304" pitchFamily="18" charset="0"/>
              </a:rPr>
              <a:t>.</a:t>
            </a:r>
            <a:endParaRPr lang="en-GB" sz="6400" dirty="0">
              <a:effectLst/>
              <a:latin typeface="Times New Roman" panose="02020603050405020304" pitchFamily="18" charset="0"/>
              <a:ea typeface="Times New Roman" panose="02020603050405020304" pitchFamily="18" charset="0"/>
            </a:endParaRPr>
          </a:p>
          <a:p>
            <a:endParaRPr lang="en-GB" dirty="0"/>
          </a:p>
        </p:txBody>
      </p:sp>
      <p:sp>
        <p:nvSpPr>
          <p:cNvPr id="4" name="Content Placeholder 3">
            <a:extLst>
              <a:ext uri="{FF2B5EF4-FFF2-40B4-BE49-F238E27FC236}">
                <a16:creationId xmlns:a16="http://schemas.microsoft.com/office/drawing/2014/main" id="{CBC2D1FA-4B08-60CF-80C1-C5D1432B8983}"/>
              </a:ext>
            </a:extLst>
          </p:cNvPr>
          <p:cNvSpPr>
            <a:spLocks noGrp="1"/>
          </p:cNvSpPr>
          <p:nvPr>
            <p:ph sz="half" idx="2"/>
          </p:nvPr>
        </p:nvSpPr>
        <p:spPr>
          <a:xfrm>
            <a:off x="6950867" y="1833305"/>
            <a:ext cx="4895056" cy="3757448"/>
          </a:xfrm>
        </p:spPr>
        <p:txBody>
          <a:bodyPr anchor="t">
            <a:normAutofit fontScale="25000" lnSpcReduction="20000"/>
          </a:bodyPr>
          <a:lstStyle/>
          <a:p>
            <a:pPr marL="0" indent="0" algn="l">
              <a:lnSpc>
                <a:spcPts val="1875"/>
              </a:lnSpc>
              <a:buNone/>
            </a:pPr>
            <a:r>
              <a:rPr lang="en-GB" sz="6400" dirty="0">
                <a:solidFill>
                  <a:srgbClr val="000000"/>
                </a:solidFill>
                <a:latin typeface="Arial" panose="020B0604020202020204" pitchFamily="34" charset="0"/>
              </a:rPr>
              <a:t>Kingston University regularly hosts </a:t>
            </a:r>
            <a:r>
              <a:rPr lang="en-GB" sz="6400" dirty="0">
                <a:solidFill>
                  <a:srgbClr val="FF0000"/>
                </a:solidFill>
                <a:latin typeface="Arial" panose="020B0604020202020204" pitchFamily="34" charset="0"/>
              </a:rPr>
              <a:t>‘Dr Bike' </a:t>
            </a:r>
            <a:r>
              <a:rPr lang="en-GB" sz="6400" dirty="0">
                <a:solidFill>
                  <a:srgbClr val="000000"/>
                </a:solidFill>
                <a:latin typeface="Arial" panose="020B0604020202020204" pitchFamily="34" charset="0"/>
              </a:rPr>
              <a:t>sessions and bike marking events with the police. The 'Bike Dr's' will comprehensively check any bike brought to them, do minor repairs and give advice on more major work that may be required, as well as any general maintenance.</a:t>
            </a:r>
          </a:p>
          <a:p>
            <a:pPr marL="0" indent="0" algn="l">
              <a:lnSpc>
                <a:spcPts val="1875"/>
              </a:lnSpc>
              <a:buNone/>
            </a:pPr>
            <a:r>
              <a:rPr lang="en-GB" sz="6400" dirty="0">
                <a:solidFill>
                  <a:srgbClr val="000000"/>
                </a:solidFill>
                <a:latin typeface="Arial" panose="020B0604020202020204" pitchFamily="34" charset="0"/>
              </a:rPr>
              <a:t>In the academic year 2022/23, the Bike Dr's spent a total of 24 hours on our campus sites. </a:t>
            </a:r>
          </a:p>
          <a:p>
            <a:pPr marL="0" indent="0" algn="l">
              <a:lnSpc>
                <a:spcPts val="1875"/>
              </a:lnSpc>
              <a:buNone/>
            </a:pPr>
            <a:r>
              <a:rPr lang="en-GB" sz="6400" dirty="0">
                <a:solidFill>
                  <a:srgbClr val="000000"/>
                </a:solidFill>
                <a:latin typeface="Arial" panose="020B0604020202020204" pitchFamily="34" charset="0"/>
              </a:rPr>
              <a:t>free Bike Maintenance courses for staff and students. In 2022/2023, we spent 14 hours teaching essential bike maintenance skills. </a:t>
            </a:r>
          </a:p>
          <a:p>
            <a:pPr marL="0" indent="0" algn="l">
              <a:lnSpc>
                <a:spcPts val="1875"/>
              </a:lnSpc>
              <a:buNone/>
            </a:pPr>
            <a:r>
              <a:rPr lang="en-GB" sz="6400" dirty="0">
                <a:solidFill>
                  <a:srgbClr val="000000"/>
                </a:solidFill>
                <a:latin typeface="Arial" panose="020B0604020202020204" pitchFamily="34" charset="0"/>
              </a:rPr>
              <a:t>facilities to support cycling, like showers, changing rooms and bicycle pumps.</a:t>
            </a:r>
          </a:p>
          <a:p>
            <a:pPr marL="0" indent="0" algn="l">
              <a:lnSpc>
                <a:spcPts val="1875"/>
              </a:lnSpc>
              <a:buNone/>
            </a:pPr>
            <a:r>
              <a:rPr lang="en-GB" sz="6400" dirty="0">
                <a:solidFill>
                  <a:srgbClr val="000000"/>
                </a:solidFill>
                <a:latin typeface="Arial" panose="020B0604020202020204" pitchFamily="34" charset="0"/>
              </a:rPr>
              <a:t>We also help our staff purchase discounted bikes for commuting through the Bike2Work Scheme.</a:t>
            </a:r>
          </a:p>
          <a:p>
            <a:pPr marL="0" indent="0" algn="l">
              <a:lnSpc>
                <a:spcPts val="1875"/>
              </a:lnSpc>
              <a:buNone/>
            </a:pPr>
            <a:r>
              <a:rPr lang="en-GB" sz="6400" dirty="0">
                <a:solidFill>
                  <a:srgbClr val="000000"/>
                </a:solidFill>
                <a:latin typeface="Arial" panose="020B0604020202020204" pitchFamily="34" charset="0"/>
              </a:rPr>
              <a:t>Please email us at </a:t>
            </a:r>
            <a:r>
              <a:rPr lang="en-GB" sz="6400" dirty="0">
                <a:solidFill>
                  <a:srgbClr val="000000"/>
                </a:solidFill>
                <a:latin typeface="Arial" panose="020B0604020202020204" pitchFamily="34" charset="0"/>
                <a:hlinkClick r:id="rId2">
                  <a:extLst>
                    <a:ext uri="{A12FA001-AC4F-418D-AE19-62706E023703}">
                      <ahyp:hlinkClr xmlns:ahyp="http://schemas.microsoft.com/office/drawing/2018/hyperlinkcolor" val="tx"/>
                    </a:ext>
                  </a:extLst>
                </a:hlinkClick>
              </a:rPr>
              <a:t>sustainability@kingston.ac.uk</a:t>
            </a:r>
            <a:r>
              <a:rPr lang="en-GB" sz="6400" dirty="0">
                <a:solidFill>
                  <a:srgbClr val="000000"/>
                </a:solidFill>
                <a:latin typeface="Arial" panose="020B0604020202020204" pitchFamily="34" charset="0"/>
              </a:rPr>
              <a:t>.</a:t>
            </a:r>
          </a:p>
          <a:p>
            <a:pPr marL="0" indent="0">
              <a:buNone/>
            </a:pPr>
            <a:endParaRPr lang="en-GB" dirty="0"/>
          </a:p>
        </p:txBody>
      </p:sp>
      <p:sp>
        <p:nvSpPr>
          <p:cNvPr id="5" name="TextBox 4">
            <a:extLst>
              <a:ext uri="{FF2B5EF4-FFF2-40B4-BE49-F238E27FC236}">
                <a16:creationId xmlns:a16="http://schemas.microsoft.com/office/drawing/2014/main" id="{A66665D4-74F1-BDBE-442E-29CEE66F3E7A}"/>
              </a:ext>
            </a:extLst>
          </p:cNvPr>
          <p:cNvSpPr txBox="1"/>
          <p:nvPr/>
        </p:nvSpPr>
        <p:spPr>
          <a:xfrm>
            <a:off x="8339235" y="-47240"/>
            <a:ext cx="3650602" cy="646331"/>
          </a:xfrm>
          <a:prstGeom prst="rect">
            <a:avLst/>
          </a:prstGeom>
          <a:noFill/>
        </p:spPr>
        <p:txBody>
          <a:bodyPr wrap="square">
            <a:spAutoFit/>
          </a:bodyPr>
          <a:lstStyle/>
          <a:p>
            <a:r>
              <a:rPr lang="uk-UA" sz="1800" dirty="0"/>
              <a:t>Приклад 2. Велосипедний рух </a:t>
            </a:r>
            <a:br>
              <a:rPr lang="uk-UA" sz="1800" dirty="0"/>
            </a:br>
            <a:r>
              <a:rPr lang="uk-UA" sz="1800" dirty="0"/>
              <a:t>в Університеті </a:t>
            </a:r>
            <a:r>
              <a:rPr lang="en-GB" sz="1800" dirty="0"/>
              <a:t>Kingstone, </a:t>
            </a:r>
            <a:r>
              <a:rPr lang="uk-UA" sz="1800" dirty="0"/>
              <a:t>Лондон </a:t>
            </a:r>
            <a:endParaRPr lang="en-GB" dirty="0"/>
          </a:p>
        </p:txBody>
      </p:sp>
    </p:spTree>
    <p:extLst>
      <p:ext uri="{BB962C8B-B14F-4D97-AF65-F5344CB8AC3E}">
        <p14:creationId xmlns:p14="http://schemas.microsoft.com/office/powerpoint/2010/main" val="19176048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800AC-6683-9BED-6364-3443E27CD0F0}"/>
              </a:ext>
            </a:extLst>
          </p:cNvPr>
          <p:cNvSpPr>
            <a:spLocks noGrp="1"/>
          </p:cNvSpPr>
          <p:nvPr>
            <p:ph type="title"/>
          </p:nvPr>
        </p:nvSpPr>
        <p:spPr/>
        <p:txBody>
          <a:bodyPr/>
          <a:lstStyle/>
          <a:p>
            <a:r>
              <a:rPr lang="uk-UA" sz="4000" dirty="0"/>
              <a:t>Приклад 2. </a:t>
            </a:r>
            <a:r>
              <a:rPr lang="uk-UA" dirty="0"/>
              <a:t>«Університетський велосипед» </a:t>
            </a:r>
            <a:endParaRPr lang="en-GB" dirty="0"/>
          </a:p>
        </p:txBody>
      </p:sp>
      <p:pic>
        <p:nvPicPr>
          <p:cNvPr id="7170" name="Picture 2">
            <a:extLst>
              <a:ext uri="{FF2B5EF4-FFF2-40B4-BE49-F238E27FC236}">
                <a16:creationId xmlns:a16="http://schemas.microsoft.com/office/drawing/2014/main" id="{D8B89971-8300-7A67-628E-39CD93885E8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03506" y="2690648"/>
            <a:ext cx="5556877" cy="3124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4D97C7C9-D92A-C4CF-136E-FA510499C9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9089" y="2713975"/>
            <a:ext cx="1403935" cy="3124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3734281-D999-877F-71B5-2184F212BF6D}"/>
              </a:ext>
            </a:extLst>
          </p:cNvPr>
          <p:cNvSpPr txBox="1"/>
          <p:nvPr/>
        </p:nvSpPr>
        <p:spPr>
          <a:xfrm>
            <a:off x="7947349" y="236510"/>
            <a:ext cx="3650602" cy="646331"/>
          </a:xfrm>
          <a:prstGeom prst="rect">
            <a:avLst/>
          </a:prstGeom>
          <a:noFill/>
        </p:spPr>
        <p:txBody>
          <a:bodyPr wrap="square">
            <a:spAutoFit/>
          </a:bodyPr>
          <a:lstStyle/>
          <a:p>
            <a:r>
              <a:rPr lang="uk-UA" sz="1800" dirty="0"/>
              <a:t>Приклад 2. Велосипедний рух </a:t>
            </a:r>
            <a:br>
              <a:rPr lang="uk-UA" sz="1800" dirty="0"/>
            </a:br>
            <a:r>
              <a:rPr lang="uk-UA" sz="1800" dirty="0"/>
              <a:t>в Університеті </a:t>
            </a:r>
            <a:r>
              <a:rPr lang="en-GB" sz="1800" dirty="0"/>
              <a:t>Kingstone, </a:t>
            </a:r>
            <a:r>
              <a:rPr lang="uk-UA" sz="1800" dirty="0"/>
              <a:t>Лондон </a:t>
            </a:r>
            <a:endParaRPr lang="en-GB" dirty="0"/>
          </a:p>
        </p:txBody>
      </p:sp>
      <p:pic>
        <p:nvPicPr>
          <p:cNvPr id="6" name="Content Placeholder 4">
            <a:extLst>
              <a:ext uri="{FF2B5EF4-FFF2-40B4-BE49-F238E27FC236}">
                <a16:creationId xmlns:a16="http://schemas.microsoft.com/office/drawing/2014/main" id="{790F9C8F-708A-3E19-D295-9654174015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7018" y="2713975"/>
            <a:ext cx="1403935"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72828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Зручно, економно та екологічно: флешмоб «Велосипедом на роботу» зібрав  велолюбителів на Михайлівській">
            <a:extLst>
              <a:ext uri="{FF2B5EF4-FFF2-40B4-BE49-F238E27FC236}">
                <a16:creationId xmlns:a16="http://schemas.microsoft.com/office/drawing/2014/main" id="{47833EA3-D451-C5D6-860E-BFAB3539F31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32805" y="1192419"/>
            <a:ext cx="7910852" cy="52739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3E56745-B7C4-C016-1A26-2232D8F5A5FA}"/>
              </a:ext>
            </a:extLst>
          </p:cNvPr>
          <p:cNvSpPr txBox="1"/>
          <p:nvPr/>
        </p:nvSpPr>
        <p:spPr>
          <a:xfrm>
            <a:off x="2248343" y="5509482"/>
            <a:ext cx="6096000" cy="1200329"/>
          </a:xfrm>
          <a:prstGeom prst="rect">
            <a:avLst/>
          </a:prstGeom>
          <a:noFill/>
        </p:spPr>
        <p:txBody>
          <a:bodyPr wrap="square">
            <a:spAutoFit/>
          </a:bodyPr>
          <a:lstStyle/>
          <a:p>
            <a:r>
              <a:rPr lang="ru-RU" b="0" i="0" dirty="0" err="1">
                <a:solidFill>
                  <a:srgbClr val="292B2C"/>
                </a:solidFill>
                <a:effectLst/>
                <a:highlight>
                  <a:srgbClr val="FFFFFF"/>
                </a:highlight>
                <a:latin typeface="Roboto" panose="02000000000000000000" pitchFamily="2" charset="0"/>
              </a:rPr>
              <a:t>Поодинці</a:t>
            </a:r>
            <a:r>
              <a:rPr lang="ru-RU" b="0" i="0" dirty="0">
                <a:solidFill>
                  <a:srgbClr val="292B2C"/>
                </a:solidFill>
                <a:effectLst/>
                <a:highlight>
                  <a:srgbClr val="FFFFFF"/>
                </a:highlight>
                <a:latin typeface="Roboto" panose="02000000000000000000" pitchFamily="2" charset="0"/>
              </a:rPr>
              <a:t>  </a:t>
            </a:r>
            <a:r>
              <a:rPr lang="ru-RU" b="0" i="0" dirty="0" err="1">
                <a:solidFill>
                  <a:srgbClr val="292B2C"/>
                </a:solidFill>
                <a:effectLst/>
                <a:highlight>
                  <a:srgbClr val="FFFFFF"/>
                </a:highlight>
                <a:latin typeface="Roboto" panose="02000000000000000000" pitchFamily="2" charset="0"/>
              </a:rPr>
              <a:t>чи</a:t>
            </a:r>
            <a:r>
              <a:rPr lang="ru-RU" b="0" i="0" dirty="0">
                <a:solidFill>
                  <a:srgbClr val="292B2C"/>
                </a:solidFill>
                <a:effectLst/>
                <a:highlight>
                  <a:srgbClr val="FFFFFF"/>
                </a:highlight>
                <a:latin typeface="Roboto" panose="02000000000000000000" pitchFamily="2" charset="0"/>
              </a:rPr>
              <a:t> разом з </a:t>
            </a:r>
            <a:r>
              <a:rPr lang="ru-RU" b="0" i="0" dirty="0" err="1">
                <a:solidFill>
                  <a:srgbClr val="292B2C"/>
                </a:solidFill>
                <a:effectLst/>
                <a:highlight>
                  <a:srgbClr val="FFFFFF"/>
                </a:highlight>
                <a:latin typeface="Roboto" panose="02000000000000000000" pitchFamily="2" charset="0"/>
              </a:rPr>
              <a:t>колегами</a:t>
            </a:r>
            <a:r>
              <a:rPr lang="ru-RU" b="0" i="0" dirty="0">
                <a:solidFill>
                  <a:srgbClr val="292B2C"/>
                </a:solidFill>
                <a:effectLst/>
                <a:highlight>
                  <a:srgbClr val="FFFFFF"/>
                </a:highlight>
                <a:latin typeface="Roboto" panose="02000000000000000000" pitchFamily="2" charset="0"/>
              </a:rPr>
              <a:t> </a:t>
            </a:r>
            <a:r>
              <a:rPr lang="ru-RU" b="0" i="0" dirty="0" err="1">
                <a:solidFill>
                  <a:srgbClr val="292B2C"/>
                </a:solidFill>
                <a:effectLst/>
                <a:highlight>
                  <a:srgbClr val="FFFFFF"/>
                </a:highlight>
                <a:latin typeface="Roboto" panose="02000000000000000000" pitchFamily="2" charset="0"/>
              </a:rPr>
              <a:t>приїхали</a:t>
            </a:r>
            <a:r>
              <a:rPr lang="ru-RU" b="0" i="0" dirty="0">
                <a:solidFill>
                  <a:srgbClr val="292B2C"/>
                </a:solidFill>
                <a:effectLst/>
                <a:highlight>
                  <a:srgbClr val="FFFFFF"/>
                </a:highlight>
                <a:latin typeface="Roboto" panose="02000000000000000000" pitchFamily="2" charset="0"/>
              </a:rPr>
              <a:t> </a:t>
            </a:r>
            <a:r>
              <a:rPr lang="ru-RU" b="0" i="0" dirty="0" err="1">
                <a:solidFill>
                  <a:srgbClr val="292B2C"/>
                </a:solidFill>
                <a:effectLst/>
                <a:highlight>
                  <a:srgbClr val="FFFFFF"/>
                </a:highlight>
                <a:latin typeface="Roboto" panose="02000000000000000000" pitchFamily="2" charset="0"/>
              </a:rPr>
              <a:t>сюди</a:t>
            </a:r>
            <a:r>
              <a:rPr lang="ru-RU" b="0" i="0" dirty="0">
                <a:solidFill>
                  <a:srgbClr val="292B2C"/>
                </a:solidFill>
                <a:effectLst/>
                <a:highlight>
                  <a:srgbClr val="FFFFFF"/>
                </a:highlight>
                <a:latin typeface="Roboto" panose="02000000000000000000" pitchFamily="2" charset="0"/>
              </a:rPr>
              <a:t> </a:t>
            </a:r>
            <a:r>
              <a:rPr lang="ru-RU" b="0" i="0" dirty="0" err="1">
                <a:solidFill>
                  <a:srgbClr val="292B2C"/>
                </a:solidFill>
                <a:effectLst/>
                <a:highlight>
                  <a:srgbClr val="FFFFFF"/>
                </a:highlight>
                <a:latin typeface="Roboto" panose="02000000000000000000" pitchFamily="2" charset="0"/>
              </a:rPr>
              <a:t>близько</a:t>
            </a:r>
            <a:r>
              <a:rPr lang="ru-RU" b="0" i="0" dirty="0">
                <a:solidFill>
                  <a:srgbClr val="292B2C"/>
                </a:solidFill>
                <a:effectLst/>
                <a:highlight>
                  <a:srgbClr val="FFFFFF"/>
                </a:highlight>
                <a:latin typeface="Roboto" panose="02000000000000000000" pitchFamily="2" charset="0"/>
              </a:rPr>
              <a:t>  50 житомирян. </a:t>
            </a:r>
            <a:r>
              <a:rPr lang="ru-RU" b="0" i="0" dirty="0" err="1">
                <a:solidFill>
                  <a:srgbClr val="292B2C"/>
                </a:solidFill>
                <a:effectLst/>
                <a:highlight>
                  <a:srgbClr val="FFFFFF"/>
                </a:highlight>
                <a:latin typeface="Roboto" panose="02000000000000000000" pitchFamily="2" charset="0"/>
              </a:rPr>
              <a:t>Кажуть</a:t>
            </a:r>
            <a:r>
              <a:rPr lang="ru-RU" b="0" i="0" dirty="0">
                <a:solidFill>
                  <a:srgbClr val="292B2C"/>
                </a:solidFill>
                <a:effectLst/>
                <a:highlight>
                  <a:srgbClr val="FFFFFF"/>
                </a:highlight>
                <a:latin typeface="Roboto" panose="02000000000000000000" pitchFamily="2" charset="0"/>
              </a:rPr>
              <a:t>: </a:t>
            </a:r>
            <a:r>
              <a:rPr lang="ru-RU" b="0" i="0" dirty="0" err="1">
                <a:solidFill>
                  <a:srgbClr val="292B2C"/>
                </a:solidFill>
                <a:effectLst/>
                <a:highlight>
                  <a:srgbClr val="FFFFFF"/>
                </a:highlight>
                <a:latin typeface="Roboto" panose="02000000000000000000" pitchFamily="2" charset="0"/>
              </a:rPr>
              <a:t>добиратися</a:t>
            </a:r>
            <a:r>
              <a:rPr lang="ru-RU" b="0" i="0" dirty="0">
                <a:solidFill>
                  <a:srgbClr val="292B2C"/>
                </a:solidFill>
                <a:effectLst/>
                <a:highlight>
                  <a:srgbClr val="FFFFFF"/>
                </a:highlight>
                <a:latin typeface="Roboto" panose="02000000000000000000" pitchFamily="2" charset="0"/>
              </a:rPr>
              <a:t> на роботу на </a:t>
            </a:r>
            <a:r>
              <a:rPr lang="ru-RU" b="0" i="0" dirty="0" err="1">
                <a:solidFill>
                  <a:srgbClr val="292B2C"/>
                </a:solidFill>
                <a:effectLst/>
                <a:highlight>
                  <a:srgbClr val="FFFFFF"/>
                </a:highlight>
                <a:latin typeface="Roboto" panose="02000000000000000000" pitchFamily="2" charset="0"/>
              </a:rPr>
              <a:t>велосипеді</a:t>
            </a:r>
            <a:r>
              <a:rPr lang="ru-RU" b="0" i="0" dirty="0">
                <a:solidFill>
                  <a:srgbClr val="292B2C"/>
                </a:solidFill>
                <a:effectLst/>
                <a:highlight>
                  <a:srgbClr val="FFFFFF"/>
                </a:highlight>
                <a:latin typeface="Roboto" panose="02000000000000000000" pitchFamily="2" charset="0"/>
              </a:rPr>
              <a:t> – </a:t>
            </a:r>
            <a:r>
              <a:rPr lang="ru-RU" b="0" i="0" dirty="0" err="1">
                <a:solidFill>
                  <a:srgbClr val="292B2C"/>
                </a:solidFill>
                <a:effectLst/>
                <a:highlight>
                  <a:srgbClr val="FFFFFF"/>
                </a:highlight>
                <a:latin typeface="Roboto" panose="02000000000000000000" pitchFamily="2" charset="0"/>
              </a:rPr>
              <a:t>це</a:t>
            </a:r>
            <a:r>
              <a:rPr lang="ru-RU" b="0" i="0" dirty="0">
                <a:solidFill>
                  <a:srgbClr val="292B2C"/>
                </a:solidFill>
                <a:effectLst/>
                <a:highlight>
                  <a:srgbClr val="FFFFFF"/>
                </a:highlight>
                <a:latin typeface="Roboto" panose="02000000000000000000" pitchFamily="2" charset="0"/>
              </a:rPr>
              <a:t> </a:t>
            </a:r>
            <a:r>
              <a:rPr lang="ru-RU" b="0" i="0" dirty="0" err="1">
                <a:solidFill>
                  <a:srgbClr val="292B2C"/>
                </a:solidFill>
                <a:effectLst/>
                <a:highlight>
                  <a:srgbClr val="FFFFFF"/>
                </a:highlight>
                <a:latin typeface="Roboto" panose="02000000000000000000" pitchFamily="2" charset="0"/>
              </a:rPr>
              <a:t>зручно</a:t>
            </a:r>
            <a:r>
              <a:rPr lang="ru-RU" b="0" i="0" dirty="0">
                <a:solidFill>
                  <a:srgbClr val="292B2C"/>
                </a:solidFill>
                <a:effectLst/>
                <a:highlight>
                  <a:srgbClr val="FFFFFF"/>
                </a:highlight>
                <a:latin typeface="Roboto" panose="02000000000000000000" pitchFamily="2" charset="0"/>
              </a:rPr>
              <a:t>, </a:t>
            </a:r>
            <a:r>
              <a:rPr lang="ru-RU" b="0" i="0" dirty="0" err="1">
                <a:solidFill>
                  <a:srgbClr val="292B2C"/>
                </a:solidFill>
                <a:effectLst/>
                <a:highlight>
                  <a:srgbClr val="FFFFFF"/>
                </a:highlight>
                <a:latin typeface="Roboto" panose="02000000000000000000" pitchFamily="2" charset="0"/>
              </a:rPr>
              <a:t>вигідно</a:t>
            </a:r>
            <a:r>
              <a:rPr lang="ru-RU" b="0" i="0" dirty="0">
                <a:solidFill>
                  <a:srgbClr val="292B2C"/>
                </a:solidFill>
                <a:effectLst/>
                <a:highlight>
                  <a:srgbClr val="FFFFFF"/>
                </a:highlight>
                <a:latin typeface="Roboto" panose="02000000000000000000" pitchFamily="2" charset="0"/>
              </a:rPr>
              <a:t>, </a:t>
            </a:r>
            <a:r>
              <a:rPr lang="ru-RU" b="0" i="0" dirty="0" err="1">
                <a:solidFill>
                  <a:srgbClr val="292B2C"/>
                </a:solidFill>
                <a:effectLst/>
                <a:highlight>
                  <a:srgbClr val="FFFFFF"/>
                </a:highlight>
                <a:latin typeface="Roboto" panose="02000000000000000000" pitchFamily="2" charset="0"/>
              </a:rPr>
              <a:t>екологічно</a:t>
            </a:r>
            <a:r>
              <a:rPr lang="ru-RU" b="0" i="0" dirty="0">
                <a:solidFill>
                  <a:srgbClr val="292B2C"/>
                </a:solidFill>
                <a:effectLst/>
                <a:highlight>
                  <a:srgbClr val="FFFFFF"/>
                </a:highlight>
                <a:latin typeface="Roboto" panose="02000000000000000000" pitchFamily="2" charset="0"/>
              </a:rPr>
              <a:t> та </a:t>
            </a:r>
            <a:r>
              <a:rPr lang="ru-RU" b="0" i="0" dirty="0" err="1">
                <a:solidFill>
                  <a:srgbClr val="292B2C"/>
                </a:solidFill>
                <a:effectLst/>
                <a:highlight>
                  <a:srgbClr val="FFFFFF"/>
                </a:highlight>
                <a:latin typeface="Roboto" panose="02000000000000000000" pitchFamily="2" charset="0"/>
              </a:rPr>
              <a:t>корисно</a:t>
            </a:r>
            <a:r>
              <a:rPr lang="ru-RU" b="0" i="0" dirty="0">
                <a:solidFill>
                  <a:srgbClr val="292B2C"/>
                </a:solidFill>
                <a:effectLst/>
                <a:highlight>
                  <a:srgbClr val="FFFFFF"/>
                </a:highlight>
                <a:latin typeface="Roboto" panose="02000000000000000000" pitchFamily="2" charset="0"/>
              </a:rPr>
              <a:t> для </a:t>
            </a:r>
            <a:r>
              <a:rPr lang="ru-RU" b="0" i="0" dirty="0" err="1">
                <a:solidFill>
                  <a:srgbClr val="292B2C"/>
                </a:solidFill>
                <a:effectLst/>
                <a:highlight>
                  <a:srgbClr val="FFFFFF"/>
                </a:highlight>
                <a:latin typeface="Roboto" panose="02000000000000000000" pitchFamily="2" charset="0"/>
              </a:rPr>
              <a:t>здоров’я</a:t>
            </a:r>
            <a:r>
              <a:rPr lang="ru-RU" b="0" i="0" dirty="0">
                <a:solidFill>
                  <a:srgbClr val="292B2C"/>
                </a:solidFill>
                <a:effectLst/>
                <a:highlight>
                  <a:srgbClr val="FFFFFF"/>
                </a:highlight>
                <a:latin typeface="Roboto" panose="02000000000000000000" pitchFamily="2" charset="0"/>
              </a:rPr>
              <a:t>. </a:t>
            </a:r>
            <a:endParaRPr lang="en-GB" dirty="0"/>
          </a:p>
        </p:txBody>
      </p:sp>
      <p:sp>
        <p:nvSpPr>
          <p:cNvPr id="9" name="TextBox 8">
            <a:extLst>
              <a:ext uri="{FF2B5EF4-FFF2-40B4-BE49-F238E27FC236}">
                <a16:creationId xmlns:a16="http://schemas.microsoft.com/office/drawing/2014/main" id="{9D897099-84C0-766B-0B7F-6A1ED4A34489}"/>
              </a:ext>
            </a:extLst>
          </p:cNvPr>
          <p:cNvSpPr txBox="1"/>
          <p:nvPr/>
        </p:nvSpPr>
        <p:spPr>
          <a:xfrm>
            <a:off x="7947349" y="236510"/>
            <a:ext cx="3650602" cy="646331"/>
          </a:xfrm>
          <a:prstGeom prst="rect">
            <a:avLst/>
          </a:prstGeom>
          <a:noFill/>
        </p:spPr>
        <p:txBody>
          <a:bodyPr wrap="square">
            <a:spAutoFit/>
          </a:bodyPr>
          <a:lstStyle/>
          <a:p>
            <a:r>
              <a:rPr lang="uk-UA" sz="1800" dirty="0"/>
              <a:t>Приклад 3. Велосипедний рух </a:t>
            </a:r>
            <a:br>
              <a:rPr lang="uk-UA" sz="1800" dirty="0"/>
            </a:br>
            <a:r>
              <a:rPr lang="uk-UA" sz="1800" dirty="0"/>
              <a:t>Житомир </a:t>
            </a:r>
            <a:endParaRPr lang="en-GB" dirty="0"/>
          </a:p>
        </p:txBody>
      </p:sp>
      <p:sp>
        <p:nvSpPr>
          <p:cNvPr id="11" name="TextBox 10">
            <a:extLst>
              <a:ext uri="{FF2B5EF4-FFF2-40B4-BE49-F238E27FC236}">
                <a16:creationId xmlns:a16="http://schemas.microsoft.com/office/drawing/2014/main" id="{18D8DE2C-3D5F-095E-F6F4-5F5A27CB1DDC}"/>
              </a:ext>
            </a:extLst>
          </p:cNvPr>
          <p:cNvSpPr txBox="1"/>
          <p:nvPr/>
        </p:nvSpPr>
        <p:spPr>
          <a:xfrm>
            <a:off x="10159195" y="2314694"/>
            <a:ext cx="1767840" cy="369332"/>
          </a:xfrm>
          <a:prstGeom prst="rect">
            <a:avLst/>
          </a:prstGeom>
          <a:noFill/>
        </p:spPr>
        <p:txBody>
          <a:bodyPr wrap="square">
            <a:spAutoFit/>
          </a:bodyPr>
          <a:lstStyle/>
          <a:p>
            <a:r>
              <a:rPr lang="en-GB" b="0" i="0" dirty="0">
                <a:solidFill>
                  <a:srgbClr val="4F5050"/>
                </a:solidFill>
                <a:effectLst/>
                <a:highlight>
                  <a:srgbClr val="FFFFFF"/>
                </a:highlight>
                <a:latin typeface="Roboto" panose="02000000000000000000" pitchFamily="2" charset="0"/>
              </a:rPr>
              <a:t>20.07.2023</a:t>
            </a:r>
            <a:endParaRPr lang="en-GB" dirty="0"/>
          </a:p>
        </p:txBody>
      </p:sp>
    </p:spTree>
    <p:extLst>
      <p:ext uri="{BB962C8B-B14F-4D97-AF65-F5344CB8AC3E}">
        <p14:creationId xmlns:p14="http://schemas.microsoft.com/office/powerpoint/2010/main" val="20171760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DC23C-0EEF-0420-C5C6-173F5453E31A}"/>
              </a:ext>
            </a:extLst>
          </p:cNvPr>
          <p:cNvSpPr>
            <a:spLocks noGrp="1"/>
          </p:cNvSpPr>
          <p:nvPr>
            <p:ph type="title"/>
          </p:nvPr>
        </p:nvSpPr>
        <p:spPr/>
        <p:txBody>
          <a:bodyPr/>
          <a:lstStyle/>
          <a:p>
            <a:r>
              <a:rPr lang="uk-UA" dirty="0"/>
              <a:t>Асоціація </a:t>
            </a:r>
            <a:r>
              <a:rPr lang="uk-UA" dirty="0" err="1"/>
              <a:t>велосипидистів</a:t>
            </a:r>
            <a:r>
              <a:rPr lang="uk-UA" dirty="0"/>
              <a:t> Житомирщини</a:t>
            </a:r>
            <a:endParaRPr lang="en-GB" dirty="0"/>
          </a:p>
        </p:txBody>
      </p:sp>
      <p:pic>
        <p:nvPicPr>
          <p:cNvPr id="8200" name="Picture 8">
            <a:extLst>
              <a:ext uri="{FF2B5EF4-FFF2-40B4-BE49-F238E27FC236}">
                <a16:creationId xmlns:a16="http://schemas.microsoft.com/office/drawing/2014/main" id="{C3ABF7C5-0AB2-2716-78BF-4AB542414DB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9324" y="2808434"/>
            <a:ext cx="2477954" cy="150942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60F3D3B-4877-7086-2E2B-7F14E6322A78}"/>
              </a:ext>
            </a:extLst>
          </p:cNvPr>
          <p:cNvSpPr txBox="1"/>
          <p:nvPr/>
        </p:nvSpPr>
        <p:spPr>
          <a:xfrm>
            <a:off x="868008" y="4470212"/>
            <a:ext cx="3055175" cy="923330"/>
          </a:xfrm>
          <a:prstGeom prst="rect">
            <a:avLst/>
          </a:prstGeom>
          <a:noFill/>
        </p:spPr>
        <p:txBody>
          <a:bodyPr wrap="square">
            <a:spAutoFit/>
          </a:bodyPr>
          <a:lstStyle/>
          <a:p>
            <a:pPr algn="l"/>
            <a:r>
              <a:rPr lang="uk-UA" b="1" i="0" dirty="0" err="1">
                <a:solidFill>
                  <a:srgbClr val="242424"/>
                </a:solidFill>
                <a:effectLst/>
                <a:highlight>
                  <a:srgbClr val="FFFFFF"/>
                </a:highlight>
                <a:latin typeface="sohne"/>
              </a:rPr>
              <a:t>Велоконцепція</a:t>
            </a:r>
            <a:r>
              <a:rPr lang="uk-UA" b="1" i="0" dirty="0">
                <a:solidFill>
                  <a:srgbClr val="242424"/>
                </a:solidFill>
                <a:effectLst/>
                <a:highlight>
                  <a:srgbClr val="FFFFFF"/>
                </a:highlight>
                <a:latin typeface="sohne"/>
              </a:rPr>
              <a:t> Житомира. Що цікавого?</a:t>
            </a:r>
            <a:r>
              <a:rPr lang="en-GB" b="1" i="0" dirty="0">
                <a:solidFill>
                  <a:srgbClr val="242424"/>
                </a:solidFill>
                <a:effectLst/>
                <a:highlight>
                  <a:srgbClr val="FFFFFF"/>
                </a:highlight>
                <a:latin typeface="sohne"/>
              </a:rPr>
              <a:t>M</a:t>
            </a:r>
            <a:r>
              <a:rPr lang="en-GB" b="1" dirty="0">
                <a:solidFill>
                  <a:srgbClr val="242424"/>
                </a:solidFill>
                <a:highlight>
                  <a:srgbClr val="FFFFFF"/>
                </a:highlight>
                <a:latin typeface="sohne"/>
              </a:rPr>
              <a:t>edium. </a:t>
            </a:r>
            <a:r>
              <a:rPr lang="uk-UA" b="1" dirty="0">
                <a:solidFill>
                  <a:srgbClr val="242424"/>
                </a:solidFill>
                <a:highlight>
                  <a:srgbClr val="FFFFFF"/>
                </a:highlight>
                <a:latin typeface="sohne"/>
              </a:rPr>
              <a:t>с</a:t>
            </a:r>
            <a:r>
              <a:rPr lang="en-GB" b="1" dirty="0" err="1">
                <a:solidFill>
                  <a:srgbClr val="242424"/>
                </a:solidFill>
                <a:highlight>
                  <a:srgbClr val="FFFFFF"/>
                </a:highlight>
                <a:latin typeface="sohne"/>
              </a:rPr>
              <a:t>om.</a:t>
            </a:r>
            <a:r>
              <a:rPr lang="en-GB" b="1" dirty="0">
                <a:solidFill>
                  <a:srgbClr val="242424"/>
                </a:solidFill>
                <a:highlight>
                  <a:srgbClr val="FFFFFF"/>
                </a:highlight>
                <a:latin typeface="sohne"/>
              </a:rPr>
              <a:t> 20 </a:t>
            </a:r>
            <a:r>
              <a:rPr lang="uk-UA" b="1" dirty="0">
                <a:solidFill>
                  <a:srgbClr val="242424"/>
                </a:solidFill>
                <a:highlight>
                  <a:srgbClr val="FFFFFF"/>
                </a:highlight>
                <a:latin typeface="sohne"/>
              </a:rPr>
              <a:t>жовтня. </a:t>
            </a:r>
            <a:r>
              <a:rPr lang="en-GB" b="1" dirty="0">
                <a:solidFill>
                  <a:srgbClr val="242424"/>
                </a:solidFill>
                <a:highlight>
                  <a:srgbClr val="FFFFFF"/>
                </a:highlight>
                <a:latin typeface="sohne"/>
              </a:rPr>
              <a:t>2023</a:t>
            </a:r>
            <a:r>
              <a:rPr lang="uk-UA" b="1" dirty="0">
                <a:solidFill>
                  <a:srgbClr val="242424"/>
                </a:solidFill>
                <a:highlight>
                  <a:srgbClr val="FFFFFF"/>
                </a:highlight>
                <a:latin typeface="sohne"/>
              </a:rPr>
              <a:t>.</a:t>
            </a:r>
            <a:endParaRPr lang="uk-UA" b="1" i="0" dirty="0">
              <a:solidFill>
                <a:srgbClr val="242424"/>
              </a:solidFill>
              <a:effectLst/>
              <a:highlight>
                <a:srgbClr val="FFFFFF"/>
              </a:highlight>
              <a:latin typeface="sohne"/>
            </a:endParaRPr>
          </a:p>
        </p:txBody>
      </p:sp>
      <p:pic>
        <p:nvPicPr>
          <p:cNvPr id="9218" name="Picture 2" descr="May be an image of 4 people and bicycle">
            <a:extLst>
              <a:ext uri="{FF2B5EF4-FFF2-40B4-BE49-F238E27FC236}">
                <a16:creationId xmlns:a16="http://schemas.microsoft.com/office/drawing/2014/main" id="{CF5D5772-6158-0418-4BC2-FB3D1FD80C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1732" y="1951674"/>
            <a:ext cx="4292042" cy="322294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76D4C15-F36E-7A0A-4FC3-E2A9FFC55203}"/>
              </a:ext>
            </a:extLst>
          </p:cNvPr>
          <p:cNvSpPr txBox="1"/>
          <p:nvPr/>
        </p:nvSpPr>
        <p:spPr>
          <a:xfrm>
            <a:off x="6762362" y="5907467"/>
            <a:ext cx="6097554" cy="369332"/>
          </a:xfrm>
          <a:prstGeom prst="rect">
            <a:avLst/>
          </a:prstGeom>
          <a:noFill/>
        </p:spPr>
        <p:txBody>
          <a:bodyPr wrap="square">
            <a:spAutoFit/>
          </a:bodyPr>
          <a:lstStyle/>
          <a:p>
            <a:pPr algn="l"/>
            <a:r>
              <a:rPr lang="uk-UA" b="1" i="0" u="none" strike="noStrike" dirty="0">
                <a:solidFill>
                  <a:srgbClr val="050505"/>
                </a:solidFill>
                <a:effectLst/>
                <a:highlight>
                  <a:srgbClr val="FFFFFF"/>
                </a:highlight>
                <a:latin typeface="inherit"/>
                <a:hlinkClick r:id="rId4"/>
              </a:rPr>
              <a:t>ГО "Асоціація Велосипедистів Житомирщини"</a:t>
            </a:r>
            <a:endParaRPr lang="uk-UA" b="1" i="0" dirty="0">
              <a:solidFill>
                <a:srgbClr val="050505"/>
              </a:solidFill>
              <a:effectLst/>
              <a:highlight>
                <a:srgbClr val="FFFFFF"/>
              </a:highlight>
              <a:latin typeface="Segoe UI Historic" panose="020B0502040204020203" pitchFamily="34" charset="0"/>
            </a:endParaRPr>
          </a:p>
        </p:txBody>
      </p:sp>
      <p:pic>
        <p:nvPicPr>
          <p:cNvPr id="9220" name="Picture 4" descr="May be an image of 5 people and bicycle">
            <a:extLst>
              <a:ext uri="{FF2B5EF4-FFF2-40B4-BE49-F238E27FC236}">
                <a16:creationId xmlns:a16="http://schemas.microsoft.com/office/drawing/2014/main" id="{714BF56E-3ED7-915F-06FF-377E4D8DCB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3743" y="2200728"/>
            <a:ext cx="4097989" cy="27311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CFFA486-0A8E-B379-C64D-BC23502524C1}"/>
              </a:ext>
            </a:extLst>
          </p:cNvPr>
          <p:cNvSpPr txBox="1"/>
          <p:nvPr/>
        </p:nvSpPr>
        <p:spPr>
          <a:xfrm>
            <a:off x="7947349" y="236510"/>
            <a:ext cx="3650602" cy="646331"/>
          </a:xfrm>
          <a:prstGeom prst="rect">
            <a:avLst/>
          </a:prstGeom>
          <a:noFill/>
        </p:spPr>
        <p:txBody>
          <a:bodyPr wrap="square">
            <a:spAutoFit/>
          </a:bodyPr>
          <a:lstStyle/>
          <a:p>
            <a:r>
              <a:rPr lang="uk-UA" sz="1800" dirty="0"/>
              <a:t>Приклад 3. Велосипедний рух </a:t>
            </a:r>
            <a:br>
              <a:rPr lang="uk-UA" sz="1800" dirty="0"/>
            </a:br>
            <a:r>
              <a:rPr lang="uk-UA" sz="1800" dirty="0"/>
              <a:t>Житомир </a:t>
            </a:r>
            <a:endParaRPr lang="en-GB" dirty="0"/>
          </a:p>
        </p:txBody>
      </p:sp>
    </p:spTree>
    <p:extLst>
      <p:ext uri="{BB962C8B-B14F-4D97-AF65-F5344CB8AC3E}">
        <p14:creationId xmlns:p14="http://schemas.microsoft.com/office/powerpoint/2010/main" val="35893291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May be an image of 8 people and bicycle">
            <a:extLst>
              <a:ext uri="{FF2B5EF4-FFF2-40B4-BE49-F238E27FC236}">
                <a16:creationId xmlns:a16="http://schemas.microsoft.com/office/drawing/2014/main" id="{48849BA6-49E7-5E9C-72BB-4999A50D69E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03811" y="2768600"/>
            <a:ext cx="5270160" cy="395262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May be an image of 3 people and beard">
            <a:extLst>
              <a:ext uri="{FF2B5EF4-FFF2-40B4-BE49-F238E27FC236}">
                <a16:creationId xmlns:a16="http://schemas.microsoft.com/office/drawing/2014/main" id="{C6C4EFF1-E399-27BC-C4BD-86AB40F706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3110" y="2572163"/>
            <a:ext cx="3653519" cy="365351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DFC07421-4A93-B21C-576E-0440DB6C37DC}"/>
              </a:ext>
            </a:extLst>
          </p:cNvPr>
          <p:cNvSpPr txBox="1">
            <a:spLocks noGrp="1"/>
          </p:cNvSpPr>
          <p:nvPr>
            <p:ph type="title"/>
          </p:nvPr>
        </p:nvSpPr>
        <p:spPr>
          <a:xfrm>
            <a:off x="1484313" y="592604"/>
            <a:ext cx="10018712" cy="1938992"/>
          </a:xfrm>
          <a:prstGeom prst="rect">
            <a:avLst/>
          </a:prstGeom>
          <a:noFill/>
        </p:spPr>
        <p:txBody>
          <a:bodyPr wrap="square">
            <a:spAutoFit/>
          </a:bodyPr>
          <a:lstStyle/>
          <a:p>
            <a:pPr algn="l"/>
            <a:r>
              <a:rPr lang="uk-UA" b="1" dirty="0">
                <a:solidFill>
                  <a:srgbClr val="050505"/>
                </a:solidFill>
                <a:highlight>
                  <a:srgbClr val="FFFFFF"/>
                </a:highlight>
                <a:latin typeface="inherit"/>
              </a:rPr>
              <a:t>ГО «Асоціація Велосипедистів Житомирщини» </a:t>
            </a:r>
            <a:br>
              <a:rPr lang="uk-UA" b="1" dirty="0">
                <a:solidFill>
                  <a:srgbClr val="050505"/>
                </a:solidFill>
                <a:highlight>
                  <a:srgbClr val="FFFFFF"/>
                </a:highlight>
                <a:latin typeface="inherit"/>
              </a:rPr>
            </a:br>
            <a:r>
              <a:rPr lang="uk-UA" b="1" i="0" u="none" strike="noStrike" dirty="0">
                <a:solidFill>
                  <a:srgbClr val="050505"/>
                </a:solidFill>
                <a:effectLst/>
                <a:highlight>
                  <a:srgbClr val="FFFFFF"/>
                </a:highlight>
                <a:latin typeface="inherit"/>
              </a:rPr>
              <a:t>Олександр </a:t>
            </a:r>
            <a:r>
              <a:rPr lang="uk-UA" b="1" i="0" u="none" strike="noStrike" dirty="0" err="1">
                <a:solidFill>
                  <a:srgbClr val="050505"/>
                </a:solidFill>
                <a:effectLst/>
                <a:highlight>
                  <a:srgbClr val="FFFFFF"/>
                </a:highlight>
                <a:latin typeface="inherit"/>
              </a:rPr>
              <a:t>Папірний</a:t>
            </a:r>
            <a:r>
              <a:rPr lang="uk-UA" b="1" i="0" u="none" strike="noStrike" dirty="0">
                <a:solidFill>
                  <a:srgbClr val="050505"/>
                </a:solidFill>
                <a:effectLst/>
                <a:highlight>
                  <a:srgbClr val="FFFFFF"/>
                </a:highlight>
                <a:latin typeface="inherit"/>
              </a:rPr>
              <a:t> ( засновник асоціації) . </a:t>
            </a:r>
            <a:endParaRPr lang="uk-UA" b="1" i="0" dirty="0">
              <a:solidFill>
                <a:srgbClr val="050505"/>
              </a:solidFill>
              <a:effectLst/>
              <a:highlight>
                <a:srgbClr val="FFFFFF"/>
              </a:highlight>
              <a:latin typeface="Segoe UI Historic" panose="020B0502040204020203" pitchFamily="34" charset="0"/>
            </a:endParaRPr>
          </a:p>
        </p:txBody>
      </p:sp>
      <p:sp>
        <p:nvSpPr>
          <p:cNvPr id="3" name="TextBox 2">
            <a:extLst>
              <a:ext uri="{FF2B5EF4-FFF2-40B4-BE49-F238E27FC236}">
                <a16:creationId xmlns:a16="http://schemas.microsoft.com/office/drawing/2014/main" id="{C71B0F8B-A8B4-E474-8410-429B73FA6DC7}"/>
              </a:ext>
            </a:extLst>
          </p:cNvPr>
          <p:cNvSpPr txBox="1"/>
          <p:nvPr/>
        </p:nvSpPr>
        <p:spPr>
          <a:xfrm>
            <a:off x="6259571" y="6351888"/>
            <a:ext cx="6097554" cy="369332"/>
          </a:xfrm>
          <a:prstGeom prst="rect">
            <a:avLst/>
          </a:prstGeom>
          <a:noFill/>
        </p:spPr>
        <p:txBody>
          <a:bodyPr wrap="square">
            <a:spAutoFit/>
          </a:bodyPr>
          <a:lstStyle/>
          <a:p>
            <a:pPr algn="l"/>
            <a:r>
              <a:rPr lang="uk-UA" b="1" i="0" u="none" strike="noStrike" dirty="0">
                <a:solidFill>
                  <a:srgbClr val="050505"/>
                </a:solidFill>
                <a:effectLst/>
                <a:highlight>
                  <a:srgbClr val="FFFFFF"/>
                </a:highlight>
                <a:latin typeface="inherit"/>
                <a:hlinkClick r:id="rId4"/>
              </a:rPr>
              <a:t>ГО "Асоціація Велосипедистів Житомирщини"</a:t>
            </a:r>
            <a:endParaRPr lang="uk-UA" b="1" i="0" dirty="0">
              <a:solidFill>
                <a:srgbClr val="050505"/>
              </a:solidFill>
              <a:effectLst/>
              <a:highlight>
                <a:srgbClr val="FFFFFF"/>
              </a:highlight>
              <a:latin typeface="Segoe UI Historic" panose="020B0502040204020203" pitchFamily="34" charset="0"/>
            </a:endParaRPr>
          </a:p>
        </p:txBody>
      </p:sp>
      <p:sp>
        <p:nvSpPr>
          <p:cNvPr id="2" name="TextBox 1">
            <a:extLst>
              <a:ext uri="{FF2B5EF4-FFF2-40B4-BE49-F238E27FC236}">
                <a16:creationId xmlns:a16="http://schemas.microsoft.com/office/drawing/2014/main" id="{C0552877-E9E4-A7ED-0CE0-CD5E518E017C}"/>
              </a:ext>
            </a:extLst>
          </p:cNvPr>
          <p:cNvSpPr txBox="1"/>
          <p:nvPr/>
        </p:nvSpPr>
        <p:spPr>
          <a:xfrm>
            <a:off x="8541398" y="269438"/>
            <a:ext cx="3650602" cy="646331"/>
          </a:xfrm>
          <a:prstGeom prst="rect">
            <a:avLst/>
          </a:prstGeom>
          <a:noFill/>
        </p:spPr>
        <p:txBody>
          <a:bodyPr wrap="square">
            <a:spAutoFit/>
          </a:bodyPr>
          <a:lstStyle/>
          <a:p>
            <a:r>
              <a:rPr lang="uk-UA" sz="1800" dirty="0"/>
              <a:t>Приклад 3. Велосипедний рух </a:t>
            </a:r>
            <a:br>
              <a:rPr lang="uk-UA" sz="1800" dirty="0"/>
            </a:br>
            <a:r>
              <a:rPr lang="uk-UA" sz="1800" dirty="0"/>
              <a:t>Житомир </a:t>
            </a:r>
            <a:endParaRPr lang="en-GB" dirty="0"/>
          </a:p>
        </p:txBody>
      </p:sp>
    </p:spTree>
    <p:extLst>
      <p:ext uri="{BB962C8B-B14F-4D97-AF65-F5344CB8AC3E}">
        <p14:creationId xmlns:p14="http://schemas.microsoft.com/office/powerpoint/2010/main" val="23810489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28DF1-25AD-411C-0C65-90F4E9B04DF2}"/>
              </a:ext>
            </a:extLst>
          </p:cNvPr>
          <p:cNvSpPr>
            <a:spLocks noGrp="1"/>
          </p:cNvSpPr>
          <p:nvPr>
            <p:ph type="title"/>
          </p:nvPr>
        </p:nvSpPr>
        <p:spPr>
          <a:xfrm>
            <a:off x="1484312" y="685800"/>
            <a:ext cx="6540016" cy="1752599"/>
          </a:xfrm>
        </p:spPr>
        <p:txBody>
          <a:bodyPr/>
          <a:lstStyle/>
          <a:p>
            <a:r>
              <a:rPr lang="uk-UA" dirty="0"/>
              <a:t>Дякую за увагу!</a:t>
            </a:r>
            <a:endParaRPr lang="en-GB" dirty="0"/>
          </a:p>
        </p:txBody>
      </p:sp>
      <p:pic>
        <p:nvPicPr>
          <p:cNvPr id="5" name="Picture 4">
            <a:extLst>
              <a:ext uri="{FF2B5EF4-FFF2-40B4-BE49-F238E27FC236}">
                <a16:creationId xmlns:a16="http://schemas.microsoft.com/office/drawing/2014/main" id="{982CA9A9-7AFE-D2F4-EB89-98CB1F56F030}"/>
              </a:ext>
            </a:extLst>
          </p:cNvPr>
          <p:cNvPicPr>
            <a:picLocks noChangeAspect="1"/>
          </p:cNvPicPr>
          <p:nvPr/>
        </p:nvPicPr>
        <p:blipFill>
          <a:blip r:embed="rId2"/>
          <a:stretch>
            <a:fillRect/>
          </a:stretch>
        </p:blipFill>
        <p:spPr>
          <a:xfrm>
            <a:off x="9022960" y="159440"/>
            <a:ext cx="3010161" cy="6698560"/>
          </a:xfrm>
          <a:prstGeom prst="rect">
            <a:avLst/>
          </a:prstGeom>
        </p:spPr>
      </p:pic>
      <p:pic>
        <p:nvPicPr>
          <p:cNvPr id="7170" name="Picture 2">
            <a:extLst>
              <a:ext uri="{FF2B5EF4-FFF2-40B4-BE49-F238E27FC236}">
                <a16:creationId xmlns:a16="http://schemas.microsoft.com/office/drawing/2014/main" id="{09F6380E-5254-01E9-EAA7-AF932F90C3A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892967" y="2083836"/>
            <a:ext cx="6947918" cy="3124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0A40A41-6A24-3E89-0B05-0C359826EA80}"/>
              </a:ext>
            </a:extLst>
          </p:cNvPr>
          <p:cNvSpPr txBox="1"/>
          <p:nvPr/>
        </p:nvSpPr>
        <p:spPr>
          <a:xfrm>
            <a:off x="3461657" y="5617028"/>
            <a:ext cx="3010161" cy="369332"/>
          </a:xfrm>
          <a:prstGeom prst="rect">
            <a:avLst/>
          </a:prstGeom>
          <a:noFill/>
        </p:spPr>
        <p:txBody>
          <a:bodyPr wrap="square" rtlCol="0">
            <a:spAutoFit/>
          </a:bodyPr>
          <a:lstStyle/>
          <a:p>
            <a:r>
              <a:rPr lang="uk-UA" dirty="0">
                <a:latin typeface="Bahnschrift" panose="020B0502040204020203" pitchFamily="34" charset="0"/>
              </a:rPr>
              <a:t>Читаємо книжечки!</a:t>
            </a:r>
            <a:endParaRPr lang="en-GB" dirty="0">
              <a:latin typeface="Brush Script MT" panose="03060802040406070304" pitchFamily="66" charset="0"/>
            </a:endParaRPr>
          </a:p>
        </p:txBody>
      </p:sp>
    </p:spTree>
    <p:extLst>
      <p:ext uri="{BB962C8B-B14F-4D97-AF65-F5344CB8AC3E}">
        <p14:creationId xmlns:p14="http://schemas.microsoft.com/office/powerpoint/2010/main" val="41624460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FF720-FAB2-8CE7-AEFD-4B86EE3E6519}"/>
              </a:ext>
            </a:extLst>
          </p:cNvPr>
          <p:cNvSpPr>
            <a:spLocks noGrp="1"/>
          </p:cNvSpPr>
          <p:nvPr>
            <p:ph type="title"/>
          </p:nvPr>
        </p:nvSpPr>
        <p:spPr/>
        <p:txBody>
          <a:bodyPr>
            <a:normAutofit fontScale="90000"/>
          </a:bodyPr>
          <a:lstStyle/>
          <a:p>
            <a:r>
              <a:rPr lang="uk-UA" dirty="0"/>
              <a:t>Список джерел </a:t>
            </a:r>
            <a:r>
              <a:rPr lang="en-GB" dirty="0"/>
              <a:t>(I)</a:t>
            </a:r>
            <a:br>
              <a:rPr lang="en-GB" dirty="0"/>
            </a:br>
            <a:r>
              <a:rPr lang="uk-UA" dirty="0"/>
              <a:t>1. Книга «Розумний транспорт і логістика міст»</a:t>
            </a:r>
            <a:br>
              <a:rPr lang="en-GB" dirty="0"/>
            </a:br>
            <a:r>
              <a:rPr lang="uk-UA" dirty="0"/>
              <a:t> </a:t>
            </a:r>
            <a:endParaRPr lang="en-GB" dirty="0"/>
          </a:p>
        </p:txBody>
      </p:sp>
      <p:pic>
        <p:nvPicPr>
          <p:cNvPr id="6" name="Content Placeholder 5">
            <a:extLst>
              <a:ext uri="{FF2B5EF4-FFF2-40B4-BE49-F238E27FC236}">
                <a16:creationId xmlns:a16="http://schemas.microsoft.com/office/drawing/2014/main" id="{869A776C-8344-580E-41BB-6F7839BA09A5}"/>
              </a:ext>
            </a:extLst>
          </p:cNvPr>
          <p:cNvPicPr>
            <a:picLocks noGrp="1" noChangeAspect="1"/>
          </p:cNvPicPr>
          <p:nvPr>
            <p:ph idx="1"/>
          </p:nvPr>
        </p:nvPicPr>
        <p:blipFill>
          <a:blip r:embed="rId2"/>
          <a:stretch>
            <a:fillRect/>
          </a:stretch>
        </p:blipFill>
        <p:spPr>
          <a:xfrm>
            <a:off x="4220269" y="2159104"/>
            <a:ext cx="2609739" cy="3682387"/>
          </a:xfrm>
        </p:spPr>
      </p:pic>
      <p:pic>
        <p:nvPicPr>
          <p:cNvPr id="4" name="Picture 3" descr="May be an image of 3 people and beard">
            <a:extLst>
              <a:ext uri="{FF2B5EF4-FFF2-40B4-BE49-F238E27FC236}">
                <a16:creationId xmlns:a16="http://schemas.microsoft.com/office/drawing/2014/main" id="{C6C4EFF1-E399-27BC-C4BD-86AB40F7063C}"/>
              </a:ext>
            </a:extLst>
          </p:cNvPr>
          <p:cNvPicPr>
            <a:picLocks noChangeAspect="1"/>
          </p:cNvPicPr>
          <p:nvPr/>
        </p:nvPicPr>
        <p:blipFill rotWithShape="1">
          <a:blip r:embed="rId3">
            <a:extLst>
              <a:ext uri="{28A0092B-C50C-407E-A947-70E740481C1C}">
                <a14:useLocalDpi xmlns:a14="http://schemas.microsoft.com/office/drawing/2010/main" val="0"/>
              </a:ext>
            </a:extLst>
          </a:blip>
          <a:srcRect t="49227" r="51399"/>
          <a:stretch/>
        </p:blipFill>
        <p:spPr bwMode="auto">
          <a:xfrm>
            <a:off x="7680155" y="2438399"/>
            <a:ext cx="2788792" cy="291347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804497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66201-28FD-B326-EDC2-D37ABB1C4C16}"/>
              </a:ext>
            </a:extLst>
          </p:cNvPr>
          <p:cNvSpPr>
            <a:spLocks noGrp="1"/>
          </p:cNvSpPr>
          <p:nvPr>
            <p:ph type="title"/>
          </p:nvPr>
        </p:nvSpPr>
        <p:spPr/>
        <p:txBody>
          <a:bodyPr/>
          <a:lstStyle/>
          <a:p>
            <a:r>
              <a:rPr lang="uk-UA" dirty="0"/>
              <a:t>Список джерел </a:t>
            </a:r>
            <a:r>
              <a:rPr lang="en-GB" dirty="0"/>
              <a:t>(II)</a:t>
            </a:r>
          </a:p>
        </p:txBody>
      </p:sp>
      <p:sp>
        <p:nvSpPr>
          <p:cNvPr id="3" name="Content Placeholder 2">
            <a:extLst>
              <a:ext uri="{FF2B5EF4-FFF2-40B4-BE49-F238E27FC236}">
                <a16:creationId xmlns:a16="http://schemas.microsoft.com/office/drawing/2014/main" id="{029030CC-A661-57A1-52E1-13EF9361530D}"/>
              </a:ext>
            </a:extLst>
          </p:cNvPr>
          <p:cNvSpPr>
            <a:spLocks noGrp="1"/>
          </p:cNvSpPr>
          <p:nvPr>
            <p:ph idx="1"/>
          </p:nvPr>
        </p:nvSpPr>
        <p:spPr/>
        <p:txBody>
          <a:bodyPr/>
          <a:lstStyle/>
          <a:p>
            <a:pPr marL="0" indent="0" algn="just">
              <a:lnSpc>
                <a:spcPct val="115000"/>
              </a:lnSpc>
              <a:buNone/>
            </a:pPr>
            <a:r>
              <a:rPr lang="en-GB" sz="1800" i="1" dirty="0">
                <a:solidFill>
                  <a:srgbClr val="000000"/>
                </a:solidFill>
                <a:effectLst/>
                <a:latin typeface="Times New Roman" panose="02020603050405020304" pitchFamily="18" charset="0"/>
                <a:ea typeface="Times New Roman" panose="02020603050405020304" pitchFamily="18" charset="0"/>
              </a:rPr>
              <a:t>3. </a:t>
            </a:r>
            <a:r>
              <a:rPr lang="ru-RU" sz="1800" i="1" dirty="0" err="1">
                <a:solidFill>
                  <a:srgbClr val="000000"/>
                </a:solidFill>
                <a:effectLst/>
                <a:latin typeface="Times New Roman" panose="02020603050405020304" pitchFamily="18" charset="0"/>
                <a:ea typeface="Times New Roman" panose="02020603050405020304" pitchFamily="18" charset="0"/>
              </a:rPr>
              <a:t>Рекомендаці</a:t>
            </a:r>
            <a:r>
              <a:rPr lang="uk-UA" sz="1800" i="1" dirty="0">
                <a:solidFill>
                  <a:srgbClr val="000000"/>
                </a:solidFill>
                <a:effectLst/>
                <a:latin typeface="Times New Roman" panose="02020603050405020304" pitchFamily="18" charset="0"/>
                <a:ea typeface="Times New Roman" panose="02020603050405020304" pitchFamily="18" charset="0"/>
              </a:rPr>
              <a:t>ї </a:t>
            </a:r>
            <a:r>
              <a:rPr lang="ru-RU" sz="1800" i="1" dirty="0">
                <a:solidFill>
                  <a:srgbClr val="000000"/>
                </a:solidFill>
                <a:effectLst/>
                <a:latin typeface="Times New Roman" panose="02020603050405020304" pitchFamily="18" charset="0"/>
                <a:ea typeface="Times New Roman" panose="02020603050405020304" pitchFamily="18" charset="0"/>
              </a:rPr>
              <a:t>з </a:t>
            </a:r>
            <a:r>
              <a:rPr lang="ru-RU" sz="1800" i="1" dirty="0" err="1">
                <a:solidFill>
                  <a:srgbClr val="000000"/>
                </a:solidFill>
                <a:effectLst/>
                <a:latin typeface="Times New Roman" panose="02020603050405020304" pitchFamily="18" charset="0"/>
                <a:ea typeface="Times New Roman" panose="02020603050405020304" pitchFamily="18" charset="0"/>
              </a:rPr>
              <a:t>організації</a:t>
            </a:r>
            <a:r>
              <a:rPr lang="ru-RU" sz="1800" i="1" dirty="0">
                <a:solidFill>
                  <a:srgbClr val="000000"/>
                </a:solidFill>
                <a:effectLst/>
                <a:latin typeface="Times New Roman" panose="02020603050405020304" pitchFamily="18" charset="0"/>
                <a:ea typeface="Times New Roman" panose="02020603050405020304" pitchFamily="18" charset="0"/>
              </a:rPr>
              <a:t> руху велосипедного транспорту</a:t>
            </a:r>
            <a:r>
              <a:rPr lang="uk-UA" sz="1800" i="1" dirty="0">
                <a:solidFill>
                  <a:srgbClr val="000000"/>
                </a:solidFill>
                <a:effectLst/>
                <a:latin typeface="Times New Roman" panose="02020603050405020304" pitchFamily="18" charset="0"/>
                <a:ea typeface="Times New Roman" panose="02020603050405020304" pitchFamily="18" charset="0"/>
              </a:rPr>
              <a:t> (</a:t>
            </a:r>
            <a:r>
              <a:rPr lang="ru-RU" sz="1800" i="1" dirty="0" err="1">
                <a:solidFill>
                  <a:srgbClr val="000000"/>
                </a:solidFill>
                <a:effectLst/>
                <a:latin typeface="Times New Roman" panose="02020603050405020304" pitchFamily="18" charset="0"/>
                <a:ea typeface="Times New Roman" panose="02020603050405020304" pitchFamily="18" charset="0"/>
              </a:rPr>
              <a:t>Empfehlungen</a:t>
            </a:r>
            <a:r>
              <a:rPr lang="ru-RU" sz="1800" i="1" dirty="0">
                <a:solidFill>
                  <a:srgbClr val="000000"/>
                </a:solidFill>
                <a:effectLst/>
                <a:latin typeface="Times New Roman" panose="02020603050405020304" pitchFamily="18" charset="0"/>
                <a:ea typeface="Times New Roman" panose="02020603050405020304" pitchFamily="18" charset="0"/>
              </a:rPr>
              <a:t> </a:t>
            </a:r>
            <a:r>
              <a:rPr lang="ru-RU" sz="1800" i="1" dirty="0" err="1">
                <a:solidFill>
                  <a:srgbClr val="000000"/>
                </a:solidFill>
                <a:effectLst/>
                <a:latin typeface="Times New Roman" panose="02020603050405020304" pitchFamily="18" charset="0"/>
                <a:ea typeface="Times New Roman" panose="02020603050405020304" pitchFamily="18" charset="0"/>
              </a:rPr>
              <a:t>für</a:t>
            </a:r>
            <a:r>
              <a:rPr lang="ru-RU" sz="1800" i="1" dirty="0">
                <a:solidFill>
                  <a:srgbClr val="000000"/>
                </a:solidFill>
                <a:effectLst/>
                <a:latin typeface="Times New Roman" panose="02020603050405020304" pitchFamily="18" charset="0"/>
                <a:ea typeface="Times New Roman" panose="02020603050405020304" pitchFamily="18" charset="0"/>
              </a:rPr>
              <a:t> </a:t>
            </a:r>
            <a:r>
              <a:rPr lang="ru-RU" sz="1800" i="1" dirty="0" err="1">
                <a:solidFill>
                  <a:srgbClr val="000000"/>
                </a:solidFill>
                <a:effectLst/>
                <a:latin typeface="Times New Roman" panose="02020603050405020304" pitchFamily="18" charset="0"/>
                <a:ea typeface="Times New Roman" panose="02020603050405020304" pitchFamily="18" charset="0"/>
              </a:rPr>
              <a:t>Radverkehrsanlagen</a:t>
            </a:r>
            <a:r>
              <a:rPr lang="uk-UA" sz="1800" i="1" dirty="0">
                <a:solidFill>
                  <a:srgbClr val="000000"/>
                </a:solidFill>
                <a:effectLst/>
                <a:latin typeface="Times New Roman" panose="02020603050405020304" pitchFamily="18" charset="0"/>
                <a:ea typeface="Times New Roman" panose="02020603050405020304" pitchFamily="18" charset="0"/>
              </a:rPr>
              <a:t> (</a:t>
            </a:r>
            <a:r>
              <a:rPr lang="ru-RU" sz="1800" i="1" dirty="0">
                <a:solidFill>
                  <a:srgbClr val="000000"/>
                </a:solidFill>
                <a:effectLst/>
                <a:latin typeface="Times New Roman" panose="02020603050405020304" pitchFamily="18" charset="0"/>
                <a:ea typeface="Times New Roman" panose="02020603050405020304" pitchFamily="18" charset="0"/>
              </a:rPr>
              <a:t>ERA</a:t>
            </a:r>
            <a:r>
              <a:rPr lang="uk-UA" sz="1800" i="1" dirty="0">
                <a:solidFill>
                  <a:srgbClr val="000000"/>
                </a:solidFill>
                <a:effectLst/>
                <a:latin typeface="Times New Roman" panose="02020603050405020304" pitchFamily="18" charset="0"/>
                <a:ea typeface="Times New Roman" panose="02020603050405020304" pitchFamily="18" charset="0"/>
              </a:rPr>
              <a:t>2010)) // </a:t>
            </a:r>
            <a:r>
              <a:rPr lang="ru-RU" sz="1800" i="1" dirty="0">
                <a:solidFill>
                  <a:srgbClr val="000000"/>
                </a:solidFill>
                <a:effectLst/>
                <a:latin typeface="Times New Roman" panose="02020603050405020304" pitchFamily="18" charset="0"/>
                <a:ea typeface="Times New Roman" panose="02020603050405020304" pitchFamily="18" charset="0"/>
              </a:rPr>
              <a:t>Переклад та </a:t>
            </a:r>
            <a:r>
              <a:rPr lang="ru-RU" sz="1800" i="1" dirty="0" err="1">
                <a:solidFill>
                  <a:srgbClr val="000000"/>
                </a:solidFill>
                <a:effectLst/>
                <a:latin typeface="Times New Roman" panose="02020603050405020304" pitchFamily="18" charset="0"/>
                <a:ea typeface="Times New Roman" panose="02020603050405020304" pitchFamily="18" charset="0"/>
              </a:rPr>
              <a:t>друк</a:t>
            </a:r>
            <a:r>
              <a:rPr lang="ru-RU" sz="1800" i="1" dirty="0">
                <a:solidFill>
                  <a:srgbClr val="000000"/>
                </a:solidFill>
                <a:effectLst/>
                <a:latin typeface="Times New Roman" panose="02020603050405020304" pitchFamily="18" charset="0"/>
                <a:ea typeface="Times New Roman" panose="02020603050405020304" pitchFamily="18" charset="0"/>
              </a:rPr>
              <a:t> </a:t>
            </a:r>
            <a:r>
              <a:rPr lang="ru-RU" sz="1800" i="1" dirty="0" err="1">
                <a:solidFill>
                  <a:srgbClr val="000000"/>
                </a:solidFill>
                <a:effectLst/>
                <a:latin typeface="Times New Roman" panose="02020603050405020304" pitchFamily="18" charset="0"/>
                <a:ea typeface="Times New Roman" panose="02020603050405020304" pitchFamily="18" charset="0"/>
              </a:rPr>
              <a:t>матеріалу</a:t>
            </a:r>
            <a:r>
              <a:rPr lang="ru-RU" sz="1800" i="1" dirty="0">
                <a:solidFill>
                  <a:srgbClr val="000000"/>
                </a:solidFill>
                <a:effectLst/>
                <a:latin typeface="Times New Roman" panose="02020603050405020304" pitchFamily="18" charset="0"/>
                <a:ea typeface="Times New Roman" panose="02020603050405020304" pitchFamily="18" charset="0"/>
              </a:rPr>
              <a:t> </a:t>
            </a:r>
            <a:r>
              <a:rPr lang="ru-RU" sz="1800" i="1" dirty="0" err="1">
                <a:solidFill>
                  <a:srgbClr val="000000"/>
                </a:solidFill>
                <a:effectLst/>
                <a:latin typeface="Times New Roman" panose="02020603050405020304" pitchFamily="18" charset="0"/>
                <a:ea typeface="Times New Roman" panose="02020603050405020304" pitchFamily="18" charset="0"/>
              </a:rPr>
              <a:t>виконано</a:t>
            </a:r>
            <a:r>
              <a:rPr lang="ru-RU" sz="1800" i="1" dirty="0">
                <a:solidFill>
                  <a:srgbClr val="000000"/>
                </a:solidFill>
                <a:effectLst/>
                <a:latin typeface="Times New Roman" panose="02020603050405020304" pitchFamily="18" charset="0"/>
                <a:ea typeface="Times New Roman" panose="02020603050405020304" pitchFamily="18" charset="0"/>
              </a:rPr>
              <a:t> в рамках </a:t>
            </a:r>
            <a:r>
              <a:rPr lang="ru-RU" sz="1800" i="1" dirty="0" err="1">
                <a:solidFill>
                  <a:srgbClr val="000000"/>
                </a:solidFill>
                <a:effectLst/>
                <a:latin typeface="Times New Roman" panose="02020603050405020304" pitchFamily="18" charset="0"/>
                <a:ea typeface="Times New Roman" panose="02020603050405020304" pitchFamily="18" charset="0"/>
              </a:rPr>
              <a:t>проектів</a:t>
            </a:r>
            <a:r>
              <a:rPr lang="ru-RU" sz="1800" i="1" dirty="0">
                <a:solidFill>
                  <a:srgbClr val="000000"/>
                </a:solidFill>
                <a:effectLst/>
                <a:latin typeface="Times New Roman" panose="02020603050405020304" pitchFamily="18" charset="0"/>
                <a:ea typeface="Times New Roman" panose="02020603050405020304" pitchFamily="18" charset="0"/>
              </a:rPr>
              <a:t> </a:t>
            </a:r>
            <a:r>
              <a:rPr lang="ru-RU" sz="1800" i="1" dirty="0" err="1">
                <a:solidFill>
                  <a:srgbClr val="000000"/>
                </a:solidFill>
                <a:effectLst/>
                <a:latin typeface="Times New Roman" panose="02020603050405020304" pitchFamily="18" charset="0"/>
                <a:ea typeface="Times New Roman" panose="02020603050405020304" pitchFamily="18" charset="0"/>
              </a:rPr>
              <a:t>Німецького</a:t>
            </a:r>
            <a:r>
              <a:rPr lang="ru-RU" sz="1800" i="1" dirty="0">
                <a:solidFill>
                  <a:srgbClr val="000000"/>
                </a:solidFill>
                <a:effectLst/>
                <a:latin typeface="Times New Roman" panose="02020603050405020304" pitchFamily="18" charset="0"/>
                <a:ea typeface="Times New Roman" panose="02020603050405020304" pitchFamily="18" charset="0"/>
              </a:rPr>
              <a:t> </a:t>
            </a:r>
            <a:r>
              <a:rPr lang="ru-RU" sz="1800" i="1" dirty="0" err="1">
                <a:solidFill>
                  <a:srgbClr val="000000"/>
                </a:solidFill>
                <a:effectLst/>
                <a:latin typeface="Times New Roman" panose="02020603050405020304" pitchFamily="18" charset="0"/>
                <a:ea typeface="Times New Roman" panose="02020603050405020304" pitchFamily="18" charset="0"/>
              </a:rPr>
              <a:t>товариства</a:t>
            </a:r>
            <a:r>
              <a:rPr lang="ru-RU" sz="1800" i="1" dirty="0">
                <a:solidFill>
                  <a:srgbClr val="000000"/>
                </a:solidFill>
                <a:effectLst/>
                <a:latin typeface="Times New Roman" panose="02020603050405020304" pitchFamily="18" charset="0"/>
                <a:ea typeface="Times New Roman" panose="02020603050405020304" pitchFamily="18" charset="0"/>
              </a:rPr>
              <a:t> </a:t>
            </a:r>
            <a:r>
              <a:rPr lang="ru-RU" sz="1800" i="1" dirty="0" err="1">
                <a:solidFill>
                  <a:srgbClr val="000000"/>
                </a:solidFill>
                <a:effectLst/>
                <a:latin typeface="Times New Roman" panose="02020603050405020304" pitchFamily="18" charset="0"/>
                <a:ea typeface="Times New Roman" panose="02020603050405020304" pitchFamily="18" charset="0"/>
              </a:rPr>
              <a:t>міжнародного</a:t>
            </a:r>
            <a:r>
              <a:rPr lang="ru-RU" sz="1800" i="1" dirty="0">
                <a:solidFill>
                  <a:srgbClr val="000000"/>
                </a:solidFill>
                <a:effectLst/>
                <a:latin typeface="Times New Roman" panose="02020603050405020304" pitchFamily="18" charset="0"/>
                <a:ea typeface="Times New Roman" panose="02020603050405020304" pitchFamily="18" charset="0"/>
              </a:rPr>
              <a:t> </a:t>
            </a:r>
            <a:r>
              <a:rPr lang="ru-RU" sz="1800" i="1" dirty="0" err="1">
                <a:solidFill>
                  <a:srgbClr val="000000"/>
                </a:solidFill>
                <a:effectLst/>
                <a:latin typeface="Times New Roman" panose="02020603050405020304" pitchFamily="18" charset="0"/>
                <a:ea typeface="Times New Roman" panose="02020603050405020304" pitchFamily="18" charset="0"/>
              </a:rPr>
              <a:t>співробітництва</a:t>
            </a:r>
            <a:r>
              <a:rPr lang="ru-RU" sz="1800" i="1" dirty="0">
                <a:solidFill>
                  <a:srgbClr val="000000"/>
                </a:solidFill>
                <a:effectLst/>
                <a:latin typeface="Times New Roman" panose="02020603050405020304" pitchFamily="18" charset="0"/>
                <a:ea typeface="Times New Roman" panose="02020603050405020304" pitchFamily="18" charset="0"/>
              </a:rPr>
              <a:t> (GIZ)</a:t>
            </a:r>
            <a:r>
              <a:rPr lang="uk-UA" sz="1800" i="1" dirty="0">
                <a:solidFill>
                  <a:srgbClr val="000000"/>
                </a:solidFill>
                <a:effectLst/>
                <a:latin typeface="Times New Roman" panose="02020603050405020304" pitchFamily="18" charset="0"/>
                <a:ea typeface="Times New Roman" panose="02020603050405020304" pitchFamily="18" charset="0"/>
              </a:rPr>
              <a:t> та з дозволу </a:t>
            </a:r>
            <a:r>
              <a:rPr lang="ru-RU" sz="1800" i="1" dirty="0" err="1">
                <a:solidFill>
                  <a:srgbClr val="000000"/>
                </a:solidFill>
                <a:effectLst/>
                <a:latin typeface="Times New Roman" panose="02020603050405020304" pitchFamily="18" charset="0"/>
                <a:ea typeface="Times New Roman" panose="02020603050405020304" pitchFamily="18" charset="0"/>
              </a:rPr>
              <a:t>Науково-дослідницького</a:t>
            </a:r>
            <a:r>
              <a:rPr lang="ru-RU" sz="1800" i="1" dirty="0">
                <a:solidFill>
                  <a:srgbClr val="000000"/>
                </a:solidFill>
                <a:effectLst/>
                <a:latin typeface="Times New Roman" panose="02020603050405020304" pitchFamily="18" charset="0"/>
                <a:ea typeface="Times New Roman" panose="02020603050405020304" pitchFamily="18" charset="0"/>
              </a:rPr>
              <a:t> </a:t>
            </a:r>
            <a:r>
              <a:rPr lang="ru-RU" sz="1800" i="1" dirty="0" err="1">
                <a:solidFill>
                  <a:srgbClr val="000000"/>
                </a:solidFill>
                <a:effectLst/>
                <a:latin typeface="Times New Roman" panose="02020603050405020304" pitchFamily="18" charset="0"/>
                <a:ea typeface="Times New Roman" panose="02020603050405020304" pitchFamily="18" charset="0"/>
              </a:rPr>
              <a:t>товариства</a:t>
            </a:r>
            <a:r>
              <a:rPr lang="ru-RU" sz="1800" i="1" dirty="0">
                <a:solidFill>
                  <a:srgbClr val="000000"/>
                </a:solidFill>
                <a:effectLst/>
                <a:latin typeface="Times New Roman" panose="02020603050405020304" pitchFamily="18" charset="0"/>
                <a:ea typeface="Times New Roman" panose="02020603050405020304" pitchFamily="18" charset="0"/>
              </a:rPr>
              <a:t> </a:t>
            </a:r>
            <a:r>
              <a:rPr lang="ru-RU" sz="1800" i="1" dirty="0" err="1">
                <a:solidFill>
                  <a:srgbClr val="000000"/>
                </a:solidFill>
                <a:effectLst/>
                <a:latin typeface="Times New Roman" panose="02020603050405020304" pitchFamily="18" charset="0"/>
                <a:ea typeface="Times New Roman" panose="02020603050405020304" pitchFamily="18" charset="0"/>
              </a:rPr>
              <a:t>доріг</a:t>
            </a:r>
            <a:r>
              <a:rPr lang="ru-RU" sz="1800" i="1" dirty="0">
                <a:solidFill>
                  <a:srgbClr val="000000"/>
                </a:solidFill>
                <a:effectLst/>
                <a:latin typeface="Times New Roman" panose="02020603050405020304" pitchFamily="18" charset="0"/>
                <a:ea typeface="Times New Roman" panose="02020603050405020304" pitchFamily="18" charset="0"/>
              </a:rPr>
              <a:t> </a:t>
            </a:r>
            <a:r>
              <a:rPr lang="uk-UA" sz="1800" i="1" dirty="0">
                <a:solidFill>
                  <a:srgbClr val="000000"/>
                </a:solidFill>
                <a:effectLst/>
                <a:latin typeface="Times New Roman" panose="02020603050405020304" pitchFamily="18" charset="0"/>
                <a:ea typeface="Times New Roman" panose="02020603050405020304" pitchFamily="18" charset="0"/>
              </a:rPr>
              <a:t>і </a:t>
            </a:r>
            <a:r>
              <a:rPr lang="ru-RU" sz="1800" i="1" dirty="0">
                <a:solidFill>
                  <a:srgbClr val="000000"/>
                </a:solidFill>
                <a:effectLst/>
                <a:latin typeface="Times New Roman" panose="02020603050405020304" pitchFamily="18" charset="0"/>
                <a:ea typeface="Times New Roman" panose="02020603050405020304" pitchFamily="18" charset="0"/>
              </a:rPr>
              <a:t>транспорту, м</a:t>
            </a:r>
            <a:r>
              <a:rPr lang="uk-UA" sz="1800" i="1" dirty="0">
                <a:solidFill>
                  <a:srgbClr val="000000"/>
                </a:solidFill>
                <a:effectLst/>
                <a:latin typeface="Times New Roman" panose="02020603050405020304" pitchFamily="18" charset="0"/>
                <a:ea typeface="Times New Roman" panose="02020603050405020304" pitchFamily="18" charset="0"/>
              </a:rPr>
              <a:t>.</a:t>
            </a:r>
            <a:r>
              <a:rPr lang="ru-RU" sz="1800" i="1" dirty="0">
                <a:solidFill>
                  <a:srgbClr val="000000"/>
                </a:solidFill>
                <a:effectLst/>
                <a:latin typeface="Times New Roman" panose="02020603050405020304" pitchFamily="18" charset="0"/>
                <a:ea typeface="Times New Roman" panose="02020603050405020304" pitchFamily="18" charset="0"/>
              </a:rPr>
              <a:t>Кельн, </a:t>
            </a:r>
            <a:r>
              <a:rPr lang="ru-RU" sz="1800" i="1" dirty="0" err="1">
                <a:solidFill>
                  <a:srgbClr val="000000"/>
                </a:solidFill>
                <a:effectLst/>
                <a:latin typeface="Times New Roman" panose="02020603050405020304" pitchFamily="18" charset="0"/>
                <a:ea typeface="Times New Roman" panose="02020603050405020304" pitchFamily="18" charset="0"/>
              </a:rPr>
              <a:t>Німеччина</a:t>
            </a:r>
            <a:r>
              <a:rPr lang="ru-RU" sz="1800" i="1" dirty="0">
                <a:solidFill>
                  <a:srgbClr val="000000"/>
                </a:solidFill>
                <a:effectLst/>
                <a:latin typeface="Times New Roman" panose="02020603050405020304" pitchFamily="18" charset="0"/>
                <a:ea typeface="Times New Roman" panose="02020603050405020304" pitchFamily="18" charset="0"/>
              </a:rPr>
              <a:t> (FGSV</a:t>
            </a:r>
            <a:r>
              <a:rPr lang="uk-UA" sz="1800" i="1" dirty="0">
                <a:solidFill>
                  <a:srgbClr val="000000"/>
                </a:solidFill>
                <a:effectLst/>
                <a:latin typeface="Times New Roman" panose="02020603050405020304" pitchFamily="18" charset="0"/>
                <a:ea typeface="Times New Roman" panose="02020603050405020304" pitchFamily="18" charset="0"/>
              </a:rPr>
              <a:t>). Оригінальна версія доступна </a:t>
            </a:r>
            <a:r>
              <a:rPr lang="ru-RU" sz="1800" i="1" dirty="0">
                <a:solidFill>
                  <a:srgbClr val="000000"/>
                </a:solidFill>
                <a:effectLst/>
                <a:latin typeface="Times New Roman" panose="02020603050405020304" pitchFamily="18" charset="0"/>
                <a:ea typeface="Times New Roman" panose="02020603050405020304" pitchFamily="18" charset="0"/>
              </a:rPr>
              <a:t>у </a:t>
            </a:r>
            <a:r>
              <a:rPr lang="ru-RU" sz="1800" i="1" dirty="0" err="1">
                <a:solidFill>
                  <a:srgbClr val="000000"/>
                </a:solidFill>
                <a:effectLst/>
                <a:latin typeface="Times New Roman" panose="02020603050405020304" pitchFamily="18" charset="0"/>
                <a:ea typeface="Times New Roman" panose="02020603050405020304" pitchFamily="18" charset="0"/>
              </a:rPr>
              <a:t>видавництві</a:t>
            </a:r>
            <a:r>
              <a:rPr lang="ru-RU" sz="1800" i="1" dirty="0">
                <a:solidFill>
                  <a:srgbClr val="000000"/>
                </a:solidFill>
                <a:effectLst/>
                <a:latin typeface="Times New Roman" panose="02020603050405020304" pitchFamily="18" charset="0"/>
                <a:ea typeface="Times New Roman" panose="02020603050405020304" pitchFamily="18" charset="0"/>
              </a:rPr>
              <a:t> FGSV, </a:t>
            </a:r>
            <a:r>
              <a:rPr lang="ru-RU" sz="1800" i="1" dirty="0" err="1">
                <a:solidFill>
                  <a:srgbClr val="000000"/>
                </a:solidFill>
                <a:effectLst/>
                <a:latin typeface="Times New Roman" panose="02020603050405020304" pitchFamily="18" charset="0"/>
                <a:ea typeface="Times New Roman" panose="02020603050405020304" pitchFamily="18" charset="0"/>
              </a:rPr>
              <a:t>Весселінгер</a:t>
            </a:r>
            <a:r>
              <a:rPr lang="ru-RU" sz="1800" i="1" dirty="0">
                <a:solidFill>
                  <a:srgbClr val="000000"/>
                </a:solidFill>
                <a:effectLst/>
                <a:latin typeface="Times New Roman" panose="02020603050405020304" pitchFamily="18" charset="0"/>
                <a:ea typeface="Times New Roman" panose="02020603050405020304" pitchFamily="18" charset="0"/>
              </a:rPr>
              <a:t> </a:t>
            </a:r>
            <a:r>
              <a:rPr lang="ru-RU" sz="1800" i="1" dirty="0" err="1">
                <a:solidFill>
                  <a:srgbClr val="000000"/>
                </a:solidFill>
                <a:effectLst/>
                <a:latin typeface="Times New Roman" panose="02020603050405020304" pitchFamily="18" charset="0"/>
                <a:ea typeface="Times New Roman" panose="02020603050405020304" pitchFamily="18" charset="0"/>
              </a:rPr>
              <a:t>штрасе</a:t>
            </a:r>
            <a:r>
              <a:rPr lang="ru-RU" sz="1800" i="1" dirty="0">
                <a:solidFill>
                  <a:srgbClr val="000000"/>
                </a:solidFill>
                <a:effectLst/>
                <a:latin typeface="Times New Roman" panose="02020603050405020304" pitchFamily="18" charset="0"/>
                <a:ea typeface="Times New Roman" panose="02020603050405020304" pitchFamily="18" charset="0"/>
              </a:rPr>
              <a:t> 17, 50999 Кельн, </a:t>
            </a:r>
            <a:r>
              <a:rPr lang="ru-RU" sz="1800" i="1" u="sng" dirty="0">
                <a:solidFill>
                  <a:srgbClr val="000000"/>
                </a:solidFill>
                <a:effectLst/>
                <a:latin typeface="Times New Roman" panose="02020603050405020304" pitchFamily="18" charset="0"/>
                <a:ea typeface="Times New Roman" panose="02020603050405020304" pitchFamily="18" charset="0"/>
                <a:hlinkClick r:id="rId2"/>
              </a:rPr>
              <a:t>www.fgsv-verlag.de</a:t>
            </a:r>
            <a:r>
              <a:rPr lang="uk-UA" sz="1800" i="1" dirty="0">
                <a:solidFill>
                  <a:srgbClr val="000000"/>
                </a:solidFill>
                <a:effectLst/>
                <a:latin typeface="Times New Roman" panose="02020603050405020304" pitchFamily="18" charset="0"/>
                <a:ea typeface="Times New Roman" panose="02020603050405020304" pitchFamily="18" charset="0"/>
              </a:rPr>
              <a:t>.</a:t>
            </a:r>
            <a:endParaRPr lang="en-GB" sz="1800" dirty="0">
              <a:effectLst/>
              <a:latin typeface="Times New Roman" panose="02020603050405020304" pitchFamily="18" charset="0"/>
              <a:ea typeface="Times New Roman" panose="02020603050405020304" pitchFamily="18" charset="0"/>
            </a:endParaRPr>
          </a:p>
          <a:p>
            <a:pPr marL="0" indent="0" algn="just">
              <a:lnSpc>
                <a:spcPct val="115000"/>
              </a:lnSpc>
              <a:buNone/>
            </a:pPr>
            <a:r>
              <a:rPr lang="uk-UA" sz="1800" i="1" dirty="0">
                <a:solidFill>
                  <a:srgbClr val="000000"/>
                </a:solidFill>
                <a:effectLst/>
                <a:latin typeface="Times New Roman" panose="02020603050405020304" pitchFamily="18" charset="0"/>
                <a:ea typeface="Times New Roman" panose="02020603050405020304" pitchFamily="18" charset="0"/>
              </a:rPr>
              <a:t>4. </a:t>
            </a:r>
            <a:r>
              <a:rPr lang="ru-RU" sz="1800" i="1" dirty="0" err="1">
                <a:solidFill>
                  <a:srgbClr val="000000"/>
                </a:solidFill>
                <a:effectLst/>
                <a:latin typeface="Times New Roman" panose="02020603050405020304" pitchFamily="18" charset="0"/>
                <a:ea typeface="Times New Roman" panose="02020603050405020304" pitchFamily="18" charset="0"/>
              </a:rPr>
              <a:t>Stra</a:t>
            </a:r>
            <a:r>
              <a:rPr lang="uk-UA" sz="1800" i="1" dirty="0">
                <a:solidFill>
                  <a:srgbClr val="000000"/>
                </a:solidFill>
                <a:effectLst/>
                <a:latin typeface="Times New Roman" panose="02020603050405020304" pitchFamily="18" charset="0"/>
                <a:ea typeface="Times New Roman" panose="02020603050405020304" pitchFamily="18" charset="0"/>
              </a:rPr>
              <a:t>ß</a:t>
            </a:r>
            <a:r>
              <a:rPr lang="ru-RU" sz="1800" i="1" dirty="0" err="1">
                <a:solidFill>
                  <a:srgbClr val="000000"/>
                </a:solidFill>
                <a:effectLst/>
                <a:latin typeface="Times New Roman" panose="02020603050405020304" pitchFamily="18" charset="0"/>
                <a:ea typeface="Times New Roman" panose="02020603050405020304" pitchFamily="18" charset="0"/>
              </a:rPr>
              <a:t>enverkehrs</a:t>
            </a:r>
            <a:r>
              <a:rPr lang="uk-UA" sz="1800" i="1" dirty="0">
                <a:solidFill>
                  <a:srgbClr val="000000"/>
                </a:solidFill>
                <a:effectLst/>
                <a:latin typeface="Times New Roman" panose="02020603050405020304" pitchFamily="18" charset="0"/>
                <a:ea typeface="Times New Roman" panose="02020603050405020304" pitchFamily="18" charset="0"/>
              </a:rPr>
              <a:t>-</a:t>
            </a:r>
            <a:r>
              <a:rPr lang="ru-RU" sz="1800" i="1" dirty="0" err="1">
                <a:solidFill>
                  <a:srgbClr val="000000"/>
                </a:solidFill>
                <a:effectLst/>
                <a:latin typeface="Times New Roman" panose="02020603050405020304" pitchFamily="18" charset="0"/>
                <a:ea typeface="Times New Roman" panose="02020603050405020304" pitchFamily="18" charset="0"/>
              </a:rPr>
              <a:t>Ordnung</a:t>
            </a:r>
            <a:r>
              <a:rPr lang="uk-UA" sz="1800" i="1" dirty="0">
                <a:solidFill>
                  <a:srgbClr val="000000"/>
                </a:solidFill>
                <a:effectLst/>
                <a:latin typeface="Times New Roman" panose="02020603050405020304" pitchFamily="18" charset="0"/>
                <a:ea typeface="Times New Roman" panose="02020603050405020304" pitchFamily="18" charset="0"/>
              </a:rPr>
              <a:t> (</a:t>
            </a:r>
            <a:r>
              <a:rPr lang="ru-RU" sz="1800" i="1" dirty="0" err="1">
                <a:solidFill>
                  <a:srgbClr val="000000"/>
                </a:solidFill>
                <a:effectLst/>
                <a:latin typeface="Times New Roman" panose="02020603050405020304" pitchFamily="18" charset="0"/>
                <a:ea typeface="Times New Roman" panose="02020603050405020304" pitchFamily="18" charset="0"/>
              </a:rPr>
              <a:t>StVO</a:t>
            </a:r>
            <a:r>
              <a:rPr lang="uk-UA" sz="1800" i="1" dirty="0">
                <a:solidFill>
                  <a:srgbClr val="000000"/>
                </a:solidFill>
                <a:effectLst/>
                <a:latin typeface="Times New Roman" panose="02020603050405020304" pitchFamily="18" charset="0"/>
                <a:ea typeface="Times New Roman" panose="02020603050405020304" pitchFamily="18" charset="0"/>
              </a:rPr>
              <a:t>) (Правила дорожнього руху). </a:t>
            </a:r>
            <a:r>
              <a:rPr lang="uk-UA" sz="1800" i="1" kern="1800" dirty="0">
                <a:solidFill>
                  <a:srgbClr val="000000"/>
                </a:solidFill>
                <a:effectLst/>
                <a:latin typeface="Times New Roman" panose="02020603050405020304" pitchFamily="18" charset="0"/>
                <a:ea typeface="Times New Roman" panose="02020603050405020304" pitchFamily="18" charset="0"/>
              </a:rPr>
              <a:t>Електронний ресурс] </a:t>
            </a:r>
            <a:r>
              <a:rPr lang="uk-UA" sz="1800" i="1" dirty="0">
                <a:solidFill>
                  <a:srgbClr val="000000"/>
                </a:solidFill>
                <a:effectLst/>
                <a:latin typeface="Times New Roman" panose="02020603050405020304" pitchFamily="18" charset="0"/>
                <a:ea typeface="Times New Roman" panose="02020603050405020304" pitchFamily="18" charset="0"/>
              </a:rPr>
              <a:t>/Режим доступу: </a:t>
            </a:r>
            <a:r>
              <a:rPr lang="uk-UA" sz="1800" i="1" u="sng" dirty="0">
                <a:solidFill>
                  <a:srgbClr val="000000"/>
                </a:solidFill>
                <a:effectLst/>
                <a:latin typeface="Times New Roman" panose="02020603050405020304" pitchFamily="18" charset="0"/>
                <a:ea typeface="Times New Roman" panose="02020603050405020304" pitchFamily="18" charset="0"/>
                <a:hlinkClick r:id="rId3"/>
              </a:rPr>
              <a:t>https://</a:t>
            </a:r>
            <a:r>
              <a:rPr lang="ru-RU" sz="1800" i="1" u="sng" dirty="0" err="1">
                <a:solidFill>
                  <a:srgbClr val="000000"/>
                </a:solidFill>
                <a:effectLst/>
                <a:latin typeface="Times New Roman" panose="02020603050405020304" pitchFamily="18" charset="0"/>
                <a:ea typeface="Times New Roman" panose="02020603050405020304" pitchFamily="18" charset="0"/>
                <a:hlinkClick r:id="rId3"/>
              </a:rPr>
              <a:t>bundesgesetzblatt</a:t>
            </a:r>
            <a:r>
              <a:rPr lang="uk-UA" sz="1800" i="1" u="sng" dirty="0">
                <a:solidFill>
                  <a:srgbClr val="000000"/>
                </a:solidFill>
                <a:effectLst/>
                <a:latin typeface="Times New Roman" panose="02020603050405020304" pitchFamily="18" charset="0"/>
                <a:ea typeface="Times New Roman" panose="02020603050405020304" pitchFamily="18" charset="0"/>
                <a:hlinkClick r:id="rId3"/>
              </a:rPr>
              <a:t>.</a:t>
            </a:r>
            <a:r>
              <a:rPr lang="ru-RU" sz="1800" i="1" u="sng" dirty="0" err="1">
                <a:solidFill>
                  <a:srgbClr val="000000"/>
                </a:solidFill>
                <a:effectLst/>
                <a:latin typeface="Times New Roman" panose="02020603050405020304" pitchFamily="18" charset="0"/>
                <a:ea typeface="Times New Roman" panose="02020603050405020304" pitchFamily="18" charset="0"/>
                <a:hlinkClick r:id="rId3"/>
              </a:rPr>
              <a:t>de</a:t>
            </a:r>
            <a:r>
              <a:rPr lang="uk-UA" sz="1800" i="1" dirty="0">
                <a:solidFill>
                  <a:srgbClr val="000000"/>
                </a:solidFill>
                <a:effectLst/>
                <a:latin typeface="Times New Roman" panose="02020603050405020304" pitchFamily="18" charset="0"/>
                <a:ea typeface="Times New Roman" panose="02020603050405020304" pitchFamily="18" charset="0"/>
              </a:rPr>
              <a:t>, </a:t>
            </a:r>
            <a:r>
              <a:rPr lang="ru-RU" sz="1800" i="1" dirty="0" err="1">
                <a:solidFill>
                  <a:srgbClr val="000000"/>
                </a:solidFill>
                <a:effectLst/>
                <a:latin typeface="Times New Roman" panose="02020603050405020304" pitchFamily="18" charset="0"/>
                <a:ea typeface="Times New Roman" panose="02020603050405020304" pitchFamily="18" charset="0"/>
              </a:rPr>
              <a:t>de</a:t>
            </a:r>
            <a:r>
              <a:rPr lang="uk-UA" sz="1800" i="1" dirty="0">
                <a:solidFill>
                  <a:srgbClr val="000000"/>
                </a:solidFill>
                <a:effectLst/>
                <a:latin typeface="Times New Roman" panose="02020603050405020304" pitchFamily="18" charset="0"/>
                <a:ea typeface="Times New Roman" panose="02020603050405020304" pitchFamily="18" charset="0"/>
              </a:rPr>
              <a:t>.</a:t>
            </a:r>
            <a:r>
              <a:rPr lang="ru-RU" sz="1800" i="1" dirty="0" err="1">
                <a:solidFill>
                  <a:srgbClr val="000000"/>
                </a:solidFill>
                <a:effectLst/>
                <a:latin typeface="Times New Roman" panose="02020603050405020304" pitchFamily="18" charset="0"/>
                <a:ea typeface="Times New Roman" panose="02020603050405020304" pitchFamily="18" charset="0"/>
              </a:rPr>
              <a:t>wikipedia</a:t>
            </a:r>
            <a:r>
              <a:rPr lang="uk-UA" sz="1800" i="1" dirty="0">
                <a:solidFill>
                  <a:srgbClr val="000000"/>
                </a:solidFill>
                <a:effectLst/>
                <a:latin typeface="Times New Roman" panose="02020603050405020304" pitchFamily="18" charset="0"/>
                <a:ea typeface="Times New Roman" panose="02020603050405020304" pitchFamily="18" charset="0"/>
              </a:rPr>
              <a:t>.</a:t>
            </a:r>
            <a:r>
              <a:rPr lang="ru-RU" sz="1800" i="1" dirty="0" err="1">
                <a:solidFill>
                  <a:srgbClr val="000000"/>
                </a:solidFill>
                <a:effectLst/>
                <a:latin typeface="Times New Roman" panose="02020603050405020304" pitchFamily="18" charset="0"/>
                <a:ea typeface="Times New Roman" panose="02020603050405020304" pitchFamily="18" charset="0"/>
              </a:rPr>
              <a:t>org</a:t>
            </a:r>
            <a:r>
              <a:rPr lang="uk-UA" sz="1800" i="1" dirty="0">
                <a:solidFill>
                  <a:srgbClr val="000000"/>
                </a:solidFill>
                <a:effectLst/>
                <a:latin typeface="Times New Roman" panose="02020603050405020304" pitchFamily="18" charset="0"/>
                <a:ea typeface="Times New Roman" panose="02020603050405020304" pitchFamily="18" charset="0"/>
              </a:rPr>
              <a:t>/</a:t>
            </a:r>
            <a:r>
              <a:rPr lang="ru-RU" sz="1800" i="1" dirty="0" err="1">
                <a:solidFill>
                  <a:srgbClr val="000000"/>
                </a:solidFill>
                <a:effectLst/>
                <a:latin typeface="Times New Roman" panose="02020603050405020304" pitchFamily="18" charset="0"/>
                <a:ea typeface="Times New Roman" panose="02020603050405020304" pitchFamily="18" charset="0"/>
              </a:rPr>
              <a:t>wiki</a:t>
            </a:r>
            <a:r>
              <a:rPr lang="uk-UA" sz="1800" i="1" dirty="0">
                <a:solidFill>
                  <a:srgbClr val="000000"/>
                </a:solidFill>
                <a:effectLst/>
                <a:latin typeface="Times New Roman" panose="02020603050405020304" pitchFamily="18" charset="0"/>
                <a:ea typeface="Times New Roman" panose="02020603050405020304" pitchFamily="18" charset="0"/>
              </a:rPr>
              <a:t>/</a:t>
            </a:r>
            <a:r>
              <a:rPr lang="ru-RU" sz="1800" i="1" dirty="0" err="1">
                <a:solidFill>
                  <a:srgbClr val="000000"/>
                </a:solidFill>
                <a:effectLst/>
                <a:latin typeface="Times New Roman" panose="02020603050405020304" pitchFamily="18" charset="0"/>
                <a:ea typeface="Times New Roman" panose="02020603050405020304" pitchFamily="18" charset="0"/>
              </a:rPr>
              <a:t>Bildtafel</a:t>
            </a:r>
            <a:r>
              <a:rPr lang="uk-UA" sz="1800" i="1" dirty="0">
                <a:solidFill>
                  <a:srgbClr val="000000"/>
                </a:solidFill>
                <a:effectLst/>
                <a:latin typeface="Times New Roman" panose="02020603050405020304" pitchFamily="18" charset="0"/>
                <a:ea typeface="Times New Roman" panose="02020603050405020304" pitchFamily="18" charset="0"/>
              </a:rPr>
              <a:t>_</a:t>
            </a:r>
            <a:r>
              <a:rPr lang="ru-RU" sz="1800" i="1" dirty="0" err="1">
                <a:solidFill>
                  <a:srgbClr val="000000"/>
                </a:solidFill>
                <a:effectLst/>
                <a:latin typeface="Times New Roman" panose="02020603050405020304" pitchFamily="18" charset="0"/>
                <a:ea typeface="Times New Roman" panose="02020603050405020304" pitchFamily="18" charset="0"/>
              </a:rPr>
              <a:t>der</a:t>
            </a:r>
            <a:r>
              <a:rPr lang="uk-UA" sz="1800" i="1" dirty="0">
                <a:solidFill>
                  <a:srgbClr val="000000"/>
                </a:solidFill>
                <a:effectLst/>
                <a:latin typeface="Times New Roman" panose="02020603050405020304" pitchFamily="18" charset="0"/>
                <a:ea typeface="Times New Roman" panose="02020603050405020304" pitchFamily="18" charset="0"/>
              </a:rPr>
              <a:t>_</a:t>
            </a:r>
            <a:r>
              <a:rPr lang="ru-RU" sz="1800" i="1" dirty="0" err="1">
                <a:solidFill>
                  <a:srgbClr val="000000"/>
                </a:solidFill>
                <a:effectLst/>
                <a:latin typeface="Times New Roman" panose="02020603050405020304" pitchFamily="18" charset="0"/>
                <a:ea typeface="Times New Roman" panose="02020603050405020304" pitchFamily="18" charset="0"/>
              </a:rPr>
              <a:t>Verkehrszeichen</a:t>
            </a:r>
            <a:r>
              <a:rPr lang="uk-UA" sz="1800" i="1" dirty="0">
                <a:solidFill>
                  <a:srgbClr val="000000"/>
                </a:solidFill>
                <a:effectLst/>
                <a:latin typeface="Times New Roman" panose="02020603050405020304" pitchFamily="18" charset="0"/>
                <a:ea typeface="Times New Roman" panose="02020603050405020304" pitchFamily="18" charset="0"/>
              </a:rPr>
              <a:t>_</a:t>
            </a:r>
            <a:r>
              <a:rPr lang="ru-RU" sz="1800" i="1" dirty="0" err="1">
                <a:solidFill>
                  <a:srgbClr val="000000"/>
                </a:solidFill>
                <a:effectLst/>
                <a:latin typeface="Times New Roman" panose="02020603050405020304" pitchFamily="18" charset="0"/>
                <a:ea typeface="Times New Roman" panose="02020603050405020304" pitchFamily="18" charset="0"/>
              </a:rPr>
              <a:t>in</a:t>
            </a:r>
            <a:r>
              <a:rPr lang="uk-UA" sz="1800" i="1" dirty="0">
                <a:solidFill>
                  <a:srgbClr val="000000"/>
                </a:solidFill>
                <a:effectLst/>
                <a:latin typeface="Times New Roman" panose="02020603050405020304" pitchFamily="18" charset="0"/>
                <a:ea typeface="Times New Roman" panose="02020603050405020304" pitchFamily="18" charset="0"/>
              </a:rPr>
              <a:t>_</a:t>
            </a:r>
            <a:r>
              <a:rPr lang="ru-RU" sz="1800" i="1" dirty="0">
                <a:solidFill>
                  <a:srgbClr val="000000"/>
                </a:solidFill>
                <a:effectLst/>
                <a:latin typeface="Times New Roman" panose="02020603050405020304" pitchFamily="18" charset="0"/>
                <a:ea typeface="Times New Roman" panose="02020603050405020304" pitchFamily="18" charset="0"/>
              </a:rPr>
              <a:t>Deutschland</a:t>
            </a:r>
            <a:endParaRPr lang="en-GB" sz="1800" dirty="0">
              <a:effectLst/>
              <a:latin typeface="Times New Roman" panose="02020603050405020304" pitchFamily="18" charset="0"/>
              <a:ea typeface="Times New Roman" panose="02020603050405020304" pitchFamily="18" charset="0"/>
            </a:endParaRPr>
          </a:p>
          <a:p>
            <a:endParaRPr lang="en-GB" dirty="0"/>
          </a:p>
        </p:txBody>
      </p:sp>
    </p:spTree>
    <p:extLst>
      <p:ext uri="{BB962C8B-B14F-4D97-AF65-F5344CB8AC3E}">
        <p14:creationId xmlns:p14="http://schemas.microsoft.com/office/powerpoint/2010/main" val="4262118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441A6-187A-A012-3202-AF693FBF1526}"/>
              </a:ext>
            </a:extLst>
          </p:cNvPr>
          <p:cNvSpPr>
            <a:spLocks noGrp="1"/>
          </p:cNvSpPr>
          <p:nvPr>
            <p:ph type="title"/>
          </p:nvPr>
        </p:nvSpPr>
        <p:spPr>
          <a:xfrm>
            <a:off x="1470901" y="885822"/>
            <a:ext cx="7081191" cy="844420"/>
          </a:xfrm>
        </p:spPr>
        <p:txBody>
          <a:bodyPr anchor="t"/>
          <a:lstStyle/>
          <a:p>
            <a:r>
              <a:rPr lang="ru-RU" dirty="0" err="1">
                <a:latin typeface="Times New Roman" panose="02020603050405020304" pitchFamily="18" charset="0"/>
                <a:ea typeface="Times New Roman" panose="02020603050405020304" pitchFamily="18" charset="0"/>
              </a:rPr>
              <a:t>І</a:t>
            </a:r>
            <a:r>
              <a:rPr lang="ru-RU" sz="4000" dirty="0" err="1">
                <a:effectLst/>
                <a:latin typeface="Times New Roman" panose="02020603050405020304" pitchFamily="18" charset="0"/>
                <a:ea typeface="Times New Roman" panose="02020603050405020304" pitchFamily="18" charset="0"/>
              </a:rPr>
              <a:t>нтермодальність</a:t>
            </a:r>
            <a:r>
              <a:rPr lang="ru-RU" sz="4000" dirty="0">
                <a:effectLst/>
                <a:latin typeface="Times New Roman" panose="02020603050405020304" pitchFamily="18" charset="0"/>
                <a:ea typeface="Times New Roman" panose="02020603050405020304" pitchFamily="18" charset="0"/>
              </a:rPr>
              <a:t> (</a:t>
            </a:r>
            <a:r>
              <a:rPr lang="ru-RU" sz="4000" dirty="0" err="1">
                <a:effectLst/>
                <a:latin typeface="Times New Roman" panose="02020603050405020304" pitchFamily="18" charset="0"/>
                <a:ea typeface="Times New Roman" panose="02020603050405020304" pitchFamily="18" charset="0"/>
              </a:rPr>
              <a:t>co-modality</a:t>
            </a:r>
            <a:r>
              <a:rPr lang="ru-RU" sz="4000" dirty="0">
                <a:effectLst/>
                <a:latin typeface="Times New Roman" panose="02020603050405020304" pitchFamily="18" charset="0"/>
                <a:ea typeface="Times New Roman" panose="02020603050405020304" pitchFamily="18" charset="0"/>
              </a:rPr>
              <a:t>)</a:t>
            </a:r>
            <a:endParaRPr lang="en-GB" dirty="0"/>
          </a:p>
        </p:txBody>
      </p:sp>
      <p:sp>
        <p:nvSpPr>
          <p:cNvPr id="3" name="Content Placeholder 2">
            <a:extLst>
              <a:ext uri="{FF2B5EF4-FFF2-40B4-BE49-F238E27FC236}">
                <a16:creationId xmlns:a16="http://schemas.microsoft.com/office/drawing/2014/main" id="{328582FB-A08A-FE1B-CBED-EC12E068E450}"/>
              </a:ext>
            </a:extLst>
          </p:cNvPr>
          <p:cNvSpPr>
            <a:spLocks noGrp="1"/>
          </p:cNvSpPr>
          <p:nvPr>
            <p:ph sz="half" idx="1"/>
          </p:nvPr>
        </p:nvSpPr>
        <p:spPr>
          <a:xfrm>
            <a:off x="1409667" y="2135154"/>
            <a:ext cx="6390725" cy="3724470"/>
          </a:xfrm>
        </p:spPr>
        <p:txBody>
          <a:bodyPr anchor="t">
            <a:noAutofit/>
          </a:bodyPr>
          <a:lstStyle/>
          <a:p>
            <a:r>
              <a:rPr lang="ru-RU" sz="1600" dirty="0">
                <a:effectLst/>
                <a:latin typeface="Times New Roman" panose="02020603050405020304" pitchFamily="18" charset="0"/>
                <a:ea typeface="Times New Roman" panose="02020603050405020304" pitchFamily="18" charset="0"/>
              </a:rPr>
              <a:t>У 2006 </a:t>
            </a:r>
            <a:r>
              <a:rPr lang="ru-RU" sz="1600" dirty="0" err="1">
                <a:effectLst/>
                <a:latin typeface="Times New Roman" panose="02020603050405020304" pitchFamily="18" charset="0"/>
                <a:ea typeface="Times New Roman" panose="02020603050405020304" pitchFamily="18" charset="0"/>
              </a:rPr>
              <a:t>році</a:t>
            </a:r>
            <a:r>
              <a:rPr lang="ru-RU" sz="1600" dirty="0">
                <a:effectLst/>
                <a:latin typeface="Times New Roman" panose="02020603050405020304" pitchFamily="18" charset="0"/>
                <a:ea typeface="Times New Roman" panose="02020603050405020304" pitchFamily="18" charset="0"/>
              </a:rPr>
              <a:t> </a:t>
            </a:r>
            <a:r>
              <a:rPr lang="ru-RU" sz="1600" dirty="0" err="1">
                <a:effectLst/>
                <a:latin typeface="Times New Roman" panose="02020603050405020304" pitchFamily="18" charset="0"/>
                <a:ea typeface="Times New Roman" panose="02020603050405020304" pitchFamily="18" charset="0"/>
              </a:rPr>
              <a:t>Європейська</a:t>
            </a:r>
            <a:r>
              <a:rPr lang="ru-RU" sz="1600" dirty="0">
                <a:effectLst/>
                <a:latin typeface="Times New Roman" panose="02020603050405020304" pitchFamily="18" charset="0"/>
                <a:ea typeface="Times New Roman" panose="02020603050405020304" pitchFamily="18" charset="0"/>
              </a:rPr>
              <a:t> </a:t>
            </a:r>
            <a:r>
              <a:rPr lang="ru-RU" sz="1600" dirty="0" err="1">
                <a:effectLst/>
                <a:latin typeface="Times New Roman" panose="02020603050405020304" pitchFamily="18" charset="0"/>
                <a:ea typeface="Times New Roman" panose="02020603050405020304" pitchFamily="18" charset="0"/>
              </a:rPr>
              <a:t>комісія</a:t>
            </a:r>
            <a:r>
              <a:rPr lang="ru-RU" sz="1600" dirty="0">
                <a:effectLst/>
                <a:latin typeface="Times New Roman" panose="02020603050405020304" pitchFamily="18" charset="0"/>
                <a:ea typeface="Times New Roman" panose="02020603050405020304" pitchFamily="18" charset="0"/>
              </a:rPr>
              <a:t> </a:t>
            </a:r>
            <a:r>
              <a:rPr lang="ru-RU" sz="1600" dirty="0" err="1">
                <a:effectLst/>
                <a:latin typeface="Times New Roman" panose="02020603050405020304" pitchFamily="18" charset="0"/>
                <a:ea typeface="Times New Roman" panose="02020603050405020304" pitchFamily="18" charset="0"/>
              </a:rPr>
              <a:t>вперше</a:t>
            </a:r>
            <a:r>
              <a:rPr lang="ru-RU" sz="1600" dirty="0">
                <a:effectLst/>
                <a:latin typeface="Times New Roman" panose="02020603050405020304" pitchFamily="18" charset="0"/>
                <a:ea typeface="Times New Roman" panose="02020603050405020304" pitchFamily="18" charset="0"/>
              </a:rPr>
              <a:t> </a:t>
            </a:r>
            <a:r>
              <a:rPr lang="ru-RU" sz="1600" dirty="0" err="1">
                <a:effectLst/>
                <a:latin typeface="Times New Roman" panose="02020603050405020304" pitchFamily="18" charset="0"/>
                <a:ea typeface="Times New Roman" panose="02020603050405020304" pitchFamily="18" charset="0"/>
              </a:rPr>
              <a:t>застосувала</a:t>
            </a:r>
            <a:r>
              <a:rPr lang="ru-RU" sz="1600" dirty="0">
                <a:effectLst/>
                <a:latin typeface="Times New Roman" panose="02020603050405020304" pitchFamily="18" charset="0"/>
                <a:ea typeface="Times New Roman" panose="02020603050405020304" pitchFamily="18" charset="0"/>
              </a:rPr>
              <a:t> в </a:t>
            </a:r>
            <a:r>
              <a:rPr lang="ru-RU" sz="1600" dirty="0" err="1">
                <a:effectLst/>
                <a:latin typeface="Times New Roman" panose="02020603050405020304" pitchFamily="18" charset="0"/>
                <a:ea typeface="Times New Roman" panose="02020603050405020304" pitchFamily="18" charset="0"/>
              </a:rPr>
              <a:t>транспортній</a:t>
            </a:r>
            <a:r>
              <a:rPr lang="ru-RU" sz="1600" dirty="0">
                <a:effectLst/>
                <a:latin typeface="Times New Roman" panose="02020603050405020304" pitchFamily="18" charset="0"/>
                <a:ea typeface="Times New Roman" panose="02020603050405020304" pitchFamily="18" charset="0"/>
              </a:rPr>
              <a:t> </a:t>
            </a:r>
            <a:r>
              <a:rPr lang="ru-RU" sz="1600" dirty="0" err="1">
                <a:effectLst/>
                <a:latin typeface="Times New Roman" panose="02020603050405020304" pitchFamily="18" charset="0"/>
                <a:ea typeface="Times New Roman" panose="02020603050405020304" pitchFamily="18" charset="0"/>
              </a:rPr>
              <a:t>політиці</a:t>
            </a:r>
            <a:r>
              <a:rPr lang="ru-RU" sz="1600" dirty="0">
                <a:effectLst/>
                <a:latin typeface="Times New Roman" panose="02020603050405020304" pitchFamily="18" charset="0"/>
                <a:ea typeface="Times New Roman" panose="02020603050405020304" pitchFamily="18" charset="0"/>
              </a:rPr>
              <a:t> </a:t>
            </a:r>
            <a:r>
              <a:rPr lang="ru-RU" sz="1600" dirty="0" err="1">
                <a:effectLst/>
                <a:latin typeface="Times New Roman" panose="02020603050405020304" pitchFamily="18" charset="0"/>
                <a:ea typeface="Times New Roman" panose="02020603050405020304" pitchFamily="18" charset="0"/>
              </a:rPr>
              <a:t>нове</a:t>
            </a:r>
            <a:r>
              <a:rPr lang="ru-RU" sz="1600" dirty="0">
                <a:effectLst/>
                <a:latin typeface="Times New Roman" panose="02020603050405020304" pitchFamily="18" charset="0"/>
                <a:ea typeface="Times New Roman" panose="02020603050405020304" pitchFamily="18" charset="0"/>
              </a:rPr>
              <a:t> </a:t>
            </a:r>
            <a:r>
              <a:rPr lang="ru-RU" sz="1600" dirty="0" err="1">
                <a:effectLst/>
                <a:latin typeface="Times New Roman" panose="02020603050405020304" pitchFamily="18" charset="0"/>
                <a:ea typeface="Times New Roman" panose="02020603050405020304" pitchFamily="18" charset="0"/>
              </a:rPr>
              <a:t>поняття</a:t>
            </a:r>
            <a:r>
              <a:rPr lang="ru-RU" sz="1600" dirty="0">
                <a:effectLst/>
                <a:latin typeface="Times New Roman" panose="02020603050405020304" pitchFamily="18" charset="0"/>
                <a:ea typeface="Times New Roman" panose="02020603050405020304" pitchFamily="18" charset="0"/>
              </a:rPr>
              <a:t> «</a:t>
            </a:r>
            <a:r>
              <a:rPr lang="ru-RU" sz="1600" dirty="0" err="1">
                <a:effectLst/>
                <a:latin typeface="Times New Roman" panose="02020603050405020304" pitchFamily="18" charset="0"/>
                <a:ea typeface="Times New Roman" panose="02020603050405020304" pitchFamily="18" charset="0"/>
              </a:rPr>
              <a:t>спільне</a:t>
            </a:r>
            <a:r>
              <a:rPr lang="ru-RU" sz="1600" dirty="0">
                <a:effectLst/>
                <a:latin typeface="Times New Roman" panose="02020603050405020304" pitchFamily="18" charset="0"/>
                <a:ea typeface="Times New Roman" panose="02020603050405020304" pitchFamily="18" charset="0"/>
              </a:rPr>
              <a:t> </a:t>
            </a:r>
            <a:r>
              <a:rPr lang="ru-RU" sz="1600" dirty="0" err="1">
                <a:effectLst/>
                <a:latin typeface="Times New Roman" panose="02020603050405020304" pitchFamily="18" charset="0"/>
                <a:ea typeface="Times New Roman" panose="02020603050405020304" pitchFamily="18" charset="0"/>
              </a:rPr>
              <a:t>використання</a:t>
            </a:r>
            <a:r>
              <a:rPr lang="ru-RU" sz="1600" dirty="0">
                <a:effectLst/>
                <a:latin typeface="Times New Roman" panose="02020603050405020304" pitchFamily="18" charset="0"/>
                <a:ea typeface="Times New Roman" panose="02020603050405020304" pitchFamily="18" charset="0"/>
              </a:rPr>
              <a:t> </a:t>
            </a:r>
            <a:r>
              <a:rPr lang="ru-RU" sz="1600" dirty="0" err="1">
                <a:effectLst/>
                <a:latin typeface="Times New Roman" panose="02020603050405020304" pitchFamily="18" charset="0"/>
                <a:ea typeface="Times New Roman" panose="02020603050405020304" pitchFamily="18" charset="0"/>
              </a:rPr>
              <a:t>видів</a:t>
            </a:r>
            <a:r>
              <a:rPr lang="ru-RU" sz="1600" dirty="0">
                <a:effectLst/>
                <a:latin typeface="Times New Roman" panose="02020603050405020304" pitchFamily="18" charset="0"/>
                <a:ea typeface="Times New Roman" panose="02020603050405020304" pitchFamily="18" charset="0"/>
              </a:rPr>
              <a:t> транспорту – </a:t>
            </a:r>
            <a:r>
              <a:rPr lang="ru-RU" sz="1600" dirty="0" err="1">
                <a:effectLst/>
                <a:latin typeface="Times New Roman" panose="02020603050405020304" pitchFamily="18" charset="0"/>
                <a:ea typeface="Times New Roman" panose="02020603050405020304" pitchFamily="18" charset="0"/>
              </a:rPr>
              <a:t>інтермодальність</a:t>
            </a:r>
            <a:r>
              <a:rPr lang="ru-RU" sz="1600" dirty="0">
                <a:effectLst/>
                <a:latin typeface="Times New Roman" panose="02020603050405020304" pitchFamily="18" charset="0"/>
                <a:ea typeface="Times New Roman" panose="02020603050405020304" pitchFamily="18" charset="0"/>
              </a:rPr>
              <a:t> (</a:t>
            </a:r>
            <a:r>
              <a:rPr lang="ru-RU" sz="1600" dirty="0" err="1">
                <a:effectLst/>
                <a:latin typeface="Times New Roman" panose="02020603050405020304" pitchFamily="18" charset="0"/>
                <a:ea typeface="Times New Roman" panose="02020603050405020304" pitchFamily="18" charset="0"/>
              </a:rPr>
              <a:t>co-modality</a:t>
            </a:r>
            <a:r>
              <a:rPr lang="ru-RU" sz="1600" dirty="0">
                <a:effectLst/>
                <a:latin typeface="Times New Roman" panose="02020603050405020304" pitchFamily="18" charset="0"/>
                <a:ea typeface="Times New Roman" panose="02020603050405020304" pitchFamily="18" charset="0"/>
              </a:rPr>
              <a:t>), </a:t>
            </a:r>
            <a:r>
              <a:rPr lang="ru-RU" sz="1600" dirty="0" err="1">
                <a:effectLst/>
                <a:latin typeface="Times New Roman" panose="02020603050405020304" pitchFamily="18" charset="0"/>
                <a:ea typeface="Times New Roman" panose="02020603050405020304" pitchFamily="18" charset="0"/>
              </a:rPr>
              <a:t>під</a:t>
            </a:r>
            <a:r>
              <a:rPr lang="ru-RU" sz="1600" dirty="0">
                <a:effectLst/>
                <a:latin typeface="Times New Roman" panose="02020603050405020304" pitchFamily="18" charset="0"/>
                <a:ea typeface="Times New Roman" panose="02020603050405020304" pitchFamily="18" charset="0"/>
              </a:rPr>
              <a:t> </a:t>
            </a:r>
            <a:r>
              <a:rPr lang="ru-RU" sz="1600" dirty="0" err="1">
                <a:effectLst/>
                <a:latin typeface="Times New Roman" panose="02020603050405020304" pitchFamily="18" charset="0"/>
                <a:ea typeface="Times New Roman" panose="02020603050405020304" pitchFamily="18" charset="0"/>
              </a:rPr>
              <a:t>якою</a:t>
            </a:r>
            <a:r>
              <a:rPr lang="ru-RU" sz="1600" dirty="0">
                <a:effectLst/>
                <a:latin typeface="Times New Roman" panose="02020603050405020304" pitchFamily="18" charset="0"/>
                <a:ea typeface="Times New Roman" panose="02020603050405020304" pitchFamily="18" charset="0"/>
              </a:rPr>
              <a:t> </a:t>
            </a:r>
            <a:r>
              <a:rPr lang="ru-RU" sz="1600" dirty="0" err="1">
                <a:effectLst/>
                <a:latin typeface="Times New Roman" panose="02020603050405020304" pitchFamily="18" charset="0"/>
                <a:ea typeface="Times New Roman" panose="02020603050405020304" pitchFamily="18" charset="0"/>
              </a:rPr>
              <a:t>розумілося</a:t>
            </a:r>
            <a:r>
              <a:rPr lang="ru-RU" sz="1600" dirty="0">
                <a:effectLst/>
                <a:latin typeface="Times New Roman" panose="02020603050405020304" pitchFamily="18" charset="0"/>
                <a:ea typeface="Times New Roman" panose="02020603050405020304" pitchFamily="18" charset="0"/>
              </a:rPr>
              <a:t> </a:t>
            </a:r>
            <a:r>
              <a:rPr lang="ru-RU" sz="1600" dirty="0" err="1">
                <a:effectLst/>
                <a:latin typeface="Times New Roman" panose="02020603050405020304" pitchFamily="18" charset="0"/>
                <a:ea typeface="Times New Roman" panose="02020603050405020304" pitchFamily="18" charset="0"/>
              </a:rPr>
              <a:t>самостійне</a:t>
            </a:r>
            <a:r>
              <a:rPr lang="ru-RU" sz="1600" dirty="0">
                <a:effectLst/>
                <a:latin typeface="Times New Roman" panose="02020603050405020304" pitchFamily="18" charset="0"/>
                <a:ea typeface="Times New Roman" panose="02020603050405020304" pitchFamily="18" charset="0"/>
              </a:rPr>
              <a:t> і </a:t>
            </a:r>
            <a:r>
              <a:rPr lang="ru-RU" sz="1600" dirty="0" err="1">
                <a:effectLst/>
                <a:latin typeface="Times New Roman" panose="02020603050405020304" pitchFamily="18" charset="0"/>
                <a:ea typeface="Times New Roman" panose="02020603050405020304" pitchFamily="18" charset="0"/>
              </a:rPr>
              <a:t>комбіноване</a:t>
            </a:r>
            <a:r>
              <a:rPr lang="ru-RU" sz="1600" dirty="0">
                <a:effectLst/>
                <a:latin typeface="Times New Roman" panose="02020603050405020304" pitchFamily="18" charset="0"/>
                <a:ea typeface="Times New Roman" panose="02020603050405020304" pitchFamily="18" charset="0"/>
              </a:rPr>
              <a:t> </a:t>
            </a:r>
            <a:r>
              <a:rPr lang="ru-RU" sz="1600" dirty="0" err="1">
                <a:effectLst/>
                <a:latin typeface="Times New Roman" panose="02020603050405020304" pitchFamily="18" charset="0"/>
                <a:ea typeface="Times New Roman" panose="02020603050405020304" pitchFamily="18" charset="0"/>
              </a:rPr>
              <a:t>використання</a:t>
            </a:r>
            <a:r>
              <a:rPr lang="ru-RU" sz="1600" dirty="0">
                <a:effectLst/>
                <a:latin typeface="Times New Roman" panose="02020603050405020304" pitchFamily="18" charset="0"/>
                <a:ea typeface="Times New Roman" panose="02020603050405020304" pitchFamily="18" charset="0"/>
              </a:rPr>
              <a:t> </a:t>
            </a:r>
            <a:r>
              <a:rPr lang="ru-RU" sz="1600" dirty="0" err="1">
                <a:effectLst/>
                <a:latin typeface="Times New Roman" panose="02020603050405020304" pitchFamily="18" charset="0"/>
                <a:ea typeface="Times New Roman" panose="02020603050405020304" pitchFamily="18" charset="0"/>
              </a:rPr>
              <a:t>різних</a:t>
            </a:r>
            <a:r>
              <a:rPr lang="ru-RU" sz="1600" dirty="0">
                <a:effectLst/>
                <a:latin typeface="Times New Roman" panose="02020603050405020304" pitchFamily="18" charset="0"/>
                <a:ea typeface="Times New Roman" panose="02020603050405020304" pitchFamily="18" charset="0"/>
              </a:rPr>
              <a:t> </a:t>
            </a:r>
            <a:r>
              <a:rPr lang="ru-RU" sz="1600" dirty="0" err="1">
                <a:effectLst/>
                <a:latin typeface="Times New Roman" panose="02020603050405020304" pitchFamily="18" charset="0"/>
                <a:ea typeface="Times New Roman" panose="02020603050405020304" pitchFamily="18" charset="0"/>
              </a:rPr>
              <a:t>видів</a:t>
            </a:r>
            <a:r>
              <a:rPr lang="ru-RU" sz="1600" dirty="0">
                <a:effectLst/>
                <a:latin typeface="Times New Roman" panose="02020603050405020304" pitchFamily="18" charset="0"/>
                <a:ea typeface="Times New Roman" panose="02020603050405020304" pitchFamily="18" charset="0"/>
              </a:rPr>
              <a:t> транспорту з метою оптимального та </a:t>
            </a:r>
            <a:r>
              <a:rPr lang="ru-RU" sz="1600" dirty="0" err="1">
                <a:effectLst/>
                <a:latin typeface="Times New Roman" panose="02020603050405020304" pitchFamily="18" charset="0"/>
                <a:ea typeface="Times New Roman" panose="02020603050405020304" pitchFamily="18" charset="0"/>
              </a:rPr>
              <a:t>сталого</a:t>
            </a:r>
            <a:r>
              <a:rPr lang="ru-RU" sz="1600" dirty="0">
                <a:effectLst/>
                <a:latin typeface="Times New Roman" panose="02020603050405020304" pitchFamily="18" charset="0"/>
                <a:ea typeface="Times New Roman" panose="02020603050405020304" pitchFamily="18" charset="0"/>
              </a:rPr>
              <a:t> </a:t>
            </a:r>
            <a:r>
              <a:rPr lang="ru-RU" sz="1600" dirty="0" err="1">
                <a:effectLst/>
                <a:latin typeface="Times New Roman" panose="02020603050405020304" pitchFamily="18" charset="0"/>
                <a:ea typeface="Times New Roman" panose="02020603050405020304" pitchFamily="18" charset="0"/>
              </a:rPr>
              <a:t>використання</a:t>
            </a:r>
            <a:r>
              <a:rPr lang="ru-RU" sz="1600" dirty="0">
                <a:effectLst/>
                <a:latin typeface="Times New Roman" panose="02020603050405020304" pitchFamily="18" charset="0"/>
                <a:ea typeface="Times New Roman" panose="02020603050405020304" pitchFamily="18" charset="0"/>
              </a:rPr>
              <a:t> </a:t>
            </a:r>
            <a:r>
              <a:rPr lang="ru-RU" sz="1600" dirty="0" err="1">
                <a:effectLst/>
                <a:latin typeface="Times New Roman" panose="02020603050405020304" pitchFamily="18" charset="0"/>
                <a:ea typeface="Times New Roman" panose="02020603050405020304" pitchFamily="18" charset="0"/>
              </a:rPr>
              <a:t>ресурсів</a:t>
            </a:r>
            <a:r>
              <a:rPr lang="ru-RU" sz="1600" dirty="0">
                <a:effectLst/>
                <a:latin typeface="Times New Roman" panose="02020603050405020304" pitchFamily="18" charset="0"/>
                <a:ea typeface="Times New Roman" panose="02020603050405020304" pitchFamily="18" charset="0"/>
              </a:rPr>
              <a:t>  [1].</a:t>
            </a:r>
          </a:p>
          <a:p>
            <a:r>
              <a:rPr lang="ru-RU" sz="1600" dirty="0">
                <a:effectLst/>
                <a:latin typeface="Times New Roman" panose="02020603050405020304" pitchFamily="18" charset="0"/>
                <a:ea typeface="Times New Roman" panose="02020603050405020304" pitchFamily="18" charset="0"/>
              </a:rPr>
              <a:t> </a:t>
            </a:r>
            <a:r>
              <a:rPr lang="ru-RU" sz="1600" dirty="0" err="1">
                <a:effectLst/>
                <a:latin typeface="Times New Roman" panose="02020603050405020304" pitchFamily="18" charset="0"/>
                <a:ea typeface="Times New Roman" panose="02020603050405020304" pitchFamily="18" charset="0"/>
              </a:rPr>
              <a:t>Концепція</a:t>
            </a:r>
            <a:r>
              <a:rPr lang="ru-RU" sz="1600" dirty="0">
                <a:effectLst/>
                <a:latin typeface="Times New Roman" panose="02020603050405020304" pitchFamily="18" charset="0"/>
                <a:ea typeface="Times New Roman" panose="02020603050405020304" pitchFamily="18" charset="0"/>
              </a:rPr>
              <a:t> </a:t>
            </a:r>
            <a:r>
              <a:rPr lang="ru-RU" sz="1600" dirty="0" err="1">
                <a:effectLst/>
                <a:latin typeface="Times New Roman" panose="02020603050405020304" pitchFamily="18" charset="0"/>
                <a:ea typeface="Times New Roman" panose="02020603050405020304" pitchFamily="18" charset="0"/>
              </a:rPr>
              <a:t>інтермодальності</a:t>
            </a:r>
            <a:r>
              <a:rPr lang="ru-RU" sz="1600" dirty="0">
                <a:effectLst/>
                <a:latin typeface="Times New Roman" panose="02020603050405020304" pitchFamily="18" charset="0"/>
                <a:ea typeface="Times New Roman" panose="02020603050405020304" pitchFamily="18" charset="0"/>
              </a:rPr>
              <a:t> </a:t>
            </a:r>
            <a:r>
              <a:rPr lang="ru-RU" sz="1600" dirty="0" err="1">
                <a:effectLst/>
                <a:latin typeface="Times New Roman" panose="02020603050405020304" pitchFamily="18" charset="0"/>
                <a:ea typeface="Times New Roman" panose="02020603050405020304" pitchFamily="18" charset="0"/>
              </a:rPr>
              <a:t>передбачає</a:t>
            </a:r>
            <a:r>
              <a:rPr lang="ru-RU" sz="1600" dirty="0">
                <a:effectLst/>
                <a:latin typeface="Times New Roman" panose="02020603050405020304" pitchFamily="18" charset="0"/>
                <a:ea typeface="Times New Roman" panose="02020603050405020304" pitchFamily="18" charset="0"/>
              </a:rPr>
              <a:t> </a:t>
            </a:r>
            <a:r>
              <a:rPr lang="ru-RU" sz="1600" dirty="0" err="1">
                <a:effectLst/>
                <a:latin typeface="Times New Roman" panose="02020603050405020304" pitchFamily="18" charset="0"/>
                <a:ea typeface="Times New Roman" panose="02020603050405020304" pitchFamily="18" charset="0"/>
              </a:rPr>
              <a:t>будівництво</a:t>
            </a:r>
            <a:r>
              <a:rPr lang="ru-RU" sz="1600" dirty="0">
                <a:effectLst/>
                <a:latin typeface="Times New Roman" panose="02020603050405020304" pitchFamily="18" charset="0"/>
                <a:ea typeface="Times New Roman" panose="02020603050405020304" pitchFamily="18" charset="0"/>
              </a:rPr>
              <a:t> </a:t>
            </a:r>
            <a:r>
              <a:rPr lang="ru-RU" sz="1600" dirty="0" err="1">
                <a:effectLst/>
                <a:latin typeface="Times New Roman" panose="02020603050405020304" pitchFamily="18" charset="0"/>
                <a:ea typeface="Times New Roman" panose="02020603050405020304" pitchFamily="18" charset="0"/>
              </a:rPr>
              <a:t>міських</a:t>
            </a:r>
            <a:r>
              <a:rPr lang="ru-RU" sz="1600" dirty="0">
                <a:effectLst/>
                <a:latin typeface="Times New Roman" panose="02020603050405020304" pitchFamily="18" charset="0"/>
                <a:ea typeface="Times New Roman" panose="02020603050405020304" pitchFamily="18" charset="0"/>
              </a:rPr>
              <a:t> </a:t>
            </a:r>
            <a:r>
              <a:rPr lang="ru-RU" sz="1600" dirty="0" err="1">
                <a:effectLst/>
                <a:latin typeface="Times New Roman" panose="02020603050405020304" pitchFamily="18" charset="0"/>
                <a:ea typeface="Times New Roman" panose="02020603050405020304" pitchFamily="18" charset="0"/>
              </a:rPr>
              <a:t>транспортних</a:t>
            </a:r>
            <a:r>
              <a:rPr lang="ru-RU" sz="1600" dirty="0">
                <a:effectLst/>
                <a:latin typeface="Times New Roman" panose="02020603050405020304" pitchFamily="18" charset="0"/>
                <a:ea typeface="Times New Roman" panose="02020603050405020304" pitchFamily="18" charset="0"/>
              </a:rPr>
              <a:t> систем (МТС), </a:t>
            </a:r>
            <a:r>
              <a:rPr lang="ru-RU" sz="1600" dirty="0" err="1">
                <a:effectLst/>
                <a:latin typeface="Times New Roman" panose="02020603050405020304" pitchFamily="18" charset="0"/>
                <a:ea typeface="Times New Roman" panose="02020603050405020304" pitchFamily="18" charset="0"/>
              </a:rPr>
              <a:t>що</a:t>
            </a:r>
            <a:r>
              <a:rPr lang="ru-RU" sz="1600" dirty="0">
                <a:effectLst/>
                <a:latin typeface="Times New Roman" panose="02020603050405020304" pitchFamily="18" charset="0"/>
                <a:ea typeface="Times New Roman" panose="02020603050405020304" pitchFamily="18" charset="0"/>
              </a:rPr>
              <a:t> </a:t>
            </a:r>
            <a:r>
              <a:rPr lang="ru-RU" sz="1600" dirty="0" err="1">
                <a:effectLst/>
                <a:latin typeface="Times New Roman" panose="02020603050405020304" pitchFamily="18" charset="0"/>
                <a:ea typeface="Times New Roman" panose="02020603050405020304" pitchFamily="18" charset="0"/>
              </a:rPr>
              <a:t>поєднують</a:t>
            </a:r>
            <a:r>
              <a:rPr lang="ru-RU" sz="1600" dirty="0">
                <a:effectLst/>
                <a:latin typeface="Times New Roman" panose="02020603050405020304" pitchFamily="18" charset="0"/>
                <a:ea typeface="Times New Roman" panose="02020603050405020304" pitchFamily="18" charset="0"/>
              </a:rPr>
              <a:t> </a:t>
            </a:r>
            <a:r>
              <a:rPr lang="ru-RU" sz="1600" dirty="0" err="1">
                <a:effectLst/>
                <a:latin typeface="Times New Roman" panose="02020603050405020304" pitchFamily="18" charset="0"/>
                <a:ea typeface="Times New Roman" panose="02020603050405020304" pitchFamily="18" charset="0"/>
              </a:rPr>
              <a:t>пріоритетний</a:t>
            </a:r>
            <a:r>
              <a:rPr lang="ru-RU" sz="1600" dirty="0">
                <a:effectLst/>
                <a:latin typeface="Times New Roman" panose="02020603050405020304" pitchFamily="18" charset="0"/>
                <a:ea typeface="Times New Roman" panose="02020603050405020304" pitchFamily="18" charset="0"/>
              </a:rPr>
              <a:t> </a:t>
            </a:r>
            <a:r>
              <a:rPr lang="ru-RU" sz="1600" dirty="0" err="1">
                <a:effectLst/>
                <a:latin typeface="Times New Roman" panose="02020603050405020304" pitchFamily="18" charset="0"/>
                <a:ea typeface="Times New Roman" panose="02020603050405020304" pitchFamily="18" charset="0"/>
              </a:rPr>
              <a:t>розвиток</a:t>
            </a:r>
            <a:r>
              <a:rPr lang="ru-RU" sz="1600" dirty="0">
                <a:effectLst/>
                <a:latin typeface="Times New Roman" panose="02020603050405020304" pitchFamily="18" charset="0"/>
                <a:ea typeface="Times New Roman" panose="02020603050405020304" pitchFamily="18" charset="0"/>
              </a:rPr>
              <a:t> і </a:t>
            </a:r>
            <a:r>
              <a:rPr lang="ru-RU" sz="1600" dirty="0" err="1">
                <a:effectLst/>
                <a:latin typeface="Times New Roman" panose="02020603050405020304" pitchFamily="18" charset="0"/>
                <a:ea typeface="Times New Roman" panose="02020603050405020304" pitchFamily="18" charset="0"/>
              </a:rPr>
              <a:t>спільне</a:t>
            </a:r>
            <a:r>
              <a:rPr lang="ru-RU" sz="1600" dirty="0">
                <a:effectLst/>
                <a:latin typeface="Times New Roman" panose="02020603050405020304" pitchFamily="18" charset="0"/>
                <a:ea typeface="Times New Roman" panose="02020603050405020304" pitchFamily="18" charset="0"/>
              </a:rPr>
              <a:t> </a:t>
            </a:r>
            <a:r>
              <a:rPr lang="ru-RU" sz="1600" dirty="0" err="1">
                <a:effectLst/>
                <a:latin typeface="Times New Roman" panose="02020603050405020304" pitchFamily="18" charset="0"/>
                <a:ea typeface="Times New Roman" panose="02020603050405020304" pitchFamily="18" charset="0"/>
              </a:rPr>
              <a:t>використання</a:t>
            </a:r>
            <a:r>
              <a:rPr lang="ru-RU" sz="1600" dirty="0">
                <a:effectLst/>
                <a:latin typeface="Times New Roman" panose="02020603050405020304" pitchFamily="18" charset="0"/>
                <a:ea typeface="Times New Roman" panose="02020603050405020304" pitchFamily="18" charset="0"/>
              </a:rPr>
              <a:t> МГТ, систем </a:t>
            </a:r>
            <a:r>
              <a:rPr lang="ru-RU" sz="1600" dirty="0" err="1">
                <a:effectLst/>
                <a:latin typeface="Times New Roman" panose="02020603050405020304" pitchFamily="18" charset="0"/>
                <a:ea typeface="Times New Roman" panose="02020603050405020304" pitchFamily="18" charset="0"/>
              </a:rPr>
              <a:t>колективного</a:t>
            </a:r>
            <a:r>
              <a:rPr lang="ru-RU" sz="1600" dirty="0">
                <a:effectLst/>
                <a:latin typeface="Times New Roman" panose="02020603050405020304" pitchFamily="18" charset="0"/>
                <a:ea typeface="Times New Roman" panose="02020603050405020304" pitchFamily="18" charset="0"/>
              </a:rPr>
              <a:t> </a:t>
            </a:r>
            <a:r>
              <a:rPr lang="ru-RU" sz="1600" dirty="0" err="1">
                <a:effectLst/>
                <a:latin typeface="Times New Roman" panose="02020603050405020304" pitchFamily="18" charset="0"/>
                <a:ea typeface="Times New Roman" panose="02020603050405020304" pitchFamily="18" charset="0"/>
              </a:rPr>
              <a:t>користування</a:t>
            </a:r>
            <a:r>
              <a:rPr lang="ru-RU" sz="1600" dirty="0">
                <a:effectLst/>
                <a:latin typeface="Times New Roman" panose="02020603050405020304" pitchFamily="18" charset="0"/>
                <a:ea typeface="Times New Roman" panose="02020603050405020304" pitchFamily="18" charset="0"/>
              </a:rPr>
              <a:t> </a:t>
            </a:r>
            <a:r>
              <a:rPr lang="ru-RU" sz="1600" dirty="0" err="1">
                <a:effectLst/>
                <a:latin typeface="Times New Roman" panose="02020603050405020304" pitchFamily="18" charset="0"/>
                <a:ea typeface="Times New Roman" panose="02020603050405020304" pitchFamily="18" charset="0"/>
              </a:rPr>
              <a:t>пасажирським</a:t>
            </a:r>
            <a:r>
              <a:rPr lang="ru-RU" sz="1600" dirty="0">
                <a:effectLst/>
                <a:latin typeface="Times New Roman" panose="02020603050405020304" pitchFamily="18" charset="0"/>
                <a:ea typeface="Times New Roman" panose="02020603050405020304" pitchFamily="18" charset="0"/>
              </a:rPr>
              <a:t> транспортом, а також </a:t>
            </a:r>
            <a:r>
              <a:rPr lang="ru-RU" sz="1600" dirty="0" err="1">
                <a:effectLst/>
                <a:latin typeface="Times New Roman" panose="02020603050405020304" pitchFamily="18" charset="0"/>
                <a:ea typeface="Times New Roman" panose="02020603050405020304" pitchFamily="18" charset="0"/>
              </a:rPr>
              <a:t>різних</a:t>
            </a:r>
            <a:r>
              <a:rPr lang="ru-RU" sz="1600" dirty="0">
                <a:effectLst/>
                <a:latin typeface="Times New Roman" panose="02020603050405020304" pitchFamily="18" charset="0"/>
                <a:ea typeface="Times New Roman" panose="02020603050405020304" pitchFamily="18" charset="0"/>
              </a:rPr>
              <a:t> </a:t>
            </a:r>
            <a:r>
              <a:rPr lang="ru-RU" sz="1600" dirty="0" err="1">
                <a:effectLst/>
                <a:latin typeface="Times New Roman" panose="02020603050405020304" pitchFamily="18" charset="0"/>
                <a:ea typeface="Times New Roman" panose="02020603050405020304" pitchFamily="18" charset="0"/>
              </a:rPr>
              <a:t>видів</a:t>
            </a:r>
            <a:r>
              <a:rPr lang="ru-RU" sz="1600" dirty="0">
                <a:effectLst/>
                <a:latin typeface="Times New Roman" panose="02020603050405020304" pitchFamily="18" charset="0"/>
                <a:ea typeface="Times New Roman" panose="02020603050405020304" pitchFamily="18" charset="0"/>
              </a:rPr>
              <a:t> </a:t>
            </a:r>
            <a:r>
              <a:rPr lang="ru-RU" sz="1600" dirty="0" err="1">
                <a:effectLst/>
                <a:latin typeface="Times New Roman" panose="02020603050405020304" pitchFamily="18" charset="0"/>
                <a:ea typeface="Times New Roman" panose="02020603050405020304" pitchFamily="18" charset="0"/>
              </a:rPr>
              <a:t>активної</a:t>
            </a:r>
            <a:r>
              <a:rPr lang="ru-RU" sz="1600" dirty="0">
                <a:effectLst/>
                <a:latin typeface="Times New Roman" panose="02020603050405020304" pitchFamily="18" charset="0"/>
                <a:ea typeface="Times New Roman" panose="02020603050405020304" pitchFamily="18" charset="0"/>
              </a:rPr>
              <a:t> </a:t>
            </a:r>
            <a:r>
              <a:rPr lang="ru-RU" sz="1600" dirty="0" err="1">
                <a:effectLst/>
                <a:latin typeface="Times New Roman" panose="02020603050405020304" pitchFamily="18" charset="0"/>
                <a:ea typeface="Times New Roman" panose="02020603050405020304" pitchFamily="18" charset="0"/>
              </a:rPr>
              <a:t>мобільності</a:t>
            </a:r>
            <a:r>
              <a:rPr lang="ru-RU" sz="1600" dirty="0">
                <a:effectLst/>
                <a:latin typeface="Times New Roman" panose="02020603050405020304" pitchFamily="18" charset="0"/>
                <a:ea typeface="Times New Roman" panose="02020603050405020304" pitchFamily="18" charset="0"/>
              </a:rPr>
              <a:t> (в т.ч. велосипедного та </a:t>
            </a:r>
            <a:r>
              <a:rPr lang="ru-RU" sz="1600" dirty="0" err="1">
                <a:effectLst/>
                <a:latin typeface="Times New Roman" panose="02020603050405020304" pitchFamily="18" charset="0"/>
                <a:ea typeface="Times New Roman" panose="02020603050405020304" pitchFamily="18" charset="0"/>
              </a:rPr>
              <a:t>пішохідного</a:t>
            </a:r>
            <a:r>
              <a:rPr lang="ru-RU" sz="1600" dirty="0">
                <a:effectLst/>
                <a:latin typeface="Times New Roman" panose="02020603050405020304" pitchFamily="18" charset="0"/>
                <a:ea typeface="Times New Roman" panose="02020603050405020304" pitchFamily="18" charset="0"/>
              </a:rPr>
              <a:t> руху, </a:t>
            </a:r>
            <a:r>
              <a:rPr lang="ru-RU" sz="1600" dirty="0" err="1">
                <a:effectLst/>
                <a:latin typeface="Times New Roman" panose="02020603050405020304" pitchFamily="18" charset="0"/>
                <a:ea typeface="Times New Roman" panose="02020603050405020304" pitchFamily="18" charset="0"/>
              </a:rPr>
              <a:t>скутерів</a:t>
            </a:r>
            <a:r>
              <a:rPr lang="ru-RU" sz="1600" dirty="0">
                <a:effectLst/>
                <a:latin typeface="Times New Roman" panose="02020603050405020304" pitchFamily="18" charset="0"/>
                <a:ea typeface="Times New Roman" panose="02020603050405020304" pitchFamily="18" charset="0"/>
              </a:rPr>
              <a:t>, </a:t>
            </a:r>
            <a:r>
              <a:rPr lang="ru-RU" sz="1600" dirty="0" err="1">
                <a:effectLst/>
                <a:latin typeface="Times New Roman" panose="02020603050405020304" pitchFamily="18" charset="0"/>
                <a:ea typeface="Times New Roman" panose="02020603050405020304" pitchFamily="18" charset="0"/>
              </a:rPr>
              <a:t>скейтів</a:t>
            </a:r>
            <a:r>
              <a:rPr lang="ru-RU" sz="1600" dirty="0">
                <a:effectLst/>
                <a:latin typeface="Times New Roman" panose="02020603050405020304" pitchFamily="18" charset="0"/>
                <a:ea typeface="Times New Roman" panose="02020603050405020304" pitchFamily="18" charset="0"/>
              </a:rPr>
              <a:t>, </a:t>
            </a:r>
            <a:r>
              <a:rPr lang="ru-RU" sz="1600" dirty="0" err="1">
                <a:effectLst/>
                <a:latin typeface="Times New Roman" panose="02020603050405020304" pitchFamily="18" charset="0"/>
                <a:ea typeface="Times New Roman" panose="02020603050405020304" pitchFamily="18" charset="0"/>
              </a:rPr>
              <a:t>роликових</a:t>
            </a:r>
            <a:r>
              <a:rPr lang="ru-RU" sz="1600" dirty="0">
                <a:effectLst/>
                <a:latin typeface="Times New Roman" panose="02020603050405020304" pitchFamily="18" charset="0"/>
                <a:ea typeface="Times New Roman" panose="02020603050405020304" pitchFamily="18" charset="0"/>
              </a:rPr>
              <a:t> </a:t>
            </a:r>
            <a:r>
              <a:rPr lang="ru-RU" sz="1600" dirty="0" err="1">
                <a:effectLst/>
                <a:latin typeface="Times New Roman" panose="02020603050405020304" pitchFamily="18" charset="0"/>
                <a:ea typeface="Times New Roman" panose="02020603050405020304" pitchFamily="18" charset="0"/>
              </a:rPr>
              <a:t>ковзанів</a:t>
            </a:r>
            <a:r>
              <a:rPr lang="ru-RU" sz="1600" dirty="0">
                <a:effectLst/>
                <a:latin typeface="Times New Roman" panose="02020603050405020304" pitchFamily="18" charset="0"/>
                <a:ea typeface="Times New Roman" panose="02020603050405020304" pitchFamily="18" charset="0"/>
              </a:rPr>
              <a:t>, </a:t>
            </a:r>
            <a:r>
              <a:rPr lang="ru-RU" sz="1600" dirty="0" err="1">
                <a:effectLst/>
                <a:latin typeface="Times New Roman" panose="02020603050405020304" pitchFamily="18" charset="0"/>
                <a:ea typeface="Times New Roman" panose="02020603050405020304" pitchFamily="18" charset="0"/>
              </a:rPr>
              <a:t>тощо</a:t>
            </a:r>
            <a:r>
              <a:rPr lang="ru-RU" sz="1600" dirty="0">
                <a:effectLst/>
                <a:latin typeface="Times New Roman" panose="02020603050405020304" pitchFamily="18" charset="0"/>
                <a:ea typeface="Times New Roman" panose="02020603050405020304" pitchFamily="18" charset="0"/>
              </a:rPr>
              <a:t>). </a:t>
            </a:r>
            <a:endParaRPr lang="en-GB" sz="1600" dirty="0"/>
          </a:p>
        </p:txBody>
      </p:sp>
      <p:sp>
        <p:nvSpPr>
          <p:cNvPr id="6" name="TextBox 5">
            <a:extLst>
              <a:ext uri="{FF2B5EF4-FFF2-40B4-BE49-F238E27FC236}">
                <a16:creationId xmlns:a16="http://schemas.microsoft.com/office/drawing/2014/main" id="{E0E7153B-0F7C-4C33-484F-D341C53A4FA0}"/>
              </a:ext>
            </a:extLst>
          </p:cNvPr>
          <p:cNvSpPr txBox="1"/>
          <p:nvPr/>
        </p:nvSpPr>
        <p:spPr>
          <a:xfrm>
            <a:off x="2397528" y="222512"/>
            <a:ext cx="6097554" cy="646331"/>
          </a:xfrm>
          <a:prstGeom prst="rect">
            <a:avLst/>
          </a:prstGeom>
          <a:noFill/>
        </p:spPr>
        <p:txBody>
          <a:bodyPr wrap="square">
            <a:spAutoFit/>
          </a:bodyPr>
          <a:lstStyle/>
          <a:p>
            <a:pPr marL="342900" indent="-342900">
              <a:buAutoNum type="arabicPeriod"/>
            </a:pPr>
            <a:r>
              <a:rPr lang="ru-RU" sz="1800" b="1" dirty="0" err="1">
                <a:latin typeface="Times New Roman" panose="02020603050405020304" pitchFamily="18" charset="0"/>
              </a:rPr>
              <a:t>Велосипедний</a:t>
            </a:r>
            <a:r>
              <a:rPr lang="ru-RU" sz="1800" b="1" dirty="0">
                <a:latin typeface="Times New Roman" panose="02020603050405020304" pitchFamily="18" charset="0"/>
              </a:rPr>
              <a:t> рух як вид </a:t>
            </a:r>
            <a:r>
              <a:rPr lang="ru-RU" sz="1800" b="1" dirty="0" err="1">
                <a:latin typeface="Times New Roman" panose="02020603050405020304" pitchFamily="18" charset="0"/>
              </a:rPr>
              <a:t>активної</a:t>
            </a:r>
            <a:r>
              <a:rPr lang="ru-RU" sz="1800" b="1" dirty="0">
                <a:latin typeface="Times New Roman" panose="02020603050405020304" pitchFamily="18" charset="0"/>
              </a:rPr>
              <a:t> </a:t>
            </a:r>
            <a:r>
              <a:rPr lang="ru-RU" sz="1800" b="1" dirty="0" err="1">
                <a:latin typeface="Times New Roman" panose="02020603050405020304" pitchFamily="18" charset="0"/>
              </a:rPr>
              <a:t>міської</a:t>
            </a:r>
            <a:r>
              <a:rPr lang="ru-RU" sz="1800" b="1" dirty="0">
                <a:latin typeface="Times New Roman" panose="02020603050405020304" pitchFamily="18" charset="0"/>
              </a:rPr>
              <a:t> </a:t>
            </a:r>
            <a:r>
              <a:rPr lang="ru-RU" sz="1800" b="1" dirty="0" err="1">
                <a:latin typeface="Times New Roman" panose="02020603050405020304" pitchFamily="18" charset="0"/>
              </a:rPr>
              <a:t>мобільності</a:t>
            </a:r>
            <a:endParaRPr lang="ru-RU" sz="1800" b="1" dirty="0">
              <a:latin typeface="Times New Roman" panose="02020603050405020304" pitchFamily="18" charset="0"/>
            </a:endParaRPr>
          </a:p>
        </p:txBody>
      </p:sp>
      <p:pic>
        <p:nvPicPr>
          <p:cNvPr id="2050" name="Picture 2">
            <a:extLst>
              <a:ext uri="{FF2B5EF4-FFF2-40B4-BE49-F238E27FC236}">
                <a16:creationId xmlns:a16="http://schemas.microsoft.com/office/drawing/2014/main" id="{54E918D8-E16C-79BA-E75E-7D1844DC381A}"/>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8809215" y="183930"/>
            <a:ext cx="2806280" cy="624486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E7D8504-151F-C357-349A-5CE0D71E5E10}"/>
              </a:ext>
            </a:extLst>
          </p:cNvPr>
          <p:cNvSpPr txBox="1"/>
          <p:nvPr/>
        </p:nvSpPr>
        <p:spPr>
          <a:xfrm>
            <a:off x="5446305" y="6298813"/>
            <a:ext cx="2848665" cy="369332"/>
          </a:xfrm>
          <a:prstGeom prst="rect">
            <a:avLst/>
          </a:prstGeom>
          <a:noFill/>
        </p:spPr>
        <p:txBody>
          <a:bodyPr wrap="none" rtlCol="0">
            <a:spAutoFit/>
          </a:bodyPr>
          <a:lstStyle/>
          <a:p>
            <a:r>
              <a:rPr lang="uk-UA" dirty="0"/>
              <a:t>Оксфорд, Великобританія </a:t>
            </a:r>
            <a:endParaRPr lang="en-GB" dirty="0"/>
          </a:p>
        </p:txBody>
      </p:sp>
    </p:spTree>
    <p:extLst>
      <p:ext uri="{BB962C8B-B14F-4D97-AF65-F5344CB8AC3E}">
        <p14:creationId xmlns:p14="http://schemas.microsoft.com/office/powerpoint/2010/main" val="2635571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33EFE-3061-D63F-0491-D9E4FE83F13C}"/>
              </a:ext>
            </a:extLst>
          </p:cNvPr>
          <p:cNvSpPr>
            <a:spLocks noGrp="1"/>
          </p:cNvSpPr>
          <p:nvPr>
            <p:ph type="title"/>
          </p:nvPr>
        </p:nvSpPr>
        <p:spPr/>
        <p:txBody>
          <a:bodyPr/>
          <a:lstStyle/>
          <a:p>
            <a:r>
              <a:rPr lang="uk-UA" dirty="0">
                <a:latin typeface="Times New Roman" panose="02020603050405020304" pitchFamily="18" charset="0"/>
                <a:ea typeface="Times New Roman" panose="02020603050405020304" pitchFamily="18" charset="0"/>
              </a:rPr>
              <a:t>В</a:t>
            </a:r>
            <a:r>
              <a:rPr lang="ru-RU" sz="4000" dirty="0" err="1">
                <a:effectLst/>
                <a:latin typeface="Times New Roman" panose="02020603050405020304" pitchFamily="18" charset="0"/>
                <a:ea typeface="Times New Roman" panose="02020603050405020304" pitchFamily="18" charset="0"/>
              </a:rPr>
              <a:t>провадження</a:t>
            </a:r>
            <a:r>
              <a:rPr lang="ru-RU" sz="4000" dirty="0">
                <a:effectLst/>
                <a:latin typeface="Times New Roman" panose="02020603050405020304" pitchFamily="18" charset="0"/>
                <a:ea typeface="Times New Roman" panose="02020603050405020304" pitchFamily="18" charset="0"/>
              </a:rPr>
              <a:t> велосипедного руху</a:t>
            </a:r>
            <a:endParaRPr lang="en-GB" dirty="0"/>
          </a:p>
        </p:txBody>
      </p:sp>
      <p:sp>
        <p:nvSpPr>
          <p:cNvPr id="3" name="Content Placeholder 2">
            <a:extLst>
              <a:ext uri="{FF2B5EF4-FFF2-40B4-BE49-F238E27FC236}">
                <a16:creationId xmlns:a16="http://schemas.microsoft.com/office/drawing/2014/main" id="{A3FB6E25-7B09-9BE4-8179-C9BAB8CAEAB5}"/>
              </a:ext>
            </a:extLst>
          </p:cNvPr>
          <p:cNvSpPr>
            <a:spLocks noGrp="1"/>
          </p:cNvSpPr>
          <p:nvPr>
            <p:ph sz="half" idx="1"/>
          </p:nvPr>
        </p:nvSpPr>
        <p:spPr/>
        <p:txBody>
          <a:bodyPr/>
          <a:lstStyle/>
          <a:p>
            <a:r>
              <a:rPr lang="ru-RU" sz="1800" dirty="0" err="1">
                <a:effectLst/>
                <a:latin typeface="Times New Roman" panose="02020603050405020304" pitchFamily="18" charset="0"/>
                <a:ea typeface="Times New Roman" panose="02020603050405020304" pitchFamily="18" charset="0"/>
              </a:rPr>
              <a:t>Місто</a:t>
            </a:r>
            <a:r>
              <a:rPr lang="ru-RU" sz="1800" dirty="0">
                <a:effectLst/>
                <a:latin typeface="Times New Roman" panose="02020603050405020304" pitchFamily="18" charset="0"/>
                <a:ea typeface="Times New Roman" panose="02020603050405020304" pitchFamily="18" charset="0"/>
              </a:rPr>
              <a:t> Копенгаген (</a:t>
            </a:r>
            <a:r>
              <a:rPr lang="ru-RU" sz="1800" dirty="0" err="1">
                <a:effectLst/>
                <a:latin typeface="Times New Roman" panose="02020603050405020304" pitchFamily="18" charset="0"/>
                <a:ea typeface="Times New Roman" panose="02020603050405020304" pitchFamily="18" charset="0"/>
              </a:rPr>
              <a:t>Данія</a:t>
            </a:r>
            <a:r>
              <a:rPr lang="ru-RU" sz="1800" dirty="0">
                <a:effectLst/>
                <a:latin typeface="Times New Roman" panose="02020603050405020304" pitchFamily="18" charset="0"/>
                <a:ea typeface="Times New Roman" panose="02020603050405020304" pitchFamily="18" charset="0"/>
              </a:rPr>
              <a:t>) є одним з </a:t>
            </a:r>
            <a:r>
              <a:rPr lang="ru-RU" sz="1800" dirty="0" err="1">
                <a:effectLst/>
                <a:latin typeface="Times New Roman" panose="02020603050405020304" pitchFamily="18" charset="0"/>
                <a:ea typeface="Times New Roman" panose="02020603050405020304" pitchFamily="18" charset="0"/>
              </a:rPr>
              <a:t>найбільш</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успішних</a:t>
            </a:r>
            <a:r>
              <a:rPr lang="ru-RU" sz="1800" dirty="0">
                <a:effectLst/>
                <a:latin typeface="Times New Roman" panose="02020603050405020304" pitchFamily="18" charset="0"/>
                <a:ea typeface="Times New Roman" panose="02020603050405020304" pitchFamily="18" charset="0"/>
              </a:rPr>
              <a:t> в </a:t>
            </a:r>
            <a:r>
              <a:rPr lang="ru-RU" sz="1800" dirty="0" err="1">
                <a:effectLst/>
                <a:latin typeface="Times New Roman" panose="02020603050405020304" pitchFamily="18" charset="0"/>
                <a:ea typeface="Times New Roman" panose="02020603050405020304" pitchFamily="18" charset="0"/>
              </a:rPr>
              <a:t>Європі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щодо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впровадження</a:t>
            </a:r>
            <a:r>
              <a:rPr lang="ru-RU" sz="1800" dirty="0">
                <a:effectLst/>
                <a:latin typeface="Times New Roman" panose="02020603050405020304" pitchFamily="18" charset="0"/>
                <a:ea typeface="Times New Roman" panose="02020603050405020304" pitchFamily="18" charset="0"/>
              </a:rPr>
              <a:t> велосипедного руху - 62% </a:t>
            </a:r>
            <a:r>
              <a:rPr lang="ru-RU" sz="1800" dirty="0" err="1">
                <a:effectLst/>
                <a:latin typeface="Times New Roman" panose="02020603050405020304" pitchFamily="18" charset="0"/>
                <a:ea typeface="Times New Roman" panose="02020603050405020304" pitchFamily="18" charset="0"/>
              </a:rPr>
              <a:t>його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жителів</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їздять</a:t>
            </a:r>
            <a:r>
              <a:rPr lang="ru-RU" sz="1800" dirty="0">
                <a:effectLst/>
                <a:latin typeface="Times New Roman" panose="02020603050405020304" pitchFamily="18" charset="0"/>
                <a:ea typeface="Times New Roman" panose="02020603050405020304" pitchFamily="18" charset="0"/>
              </a:rPr>
              <a:t> на роботу </a:t>
            </a:r>
            <a:r>
              <a:rPr lang="ru-RU" sz="1800" dirty="0" err="1">
                <a:effectLst/>
                <a:latin typeface="Times New Roman" panose="02020603050405020304" pitchFamily="18" charset="0"/>
                <a:ea typeface="Times New Roman" panose="02020603050405020304" pitchFamily="18" charset="0"/>
              </a:rPr>
              <a:t>або</a:t>
            </a:r>
            <a:r>
              <a:rPr lang="ru-RU" sz="1800" dirty="0">
                <a:effectLst/>
                <a:latin typeface="Times New Roman" panose="02020603050405020304" pitchFamily="18" charset="0"/>
                <a:ea typeface="Times New Roman" panose="02020603050405020304" pitchFamily="18" charset="0"/>
              </a:rPr>
              <a:t> до </a:t>
            </a:r>
            <a:r>
              <a:rPr lang="ru-RU" sz="1800" dirty="0" err="1">
                <a:effectLst/>
                <a:latin typeface="Times New Roman" panose="02020603050405020304" pitchFamily="18" charset="0"/>
                <a:ea typeface="Times New Roman" panose="02020603050405020304" pitchFamily="18" charset="0"/>
              </a:rPr>
              <a:t>школи</a:t>
            </a:r>
            <a:r>
              <a:rPr lang="ru-RU" sz="1800" dirty="0">
                <a:effectLst/>
                <a:latin typeface="Times New Roman" panose="02020603050405020304" pitchFamily="18" charset="0"/>
                <a:ea typeface="Times New Roman" panose="02020603050405020304" pitchFamily="18" charset="0"/>
              </a:rPr>
              <a:t> на </a:t>
            </a:r>
            <a:r>
              <a:rPr lang="ru-RU" sz="1800" dirty="0" err="1">
                <a:effectLst/>
                <a:latin typeface="Times New Roman" panose="02020603050405020304" pitchFamily="18" charset="0"/>
                <a:ea typeface="Times New Roman" panose="02020603050405020304" pitchFamily="18" charset="0"/>
              </a:rPr>
              <a:t>велосипеді</a:t>
            </a:r>
            <a:r>
              <a:rPr lang="ru-RU" sz="1800" dirty="0">
                <a:effectLst/>
                <a:latin typeface="Times New Roman" panose="02020603050405020304" pitchFamily="18" charset="0"/>
                <a:ea typeface="Times New Roman" panose="02020603050405020304" pitchFamily="18" charset="0"/>
              </a:rPr>
              <a:t> (у 7 </a:t>
            </a:r>
            <a:r>
              <a:rPr lang="ru-RU" sz="1800" dirty="0" err="1">
                <a:effectLst/>
                <a:latin typeface="Times New Roman" panose="02020603050405020304" pitchFamily="18" charset="0"/>
                <a:ea typeface="Times New Roman" panose="02020603050405020304" pitchFamily="18" charset="0"/>
              </a:rPr>
              <a:t>разів</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частіше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ніж</a:t>
            </a:r>
            <a:r>
              <a:rPr lang="ru-RU" sz="1800" dirty="0">
                <a:effectLst/>
                <a:latin typeface="Times New Roman" panose="02020603050405020304" pitchFamily="18" charset="0"/>
                <a:ea typeface="Times New Roman" panose="02020603050405020304" pitchFamily="18" charset="0"/>
              </a:rPr>
              <a:t> на </a:t>
            </a:r>
            <a:r>
              <a:rPr lang="ru-RU" sz="1800" dirty="0" err="1">
                <a:effectLst/>
                <a:latin typeface="Times New Roman" panose="02020603050405020304" pitchFamily="18" charset="0"/>
                <a:ea typeface="Times New Roman" panose="02020603050405020304" pitchFamily="18" charset="0"/>
              </a:rPr>
              <a:t>автомобілі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загальний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велопробіг</a:t>
            </a:r>
            <a:r>
              <a:rPr lang="ru-RU" sz="1800" dirty="0">
                <a:effectLst/>
                <a:latin typeface="Times New Roman" panose="02020603050405020304" pitchFamily="18" charset="0"/>
                <a:ea typeface="Times New Roman" panose="02020603050405020304" pitchFamily="18" charset="0"/>
              </a:rPr>
              <a:t> становить </a:t>
            </a:r>
            <a:r>
              <a:rPr lang="ru-RU" sz="1800" dirty="0" err="1">
                <a:effectLst/>
                <a:latin typeface="Times New Roman" panose="02020603050405020304" pitchFamily="18" charset="0"/>
                <a:ea typeface="Times New Roman" panose="02020603050405020304" pitchFamily="18" charset="0"/>
              </a:rPr>
              <a:t>понад</a:t>
            </a:r>
            <a:r>
              <a:rPr lang="ru-RU" sz="1800" dirty="0">
                <a:effectLst/>
                <a:latin typeface="Times New Roman" panose="02020603050405020304" pitchFamily="18" charset="0"/>
                <a:ea typeface="Times New Roman" panose="02020603050405020304" pitchFamily="18" charset="0"/>
              </a:rPr>
              <a:t> 2 млн. км/добу </a:t>
            </a:r>
            <a:endParaRPr lang="en-GB" dirty="0"/>
          </a:p>
        </p:txBody>
      </p:sp>
      <p:pic>
        <p:nvPicPr>
          <p:cNvPr id="1027" name="Рисунок 76" descr="Copenhagen-Cyclists-Credit-Copenhagen-Cycle-Chic-1024x683">
            <a:extLst>
              <a:ext uri="{FF2B5EF4-FFF2-40B4-BE49-F238E27FC236}">
                <a16:creationId xmlns:a16="http://schemas.microsoft.com/office/drawing/2014/main" id="{EE1C2C57-3CE7-5574-5CFA-1EAC2C8FFE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724"/>
          <a:stretch>
            <a:fillRect/>
          </a:stretch>
        </p:blipFill>
        <p:spPr bwMode="auto">
          <a:xfrm>
            <a:off x="6715269" y="2937670"/>
            <a:ext cx="5006975" cy="296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7ED69402-7DE5-FB9B-6723-BA485D868D1F}"/>
              </a:ext>
            </a:extLst>
          </p:cNvPr>
          <p:cNvSpPr txBox="1"/>
          <p:nvPr/>
        </p:nvSpPr>
        <p:spPr>
          <a:xfrm>
            <a:off x="6827676" y="134034"/>
            <a:ext cx="6097554" cy="646331"/>
          </a:xfrm>
          <a:prstGeom prst="rect">
            <a:avLst/>
          </a:prstGeom>
          <a:noFill/>
        </p:spPr>
        <p:txBody>
          <a:bodyPr wrap="square">
            <a:spAutoFit/>
          </a:bodyPr>
          <a:lstStyle/>
          <a:p>
            <a:pPr marL="342900" indent="-342900">
              <a:buAutoNum type="arabicPeriod"/>
            </a:pPr>
            <a:r>
              <a:rPr lang="ru-RU" sz="1800" b="1" dirty="0" err="1">
                <a:latin typeface="Times New Roman" panose="02020603050405020304" pitchFamily="18" charset="0"/>
              </a:rPr>
              <a:t>Велосипедний</a:t>
            </a:r>
            <a:r>
              <a:rPr lang="ru-RU" sz="1800" b="1" dirty="0">
                <a:latin typeface="Times New Roman" panose="02020603050405020304" pitchFamily="18" charset="0"/>
              </a:rPr>
              <a:t> рух як вид </a:t>
            </a:r>
            <a:r>
              <a:rPr lang="ru-RU" sz="1800" b="1" dirty="0" err="1">
                <a:latin typeface="Times New Roman" panose="02020603050405020304" pitchFamily="18" charset="0"/>
              </a:rPr>
              <a:t>активної</a:t>
            </a:r>
            <a:r>
              <a:rPr lang="ru-RU" sz="1800" b="1" dirty="0">
                <a:latin typeface="Times New Roman" panose="02020603050405020304" pitchFamily="18" charset="0"/>
              </a:rPr>
              <a:t> </a:t>
            </a:r>
            <a:r>
              <a:rPr lang="ru-RU" sz="1800" b="1" dirty="0" err="1">
                <a:latin typeface="Times New Roman" panose="02020603050405020304" pitchFamily="18" charset="0"/>
              </a:rPr>
              <a:t>міської</a:t>
            </a:r>
            <a:r>
              <a:rPr lang="ru-RU" sz="1800" b="1" dirty="0">
                <a:latin typeface="Times New Roman" panose="02020603050405020304" pitchFamily="18" charset="0"/>
              </a:rPr>
              <a:t> </a:t>
            </a:r>
            <a:r>
              <a:rPr lang="ru-RU" sz="1800" b="1" dirty="0" err="1">
                <a:latin typeface="Times New Roman" panose="02020603050405020304" pitchFamily="18" charset="0"/>
              </a:rPr>
              <a:t>мобільності</a:t>
            </a:r>
            <a:endParaRPr lang="ru-RU" sz="1800" b="1" dirty="0">
              <a:latin typeface="Times New Roman" panose="02020603050405020304" pitchFamily="18" charset="0"/>
            </a:endParaRPr>
          </a:p>
        </p:txBody>
      </p:sp>
    </p:spTree>
    <p:extLst>
      <p:ext uri="{BB962C8B-B14F-4D97-AF65-F5344CB8AC3E}">
        <p14:creationId xmlns:p14="http://schemas.microsoft.com/office/powerpoint/2010/main" val="20121074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049DE-7564-8418-C464-8F66D939AE6D}"/>
              </a:ext>
            </a:extLst>
          </p:cNvPr>
          <p:cNvSpPr>
            <a:spLocks noGrp="1"/>
          </p:cNvSpPr>
          <p:nvPr>
            <p:ph type="title"/>
          </p:nvPr>
        </p:nvSpPr>
        <p:spPr/>
        <p:txBody>
          <a:bodyPr>
            <a:normAutofit/>
          </a:bodyPr>
          <a:lstStyle/>
          <a:p>
            <a:r>
              <a:rPr lang="ru-RU" sz="3600" b="1" u="none" strike="noStrike" baseline="0" dirty="0" err="1">
                <a:solidFill>
                  <a:srgbClr val="000000"/>
                </a:solidFill>
                <a:latin typeface="Times New Roman" panose="02020603050405020304" pitchFamily="18" charset="0"/>
              </a:rPr>
              <a:t>Загальні</a:t>
            </a:r>
            <a:r>
              <a:rPr lang="ru-RU" sz="3600" b="1" u="none" strike="noStrike" baseline="0" dirty="0">
                <a:solidFill>
                  <a:srgbClr val="000000"/>
                </a:solidFill>
                <a:latin typeface="Times New Roman" panose="02020603050405020304" pitchFamily="18" charset="0"/>
              </a:rPr>
              <a:t> </a:t>
            </a:r>
            <a:r>
              <a:rPr lang="ru-RU" sz="3600" b="1" u="none" strike="noStrike" baseline="0" dirty="0" err="1">
                <a:solidFill>
                  <a:srgbClr val="000000"/>
                </a:solidFill>
                <a:latin typeface="Times New Roman" panose="02020603050405020304" pitchFamily="18" charset="0"/>
              </a:rPr>
              <a:t>положення</a:t>
            </a:r>
            <a:r>
              <a:rPr lang="ru-RU" sz="3600" b="1" u="none" strike="noStrike" baseline="0" dirty="0">
                <a:solidFill>
                  <a:srgbClr val="000000"/>
                </a:solidFill>
                <a:latin typeface="Times New Roman" panose="02020603050405020304" pitchFamily="18" charset="0"/>
              </a:rPr>
              <a:t> </a:t>
            </a:r>
            <a:r>
              <a:rPr lang="ru-RU" sz="3600" b="1" u="none" strike="noStrike" baseline="0" dirty="0" err="1">
                <a:solidFill>
                  <a:srgbClr val="000000"/>
                </a:solidFill>
                <a:latin typeface="Times New Roman" panose="02020603050405020304" pitchFamily="18" charset="0"/>
              </a:rPr>
              <a:t>формування</a:t>
            </a:r>
            <a:r>
              <a:rPr lang="ru-RU" sz="3600" b="1" u="none" strike="noStrike" baseline="0" dirty="0">
                <a:solidFill>
                  <a:srgbClr val="000000"/>
                </a:solidFill>
                <a:latin typeface="Times New Roman" panose="02020603050405020304" pitchFamily="18" charset="0"/>
              </a:rPr>
              <a:t> </a:t>
            </a:r>
            <a:r>
              <a:rPr lang="ru-RU" sz="3600" b="1" u="none" strike="noStrike" baseline="0" dirty="0" err="1">
                <a:solidFill>
                  <a:srgbClr val="000000"/>
                </a:solidFill>
                <a:latin typeface="Times New Roman" panose="02020603050405020304" pitchFamily="18" charset="0"/>
              </a:rPr>
              <a:t>велосипедної</a:t>
            </a:r>
            <a:r>
              <a:rPr lang="ru-RU" sz="3600" b="1" u="none" strike="noStrike" baseline="0" dirty="0">
                <a:solidFill>
                  <a:srgbClr val="000000"/>
                </a:solidFill>
                <a:latin typeface="Times New Roman" panose="02020603050405020304" pitchFamily="18" charset="0"/>
              </a:rPr>
              <a:t> </a:t>
            </a:r>
            <a:r>
              <a:rPr lang="ru-RU" sz="3600" b="1" u="none" strike="noStrike" baseline="0" dirty="0" err="1">
                <a:solidFill>
                  <a:srgbClr val="000000"/>
                </a:solidFill>
                <a:latin typeface="Times New Roman" panose="02020603050405020304" pitchFamily="18" charset="0"/>
              </a:rPr>
              <a:t>інфраструктури</a:t>
            </a:r>
            <a:r>
              <a:rPr lang="ru-RU" sz="3600" b="1" u="none" strike="noStrike" baseline="0" dirty="0">
                <a:solidFill>
                  <a:srgbClr val="000000"/>
                </a:solidFill>
                <a:latin typeface="Times New Roman" panose="02020603050405020304" pitchFamily="18" charset="0"/>
              </a:rPr>
              <a:t> </a:t>
            </a:r>
            <a:r>
              <a:rPr lang="uk-UA" sz="3600" b="1" u="none" strike="noStrike" baseline="0" dirty="0">
                <a:solidFill>
                  <a:srgbClr val="000000"/>
                </a:solidFill>
                <a:latin typeface="Times New Roman" panose="02020603050405020304" pitchFamily="18" charset="0"/>
              </a:rPr>
              <a:t>в містах України </a:t>
            </a:r>
            <a:endParaRPr lang="en-GB" sz="3600" b="1" dirty="0"/>
          </a:p>
        </p:txBody>
      </p:sp>
      <p:sp>
        <p:nvSpPr>
          <p:cNvPr id="3" name="Content Placeholder 2">
            <a:extLst>
              <a:ext uri="{FF2B5EF4-FFF2-40B4-BE49-F238E27FC236}">
                <a16:creationId xmlns:a16="http://schemas.microsoft.com/office/drawing/2014/main" id="{9403EA8A-56EB-33F3-9FA5-E81B1D4D3437}"/>
              </a:ext>
            </a:extLst>
          </p:cNvPr>
          <p:cNvSpPr>
            <a:spLocks noGrp="1"/>
          </p:cNvSpPr>
          <p:nvPr>
            <p:ph sz="half" idx="1"/>
          </p:nvPr>
        </p:nvSpPr>
        <p:spPr/>
        <p:txBody>
          <a:bodyPr>
            <a:normAutofit fontScale="85000" lnSpcReduction="10000"/>
          </a:bodyPr>
          <a:lstStyle/>
          <a:p>
            <a:r>
              <a:rPr lang="ru-RU" sz="1800" b="1" i="0" u="none" strike="noStrike" baseline="0" dirty="0" err="1">
                <a:solidFill>
                  <a:srgbClr val="000000"/>
                </a:solidFill>
                <a:latin typeface="Times New Roman" panose="02020603050405020304" pitchFamily="18" charset="0"/>
              </a:rPr>
              <a:t>Основними</a:t>
            </a:r>
            <a:r>
              <a:rPr lang="ru-RU" sz="1800" b="1" i="0" u="none" strike="noStrike" baseline="0" dirty="0">
                <a:solidFill>
                  <a:srgbClr val="000000"/>
                </a:solidFill>
                <a:latin typeface="Times New Roman" panose="02020603050405020304" pitchFamily="18" charset="0"/>
              </a:rPr>
              <a:t> шляхами </a:t>
            </a:r>
            <a:r>
              <a:rPr lang="ru-RU" sz="1800" b="1" i="0" u="none" strike="noStrike" baseline="0" dirty="0" err="1">
                <a:solidFill>
                  <a:srgbClr val="000000"/>
                </a:solidFill>
                <a:latin typeface="Times New Roman" panose="02020603050405020304" pitchFamily="18" charset="0"/>
              </a:rPr>
              <a:t>пересування</a:t>
            </a:r>
            <a:r>
              <a:rPr lang="ru-RU" sz="1800" b="1" i="0" u="none" strike="noStrike" baseline="0" dirty="0">
                <a:solidFill>
                  <a:srgbClr val="000000"/>
                </a:solidFill>
                <a:latin typeface="Times New Roman" panose="02020603050405020304" pitchFamily="18" charset="0"/>
              </a:rPr>
              <a:t> для </a:t>
            </a:r>
            <a:r>
              <a:rPr lang="ru-RU" sz="1800" b="1" i="0" u="none" strike="noStrike" baseline="0" dirty="0" err="1">
                <a:solidFill>
                  <a:srgbClr val="000000"/>
                </a:solidFill>
                <a:latin typeface="Times New Roman" panose="02020603050405020304" pitchFamily="18" charset="0"/>
              </a:rPr>
              <a:t>велосипедистів</a:t>
            </a:r>
            <a:r>
              <a:rPr lang="ru-RU" sz="1800" b="1" i="0" u="none" strike="noStrike" baseline="0" dirty="0">
                <a:solidFill>
                  <a:srgbClr val="000000"/>
                </a:solidFill>
                <a:latin typeface="Times New Roman" panose="02020603050405020304" pitchFamily="18" charset="0"/>
              </a:rPr>
              <a:t> в </a:t>
            </a:r>
            <a:r>
              <a:rPr lang="ru-RU" sz="1800" b="1" i="0" u="none" strike="noStrike" baseline="0" dirty="0" err="1">
                <a:solidFill>
                  <a:srgbClr val="000000"/>
                </a:solidFill>
                <a:latin typeface="Times New Roman" panose="02020603050405020304" pitchFamily="18" charset="0"/>
              </a:rPr>
              <a:t>містах</a:t>
            </a:r>
            <a:r>
              <a:rPr lang="ru-RU" sz="1800" b="1" i="0" u="none" strike="noStrike" baseline="0" dirty="0">
                <a:solidFill>
                  <a:srgbClr val="000000"/>
                </a:solidFill>
                <a:latin typeface="Times New Roman" panose="02020603050405020304" pitchFamily="18" charset="0"/>
              </a:rPr>
              <a:t> </a:t>
            </a:r>
            <a:r>
              <a:rPr lang="ru-RU" sz="1800" b="0" i="0" u="none" strike="noStrike" baseline="0" dirty="0">
                <a:solidFill>
                  <a:srgbClr val="000000"/>
                </a:solidFill>
                <a:latin typeface="Times New Roman" panose="02020603050405020304" pitchFamily="18" charset="0"/>
              </a:rPr>
              <a:t>є [1]: </a:t>
            </a:r>
          </a:p>
          <a:p>
            <a:r>
              <a:rPr lang="uk-UA" sz="1800" b="1" i="0" u="none" strike="noStrike" baseline="0" dirty="0">
                <a:solidFill>
                  <a:srgbClr val="000000"/>
                </a:solidFill>
                <a:latin typeface="Times New Roman" panose="02020603050405020304" pitchFamily="18" charset="0"/>
              </a:rPr>
              <a:t>велосипедна доріжка </a:t>
            </a:r>
            <a:r>
              <a:rPr lang="uk-UA" sz="1800" b="0" i="0" u="none" strike="noStrike" baseline="0" dirty="0">
                <a:solidFill>
                  <a:srgbClr val="000000"/>
                </a:solidFill>
                <a:latin typeface="Times New Roman" panose="02020603050405020304" pitchFamily="18" charset="0"/>
              </a:rPr>
              <a:t>– ділянка з покриттям поза межами ПЧ вулиці та/або дороги, розташована окремо чи суміжно з тротуаром або пішохідною доріжкою, що призначена для руху на велосипедах, інвалідних колясках, немоторизованих засобах пересування і позначена відповідними ДЗ та дорожньою розміткою; </a:t>
            </a:r>
          </a:p>
          <a:p>
            <a:r>
              <a:rPr lang="ru-RU" sz="1800" b="1" i="0" u="none" strike="noStrike" baseline="0" dirty="0" err="1">
                <a:solidFill>
                  <a:srgbClr val="000000"/>
                </a:solidFill>
                <a:latin typeface="Times New Roman" panose="02020603050405020304" pitchFamily="18" charset="0"/>
              </a:rPr>
              <a:t>велосипедна</a:t>
            </a:r>
            <a:r>
              <a:rPr lang="ru-RU" sz="1800" b="1" i="0" u="none" strike="noStrike" baseline="0" dirty="0">
                <a:solidFill>
                  <a:srgbClr val="000000"/>
                </a:solidFill>
                <a:latin typeface="Times New Roman" panose="02020603050405020304" pitchFamily="18" charset="0"/>
              </a:rPr>
              <a:t> </a:t>
            </a:r>
            <a:r>
              <a:rPr lang="ru-RU" sz="1800" b="1" i="0" u="none" strike="noStrike" baseline="0" dirty="0" err="1">
                <a:solidFill>
                  <a:srgbClr val="000000"/>
                </a:solidFill>
                <a:latin typeface="Times New Roman" panose="02020603050405020304" pitchFamily="18" charset="0"/>
              </a:rPr>
              <a:t>смуга</a:t>
            </a:r>
            <a:r>
              <a:rPr lang="ru-RU" sz="1800" b="1" i="0" u="none" strike="noStrike" baseline="0" dirty="0">
                <a:solidFill>
                  <a:srgbClr val="000000"/>
                </a:solidFill>
                <a:latin typeface="Times New Roman" panose="02020603050405020304" pitchFamily="18" charset="0"/>
              </a:rPr>
              <a:t> - </a:t>
            </a:r>
            <a:r>
              <a:rPr lang="ru-RU" sz="1800" b="0" i="0" u="none" strike="noStrike" baseline="0" dirty="0" err="1">
                <a:solidFill>
                  <a:srgbClr val="000000"/>
                </a:solidFill>
                <a:latin typeface="Times New Roman" panose="02020603050405020304" pitchFamily="18" charset="0"/>
              </a:rPr>
              <a:t>смуга</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призначена</a:t>
            </a:r>
            <a:r>
              <a:rPr lang="ru-RU" sz="1800" b="0" i="0" u="none" strike="noStrike" baseline="0" dirty="0">
                <a:solidFill>
                  <a:srgbClr val="000000"/>
                </a:solidFill>
                <a:latin typeface="Times New Roman" panose="02020603050405020304" pitchFamily="18" charset="0"/>
              </a:rPr>
              <a:t> для руху </a:t>
            </a:r>
            <a:r>
              <a:rPr lang="ru-RU" sz="1800" b="0" i="0" u="none" strike="noStrike" baseline="0" dirty="0" err="1">
                <a:solidFill>
                  <a:srgbClr val="000000"/>
                </a:solidFill>
                <a:latin typeface="Times New Roman" panose="02020603050405020304" pitchFamily="18" charset="0"/>
              </a:rPr>
              <a:t>велосипедистів</a:t>
            </a:r>
            <a:r>
              <a:rPr lang="ru-RU" sz="1800" b="0" i="0" u="none" strike="noStrike" baseline="0" dirty="0">
                <a:solidFill>
                  <a:srgbClr val="000000"/>
                </a:solidFill>
                <a:latin typeface="Times New Roman" panose="02020603050405020304" pitchFamily="18" charset="0"/>
              </a:rPr>
              <a:t> в межах ПЧ </a:t>
            </a:r>
            <a:r>
              <a:rPr lang="ru-RU" sz="1800" b="0" i="0" u="none" strike="noStrike" baseline="0" dirty="0" err="1">
                <a:solidFill>
                  <a:srgbClr val="000000"/>
                </a:solidFill>
                <a:latin typeface="Times New Roman" panose="02020603050405020304" pitchFamily="18" charset="0"/>
              </a:rPr>
              <a:t>вулиці</a:t>
            </a:r>
            <a:r>
              <a:rPr lang="ru-RU" sz="1800" b="0" i="0" u="none" strike="noStrike" baseline="0" dirty="0">
                <a:solidFill>
                  <a:srgbClr val="000000"/>
                </a:solidFill>
                <a:latin typeface="Times New Roman" panose="02020603050405020304" pitchFamily="18" charset="0"/>
              </a:rPr>
              <a:t> та/</a:t>
            </a:r>
            <a:r>
              <a:rPr lang="ru-RU" sz="1800" b="0" i="0" u="none" strike="noStrike" baseline="0" dirty="0" err="1">
                <a:solidFill>
                  <a:srgbClr val="000000"/>
                </a:solidFill>
                <a:latin typeface="Times New Roman" panose="02020603050405020304" pitchFamily="18" charset="0"/>
              </a:rPr>
              <a:t>або</a:t>
            </a:r>
            <a:r>
              <a:rPr lang="ru-RU" sz="1800" b="0" i="0" u="none" strike="noStrike" baseline="0" dirty="0">
                <a:solidFill>
                  <a:srgbClr val="000000"/>
                </a:solidFill>
                <a:latin typeface="Times New Roman" panose="02020603050405020304" pitchFamily="18" charset="0"/>
              </a:rPr>
              <a:t> дороги, яка </a:t>
            </a:r>
            <a:r>
              <a:rPr lang="ru-RU" sz="1800" b="0" i="0" u="none" strike="noStrike" baseline="0" dirty="0" err="1">
                <a:solidFill>
                  <a:srgbClr val="000000"/>
                </a:solidFill>
                <a:latin typeface="Times New Roman" panose="02020603050405020304" pitchFamily="18" charset="0"/>
              </a:rPr>
              <a:t>виділена</a:t>
            </a:r>
            <a:r>
              <a:rPr lang="ru-RU" sz="1800" b="0" i="0" u="none" strike="noStrike" baseline="0" dirty="0">
                <a:solidFill>
                  <a:srgbClr val="000000"/>
                </a:solidFill>
                <a:latin typeface="Times New Roman" panose="02020603050405020304" pitchFamily="18" charset="0"/>
              </a:rPr>
              <a:t> за </a:t>
            </a:r>
            <a:r>
              <a:rPr lang="ru-RU" sz="1800" b="0" i="0" u="none" strike="noStrike" baseline="0" dirty="0" err="1">
                <a:solidFill>
                  <a:srgbClr val="000000"/>
                </a:solidFill>
                <a:latin typeface="Times New Roman" panose="02020603050405020304" pitchFamily="18" charset="0"/>
              </a:rPr>
              <a:t>допомогою</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дорожньої</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розмітки</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або</a:t>
            </a:r>
            <a:r>
              <a:rPr lang="ru-RU" sz="1800" b="0" i="0" u="none" strike="noStrike" baseline="0" dirty="0">
                <a:solidFill>
                  <a:srgbClr val="000000"/>
                </a:solidFill>
                <a:latin typeface="Times New Roman" panose="02020603050405020304" pitchFamily="18" charset="0"/>
              </a:rPr>
              <a:t> конструктивно. </a:t>
            </a:r>
          </a:p>
          <a:p>
            <a:endParaRPr lang="en-GB" dirty="0"/>
          </a:p>
        </p:txBody>
      </p:sp>
      <p:sp>
        <p:nvSpPr>
          <p:cNvPr id="6" name="TextBox 5">
            <a:extLst>
              <a:ext uri="{FF2B5EF4-FFF2-40B4-BE49-F238E27FC236}">
                <a16:creationId xmlns:a16="http://schemas.microsoft.com/office/drawing/2014/main" id="{B99F456F-811E-1A6D-EFD9-DFED050BF981}"/>
              </a:ext>
            </a:extLst>
          </p:cNvPr>
          <p:cNvSpPr txBox="1"/>
          <p:nvPr/>
        </p:nvSpPr>
        <p:spPr>
          <a:xfrm>
            <a:off x="6249178" y="39469"/>
            <a:ext cx="6097554" cy="646331"/>
          </a:xfrm>
          <a:prstGeom prst="rect">
            <a:avLst/>
          </a:prstGeom>
          <a:noFill/>
        </p:spPr>
        <p:txBody>
          <a:bodyPr wrap="square">
            <a:spAutoFit/>
          </a:bodyPr>
          <a:lstStyle/>
          <a:p>
            <a:pPr marL="457200" indent="-457200">
              <a:buFont typeface="Arial"/>
              <a:buAutoNum type="arabicPeriod"/>
            </a:pPr>
            <a:r>
              <a:rPr lang="ru-RU" sz="1800" b="1" u="none" strike="noStrike" baseline="0" dirty="0" err="1">
                <a:solidFill>
                  <a:srgbClr val="000000"/>
                </a:solidFill>
                <a:latin typeface="Times New Roman" panose="02020603050405020304" pitchFamily="18" charset="0"/>
              </a:rPr>
              <a:t>Загальні</a:t>
            </a:r>
            <a:r>
              <a:rPr lang="ru-RU" sz="1800" b="1" u="none" strike="noStrike" baseline="0" dirty="0">
                <a:solidFill>
                  <a:srgbClr val="000000"/>
                </a:solidFill>
                <a:latin typeface="Times New Roman" panose="02020603050405020304" pitchFamily="18" charset="0"/>
              </a:rPr>
              <a:t> </a:t>
            </a:r>
            <a:r>
              <a:rPr lang="ru-RU" sz="1800" b="1" u="none" strike="noStrike" baseline="0" dirty="0" err="1">
                <a:solidFill>
                  <a:srgbClr val="000000"/>
                </a:solidFill>
                <a:latin typeface="Times New Roman" panose="02020603050405020304" pitchFamily="18" charset="0"/>
              </a:rPr>
              <a:t>положення</a:t>
            </a:r>
            <a:r>
              <a:rPr lang="ru-RU" sz="1800" b="1" u="none" strike="noStrike" baseline="0" dirty="0">
                <a:solidFill>
                  <a:srgbClr val="000000"/>
                </a:solidFill>
                <a:latin typeface="Times New Roman" panose="02020603050405020304" pitchFamily="18" charset="0"/>
              </a:rPr>
              <a:t> </a:t>
            </a:r>
            <a:r>
              <a:rPr lang="ru-RU" sz="1800" b="1" u="none" strike="noStrike" baseline="0" dirty="0" err="1">
                <a:solidFill>
                  <a:srgbClr val="000000"/>
                </a:solidFill>
                <a:latin typeface="Times New Roman" panose="02020603050405020304" pitchFamily="18" charset="0"/>
              </a:rPr>
              <a:t>формування</a:t>
            </a:r>
            <a:r>
              <a:rPr lang="ru-RU" sz="1800" b="1" u="none" strike="noStrike" baseline="0" dirty="0">
                <a:solidFill>
                  <a:srgbClr val="000000"/>
                </a:solidFill>
                <a:latin typeface="Times New Roman" panose="02020603050405020304" pitchFamily="18" charset="0"/>
              </a:rPr>
              <a:t> </a:t>
            </a:r>
            <a:r>
              <a:rPr lang="ru-RU" sz="1800" b="1" u="none" strike="noStrike" baseline="0" dirty="0" err="1">
                <a:solidFill>
                  <a:srgbClr val="000000"/>
                </a:solidFill>
                <a:latin typeface="Times New Roman" panose="02020603050405020304" pitchFamily="18" charset="0"/>
              </a:rPr>
              <a:t>велосипедної</a:t>
            </a:r>
            <a:r>
              <a:rPr lang="ru-RU" sz="1800" b="1" u="none" strike="noStrike" baseline="0" dirty="0">
                <a:solidFill>
                  <a:srgbClr val="000000"/>
                </a:solidFill>
                <a:latin typeface="Times New Roman" panose="02020603050405020304" pitchFamily="18" charset="0"/>
              </a:rPr>
              <a:t> </a:t>
            </a:r>
            <a:r>
              <a:rPr lang="ru-RU" sz="1800" b="1" u="none" strike="noStrike" baseline="0" dirty="0" err="1">
                <a:solidFill>
                  <a:srgbClr val="000000"/>
                </a:solidFill>
                <a:latin typeface="Times New Roman" panose="02020603050405020304" pitchFamily="18" charset="0"/>
              </a:rPr>
              <a:t>інфраструктури</a:t>
            </a:r>
            <a:r>
              <a:rPr lang="ru-RU" sz="1800" b="1" u="none" strike="noStrike" baseline="0" dirty="0">
                <a:solidFill>
                  <a:srgbClr val="000000"/>
                </a:solidFill>
                <a:latin typeface="Times New Roman" panose="02020603050405020304" pitchFamily="18" charset="0"/>
              </a:rPr>
              <a:t> </a:t>
            </a:r>
            <a:r>
              <a:rPr lang="uk-UA" sz="1800" b="1" u="none" strike="noStrike" baseline="0" dirty="0">
                <a:solidFill>
                  <a:srgbClr val="000000"/>
                </a:solidFill>
                <a:latin typeface="Times New Roman" panose="02020603050405020304" pitchFamily="18" charset="0"/>
              </a:rPr>
              <a:t>в містах України </a:t>
            </a:r>
          </a:p>
        </p:txBody>
      </p:sp>
      <p:pic>
        <p:nvPicPr>
          <p:cNvPr id="7" name="Picture 4" descr="May be an image of 5 people and bicycle">
            <a:extLst>
              <a:ext uri="{FF2B5EF4-FFF2-40B4-BE49-F238E27FC236}">
                <a16:creationId xmlns:a16="http://schemas.microsoft.com/office/drawing/2014/main" id="{114385FB-334D-59E1-61EA-14BC4A565B3F}"/>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711378" y="2667000"/>
            <a:ext cx="4687444"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8678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E5F54-9CB9-1D61-88FA-508788168CD6}"/>
              </a:ext>
            </a:extLst>
          </p:cNvPr>
          <p:cNvSpPr>
            <a:spLocks noGrp="1"/>
          </p:cNvSpPr>
          <p:nvPr>
            <p:ph type="title"/>
          </p:nvPr>
        </p:nvSpPr>
        <p:spPr>
          <a:xfrm>
            <a:off x="1484311" y="685800"/>
            <a:ext cx="10018713" cy="891073"/>
          </a:xfrm>
        </p:spPr>
        <p:txBody>
          <a:bodyPr anchor="t">
            <a:normAutofit fontScale="90000"/>
          </a:bodyPr>
          <a:lstStyle/>
          <a:p>
            <a:r>
              <a:rPr lang="ru-RU" sz="3600" dirty="0" err="1">
                <a:effectLst/>
                <a:latin typeface="Times New Roman" panose="02020603050405020304" pitchFamily="18" charset="0"/>
                <a:ea typeface="Times New Roman" panose="02020603050405020304" pitchFamily="18" charset="0"/>
              </a:rPr>
              <a:t>Форми</a:t>
            </a:r>
            <a:r>
              <a:rPr lang="ru-RU" sz="3600" dirty="0">
                <a:effectLst/>
                <a:latin typeface="Times New Roman" panose="02020603050405020304" pitchFamily="18" charset="0"/>
                <a:ea typeface="Times New Roman" panose="02020603050405020304" pitchFamily="18" charset="0"/>
              </a:rPr>
              <a:t> </a:t>
            </a:r>
            <a:r>
              <a:rPr lang="ru-RU" sz="3600" dirty="0" err="1">
                <a:effectLst/>
                <a:latin typeface="Times New Roman" panose="02020603050405020304" pitchFamily="18" charset="0"/>
                <a:ea typeface="Times New Roman" panose="02020603050405020304" pitchFamily="18" charset="0"/>
              </a:rPr>
              <a:t>організації</a:t>
            </a:r>
            <a:r>
              <a:rPr lang="ru-RU" sz="3600" dirty="0">
                <a:effectLst/>
                <a:latin typeface="Times New Roman" panose="02020603050405020304" pitchFamily="18" charset="0"/>
                <a:ea typeface="Times New Roman" panose="02020603050405020304" pitchFamily="18" charset="0"/>
              </a:rPr>
              <a:t> велосипедного руху</a:t>
            </a:r>
            <a:br>
              <a:rPr lang="en-GB" sz="3600" dirty="0">
                <a:effectLst/>
                <a:latin typeface="Times New Roman" panose="02020603050405020304" pitchFamily="18" charset="0"/>
                <a:ea typeface="Times New Roman" panose="02020603050405020304" pitchFamily="18" charset="0"/>
              </a:rPr>
            </a:br>
            <a:endParaRPr lang="en-GB" sz="3600" dirty="0"/>
          </a:p>
        </p:txBody>
      </p:sp>
      <p:graphicFrame>
        <p:nvGraphicFramePr>
          <p:cNvPr id="8" name="Content Placeholder 7">
            <a:extLst>
              <a:ext uri="{FF2B5EF4-FFF2-40B4-BE49-F238E27FC236}">
                <a16:creationId xmlns:a16="http://schemas.microsoft.com/office/drawing/2014/main" id="{42137034-E549-D034-5D15-38E2B7AABF74}"/>
              </a:ext>
            </a:extLst>
          </p:cNvPr>
          <p:cNvGraphicFramePr>
            <a:graphicFrameLocks noGrp="1"/>
          </p:cNvGraphicFramePr>
          <p:nvPr>
            <p:ph idx="1"/>
            <p:extLst>
              <p:ext uri="{D42A27DB-BD31-4B8C-83A1-F6EECF244321}">
                <p14:modId xmlns:p14="http://schemas.microsoft.com/office/powerpoint/2010/main" val="3118377554"/>
              </p:ext>
            </p:extLst>
          </p:nvPr>
        </p:nvGraphicFramePr>
        <p:xfrm>
          <a:off x="1768300" y="1780691"/>
          <a:ext cx="9226801" cy="3331428"/>
        </p:xfrm>
        <a:graphic>
          <a:graphicData uri="http://schemas.openxmlformats.org/drawingml/2006/table">
            <a:tbl>
              <a:tblPr firstRow="1" firstCol="1" bandRow="1">
                <a:tableStyleId>{5C22544A-7EE6-4342-B048-85BDC9FD1C3A}</a:tableStyleId>
              </a:tblPr>
              <a:tblGrid>
                <a:gridCol w="2343608">
                  <a:extLst>
                    <a:ext uri="{9D8B030D-6E8A-4147-A177-3AD203B41FA5}">
                      <a16:colId xmlns:a16="http://schemas.microsoft.com/office/drawing/2014/main" val="517330419"/>
                    </a:ext>
                  </a:extLst>
                </a:gridCol>
                <a:gridCol w="2343608">
                  <a:extLst>
                    <a:ext uri="{9D8B030D-6E8A-4147-A177-3AD203B41FA5}">
                      <a16:colId xmlns:a16="http://schemas.microsoft.com/office/drawing/2014/main" val="1045394961"/>
                    </a:ext>
                  </a:extLst>
                </a:gridCol>
                <a:gridCol w="1240081">
                  <a:extLst>
                    <a:ext uri="{9D8B030D-6E8A-4147-A177-3AD203B41FA5}">
                      <a16:colId xmlns:a16="http://schemas.microsoft.com/office/drawing/2014/main" val="2224273351"/>
                    </a:ext>
                  </a:extLst>
                </a:gridCol>
                <a:gridCol w="1302824">
                  <a:extLst>
                    <a:ext uri="{9D8B030D-6E8A-4147-A177-3AD203B41FA5}">
                      <a16:colId xmlns:a16="http://schemas.microsoft.com/office/drawing/2014/main" val="1907062696"/>
                    </a:ext>
                  </a:extLst>
                </a:gridCol>
                <a:gridCol w="1302824">
                  <a:extLst>
                    <a:ext uri="{9D8B030D-6E8A-4147-A177-3AD203B41FA5}">
                      <a16:colId xmlns:a16="http://schemas.microsoft.com/office/drawing/2014/main" val="1292408637"/>
                    </a:ext>
                  </a:extLst>
                </a:gridCol>
                <a:gridCol w="693856">
                  <a:extLst>
                    <a:ext uri="{9D8B030D-6E8A-4147-A177-3AD203B41FA5}">
                      <a16:colId xmlns:a16="http://schemas.microsoft.com/office/drawing/2014/main" val="113875484"/>
                    </a:ext>
                  </a:extLst>
                </a:gridCol>
              </a:tblGrid>
              <a:tr h="412963">
                <a:tc rowSpan="2" gridSpan="2">
                  <a:txBody>
                    <a:bodyPr/>
                    <a:lstStyle/>
                    <a:p>
                      <a:pPr algn="just" fontAlgn="auto">
                        <a:lnSpc>
                          <a:spcPts val="1800"/>
                        </a:lnSpc>
                      </a:pPr>
                      <a:r>
                        <a:rPr lang="ru-RU" sz="1300" dirty="0" err="1">
                          <a:effectLst/>
                        </a:rPr>
                        <a:t>Категорія</a:t>
                      </a:r>
                      <a:r>
                        <a:rPr lang="ru-RU" sz="1300" dirty="0">
                          <a:effectLst/>
                        </a:rPr>
                        <a:t> </a:t>
                      </a:r>
                      <a:r>
                        <a:rPr lang="ru-RU" sz="1300" dirty="0" err="1">
                          <a:effectLst/>
                        </a:rPr>
                        <a:t>вулиці</a:t>
                      </a:r>
                      <a:endParaRPr lang="en-GB" sz="900" dirty="0">
                        <a:effectLst/>
                        <a:latin typeface="Times New Roman" panose="02020603050405020304" pitchFamily="18" charset="0"/>
                        <a:ea typeface="Times New Roman" panose="02020603050405020304" pitchFamily="18" charset="0"/>
                      </a:endParaRPr>
                    </a:p>
                  </a:txBody>
                  <a:tcPr marL="64108" marR="64108" marT="0" marB="0" anchor="ctr"/>
                </a:tc>
                <a:tc rowSpan="2" hMerge="1">
                  <a:txBody>
                    <a:bodyPr/>
                    <a:lstStyle/>
                    <a:p>
                      <a:endParaRPr lang="en-GB"/>
                    </a:p>
                  </a:txBody>
                  <a:tcPr/>
                </a:tc>
                <a:tc gridSpan="4">
                  <a:txBody>
                    <a:bodyPr/>
                    <a:lstStyle/>
                    <a:p>
                      <a:pPr algn="just" fontAlgn="auto">
                        <a:lnSpc>
                          <a:spcPts val="1800"/>
                        </a:lnSpc>
                      </a:pPr>
                      <a:r>
                        <a:rPr lang="ru-RU" sz="1300">
                          <a:effectLst/>
                        </a:rPr>
                        <a:t>Форма організації</a:t>
                      </a:r>
                      <a:endParaRPr lang="en-GB" sz="900">
                        <a:effectLst/>
                      </a:endParaRPr>
                    </a:p>
                    <a:p>
                      <a:pPr algn="just" fontAlgn="auto">
                        <a:lnSpc>
                          <a:spcPts val="1800"/>
                        </a:lnSpc>
                      </a:pPr>
                      <a:r>
                        <a:rPr lang="ru-RU" sz="1300">
                          <a:effectLst/>
                        </a:rPr>
                        <a:t>велосипедного руху</a:t>
                      </a:r>
                      <a:endParaRPr lang="en-GB" sz="900">
                        <a:effectLst/>
                        <a:latin typeface="Times New Roman" panose="02020603050405020304" pitchFamily="18" charset="0"/>
                        <a:ea typeface="Times New Roman" panose="02020603050405020304" pitchFamily="18" charset="0"/>
                      </a:endParaRPr>
                    </a:p>
                  </a:txBody>
                  <a:tcPr marL="64108" marR="64108" marT="0" marB="0" anchor="ct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457368653"/>
                  </a:ext>
                </a:extLst>
              </a:tr>
              <a:tr h="626656">
                <a:tc gridSpan="2" vMerge="1">
                  <a:txBody>
                    <a:bodyPr/>
                    <a:lstStyle/>
                    <a:p>
                      <a:endParaRPr lang="en-GB"/>
                    </a:p>
                  </a:txBody>
                  <a:tcPr/>
                </a:tc>
                <a:tc hMerge="1" vMerge="1">
                  <a:txBody>
                    <a:bodyPr/>
                    <a:lstStyle/>
                    <a:p>
                      <a:endParaRPr lang="en-GB"/>
                    </a:p>
                  </a:txBody>
                  <a:tcPr/>
                </a:tc>
                <a:tc>
                  <a:txBody>
                    <a:bodyPr/>
                    <a:lstStyle/>
                    <a:p>
                      <a:pPr algn="just" fontAlgn="auto">
                        <a:lnSpc>
                          <a:spcPts val="1800"/>
                        </a:lnSpc>
                      </a:pPr>
                      <a:r>
                        <a:rPr lang="ru-RU" sz="1300">
                          <a:effectLst/>
                        </a:rPr>
                        <a:t>Велодоріжка</a:t>
                      </a:r>
                      <a:endParaRPr lang="en-GB" sz="900">
                        <a:effectLst/>
                        <a:latin typeface="Times New Roman" panose="02020603050405020304" pitchFamily="18" charset="0"/>
                        <a:ea typeface="Times New Roman" panose="02020603050405020304" pitchFamily="18" charset="0"/>
                      </a:endParaRPr>
                    </a:p>
                  </a:txBody>
                  <a:tcPr marL="64108" marR="64108" marT="0" marB="0" anchor="ctr"/>
                </a:tc>
                <a:tc>
                  <a:txBody>
                    <a:bodyPr/>
                    <a:lstStyle/>
                    <a:p>
                      <a:pPr algn="just" fontAlgn="auto">
                        <a:lnSpc>
                          <a:spcPts val="1800"/>
                        </a:lnSpc>
                      </a:pPr>
                      <a:r>
                        <a:rPr lang="ru-RU" sz="1300">
                          <a:effectLst/>
                        </a:rPr>
                        <a:t>Вело</a:t>
                      </a:r>
                      <a:endParaRPr lang="en-GB" sz="900">
                        <a:effectLst/>
                      </a:endParaRPr>
                    </a:p>
                    <a:p>
                      <a:pPr algn="just" fontAlgn="auto">
                        <a:lnSpc>
                          <a:spcPts val="1800"/>
                        </a:lnSpc>
                      </a:pPr>
                      <a:r>
                        <a:rPr lang="ru-RU" sz="1300">
                          <a:effectLst/>
                        </a:rPr>
                        <a:t>смуга</a:t>
                      </a:r>
                      <a:endParaRPr lang="en-GB" sz="900">
                        <a:effectLst/>
                        <a:latin typeface="Times New Roman" panose="02020603050405020304" pitchFamily="18" charset="0"/>
                        <a:ea typeface="Times New Roman" panose="02020603050405020304" pitchFamily="18" charset="0"/>
                      </a:endParaRPr>
                    </a:p>
                  </a:txBody>
                  <a:tcPr marL="64108" marR="64108" marT="0" marB="0" anchor="ctr"/>
                </a:tc>
                <a:tc>
                  <a:txBody>
                    <a:bodyPr/>
                    <a:lstStyle/>
                    <a:p>
                      <a:pPr algn="just" fontAlgn="auto">
                        <a:lnSpc>
                          <a:spcPts val="1800"/>
                        </a:lnSpc>
                      </a:pPr>
                      <a:r>
                        <a:rPr lang="ru-RU" sz="1300">
                          <a:effectLst/>
                        </a:rPr>
                        <a:t>Вело-</a:t>
                      </a:r>
                      <a:endParaRPr lang="en-GB" sz="900">
                        <a:effectLst/>
                      </a:endParaRPr>
                    </a:p>
                    <a:p>
                      <a:pPr algn="just" fontAlgn="auto">
                        <a:lnSpc>
                          <a:spcPts val="1800"/>
                        </a:lnSpc>
                      </a:pPr>
                      <a:r>
                        <a:rPr lang="ru-RU" sz="1300">
                          <a:effectLst/>
                        </a:rPr>
                        <a:t>пішохідна доріжка</a:t>
                      </a:r>
                      <a:endParaRPr lang="en-GB" sz="900">
                        <a:effectLst/>
                        <a:latin typeface="Times New Roman" panose="02020603050405020304" pitchFamily="18" charset="0"/>
                        <a:ea typeface="Times New Roman" panose="02020603050405020304" pitchFamily="18" charset="0"/>
                      </a:endParaRPr>
                    </a:p>
                  </a:txBody>
                  <a:tcPr marL="64108" marR="64108" marT="0" marB="0" anchor="ctr"/>
                </a:tc>
                <a:tc>
                  <a:txBody>
                    <a:bodyPr/>
                    <a:lstStyle/>
                    <a:p>
                      <a:pPr algn="just" fontAlgn="auto">
                        <a:lnSpc>
                          <a:spcPts val="1800"/>
                        </a:lnSpc>
                      </a:pPr>
                      <a:r>
                        <a:rPr lang="ru-RU" sz="1300">
                          <a:effectLst/>
                        </a:rPr>
                        <a:t>Рух</a:t>
                      </a:r>
                      <a:endParaRPr lang="en-GB" sz="900">
                        <a:effectLst/>
                      </a:endParaRPr>
                    </a:p>
                    <a:p>
                      <a:pPr algn="just" fontAlgn="auto">
                        <a:lnSpc>
                          <a:spcPts val="1800"/>
                        </a:lnSpc>
                      </a:pPr>
                      <a:r>
                        <a:rPr lang="ru-RU" sz="1300">
                          <a:effectLst/>
                        </a:rPr>
                        <a:t>по  ПЧ</a:t>
                      </a:r>
                      <a:endParaRPr lang="en-GB" sz="900">
                        <a:effectLst/>
                        <a:latin typeface="Times New Roman" panose="02020603050405020304" pitchFamily="18" charset="0"/>
                        <a:ea typeface="Times New Roman" panose="02020603050405020304" pitchFamily="18" charset="0"/>
                      </a:endParaRPr>
                    </a:p>
                  </a:txBody>
                  <a:tcPr marL="64108" marR="64108" marT="0" marB="0" anchor="ctr"/>
                </a:tc>
                <a:extLst>
                  <a:ext uri="{0D108BD9-81ED-4DB2-BD59-A6C34878D82A}">
                    <a16:rowId xmlns:a16="http://schemas.microsoft.com/office/drawing/2014/main" val="406645896"/>
                  </a:ext>
                </a:extLst>
              </a:tr>
              <a:tr h="219036">
                <a:tc gridSpan="2">
                  <a:txBody>
                    <a:bodyPr/>
                    <a:lstStyle/>
                    <a:p>
                      <a:pPr algn="just" fontAlgn="auto">
                        <a:lnSpc>
                          <a:spcPts val="1800"/>
                        </a:lnSpc>
                      </a:pPr>
                      <a:r>
                        <a:rPr lang="ru-RU" sz="1300">
                          <a:effectLst/>
                        </a:rPr>
                        <a:t>Магістральні дороги</a:t>
                      </a:r>
                      <a:endParaRPr lang="en-GB" sz="900">
                        <a:effectLst/>
                        <a:latin typeface="Times New Roman" panose="02020603050405020304" pitchFamily="18" charset="0"/>
                        <a:ea typeface="Times New Roman" panose="02020603050405020304" pitchFamily="18" charset="0"/>
                      </a:endParaRPr>
                    </a:p>
                  </a:txBody>
                  <a:tcPr marL="64108" marR="64108" marT="0" marB="0" anchor="ctr"/>
                </a:tc>
                <a:tc hMerge="1">
                  <a:txBody>
                    <a:bodyPr/>
                    <a:lstStyle/>
                    <a:p>
                      <a:endParaRPr lang="en-GB"/>
                    </a:p>
                  </a:txBody>
                  <a:tcPr/>
                </a:tc>
                <a:tc>
                  <a:txBody>
                    <a:bodyPr/>
                    <a:lstStyle/>
                    <a:p>
                      <a:pPr algn="just" fontAlgn="auto">
                        <a:lnSpc>
                          <a:spcPts val="1800"/>
                        </a:lnSpc>
                      </a:pPr>
                      <a:r>
                        <a:rPr lang="ru-RU" sz="1300">
                          <a:effectLst/>
                        </a:rPr>
                        <a:t>Х</a:t>
                      </a:r>
                      <a:endParaRPr lang="en-GB" sz="900">
                        <a:effectLst/>
                        <a:latin typeface="Times New Roman" panose="02020603050405020304" pitchFamily="18" charset="0"/>
                        <a:ea typeface="Times New Roman" panose="02020603050405020304" pitchFamily="18" charset="0"/>
                      </a:endParaRPr>
                    </a:p>
                  </a:txBody>
                  <a:tcPr marL="64108" marR="64108" marT="0" marB="0" anchor="ctr"/>
                </a:tc>
                <a:tc>
                  <a:txBody>
                    <a:bodyPr/>
                    <a:lstStyle/>
                    <a:p>
                      <a:pPr algn="just" fontAlgn="auto">
                        <a:lnSpc>
                          <a:spcPts val="1800"/>
                        </a:lnSpc>
                      </a:pPr>
                      <a:r>
                        <a:rPr lang="ru-RU" sz="1300">
                          <a:effectLst/>
                        </a:rPr>
                        <a:t> </a:t>
                      </a:r>
                      <a:endParaRPr lang="en-GB" sz="900">
                        <a:effectLst/>
                        <a:latin typeface="Times New Roman" panose="02020603050405020304" pitchFamily="18" charset="0"/>
                        <a:ea typeface="Times New Roman" panose="02020603050405020304" pitchFamily="18" charset="0"/>
                      </a:endParaRPr>
                    </a:p>
                  </a:txBody>
                  <a:tcPr marL="64108" marR="64108" marT="0" marB="0" anchor="ctr"/>
                </a:tc>
                <a:tc>
                  <a:txBody>
                    <a:bodyPr/>
                    <a:lstStyle/>
                    <a:p>
                      <a:pPr algn="just" fontAlgn="auto">
                        <a:lnSpc>
                          <a:spcPts val="1800"/>
                        </a:lnSpc>
                      </a:pPr>
                      <a:r>
                        <a:rPr lang="ru-RU" sz="1300">
                          <a:effectLst/>
                        </a:rPr>
                        <a:t> </a:t>
                      </a:r>
                      <a:endParaRPr lang="en-GB" sz="900">
                        <a:effectLst/>
                        <a:latin typeface="Times New Roman" panose="02020603050405020304" pitchFamily="18" charset="0"/>
                        <a:ea typeface="Times New Roman" panose="02020603050405020304" pitchFamily="18" charset="0"/>
                      </a:endParaRPr>
                    </a:p>
                  </a:txBody>
                  <a:tcPr marL="64108" marR="64108" marT="0" marB="0" anchor="ctr"/>
                </a:tc>
                <a:tc>
                  <a:txBody>
                    <a:bodyPr/>
                    <a:lstStyle/>
                    <a:p>
                      <a:pPr algn="just" fontAlgn="auto">
                        <a:lnSpc>
                          <a:spcPts val="1800"/>
                        </a:lnSpc>
                      </a:pPr>
                      <a:r>
                        <a:rPr lang="ru-RU" sz="1300">
                          <a:effectLst/>
                        </a:rPr>
                        <a:t> </a:t>
                      </a:r>
                      <a:endParaRPr lang="en-GB" sz="900">
                        <a:effectLst/>
                        <a:latin typeface="Times New Roman" panose="02020603050405020304" pitchFamily="18" charset="0"/>
                        <a:ea typeface="Times New Roman" panose="02020603050405020304" pitchFamily="18" charset="0"/>
                      </a:endParaRPr>
                    </a:p>
                  </a:txBody>
                  <a:tcPr marL="64108" marR="64108" marT="0" marB="0" anchor="ctr"/>
                </a:tc>
                <a:extLst>
                  <a:ext uri="{0D108BD9-81ED-4DB2-BD59-A6C34878D82A}">
                    <a16:rowId xmlns:a16="http://schemas.microsoft.com/office/drawing/2014/main" val="1742931800"/>
                  </a:ext>
                </a:extLst>
              </a:tr>
              <a:tr h="199270">
                <a:tc rowSpan="2">
                  <a:txBody>
                    <a:bodyPr/>
                    <a:lstStyle/>
                    <a:p>
                      <a:pPr algn="just" fontAlgn="auto">
                        <a:lnSpc>
                          <a:spcPts val="1800"/>
                        </a:lnSpc>
                      </a:pPr>
                      <a:r>
                        <a:rPr lang="ru-RU" sz="1300">
                          <a:effectLst/>
                        </a:rPr>
                        <a:t>Магістральні</a:t>
                      </a:r>
                      <a:endParaRPr lang="en-GB" sz="900">
                        <a:effectLst/>
                      </a:endParaRPr>
                    </a:p>
                    <a:p>
                      <a:pPr algn="just" fontAlgn="auto">
                        <a:lnSpc>
                          <a:spcPts val="1800"/>
                        </a:lnSpc>
                      </a:pPr>
                      <a:r>
                        <a:rPr lang="ru-RU" sz="1300">
                          <a:effectLst/>
                        </a:rPr>
                        <a:t>вулиці загальноміського значення</a:t>
                      </a:r>
                      <a:endParaRPr lang="en-GB" sz="900">
                        <a:effectLst/>
                        <a:latin typeface="Times New Roman" panose="02020603050405020304" pitchFamily="18" charset="0"/>
                        <a:ea typeface="Times New Roman" panose="02020603050405020304" pitchFamily="18" charset="0"/>
                      </a:endParaRPr>
                    </a:p>
                  </a:txBody>
                  <a:tcPr marL="64108" marR="64108" marT="0" marB="0" anchor="ctr"/>
                </a:tc>
                <a:tc>
                  <a:txBody>
                    <a:bodyPr/>
                    <a:lstStyle/>
                    <a:p>
                      <a:pPr algn="just" fontAlgn="auto">
                        <a:lnSpc>
                          <a:spcPts val="1800"/>
                        </a:lnSpc>
                      </a:pPr>
                      <a:r>
                        <a:rPr lang="ru-RU" sz="1300">
                          <a:effectLst/>
                        </a:rPr>
                        <a:t>Безперервного руху</a:t>
                      </a:r>
                      <a:endParaRPr lang="en-GB" sz="900">
                        <a:effectLst/>
                        <a:latin typeface="Times New Roman" panose="02020603050405020304" pitchFamily="18" charset="0"/>
                        <a:ea typeface="Times New Roman" panose="02020603050405020304" pitchFamily="18" charset="0"/>
                      </a:endParaRPr>
                    </a:p>
                  </a:txBody>
                  <a:tcPr marL="64108" marR="64108" marT="0" marB="0" anchor="ctr"/>
                </a:tc>
                <a:tc>
                  <a:txBody>
                    <a:bodyPr/>
                    <a:lstStyle/>
                    <a:p>
                      <a:pPr algn="just" fontAlgn="auto">
                        <a:lnSpc>
                          <a:spcPts val="1800"/>
                        </a:lnSpc>
                      </a:pPr>
                      <a:r>
                        <a:rPr lang="ru-RU" sz="1300">
                          <a:effectLst/>
                        </a:rPr>
                        <a:t>Х</a:t>
                      </a:r>
                      <a:endParaRPr lang="en-GB" sz="900">
                        <a:effectLst/>
                        <a:latin typeface="Times New Roman" panose="02020603050405020304" pitchFamily="18" charset="0"/>
                        <a:ea typeface="Times New Roman" panose="02020603050405020304" pitchFamily="18" charset="0"/>
                      </a:endParaRPr>
                    </a:p>
                  </a:txBody>
                  <a:tcPr marL="64108" marR="64108" marT="0" marB="0" anchor="ctr"/>
                </a:tc>
                <a:tc>
                  <a:txBody>
                    <a:bodyPr/>
                    <a:lstStyle/>
                    <a:p>
                      <a:pPr algn="just" fontAlgn="auto">
                        <a:lnSpc>
                          <a:spcPts val="1800"/>
                        </a:lnSpc>
                      </a:pPr>
                      <a:r>
                        <a:rPr lang="ru-RU" sz="1300">
                          <a:effectLst/>
                        </a:rPr>
                        <a:t> </a:t>
                      </a:r>
                      <a:endParaRPr lang="en-GB" sz="900">
                        <a:effectLst/>
                        <a:latin typeface="Times New Roman" panose="02020603050405020304" pitchFamily="18" charset="0"/>
                        <a:ea typeface="Times New Roman" panose="02020603050405020304" pitchFamily="18" charset="0"/>
                      </a:endParaRPr>
                    </a:p>
                  </a:txBody>
                  <a:tcPr marL="64108" marR="64108" marT="0" marB="0" anchor="ctr"/>
                </a:tc>
                <a:tc>
                  <a:txBody>
                    <a:bodyPr/>
                    <a:lstStyle/>
                    <a:p>
                      <a:pPr algn="just" fontAlgn="auto">
                        <a:lnSpc>
                          <a:spcPts val="1800"/>
                        </a:lnSpc>
                      </a:pPr>
                      <a:r>
                        <a:rPr lang="ru-RU" sz="1300">
                          <a:effectLst/>
                        </a:rPr>
                        <a:t>Х</a:t>
                      </a:r>
                      <a:endParaRPr lang="en-GB" sz="900">
                        <a:effectLst/>
                        <a:latin typeface="Times New Roman" panose="02020603050405020304" pitchFamily="18" charset="0"/>
                        <a:ea typeface="Times New Roman" panose="02020603050405020304" pitchFamily="18" charset="0"/>
                      </a:endParaRPr>
                    </a:p>
                  </a:txBody>
                  <a:tcPr marL="64108" marR="64108" marT="0" marB="0" anchor="ctr"/>
                </a:tc>
                <a:tc>
                  <a:txBody>
                    <a:bodyPr/>
                    <a:lstStyle/>
                    <a:p>
                      <a:pPr algn="just" fontAlgn="auto">
                        <a:lnSpc>
                          <a:spcPts val="1800"/>
                        </a:lnSpc>
                      </a:pPr>
                      <a:r>
                        <a:rPr lang="ru-RU" sz="1300">
                          <a:effectLst/>
                        </a:rPr>
                        <a:t> </a:t>
                      </a:r>
                      <a:endParaRPr lang="en-GB" sz="900">
                        <a:effectLst/>
                        <a:latin typeface="Times New Roman" panose="02020603050405020304" pitchFamily="18" charset="0"/>
                        <a:ea typeface="Times New Roman" panose="02020603050405020304" pitchFamily="18" charset="0"/>
                      </a:endParaRPr>
                    </a:p>
                  </a:txBody>
                  <a:tcPr marL="64108" marR="64108" marT="0" marB="0" anchor="ctr"/>
                </a:tc>
                <a:extLst>
                  <a:ext uri="{0D108BD9-81ED-4DB2-BD59-A6C34878D82A}">
                    <a16:rowId xmlns:a16="http://schemas.microsoft.com/office/drawing/2014/main" val="1667159166"/>
                  </a:ext>
                </a:extLst>
              </a:tr>
              <a:tr h="427387">
                <a:tc vMerge="1">
                  <a:txBody>
                    <a:bodyPr/>
                    <a:lstStyle/>
                    <a:p>
                      <a:endParaRPr lang="en-GB"/>
                    </a:p>
                  </a:txBody>
                  <a:tcPr/>
                </a:tc>
                <a:tc>
                  <a:txBody>
                    <a:bodyPr/>
                    <a:lstStyle/>
                    <a:p>
                      <a:pPr algn="just" fontAlgn="auto">
                        <a:lnSpc>
                          <a:spcPts val="1800"/>
                        </a:lnSpc>
                      </a:pPr>
                      <a:r>
                        <a:rPr lang="ru-RU" sz="1300">
                          <a:effectLst/>
                        </a:rPr>
                        <a:t>Регульованого руху</a:t>
                      </a:r>
                      <a:endParaRPr lang="en-GB" sz="900">
                        <a:effectLst/>
                        <a:latin typeface="Times New Roman" panose="02020603050405020304" pitchFamily="18" charset="0"/>
                        <a:ea typeface="Times New Roman" panose="02020603050405020304" pitchFamily="18" charset="0"/>
                      </a:endParaRPr>
                    </a:p>
                  </a:txBody>
                  <a:tcPr marL="64108" marR="64108" marT="0" marB="0" anchor="ctr"/>
                </a:tc>
                <a:tc>
                  <a:txBody>
                    <a:bodyPr/>
                    <a:lstStyle/>
                    <a:p>
                      <a:pPr algn="just" fontAlgn="auto">
                        <a:lnSpc>
                          <a:spcPts val="1800"/>
                        </a:lnSpc>
                      </a:pPr>
                      <a:r>
                        <a:rPr lang="ru-RU" sz="1300">
                          <a:effectLst/>
                        </a:rPr>
                        <a:t>Х</a:t>
                      </a:r>
                      <a:endParaRPr lang="en-GB" sz="900">
                        <a:effectLst/>
                        <a:latin typeface="Times New Roman" panose="02020603050405020304" pitchFamily="18" charset="0"/>
                        <a:ea typeface="Times New Roman" panose="02020603050405020304" pitchFamily="18" charset="0"/>
                      </a:endParaRPr>
                    </a:p>
                  </a:txBody>
                  <a:tcPr marL="64108" marR="64108" marT="0" marB="0" anchor="ctr"/>
                </a:tc>
                <a:tc>
                  <a:txBody>
                    <a:bodyPr/>
                    <a:lstStyle/>
                    <a:p>
                      <a:pPr algn="just" fontAlgn="auto">
                        <a:lnSpc>
                          <a:spcPts val="1800"/>
                        </a:lnSpc>
                      </a:pPr>
                      <a:r>
                        <a:rPr lang="ru-RU" sz="1300">
                          <a:effectLst/>
                        </a:rPr>
                        <a:t>Х</a:t>
                      </a:r>
                      <a:endParaRPr lang="en-GB" sz="900">
                        <a:effectLst/>
                        <a:latin typeface="Times New Roman" panose="02020603050405020304" pitchFamily="18" charset="0"/>
                        <a:ea typeface="Times New Roman" panose="02020603050405020304" pitchFamily="18" charset="0"/>
                      </a:endParaRPr>
                    </a:p>
                  </a:txBody>
                  <a:tcPr marL="64108" marR="64108" marT="0" marB="0" anchor="ctr"/>
                </a:tc>
                <a:tc>
                  <a:txBody>
                    <a:bodyPr/>
                    <a:lstStyle/>
                    <a:p>
                      <a:pPr algn="just" fontAlgn="auto">
                        <a:lnSpc>
                          <a:spcPts val="1800"/>
                        </a:lnSpc>
                      </a:pPr>
                      <a:r>
                        <a:rPr lang="ru-RU" sz="1300">
                          <a:effectLst/>
                        </a:rPr>
                        <a:t>Х</a:t>
                      </a:r>
                      <a:endParaRPr lang="en-GB" sz="900">
                        <a:effectLst/>
                        <a:latin typeface="Times New Roman" panose="02020603050405020304" pitchFamily="18" charset="0"/>
                        <a:ea typeface="Times New Roman" panose="02020603050405020304" pitchFamily="18" charset="0"/>
                      </a:endParaRPr>
                    </a:p>
                  </a:txBody>
                  <a:tcPr marL="64108" marR="64108" marT="0" marB="0" anchor="ctr"/>
                </a:tc>
                <a:tc>
                  <a:txBody>
                    <a:bodyPr/>
                    <a:lstStyle/>
                    <a:p>
                      <a:pPr algn="just" fontAlgn="auto">
                        <a:lnSpc>
                          <a:spcPts val="1800"/>
                        </a:lnSpc>
                      </a:pPr>
                      <a:r>
                        <a:rPr lang="ru-RU" sz="1300">
                          <a:effectLst/>
                        </a:rPr>
                        <a:t> </a:t>
                      </a:r>
                      <a:endParaRPr lang="en-GB" sz="900">
                        <a:effectLst/>
                        <a:latin typeface="Times New Roman" panose="02020603050405020304" pitchFamily="18" charset="0"/>
                        <a:ea typeface="Times New Roman" panose="02020603050405020304" pitchFamily="18" charset="0"/>
                      </a:endParaRPr>
                    </a:p>
                  </a:txBody>
                  <a:tcPr marL="64108" marR="64108" marT="0" marB="0" anchor="ctr"/>
                </a:tc>
                <a:extLst>
                  <a:ext uri="{0D108BD9-81ED-4DB2-BD59-A6C34878D82A}">
                    <a16:rowId xmlns:a16="http://schemas.microsoft.com/office/drawing/2014/main" val="54484164"/>
                  </a:ext>
                </a:extLst>
              </a:tr>
              <a:tr h="412963">
                <a:tc>
                  <a:txBody>
                    <a:bodyPr/>
                    <a:lstStyle/>
                    <a:p>
                      <a:pPr algn="just" fontAlgn="auto">
                        <a:lnSpc>
                          <a:spcPts val="1800"/>
                        </a:lnSpc>
                      </a:pPr>
                      <a:r>
                        <a:rPr lang="ru-RU" sz="1300">
                          <a:effectLst/>
                        </a:rPr>
                        <a:t>Магістральні вулиці районного значення</a:t>
                      </a:r>
                      <a:endParaRPr lang="en-GB" sz="900">
                        <a:effectLst/>
                        <a:latin typeface="Times New Roman" panose="02020603050405020304" pitchFamily="18" charset="0"/>
                        <a:ea typeface="Times New Roman" panose="02020603050405020304" pitchFamily="18" charset="0"/>
                      </a:endParaRPr>
                    </a:p>
                  </a:txBody>
                  <a:tcPr marL="64108" marR="64108" marT="0" marB="0" anchor="ctr"/>
                </a:tc>
                <a:tc>
                  <a:txBody>
                    <a:bodyPr/>
                    <a:lstStyle/>
                    <a:p>
                      <a:pPr algn="just" fontAlgn="auto">
                        <a:lnSpc>
                          <a:spcPts val="1800"/>
                        </a:lnSpc>
                      </a:pPr>
                      <a:r>
                        <a:rPr lang="ru-RU" sz="1300">
                          <a:effectLst/>
                        </a:rPr>
                        <a:t>Регульованого руху</a:t>
                      </a:r>
                      <a:endParaRPr lang="en-GB" sz="900">
                        <a:effectLst/>
                        <a:latin typeface="Times New Roman" panose="02020603050405020304" pitchFamily="18" charset="0"/>
                        <a:ea typeface="Times New Roman" panose="02020603050405020304" pitchFamily="18" charset="0"/>
                      </a:endParaRPr>
                    </a:p>
                  </a:txBody>
                  <a:tcPr marL="64108" marR="64108" marT="0" marB="0" anchor="ctr"/>
                </a:tc>
                <a:tc>
                  <a:txBody>
                    <a:bodyPr/>
                    <a:lstStyle/>
                    <a:p>
                      <a:pPr algn="just" fontAlgn="auto">
                        <a:lnSpc>
                          <a:spcPts val="1800"/>
                        </a:lnSpc>
                      </a:pPr>
                      <a:r>
                        <a:rPr lang="ru-RU" sz="1300">
                          <a:effectLst/>
                        </a:rPr>
                        <a:t>Х</a:t>
                      </a:r>
                      <a:endParaRPr lang="en-GB" sz="900">
                        <a:effectLst/>
                        <a:latin typeface="Times New Roman" panose="02020603050405020304" pitchFamily="18" charset="0"/>
                        <a:ea typeface="Times New Roman" panose="02020603050405020304" pitchFamily="18" charset="0"/>
                      </a:endParaRPr>
                    </a:p>
                  </a:txBody>
                  <a:tcPr marL="64108" marR="64108" marT="0" marB="0" anchor="ctr"/>
                </a:tc>
                <a:tc>
                  <a:txBody>
                    <a:bodyPr/>
                    <a:lstStyle/>
                    <a:p>
                      <a:pPr algn="just" fontAlgn="auto">
                        <a:lnSpc>
                          <a:spcPts val="1800"/>
                        </a:lnSpc>
                      </a:pPr>
                      <a:r>
                        <a:rPr lang="ru-RU" sz="1300">
                          <a:effectLst/>
                        </a:rPr>
                        <a:t>Х</a:t>
                      </a:r>
                      <a:endParaRPr lang="en-GB" sz="900">
                        <a:effectLst/>
                        <a:latin typeface="Times New Roman" panose="02020603050405020304" pitchFamily="18" charset="0"/>
                        <a:ea typeface="Times New Roman" panose="02020603050405020304" pitchFamily="18" charset="0"/>
                      </a:endParaRPr>
                    </a:p>
                  </a:txBody>
                  <a:tcPr marL="64108" marR="64108" marT="0" marB="0" anchor="ctr"/>
                </a:tc>
                <a:tc>
                  <a:txBody>
                    <a:bodyPr/>
                    <a:lstStyle/>
                    <a:p>
                      <a:pPr algn="just" fontAlgn="auto">
                        <a:lnSpc>
                          <a:spcPts val="1800"/>
                        </a:lnSpc>
                      </a:pPr>
                      <a:r>
                        <a:rPr lang="ru-RU" sz="1300">
                          <a:effectLst/>
                        </a:rPr>
                        <a:t> </a:t>
                      </a:r>
                      <a:endParaRPr lang="en-GB" sz="900">
                        <a:effectLst/>
                        <a:latin typeface="Times New Roman" panose="02020603050405020304" pitchFamily="18" charset="0"/>
                        <a:ea typeface="Times New Roman" panose="02020603050405020304" pitchFamily="18" charset="0"/>
                      </a:endParaRPr>
                    </a:p>
                  </a:txBody>
                  <a:tcPr marL="64108" marR="64108" marT="0" marB="0" anchor="ctr"/>
                </a:tc>
                <a:tc>
                  <a:txBody>
                    <a:bodyPr/>
                    <a:lstStyle/>
                    <a:p>
                      <a:pPr algn="just" fontAlgn="auto">
                        <a:lnSpc>
                          <a:spcPts val="1800"/>
                        </a:lnSpc>
                      </a:pPr>
                      <a:r>
                        <a:rPr lang="ru-RU" sz="1300">
                          <a:effectLst/>
                        </a:rPr>
                        <a:t> </a:t>
                      </a:r>
                      <a:endParaRPr lang="en-GB" sz="900">
                        <a:effectLst/>
                        <a:latin typeface="Times New Roman" panose="02020603050405020304" pitchFamily="18" charset="0"/>
                        <a:ea typeface="Times New Roman" panose="02020603050405020304" pitchFamily="18" charset="0"/>
                      </a:endParaRPr>
                    </a:p>
                  </a:txBody>
                  <a:tcPr marL="64108" marR="64108" marT="0" marB="0" anchor="ctr"/>
                </a:tc>
                <a:extLst>
                  <a:ext uri="{0D108BD9-81ED-4DB2-BD59-A6C34878D82A}">
                    <a16:rowId xmlns:a16="http://schemas.microsoft.com/office/drawing/2014/main" val="4052937298"/>
                  </a:ext>
                </a:extLst>
              </a:tr>
              <a:tr h="199270">
                <a:tc rowSpan="2">
                  <a:txBody>
                    <a:bodyPr/>
                    <a:lstStyle/>
                    <a:p>
                      <a:pPr algn="just" fontAlgn="auto">
                        <a:lnSpc>
                          <a:spcPts val="1800"/>
                        </a:lnSpc>
                      </a:pPr>
                      <a:r>
                        <a:rPr lang="ru-RU" sz="1300">
                          <a:effectLst/>
                        </a:rPr>
                        <a:t>Вулиці і дороги місцевого значення</a:t>
                      </a:r>
                      <a:endParaRPr lang="en-GB" sz="900">
                        <a:effectLst/>
                        <a:latin typeface="Times New Roman" panose="02020603050405020304" pitchFamily="18" charset="0"/>
                        <a:ea typeface="Times New Roman" panose="02020603050405020304" pitchFamily="18" charset="0"/>
                      </a:endParaRPr>
                    </a:p>
                  </a:txBody>
                  <a:tcPr marL="64108" marR="64108" marT="0" marB="0" anchor="ctr"/>
                </a:tc>
                <a:tc>
                  <a:txBody>
                    <a:bodyPr/>
                    <a:lstStyle/>
                    <a:p>
                      <a:pPr algn="just" fontAlgn="auto">
                        <a:lnSpc>
                          <a:spcPts val="1800"/>
                        </a:lnSpc>
                      </a:pPr>
                      <a:r>
                        <a:rPr lang="ru-RU" sz="1300">
                          <a:effectLst/>
                        </a:rPr>
                        <a:t>Житлові вулиці</a:t>
                      </a:r>
                      <a:endParaRPr lang="en-GB" sz="900">
                        <a:effectLst/>
                        <a:latin typeface="Times New Roman" panose="02020603050405020304" pitchFamily="18" charset="0"/>
                        <a:ea typeface="Times New Roman" panose="02020603050405020304" pitchFamily="18" charset="0"/>
                      </a:endParaRPr>
                    </a:p>
                  </a:txBody>
                  <a:tcPr marL="64108" marR="64108" marT="0" marB="0" anchor="ctr"/>
                </a:tc>
                <a:tc>
                  <a:txBody>
                    <a:bodyPr/>
                    <a:lstStyle/>
                    <a:p>
                      <a:pPr algn="just" fontAlgn="auto">
                        <a:lnSpc>
                          <a:spcPts val="1800"/>
                        </a:lnSpc>
                      </a:pPr>
                      <a:r>
                        <a:rPr lang="ru-RU" sz="1300">
                          <a:effectLst/>
                        </a:rPr>
                        <a:t>Х</a:t>
                      </a:r>
                      <a:endParaRPr lang="en-GB" sz="900">
                        <a:effectLst/>
                        <a:latin typeface="Times New Roman" panose="02020603050405020304" pitchFamily="18" charset="0"/>
                        <a:ea typeface="Times New Roman" panose="02020603050405020304" pitchFamily="18" charset="0"/>
                      </a:endParaRPr>
                    </a:p>
                  </a:txBody>
                  <a:tcPr marL="64108" marR="64108" marT="0" marB="0" anchor="ctr"/>
                </a:tc>
                <a:tc>
                  <a:txBody>
                    <a:bodyPr/>
                    <a:lstStyle/>
                    <a:p>
                      <a:pPr algn="just" fontAlgn="auto">
                        <a:lnSpc>
                          <a:spcPts val="1800"/>
                        </a:lnSpc>
                      </a:pPr>
                      <a:r>
                        <a:rPr lang="ru-RU" sz="1300">
                          <a:effectLst/>
                        </a:rPr>
                        <a:t>Х</a:t>
                      </a:r>
                      <a:endParaRPr lang="en-GB" sz="900">
                        <a:effectLst/>
                        <a:latin typeface="Times New Roman" panose="02020603050405020304" pitchFamily="18" charset="0"/>
                        <a:ea typeface="Times New Roman" panose="02020603050405020304" pitchFamily="18" charset="0"/>
                      </a:endParaRPr>
                    </a:p>
                  </a:txBody>
                  <a:tcPr marL="64108" marR="64108" marT="0" marB="0" anchor="ctr"/>
                </a:tc>
                <a:tc>
                  <a:txBody>
                    <a:bodyPr/>
                    <a:lstStyle/>
                    <a:p>
                      <a:pPr algn="just" fontAlgn="auto">
                        <a:lnSpc>
                          <a:spcPts val="1800"/>
                        </a:lnSpc>
                      </a:pPr>
                      <a:r>
                        <a:rPr lang="ru-RU" sz="1300">
                          <a:effectLst/>
                        </a:rPr>
                        <a:t> </a:t>
                      </a:r>
                      <a:endParaRPr lang="en-GB" sz="900">
                        <a:effectLst/>
                        <a:latin typeface="Times New Roman" panose="02020603050405020304" pitchFamily="18" charset="0"/>
                        <a:ea typeface="Times New Roman" panose="02020603050405020304" pitchFamily="18" charset="0"/>
                      </a:endParaRPr>
                    </a:p>
                  </a:txBody>
                  <a:tcPr marL="64108" marR="64108" marT="0" marB="0" anchor="ctr"/>
                </a:tc>
                <a:tc>
                  <a:txBody>
                    <a:bodyPr/>
                    <a:lstStyle/>
                    <a:p>
                      <a:pPr algn="just" fontAlgn="auto">
                        <a:lnSpc>
                          <a:spcPts val="1800"/>
                        </a:lnSpc>
                      </a:pPr>
                      <a:r>
                        <a:rPr lang="ru-RU" sz="1300">
                          <a:effectLst/>
                        </a:rPr>
                        <a:t>Х</a:t>
                      </a:r>
                      <a:endParaRPr lang="en-GB" sz="900">
                        <a:effectLst/>
                        <a:latin typeface="Times New Roman" panose="02020603050405020304" pitchFamily="18" charset="0"/>
                        <a:ea typeface="Times New Roman" panose="02020603050405020304" pitchFamily="18" charset="0"/>
                      </a:endParaRPr>
                    </a:p>
                  </a:txBody>
                  <a:tcPr marL="64108" marR="64108" marT="0" marB="0" anchor="ctr"/>
                </a:tc>
                <a:extLst>
                  <a:ext uri="{0D108BD9-81ED-4DB2-BD59-A6C34878D82A}">
                    <a16:rowId xmlns:a16="http://schemas.microsoft.com/office/drawing/2014/main" val="1625929"/>
                  </a:ext>
                </a:extLst>
              </a:tr>
              <a:tr h="626656">
                <a:tc vMerge="1">
                  <a:txBody>
                    <a:bodyPr/>
                    <a:lstStyle/>
                    <a:p>
                      <a:endParaRPr lang="en-GB"/>
                    </a:p>
                  </a:txBody>
                  <a:tcPr/>
                </a:tc>
                <a:tc>
                  <a:txBody>
                    <a:bodyPr/>
                    <a:lstStyle/>
                    <a:p>
                      <a:pPr algn="just" fontAlgn="auto">
                        <a:lnSpc>
                          <a:spcPts val="1800"/>
                        </a:lnSpc>
                      </a:pPr>
                      <a:r>
                        <a:rPr lang="ru-RU" sz="1300">
                          <a:effectLst/>
                        </a:rPr>
                        <a:t>Вулиці та дороги в науково-виробничих, промислових і комунально-складських зонах</a:t>
                      </a:r>
                      <a:endParaRPr lang="en-GB" sz="900">
                        <a:effectLst/>
                        <a:latin typeface="Times New Roman" panose="02020603050405020304" pitchFamily="18" charset="0"/>
                        <a:ea typeface="Times New Roman" panose="02020603050405020304" pitchFamily="18" charset="0"/>
                      </a:endParaRPr>
                    </a:p>
                  </a:txBody>
                  <a:tcPr marL="64108" marR="64108" marT="0" marB="0" anchor="ctr"/>
                </a:tc>
                <a:tc>
                  <a:txBody>
                    <a:bodyPr/>
                    <a:lstStyle/>
                    <a:p>
                      <a:pPr algn="just" fontAlgn="auto">
                        <a:lnSpc>
                          <a:spcPts val="1800"/>
                        </a:lnSpc>
                      </a:pPr>
                      <a:r>
                        <a:rPr lang="ru-RU" sz="1300">
                          <a:effectLst/>
                        </a:rPr>
                        <a:t>Х</a:t>
                      </a:r>
                      <a:endParaRPr lang="en-GB" sz="900">
                        <a:effectLst/>
                        <a:latin typeface="Times New Roman" panose="02020603050405020304" pitchFamily="18" charset="0"/>
                        <a:ea typeface="Times New Roman" panose="02020603050405020304" pitchFamily="18" charset="0"/>
                      </a:endParaRPr>
                    </a:p>
                  </a:txBody>
                  <a:tcPr marL="64108" marR="64108" marT="0" marB="0" anchor="ctr"/>
                </a:tc>
                <a:tc>
                  <a:txBody>
                    <a:bodyPr/>
                    <a:lstStyle/>
                    <a:p>
                      <a:pPr algn="just" fontAlgn="auto">
                        <a:lnSpc>
                          <a:spcPts val="1800"/>
                        </a:lnSpc>
                      </a:pPr>
                      <a:r>
                        <a:rPr lang="ru-RU" sz="1300">
                          <a:effectLst/>
                        </a:rPr>
                        <a:t>Х</a:t>
                      </a:r>
                      <a:endParaRPr lang="en-GB" sz="900">
                        <a:effectLst/>
                        <a:latin typeface="Times New Roman" panose="02020603050405020304" pitchFamily="18" charset="0"/>
                        <a:ea typeface="Times New Roman" panose="02020603050405020304" pitchFamily="18" charset="0"/>
                      </a:endParaRPr>
                    </a:p>
                  </a:txBody>
                  <a:tcPr marL="64108" marR="64108" marT="0" marB="0" anchor="ctr"/>
                </a:tc>
                <a:tc>
                  <a:txBody>
                    <a:bodyPr/>
                    <a:lstStyle/>
                    <a:p>
                      <a:pPr algn="just" fontAlgn="auto">
                        <a:lnSpc>
                          <a:spcPts val="1800"/>
                        </a:lnSpc>
                      </a:pPr>
                      <a:r>
                        <a:rPr lang="ru-RU" sz="1300">
                          <a:effectLst/>
                        </a:rPr>
                        <a:t> </a:t>
                      </a:r>
                      <a:endParaRPr lang="en-GB" sz="900">
                        <a:effectLst/>
                        <a:latin typeface="Times New Roman" panose="02020603050405020304" pitchFamily="18" charset="0"/>
                        <a:ea typeface="Times New Roman" panose="02020603050405020304" pitchFamily="18" charset="0"/>
                      </a:endParaRPr>
                    </a:p>
                  </a:txBody>
                  <a:tcPr marL="64108" marR="64108" marT="0" marB="0" anchor="ctr"/>
                </a:tc>
                <a:tc>
                  <a:txBody>
                    <a:bodyPr/>
                    <a:lstStyle/>
                    <a:p>
                      <a:pPr algn="just" fontAlgn="auto">
                        <a:lnSpc>
                          <a:spcPts val="1800"/>
                        </a:lnSpc>
                      </a:pPr>
                      <a:r>
                        <a:rPr lang="ru-RU" sz="1300" dirty="0">
                          <a:effectLst/>
                        </a:rPr>
                        <a:t>Х</a:t>
                      </a:r>
                      <a:endParaRPr lang="en-GB" sz="900" dirty="0">
                        <a:effectLst/>
                        <a:latin typeface="Times New Roman" panose="02020603050405020304" pitchFamily="18" charset="0"/>
                        <a:ea typeface="Times New Roman" panose="02020603050405020304" pitchFamily="18" charset="0"/>
                      </a:endParaRPr>
                    </a:p>
                  </a:txBody>
                  <a:tcPr marL="64108" marR="64108" marT="0" marB="0" anchor="ctr"/>
                </a:tc>
                <a:extLst>
                  <a:ext uri="{0D108BD9-81ED-4DB2-BD59-A6C34878D82A}">
                    <a16:rowId xmlns:a16="http://schemas.microsoft.com/office/drawing/2014/main" val="2052939924"/>
                  </a:ext>
                </a:extLst>
              </a:tr>
            </a:tbl>
          </a:graphicData>
        </a:graphic>
      </p:graphicFrame>
      <p:sp>
        <p:nvSpPr>
          <p:cNvPr id="4" name="TextBox 3">
            <a:extLst>
              <a:ext uri="{FF2B5EF4-FFF2-40B4-BE49-F238E27FC236}">
                <a16:creationId xmlns:a16="http://schemas.microsoft.com/office/drawing/2014/main" id="{C7B940B0-159E-1579-088D-18E766AF580B}"/>
              </a:ext>
            </a:extLst>
          </p:cNvPr>
          <p:cNvSpPr txBox="1"/>
          <p:nvPr/>
        </p:nvSpPr>
        <p:spPr>
          <a:xfrm>
            <a:off x="4075146" y="6042661"/>
            <a:ext cx="6097554" cy="369332"/>
          </a:xfrm>
          <a:prstGeom prst="rect">
            <a:avLst/>
          </a:prstGeom>
          <a:noFill/>
        </p:spPr>
        <p:txBody>
          <a:bodyPr wrap="square">
            <a:spAutoFit/>
          </a:bodyPr>
          <a:lstStyle/>
          <a:p>
            <a:r>
              <a:rPr lang="ru-RU" sz="1800" dirty="0">
                <a:effectLst/>
                <a:latin typeface="Times New Roman" panose="02020603050405020304" pitchFamily="18" charset="0"/>
                <a:ea typeface="Times New Roman" panose="02020603050405020304" pitchFamily="18" charset="0"/>
              </a:rPr>
              <a:t> [1]</a:t>
            </a:r>
            <a:endParaRPr lang="en-GB" dirty="0"/>
          </a:p>
        </p:txBody>
      </p:sp>
      <p:sp>
        <p:nvSpPr>
          <p:cNvPr id="7" name="TextBox 6">
            <a:extLst>
              <a:ext uri="{FF2B5EF4-FFF2-40B4-BE49-F238E27FC236}">
                <a16:creationId xmlns:a16="http://schemas.microsoft.com/office/drawing/2014/main" id="{D71DCA72-6B22-0FAF-550A-AB7C17DED788}"/>
              </a:ext>
            </a:extLst>
          </p:cNvPr>
          <p:cNvSpPr txBox="1"/>
          <p:nvPr/>
        </p:nvSpPr>
        <p:spPr>
          <a:xfrm>
            <a:off x="6249178" y="39469"/>
            <a:ext cx="6097554" cy="646331"/>
          </a:xfrm>
          <a:prstGeom prst="rect">
            <a:avLst/>
          </a:prstGeom>
          <a:noFill/>
        </p:spPr>
        <p:txBody>
          <a:bodyPr wrap="square">
            <a:spAutoFit/>
          </a:bodyPr>
          <a:lstStyle/>
          <a:p>
            <a:pPr marL="457200" indent="-457200">
              <a:buFont typeface="Arial"/>
              <a:buAutoNum type="arabicPeriod"/>
            </a:pPr>
            <a:r>
              <a:rPr lang="ru-RU" sz="1800" b="1" u="none" strike="noStrike" baseline="0" dirty="0" err="1">
                <a:solidFill>
                  <a:srgbClr val="000000"/>
                </a:solidFill>
                <a:latin typeface="Times New Roman" panose="02020603050405020304" pitchFamily="18" charset="0"/>
              </a:rPr>
              <a:t>Загальні</a:t>
            </a:r>
            <a:r>
              <a:rPr lang="ru-RU" sz="1800" b="1" u="none" strike="noStrike" baseline="0" dirty="0">
                <a:solidFill>
                  <a:srgbClr val="000000"/>
                </a:solidFill>
                <a:latin typeface="Times New Roman" panose="02020603050405020304" pitchFamily="18" charset="0"/>
              </a:rPr>
              <a:t> </a:t>
            </a:r>
            <a:r>
              <a:rPr lang="ru-RU" sz="1800" b="1" u="none" strike="noStrike" baseline="0" dirty="0" err="1">
                <a:solidFill>
                  <a:srgbClr val="000000"/>
                </a:solidFill>
                <a:latin typeface="Times New Roman" panose="02020603050405020304" pitchFamily="18" charset="0"/>
              </a:rPr>
              <a:t>положення</a:t>
            </a:r>
            <a:r>
              <a:rPr lang="ru-RU" sz="1800" b="1" u="none" strike="noStrike" baseline="0" dirty="0">
                <a:solidFill>
                  <a:srgbClr val="000000"/>
                </a:solidFill>
                <a:latin typeface="Times New Roman" panose="02020603050405020304" pitchFamily="18" charset="0"/>
              </a:rPr>
              <a:t> </a:t>
            </a:r>
            <a:r>
              <a:rPr lang="ru-RU" sz="1800" b="1" u="none" strike="noStrike" baseline="0" dirty="0" err="1">
                <a:solidFill>
                  <a:srgbClr val="000000"/>
                </a:solidFill>
                <a:latin typeface="Times New Roman" panose="02020603050405020304" pitchFamily="18" charset="0"/>
              </a:rPr>
              <a:t>формування</a:t>
            </a:r>
            <a:r>
              <a:rPr lang="ru-RU" sz="1800" b="1" u="none" strike="noStrike" baseline="0" dirty="0">
                <a:solidFill>
                  <a:srgbClr val="000000"/>
                </a:solidFill>
                <a:latin typeface="Times New Roman" panose="02020603050405020304" pitchFamily="18" charset="0"/>
              </a:rPr>
              <a:t> </a:t>
            </a:r>
            <a:r>
              <a:rPr lang="ru-RU" sz="1800" b="1" u="none" strike="noStrike" baseline="0" dirty="0" err="1">
                <a:solidFill>
                  <a:srgbClr val="000000"/>
                </a:solidFill>
                <a:latin typeface="Times New Roman" panose="02020603050405020304" pitchFamily="18" charset="0"/>
              </a:rPr>
              <a:t>велосипедної</a:t>
            </a:r>
            <a:r>
              <a:rPr lang="ru-RU" sz="1800" b="1" u="none" strike="noStrike" baseline="0" dirty="0">
                <a:solidFill>
                  <a:srgbClr val="000000"/>
                </a:solidFill>
                <a:latin typeface="Times New Roman" panose="02020603050405020304" pitchFamily="18" charset="0"/>
              </a:rPr>
              <a:t> </a:t>
            </a:r>
            <a:r>
              <a:rPr lang="ru-RU" sz="1800" b="1" u="none" strike="noStrike" baseline="0" dirty="0" err="1">
                <a:solidFill>
                  <a:srgbClr val="000000"/>
                </a:solidFill>
                <a:latin typeface="Times New Roman" panose="02020603050405020304" pitchFamily="18" charset="0"/>
              </a:rPr>
              <a:t>інфраструктури</a:t>
            </a:r>
            <a:r>
              <a:rPr lang="ru-RU" sz="1800" b="1" u="none" strike="noStrike" baseline="0" dirty="0">
                <a:solidFill>
                  <a:srgbClr val="000000"/>
                </a:solidFill>
                <a:latin typeface="Times New Roman" panose="02020603050405020304" pitchFamily="18" charset="0"/>
              </a:rPr>
              <a:t> </a:t>
            </a:r>
            <a:r>
              <a:rPr lang="uk-UA" sz="1800" b="1" u="none" strike="noStrike" baseline="0" dirty="0">
                <a:solidFill>
                  <a:srgbClr val="000000"/>
                </a:solidFill>
                <a:latin typeface="Times New Roman" panose="02020603050405020304" pitchFamily="18" charset="0"/>
              </a:rPr>
              <a:t>в містах України </a:t>
            </a:r>
          </a:p>
        </p:txBody>
      </p:sp>
    </p:spTree>
    <p:extLst>
      <p:ext uri="{BB962C8B-B14F-4D97-AF65-F5344CB8AC3E}">
        <p14:creationId xmlns:p14="http://schemas.microsoft.com/office/powerpoint/2010/main" val="5483340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4A121-CE48-26AC-3CCF-85ABBDE2E8B8}"/>
              </a:ext>
            </a:extLst>
          </p:cNvPr>
          <p:cNvSpPr>
            <a:spLocks noGrp="1"/>
          </p:cNvSpPr>
          <p:nvPr>
            <p:ph type="title"/>
          </p:nvPr>
        </p:nvSpPr>
        <p:spPr/>
        <p:txBody>
          <a:bodyPr>
            <a:normAutofit/>
          </a:bodyPr>
          <a:lstStyle/>
          <a:p>
            <a:r>
              <a:rPr lang="ru-RU" sz="3200" b="1" dirty="0" err="1">
                <a:effectLst/>
                <a:latin typeface="Times New Roman" panose="02020603050405020304" pitchFamily="18" charset="0"/>
                <a:ea typeface="Times New Roman" panose="02020603050405020304" pitchFamily="18" charset="0"/>
              </a:rPr>
              <a:t>Мінімальна</a:t>
            </a:r>
            <a:r>
              <a:rPr lang="ru-RU" sz="3200" b="1" dirty="0">
                <a:effectLst/>
                <a:latin typeface="Times New Roman" panose="02020603050405020304" pitchFamily="18" charset="0"/>
                <a:ea typeface="Times New Roman" panose="02020603050405020304" pitchFamily="18" charset="0"/>
              </a:rPr>
              <a:t> ширина </a:t>
            </a:r>
            <a:r>
              <a:rPr lang="ru-RU" sz="3200" b="1" dirty="0" err="1">
                <a:effectLst/>
                <a:latin typeface="Times New Roman" panose="02020603050405020304" pitchFamily="18" charset="0"/>
                <a:ea typeface="Times New Roman" panose="02020603050405020304" pitchFamily="18" charset="0"/>
              </a:rPr>
              <a:t>велосипедних</a:t>
            </a:r>
            <a:r>
              <a:rPr lang="ru-RU" sz="3200" b="1" dirty="0">
                <a:effectLst/>
                <a:latin typeface="Times New Roman" panose="02020603050405020304" pitchFamily="18" charset="0"/>
                <a:ea typeface="Times New Roman" panose="02020603050405020304" pitchFamily="18" charset="0"/>
              </a:rPr>
              <a:t> </a:t>
            </a:r>
            <a:r>
              <a:rPr lang="ru-RU" sz="3200" b="1" dirty="0" err="1">
                <a:effectLst/>
                <a:latin typeface="Times New Roman" panose="02020603050405020304" pitchFamily="18" charset="0"/>
                <a:ea typeface="Times New Roman" panose="02020603050405020304" pitchFamily="18" charset="0"/>
              </a:rPr>
              <a:t>смуг</a:t>
            </a:r>
            <a:r>
              <a:rPr lang="ru-RU" sz="3200" b="1" dirty="0">
                <a:effectLst/>
                <a:latin typeface="Times New Roman" panose="02020603050405020304" pitchFamily="18" charset="0"/>
                <a:ea typeface="Times New Roman" panose="02020603050405020304" pitchFamily="18" charset="0"/>
              </a:rPr>
              <a:t> та </a:t>
            </a:r>
            <a:r>
              <a:rPr lang="ru-RU" sz="3200" b="1" dirty="0" err="1">
                <a:effectLst/>
                <a:latin typeface="Times New Roman" panose="02020603050405020304" pitchFamily="18" charset="0"/>
                <a:ea typeface="Times New Roman" panose="02020603050405020304" pitchFamily="18" charset="0"/>
              </a:rPr>
              <a:t>доріжок</a:t>
            </a:r>
            <a:endParaRPr lang="en-GB" sz="3200" b="1" dirty="0"/>
          </a:p>
        </p:txBody>
      </p:sp>
      <p:graphicFrame>
        <p:nvGraphicFramePr>
          <p:cNvPr id="4" name="Content Placeholder 3">
            <a:extLst>
              <a:ext uri="{FF2B5EF4-FFF2-40B4-BE49-F238E27FC236}">
                <a16:creationId xmlns:a16="http://schemas.microsoft.com/office/drawing/2014/main" id="{94EAD44D-3252-B764-4159-5BBBAD28908B}"/>
              </a:ext>
            </a:extLst>
          </p:cNvPr>
          <p:cNvGraphicFramePr>
            <a:graphicFrameLocks noGrp="1"/>
          </p:cNvGraphicFramePr>
          <p:nvPr>
            <p:ph idx="1"/>
            <p:extLst>
              <p:ext uri="{D42A27DB-BD31-4B8C-83A1-F6EECF244321}">
                <p14:modId xmlns:p14="http://schemas.microsoft.com/office/powerpoint/2010/main" val="1596041969"/>
              </p:ext>
            </p:extLst>
          </p:nvPr>
        </p:nvGraphicFramePr>
        <p:xfrm>
          <a:off x="1605611" y="2670364"/>
          <a:ext cx="10169622" cy="1985613"/>
        </p:xfrm>
        <a:graphic>
          <a:graphicData uri="http://schemas.openxmlformats.org/drawingml/2006/table">
            <a:tbl>
              <a:tblPr firstRow="1" firstCol="1" bandRow="1">
                <a:tableStyleId>{5C22544A-7EE6-4342-B048-85BDC9FD1C3A}</a:tableStyleId>
              </a:tblPr>
              <a:tblGrid>
                <a:gridCol w="5383798">
                  <a:extLst>
                    <a:ext uri="{9D8B030D-6E8A-4147-A177-3AD203B41FA5}">
                      <a16:colId xmlns:a16="http://schemas.microsoft.com/office/drawing/2014/main" val="1253725793"/>
                    </a:ext>
                  </a:extLst>
                </a:gridCol>
                <a:gridCol w="2696984">
                  <a:extLst>
                    <a:ext uri="{9D8B030D-6E8A-4147-A177-3AD203B41FA5}">
                      <a16:colId xmlns:a16="http://schemas.microsoft.com/office/drawing/2014/main" val="2618118911"/>
                    </a:ext>
                  </a:extLst>
                </a:gridCol>
                <a:gridCol w="2088840">
                  <a:extLst>
                    <a:ext uri="{9D8B030D-6E8A-4147-A177-3AD203B41FA5}">
                      <a16:colId xmlns:a16="http://schemas.microsoft.com/office/drawing/2014/main" val="338443109"/>
                    </a:ext>
                  </a:extLst>
                </a:gridCol>
              </a:tblGrid>
              <a:tr h="246589">
                <a:tc rowSpan="2">
                  <a:txBody>
                    <a:bodyPr/>
                    <a:lstStyle/>
                    <a:p>
                      <a:pPr algn="just" fontAlgn="auto">
                        <a:lnSpc>
                          <a:spcPts val="1800"/>
                        </a:lnSpc>
                      </a:pPr>
                      <a:r>
                        <a:rPr lang="ru-RU" sz="1400" dirty="0">
                          <a:effectLst/>
                        </a:rPr>
                        <a:t>Форма </a:t>
                      </a:r>
                      <a:r>
                        <a:rPr lang="ru-RU" sz="1400" dirty="0" err="1">
                          <a:effectLst/>
                        </a:rPr>
                        <a:t>організації</a:t>
                      </a:r>
                      <a:r>
                        <a:rPr lang="ru-RU" sz="1400" dirty="0">
                          <a:effectLst/>
                        </a:rPr>
                        <a:t> велосипедного руху</a:t>
                      </a:r>
                      <a:endParaRPr lang="en-GB" sz="1000" dirty="0">
                        <a:effectLst/>
                        <a:latin typeface="Times New Roman" panose="02020603050405020304" pitchFamily="18" charset="0"/>
                        <a:ea typeface="Times New Roman" panose="02020603050405020304" pitchFamily="18" charset="0"/>
                      </a:endParaRPr>
                    </a:p>
                  </a:txBody>
                  <a:tcPr marL="68580" marR="68580" marT="0" marB="0" anchor="ctr"/>
                </a:tc>
                <a:tc gridSpan="2">
                  <a:txBody>
                    <a:bodyPr/>
                    <a:lstStyle/>
                    <a:p>
                      <a:pPr algn="just" fontAlgn="auto">
                        <a:lnSpc>
                          <a:spcPts val="1800"/>
                        </a:lnSpc>
                      </a:pPr>
                      <a:r>
                        <a:rPr lang="ru-RU" sz="1400">
                          <a:effectLst/>
                        </a:rPr>
                        <a:t>Мінімальна ширина, м</a:t>
                      </a:r>
                      <a:endParaRPr lang="en-GB" sz="1000">
                        <a:effectLst/>
                        <a:latin typeface="Times New Roman" panose="02020603050405020304" pitchFamily="18" charset="0"/>
                        <a:ea typeface="Times New Roman" panose="02020603050405020304" pitchFamily="18" charset="0"/>
                      </a:endParaRPr>
                    </a:p>
                  </a:txBody>
                  <a:tcPr marL="68580" marR="68580" marT="0" marB="0" anchor="ctr"/>
                </a:tc>
                <a:tc hMerge="1">
                  <a:txBody>
                    <a:bodyPr/>
                    <a:lstStyle/>
                    <a:p>
                      <a:endParaRPr lang="en-GB"/>
                    </a:p>
                  </a:txBody>
                  <a:tcPr/>
                </a:tc>
                <a:extLst>
                  <a:ext uri="{0D108BD9-81ED-4DB2-BD59-A6C34878D82A}">
                    <a16:rowId xmlns:a16="http://schemas.microsoft.com/office/drawing/2014/main" val="3234739404"/>
                  </a:ext>
                </a:extLst>
              </a:tr>
              <a:tr h="246589">
                <a:tc vMerge="1">
                  <a:txBody>
                    <a:bodyPr/>
                    <a:lstStyle/>
                    <a:p>
                      <a:endParaRPr lang="en-GB"/>
                    </a:p>
                  </a:txBody>
                  <a:tcPr/>
                </a:tc>
                <a:tc>
                  <a:txBody>
                    <a:bodyPr/>
                    <a:lstStyle/>
                    <a:p>
                      <a:pPr algn="just" fontAlgn="auto">
                        <a:lnSpc>
                          <a:spcPts val="1800"/>
                        </a:lnSpc>
                      </a:pPr>
                      <a:r>
                        <a:rPr lang="ru-RU" sz="1400">
                          <a:effectLst/>
                        </a:rPr>
                        <a:t>Нове будівництво</a:t>
                      </a:r>
                      <a:endParaRPr lang="en-GB"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fontAlgn="auto">
                        <a:lnSpc>
                          <a:spcPts val="1800"/>
                        </a:lnSpc>
                      </a:pPr>
                      <a:r>
                        <a:rPr lang="ru-RU" sz="1400">
                          <a:effectLst/>
                        </a:rPr>
                        <a:t>Реконструкція</a:t>
                      </a:r>
                      <a:endParaRPr lang="en-GB" sz="10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199473411"/>
                  </a:ext>
                </a:extLst>
              </a:tr>
              <a:tr h="246589">
                <a:tc>
                  <a:txBody>
                    <a:bodyPr/>
                    <a:lstStyle/>
                    <a:p>
                      <a:pPr algn="just" fontAlgn="auto">
                        <a:lnSpc>
                          <a:spcPts val="1800"/>
                        </a:lnSpc>
                      </a:pPr>
                      <a:r>
                        <a:rPr lang="ru-RU" sz="1400">
                          <a:effectLst/>
                        </a:rPr>
                        <a:t>Велосипедна смуга</a:t>
                      </a:r>
                      <a:endParaRPr lang="en-GB"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fontAlgn="auto">
                        <a:lnSpc>
                          <a:spcPts val="1800"/>
                        </a:lnSpc>
                      </a:pPr>
                      <a:r>
                        <a:rPr lang="ru-RU" sz="1400">
                          <a:effectLst/>
                        </a:rPr>
                        <a:t>1,85</a:t>
                      </a:r>
                      <a:endParaRPr lang="en-GB"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fontAlgn="auto">
                        <a:lnSpc>
                          <a:spcPts val="1800"/>
                        </a:lnSpc>
                      </a:pPr>
                      <a:r>
                        <a:rPr lang="ru-RU" sz="1400">
                          <a:effectLst/>
                        </a:rPr>
                        <a:t>1,5</a:t>
                      </a:r>
                      <a:endParaRPr lang="en-GB" sz="10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578615902"/>
                  </a:ext>
                </a:extLst>
              </a:tr>
              <a:tr h="246589">
                <a:tc>
                  <a:txBody>
                    <a:bodyPr/>
                    <a:lstStyle/>
                    <a:p>
                      <a:pPr algn="just" fontAlgn="auto">
                        <a:lnSpc>
                          <a:spcPts val="1800"/>
                        </a:lnSpc>
                      </a:pPr>
                      <a:r>
                        <a:rPr lang="ru-RU" sz="1400">
                          <a:effectLst/>
                        </a:rPr>
                        <a:t>Велосипедна доріжка з одностороннім рухом</a:t>
                      </a:r>
                      <a:endParaRPr lang="en-GB"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fontAlgn="auto">
                        <a:lnSpc>
                          <a:spcPts val="1800"/>
                        </a:lnSpc>
                      </a:pPr>
                      <a:r>
                        <a:rPr lang="ru-RU" sz="1400">
                          <a:effectLst/>
                        </a:rPr>
                        <a:t>1,85</a:t>
                      </a:r>
                      <a:endParaRPr lang="en-GB"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fontAlgn="auto">
                        <a:lnSpc>
                          <a:spcPts val="1800"/>
                        </a:lnSpc>
                      </a:pPr>
                      <a:r>
                        <a:rPr lang="ru-RU" sz="1400">
                          <a:effectLst/>
                        </a:rPr>
                        <a:t>1,5</a:t>
                      </a:r>
                      <a:endParaRPr lang="en-GB" sz="10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794905889"/>
                  </a:ext>
                </a:extLst>
              </a:tr>
              <a:tr h="246589">
                <a:tc>
                  <a:txBody>
                    <a:bodyPr/>
                    <a:lstStyle/>
                    <a:p>
                      <a:pPr algn="just" fontAlgn="auto">
                        <a:lnSpc>
                          <a:spcPts val="1800"/>
                        </a:lnSpc>
                      </a:pPr>
                      <a:r>
                        <a:rPr lang="ru-RU" sz="1400">
                          <a:effectLst/>
                        </a:rPr>
                        <a:t>Велосипедна доріжка з двостороннім рухом з обох боків вулиці</a:t>
                      </a:r>
                      <a:endParaRPr lang="en-GB"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fontAlgn="auto">
                        <a:lnSpc>
                          <a:spcPts val="1800"/>
                        </a:lnSpc>
                      </a:pPr>
                      <a:r>
                        <a:rPr lang="ru-RU" sz="1400">
                          <a:effectLst/>
                        </a:rPr>
                        <a:t>2,5</a:t>
                      </a:r>
                      <a:endParaRPr lang="en-GB"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fontAlgn="auto">
                        <a:lnSpc>
                          <a:spcPts val="1800"/>
                        </a:lnSpc>
                      </a:pPr>
                      <a:r>
                        <a:rPr lang="ru-RU" sz="1400">
                          <a:effectLst/>
                        </a:rPr>
                        <a:t>2,0</a:t>
                      </a:r>
                      <a:endParaRPr lang="en-GB" sz="10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973609287"/>
                  </a:ext>
                </a:extLst>
              </a:tr>
              <a:tr h="506079">
                <a:tc>
                  <a:txBody>
                    <a:bodyPr/>
                    <a:lstStyle/>
                    <a:p>
                      <a:pPr algn="just" fontAlgn="auto">
                        <a:lnSpc>
                          <a:spcPts val="1800"/>
                        </a:lnSpc>
                      </a:pPr>
                      <a:r>
                        <a:rPr lang="ru-RU" sz="1400">
                          <a:effectLst/>
                        </a:rPr>
                        <a:t>Велосипедна доріжка з двостороннім рухом з одного боку вулиці</a:t>
                      </a:r>
                      <a:endParaRPr lang="en-GB"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fontAlgn="auto">
                        <a:lnSpc>
                          <a:spcPts val="1800"/>
                        </a:lnSpc>
                      </a:pPr>
                      <a:r>
                        <a:rPr lang="ru-RU" sz="1400">
                          <a:effectLst/>
                        </a:rPr>
                        <a:t>3,0</a:t>
                      </a:r>
                      <a:endParaRPr lang="en-GB"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fontAlgn="auto">
                        <a:lnSpc>
                          <a:spcPts val="1800"/>
                        </a:lnSpc>
                      </a:pPr>
                      <a:r>
                        <a:rPr lang="ru-RU" sz="1400">
                          <a:effectLst/>
                        </a:rPr>
                        <a:t>2,5</a:t>
                      </a:r>
                      <a:endParaRPr lang="en-GB" sz="10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450294108"/>
                  </a:ext>
                </a:extLst>
              </a:tr>
              <a:tr h="246589">
                <a:tc>
                  <a:txBody>
                    <a:bodyPr/>
                    <a:lstStyle/>
                    <a:p>
                      <a:pPr algn="just" fontAlgn="auto">
                        <a:lnSpc>
                          <a:spcPts val="1800"/>
                        </a:lnSpc>
                      </a:pPr>
                      <a:r>
                        <a:rPr lang="ru-RU" sz="1400">
                          <a:effectLst/>
                        </a:rPr>
                        <a:t>Спільна вело-пішохідна доріжка</a:t>
                      </a:r>
                      <a:endParaRPr lang="en-GB"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fontAlgn="auto">
                        <a:lnSpc>
                          <a:spcPts val="1800"/>
                        </a:lnSpc>
                      </a:pPr>
                      <a:r>
                        <a:rPr lang="ru-RU" sz="1400">
                          <a:effectLst/>
                        </a:rPr>
                        <a:t>3,0</a:t>
                      </a:r>
                      <a:endParaRPr lang="en-GB"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fontAlgn="auto">
                        <a:lnSpc>
                          <a:spcPts val="1800"/>
                        </a:lnSpc>
                      </a:pPr>
                      <a:r>
                        <a:rPr lang="ru-RU" sz="1400" dirty="0">
                          <a:effectLst/>
                        </a:rPr>
                        <a:t>2,5</a:t>
                      </a:r>
                      <a:endParaRPr lang="en-GB" sz="10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192828913"/>
                  </a:ext>
                </a:extLst>
              </a:tr>
            </a:tbl>
          </a:graphicData>
        </a:graphic>
      </p:graphicFrame>
      <p:sp>
        <p:nvSpPr>
          <p:cNvPr id="5" name="TextBox 4">
            <a:extLst>
              <a:ext uri="{FF2B5EF4-FFF2-40B4-BE49-F238E27FC236}">
                <a16:creationId xmlns:a16="http://schemas.microsoft.com/office/drawing/2014/main" id="{DBF640C2-C6C9-1D50-2173-645A10309029}"/>
              </a:ext>
            </a:extLst>
          </p:cNvPr>
          <p:cNvSpPr txBox="1"/>
          <p:nvPr/>
        </p:nvSpPr>
        <p:spPr>
          <a:xfrm>
            <a:off x="3925856" y="5354998"/>
            <a:ext cx="6097554" cy="369332"/>
          </a:xfrm>
          <a:prstGeom prst="rect">
            <a:avLst/>
          </a:prstGeom>
          <a:noFill/>
        </p:spPr>
        <p:txBody>
          <a:bodyPr wrap="square">
            <a:spAutoFit/>
          </a:bodyPr>
          <a:lstStyle/>
          <a:p>
            <a:r>
              <a:rPr lang="ru-RU" sz="1800" b="1" dirty="0">
                <a:effectLst/>
                <a:latin typeface="Times New Roman" panose="02020603050405020304" pitchFamily="18" charset="0"/>
                <a:ea typeface="Times New Roman" panose="02020603050405020304" pitchFamily="18" charset="0"/>
              </a:rPr>
              <a:t>[1]</a:t>
            </a:r>
            <a:endParaRPr lang="en-GB" dirty="0"/>
          </a:p>
        </p:txBody>
      </p:sp>
      <p:sp>
        <p:nvSpPr>
          <p:cNvPr id="7" name="TextBox 6">
            <a:extLst>
              <a:ext uri="{FF2B5EF4-FFF2-40B4-BE49-F238E27FC236}">
                <a16:creationId xmlns:a16="http://schemas.microsoft.com/office/drawing/2014/main" id="{EF988B51-C6C8-609A-2D17-97D55DE0A6AF}"/>
              </a:ext>
            </a:extLst>
          </p:cNvPr>
          <p:cNvSpPr txBox="1"/>
          <p:nvPr/>
        </p:nvSpPr>
        <p:spPr>
          <a:xfrm>
            <a:off x="6249178" y="39469"/>
            <a:ext cx="6097554" cy="646331"/>
          </a:xfrm>
          <a:prstGeom prst="rect">
            <a:avLst/>
          </a:prstGeom>
          <a:noFill/>
        </p:spPr>
        <p:txBody>
          <a:bodyPr wrap="square">
            <a:spAutoFit/>
          </a:bodyPr>
          <a:lstStyle/>
          <a:p>
            <a:pPr marL="457200" indent="-457200">
              <a:buFont typeface="Arial"/>
              <a:buAutoNum type="arabicPeriod"/>
            </a:pPr>
            <a:r>
              <a:rPr lang="ru-RU" sz="1800" b="1" u="none" strike="noStrike" baseline="0" dirty="0" err="1">
                <a:solidFill>
                  <a:srgbClr val="000000"/>
                </a:solidFill>
                <a:latin typeface="Times New Roman" panose="02020603050405020304" pitchFamily="18" charset="0"/>
              </a:rPr>
              <a:t>Загальні</a:t>
            </a:r>
            <a:r>
              <a:rPr lang="ru-RU" sz="1800" b="1" u="none" strike="noStrike" baseline="0" dirty="0">
                <a:solidFill>
                  <a:srgbClr val="000000"/>
                </a:solidFill>
                <a:latin typeface="Times New Roman" panose="02020603050405020304" pitchFamily="18" charset="0"/>
              </a:rPr>
              <a:t> </a:t>
            </a:r>
            <a:r>
              <a:rPr lang="ru-RU" sz="1800" b="1" u="none" strike="noStrike" baseline="0" dirty="0" err="1">
                <a:solidFill>
                  <a:srgbClr val="000000"/>
                </a:solidFill>
                <a:latin typeface="Times New Roman" panose="02020603050405020304" pitchFamily="18" charset="0"/>
              </a:rPr>
              <a:t>положення</a:t>
            </a:r>
            <a:r>
              <a:rPr lang="ru-RU" sz="1800" b="1" u="none" strike="noStrike" baseline="0" dirty="0">
                <a:solidFill>
                  <a:srgbClr val="000000"/>
                </a:solidFill>
                <a:latin typeface="Times New Roman" panose="02020603050405020304" pitchFamily="18" charset="0"/>
              </a:rPr>
              <a:t> </a:t>
            </a:r>
            <a:r>
              <a:rPr lang="ru-RU" sz="1800" b="1" u="none" strike="noStrike" baseline="0" dirty="0" err="1">
                <a:solidFill>
                  <a:srgbClr val="000000"/>
                </a:solidFill>
                <a:latin typeface="Times New Roman" panose="02020603050405020304" pitchFamily="18" charset="0"/>
              </a:rPr>
              <a:t>формування</a:t>
            </a:r>
            <a:r>
              <a:rPr lang="ru-RU" sz="1800" b="1" u="none" strike="noStrike" baseline="0" dirty="0">
                <a:solidFill>
                  <a:srgbClr val="000000"/>
                </a:solidFill>
                <a:latin typeface="Times New Roman" panose="02020603050405020304" pitchFamily="18" charset="0"/>
              </a:rPr>
              <a:t> </a:t>
            </a:r>
            <a:r>
              <a:rPr lang="ru-RU" sz="1800" b="1" u="none" strike="noStrike" baseline="0" dirty="0" err="1">
                <a:solidFill>
                  <a:srgbClr val="000000"/>
                </a:solidFill>
                <a:latin typeface="Times New Roman" panose="02020603050405020304" pitchFamily="18" charset="0"/>
              </a:rPr>
              <a:t>велосипедної</a:t>
            </a:r>
            <a:r>
              <a:rPr lang="ru-RU" sz="1800" b="1" u="none" strike="noStrike" baseline="0" dirty="0">
                <a:solidFill>
                  <a:srgbClr val="000000"/>
                </a:solidFill>
                <a:latin typeface="Times New Roman" panose="02020603050405020304" pitchFamily="18" charset="0"/>
              </a:rPr>
              <a:t> </a:t>
            </a:r>
            <a:r>
              <a:rPr lang="ru-RU" sz="1800" b="1" u="none" strike="noStrike" baseline="0" dirty="0" err="1">
                <a:solidFill>
                  <a:srgbClr val="000000"/>
                </a:solidFill>
                <a:latin typeface="Times New Roman" panose="02020603050405020304" pitchFamily="18" charset="0"/>
              </a:rPr>
              <a:t>інфраструктури</a:t>
            </a:r>
            <a:r>
              <a:rPr lang="ru-RU" sz="1800" b="1" u="none" strike="noStrike" baseline="0" dirty="0">
                <a:solidFill>
                  <a:srgbClr val="000000"/>
                </a:solidFill>
                <a:latin typeface="Times New Roman" panose="02020603050405020304" pitchFamily="18" charset="0"/>
              </a:rPr>
              <a:t> </a:t>
            </a:r>
            <a:r>
              <a:rPr lang="uk-UA" sz="1800" b="1" u="none" strike="noStrike" baseline="0" dirty="0">
                <a:solidFill>
                  <a:srgbClr val="000000"/>
                </a:solidFill>
                <a:latin typeface="Times New Roman" panose="02020603050405020304" pitchFamily="18" charset="0"/>
              </a:rPr>
              <a:t>в містах України </a:t>
            </a:r>
          </a:p>
        </p:txBody>
      </p:sp>
    </p:spTree>
    <p:extLst>
      <p:ext uri="{BB962C8B-B14F-4D97-AF65-F5344CB8AC3E}">
        <p14:creationId xmlns:p14="http://schemas.microsoft.com/office/powerpoint/2010/main" val="2388655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195C2-FF2A-E264-8C9A-F56D6C2C3C3B}"/>
              </a:ext>
            </a:extLst>
          </p:cNvPr>
          <p:cNvSpPr>
            <a:spLocks noGrp="1"/>
          </p:cNvSpPr>
          <p:nvPr>
            <p:ph type="title"/>
          </p:nvPr>
        </p:nvSpPr>
        <p:spPr/>
        <p:txBody>
          <a:bodyPr>
            <a:normAutofit/>
          </a:bodyPr>
          <a:lstStyle/>
          <a:p>
            <a:r>
              <a:rPr lang="ru-RU" sz="4000" b="1" dirty="0">
                <a:effectLst/>
                <a:latin typeface="Times New Roman" panose="02020603050405020304" pitchFamily="18" charset="0"/>
                <a:ea typeface="Times New Roman" panose="02020603050405020304" pitchFamily="18" charset="0"/>
              </a:rPr>
              <a:t>Стоянки для </a:t>
            </a:r>
            <a:r>
              <a:rPr lang="ru-RU" sz="4000" b="1" dirty="0" err="1">
                <a:effectLst/>
                <a:latin typeface="Times New Roman" panose="02020603050405020304" pitchFamily="18" charset="0"/>
                <a:ea typeface="Times New Roman" panose="02020603050405020304" pitchFamily="18" charset="0"/>
              </a:rPr>
              <a:t>зберігання</a:t>
            </a:r>
            <a:r>
              <a:rPr lang="ru-RU" sz="4000" b="1" dirty="0">
                <a:effectLst/>
                <a:latin typeface="Times New Roman" panose="02020603050405020304" pitchFamily="18" charset="0"/>
                <a:ea typeface="Times New Roman" panose="02020603050405020304" pitchFamily="18" charset="0"/>
              </a:rPr>
              <a:t> </a:t>
            </a:r>
            <a:r>
              <a:rPr lang="ru-RU" sz="4000" b="1" dirty="0" err="1">
                <a:effectLst/>
                <a:latin typeface="Times New Roman" panose="02020603050405020304" pitchFamily="18" charset="0"/>
                <a:ea typeface="Times New Roman" panose="02020603050405020304" pitchFamily="18" charset="0"/>
              </a:rPr>
              <a:t>велосипедів</a:t>
            </a:r>
            <a:r>
              <a:rPr lang="ru-RU" sz="4000" b="1" dirty="0">
                <a:effectLst/>
                <a:latin typeface="Times New Roman" panose="02020603050405020304" pitchFamily="18" charset="0"/>
                <a:ea typeface="Times New Roman" panose="02020603050405020304" pitchFamily="18" charset="0"/>
              </a:rPr>
              <a:t> </a:t>
            </a:r>
            <a:endParaRPr lang="en-GB" b="1" dirty="0"/>
          </a:p>
        </p:txBody>
      </p:sp>
      <p:sp>
        <p:nvSpPr>
          <p:cNvPr id="3" name="Content Placeholder 2">
            <a:extLst>
              <a:ext uri="{FF2B5EF4-FFF2-40B4-BE49-F238E27FC236}">
                <a16:creationId xmlns:a16="http://schemas.microsoft.com/office/drawing/2014/main" id="{1FEFDD1C-1AF5-811C-875B-27DA173FC59A}"/>
              </a:ext>
            </a:extLst>
          </p:cNvPr>
          <p:cNvSpPr>
            <a:spLocks noGrp="1"/>
          </p:cNvSpPr>
          <p:nvPr>
            <p:ph sz="half" idx="1"/>
          </p:nvPr>
        </p:nvSpPr>
        <p:spPr>
          <a:xfrm>
            <a:off x="1226200" y="2109495"/>
            <a:ext cx="6097554" cy="3787452"/>
          </a:xfrm>
        </p:spPr>
        <p:txBody>
          <a:bodyPr anchor="t">
            <a:normAutofit fontScale="85000" lnSpcReduction="20000"/>
          </a:bodyPr>
          <a:lstStyle/>
          <a:p>
            <a:pPr algn="just" fontAlgn="auto">
              <a:lnSpc>
                <a:spcPts val="1800"/>
              </a:lnSpc>
            </a:pPr>
            <a:r>
              <a:rPr lang="ru-RU" sz="1800" dirty="0">
                <a:effectLst/>
                <a:latin typeface="Times New Roman" panose="02020603050405020304" pitchFamily="18" charset="0"/>
                <a:ea typeface="Times New Roman" panose="02020603050405020304" pitchFamily="18" charset="0"/>
              </a:rPr>
              <a:t>Стоянки для </a:t>
            </a:r>
            <a:r>
              <a:rPr lang="ru-RU" sz="1800" dirty="0" err="1">
                <a:effectLst/>
                <a:latin typeface="Times New Roman" panose="02020603050405020304" pitchFamily="18" charset="0"/>
                <a:ea typeface="Times New Roman" panose="02020603050405020304" pitchFamily="18" charset="0"/>
              </a:rPr>
              <a:t>тимчасового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короткочасного</a:t>
            </a:r>
            <a:r>
              <a:rPr lang="ru-RU" sz="1800" dirty="0">
                <a:effectLst/>
                <a:latin typeface="Times New Roman" panose="02020603050405020304" pitchFamily="18" charset="0"/>
                <a:ea typeface="Times New Roman" panose="02020603050405020304" pitchFamily="18" charset="0"/>
              </a:rPr>
              <a:t> (до 1 </a:t>
            </a:r>
            <a:r>
              <a:rPr lang="ru-RU" sz="1800" dirty="0" err="1">
                <a:effectLst/>
                <a:latin typeface="Times New Roman" panose="02020603050405020304" pitchFamily="18" charset="0"/>
                <a:ea typeface="Times New Roman" panose="02020603050405020304" pitchFamily="18" charset="0"/>
              </a:rPr>
              <a:t>години</a:t>
            </a:r>
            <a:r>
              <a:rPr lang="ru-RU" sz="1800" dirty="0">
                <a:effectLst/>
                <a:latin typeface="Times New Roman" panose="02020603050405020304" pitchFamily="18" charset="0"/>
                <a:ea typeface="Times New Roman" panose="02020603050405020304" pitchFamily="18" charset="0"/>
              </a:rPr>
              <a:t>) та </a:t>
            </a:r>
            <a:r>
              <a:rPr lang="ru-RU" sz="1800" dirty="0" err="1">
                <a:effectLst/>
                <a:latin typeface="Times New Roman" panose="02020603050405020304" pitchFamily="18" charset="0"/>
                <a:ea typeface="Times New Roman" panose="02020603050405020304" pitchFamily="18" charset="0"/>
              </a:rPr>
              <a:t>тривалого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кілька</a:t>
            </a:r>
            <a:r>
              <a:rPr lang="ru-RU" sz="1800" dirty="0">
                <a:effectLst/>
                <a:latin typeface="Times New Roman" panose="02020603050405020304" pitchFamily="18" charset="0"/>
                <a:ea typeface="Times New Roman" panose="02020603050405020304" pitchFamily="18" charset="0"/>
              </a:rPr>
              <a:t> годин, </a:t>
            </a:r>
            <a:r>
              <a:rPr lang="ru-RU" sz="1800" dirty="0" err="1">
                <a:effectLst/>
                <a:latin typeface="Times New Roman" panose="02020603050405020304" pitchFamily="18" charset="0"/>
                <a:ea typeface="Times New Roman" panose="02020603050405020304" pitchFamily="18" charset="0"/>
              </a:rPr>
              <a:t>цілий</a:t>
            </a:r>
            <a:r>
              <a:rPr lang="ru-RU" sz="1800" dirty="0">
                <a:effectLst/>
                <a:latin typeface="Times New Roman" panose="02020603050405020304" pitchFamily="18" charset="0"/>
                <a:ea typeface="Times New Roman" panose="02020603050405020304" pitchFamily="18" charset="0"/>
              </a:rPr>
              <a:t> день </a:t>
            </a:r>
            <a:r>
              <a:rPr lang="ru-RU" sz="1800" dirty="0" err="1">
                <a:effectLst/>
                <a:latin typeface="Times New Roman" panose="02020603050405020304" pitchFamily="18" charset="0"/>
                <a:ea typeface="Times New Roman" panose="02020603050405020304" pitchFamily="18" charset="0"/>
              </a:rPr>
              <a:t>або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ніч</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зберігання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велосипедів</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розміром</a:t>
            </a:r>
            <a:r>
              <a:rPr lang="ru-RU" sz="1800" dirty="0">
                <a:effectLst/>
                <a:latin typeface="Times New Roman" panose="02020603050405020304" pitchFamily="18" charset="0"/>
                <a:ea typeface="Times New Roman" panose="02020603050405020304" pitchFamily="18" charset="0"/>
              </a:rPr>
              <a:t> 2,0×0,6 м </a:t>
            </a:r>
            <a:r>
              <a:rPr lang="ru-RU" sz="1800" dirty="0" err="1">
                <a:effectLst/>
                <a:latin typeface="Times New Roman" panose="02020603050405020304" pitchFamily="18" charset="0"/>
                <a:ea typeface="Times New Roman" panose="02020603050405020304" pitchFamily="18" charset="0"/>
              </a:rPr>
              <a:t>кожна</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відокремлені</a:t>
            </a:r>
            <a:r>
              <a:rPr lang="ru-RU" sz="1800" dirty="0">
                <a:effectLst/>
                <a:latin typeface="Times New Roman" panose="02020603050405020304" pitchFamily="18" charset="0"/>
                <a:ea typeface="Times New Roman" panose="02020603050405020304" pitchFamily="18" charset="0"/>
              </a:rPr>
              <a:t> стояками (</a:t>
            </a:r>
            <a:r>
              <a:rPr lang="ru-RU" sz="1800" dirty="0" err="1">
                <a:effectLst/>
                <a:latin typeface="Times New Roman" panose="02020603050405020304" pitchFamily="18" charset="0"/>
                <a:ea typeface="Times New Roman" panose="02020603050405020304" pitchFamily="18" charset="0"/>
              </a:rPr>
              <a:t>клямками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заввишки</a:t>
            </a:r>
            <a:r>
              <a:rPr lang="ru-RU" sz="1800" dirty="0">
                <a:effectLst/>
                <a:latin typeface="Times New Roman" panose="02020603050405020304" pitchFamily="18" charset="0"/>
                <a:ea typeface="Times New Roman" panose="02020603050405020304" pitchFamily="18" charset="0"/>
              </a:rPr>
              <a:t> 0,75 м і </a:t>
            </a:r>
            <a:r>
              <a:rPr lang="ru-RU" sz="1800" dirty="0" err="1">
                <a:effectLst/>
                <a:latin typeface="Times New Roman" panose="02020603050405020304" pitchFamily="18" charset="0"/>
                <a:ea typeface="Times New Roman" panose="02020603050405020304" pitchFamily="18" charset="0"/>
              </a:rPr>
              <a:t>завдовжки</a:t>
            </a:r>
            <a:r>
              <a:rPr lang="ru-RU" sz="1800" dirty="0">
                <a:effectLst/>
                <a:latin typeface="Times New Roman" panose="02020603050405020304" pitchFamily="18" charset="0"/>
                <a:ea typeface="Times New Roman" panose="02020603050405020304" pitchFamily="18" charset="0"/>
              </a:rPr>
              <a:t> 1,6 м, </a:t>
            </a:r>
            <a:r>
              <a:rPr lang="ru-RU" sz="1800" dirty="0" err="1">
                <a:effectLst/>
                <a:latin typeface="Times New Roman" panose="02020603050405020304" pitchFamily="18" charset="0"/>
                <a:ea typeface="Times New Roman" panose="02020603050405020304" pitchFamily="18" charset="0"/>
              </a:rPr>
              <a:t>влаштовують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біля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об’єктів</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масового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відвідування</a:t>
            </a:r>
            <a:r>
              <a:rPr lang="ru-RU" sz="1800" dirty="0">
                <a:effectLst/>
                <a:latin typeface="Times New Roman" panose="02020603050405020304" pitchFamily="18" charset="0"/>
                <a:ea typeface="Times New Roman" panose="02020603050405020304" pitchFamily="18" charset="0"/>
              </a:rPr>
              <a:t>, а також </a:t>
            </a:r>
            <a:r>
              <a:rPr lang="ru-RU" sz="1800" dirty="0" err="1">
                <a:effectLst/>
                <a:latin typeface="Times New Roman" panose="02020603050405020304" pitchFamily="18" charset="0"/>
                <a:ea typeface="Times New Roman" panose="02020603050405020304" pitchFamily="18" charset="0"/>
              </a:rPr>
              <a:t>біля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станцій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метрополітену</a:t>
            </a:r>
            <a:r>
              <a:rPr lang="ru-RU" sz="1800" dirty="0">
                <a:effectLst/>
                <a:latin typeface="Times New Roman" panose="02020603050405020304" pitchFamily="18" charset="0"/>
                <a:ea typeface="Times New Roman" panose="02020603050405020304" pitchFamily="18" charset="0"/>
              </a:rPr>
              <a:t> та </a:t>
            </a:r>
            <a:r>
              <a:rPr lang="ru-RU" sz="1800" dirty="0" err="1">
                <a:effectLst/>
                <a:latin typeface="Times New Roman" panose="02020603050405020304" pitchFamily="18" charset="0"/>
                <a:ea typeface="Times New Roman" panose="02020603050405020304" pitchFamily="18" charset="0"/>
              </a:rPr>
              <a:t>зупинок</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приміських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електропоїздів</a:t>
            </a:r>
            <a:r>
              <a:rPr lang="ru-RU" sz="1800" dirty="0">
                <a:effectLst/>
                <a:latin typeface="Times New Roman" panose="02020603050405020304" pitchFamily="18" charset="0"/>
                <a:ea typeface="Times New Roman" panose="02020603050405020304" pitchFamily="18" charset="0"/>
              </a:rPr>
              <a:t>, на </a:t>
            </a:r>
            <a:r>
              <a:rPr lang="ru-RU" sz="1800" dirty="0" err="1">
                <a:effectLst/>
                <a:latin typeface="Times New Roman" panose="02020603050405020304" pitchFamily="18" charset="0"/>
                <a:ea typeface="Times New Roman" panose="02020603050405020304" pitchFamily="18" charset="0"/>
              </a:rPr>
              <a:t>кінцевих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зупинках</a:t>
            </a:r>
            <a:r>
              <a:rPr lang="ru-RU" sz="1800" dirty="0">
                <a:effectLst/>
                <a:latin typeface="Times New Roman" panose="02020603050405020304" pitchFamily="18" charset="0"/>
                <a:ea typeface="Times New Roman" panose="02020603050405020304" pitchFamily="18" charset="0"/>
              </a:rPr>
              <a:t> та у </a:t>
            </a:r>
            <a:r>
              <a:rPr lang="ru-RU" sz="1800" dirty="0" err="1">
                <a:effectLst/>
                <a:latin typeface="Times New Roman" panose="02020603050405020304" pitchFamily="18" charset="0"/>
                <a:ea typeface="Times New Roman" panose="02020603050405020304" pitchFamily="18" charset="0"/>
              </a:rPr>
              <a:t>вузлах</a:t>
            </a:r>
            <a:r>
              <a:rPr lang="ru-RU" sz="1800" dirty="0">
                <a:effectLst/>
                <a:latin typeface="Times New Roman" panose="02020603050405020304" pitchFamily="18" charset="0"/>
                <a:ea typeface="Times New Roman" panose="02020603050405020304" pitchFamily="18" charset="0"/>
              </a:rPr>
              <a:t> пересадки з </a:t>
            </a:r>
            <a:r>
              <a:rPr lang="ru-RU" sz="1800" dirty="0" err="1">
                <a:effectLst/>
                <a:latin typeface="Times New Roman" panose="02020603050405020304" pitchFamily="18" charset="0"/>
                <a:ea typeface="Times New Roman" panose="02020603050405020304" pitchFamily="18" charset="0"/>
              </a:rPr>
              <a:t>вуличного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міського</a:t>
            </a:r>
            <a:r>
              <a:rPr lang="ru-RU" sz="1800" dirty="0">
                <a:effectLst/>
                <a:latin typeface="Times New Roman" panose="02020603050405020304" pitchFamily="18" charset="0"/>
                <a:ea typeface="Times New Roman" panose="02020603050405020304" pitchFamily="18" charset="0"/>
              </a:rPr>
              <a:t> на </a:t>
            </a:r>
            <a:r>
              <a:rPr lang="ru-RU" sz="1800" dirty="0" err="1">
                <a:effectLst/>
                <a:latin typeface="Times New Roman" panose="02020603050405020304" pitchFamily="18" charset="0"/>
                <a:ea typeface="Times New Roman" panose="02020603050405020304" pitchFamily="18" charset="0"/>
              </a:rPr>
              <a:t>приміський</a:t>
            </a:r>
            <a:r>
              <a:rPr lang="ru-RU" sz="1800" dirty="0">
                <a:effectLst/>
                <a:latin typeface="Times New Roman" panose="02020603050405020304" pitchFamily="18" charset="0"/>
                <a:ea typeface="Times New Roman" panose="02020603050405020304" pitchFamily="18" charset="0"/>
              </a:rPr>
              <a:t> транспорт.</a:t>
            </a:r>
            <a:endParaRPr lang="en-GB" sz="1800" dirty="0">
              <a:effectLst/>
              <a:latin typeface="Times New Roman" panose="02020603050405020304" pitchFamily="18" charset="0"/>
              <a:ea typeface="Times New Roman" panose="02020603050405020304" pitchFamily="18" charset="0"/>
            </a:endParaRPr>
          </a:p>
          <a:p>
            <a:pPr algn="just" fontAlgn="auto">
              <a:lnSpc>
                <a:spcPts val="1800"/>
              </a:lnSpc>
            </a:pPr>
            <a:r>
              <a:rPr lang="ru-RU" sz="1800" dirty="0" err="1">
                <a:effectLst/>
                <a:latin typeface="Times New Roman" panose="02020603050405020304" pitchFamily="18" charset="0"/>
                <a:ea typeface="Times New Roman" panose="02020603050405020304" pitchFamily="18" charset="0"/>
              </a:rPr>
              <a:t>Велосипедні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переїзди</a:t>
            </a:r>
            <a:r>
              <a:rPr lang="ru-RU" sz="1800" dirty="0">
                <a:effectLst/>
                <a:latin typeface="Times New Roman" panose="02020603050405020304" pitchFamily="18" charset="0"/>
                <a:ea typeface="Times New Roman" panose="02020603050405020304" pitchFamily="18" charset="0"/>
              </a:rPr>
              <a:t> в одному </a:t>
            </a:r>
            <a:r>
              <a:rPr lang="ru-RU" sz="1800" dirty="0" err="1">
                <a:effectLst/>
                <a:latin typeface="Times New Roman" panose="02020603050405020304" pitchFamily="18" charset="0"/>
                <a:ea typeface="Times New Roman" panose="02020603050405020304" pitchFamily="18" charset="0"/>
              </a:rPr>
              <a:t>рівні</a:t>
            </a:r>
            <a:r>
              <a:rPr lang="ru-RU" sz="1800" dirty="0">
                <a:effectLst/>
                <a:latin typeface="Times New Roman" panose="02020603050405020304" pitchFamily="18" charset="0"/>
                <a:ea typeface="Times New Roman" panose="02020603050405020304" pitchFamily="18" charset="0"/>
              </a:rPr>
              <a:t> з ПЧ, як правило, </a:t>
            </a:r>
            <a:r>
              <a:rPr lang="ru-RU" sz="1800" dirty="0" err="1">
                <a:effectLst/>
                <a:latin typeface="Times New Roman" panose="02020603050405020304" pitchFamily="18" charset="0"/>
                <a:ea typeface="Times New Roman" panose="02020603050405020304" pitchFamily="18" charset="0"/>
              </a:rPr>
              <a:t>улаштовуються</a:t>
            </a:r>
            <a:r>
              <a:rPr lang="ru-RU" sz="1800" dirty="0">
                <a:effectLst/>
                <a:latin typeface="Times New Roman" panose="02020603050405020304" pitchFamily="18" charset="0"/>
                <a:ea typeface="Times New Roman" panose="02020603050405020304" pitchFamily="18" charset="0"/>
              </a:rPr>
              <a:t> через </a:t>
            </a:r>
            <a:r>
              <a:rPr lang="ru-RU" sz="1800" dirty="0" err="1">
                <a:effectLst/>
                <a:latin typeface="Times New Roman" panose="02020603050405020304" pitchFamily="18" charset="0"/>
                <a:ea typeface="Times New Roman" panose="02020603050405020304" pitchFamily="18" charset="0"/>
              </a:rPr>
              <a:t>вулиці</a:t>
            </a:r>
            <a:r>
              <a:rPr lang="ru-RU" sz="1800" dirty="0">
                <a:effectLst/>
                <a:latin typeface="Times New Roman" panose="02020603050405020304" pitchFamily="18" charset="0"/>
                <a:ea typeface="Times New Roman" panose="02020603050405020304" pitchFamily="18" charset="0"/>
              </a:rPr>
              <a:t> (дороги) на </a:t>
            </a:r>
            <a:r>
              <a:rPr lang="ru-RU" sz="1800" dirty="0" err="1">
                <a:effectLst/>
                <a:latin typeface="Times New Roman" panose="02020603050405020304" pitchFamily="18" charset="0"/>
                <a:ea typeface="Times New Roman" panose="02020603050405020304" pitchFamily="18" charset="0"/>
              </a:rPr>
              <a:t>відстані</a:t>
            </a:r>
            <a:r>
              <a:rPr lang="ru-RU" sz="1800" dirty="0">
                <a:effectLst/>
                <a:latin typeface="Times New Roman" panose="02020603050405020304" pitchFamily="18" charset="0"/>
                <a:ea typeface="Times New Roman" panose="02020603050405020304" pitchFamily="18" charset="0"/>
              </a:rPr>
              <a:t> один </a:t>
            </a:r>
            <a:r>
              <a:rPr lang="ru-RU" sz="1800" dirty="0" err="1">
                <a:effectLst/>
                <a:latin typeface="Times New Roman" panose="02020603050405020304" pitchFamily="18" charset="0"/>
                <a:ea typeface="Times New Roman" panose="02020603050405020304" pitchFamily="18" charset="0"/>
              </a:rPr>
              <a:t>від</a:t>
            </a:r>
            <a:r>
              <a:rPr lang="ru-RU" sz="1800" dirty="0">
                <a:effectLst/>
                <a:latin typeface="Times New Roman" panose="02020603050405020304" pitchFamily="18" charset="0"/>
                <a:ea typeface="Times New Roman" panose="02020603050405020304" pitchFamily="18" charset="0"/>
              </a:rPr>
              <a:t> одного не </a:t>
            </a:r>
            <a:r>
              <a:rPr lang="ru-RU" sz="1800" dirty="0" err="1">
                <a:effectLst/>
                <a:latin typeface="Times New Roman" panose="02020603050405020304" pitchFamily="18" charset="0"/>
                <a:ea typeface="Times New Roman" panose="02020603050405020304" pitchFamily="18" charset="0"/>
              </a:rPr>
              <a:t>менше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ніж</a:t>
            </a:r>
            <a:r>
              <a:rPr lang="ru-RU" sz="1800" dirty="0">
                <a:effectLst/>
                <a:latin typeface="Times New Roman" panose="02020603050405020304" pitchFamily="18" charset="0"/>
                <a:ea typeface="Times New Roman" panose="02020603050405020304" pitchFamily="18" charset="0"/>
              </a:rPr>
              <a:t>:</a:t>
            </a:r>
            <a:endParaRPr lang="en-GB" sz="1800" dirty="0">
              <a:effectLst/>
              <a:latin typeface="Times New Roman" panose="02020603050405020304" pitchFamily="18" charset="0"/>
              <a:ea typeface="Times New Roman" panose="02020603050405020304" pitchFamily="18" charset="0"/>
            </a:endParaRPr>
          </a:p>
          <a:p>
            <a:pPr defTabSz="914400" eaLnBrk="0" fontAlgn="base" hangingPunct="0">
              <a:spcBef>
                <a:spcPct val="0"/>
              </a:spcBef>
              <a:spcAft>
                <a:spcPct val="0"/>
              </a:spcAft>
              <a:buClrTx/>
              <a:buSzTx/>
            </a:pPr>
            <a:r>
              <a:rPr lang="ru-RU" altLang="en-US" sz="1900" dirty="0">
                <a:latin typeface="Times New Roman" panose="02020603050405020304" pitchFamily="18" charset="0"/>
              </a:rPr>
              <a:t>на </a:t>
            </a:r>
            <a:r>
              <a:rPr lang="ru-RU" altLang="en-US" sz="1900" dirty="0" err="1">
                <a:latin typeface="Times New Roman" panose="02020603050405020304" pitchFamily="18" charset="0"/>
              </a:rPr>
              <a:t>магістральних</a:t>
            </a:r>
            <a:r>
              <a:rPr lang="ru-RU" altLang="en-US" sz="1900" dirty="0">
                <a:latin typeface="Times New Roman" panose="02020603050405020304" pitchFamily="18" charset="0"/>
              </a:rPr>
              <a:t> </a:t>
            </a:r>
            <a:r>
              <a:rPr lang="ru-RU" altLang="en-US" sz="1900" dirty="0" err="1">
                <a:latin typeface="Times New Roman" panose="02020603050405020304" pitchFamily="18" charset="0"/>
              </a:rPr>
              <a:t>вулицях</a:t>
            </a:r>
            <a:r>
              <a:rPr lang="ru-RU" altLang="en-US" sz="1900" dirty="0">
                <a:latin typeface="Times New Roman" panose="02020603050405020304" pitchFamily="18" charset="0"/>
              </a:rPr>
              <a:t> (дорогах) </a:t>
            </a:r>
            <a:r>
              <a:rPr lang="ru-RU" altLang="en-US" sz="1900" dirty="0" err="1">
                <a:latin typeface="Times New Roman" panose="02020603050405020304" pitchFamily="18" charset="0"/>
              </a:rPr>
              <a:t>загальноміського</a:t>
            </a:r>
            <a:endParaRPr lang="ru-RU" altLang="en-US" sz="1900" dirty="0">
              <a:latin typeface="Times New Roman" panose="02020603050405020304" pitchFamily="18" charset="0"/>
            </a:endParaRPr>
          </a:p>
          <a:p>
            <a:pPr marL="0" indent="0" defTabSz="914400" eaLnBrk="0" fontAlgn="base" hangingPunct="0">
              <a:spcBef>
                <a:spcPct val="0"/>
              </a:spcBef>
              <a:spcAft>
                <a:spcPct val="0"/>
              </a:spcAft>
              <a:buClrTx/>
              <a:buSzTx/>
              <a:buNone/>
            </a:pPr>
            <a:r>
              <a:rPr lang="ru-RU" altLang="en-US" sz="1900" dirty="0">
                <a:latin typeface="Times New Roman" panose="02020603050405020304" pitchFamily="18" charset="0"/>
              </a:rPr>
              <a:t>      </a:t>
            </a:r>
            <a:r>
              <a:rPr lang="ru-RU" altLang="en-US" sz="1900" dirty="0" err="1">
                <a:latin typeface="Times New Roman" panose="02020603050405020304" pitchFamily="18" charset="0"/>
              </a:rPr>
              <a:t>значення</a:t>
            </a:r>
            <a:r>
              <a:rPr lang="ru-RU" altLang="en-US" sz="1900" dirty="0">
                <a:latin typeface="Times New Roman" panose="02020603050405020304" pitchFamily="18" charset="0"/>
              </a:rPr>
              <a:t> з </a:t>
            </a:r>
            <a:r>
              <a:rPr lang="ru-RU" altLang="en-US" sz="1900" dirty="0" err="1">
                <a:latin typeface="Times New Roman" panose="02020603050405020304" pitchFamily="18" charset="0"/>
              </a:rPr>
              <a:t>регульованим</a:t>
            </a:r>
            <a:r>
              <a:rPr lang="ru-RU" altLang="en-US" sz="1900" dirty="0">
                <a:latin typeface="Times New Roman" panose="02020603050405020304" pitchFamily="18" charset="0"/>
              </a:rPr>
              <a:t> рухом – 300 м;</a:t>
            </a:r>
            <a:endParaRPr lang="en-GB" altLang="en-US" sz="1900" dirty="0">
              <a:latin typeface="Times New Roman" panose="02020603050405020304" pitchFamily="18" charset="0"/>
            </a:endParaRPr>
          </a:p>
          <a:p>
            <a:pPr marL="0" indent="0" defTabSz="914400" eaLnBrk="0" fontAlgn="base" hangingPunct="0">
              <a:spcBef>
                <a:spcPct val="0"/>
              </a:spcBef>
              <a:spcAft>
                <a:spcPct val="0"/>
              </a:spcAft>
              <a:buClrTx/>
              <a:buSzTx/>
              <a:buNone/>
            </a:pPr>
            <a:endParaRPr lang="en-GB" altLang="en-US" sz="1900" dirty="0">
              <a:latin typeface="Times New Roman" panose="02020603050405020304" pitchFamily="18" charset="0"/>
            </a:endParaRPr>
          </a:p>
          <a:p>
            <a:pPr defTabSz="914400" eaLnBrk="0" fontAlgn="base" hangingPunct="0">
              <a:spcBef>
                <a:spcPct val="0"/>
              </a:spcBef>
              <a:spcAft>
                <a:spcPct val="0"/>
              </a:spcAft>
              <a:buClrTx/>
              <a:buSzTx/>
            </a:pPr>
            <a:r>
              <a:rPr lang="ru-RU" altLang="en-US" sz="1900" dirty="0">
                <a:latin typeface="Times New Roman" panose="02020603050405020304" pitchFamily="18" charset="0"/>
              </a:rPr>
              <a:t>на </a:t>
            </a:r>
            <a:r>
              <a:rPr lang="ru-RU" altLang="en-US" sz="1900" dirty="0" err="1">
                <a:latin typeface="Times New Roman" panose="02020603050405020304" pitchFamily="18" charset="0"/>
              </a:rPr>
              <a:t>магістральних</a:t>
            </a:r>
            <a:r>
              <a:rPr lang="ru-RU" altLang="en-US" sz="1900" dirty="0">
                <a:latin typeface="Times New Roman" panose="02020603050405020304" pitchFamily="18" charset="0"/>
              </a:rPr>
              <a:t> </a:t>
            </a:r>
            <a:r>
              <a:rPr lang="ru-RU" altLang="en-US" sz="1900" dirty="0" err="1">
                <a:latin typeface="Times New Roman" panose="02020603050405020304" pitchFamily="18" charset="0"/>
              </a:rPr>
              <a:t>вулицях</a:t>
            </a:r>
            <a:r>
              <a:rPr lang="ru-RU" altLang="en-US" sz="1900" dirty="0">
                <a:latin typeface="Times New Roman" panose="02020603050405020304" pitchFamily="18" charset="0"/>
              </a:rPr>
              <a:t> районного </a:t>
            </a:r>
            <a:r>
              <a:rPr lang="ru-RU" altLang="en-US" sz="1900" dirty="0" err="1">
                <a:latin typeface="Times New Roman" panose="02020603050405020304" pitchFamily="18" charset="0"/>
              </a:rPr>
              <a:t>значення</a:t>
            </a:r>
            <a:r>
              <a:rPr lang="ru-RU" altLang="en-US" sz="1900" dirty="0">
                <a:latin typeface="Times New Roman" panose="02020603050405020304" pitchFamily="18" charset="0"/>
              </a:rPr>
              <a:t> – 250 м;</a:t>
            </a:r>
            <a:endParaRPr lang="en-GB" altLang="en-US" sz="1900" dirty="0">
              <a:latin typeface="Times New Roman" panose="02020603050405020304" pitchFamily="18" charset="0"/>
            </a:endParaRPr>
          </a:p>
          <a:p>
            <a:pPr defTabSz="914400" eaLnBrk="0" fontAlgn="base" hangingPunct="0">
              <a:spcBef>
                <a:spcPct val="0"/>
              </a:spcBef>
              <a:spcAft>
                <a:spcPct val="0"/>
              </a:spcAft>
              <a:buClrTx/>
              <a:buSzTx/>
            </a:pPr>
            <a:r>
              <a:rPr lang="ru-RU" altLang="en-US" sz="1900" dirty="0">
                <a:latin typeface="Times New Roman" panose="02020603050405020304" pitchFamily="18" charset="0"/>
              </a:rPr>
              <a:t>на </a:t>
            </a:r>
            <a:r>
              <a:rPr lang="ru-RU" altLang="en-US" sz="1900" dirty="0" err="1">
                <a:latin typeface="Times New Roman" panose="02020603050405020304" pitchFamily="18" charset="0"/>
              </a:rPr>
              <a:t>житлових</a:t>
            </a:r>
            <a:r>
              <a:rPr lang="ru-RU" altLang="en-US" sz="1900" dirty="0">
                <a:latin typeface="Times New Roman" panose="02020603050405020304" pitchFamily="18" charset="0"/>
              </a:rPr>
              <a:t> </a:t>
            </a:r>
            <a:r>
              <a:rPr lang="ru-RU" altLang="en-US" sz="1900" dirty="0" err="1">
                <a:latin typeface="Times New Roman" panose="02020603050405020304" pitchFamily="18" charset="0"/>
              </a:rPr>
              <a:t>вулицях</a:t>
            </a:r>
            <a:r>
              <a:rPr lang="ru-RU" altLang="en-US" sz="1900" dirty="0">
                <a:latin typeface="Times New Roman" panose="02020603050405020304" pitchFamily="18" charset="0"/>
              </a:rPr>
              <a:t> – 150 м;</a:t>
            </a:r>
          </a:p>
          <a:p>
            <a:pPr defTabSz="914400" eaLnBrk="0" fontAlgn="base" hangingPunct="0">
              <a:spcBef>
                <a:spcPct val="0"/>
              </a:spcBef>
              <a:spcAft>
                <a:spcPct val="0"/>
              </a:spcAft>
              <a:buClrTx/>
              <a:buSzTx/>
            </a:pPr>
            <a:r>
              <a:rPr lang="ru-RU" altLang="en-US" sz="1900" dirty="0">
                <a:latin typeface="Times New Roman" panose="02020603050405020304" pitchFamily="18" charset="0"/>
              </a:rPr>
              <a:t>на дорогах </a:t>
            </a:r>
            <a:r>
              <a:rPr lang="ru-RU" altLang="en-US" sz="1900" dirty="0" err="1">
                <a:latin typeface="Times New Roman" panose="02020603050405020304" pitchFamily="18" charset="0"/>
              </a:rPr>
              <a:t>промислових</a:t>
            </a:r>
            <a:r>
              <a:rPr lang="ru-RU" altLang="en-US" sz="1900" dirty="0">
                <a:latin typeface="Times New Roman" panose="02020603050405020304" pitchFamily="18" charset="0"/>
              </a:rPr>
              <a:t> і </a:t>
            </a:r>
            <a:r>
              <a:rPr lang="ru-RU" altLang="en-US" sz="1900" dirty="0" err="1">
                <a:latin typeface="Times New Roman" panose="02020603050405020304" pitchFamily="18" charset="0"/>
              </a:rPr>
              <a:t>комунально-складських</a:t>
            </a:r>
            <a:r>
              <a:rPr lang="ru-RU" altLang="en-US" sz="1900" dirty="0">
                <a:latin typeface="Times New Roman" panose="02020603050405020304" pitchFamily="18" charset="0"/>
              </a:rPr>
              <a:t> зон – 200 м.</a:t>
            </a:r>
            <a:r>
              <a:rPr lang="en-GB" altLang="en-US" sz="1900" dirty="0">
                <a:latin typeface="Times New Roman" panose="02020603050405020304" pitchFamily="18" charset="0"/>
              </a:rPr>
              <a:t> </a:t>
            </a:r>
          </a:p>
          <a:p>
            <a:pPr algn="just" fontAlgn="auto">
              <a:lnSpc>
                <a:spcPts val="1800"/>
              </a:lnSpc>
            </a:pPr>
            <a:endParaRPr lang="ru-RU" sz="1800" dirty="0">
              <a:effectLst/>
              <a:latin typeface="Times New Roman" panose="02020603050405020304" pitchFamily="18" charset="0"/>
              <a:ea typeface="Times New Roman" panose="02020603050405020304" pitchFamily="18" charset="0"/>
            </a:endParaRPr>
          </a:p>
          <a:p>
            <a:pPr algn="just" fontAlgn="auto">
              <a:lnSpc>
                <a:spcPts val="1800"/>
              </a:lnSpc>
            </a:pPr>
            <a:endParaRPr lang="en-GB" sz="1800" dirty="0">
              <a:effectLst/>
              <a:latin typeface="Times New Roman" panose="02020603050405020304" pitchFamily="18" charset="0"/>
              <a:ea typeface="Times New Roman" panose="02020603050405020304" pitchFamily="18" charset="0"/>
            </a:endParaRPr>
          </a:p>
          <a:p>
            <a:endParaRPr lang="en-GB" dirty="0"/>
          </a:p>
        </p:txBody>
      </p:sp>
      <p:sp>
        <p:nvSpPr>
          <p:cNvPr id="5" name="TextBox 4">
            <a:extLst>
              <a:ext uri="{FF2B5EF4-FFF2-40B4-BE49-F238E27FC236}">
                <a16:creationId xmlns:a16="http://schemas.microsoft.com/office/drawing/2014/main" id="{9D7741BB-198F-D600-350C-FD93E31B0394}"/>
              </a:ext>
            </a:extLst>
          </p:cNvPr>
          <p:cNvSpPr txBox="1"/>
          <p:nvPr/>
        </p:nvSpPr>
        <p:spPr>
          <a:xfrm>
            <a:off x="6249178" y="39469"/>
            <a:ext cx="6097554" cy="646331"/>
          </a:xfrm>
          <a:prstGeom prst="rect">
            <a:avLst/>
          </a:prstGeom>
          <a:noFill/>
        </p:spPr>
        <p:txBody>
          <a:bodyPr wrap="square">
            <a:spAutoFit/>
          </a:bodyPr>
          <a:lstStyle/>
          <a:p>
            <a:pPr marL="457200" indent="-457200">
              <a:buFont typeface="Arial"/>
              <a:buAutoNum type="arabicPeriod"/>
            </a:pPr>
            <a:r>
              <a:rPr lang="ru-RU" sz="1800" b="1" u="none" strike="noStrike" baseline="0" dirty="0" err="1">
                <a:solidFill>
                  <a:srgbClr val="000000"/>
                </a:solidFill>
                <a:latin typeface="Times New Roman" panose="02020603050405020304" pitchFamily="18" charset="0"/>
              </a:rPr>
              <a:t>Загальні</a:t>
            </a:r>
            <a:r>
              <a:rPr lang="ru-RU" sz="1800" b="1" u="none" strike="noStrike" baseline="0" dirty="0">
                <a:solidFill>
                  <a:srgbClr val="000000"/>
                </a:solidFill>
                <a:latin typeface="Times New Roman" panose="02020603050405020304" pitchFamily="18" charset="0"/>
              </a:rPr>
              <a:t> </a:t>
            </a:r>
            <a:r>
              <a:rPr lang="ru-RU" sz="1800" b="1" u="none" strike="noStrike" baseline="0" dirty="0" err="1">
                <a:solidFill>
                  <a:srgbClr val="000000"/>
                </a:solidFill>
                <a:latin typeface="Times New Roman" panose="02020603050405020304" pitchFamily="18" charset="0"/>
              </a:rPr>
              <a:t>положення</a:t>
            </a:r>
            <a:r>
              <a:rPr lang="ru-RU" sz="1800" b="1" u="none" strike="noStrike" baseline="0" dirty="0">
                <a:solidFill>
                  <a:srgbClr val="000000"/>
                </a:solidFill>
                <a:latin typeface="Times New Roman" panose="02020603050405020304" pitchFamily="18" charset="0"/>
              </a:rPr>
              <a:t> </a:t>
            </a:r>
            <a:r>
              <a:rPr lang="ru-RU" sz="1800" b="1" u="none" strike="noStrike" baseline="0" dirty="0" err="1">
                <a:solidFill>
                  <a:srgbClr val="000000"/>
                </a:solidFill>
                <a:latin typeface="Times New Roman" panose="02020603050405020304" pitchFamily="18" charset="0"/>
              </a:rPr>
              <a:t>формування</a:t>
            </a:r>
            <a:r>
              <a:rPr lang="ru-RU" sz="1800" b="1" u="none" strike="noStrike" baseline="0" dirty="0">
                <a:solidFill>
                  <a:srgbClr val="000000"/>
                </a:solidFill>
                <a:latin typeface="Times New Roman" panose="02020603050405020304" pitchFamily="18" charset="0"/>
              </a:rPr>
              <a:t> </a:t>
            </a:r>
            <a:r>
              <a:rPr lang="ru-RU" sz="1800" b="1" u="none" strike="noStrike" baseline="0" dirty="0" err="1">
                <a:solidFill>
                  <a:srgbClr val="000000"/>
                </a:solidFill>
                <a:latin typeface="Times New Roman" panose="02020603050405020304" pitchFamily="18" charset="0"/>
              </a:rPr>
              <a:t>велосипедної</a:t>
            </a:r>
            <a:r>
              <a:rPr lang="ru-RU" sz="1800" b="1" u="none" strike="noStrike" baseline="0" dirty="0">
                <a:solidFill>
                  <a:srgbClr val="000000"/>
                </a:solidFill>
                <a:latin typeface="Times New Roman" panose="02020603050405020304" pitchFamily="18" charset="0"/>
              </a:rPr>
              <a:t> </a:t>
            </a:r>
            <a:r>
              <a:rPr lang="ru-RU" sz="1800" b="1" u="none" strike="noStrike" baseline="0" dirty="0" err="1">
                <a:solidFill>
                  <a:srgbClr val="000000"/>
                </a:solidFill>
                <a:latin typeface="Times New Roman" panose="02020603050405020304" pitchFamily="18" charset="0"/>
              </a:rPr>
              <a:t>інфраструктури</a:t>
            </a:r>
            <a:r>
              <a:rPr lang="ru-RU" sz="1800" b="1" u="none" strike="noStrike" baseline="0" dirty="0">
                <a:solidFill>
                  <a:srgbClr val="000000"/>
                </a:solidFill>
                <a:latin typeface="Times New Roman" panose="02020603050405020304" pitchFamily="18" charset="0"/>
              </a:rPr>
              <a:t> </a:t>
            </a:r>
            <a:r>
              <a:rPr lang="uk-UA" sz="1800" b="1" u="none" strike="noStrike" baseline="0" dirty="0">
                <a:solidFill>
                  <a:srgbClr val="000000"/>
                </a:solidFill>
                <a:latin typeface="Times New Roman" panose="02020603050405020304" pitchFamily="18" charset="0"/>
              </a:rPr>
              <a:t>в містах України </a:t>
            </a:r>
          </a:p>
        </p:txBody>
      </p:sp>
      <p:pic>
        <p:nvPicPr>
          <p:cNvPr id="6" name="Picture 5">
            <a:extLst>
              <a:ext uri="{FF2B5EF4-FFF2-40B4-BE49-F238E27FC236}">
                <a16:creationId xmlns:a16="http://schemas.microsoft.com/office/drawing/2014/main" id="{6BCA26C5-04F6-00A9-557C-940392D87490}"/>
              </a:ext>
            </a:extLst>
          </p:cNvPr>
          <p:cNvPicPr>
            <a:picLocks noChangeAspect="1"/>
          </p:cNvPicPr>
          <p:nvPr/>
        </p:nvPicPr>
        <p:blipFill rotWithShape="1">
          <a:blip r:embed="rId2">
            <a:extLst>
              <a:ext uri="{28A0092B-C50C-407E-A947-70E740481C1C}">
                <a14:useLocalDpi xmlns:a14="http://schemas.microsoft.com/office/drawing/2010/main" val="0"/>
              </a:ext>
            </a:extLst>
          </a:blip>
          <a:srcRect b="18189"/>
          <a:stretch/>
        </p:blipFill>
        <p:spPr bwMode="auto">
          <a:xfrm>
            <a:off x="8056983" y="1971325"/>
            <a:ext cx="2155946" cy="3925622"/>
          </a:xfrm>
          <a:prstGeom prst="rect">
            <a:avLst/>
          </a:prstGeom>
          <a:noFill/>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E9E82032-966D-F926-5CDD-333ABFB0C589}"/>
              </a:ext>
            </a:extLst>
          </p:cNvPr>
          <p:cNvSpPr txBox="1"/>
          <p:nvPr/>
        </p:nvSpPr>
        <p:spPr>
          <a:xfrm>
            <a:off x="6545016" y="6344817"/>
            <a:ext cx="5179880" cy="369332"/>
          </a:xfrm>
          <a:prstGeom prst="rect">
            <a:avLst/>
          </a:prstGeom>
          <a:noFill/>
        </p:spPr>
        <p:txBody>
          <a:bodyPr wrap="none" rtlCol="0">
            <a:spAutoFit/>
          </a:bodyPr>
          <a:lstStyle/>
          <a:p>
            <a:r>
              <a:rPr lang="uk-UA" dirty="0"/>
              <a:t>Стоянка велосипедів. м Оксфорд, Великобританія</a:t>
            </a:r>
            <a:endParaRPr lang="en-GB" dirty="0"/>
          </a:p>
        </p:txBody>
      </p:sp>
    </p:spTree>
    <p:extLst>
      <p:ext uri="{BB962C8B-B14F-4D97-AF65-F5344CB8AC3E}">
        <p14:creationId xmlns:p14="http://schemas.microsoft.com/office/powerpoint/2010/main" val="20649769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11529-9A32-5B29-9D98-6DF69ABE3003}"/>
              </a:ext>
            </a:extLst>
          </p:cNvPr>
          <p:cNvSpPr>
            <a:spLocks noGrp="1"/>
          </p:cNvSpPr>
          <p:nvPr>
            <p:ph type="title"/>
          </p:nvPr>
        </p:nvSpPr>
        <p:spPr/>
        <p:txBody>
          <a:bodyPr/>
          <a:lstStyle/>
          <a:p>
            <a:r>
              <a:rPr lang="uk-UA" sz="4000" b="1" i="0" u="none" strike="noStrike" baseline="0" dirty="0">
                <a:solidFill>
                  <a:srgbClr val="000000"/>
                </a:solidFill>
                <a:latin typeface="Times New Roman" panose="02020603050405020304" pitchFamily="18" charset="0"/>
              </a:rPr>
              <a:t>Острівці безпеки для велосипедистів</a:t>
            </a:r>
            <a:endParaRPr lang="en-GB" dirty="0"/>
          </a:p>
        </p:txBody>
      </p:sp>
      <p:sp>
        <p:nvSpPr>
          <p:cNvPr id="4" name="Content Placeholder 3">
            <a:extLst>
              <a:ext uri="{FF2B5EF4-FFF2-40B4-BE49-F238E27FC236}">
                <a16:creationId xmlns:a16="http://schemas.microsoft.com/office/drawing/2014/main" id="{57DBBBF4-1903-B4B7-9081-88AF12029F64}"/>
              </a:ext>
            </a:extLst>
          </p:cNvPr>
          <p:cNvSpPr>
            <a:spLocks noGrp="1"/>
          </p:cNvSpPr>
          <p:nvPr>
            <p:ph sz="half" idx="2"/>
          </p:nvPr>
        </p:nvSpPr>
        <p:spPr>
          <a:xfrm>
            <a:off x="1484311" y="2389013"/>
            <a:ext cx="4895056" cy="3124200"/>
          </a:xfrm>
        </p:spPr>
        <p:txBody>
          <a:bodyPr>
            <a:normAutofit fontScale="85000" lnSpcReduction="20000"/>
          </a:bodyPr>
          <a:lstStyle/>
          <a:p>
            <a:r>
              <a:rPr lang="uk-UA" sz="1800" b="1" i="0" u="none" strike="noStrike" baseline="0" dirty="0">
                <a:solidFill>
                  <a:srgbClr val="000000"/>
                </a:solidFill>
                <a:latin typeface="Times New Roman" panose="02020603050405020304" pitchFamily="18" charset="0"/>
              </a:rPr>
              <a:t>Острівці безпеки для велосипедистів </a:t>
            </a:r>
            <a:r>
              <a:rPr lang="uk-UA" sz="1800" b="0" i="0" u="none" strike="noStrike" baseline="0" dirty="0">
                <a:solidFill>
                  <a:srgbClr val="000000"/>
                </a:solidFill>
                <a:latin typeface="Times New Roman" panose="02020603050405020304" pitchFamily="18" charset="0"/>
              </a:rPr>
              <a:t>слід влаштовувати на нерегульованих переїздах та, за можливості, на регульованих переїздах. Ширина ділянки для руху велосипедистів на них повинна бути не менша, ніж ширина переїзду. </a:t>
            </a:r>
          </a:p>
          <a:p>
            <a:r>
              <a:rPr lang="uk-UA" sz="1800" b="1" u="none" strike="noStrike" baseline="0" dirty="0">
                <a:solidFill>
                  <a:srgbClr val="000000"/>
                </a:solidFill>
                <a:latin typeface="Times New Roman" panose="02020603050405020304" pitchFamily="18" charset="0"/>
              </a:rPr>
              <a:t>Центральні острівці безпеки </a:t>
            </a:r>
            <a:r>
              <a:rPr lang="uk-UA" sz="1800" b="0" i="0" u="none" strike="noStrike" baseline="0" dirty="0">
                <a:solidFill>
                  <a:srgbClr val="000000"/>
                </a:solidFill>
                <a:latin typeface="Times New Roman" panose="02020603050405020304" pitchFamily="18" charset="0"/>
              </a:rPr>
              <a:t>повинні відрізнятись за типом покриття, структурою чи кольором. Для підвищених острівців безпеки необхідно передбачати пониження бордюру до рівня ПЧ або відсутність центральної частини острівця для забезпечення безперешкодного руху велосипедистів та маломобільних груп населення. </a:t>
            </a:r>
          </a:p>
          <a:p>
            <a:r>
              <a:rPr lang="ru-RU" sz="1800" b="0" i="0" u="none" strike="noStrike" baseline="0" dirty="0" err="1">
                <a:solidFill>
                  <a:srgbClr val="000000"/>
                </a:solidFill>
                <a:latin typeface="Times New Roman" panose="02020603050405020304" pitchFamily="18" charset="0"/>
              </a:rPr>
              <a:t>Велосипедні</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переїзди</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повинні</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мати</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переважно</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контрастне</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зовнішнє</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освітлення</a:t>
            </a:r>
            <a:r>
              <a:rPr lang="ru-RU" sz="1800" b="0" i="0" u="none" strike="noStrike" baseline="0" dirty="0">
                <a:solidFill>
                  <a:srgbClr val="000000"/>
                </a:solidFill>
                <a:latin typeface="Times New Roman" panose="02020603050405020304" pitchFamily="18" charset="0"/>
              </a:rPr>
              <a:t>.</a:t>
            </a:r>
            <a:endParaRPr lang="en-GB" dirty="0"/>
          </a:p>
        </p:txBody>
      </p:sp>
      <p:sp>
        <p:nvSpPr>
          <p:cNvPr id="6" name="TextBox 5">
            <a:extLst>
              <a:ext uri="{FF2B5EF4-FFF2-40B4-BE49-F238E27FC236}">
                <a16:creationId xmlns:a16="http://schemas.microsoft.com/office/drawing/2014/main" id="{673905F6-FDBD-E44B-6CD6-2687C0F00A29}"/>
              </a:ext>
            </a:extLst>
          </p:cNvPr>
          <p:cNvSpPr txBox="1"/>
          <p:nvPr/>
        </p:nvSpPr>
        <p:spPr>
          <a:xfrm>
            <a:off x="6249178" y="39469"/>
            <a:ext cx="6097554" cy="646331"/>
          </a:xfrm>
          <a:prstGeom prst="rect">
            <a:avLst/>
          </a:prstGeom>
          <a:noFill/>
        </p:spPr>
        <p:txBody>
          <a:bodyPr wrap="square">
            <a:spAutoFit/>
          </a:bodyPr>
          <a:lstStyle/>
          <a:p>
            <a:pPr marL="457200" indent="-457200">
              <a:buFont typeface="Arial"/>
              <a:buAutoNum type="arabicPeriod"/>
            </a:pPr>
            <a:r>
              <a:rPr lang="ru-RU" sz="1800" b="1" u="none" strike="noStrike" baseline="0" dirty="0" err="1">
                <a:solidFill>
                  <a:srgbClr val="000000"/>
                </a:solidFill>
                <a:latin typeface="Times New Roman" panose="02020603050405020304" pitchFamily="18" charset="0"/>
              </a:rPr>
              <a:t>Загальні</a:t>
            </a:r>
            <a:r>
              <a:rPr lang="ru-RU" sz="1800" b="1" u="none" strike="noStrike" baseline="0" dirty="0">
                <a:solidFill>
                  <a:srgbClr val="000000"/>
                </a:solidFill>
                <a:latin typeface="Times New Roman" panose="02020603050405020304" pitchFamily="18" charset="0"/>
              </a:rPr>
              <a:t> </a:t>
            </a:r>
            <a:r>
              <a:rPr lang="ru-RU" sz="1800" b="1" u="none" strike="noStrike" baseline="0" dirty="0" err="1">
                <a:solidFill>
                  <a:srgbClr val="000000"/>
                </a:solidFill>
                <a:latin typeface="Times New Roman" panose="02020603050405020304" pitchFamily="18" charset="0"/>
              </a:rPr>
              <a:t>положення</a:t>
            </a:r>
            <a:r>
              <a:rPr lang="ru-RU" sz="1800" b="1" u="none" strike="noStrike" baseline="0" dirty="0">
                <a:solidFill>
                  <a:srgbClr val="000000"/>
                </a:solidFill>
                <a:latin typeface="Times New Roman" panose="02020603050405020304" pitchFamily="18" charset="0"/>
              </a:rPr>
              <a:t> </a:t>
            </a:r>
            <a:r>
              <a:rPr lang="ru-RU" sz="1800" b="1" u="none" strike="noStrike" baseline="0" dirty="0" err="1">
                <a:solidFill>
                  <a:srgbClr val="000000"/>
                </a:solidFill>
                <a:latin typeface="Times New Roman" panose="02020603050405020304" pitchFamily="18" charset="0"/>
              </a:rPr>
              <a:t>формування</a:t>
            </a:r>
            <a:r>
              <a:rPr lang="ru-RU" sz="1800" b="1" u="none" strike="noStrike" baseline="0" dirty="0">
                <a:solidFill>
                  <a:srgbClr val="000000"/>
                </a:solidFill>
                <a:latin typeface="Times New Roman" panose="02020603050405020304" pitchFamily="18" charset="0"/>
              </a:rPr>
              <a:t> </a:t>
            </a:r>
            <a:r>
              <a:rPr lang="ru-RU" sz="1800" b="1" u="none" strike="noStrike" baseline="0" dirty="0" err="1">
                <a:solidFill>
                  <a:srgbClr val="000000"/>
                </a:solidFill>
                <a:latin typeface="Times New Roman" panose="02020603050405020304" pitchFamily="18" charset="0"/>
              </a:rPr>
              <a:t>велосипедної</a:t>
            </a:r>
            <a:r>
              <a:rPr lang="ru-RU" sz="1800" b="1" u="none" strike="noStrike" baseline="0" dirty="0">
                <a:solidFill>
                  <a:srgbClr val="000000"/>
                </a:solidFill>
                <a:latin typeface="Times New Roman" panose="02020603050405020304" pitchFamily="18" charset="0"/>
              </a:rPr>
              <a:t> </a:t>
            </a:r>
            <a:r>
              <a:rPr lang="ru-RU" sz="1800" b="1" u="none" strike="noStrike" baseline="0" dirty="0" err="1">
                <a:solidFill>
                  <a:srgbClr val="000000"/>
                </a:solidFill>
                <a:latin typeface="Times New Roman" panose="02020603050405020304" pitchFamily="18" charset="0"/>
              </a:rPr>
              <a:t>інфраструктури</a:t>
            </a:r>
            <a:r>
              <a:rPr lang="ru-RU" sz="1800" b="1" u="none" strike="noStrike" baseline="0" dirty="0">
                <a:solidFill>
                  <a:srgbClr val="000000"/>
                </a:solidFill>
                <a:latin typeface="Times New Roman" panose="02020603050405020304" pitchFamily="18" charset="0"/>
              </a:rPr>
              <a:t> </a:t>
            </a:r>
            <a:r>
              <a:rPr lang="uk-UA" sz="1800" b="1" u="none" strike="noStrike" baseline="0" dirty="0">
                <a:solidFill>
                  <a:srgbClr val="000000"/>
                </a:solidFill>
                <a:latin typeface="Times New Roman" panose="02020603050405020304" pitchFamily="18" charset="0"/>
              </a:rPr>
              <a:t>в містах України </a:t>
            </a:r>
          </a:p>
        </p:txBody>
      </p:sp>
      <p:sp>
        <p:nvSpPr>
          <p:cNvPr id="8" name="TextBox 7">
            <a:extLst>
              <a:ext uri="{FF2B5EF4-FFF2-40B4-BE49-F238E27FC236}">
                <a16:creationId xmlns:a16="http://schemas.microsoft.com/office/drawing/2014/main" id="{942FA5EA-57E5-A9D3-C387-DD146EAD62C8}"/>
              </a:ext>
            </a:extLst>
          </p:cNvPr>
          <p:cNvSpPr txBox="1"/>
          <p:nvPr/>
        </p:nvSpPr>
        <p:spPr>
          <a:xfrm>
            <a:off x="6406176" y="2322113"/>
            <a:ext cx="6172200" cy="646331"/>
          </a:xfrm>
          <a:prstGeom prst="rect">
            <a:avLst/>
          </a:prstGeom>
          <a:noFill/>
        </p:spPr>
        <p:txBody>
          <a:bodyPr wrap="square">
            <a:spAutoFit/>
          </a:bodyPr>
          <a:lstStyle/>
          <a:p>
            <a:r>
              <a:rPr lang="ru-RU" dirty="0" err="1">
                <a:solidFill>
                  <a:srgbClr val="000000"/>
                </a:solidFill>
                <a:latin typeface="Times New Roman" panose="02020603050405020304" pitchFamily="18" charset="0"/>
              </a:rPr>
              <a:t>С</a:t>
            </a:r>
            <a:r>
              <a:rPr lang="ru-RU" sz="1800" b="0" i="0" u="none" strike="noStrike" baseline="0" dirty="0" err="1">
                <a:solidFill>
                  <a:srgbClr val="000000"/>
                </a:solidFill>
                <a:latin typeface="Times New Roman" panose="02020603050405020304" pitchFamily="18" charset="0"/>
              </a:rPr>
              <a:t>лід</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передбачати</a:t>
            </a:r>
            <a:r>
              <a:rPr lang="ru-RU" sz="1800" b="0" i="0" u="none" strike="noStrike" baseline="0" dirty="0">
                <a:solidFill>
                  <a:srgbClr val="000000"/>
                </a:solidFill>
                <a:latin typeface="Times New Roman" panose="02020603050405020304" pitchFamily="18" charset="0"/>
              </a:rPr>
              <a:t> заходи з </a:t>
            </a:r>
            <a:r>
              <a:rPr lang="ru-RU" sz="1800" b="0" i="0" u="none" strike="noStrike" baseline="0" dirty="0" err="1">
                <a:solidFill>
                  <a:srgbClr val="000000"/>
                </a:solidFill>
                <a:latin typeface="Times New Roman" panose="02020603050405020304" pitchFamily="18" charset="0"/>
              </a:rPr>
              <a:t>розділення</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потоків</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велосипедистів</a:t>
            </a:r>
            <a:r>
              <a:rPr lang="ru-RU" sz="1800" b="0" i="0" u="none" strike="noStrike" baseline="0" dirty="0">
                <a:solidFill>
                  <a:srgbClr val="000000"/>
                </a:solidFill>
                <a:latin typeface="Times New Roman" panose="02020603050405020304" pitchFamily="18" charset="0"/>
              </a:rPr>
              <a:t> та </a:t>
            </a:r>
            <a:r>
              <a:rPr lang="ru-RU" sz="1800" b="0" i="0" u="none" strike="noStrike" baseline="0" dirty="0" err="1">
                <a:solidFill>
                  <a:srgbClr val="000000"/>
                </a:solidFill>
                <a:latin typeface="Times New Roman" panose="02020603050405020304" pitchFamily="18" charset="0"/>
              </a:rPr>
              <a:t>пішоходів</a:t>
            </a:r>
            <a:r>
              <a:rPr lang="ru-RU" sz="1800" b="0" i="0" u="none" strike="noStrike" baseline="0" dirty="0">
                <a:solidFill>
                  <a:srgbClr val="000000"/>
                </a:solidFill>
                <a:latin typeface="Times New Roman" panose="02020603050405020304" pitchFamily="18" charset="0"/>
              </a:rPr>
              <a:t>. </a:t>
            </a:r>
            <a:endParaRPr lang="en-GB" dirty="0"/>
          </a:p>
        </p:txBody>
      </p:sp>
      <p:pic>
        <p:nvPicPr>
          <p:cNvPr id="9" name="Content Placeholder 5">
            <a:extLst>
              <a:ext uri="{FF2B5EF4-FFF2-40B4-BE49-F238E27FC236}">
                <a16:creationId xmlns:a16="http://schemas.microsoft.com/office/drawing/2014/main" id="{7F5D3EFB-DB91-CD9A-3FE7-32C67BA71867}"/>
              </a:ext>
            </a:extLst>
          </p:cNvPr>
          <p:cNvPicPr>
            <a:picLocks noChangeAspect="1"/>
          </p:cNvPicPr>
          <p:nvPr/>
        </p:nvPicPr>
        <p:blipFill>
          <a:blip r:embed="rId2"/>
          <a:stretch>
            <a:fillRect/>
          </a:stretch>
        </p:blipFill>
        <p:spPr>
          <a:xfrm>
            <a:off x="6607174" y="2968444"/>
            <a:ext cx="4895850" cy="2655918"/>
          </a:xfrm>
          <a:prstGeom prst="rect">
            <a:avLst/>
          </a:prstGeom>
        </p:spPr>
      </p:pic>
      <p:sp>
        <p:nvSpPr>
          <p:cNvPr id="13" name="TextBox 12">
            <a:extLst>
              <a:ext uri="{FF2B5EF4-FFF2-40B4-BE49-F238E27FC236}">
                <a16:creationId xmlns:a16="http://schemas.microsoft.com/office/drawing/2014/main" id="{3E80C27E-049A-77DF-8759-5191A4859EC6}"/>
              </a:ext>
            </a:extLst>
          </p:cNvPr>
          <p:cNvSpPr txBox="1"/>
          <p:nvPr/>
        </p:nvSpPr>
        <p:spPr>
          <a:xfrm>
            <a:off x="6132545" y="5858592"/>
            <a:ext cx="6330820" cy="369332"/>
          </a:xfrm>
          <a:prstGeom prst="rect">
            <a:avLst/>
          </a:prstGeom>
          <a:noFill/>
        </p:spPr>
        <p:txBody>
          <a:bodyPr wrap="square">
            <a:spAutoFit/>
          </a:bodyPr>
          <a:lstStyle/>
          <a:p>
            <a:r>
              <a:rPr lang="uk-UA" sz="1800" b="0" i="0" u="none" strike="noStrike" baseline="0" dirty="0">
                <a:solidFill>
                  <a:srgbClr val="000000"/>
                </a:solidFill>
                <a:latin typeface="Times New Roman" panose="02020603050405020304" pitchFamily="18" charset="0"/>
              </a:rPr>
              <a:t>Вело-</a:t>
            </a:r>
            <a:r>
              <a:rPr lang="uk-UA" sz="1800" b="0" i="0" u="none" strike="noStrike" baseline="0" dirty="0" err="1">
                <a:solidFill>
                  <a:srgbClr val="000000"/>
                </a:solidFill>
                <a:latin typeface="Times New Roman" panose="02020603050405020304" pitchFamily="18" charset="0"/>
              </a:rPr>
              <a:t>пішоходна</a:t>
            </a:r>
            <a:r>
              <a:rPr lang="uk-UA" sz="1800" b="0" i="0" u="none" strike="noStrike" baseline="0" dirty="0">
                <a:solidFill>
                  <a:srgbClr val="000000"/>
                </a:solidFill>
                <a:latin typeface="Times New Roman" panose="02020603050405020304" pitchFamily="18" charset="0"/>
              </a:rPr>
              <a:t> доріжка </a:t>
            </a:r>
            <a:endParaRPr lang="en-GB" dirty="0"/>
          </a:p>
        </p:txBody>
      </p:sp>
    </p:spTree>
    <p:extLst>
      <p:ext uri="{BB962C8B-B14F-4D97-AF65-F5344CB8AC3E}">
        <p14:creationId xmlns:p14="http://schemas.microsoft.com/office/powerpoint/2010/main" val="127204663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docProps/app.xml><?xml version="1.0" encoding="utf-8"?>
<Properties xmlns="http://schemas.openxmlformats.org/officeDocument/2006/extended-properties" xmlns:vt="http://schemas.openxmlformats.org/officeDocument/2006/docPropsVTypes">
  <Template>Parallax</Template>
  <TotalTime>240</TotalTime>
  <Words>1725</Words>
  <Application>Microsoft Office PowerPoint</Application>
  <PresentationFormat>Widescreen</PresentationFormat>
  <Paragraphs>181</Paragraphs>
  <Slides>27</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Arial</vt:lpstr>
      <vt:lpstr>Bahnschrift</vt:lpstr>
      <vt:lpstr>Brush Script MT</vt:lpstr>
      <vt:lpstr>Calibri</vt:lpstr>
      <vt:lpstr>Corbel</vt:lpstr>
      <vt:lpstr>inherit</vt:lpstr>
      <vt:lpstr>Roboto</vt:lpstr>
      <vt:lpstr>Segoe UI Historic</vt:lpstr>
      <vt:lpstr>sohne</vt:lpstr>
      <vt:lpstr>Times New Roman</vt:lpstr>
      <vt:lpstr>Parallax</vt:lpstr>
      <vt:lpstr>Лекція 5.  Управління велосипедним рухом  в центрі міста.</vt:lpstr>
      <vt:lpstr>Зміст</vt:lpstr>
      <vt:lpstr>Інтермодальність (co-modality)</vt:lpstr>
      <vt:lpstr>Впровадження велосипедного руху</vt:lpstr>
      <vt:lpstr>Загальні положення формування велосипедної інфраструктури в містах України </vt:lpstr>
      <vt:lpstr>Форми організації велосипедного руху </vt:lpstr>
      <vt:lpstr>Мінімальна ширина велосипедних смуг та доріжок</vt:lpstr>
      <vt:lpstr>Стоянки для зберігання велосипедів </vt:lpstr>
      <vt:lpstr>Острівці безпеки для велосипедистів</vt:lpstr>
      <vt:lpstr>3. Організація велосипедних смуг та доріжок  в містах Німеччини </vt:lpstr>
      <vt:lpstr>Захисна смуга</vt:lpstr>
      <vt:lpstr>Велосипедні смуги (велосмуги)</vt:lpstr>
      <vt:lpstr>Велосипедні доріжки (велодоріжки)</vt:lpstr>
      <vt:lpstr>4. Приклади організації велосипедного руху в містах </vt:lpstr>
      <vt:lpstr>Чи потрібна заборона велосипедного руху по вул. Михайлівській?</vt:lpstr>
      <vt:lpstr>Поїздка на велосипеді в університет. </vt:lpstr>
      <vt:lpstr>End of route</vt:lpstr>
      <vt:lpstr>Чи можна доїхати на велосипеді ?</vt:lpstr>
      <vt:lpstr>Паркування велосипедів на території Університету</vt:lpstr>
      <vt:lpstr>Приклад 2. Велосипедний рух  в Університеті Kingstone. Dr. Bike.</vt:lpstr>
      <vt:lpstr>Приклад 2. «Університетський велосипед» </vt:lpstr>
      <vt:lpstr>PowerPoint Presentation</vt:lpstr>
      <vt:lpstr>Асоціація велосипидистів Житомирщини</vt:lpstr>
      <vt:lpstr>ГО «Асоціація Велосипедистів Житомирщини»  Олександр Папірний ( засновник асоціації) . </vt:lpstr>
      <vt:lpstr>Дякую за увагу!</vt:lpstr>
      <vt:lpstr>Список джерел (I) 1. Книга «Розумний транспорт і логістика міст»  </vt:lpstr>
      <vt:lpstr>Список джерел (II)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Велосипедний рух  в Університеті Kingstone, Лондон </dc:title>
  <dc:creator>Ruslana Kolodnytska</dc:creator>
  <cp:lastModifiedBy>Ruslana Kolodnytska</cp:lastModifiedBy>
  <cp:revision>29</cp:revision>
  <dcterms:created xsi:type="dcterms:W3CDTF">2024-03-26T15:33:25Z</dcterms:created>
  <dcterms:modified xsi:type="dcterms:W3CDTF">2024-03-27T20:50:34Z</dcterms:modified>
</cp:coreProperties>
</file>