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5"/>
  </p:notesMasterIdLst>
  <p:sldIdLst>
    <p:sldId id="310" r:id="rId2"/>
    <p:sldId id="916" r:id="rId3"/>
    <p:sldId id="922" r:id="rId4"/>
    <p:sldId id="923" r:id="rId5"/>
    <p:sldId id="924" r:id="rId6"/>
    <p:sldId id="925" r:id="rId7"/>
    <p:sldId id="931" r:id="rId8"/>
    <p:sldId id="932" r:id="rId9"/>
    <p:sldId id="933" r:id="rId10"/>
    <p:sldId id="934" r:id="rId11"/>
    <p:sldId id="935" r:id="rId12"/>
    <p:sldId id="936" r:id="rId13"/>
    <p:sldId id="937" r:id="rId14"/>
    <p:sldId id="938" r:id="rId15"/>
    <p:sldId id="939" r:id="rId16"/>
    <p:sldId id="930" r:id="rId17"/>
    <p:sldId id="929" r:id="rId18"/>
    <p:sldId id="928" r:id="rId19"/>
    <p:sldId id="927" r:id="rId20"/>
    <p:sldId id="942" r:id="rId21"/>
    <p:sldId id="945" r:id="rId22"/>
    <p:sldId id="944" r:id="rId23"/>
    <p:sldId id="946" r:id="rId24"/>
    <p:sldId id="948" r:id="rId25"/>
    <p:sldId id="949" r:id="rId26"/>
    <p:sldId id="943" r:id="rId27"/>
    <p:sldId id="950" r:id="rId28"/>
    <p:sldId id="954" r:id="rId29"/>
    <p:sldId id="955" r:id="rId30"/>
    <p:sldId id="956" r:id="rId31"/>
    <p:sldId id="958" r:id="rId32"/>
    <p:sldId id="959" r:id="rId33"/>
    <p:sldId id="914" r:id="rId34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2326" autoAdjust="0"/>
  </p:normalViewPr>
  <p:slideViewPr>
    <p:cSldViewPr>
      <p:cViewPr varScale="1">
        <p:scale>
          <a:sx n="69" d="100"/>
          <a:sy n="69" d="100"/>
        </p:scale>
        <p:origin x="1422" y="60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651228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388251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4400" i="0" dirty="0" smtClean="0">
                <a:latin typeface="Bookman Old Style" pitchFamily="18" charset="0"/>
              </a:rPr>
              <a:t>Пошук інформації </a:t>
            </a:r>
            <a:br>
              <a:rPr lang="uk-UA" sz="4400" i="0" dirty="0" smtClean="0">
                <a:latin typeface="Bookman Old Style" pitchFamily="18" charset="0"/>
              </a:rPr>
            </a:br>
            <a:r>
              <a:rPr lang="uk-UA" sz="4400" i="0" dirty="0" smtClean="0">
                <a:latin typeface="Bookman Old Style" pitchFamily="18" charset="0"/>
              </a:rPr>
              <a:t>та підбір матеріалу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069" y="-6983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+mn-lt"/>
              </a:rPr>
              <a:t>Класифікація наукової </a:t>
            </a:r>
            <a:r>
              <a:rPr lang="uk-UA" sz="2800" b="1" dirty="0" smtClean="0">
                <a:latin typeface="+mn-lt"/>
              </a:rPr>
              <a:t>економічної інформації, з якою працює дослідник</a:t>
            </a:r>
            <a:endParaRPr lang="uk-UA" sz="2800" b="1" dirty="0">
              <a:latin typeface="+mn-lt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1543050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187624" y="1412775"/>
            <a:ext cx="6552728" cy="9414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НАУКОВОЇ ЕКОНОМІЧНОЇ ІНФОРМАЦІЇ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317923" y="3138565"/>
            <a:ext cx="1728192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</a:t>
            </a:r>
          </a:p>
        </p:txBody>
      </p:sp>
      <p:sp>
        <p:nvSpPr>
          <p:cNvPr id="28" name="Округлений прямокутник 27"/>
          <p:cNvSpPr/>
          <p:nvPr/>
        </p:nvSpPr>
        <p:spPr bwMode="auto">
          <a:xfrm>
            <a:off x="297049" y="5426503"/>
            <a:ext cx="1781149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Вторинна</a:t>
            </a:r>
          </a:p>
        </p:txBody>
      </p:sp>
      <p:sp>
        <p:nvSpPr>
          <p:cNvPr id="31" name="Округлений прямокутник 30"/>
          <p:cNvSpPr/>
          <p:nvPr/>
        </p:nvSpPr>
        <p:spPr bwMode="auto">
          <a:xfrm>
            <a:off x="2446569" y="4747120"/>
            <a:ext cx="6651668" cy="2016224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інформація, яка вже піддавалася аналітико-синтетичному і логічному осмисленню. Вона може бути розтиражована і нерозтиражована. Вторинну інформацію містять різноманітні інформаційні видання (наприклад, реферативні журнали, реферативні та аналітичні огляди), довідкову літературу – енциклопедії, словники, довідники – каталоги і картотеки, бібліографічні видання.</a:t>
            </a:r>
            <a:endParaRPr kumimoji="0" lang="uk-UA" sz="1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круглений прямокутник 31"/>
          <p:cNvSpPr/>
          <p:nvPr/>
        </p:nvSpPr>
        <p:spPr bwMode="auto">
          <a:xfrm>
            <a:off x="2425519" y="2409098"/>
            <a:ext cx="6672718" cy="2103795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розтиражовані видання, тобто монографії, наукові збірники, матеріали наукових конференцій та семінарів, офіційні видання нормативного, статистичного і виробничого характеру тощо, а також нерозтиражовані джерела, зокрема такі як дисертації, депоновані рукописи, звітні документи про науково-технічну та виробничу діяльність, документи громадських організацій тощо</a:t>
            </a:r>
            <a:endParaRPr kumimoji="0" lang="uk-UA" sz="1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Сполучна лінія уступом 33"/>
          <p:cNvCxnSpPr>
            <a:stCxn id="3" idx="1"/>
            <a:endCxn id="4" idx="1"/>
          </p:cNvCxnSpPr>
          <p:nvPr/>
        </p:nvCxnSpPr>
        <p:spPr bwMode="auto">
          <a:xfrm rot="10800000" flipV="1">
            <a:off x="317924" y="1883519"/>
            <a:ext cx="869701" cy="1579082"/>
          </a:xfrm>
          <a:prstGeom prst="bentConnector3">
            <a:avLst>
              <a:gd name="adj1" fmla="val 12628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Сполучна лінія уступом 35"/>
          <p:cNvCxnSpPr>
            <a:stCxn id="4" idx="1"/>
            <a:endCxn id="28" idx="1"/>
          </p:cNvCxnSpPr>
          <p:nvPr/>
        </p:nvCxnSpPr>
        <p:spPr bwMode="auto">
          <a:xfrm rot="10800000" flipV="1">
            <a:off x="297049" y="3462601"/>
            <a:ext cx="20874" cy="2287938"/>
          </a:xfrm>
          <a:prstGeom prst="bentConnector3">
            <a:avLst>
              <a:gd name="adj1" fmla="val 109558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>
            <a:stCxn id="4" idx="3"/>
            <a:endCxn id="32" idx="1"/>
          </p:cNvCxnSpPr>
          <p:nvPr/>
        </p:nvCxnSpPr>
        <p:spPr bwMode="auto">
          <a:xfrm flipV="1">
            <a:off x="2046115" y="3460996"/>
            <a:ext cx="379404" cy="160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>
            <a:stCxn id="28" idx="3"/>
            <a:endCxn id="31" idx="1"/>
          </p:cNvCxnSpPr>
          <p:nvPr/>
        </p:nvCxnSpPr>
        <p:spPr bwMode="auto">
          <a:xfrm>
            <a:off x="2078198" y="5750539"/>
            <a:ext cx="368371" cy="469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6322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959012"/>
              </p:ext>
            </p:extLst>
          </p:nvPr>
        </p:nvGraphicFramePr>
        <p:xfrm>
          <a:off x="107504" y="1052736"/>
          <a:ext cx="8928992" cy="58887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433662">
                  <a:extLst>
                    <a:ext uri="{9D8B030D-6E8A-4147-A177-3AD203B41FA5}">
                      <a16:colId xmlns="" xmlns:a16="http://schemas.microsoft.com/office/drawing/2014/main" val="337210117"/>
                    </a:ext>
                  </a:extLst>
                </a:gridCol>
                <a:gridCol w="6495330">
                  <a:extLst>
                    <a:ext uri="{9D8B030D-6E8A-4147-A177-3AD203B41FA5}">
                      <a16:colId xmlns="" xmlns:a16="http://schemas.microsoft.com/office/drawing/2014/main" val="3245458993"/>
                    </a:ext>
                  </a:extLst>
                </a:gridCol>
              </a:tblGrid>
              <a:tr h="377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4233335882"/>
                  </a:ext>
                </a:extLst>
              </a:tr>
              <a:tr h="788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Достовірність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відповідність первинної і вторинної бухгалтерської інформації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2228105588"/>
                  </a:ext>
                </a:extLst>
              </a:tr>
              <a:tr h="3662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Економічність (раціональність)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Отримання інформації такої ж якості з меншими витратами для досягнення ефективності її формування. Наприклад, підприємство може скористатися послугами аудиторської фірми для ведення бухгалтерського обліку або створити на підприємстві окремий штат – бухгалтерію. Бухгалтерська інформація буде такої ж якості, але затрати на утримання бухгалтерії на підприємстві будуть меншими, ніж послуги аудиторської фірми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27763237"/>
                  </a:ext>
                </a:extLst>
              </a:tr>
              <a:tr h="788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Однозначність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Облікова інформація тотожно характеризує одні й ті процеси, об'єкти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1842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14468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870580"/>
              </p:ext>
            </p:extLst>
          </p:nvPr>
        </p:nvGraphicFramePr>
        <p:xfrm>
          <a:off x="107504" y="1268760"/>
          <a:ext cx="8928992" cy="53400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433662">
                  <a:extLst>
                    <a:ext uri="{9D8B030D-6E8A-4147-A177-3AD203B41FA5}">
                      <a16:colId xmlns="" xmlns:a16="http://schemas.microsoft.com/office/drawing/2014/main" val="337210117"/>
                    </a:ext>
                  </a:extLst>
                </a:gridCol>
                <a:gridCol w="6495330">
                  <a:extLst>
                    <a:ext uri="{9D8B030D-6E8A-4147-A177-3AD203B41FA5}">
                      <a16:colId xmlns="" xmlns:a16="http://schemas.microsoft.com/office/drawing/2014/main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4233335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допускається відображення в обліку приблизних цифр. Бухгалтерська інформація має точні підрахунки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1842072"/>
                  </a:ext>
                </a:extLst>
              </a:tr>
              <a:tr h="3358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визначеними напрямами і розрізами. Наприклад, бухгалтерська інформація формується за такими напрямами: інформація про основні засоби, нематеріальні активи, запаси, дебіторську, кредиторську заборгованість, грошові кошти та ін. У свою чергу, інформація про основні засоби формується у розрізі надходження, вибуття основних засобів, інвентарних номерів, ціни, матеріально відповідальних осіб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802788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33815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882488"/>
              </p:ext>
            </p:extLst>
          </p:nvPr>
        </p:nvGraphicFramePr>
        <p:xfrm>
          <a:off x="107504" y="1124744"/>
          <a:ext cx="8928992" cy="57012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284736">
                  <a:extLst>
                    <a:ext uri="{9D8B030D-6E8A-4147-A177-3AD203B41FA5}">
                      <a16:colId xmlns="" xmlns:a16="http://schemas.microsoft.com/office/drawing/2014/main" val="337210117"/>
                    </a:ext>
                  </a:extLst>
                </a:gridCol>
                <a:gridCol w="6644256">
                  <a:extLst>
                    <a:ext uri="{9D8B030D-6E8A-4147-A177-3AD203B41FA5}">
                      <a16:colId xmlns="" xmlns:a16="http://schemas.microsoft.com/office/drawing/2014/main" val="3245458993"/>
                    </a:ext>
                  </a:extLst>
                </a:gridCol>
              </a:tblGrid>
              <a:tr h="34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4233335882"/>
                  </a:ext>
                </a:extLst>
              </a:tr>
              <a:tr h="825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Охоплення інформацією всіх аспектів, що характеризують процеси, об'єкти для досягнення повного відображення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2561842072"/>
                  </a:ext>
                </a:extLst>
              </a:tr>
              <a:tr h="633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Реальність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Відображення в інформації справжнього стану процесів і об'єктів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2192287738"/>
                  </a:ext>
                </a:extLst>
              </a:tr>
              <a:tr h="949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Оптимальність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відповідно до потреб користувачів для забезпечення її достатності та уникнення надлишковості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74566375"/>
                  </a:ext>
                </a:extLst>
              </a:tr>
              <a:tr h="19267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Зіставність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однозначними параметрами для досягнення </a:t>
                      </a:r>
                      <a:r>
                        <a:rPr lang="uk-UA" sz="22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зіставності</a:t>
                      </a: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її показників. Користувачі повинні мати можливість порівняти бухгалтерську інформацію за різні звітні періоди та інформацію різних підприємств. Бухгалтери та науковці повинні відображати господарські операції, складати звітність за єдиними правилами і методикою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24245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525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454615"/>
              </p:ext>
            </p:extLst>
          </p:nvPr>
        </p:nvGraphicFramePr>
        <p:xfrm>
          <a:off x="107504" y="1268760"/>
          <a:ext cx="8928992" cy="54681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232248">
                  <a:extLst>
                    <a:ext uri="{9D8B030D-6E8A-4147-A177-3AD203B41FA5}">
                      <a16:colId xmlns="" xmlns:a16="http://schemas.microsoft.com/office/drawing/2014/main" val="337210117"/>
                    </a:ext>
                  </a:extLst>
                </a:gridCol>
                <a:gridCol w="6696744">
                  <a:extLst>
                    <a:ext uri="{9D8B030D-6E8A-4147-A177-3AD203B41FA5}">
                      <a16:colId xmlns="" xmlns:a16="http://schemas.microsoft.com/office/drawing/2014/main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4233335882"/>
                  </a:ext>
                </a:extLst>
              </a:tr>
              <a:tr h="52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Доречність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(актуальність)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у визначені терміни, що забезпечує її оперативність, своєчасність і корисність. Тільки своєчасна бухгалтерська інформація може бути корисною для використання у наукових дослідженнях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716048481"/>
                  </a:ext>
                </a:extLst>
              </a:tr>
              <a:tr h="39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Доказовість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бухгалтерської інформації за визначеними правилами (законодавчо, </a:t>
                      </a:r>
                      <a:r>
                        <a:rPr lang="uk-UA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методично</a:t>
                      </a: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тощо), які створюють можливість відтворення подій, відображених в ній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72315562"/>
                  </a:ext>
                </a:extLst>
              </a:tr>
              <a:tr h="261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Істотність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важливості та вагомості інформації, у якому полягає її значення для конкретної ситуації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7452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36756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278542"/>
              </p:ext>
            </p:extLst>
          </p:nvPr>
        </p:nvGraphicFramePr>
        <p:xfrm>
          <a:off x="107504" y="1628800"/>
          <a:ext cx="8928992" cy="46268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736304">
                  <a:extLst>
                    <a:ext uri="{9D8B030D-6E8A-4147-A177-3AD203B41FA5}">
                      <a16:colId xmlns="" xmlns:a16="http://schemas.microsoft.com/office/drawing/2014/main" val="337210117"/>
                    </a:ext>
                  </a:extLst>
                </a:gridCol>
                <a:gridCol w="6192688">
                  <a:extLst>
                    <a:ext uri="{9D8B030D-6E8A-4147-A177-3AD203B41FA5}">
                      <a16:colId xmlns="" xmlns:a16="http://schemas.microsoft.com/office/drawing/2014/main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="" xmlns:a16="http://schemas.microsoft.com/office/drawing/2014/main" val="4233335882"/>
                  </a:ext>
                </a:extLst>
              </a:tr>
              <a:tr h="52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Зрозумілість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параметрами, доступними для розуміння. Бухгалтерська інформація має бути доступною для розуміння особам, що мають необхідні знання та зацікавлені у сприйнятті цієї інформації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16048481"/>
                  </a:ext>
                </a:extLst>
              </a:tr>
              <a:tr h="39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Повнота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Відображення в обліковій інформації всіх фактів життя суб'єкта економіки за певний період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72315562"/>
                  </a:ext>
                </a:extLst>
              </a:tr>
              <a:tr h="261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Контрольованість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</a:t>
                      </a: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обліку піддається контролю під час її формування та використання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7452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67950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89506"/>
              </p:ext>
            </p:extLst>
          </p:nvPr>
        </p:nvGraphicFramePr>
        <p:xfrm>
          <a:off x="5720" y="769439"/>
          <a:ext cx="9144000" cy="6088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{35758FB7-9AC5-4552-8A53-C91805E547FA}</a:tableStyleId>
              </a:tblPr>
              <a:tblGrid>
                <a:gridCol w="2483768">
                  <a:extLst>
                    <a:ext uri="{9D8B030D-6E8A-4147-A177-3AD203B41FA5}">
                      <a16:colId xmlns="" xmlns:a16="http://schemas.microsoft.com/office/drawing/2014/main" val="3008726804"/>
                    </a:ext>
                  </a:extLst>
                </a:gridCol>
                <a:gridCol w="6660232">
                  <a:extLst>
                    <a:ext uri="{9D8B030D-6E8A-4147-A177-3AD203B41FA5}">
                      <a16:colId xmlns="" xmlns:a16="http://schemas.microsoft.com/office/drawing/2014/main" val="1550190607"/>
                    </a:ext>
                  </a:extLst>
                </a:gridCol>
              </a:tblGrid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друкованих джерел інформації</a:t>
                      </a:r>
                      <a:endParaRPr lang="uk-UA" sz="17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03507836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Публікації законодавчих, нормативно-правових актів державних і господарських органів управління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97035862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наукових, експериментальних та інших досліджень у галузі бухгалтерського обліку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80130649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Науково-популярні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Відомості у галузі бухгалтерського обліку, призначені для ознайомлення з ними непро­фесійного загалу читачів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516269027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Підручники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 наукового і прикладного характеру, зведені у систему, призначені для науково-педагогічних цілей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722996873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 з організації та методики бухгалтерського обліку і аудиту для використання у практичній діяльності фахівцями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69417397"/>
                  </a:ext>
                </a:extLst>
              </a:tr>
              <a:tr h="794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Довідкові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Містять коротку наукову і прикладну інформацію для ознайомлення практикуючих фахівців у галузі бухгалтерського обліку, а також для наукових досліджень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033849948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Нормативно-виробничі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Правила, норми і нормативи, технологічні вимоги, стандарти, призначені для використання у галузі бухгалтерського обліку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65738109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Патентно-ліцензійні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 на використання інтелектуальної власності, трудову діяльність у галузі бухгалтерського обліку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84685687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Каталоги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Нормативно-виробничі довідники різних видів знань наукового прикладного характеру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74271776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Систематичні відомості про видані праці з питань науки і практичної діяльності у галузі бухгалтерського обліку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49589318"/>
                  </a:ext>
                </a:extLst>
              </a:tr>
            </a:tbl>
          </a:graphicData>
        </a:graphic>
      </p:graphicFrame>
      <p:sp>
        <p:nvSpPr>
          <p:cNvPr id="2" name="Прямокутник 1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  <a:solidFill>
            <a:srgbClr val="CDD9F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/>
              <a:t>Класифікація</a:t>
            </a:r>
            <a:r>
              <a:rPr lang="ru-RU" sz="2200" b="1" dirty="0"/>
              <a:t> </a:t>
            </a:r>
            <a:r>
              <a:rPr lang="ru-RU" sz="2200" b="1" dirty="0" err="1"/>
              <a:t>друкованих</a:t>
            </a:r>
            <a:r>
              <a:rPr lang="ru-RU" sz="2200" b="1" dirty="0"/>
              <a:t> </a:t>
            </a:r>
            <a:r>
              <a:rPr lang="ru-RU" sz="2200" b="1" dirty="0" err="1"/>
              <a:t>джерел</a:t>
            </a:r>
            <a:r>
              <a:rPr lang="ru-RU" sz="2200" b="1" dirty="0"/>
              <a:t> </a:t>
            </a:r>
            <a:r>
              <a:rPr lang="ru-RU" sz="2200" b="1" dirty="0" err="1"/>
              <a:t>інформації</a:t>
            </a:r>
            <a:r>
              <a:rPr lang="ru-RU" sz="2200" b="1" dirty="0"/>
              <a:t>, </a:t>
            </a:r>
            <a:r>
              <a:rPr lang="ru-RU" sz="2200" b="1" dirty="0" err="1"/>
              <a:t>які</a:t>
            </a:r>
            <a:r>
              <a:rPr lang="ru-RU" sz="2200" b="1" dirty="0"/>
              <a:t> </a:t>
            </a:r>
            <a:r>
              <a:rPr lang="ru-RU" sz="2200" b="1" dirty="0" err="1"/>
              <a:t>можуть</a:t>
            </a:r>
            <a:r>
              <a:rPr lang="ru-RU" sz="2200" b="1" dirty="0"/>
              <a:t> </a:t>
            </a:r>
            <a:r>
              <a:rPr lang="ru-RU" sz="2200" b="1" dirty="0" err="1"/>
              <a:t>використовуватись</a:t>
            </a:r>
            <a:r>
              <a:rPr lang="ru-RU" sz="2200" b="1" dirty="0"/>
              <a:t> у </a:t>
            </a:r>
            <a:r>
              <a:rPr lang="ru-RU" sz="2200" b="1" dirty="0" err="1" smtClean="0"/>
              <a:t>бухгалтерських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наукових</a:t>
            </a:r>
            <a:r>
              <a:rPr lang="ru-RU" sz="2200" b="1" dirty="0" smtClean="0"/>
              <a:t> </a:t>
            </a:r>
            <a:r>
              <a:rPr lang="ru-RU" sz="2200" b="1" dirty="0" err="1"/>
              <a:t>дослідженнях</a:t>
            </a:r>
            <a:endParaRPr lang="uk-UA" sz="2200" b="1" dirty="0"/>
          </a:p>
        </p:txBody>
      </p:sp>
    </p:spTree>
    <p:extLst>
      <p:ext uri="{BB962C8B-B14F-4D97-AF65-F5344CB8AC3E}">
        <p14:creationId xmlns:p14="http://schemas.microsoft.com/office/powerpoint/2010/main" val="82992248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Види </a:t>
            </a:r>
            <a:r>
              <a:rPr lang="ru-RU" sz="3200" dirty="0" err="1"/>
              <a:t>первинних</a:t>
            </a:r>
            <a:r>
              <a:rPr lang="ru-RU" sz="3200" dirty="0"/>
              <a:t> і </a:t>
            </a:r>
            <a:r>
              <a:rPr lang="ru-RU" sz="3200" dirty="0" err="1"/>
              <a:t>вторинних</a:t>
            </a:r>
            <a:r>
              <a:rPr lang="ru-RU" sz="3200" dirty="0"/>
              <a:t> </a:t>
            </a:r>
            <a:r>
              <a:rPr lang="ru-RU" sz="3200" dirty="0" err="1"/>
              <a:t>джерел</a:t>
            </a:r>
            <a:r>
              <a:rPr lang="ru-RU" sz="3200" dirty="0"/>
              <a:t> </a:t>
            </a:r>
            <a:r>
              <a:rPr lang="ru-RU" sz="3200" dirty="0" err="1"/>
              <a:t>наукової</a:t>
            </a:r>
            <a:r>
              <a:rPr lang="ru-RU" sz="3200" dirty="0"/>
              <a:t> </a:t>
            </a:r>
            <a:r>
              <a:rPr lang="ru-RU" sz="3200" dirty="0" err="1"/>
              <a:t>інформації</a:t>
            </a:r>
            <a:endParaRPr lang="uk-UA" sz="3200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971643"/>
              </p:ext>
            </p:extLst>
          </p:nvPr>
        </p:nvGraphicFramePr>
        <p:xfrm>
          <a:off x="107504" y="1196752"/>
          <a:ext cx="8928992" cy="54864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2457993645"/>
                    </a:ext>
                  </a:extLst>
                </a:gridCol>
                <a:gridCol w="2880320">
                  <a:extLst>
                    <a:ext uri="{9D8B030D-6E8A-4147-A177-3AD203B41FA5}">
                      <a16:colId xmlns="" xmlns:a16="http://schemas.microsoft.com/office/drawing/2014/main" val="844342535"/>
                    </a:ext>
                  </a:extLst>
                </a:gridCol>
                <a:gridCol w="4536504">
                  <a:extLst>
                    <a:ext uri="{9D8B030D-6E8A-4147-A177-3AD203B41FA5}">
                      <a16:colId xmlns="" xmlns:a16="http://schemas.microsoft.com/office/drawing/2014/main" val="116109760"/>
                    </a:ext>
                  </a:extLst>
                </a:gridCol>
              </a:tblGrid>
              <a:tr h="7800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джерел наукової інформації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Первинні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Вторинні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662975842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Книжки, брошури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Монографії, довідники, матеріали конференцій, з'їздів, посібники, підручники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Бібліографічні, реферативні, оглядові видання, енциклопедії, словники, довідники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195469120"/>
                  </a:ext>
                </a:extLst>
              </a:tr>
              <a:tr h="7800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Журнали, бюлетені, газети, відомості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Бібліографічні (картотека), реферативні (збірники), експрес-інформація, офіційні бюлетені, інформаційні листки, каталоги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823001717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Нормативно-технічні документи, нормативно- виробничі довідки, патентно-ліцензійні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 стандартів і технічних умов вітчизняних і зарубіжних винаходів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244712442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Рукописні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 звіти, наукові доповіді, дисертації, автореферати дисертацій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Бюлетені реєстрації науково-дослідних розробок, збірники рефератів науково-дослідних розробок, реєстраційні та інформаційні картки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621377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87894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Сполучна лінія уступом 9"/>
          <p:cNvCxnSpPr>
            <a:stCxn id="2" idx="5"/>
          </p:cNvCxnSpPr>
          <p:nvPr/>
        </p:nvCxnSpPr>
        <p:spPr bwMode="auto">
          <a:xfrm rot="10800000" flipV="1">
            <a:off x="467545" y="1894793"/>
            <a:ext cx="693077" cy="3903488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аралелограм 1"/>
          <p:cNvSpPr/>
          <p:nvPr/>
        </p:nvSpPr>
        <p:spPr bwMode="auto">
          <a:xfrm>
            <a:off x="1043608" y="1426741"/>
            <a:ext cx="7380312" cy="936104"/>
          </a:xfrm>
          <a:prstGeom prst="parallelogram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документів у бухгалтерських наукових дослідженнях</a:t>
            </a:r>
          </a:p>
        </p:txBody>
      </p:sp>
      <p:sp>
        <p:nvSpPr>
          <p:cNvPr id="5" name="Паралелограм 4"/>
          <p:cNvSpPr/>
          <p:nvPr/>
        </p:nvSpPr>
        <p:spPr bwMode="auto">
          <a:xfrm>
            <a:off x="179512" y="5433031"/>
            <a:ext cx="2412268" cy="719708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2843808" y="2780928"/>
            <a:ext cx="5976664" cy="79208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 та зведені бухгалтерські документи,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звітність підприємств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2843808" y="3919091"/>
            <a:ext cx="5976664" cy="806053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 та зведені бухгалтерські документи, звітність підприємств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2843808" y="5071219"/>
            <a:ext cx="5976664" cy="1454125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Документи, інформація в яких зафіксована у вигляді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електронних даних, включаючи обов’язкові реквізити документа – звітність підприємств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елограм 3"/>
          <p:cNvSpPr/>
          <p:nvPr/>
        </p:nvSpPr>
        <p:spPr bwMode="auto">
          <a:xfrm>
            <a:off x="179512" y="3987329"/>
            <a:ext cx="2412268" cy="677093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Друковані</a:t>
            </a:r>
          </a:p>
        </p:txBody>
      </p:sp>
      <p:sp>
        <p:nvSpPr>
          <p:cNvPr id="3" name="Паралелограм 2"/>
          <p:cNvSpPr/>
          <p:nvPr/>
        </p:nvSpPr>
        <p:spPr bwMode="auto">
          <a:xfrm>
            <a:off x="179512" y="2776681"/>
            <a:ext cx="2412268" cy="780591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</a:p>
        </p:txBody>
      </p:sp>
      <p:cxnSp>
        <p:nvCxnSpPr>
          <p:cNvPr id="15" name="Пряма зі стрілкою 14"/>
          <p:cNvCxnSpPr>
            <a:stCxn id="3" idx="2"/>
            <a:endCxn id="6" idx="1"/>
          </p:cNvCxnSpPr>
          <p:nvPr/>
        </p:nvCxnSpPr>
        <p:spPr bwMode="auto">
          <a:xfrm>
            <a:off x="2494206" y="3166977"/>
            <a:ext cx="349602" cy="999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 зі стрілкою 16"/>
          <p:cNvCxnSpPr>
            <a:stCxn id="4" idx="2"/>
            <a:endCxn id="7" idx="1"/>
          </p:cNvCxnSpPr>
          <p:nvPr/>
        </p:nvCxnSpPr>
        <p:spPr bwMode="auto">
          <a:xfrm flipV="1">
            <a:off x="2507143" y="4322118"/>
            <a:ext cx="336665" cy="375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 зі стрілкою 21"/>
          <p:cNvCxnSpPr>
            <a:stCxn id="5" idx="2"/>
            <a:endCxn id="8" idx="1"/>
          </p:cNvCxnSpPr>
          <p:nvPr/>
        </p:nvCxnSpPr>
        <p:spPr bwMode="auto">
          <a:xfrm>
            <a:off x="2501817" y="5792885"/>
            <a:ext cx="341991" cy="539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Прямокутник 25"/>
          <p:cNvSpPr/>
          <p:nvPr/>
        </p:nvSpPr>
        <p:spPr>
          <a:xfrm>
            <a:off x="0" y="-3478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Класифікація документів</a:t>
            </a:r>
          </a:p>
        </p:txBody>
      </p:sp>
    </p:spTree>
    <p:extLst>
      <p:ext uri="{BB962C8B-B14F-4D97-AF65-F5344CB8AC3E}">
        <p14:creationId xmlns:p14="http://schemas.microsoft.com/office/powerpoint/2010/main" val="129135348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750541"/>
            <a:ext cx="953852" cy="4637706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750541"/>
            <a:ext cx="953852" cy="938380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0" y="0"/>
            <a:ext cx="9217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для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у галузі </a:t>
            </a:r>
            <a:r>
              <a:rPr lang="ru-RU" sz="2400" dirty="0" err="1"/>
              <a:t>бухгалтерського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endParaRPr lang="uk-UA" sz="2400" dirty="0"/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1043608" y="2456433"/>
            <a:ext cx="7992380" cy="46497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кола питань, що будуть вивчатись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259000"/>
            <a:ext cx="7992380" cy="459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Хронологічні межі пошуку необхідних джерел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69"/>
            <a:ext cx="7992380" cy="69508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 можливості використання зарубіжних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джерел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43608" y="5089142"/>
            <a:ext cx="7992380" cy="60839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 видів джерел інформації (книги, статті, дисертації тощо)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43608" y="6035125"/>
            <a:ext cx="7992380" cy="706243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ступеня відбору джерел інформації – усі з певного питання чи тільки окремі матеріали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750541"/>
            <a:ext cx="953852" cy="1738398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750540"/>
            <a:ext cx="954274" cy="2653469"/>
          </a:xfrm>
          <a:prstGeom prst="bentConnector3">
            <a:avLst>
              <a:gd name="adj1" fmla="val 2994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750540"/>
            <a:ext cx="953852" cy="3642797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101164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ПОШУКУ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ДЖЕРЕЛ ІНФОРМАЦІЇ ДЛЯ ПРОВЕДЕННЯ НАУКОВИХ ДОСЛІДЖЕНЬ У ГАЛУЗІ БУХГАЛТЕРСЬКОГО ОБЛІКУ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01815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268760"/>
            <a:ext cx="9481120" cy="5472608"/>
          </a:xfrm>
        </p:spPr>
        <p:txBody>
          <a:bodyPr/>
          <a:lstStyle/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Визначення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та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класифікація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інформації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2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Джерела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інформації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в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						</a:t>
            </a: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наукових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дослідженнях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3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Методика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пошуку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джерел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			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інформації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4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Аналіз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інтерпретація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та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				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узагальнення</a:t>
            </a: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													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інформації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 сполучна лінія 20"/>
          <p:cNvCxnSpPr>
            <a:stCxn id="4" idx="2"/>
            <a:endCxn id="11" idx="0"/>
          </p:cNvCxnSpPr>
          <p:nvPr/>
        </p:nvCxnSpPr>
        <p:spPr bwMode="auto">
          <a:xfrm>
            <a:off x="1055922" y="3717032"/>
            <a:ext cx="0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6896" y="8806"/>
            <a:ext cx="9137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Методи пошуку джерел інформації</a:t>
            </a: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899592" y="1196752"/>
            <a:ext cx="7128792" cy="7200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ПОШУКУ ДЖЕРЕЛ ІНФОРМАЦІЇ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59769" y="2348880"/>
            <a:ext cx="1992305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Ручний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6820752" y="2348880"/>
            <a:ext cx="2267744" cy="137156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ваний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4036205" y="2348880"/>
            <a:ext cx="2624026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рукописних та друкованих джерел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2211302" y="2348880"/>
            <a:ext cx="166438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Інтернет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6819459" y="4152488"/>
            <a:ext cx="2267744" cy="239148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комп’ютери для аналізу електронних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бібліотек і баз даних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4034912" y="4167708"/>
            <a:ext cx="2625319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Опрацьовуючи науково-практичні джерела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 у галузі дослідження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2211302" y="4167708"/>
            <a:ext cx="1664383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отримують з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l-PL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сайтів Інтернет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59769" y="4167708"/>
            <a:ext cx="1992306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за </a:t>
            </a:r>
            <a:r>
              <a:rPr kumimoji="0" lang="uk-UA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-ми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картками, картотеками, друкованими вказівниками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 зі стрілкою 12"/>
          <p:cNvCxnSpPr>
            <a:stCxn id="3" idx="2"/>
            <a:endCxn id="4" idx="0"/>
          </p:cNvCxnSpPr>
          <p:nvPr/>
        </p:nvCxnSpPr>
        <p:spPr bwMode="auto">
          <a:xfrm flipH="1">
            <a:off x="1055922" y="1916832"/>
            <a:ext cx="3408066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stCxn id="3" idx="2"/>
            <a:endCxn id="7" idx="0"/>
          </p:cNvCxnSpPr>
          <p:nvPr/>
        </p:nvCxnSpPr>
        <p:spPr bwMode="auto">
          <a:xfrm flipH="1">
            <a:off x="3043493" y="1916832"/>
            <a:ext cx="1420495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 зі стрілкою 16"/>
          <p:cNvCxnSpPr>
            <a:stCxn id="3" idx="2"/>
            <a:endCxn id="6" idx="0"/>
          </p:cNvCxnSpPr>
          <p:nvPr/>
        </p:nvCxnSpPr>
        <p:spPr bwMode="auto">
          <a:xfrm>
            <a:off x="4463988" y="1916832"/>
            <a:ext cx="884230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 зі стрілкою 18"/>
          <p:cNvCxnSpPr>
            <a:stCxn id="3" idx="2"/>
            <a:endCxn id="5" idx="0"/>
          </p:cNvCxnSpPr>
          <p:nvPr/>
        </p:nvCxnSpPr>
        <p:spPr bwMode="auto">
          <a:xfrm>
            <a:off x="4463988" y="1916832"/>
            <a:ext cx="3490636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 сполучна лінія 28"/>
          <p:cNvCxnSpPr>
            <a:stCxn id="7" idx="2"/>
            <a:endCxn id="10" idx="0"/>
          </p:cNvCxnSpPr>
          <p:nvPr/>
        </p:nvCxnSpPr>
        <p:spPr bwMode="auto">
          <a:xfrm>
            <a:off x="3043493" y="3717032"/>
            <a:ext cx="1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 сполучна лінія 30"/>
          <p:cNvCxnSpPr>
            <a:stCxn id="6" idx="2"/>
            <a:endCxn id="9" idx="0"/>
          </p:cNvCxnSpPr>
          <p:nvPr/>
        </p:nvCxnSpPr>
        <p:spPr bwMode="auto">
          <a:xfrm flipH="1">
            <a:off x="5347572" y="3717032"/>
            <a:ext cx="646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Сполучна лінія уступом 32"/>
          <p:cNvCxnSpPr>
            <a:stCxn id="5" idx="2"/>
            <a:endCxn id="8" idx="0"/>
          </p:cNvCxnSpPr>
          <p:nvPr/>
        </p:nvCxnSpPr>
        <p:spPr bwMode="auto">
          <a:xfrm rot="5400000">
            <a:off x="7737954" y="3935818"/>
            <a:ext cx="432048" cy="1293"/>
          </a:xfrm>
          <a:prstGeom prst="bentConnector3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2463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5" y="1750541"/>
            <a:ext cx="950825" cy="4720296"/>
          </a:xfrm>
          <a:prstGeom prst="bentConnector3">
            <a:avLst>
              <a:gd name="adj1" fmla="val 3005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750541"/>
            <a:ext cx="953852" cy="938380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43608" y="2456433"/>
            <a:ext cx="7992380" cy="46497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роботі тематичних семінарів і конференцій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259000"/>
            <a:ext cx="7992380" cy="459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 контакти із спеціалістами з обраної теми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69"/>
            <a:ext cx="7992380" cy="10326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архівних документів, статистичних даних, нормативних документів, посібників, монографій, періодичних джерел, дисертацій, підручників тощо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40581" y="5426732"/>
            <a:ext cx="7992380" cy="47242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 інформації в Інтернеті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40581" y="6224201"/>
            <a:ext cx="7992380" cy="4932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бухгалтерських документів на підприємстві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750541"/>
            <a:ext cx="953852" cy="1738398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750541"/>
            <a:ext cx="954274" cy="2822264"/>
          </a:xfrm>
          <a:prstGeom prst="bentConnector3">
            <a:avLst>
              <a:gd name="adj1" fmla="val 2994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5" y="1750540"/>
            <a:ext cx="950825" cy="3912405"/>
          </a:xfrm>
          <a:prstGeom prst="bentConnector3">
            <a:avLst>
              <a:gd name="adj1" fmla="val 3005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101164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ПОШУКУ ДЖЕРЕЛ ІНФОРМАЦІЇ ДЛЯ ПРОВЕДЕННЯ НАУКОВИХ ДОСЛІДЖЕНЬ У ГАЛУЗІ БУХГАЛТЕРСЬКОГО ОБЛІКУ</a:t>
            </a:r>
          </a:p>
        </p:txBody>
      </p:sp>
      <p:sp>
        <p:nvSpPr>
          <p:cNvPr id="9" name="Прямокутник 8"/>
          <p:cNvSpPr/>
          <p:nvPr/>
        </p:nvSpPr>
        <p:spPr>
          <a:xfrm>
            <a:off x="0" y="-11117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Способи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для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у галузі </a:t>
            </a:r>
            <a:r>
              <a:rPr lang="ru-RU" sz="2400" dirty="0" err="1"/>
              <a:t>бухгалтерського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5988023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50075"/>
              </p:ext>
            </p:extLst>
          </p:nvPr>
        </p:nvGraphicFramePr>
        <p:xfrm>
          <a:off x="107504" y="1154842"/>
          <a:ext cx="8928992" cy="569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08112">
                  <a:extLst>
                    <a:ext uri="{9D8B030D-6E8A-4147-A177-3AD203B41FA5}">
                      <a16:colId xmlns="" xmlns:a16="http://schemas.microsoft.com/office/drawing/2014/main" val="3331994847"/>
                    </a:ext>
                  </a:extLst>
                </a:gridCol>
                <a:gridCol w="7920880">
                  <a:extLst>
                    <a:ext uri="{9D8B030D-6E8A-4147-A177-3AD203B41FA5}">
                      <a16:colId xmlns="" xmlns:a16="http://schemas.microsoft.com/office/drawing/2014/main" val="553281527"/>
                    </a:ext>
                  </a:extLst>
                </a:gridCol>
              </a:tblGrid>
              <a:tr h="201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005976846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підприємствами. Організація виробництва, торгівлі і транспорту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36344061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Бухгалтерія. Бухгалтерський облік. Рахівництво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57058055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методи, системи. Бухгалтерські операції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63320711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Проста бухгалтерія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071972276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Подвійна бухгалтерія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49350382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 з перенесенням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22798424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Таблична форма бухгалтерії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608365018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 з одночасним дублюванням записів. Карткова форма бухгалтерії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89400480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657.15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Фінансова, бюджетна (камеральна) бухгалтерія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37261490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Камеральна бухгалтерія, комбінована з подвійною бухгалтерією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40427899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657. 2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 рахунків. Бухгалтерські записи, проведення. Журнал-ордер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520801641"/>
                  </a:ext>
                </a:extLst>
              </a:tr>
              <a:tr h="4031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Рахунки: поняття, функції, призначення. Групування та системи рахунків. Дебет, кредит. Надходження та витрати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03643277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9607875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394314028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Відкриття, ведення, закриття та відновлення бухгалтерського обліку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03450358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Відкриття та організація бухгалтерського обліку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802205001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 бухгалтерських операцій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032754710"/>
                  </a:ext>
                </a:extLst>
              </a:tr>
              <a:tr h="4031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Реорганізація бухгалтерського обліку протягом господарського (</a:t>
                      </a:r>
                      <a:r>
                        <a:rPr lang="uk-UA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операційного,</a:t>
                      </a:r>
                      <a:r>
                        <a:rPr lang="uk-UA" sz="17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фінансового</a:t>
                      </a: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року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78522663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657.224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Закриття бухгалтерського обліку (через ліквідацію тощо)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002048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9277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320947"/>
              </p:ext>
            </p:extLst>
          </p:nvPr>
        </p:nvGraphicFramePr>
        <p:xfrm>
          <a:off x="107504" y="1196752"/>
          <a:ext cx="8928992" cy="554461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08112">
                  <a:extLst>
                    <a:ext uri="{9D8B030D-6E8A-4147-A177-3AD203B41FA5}">
                      <a16:colId xmlns="" xmlns:a16="http://schemas.microsoft.com/office/drawing/2014/main" val="3331994847"/>
                    </a:ext>
                  </a:extLst>
                </a:gridCol>
                <a:gridCol w="7920880">
                  <a:extLst>
                    <a:ext uri="{9D8B030D-6E8A-4147-A177-3AD203B41FA5}">
                      <a16:colId xmlns="" xmlns:a16="http://schemas.microsoft.com/office/drawing/2014/main" val="553281527"/>
                    </a:ext>
                  </a:extLst>
                </a:gridCol>
              </a:tblGrid>
              <a:tr h="26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00597684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657.225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Відновлення бухгалтерського обліку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21369295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Закреслювання запису. Сторнування. Анулювання. Виправлення помилок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863241428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Письмове свідчення бухгалтерських операцій. Бухгалтерська документація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67340097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документи. Розписки в одержанні. Квитанції. Прибуткові та видаткові касові ордери. Остаточна сплата фінансових зобов`язань (рахунків, фактур,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накладних тощо)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78337461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Документи, що відображають рух товарів. Документи про прибутки та видатки товарів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604139004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657.243.1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Рахунки-фактури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757149035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657.243.2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Товарно-транспортні накладні. Розписки відправлення товарів. Коносаменти. Накладні про відвантаження тощо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693091412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Кредитні документи (як свідчення бухгалтерських операцій)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706003269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657.244.1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Векселі. Платіжні доручення. Прості векселя. Акредитиви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65874953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657.244.2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Чеки. Документи, за якими кошти видаються готівкою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1514905412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Гарантійні розписки (за товари або грошові суми)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19943068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Документи про знаходження товарів на комісії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370648087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документи внутрішнього обігу. Акції, ваучери підприємств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2852108855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та розміщення бухгалтерських рахунків. Бухгалтерські записи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330004709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657.28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платежів (розрахунків)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10803294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657.282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платежі (готівкою)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50522398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657.286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перекази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11866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5041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32604"/>
              </p:ext>
            </p:extLst>
          </p:nvPr>
        </p:nvGraphicFramePr>
        <p:xfrm>
          <a:off x="107504" y="1196753"/>
          <a:ext cx="8928992" cy="56083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80120">
                  <a:extLst>
                    <a:ext uri="{9D8B030D-6E8A-4147-A177-3AD203B41FA5}">
                      <a16:colId xmlns="" xmlns:a16="http://schemas.microsoft.com/office/drawing/2014/main" val="3331994847"/>
                    </a:ext>
                  </a:extLst>
                </a:gridCol>
                <a:gridCol w="7848872">
                  <a:extLst>
                    <a:ext uri="{9D8B030D-6E8A-4147-A177-3AD203B41FA5}">
                      <a16:colId xmlns="" xmlns:a16="http://schemas.microsoft.com/office/drawing/2014/main" val="553281527"/>
                    </a:ext>
                  </a:extLst>
                </a:gridCol>
              </a:tblGrid>
              <a:tr h="225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/>
                </a:tc>
                <a:extLst>
                  <a:ext uri="{0D108BD9-81ED-4DB2-BD59-A6C34878D82A}">
                    <a16:rowId xmlns="" xmlns:a16="http://schemas.microsoft.com/office/drawing/2014/main" val="4005976846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 виробничо-господарської діяльності підприємств. Попередні кошториси. Підсумкові записи. Бухгалтерські книги. Баланси.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13692956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Проекти державних бюджетів. Попередні кошториси. Фінансові плани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77844149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планів (загальні, поточні, змінні)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4240332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6789083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62764790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Постійні та змінні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29719754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Кошториси до початку та після завершення виробництва. Порівняння очікуваних та дійсних витрат. Відхилення від плану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8562098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книги в цілому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4055423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книги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1138956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Меморіальні ордери. Журнали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7513128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Головні книги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6663303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книги бухгалтерського обліку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4110481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Книги замовлень. Книги закупівлі. Книги продажу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41337298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Попередній баланс. Брутто-баланс. Сальдовий баланс. Проміжний баланс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7557700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Річна звітність. Підсумки за рік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380570003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Рахунки. Система рахунків. Калькуляція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1399855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657.41/.45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94100224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 капіталу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951768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Власний капітал (підприємств)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62091359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Матеріальні рахунки основних та обігових засобів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40159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5159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704958"/>
              </p:ext>
            </p:extLst>
          </p:nvPr>
        </p:nvGraphicFramePr>
        <p:xfrm>
          <a:off x="107504" y="1188720"/>
          <a:ext cx="8928992" cy="56692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3331994847"/>
                    </a:ext>
                  </a:extLst>
                </a:gridCol>
                <a:gridCol w="7992888">
                  <a:extLst>
                    <a:ext uri="{9D8B030D-6E8A-4147-A177-3AD203B41FA5}">
                      <a16:colId xmlns="" xmlns:a16="http://schemas.microsoft.com/office/drawing/2014/main" val="553281527"/>
                    </a:ext>
                  </a:extLst>
                </a:gridCol>
              </a:tblGrid>
              <a:tr h="129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5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5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="" xmlns:a16="http://schemas.microsoft.com/office/drawing/2014/main" val="4005976846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фонди. Вкладений капітал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71105972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Особові рахунки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15008526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особових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236038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 прибутків та збитків. Балансові рахунки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0953627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spc="-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ділових операцій. Випадкові прибутки та збитки. Непередбачені витрати</a:t>
                      </a:r>
                      <a:endParaRPr lang="uk-UA" sz="15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7784414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Інші види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42403325"/>
                  </a:ext>
                </a:extLst>
              </a:tr>
              <a:tr h="2586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Відмінність між загальними та спеціальними рахунками, синтетичними рахунками та субрахунками. Відмінність між класом, групою, видом та підвидом рахунків.</a:t>
                      </a:r>
                      <a:endParaRPr lang="uk-UA" sz="15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6789083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Витрати. Кошторис витрат. Калькуляція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62764790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Витрати. Види витрат. Кошторис витрат. Статті витрат. Розрахунок витрат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29719754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Оброблення даних за витратами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8562098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657.478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 розрахунку собівартості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40554235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 питання розрахунку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1138956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Офіційний контроль та перевірка звітності. Ревізія (аудит)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75131281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перевірка балансу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666330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Перевірка, ревізія бухгалтерських книг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41104811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657.631.6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фінансового стану клієнта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41337298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657.631.8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Обов`язкові перевірки. Статутні обов`язки аудиту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7557700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Підробки та помилки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38057000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 деталі ревізії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13998555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Акти, висновки, звіти аудиторської перевірки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94100224"/>
                  </a:ext>
                </a:extLst>
              </a:tr>
              <a:tr h="2586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Оцінювання. Оцінювання з метою оподаткування. Методика складання кошторисів та визначення 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951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90726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круглений прямокутник 1"/>
          <p:cNvSpPr/>
          <p:nvPr/>
        </p:nvSpPr>
        <p:spPr bwMode="auto">
          <a:xfrm>
            <a:off x="251520" y="1409750"/>
            <a:ext cx="8682930" cy="79511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інформації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858144" y="2738841"/>
            <a:ext cx="6602287" cy="68152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інформації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1858144" y="3954339"/>
            <a:ext cx="6602288" cy="78370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 інформації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858143" y="5272020"/>
            <a:ext cx="6602287" cy="792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інформації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0" y="-31204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Порядок </a:t>
            </a:r>
            <a:r>
              <a:rPr lang="ru-RU" sz="2400" dirty="0" err="1"/>
              <a:t>аналізу</a:t>
            </a:r>
            <a:r>
              <a:rPr lang="ru-RU" sz="2400" dirty="0"/>
              <a:t>, </a:t>
            </a:r>
            <a:r>
              <a:rPr lang="ru-RU" sz="2400" dirty="0" err="1"/>
              <a:t>інтерпретації</a:t>
            </a:r>
            <a:r>
              <a:rPr lang="ru-RU" sz="2400" dirty="0"/>
              <a:t> та </a:t>
            </a:r>
            <a:r>
              <a:rPr lang="ru-RU" sz="2400" dirty="0" err="1"/>
              <a:t>узагальнення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у </a:t>
            </a:r>
            <a:r>
              <a:rPr lang="ru-RU" sz="2400" dirty="0" err="1"/>
              <a:t>бухгалтерському</a:t>
            </a:r>
            <a:r>
              <a:rPr lang="ru-RU" sz="2400" dirty="0"/>
              <a:t> </a:t>
            </a:r>
            <a:r>
              <a:rPr lang="ru-RU" sz="2400" dirty="0" err="1"/>
              <a:t>науковому</a:t>
            </a:r>
            <a:r>
              <a:rPr lang="ru-RU" sz="2400" dirty="0"/>
              <a:t> </a:t>
            </a:r>
            <a:r>
              <a:rPr lang="ru-RU" sz="2400" dirty="0" err="1"/>
              <a:t>дослідженні</a:t>
            </a:r>
            <a:r>
              <a:rPr lang="ru-RU" sz="2400" dirty="0"/>
              <a:t> </a:t>
            </a:r>
            <a:endParaRPr lang="uk-UA" sz="2400" dirty="0"/>
          </a:p>
        </p:txBody>
      </p:sp>
      <p:sp>
        <p:nvSpPr>
          <p:cNvPr id="7" name="Вигнута вліво стрілка 6"/>
          <p:cNvSpPr/>
          <p:nvPr/>
        </p:nvSpPr>
        <p:spPr bwMode="auto">
          <a:xfrm>
            <a:off x="683568" y="2348880"/>
            <a:ext cx="1174576" cy="984092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Вигнута вліво стрілка 7"/>
          <p:cNvSpPr/>
          <p:nvPr/>
        </p:nvSpPr>
        <p:spPr bwMode="auto">
          <a:xfrm>
            <a:off x="683568" y="3332972"/>
            <a:ext cx="1174576" cy="1320707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Вигнута вліво стрілка 8"/>
          <p:cNvSpPr/>
          <p:nvPr/>
        </p:nvSpPr>
        <p:spPr bwMode="auto">
          <a:xfrm>
            <a:off x="683568" y="4613503"/>
            <a:ext cx="1174576" cy="1335778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5110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592407"/>
            <a:ext cx="972108" cy="4587023"/>
          </a:xfrm>
          <a:prstGeom prst="bentConnector3">
            <a:avLst>
              <a:gd name="adj1" fmla="val -587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92407"/>
            <a:ext cx="947588" cy="890233"/>
          </a:xfrm>
          <a:prstGeom prst="bentConnector3">
            <a:avLst>
              <a:gd name="adj1" fmla="val -60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37344" y="2171257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 здобутки науки </a:t>
            </a: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бухгалтерсьго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обліку, її досягнення і недоліки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111192"/>
            <a:ext cx="7992380" cy="69236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основні тенденції у поглядах фахівців на обрану проблему з огляду на те, що вже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досягнуто в науці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70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актуальність і рівень вивченості проблеми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37344" y="4969675"/>
            <a:ext cx="7992380" cy="52888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Обрати напрям дослідження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61864" y="5810751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достовірність висновків і наукових результатів дослідника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92407"/>
            <a:ext cx="953852" cy="1864967"/>
          </a:xfrm>
          <a:prstGeom prst="bentConnector3">
            <a:avLst>
              <a:gd name="adj1" fmla="val -599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592408"/>
            <a:ext cx="954274" cy="2764570"/>
          </a:xfrm>
          <a:prstGeom prst="bentConnector3">
            <a:avLst>
              <a:gd name="adj1" fmla="val -598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592407"/>
            <a:ext cx="947588" cy="3641711"/>
          </a:xfrm>
          <a:prstGeom prst="bentConnector3">
            <a:avLst>
              <a:gd name="adj1" fmla="val -60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джерел наукової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 дозволяє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0" y="-11117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/>
              <a:t>Результати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аналізу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</a:t>
            </a:r>
            <a:r>
              <a:rPr lang="ru-RU" sz="2400" dirty="0" err="1" smtClean="0"/>
              <a:t>наукової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 у </a:t>
            </a:r>
            <a:r>
              <a:rPr lang="ru-RU" sz="2400" dirty="0" err="1" smtClean="0"/>
              <a:t>дослідженнях</a:t>
            </a:r>
            <a:r>
              <a:rPr lang="ru-RU" sz="2400" dirty="0" smtClean="0"/>
              <a:t> з </a:t>
            </a:r>
            <a:r>
              <a:rPr lang="ru-RU" sz="2400" dirty="0" err="1" smtClean="0"/>
              <a:t>бухгалтерсьгкого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9848981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 сполучна лінія 20"/>
          <p:cNvCxnSpPr>
            <a:stCxn id="4" idx="2"/>
            <a:endCxn id="11" idx="0"/>
          </p:cNvCxnSpPr>
          <p:nvPr/>
        </p:nvCxnSpPr>
        <p:spPr bwMode="auto">
          <a:xfrm>
            <a:off x="2226537" y="3394795"/>
            <a:ext cx="0" cy="6501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6896" y="8806"/>
            <a:ext cx="9137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/>
              <a:t>Порядок роботи з джерелами інформації</a:t>
            </a:r>
            <a:endParaRPr lang="uk-UA" sz="3600" dirty="0"/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1007604" y="1159317"/>
            <a:ext cx="7128792" cy="7200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джерелом інформації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61307" y="2530575"/>
            <a:ext cx="4330459" cy="86422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Перше читання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4788024" y="2530575"/>
            <a:ext cx="4300472" cy="86422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Друге читання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4788024" y="4009653"/>
            <a:ext cx="4299179" cy="239148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 основним,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оскільки саме воно є процесом творчим, дослідницьким. Його мета – зрозуміти логіку джерела інформації (предмет)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61307" y="4044948"/>
            <a:ext cx="4330460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 задля того, щоб зрозуміти зміст, основні ідеї та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аргументів, наведених з метою обґрунтування основних ідей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Сполучна лінія уступом 32"/>
          <p:cNvCxnSpPr>
            <a:stCxn id="5" idx="2"/>
            <a:endCxn id="8" idx="0"/>
          </p:cNvCxnSpPr>
          <p:nvPr/>
        </p:nvCxnSpPr>
        <p:spPr bwMode="auto">
          <a:xfrm rot="5400000">
            <a:off x="6630508" y="3701901"/>
            <a:ext cx="614858" cy="646"/>
          </a:xfrm>
          <a:prstGeom prst="bentConnector3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Сполучна лінія уступом 22"/>
          <p:cNvCxnSpPr>
            <a:stCxn id="3" idx="2"/>
            <a:endCxn id="4" idx="0"/>
          </p:cNvCxnSpPr>
          <p:nvPr/>
        </p:nvCxnSpPr>
        <p:spPr bwMode="auto">
          <a:xfrm rot="5400000">
            <a:off x="3073680" y="1032255"/>
            <a:ext cx="651178" cy="2345463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Сполучна лінія уступом 24"/>
          <p:cNvCxnSpPr>
            <a:stCxn id="3" idx="2"/>
            <a:endCxn id="5" idx="0"/>
          </p:cNvCxnSpPr>
          <p:nvPr/>
        </p:nvCxnSpPr>
        <p:spPr bwMode="auto">
          <a:xfrm rot="16200000" flipH="1">
            <a:off x="5429541" y="1021856"/>
            <a:ext cx="651178" cy="236626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5755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5" y="1516208"/>
            <a:ext cx="2462515" cy="3539316"/>
          </a:xfrm>
          <a:prstGeom prst="bentConnector3">
            <a:avLst>
              <a:gd name="adj1" fmla="val 3558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16207"/>
            <a:ext cx="2502024" cy="785833"/>
          </a:xfrm>
          <a:prstGeom prst="bentConnector3">
            <a:avLst>
              <a:gd name="adj1" fmla="val 3502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2591780" y="2079191"/>
            <a:ext cx="3966704" cy="44569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2591780" y="2709285"/>
            <a:ext cx="3960440" cy="48174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2576679" y="3410451"/>
            <a:ext cx="3960018" cy="4486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Резюме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2552271" y="4070255"/>
            <a:ext cx="3966704" cy="52888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2552271" y="4786804"/>
            <a:ext cx="3942184" cy="53743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Анотація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16208"/>
            <a:ext cx="2502024" cy="1433952"/>
          </a:xfrm>
          <a:prstGeom prst="bentConnector3">
            <a:avLst>
              <a:gd name="adj1" fmla="val 3502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5" y="1516207"/>
            <a:ext cx="2486923" cy="2118551"/>
          </a:xfrm>
          <a:prstGeom prst="bentConnector3">
            <a:avLst>
              <a:gd name="adj1" fmla="val 352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5" y="1516207"/>
            <a:ext cx="2462515" cy="2818491"/>
          </a:xfrm>
          <a:prstGeom prst="bentConnector3">
            <a:avLst>
              <a:gd name="adj1" fmla="val 3558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-24358" y="-47293"/>
            <a:ext cx="91683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запису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 </a:t>
            </a:r>
            <a:r>
              <a:rPr lang="ru-RU" sz="2400" dirty="0" err="1"/>
              <a:t>аналізу</a:t>
            </a:r>
            <a:r>
              <a:rPr lang="ru-RU" sz="2400" dirty="0"/>
              <a:t> та </a:t>
            </a:r>
            <a:r>
              <a:rPr lang="ru-RU" sz="2400" dirty="0" err="1"/>
              <a:t>інтерпретації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з метою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узагальнення</a:t>
            </a:r>
            <a:endParaRPr lang="uk-UA" sz="2400" dirty="0"/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2553809" y="5511905"/>
            <a:ext cx="3942186" cy="47107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563359" y="6158817"/>
            <a:ext cx="3942185" cy="48993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Цитата</a:t>
            </a:r>
          </a:p>
        </p:txBody>
      </p:sp>
      <p:cxnSp>
        <p:nvCxnSpPr>
          <p:cNvPr id="28" name="Сполучна лінія уступом 27"/>
          <p:cNvCxnSpPr>
            <a:stCxn id="3" idx="1"/>
            <a:endCxn id="15" idx="1"/>
          </p:cNvCxnSpPr>
          <p:nvPr/>
        </p:nvCxnSpPr>
        <p:spPr bwMode="auto">
          <a:xfrm rot="10800000" flipH="1" flipV="1">
            <a:off x="89755" y="1516208"/>
            <a:ext cx="2464053" cy="4231232"/>
          </a:xfrm>
          <a:prstGeom prst="bentConnector3">
            <a:avLst>
              <a:gd name="adj1" fmla="val 3556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stCxn id="3" idx="1"/>
            <a:endCxn id="17" idx="1"/>
          </p:cNvCxnSpPr>
          <p:nvPr/>
        </p:nvCxnSpPr>
        <p:spPr bwMode="auto">
          <a:xfrm rot="10800000" flipH="1" flipV="1">
            <a:off x="89755" y="1516208"/>
            <a:ext cx="2473603" cy="4887574"/>
          </a:xfrm>
          <a:prstGeom prst="bentConnector3">
            <a:avLst>
              <a:gd name="adj1" fmla="val 3542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1685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 ЗАПИСУ ДЖЕРЕЛ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331171562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-9939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>
                <a:latin typeface="+mn-lt"/>
              </a:rPr>
              <a:t>Дефініції “інформація”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612943"/>
              </p:ext>
            </p:extLst>
          </p:nvPr>
        </p:nvGraphicFramePr>
        <p:xfrm>
          <a:off x="107504" y="710287"/>
          <a:ext cx="8928992" cy="6097220"/>
        </p:xfrm>
        <a:graphic>
          <a:graphicData uri="http://schemas.openxmlformats.org/drawingml/2006/table">
            <a:tbl>
              <a:tblPr/>
              <a:tblGrid>
                <a:gridCol w="1741639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3947776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3239577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315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1584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знання, відомості, дані, які отримують та нагромаджують в процесі розвитку науки та в практичній діяльності людей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 М. Наукові дослідження в бухгалтерському обліку :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для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вищих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  Н. М.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за ред. проф. Ф.Ф.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Бутинця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Житомир : ПП “Рута”, 2003. – 476 с.</a:t>
                      </a:r>
                      <a:endParaRPr lang="uk-UA" sz="15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190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 П.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документовані або публічно оголошені відомості про події та явища, що відбуваються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суспільстві, державі та навколишньому середовищі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15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Т. П. Аналіз інформаційних потреб підприємства  // Т. П. </a:t>
                      </a:r>
                      <a:r>
                        <a:rPr lang="uk-UA" sz="15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15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Актуальні проблеми економіки. – 2008. – № 1. – С. 220–227.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1739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Норберт Вінер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частина знань, що використовується для орієнтування, активної дії, керування, збереження чи розвитку системи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Винер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Кибернетика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управление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связь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животном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машине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Винер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ред. Г.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Поварова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пер. с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И. В.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Соловьева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Г.Н.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Поварова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2-е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М.: Наука;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Главная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редакция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изданий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зарубежных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стран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1983. – 344 с.</a:t>
                      </a:r>
                      <a:endParaRPr lang="uk-UA" sz="15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657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latin typeface="+mn-lt"/>
              </a:rPr>
              <a:t>Дефініції </a:t>
            </a:r>
            <a:r>
              <a:rPr lang="uk-UA" sz="3600" b="1" dirty="0" smtClean="0">
                <a:latin typeface="+mn-lt"/>
              </a:rPr>
              <a:t>“узагальнення інформації”</a:t>
            </a:r>
            <a:endParaRPr lang="uk-UA" sz="3600" b="1" dirty="0">
              <a:latin typeface="+mn-lt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61434"/>
              </p:ext>
            </p:extLst>
          </p:nvPr>
        </p:nvGraphicFramePr>
        <p:xfrm>
          <a:off x="107504" y="710287"/>
          <a:ext cx="8928992" cy="6096000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4464496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2448272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26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134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А. Маслов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Із погляду логіки узагальнення інформації – це перехід від поняття з меншим об’ємом і більшим змістом до поняття з більшим об’ємом і меншим змістом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Маслов Н.А.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Логика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учебник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Н. А. Маслов. – Ростов н/Д.: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Феникс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2007. – 413 с. </a:t>
                      </a:r>
                      <a:endParaRPr lang="uk-UA" sz="15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215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 П. Горський, А. А.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Івін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Л. 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Нікіфоров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це  розумова операція: перехід від думки про індивідуальне до думки про загальне, від думки про загальне до думок про більш загальне, а також перехід від окремих фактів, предметів і явищ до ототожнення їх у думках і утворення загальних понять і суджень про них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Краткий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А. А.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Ивин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А. Л. Никифоров ;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ред.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Горского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Просвещение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1991. – 208 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1614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Міжеріков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 І. </a:t>
                      </a:r>
                      <a:r>
                        <a:rPr lang="uk-UA" sz="2000" i="1" spc="-20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Підкасістий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 узагальнення інформації розуміється “розумовий перехід: 1. Від окремих фактів, подій до ототожнення їх у думках (Предмет → Думка). 2. Від однієї думки до іншої (Думка → Думка)”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Мижериков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 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Словарь-справочник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В. 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Мижериков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ред. П. И.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Пидкасистого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ТЦ Сфера, 2004. – 448 с.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79450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858763"/>
              </p:ext>
            </p:extLst>
          </p:nvPr>
        </p:nvGraphicFramePr>
        <p:xfrm>
          <a:off x="0" y="116633"/>
          <a:ext cx="9144000" cy="6629400"/>
        </p:xfrm>
        <a:graphic>
          <a:graphicData uri="http://schemas.openxmlformats.org/drawingml/2006/table">
            <a:tbl>
              <a:tblPr/>
              <a:tblGrid>
                <a:gridCol w="2248526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4497049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2398425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3012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2410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3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С.Л</a:t>
                      </a:r>
                      <a:r>
                        <a:rPr lang="uk-UA" sz="2000" i="1" spc="-3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 </a:t>
                      </a:r>
                      <a:r>
                        <a:rPr lang="uk-UA" sz="2000" i="1" spc="-30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Рубінштейн</a:t>
                      </a:r>
                      <a:r>
                        <a:rPr lang="uk-UA" sz="2000" i="1" spc="-3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 узагальненням інформації можна розуміти основний шлях утворення понять. У процесі узагальнення інформації відбувається, з одного боку, пошук і позначення словом деякого інваріанта в різноманітті предметів, з іншого боку – упізнання предметів даного різноманіття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Рубинштейн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Л. 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психологии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С. Л.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Рубинштейн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СПб. :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Питер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Ком, 1998. – 688 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2711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У. Гончаренко,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С. Ю. Головін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логічний процес переходу від одиничного до загального чи від менш загального до більш загального знання, а також продукт розумової діяльності, форма відображення загальних ознак і якостей явищ дійсності… Узагальнення інформації застосовується при утворенні понять, суджень, теорій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Гончаренко С. У. Український педагогічний словник /  С. У. Гончаренко. – К. : Либідь, 1997. – 376 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практического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психолога /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Минск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Харвест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1998. – 619 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1129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С. Виготський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це особливий спосіб відображення дійсності у свідомості людини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Выготский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Л. С. 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Избранные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педагогические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исследования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Л. С. 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Выготский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</a:t>
                      </a:r>
                      <a:r>
                        <a:rPr lang="uk-UA" sz="1500" b="0" i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519 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88247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15" idx="1"/>
          </p:cNvCxnSpPr>
          <p:nvPr/>
        </p:nvCxnSpPr>
        <p:spPr bwMode="auto">
          <a:xfrm rot="10800000" flipH="1" flipV="1">
            <a:off x="89756" y="1592407"/>
            <a:ext cx="947588" cy="4624465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92407"/>
            <a:ext cx="931454" cy="1487447"/>
          </a:xfrm>
          <a:prstGeom prst="bentConnector3">
            <a:avLst>
              <a:gd name="adj1" fmla="val 4499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37344" y="2092964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переходу від конкретних висловлювань до пропозицій, що містять змінні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21210" y="2844480"/>
            <a:ext cx="7992380" cy="47075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введення нових понять, правил, операцій, законів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1" y="3467236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аналізу змісту деяких тверджень, що виникають у ході розвитку науки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37344" y="4208879"/>
            <a:ext cx="7992380" cy="610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перенесення закономірностей, дійсних для однієї галузі, на нові предметні галузі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21210" y="4955453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індукції, тобто перехід від суджень, теорій, що мають часткове значення, до загальних закономірностей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5" y="1592408"/>
            <a:ext cx="954275" cy="2175336"/>
          </a:xfrm>
          <a:prstGeom prst="bentConnector3">
            <a:avLst>
              <a:gd name="adj1" fmla="val 4391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592408"/>
            <a:ext cx="947588" cy="2921910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592407"/>
            <a:ext cx="931454" cy="3731725"/>
          </a:xfrm>
          <a:prstGeom prst="bentConnector3">
            <a:avLst>
              <a:gd name="adj1" fmla="val 4499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0" y="-47921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Класифікація видів узагальнення наукової інформації у бухгалтерських наукових дослідженнях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1037344" y="5848193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поєднання двох або декількох закономірностей в одну більш загальну закономірність</a:t>
            </a:r>
          </a:p>
        </p:txBody>
      </p:sp>
      <p:cxnSp>
        <p:nvCxnSpPr>
          <p:cNvPr id="21" name="Сполучна лінія уступом 20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92408"/>
            <a:ext cx="947588" cy="811940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 УЗАГАЛЬНЕННЯ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НАУКОВОЇ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2326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35624"/>
              </p:ext>
            </p:extLst>
          </p:nvPr>
        </p:nvGraphicFramePr>
        <p:xfrm>
          <a:off x="107504" y="116631"/>
          <a:ext cx="8928992" cy="6624736"/>
        </p:xfrm>
        <a:graphic>
          <a:graphicData uri="http://schemas.openxmlformats.org/drawingml/2006/table">
            <a:tbl>
              <a:tblPr/>
              <a:tblGrid>
                <a:gridCol w="1741639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3947776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3239577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708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2486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И. Берг,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Г.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Спиркин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як ніби деяка “сила”, спрямована проти дезорганізації й хаосу; в цьому сенсі інформація невіддільна від структурованості, організованості матеріальних систем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Берг А. И.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Кибернетика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диалектико-материалистическая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А. И. Берг, А. Г.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Спиркин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Проблемы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методологии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современного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М., 1973. – 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296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1297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Б.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Вяткін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будь-яка форма відображення матерії і її атрибутів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 Б.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Введение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синергетическую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теорию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В. Б.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 2010. – № 12. – С. 67–73.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2131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 К.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не плід нашої уяви, не продукт діяльності свідомості, а реальний фізичний феномен, що характеризує стан і рух матерії або енергії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К. К. Природа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философские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К. К.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Открытое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2005. – № 2. – С. 43–51.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1541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-9939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>
                <a:latin typeface="+mn-lt"/>
              </a:rPr>
              <a:t>Класифікація інформації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42639"/>
              </p:ext>
            </p:extLst>
          </p:nvPr>
        </p:nvGraphicFramePr>
        <p:xfrm>
          <a:off x="107502" y="731606"/>
          <a:ext cx="8928993" cy="6035989"/>
        </p:xfrm>
        <a:graphic>
          <a:graphicData uri="http://schemas.openxmlformats.org/drawingml/2006/table">
            <a:tbl>
              <a:tblPr/>
              <a:tblGrid>
                <a:gridCol w="527851">
                  <a:extLst>
                    <a:ext uri="{9D8B030D-6E8A-4147-A177-3AD203B41FA5}">
                      <a16:colId xmlns="" xmlns:a16="http://schemas.microsoft.com/office/drawing/2014/main" val="3287399187"/>
                    </a:ext>
                  </a:extLst>
                </a:gridCol>
                <a:gridCol w="3281928">
                  <a:extLst>
                    <a:ext uri="{9D8B030D-6E8A-4147-A177-3AD203B41FA5}">
                      <a16:colId xmlns="" xmlns:a16="http://schemas.microsoft.com/office/drawing/2014/main" val="3019587870"/>
                    </a:ext>
                  </a:extLst>
                </a:gridCol>
                <a:gridCol w="5119214">
                  <a:extLst>
                    <a:ext uri="{9D8B030D-6E8A-4147-A177-3AD203B41FA5}">
                      <a16:colId xmlns="" xmlns:a16="http://schemas.microsoft.com/office/drawing/2014/main" val="189994267"/>
                    </a:ext>
                  </a:extLst>
                </a:gridCol>
              </a:tblGrid>
              <a:tr h="620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Класифікаційна ознака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інформації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9967020"/>
                  </a:ext>
                </a:extLst>
              </a:tr>
              <a:tr h="70892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характером, призначенням, сферами виникнення, призначенням та формами закріплення (фіксації)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Науково-технічна, управлінська, обліково-статистична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86922995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функціональною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Планова, координаційна, облікова, контрольна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35191732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uk-UA" sz="155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рівневою</a:t>
                      </a: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Командна, повідомна, універсальна (горизонтальна)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84939315"/>
                  </a:ext>
                </a:extLst>
              </a:tr>
              <a:tr h="387464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змістовною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об’єктами відображення, за галузями діяльності, за типами відносин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59475483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організаційною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Систематизована, несистематизована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8797101"/>
                  </a:ext>
                </a:extLst>
              </a:tr>
              <a:tr h="664056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формою відображення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Візуальна (графіки, таблиці, табло та ін.), </a:t>
                      </a:r>
                      <a:r>
                        <a:rPr lang="uk-UA" sz="155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аудіоінформація</a:t>
                      </a: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(сприймається на слух завдяки звукозапису), аудіовізуальна (поєднує інформацію у формі зображення і звуку)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24299559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формою подання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Цифрова, буквена і кодована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7022393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порядком виникнення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Первинна і похідна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91092201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характером носіїв інформації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Документована і недокументована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39893727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призначенням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Директивна (розпорядча), звітна і довідково-нормативна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75130365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напрямом руху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Вхідна і вихідна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4870451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стабільністю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Умовно-змінна, умовно-постійна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30674447"/>
                  </a:ext>
                </a:extLst>
              </a:tr>
              <a:tr h="546227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способом відображення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Текстова (алфавітна, алфавітно-цифрова) і графічна (креслення, діаграми, схеми, графіки)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0107726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способом обробки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 піддається і що не піддається механізованій обробці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7375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8420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46856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latin typeface="+mn-lt"/>
              </a:rPr>
              <a:t>Класифікація наукової інформації</a:t>
            </a: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1543050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187624" y="1412775"/>
            <a:ext cx="6552728" cy="9414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НАУКОВОЇ ІНФОРМАЦІЇ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251520" y="2833700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</a:p>
        </p:txBody>
      </p:sp>
      <p:sp>
        <p:nvSpPr>
          <p:cNvPr id="28" name="Округлений прямокутник 27"/>
          <p:cNvSpPr/>
          <p:nvPr/>
        </p:nvSpPr>
        <p:spPr bwMode="auto">
          <a:xfrm>
            <a:off x="270570" y="3961208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</a:p>
        </p:txBody>
      </p:sp>
      <p:sp>
        <p:nvSpPr>
          <p:cNvPr id="29" name="Округлений прямокутник 28"/>
          <p:cNvSpPr/>
          <p:nvPr/>
        </p:nvSpPr>
        <p:spPr bwMode="auto">
          <a:xfrm>
            <a:off x="270570" y="5194962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</a:p>
        </p:txBody>
      </p:sp>
      <p:sp>
        <p:nvSpPr>
          <p:cNvPr id="30" name="Округлений прямокутник 29"/>
          <p:cNvSpPr/>
          <p:nvPr/>
        </p:nvSpPr>
        <p:spPr bwMode="auto">
          <a:xfrm>
            <a:off x="2710458" y="5088716"/>
            <a:ext cx="6264696" cy="860564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людину, колектив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суспільство в цілому як об’єкт дослідження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круглений прямокутник 30"/>
          <p:cNvSpPr/>
          <p:nvPr/>
        </p:nvSpPr>
        <p:spPr bwMode="auto">
          <a:xfrm>
            <a:off x="2710458" y="3903273"/>
            <a:ext cx="6254030" cy="763936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економічний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розвиток суспільства і його ефективність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круглений прямокутник 31"/>
          <p:cNvSpPr/>
          <p:nvPr/>
        </p:nvSpPr>
        <p:spPr bwMode="auto">
          <a:xfrm>
            <a:off x="2710458" y="2593982"/>
            <a:ext cx="6264696" cy="1127506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фізичні процеси в різних об’єктах при створенні продукції із вихідних компонентів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Сполучна лінія уступом 33"/>
          <p:cNvCxnSpPr>
            <a:stCxn id="3" idx="1"/>
            <a:endCxn id="4" idx="1"/>
          </p:cNvCxnSpPr>
          <p:nvPr/>
        </p:nvCxnSpPr>
        <p:spPr bwMode="auto">
          <a:xfrm rot="10800000" flipV="1">
            <a:off x="251520" y="1883518"/>
            <a:ext cx="936104" cy="1274217"/>
          </a:xfrm>
          <a:prstGeom prst="bentConnector3">
            <a:avLst>
              <a:gd name="adj1" fmla="val 12442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Сполучна лінія уступом 35"/>
          <p:cNvCxnSpPr>
            <a:stCxn id="4" idx="1"/>
            <a:endCxn id="28" idx="1"/>
          </p:cNvCxnSpPr>
          <p:nvPr/>
        </p:nvCxnSpPr>
        <p:spPr bwMode="auto">
          <a:xfrm rot="10800000" flipH="1" flipV="1">
            <a:off x="251520" y="3157736"/>
            <a:ext cx="19050" cy="1127508"/>
          </a:xfrm>
          <a:prstGeom prst="bentConnector3">
            <a:avLst>
              <a:gd name="adj1" fmla="val -12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Сполучна лінія уступом 37"/>
          <p:cNvCxnSpPr>
            <a:stCxn id="28" idx="1"/>
            <a:endCxn id="29" idx="1"/>
          </p:cNvCxnSpPr>
          <p:nvPr/>
        </p:nvCxnSpPr>
        <p:spPr bwMode="auto">
          <a:xfrm rot="10800000" flipV="1">
            <a:off x="270570" y="4285244"/>
            <a:ext cx="12700" cy="1233754"/>
          </a:xfrm>
          <a:prstGeom prst="bentConnector3">
            <a:avLst>
              <a:gd name="adj1" fmla="val 202763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>
            <a:stCxn id="4" idx="3"/>
            <a:endCxn id="32" idx="1"/>
          </p:cNvCxnSpPr>
          <p:nvPr/>
        </p:nvCxnSpPr>
        <p:spPr bwMode="auto">
          <a:xfrm flipV="1">
            <a:off x="2411760" y="3157735"/>
            <a:ext cx="298698" cy="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>
            <a:stCxn id="28" idx="3"/>
            <a:endCxn id="31" idx="1"/>
          </p:cNvCxnSpPr>
          <p:nvPr/>
        </p:nvCxnSpPr>
        <p:spPr bwMode="auto">
          <a:xfrm flipV="1">
            <a:off x="2430810" y="4285241"/>
            <a:ext cx="279648" cy="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Пряма сполучна лінія 49"/>
          <p:cNvCxnSpPr>
            <a:stCxn id="29" idx="3"/>
            <a:endCxn id="30" idx="1"/>
          </p:cNvCxnSpPr>
          <p:nvPr/>
        </p:nvCxnSpPr>
        <p:spPr bwMode="auto">
          <a:xfrm>
            <a:off x="2430810" y="5518998"/>
            <a:ext cx="2796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4339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473982"/>
              </p:ext>
            </p:extLst>
          </p:nvPr>
        </p:nvGraphicFramePr>
        <p:xfrm>
          <a:off x="1" y="1097280"/>
          <a:ext cx="9143999" cy="5760720"/>
        </p:xfrm>
        <a:graphic>
          <a:graphicData uri="http://schemas.openxmlformats.org/drawingml/2006/table">
            <a:tbl>
              <a:tblPr/>
              <a:tblGrid>
                <a:gridCol w="1783577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4512291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2848131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239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19122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18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характеризує цифри, факти, відомості та інші дані, що базуються на показниках господарської діяльності; відображає суспільно-економічні явища та процеси, що відбуваються  в державі, а тому є результатом і невід’ємною складовою розвитку науки</a:t>
                      </a:r>
                      <a:endParaRPr lang="uk-UA" sz="1800" i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 Н. М. Наукові дос-лідження в бухгалтерському обліку : навч. посіб. для студ. вищих навч. закл. /   Н. М. Малюга ; за ред. проф. Ф.Ф. Бутинця. – Житомир : ПП “Рута”, 2003. – 476 с.</a:t>
                      </a:r>
                      <a:endParaRPr lang="uk-UA" sz="1800" i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956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Бізнес-словник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відомості, дані, значення економічних показників, які є об'єктами зберігання, обробки і передачі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Бізнес-словник  [Електрон-ний ресурс]. – Режим </a:t>
                      </a:r>
                      <a:r>
                        <a:rPr lang="uk-UA" sz="1800" i="0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досту-пу</a:t>
                      </a:r>
                      <a:r>
                        <a:rPr lang="uk-UA" sz="1800" i="0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http://www.onlin edics.ru /</a:t>
                      </a:r>
                      <a:r>
                        <a:rPr lang="uk-UA" sz="1800" i="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slovar</a:t>
                      </a:r>
                      <a:r>
                        <a:rPr lang="uk-UA" sz="1800" i="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800" i="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biz</a:t>
                      </a:r>
                      <a:r>
                        <a:rPr lang="uk-UA" sz="1800" i="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/i/informatsija.html.</a:t>
                      </a:r>
                      <a:endParaRPr lang="uk-UA" sz="1800" i="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2151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В. </a:t>
                      </a:r>
                      <a:r>
                        <a:rPr lang="uk-UA" sz="18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сукупність цифр, фактів, відомостей та інших даних, які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пере-важно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кількісно відображають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суспільно-економічні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явища і процеси. Вона містить дані соціально-економічного планування і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прогнозування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фінансових планів, первинного,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оперативного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й бухгалтерського обліку,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статистичної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звітності, економічного аналізу тощо</a:t>
                      </a:r>
                      <a:endParaRPr lang="uk-UA" sz="1800" i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 В. Основи менеджменту :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Г. В.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О. А.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Осовський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К. : Кондор, 2006. – 664c.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42562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93754"/>
              </p:ext>
            </p:extLst>
          </p:nvPr>
        </p:nvGraphicFramePr>
        <p:xfrm>
          <a:off x="0" y="1340768"/>
          <a:ext cx="9143999" cy="5334000"/>
        </p:xfrm>
        <a:graphic>
          <a:graphicData uri="http://schemas.openxmlformats.org/drawingml/2006/table">
            <a:tbl>
              <a:tblPr/>
              <a:tblGrid>
                <a:gridCol w="2267743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4032448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2843808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252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1515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О. Терещенко,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 І.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Матієнко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-Зубенко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сукупність відомостей про соціально-економічні процеси, що слугують для управління цими процесами та колективом людей у виробничій і невиробничій сферах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Терещенко Л. О. </a:t>
                      </a:r>
                      <a:r>
                        <a:rPr lang="uk-UA" sz="1800" u="none" strike="noStrik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Інформацій- ні системи і технології в </a:t>
                      </a:r>
                      <a:r>
                        <a:rPr lang="uk-UA" sz="1800" u="none" strike="noStrik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облі</a:t>
                      </a:r>
                      <a:r>
                        <a:rPr lang="uk-UA" sz="1800" u="none" strike="noStrik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ку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Л. О.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Тере-щенко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І. І.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Матієнко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-Зубенко –  К. : КНЕУ, 2004. – 187 с.</a:t>
                      </a:r>
                      <a:endParaRPr lang="uk-UA" sz="18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1515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Ткаченко,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Ю.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Під'ячий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Рябик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spc="-5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uk-UA" sz="2000" u="none" spc="-5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інформація – це перетворена і оброблена сукупність відомостей, що відображає стан і хід економічних процесів. Економічну інформацію слід розглядати як одну з різновидів управлінської інформації.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інформатика: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В. А. Ткаченко, Г. Ю.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Під'ячий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В. А.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Рябик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Х. : НТУ “ХПИ” 2011. – 312 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  <a:tr h="1136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 А.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Райзберг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Ш.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Лозовский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i="1" u="none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uk-UA" sz="2000" i="1" u="none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Б. </a:t>
                      </a:r>
                      <a:r>
                        <a:rPr lang="uk-UA" sz="2000" i="1" u="none" spc="-3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Стародубцева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</a:t>
                      </a:r>
                      <a:r>
                        <a:rPr lang="uk-UA" sz="2000" u="none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 суспільні процеси 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розподілу, обміну 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u="none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споживання матеріальних благ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Современный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экономический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 Б. А.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Райзберг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Л. Ш.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Лозовский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Е. Б. Ста-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родубцева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2-е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[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испр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.] – М. : ИНФРА-М, 1999. – 479 с.</a:t>
                      </a:r>
                      <a:endParaRPr lang="uk-UA" sz="18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3959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80277"/>
              </p:ext>
            </p:extLst>
          </p:nvPr>
        </p:nvGraphicFramePr>
        <p:xfrm>
          <a:off x="1" y="1556792"/>
          <a:ext cx="9143999" cy="4572000"/>
        </p:xfrm>
        <a:graphic>
          <a:graphicData uri="http://schemas.openxmlformats.org/drawingml/2006/table">
            <a:tbl>
              <a:tblPr/>
              <a:tblGrid>
                <a:gridCol w="2267743">
                  <a:extLst>
                    <a:ext uri="{9D8B030D-6E8A-4147-A177-3AD203B41FA5}">
                      <a16:colId xmlns="" xmlns:a16="http://schemas.microsoft.com/office/drawing/2014/main" val="57797062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546050896"/>
                    </a:ext>
                  </a:extLst>
                </a:gridCol>
                <a:gridCol w="2987824">
                  <a:extLst>
                    <a:ext uri="{9D8B030D-6E8A-4147-A177-3AD203B41FA5}">
                      <a16:colId xmlns="" xmlns:a16="http://schemas.microsoft.com/office/drawing/2014/main" val="3365251521"/>
                    </a:ext>
                  </a:extLst>
                </a:gridCol>
              </a:tblGrid>
              <a:tr h="249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4685603"/>
                  </a:ext>
                </a:extLst>
              </a:tr>
              <a:tr h="1743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энциклопедия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</a:t>
                      </a:r>
                      <a:r>
                        <a:rPr lang="uk-UA" sz="200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це інформація про економічні відносини і процеси відтворення. Використовується в системі управління господарством поряд з іншими видами інформації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энцикло-педия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эн-циклопедия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1969</a:t>
                      </a: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 [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Електроний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ресурс]. – Режим доступу : http://bse-soviet-encycloped ia.info.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5528814"/>
                  </a:ext>
                </a:extLst>
              </a:tr>
              <a:tr h="1823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 err="1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Энциклопедический</a:t>
                      </a:r>
                      <a:r>
                        <a:rPr lang="uk-UA" sz="2000" i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экономики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права.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uk-UA" sz="200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інформація – це інформація про суспільні процеси виробництва, розподілу, обміну та споживання матеріальних благ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Энциклопедический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экономики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права. – 2005 [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Електроний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ресурс]. – Режим доступу : http://enc-dic.com/ecolaw/Jekonomicheskaja-informacija-8577.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html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666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46966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12400</TotalTime>
  <Words>3603</Words>
  <Application>Microsoft Office PowerPoint</Application>
  <PresentationFormat>Экран (4:3)</PresentationFormat>
  <Paragraphs>498</Paragraphs>
  <Slides>33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Пошук інформації  та підбір матеріалу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1067</cp:revision>
  <dcterms:modified xsi:type="dcterms:W3CDTF">2021-04-09T10:45:30Z</dcterms:modified>
</cp:coreProperties>
</file>