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6"/>
  </p:notesMasterIdLst>
  <p:sldIdLst>
    <p:sldId id="256" r:id="rId2"/>
    <p:sldId id="271" r:id="rId3"/>
    <p:sldId id="272" r:id="rId4"/>
    <p:sldId id="257" r:id="rId5"/>
    <p:sldId id="259" r:id="rId6"/>
    <p:sldId id="273" r:id="rId7"/>
    <p:sldId id="274" r:id="rId8"/>
    <p:sldId id="260" r:id="rId9"/>
    <p:sldId id="261" r:id="rId10"/>
    <p:sldId id="262" r:id="rId11"/>
    <p:sldId id="275" r:id="rId12"/>
    <p:sldId id="263" r:id="rId13"/>
    <p:sldId id="276" r:id="rId14"/>
    <p:sldId id="278" r:id="rId15"/>
    <p:sldId id="279" r:id="rId16"/>
    <p:sldId id="286" r:id="rId17"/>
    <p:sldId id="280" r:id="rId18"/>
    <p:sldId id="258" r:id="rId19"/>
    <p:sldId id="264" r:id="rId20"/>
    <p:sldId id="265" r:id="rId21"/>
    <p:sldId id="281" r:id="rId22"/>
    <p:sldId id="282" r:id="rId23"/>
    <p:sldId id="283" r:id="rId24"/>
    <p:sldId id="277" r:id="rId25"/>
    <p:sldId id="285" r:id="rId26"/>
    <p:sldId id="288" r:id="rId27"/>
    <p:sldId id="289" r:id="rId28"/>
    <p:sldId id="290" r:id="rId29"/>
    <p:sldId id="291" r:id="rId30"/>
    <p:sldId id="266" r:id="rId31"/>
    <p:sldId id="284" r:id="rId32"/>
    <p:sldId id="269" r:id="rId33"/>
    <p:sldId id="268" r:id="rId34"/>
    <p:sldId id="27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7" y="4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1E6A8-A1FC-47A4-88DC-5042327E2FFA}" type="datetimeFigureOut">
              <a:rPr lang="uk-UA" smtClean="0"/>
              <a:t>03.04.2026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85CDA-5BCE-4089-81B3-7000F9B93448}" type="slidenum">
              <a:rPr lang="uk-UA" smtClean="0"/>
              <a:t>‹№›</a:t>
            </a:fld>
            <a:endParaRPr lang="uk-UA"/>
          </a:p>
        </p:txBody>
      </p:sp>
    </p:spTree>
    <p:extLst>
      <p:ext uri="{BB962C8B-B14F-4D97-AF65-F5344CB8AC3E}">
        <p14:creationId xmlns:p14="http://schemas.microsoft.com/office/powerpoint/2010/main" val="42914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8985CDA-5BCE-4089-81B3-7000F9B93448}" type="slidenum">
              <a:rPr lang="uk-UA" smtClean="0"/>
              <a:t>10</a:t>
            </a:fld>
            <a:endParaRPr lang="uk-UA"/>
          </a:p>
        </p:txBody>
      </p:sp>
    </p:spTree>
    <p:extLst>
      <p:ext uri="{BB962C8B-B14F-4D97-AF65-F5344CB8AC3E}">
        <p14:creationId xmlns:p14="http://schemas.microsoft.com/office/powerpoint/2010/main" val="367192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8985CDA-5BCE-4089-81B3-7000F9B93448}" type="slidenum">
              <a:rPr lang="uk-UA" smtClean="0"/>
              <a:t>19</a:t>
            </a:fld>
            <a:endParaRPr lang="uk-UA"/>
          </a:p>
        </p:txBody>
      </p:sp>
    </p:spTree>
    <p:extLst>
      <p:ext uri="{BB962C8B-B14F-4D97-AF65-F5344CB8AC3E}">
        <p14:creationId xmlns:p14="http://schemas.microsoft.com/office/powerpoint/2010/main" val="2408258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8985CDA-5BCE-4089-81B3-7000F9B93448}" type="slidenum">
              <a:rPr lang="uk-UA" smtClean="0"/>
              <a:t>20</a:t>
            </a:fld>
            <a:endParaRPr lang="uk-UA"/>
          </a:p>
        </p:txBody>
      </p:sp>
    </p:spTree>
    <p:extLst>
      <p:ext uri="{BB962C8B-B14F-4D97-AF65-F5344CB8AC3E}">
        <p14:creationId xmlns:p14="http://schemas.microsoft.com/office/powerpoint/2010/main" val="326921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8985CDA-5BCE-4089-81B3-7000F9B93448}" type="slidenum">
              <a:rPr lang="uk-UA" smtClean="0"/>
              <a:t>27</a:t>
            </a:fld>
            <a:endParaRPr lang="uk-UA"/>
          </a:p>
        </p:txBody>
      </p:sp>
    </p:spTree>
    <p:extLst>
      <p:ext uri="{BB962C8B-B14F-4D97-AF65-F5344CB8AC3E}">
        <p14:creationId xmlns:p14="http://schemas.microsoft.com/office/powerpoint/2010/main" val="164235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8985CDA-5BCE-4089-81B3-7000F9B93448}" type="slidenum">
              <a:rPr lang="uk-UA" smtClean="0"/>
              <a:t>30</a:t>
            </a:fld>
            <a:endParaRPr lang="uk-UA"/>
          </a:p>
        </p:txBody>
      </p:sp>
    </p:spTree>
    <p:extLst>
      <p:ext uri="{BB962C8B-B14F-4D97-AF65-F5344CB8AC3E}">
        <p14:creationId xmlns:p14="http://schemas.microsoft.com/office/powerpoint/2010/main" val="220960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8D63DFA8-666F-44E7-B52B-245BBC07AE51}" type="datetimeFigureOut">
              <a:rPr lang="uk-UA" smtClean="0"/>
              <a:t>03.04.2026</a:t>
            </a:fld>
            <a:endParaRPr lang="uk-UA"/>
          </a:p>
        </p:txBody>
      </p:sp>
      <p:sp>
        <p:nvSpPr>
          <p:cNvPr id="9" name="Footer Placeholder 8"/>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BD5E1ACC-8A90-40F7-B80C-B76BF0C61A5C}" type="slidenum">
              <a:rPr lang="uk-UA" smtClean="0"/>
              <a:t>‹№›</a:t>
            </a:fld>
            <a:endParaRPr lang="uk-UA"/>
          </a:p>
        </p:txBody>
      </p:sp>
    </p:spTree>
    <p:extLst>
      <p:ext uri="{BB962C8B-B14F-4D97-AF65-F5344CB8AC3E}">
        <p14:creationId xmlns:p14="http://schemas.microsoft.com/office/powerpoint/2010/main" val="39436071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D63DFA8-666F-44E7-B52B-245BBC07AE51}" type="datetimeFigureOut">
              <a:rPr lang="uk-UA" smtClean="0"/>
              <a:t>03.04.2026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5E1ACC-8A90-40F7-B80C-B76BF0C61A5C}" type="slidenum">
              <a:rPr lang="uk-UA" smtClean="0"/>
              <a:t>‹№›</a:t>
            </a:fld>
            <a:endParaRPr lang="uk-UA"/>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877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D63DFA8-666F-44E7-B52B-245BBC07AE51}" type="datetimeFigureOut">
              <a:rPr lang="uk-UA" smtClean="0"/>
              <a:t>03.04.2026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5E1ACC-8A90-40F7-B80C-B76BF0C61A5C}" type="slidenum">
              <a:rPr lang="uk-UA" smtClean="0"/>
              <a:t>‹№›</a:t>
            </a:fld>
            <a:endParaRPr lang="uk-UA"/>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426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D63DFA8-666F-44E7-B52B-245BBC07AE51}" type="datetimeFigureOut">
              <a:rPr lang="uk-UA" smtClean="0"/>
              <a:t>03.04.2026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5E1ACC-8A90-40F7-B80C-B76BF0C61A5C}" type="slidenum">
              <a:rPr lang="uk-UA" smtClean="0"/>
              <a:t>‹№›</a:t>
            </a:fld>
            <a:endParaRPr lang="uk-UA"/>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168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D63DFA8-666F-44E7-B52B-245BBC07AE51}" type="datetimeFigureOut">
              <a:rPr lang="uk-UA" smtClean="0"/>
              <a:t>03.04.2026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5E1ACC-8A90-40F7-B80C-B76BF0C61A5C}" type="slidenum">
              <a:rPr lang="uk-UA" smtClean="0"/>
              <a:t>‹№›</a:t>
            </a:fld>
            <a:endParaRPr lang="uk-UA"/>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371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8D63DFA8-666F-44E7-B52B-245BBC07AE51}" type="datetimeFigureOut">
              <a:rPr lang="uk-UA" smtClean="0"/>
              <a:t>03.04.2026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D5E1ACC-8A90-40F7-B80C-B76BF0C61A5C}" type="slidenum">
              <a:rPr lang="uk-UA" smtClean="0"/>
              <a:t>‹№›</a:t>
            </a:fld>
            <a:endParaRPr lang="uk-UA"/>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453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8D63DFA8-666F-44E7-B52B-245BBC07AE51}" type="datetimeFigureOut">
              <a:rPr lang="uk-UA" smtClean="0"/>
              <a:t>03.04.2026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D5E1ACC-8A90-40F7-B80C-B76BF0C61A5C}" type="slidenum">
              <a:rPr lang="uk-UA" smtClean="0"/>
              <a:t>‹№›</a:t>
            </a:fld>
            <a:endParaRPr lang="uk-UA"/>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4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8D63DFA8-666F-44E7-B52B-245BBC07AE51}" type="datetimeFigureOut">
              <a:rPr lang="uk-UA" smtClean="0"/>
              <a:t>03.04.2026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D5E1ACC-8A90-40F7-B80C-B76BF0C61A5C}" type="slidenum">
              <a:rPr lang="uk-UA" smtClean="0"/>
              <a:t>‹№›</a:t>
            </a:fld>
            <a:endParaRPr lang="uk-UA"/>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953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3DFA8-666F-44E7-B52B-245BBC07AE51}" type="datetimeFigureOut">
              <a:rPr lang="uk-UA" smtClean="0"/>
              <a:t>03.04.2026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D5E1ACC-8A90-40F7-B80C-B76BF0C61A5C}" type="slidenum">
              <a:rPr lang="uk-UA" smtClean="0"/>
              <a:t>‹№›</a:t>
            </a:fld>
            <a:endParaRPr lang="uk-UA"/>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966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D63DFA8-666F-44E7-B52B-245BBC07AE51}" type="datetimeFigureOut">
              <a:rPr lang="uk-UA" smtClean="0"/>
              <a:t>03.04.2026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D5E1ACC-8A90-40F7-B80C-B76BF0C61A5C}" type="slidenum">
              <a:rPr lang="uk-UA" smtClean="0"/>
              <a:t>‹№›</a:t>
            </a:fld>
            <a:endParaRPr lang="uk-UA"/>
          </a:p>
        </p:txBody>
      </p:sp>
    </p:spTree>
    <p:extLst>
      <p:ext uri="{BB962C8B-B14F-4D97-AF65-F5344CB8AC3E}">
        <p14:creationId xmlns:p14="http://schemas.microsoft.com/office/powerpoint/2010/main" val="93838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D63DFA8-666F-44E7-B52B-245BBC07AE51}" type="datetimeFigureOut">
              <a:rPr lang="uk-UA" smtClean="0"/>
              <a:t>03.04.2026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D5E1ACC-8A90-40F7-B80C-B76BF0C61A5C}" type="slidenum">
              <a:rPr lang="uk-UA" smtClean="0"/>
              <a:t>‹№›</a:t>
            </a:fld>
            <a:endParaRPr lang="uk-UA"/>
          </a:p>
        </p:txBody>
      </p:sp>
    </p:spTree>
    <p:extLst>
      <p:ext uri="{BB962C8B-B14F-4D97-AF65-F5344CB8AC3E}">
        <p14:creationId xmlns:p14="http://schemas.microsoft.com/office/powerpoint/2010/main" val="299770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8D63DFA8-666F-44E7-B52B-245BBC07AE51}" type="datetimeFigureOut">
              <a:rPr lang="uk-UA" smtClean="0"/>
              <a:t>03.04.2026</a:t>
            </a:fld>
            <a:endParaRPr lang="uk-U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uk-U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BD5E1ACC-8A90-40F7-B80C-B76BF0C61A5C}" type="slidenum">
              <a:rPr lang="uk-UA" smtClean="0"/>
              <a:t>‹№›</a:t>
            </a:fld>
            <a:endParaRPr lang="uk-UA"/>
          </a:p>
        </p:txBody>
      </p:sp>
    </p:spTree>
    <p:extLst>
      <p:ext uri="{BB962C8B-B14F-4D97-AF65-F5344CB8AC3E}">
        <p14:creationId xmlns:p14="http://schemas.microsoft.com/office/powerpoint/2010/main" val="23294745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B88610-AA90-4D5D-8EAE-E5EA109C9AD4}"/>
              </a:ext>
            </a:extLst>
          </p:cNvPr>
          <p:cNvSpPr>
            <a:spLocks noGrp="1"/>
          </p:cNvSpPr>
          <p:nvPr>
            <p:ph type="ctrTitle"/>
          </p:nvPr>
        </p:nvSpPr>
        <p:spPr>
          <a:xfrm>
            <a:off x="1200574" y="1103376"/>
            <a:ext cx="9418320" cy="4041648"/>
          </a:xfrm>
        </p:spPr>
        <p:txBody>
          <a:bodyPr>
            <a:normAutofit/>
          </a:bodyPr>
          <a:lstStyle/>
          <a:p>
            <a:pPr algn="ctr"/>
            <a:r>
              <a:rPr lang="ru-RU"/>
              <a:t>Тема. </a:t>
            </a:r>
            <a:r>
              <a:rPr lang="ru-RU" dirty="0" err="1"/>
              <a:t>Ринок</a:t>
            </a:r>
            <a:r>
              <a:rPr lang="ru-RU" dirty="0"/>
              <a:t> </a:t>
            </a:r>
            <a:r>
              <a:rPr lang="ru-RU" dirty="0" err="1"/>
              <a:t>міжнародних</a:t>
            </a:r>
            <a:r>
              <a:rPr lang="ru-RU" dirty="0"/>
              <a:t> </a:t>
            </a:r>
            <a:r>
              <a:rPr lang="ru-RU" dirty="0" err="1"/>
              <a:t>інвестицій</a:t>
            </a:r>
            <a:endParaRPr lang="uk-UA" dirty="0"/>
          </a:p>
        </p:txBody>
      </p:sp>
    </p:spTree>
    <p:extLst>
      <p:ext uri="{BB962C8B-B14F-4D97-AF65-F5344CB8AC3E}">
        <p14:creationId xmlns:p14="http://schemas.microsoft.com/office/powerpoint/2010/main" val="136275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597B768-A6F3-45A2-B18F-6454189DD328}"/>
              </a:ext>
            </a:extLst>
          </p:cNvPr>
          <p:cNvSpPr>
            <a:spLocks noGrp="1"/>
          </p:cNvSpPr>
          <p:nvPr>
            <p:ph idx="1"/>
          </p:nvPr>
        </p:nvSpPr>
        <p:spPr>
          <a:xfrm>
            <a:off x="1261872" y="386862"/>
            <a:ext cx="9535082" cy="6189784"/>
          </a:xfrm>
        </p:spPr>
        <p:txBody>
          <a:bodyPr>
            <a:normAutofit fontScale="70000" lnSpcReduction="20000"/>
          </a:bodyPr>
          <a:lstStyle/>
          <a:p>
            <a:pPr algn="just"/>
            <a:r>
              <a:rPr lang="uk-UA" b="1" dirty="0"/>
              <a:t>3. За формами власності: </a:t>
            </a:r>
          </a:p>
          <a:p>
            <a:pPr algn="just"/>
            <a:r>
              <a:rPr lang="uk-UA" dirty="0"/>
              <a:t>приватні – вкладення капіталу (коштів) у реальні активи (як матеріальні, так і нематеріальні, а також у виробничі фонди – основні й оборотні) сфер і галузей народного господарства з метою оновлення існуючих і створення нових матеріальних благ; </a:t>
            </a:r>
          </a:p>
          <a:p>
            <a:pPr algn="just"/>
            <a:r>
              <a:rPr lang="uk-UA" dirty="0"/>
              <a:t>державні – здійснюються центральними і місцевими органами влади.</a:t>
            </a:r>
          </a:p>
          <a:p>
            <a:pPr algn="just"/>
            <a:r>
              <a:rPr lang="uk-UA" b="1" dirty="0"/>
              <a:t>4. За періодом дії: </a:t>
            </a:r>
          </a:p>
          <a:p>
            <a:pPr algn="just"/>
            <a:r>
              <a:rPr lang="uk-UA" dirty="0"/>
              <a:t>короткострокові – вкладення капіталу на період до року; </a:t>
            </a:r>
          </a:p>
          <a:p>
            <a:pPr algn="just"/>
            <a:r>
              <a:rPr lang="uk-UA" dirty="0"/>
              <a:t>довгострокові – розраховані на термін більше року або не обмежені якимось терміном.</a:t>
            </a:r>
          </a:p>
          <a:p>
            <a:pPr algn="just"/>
            <a:r>
              <a:rPr lang="uk-UA" b="1" dirty="0"/>
              <a:t>5. За регіональною ознакою: </a:t>
            </a:r>
          </a:p>
          <a:p>
            <a:pPr algn="just"/>
            <a:r>
              <a:rPr lang="uk-UA" dirty="0"/>
              <a:t>внутрішні – вкладення коштів в об’єкти інвестування, розміщені у територіальних межах даної країни.</a:t>
            </a:r>
          </a:p>
          <a:p>
            <a:pPr algn="just"/>
            <a:r>
              <a:rPr lang="uk-UA" dirty="0"/>
              <a:t>зовнішні (зарубіжні) – вкладення в об’єкти інвестування, розміщені за територіальними межами даної країни; </a:t>
            </a:r>
          </a:p>
          <a:p>
            <a:pPr algn="just"/>
            <a:r>
              <a:rPr lang="uk-UA" dirty="0"/>
              <a:t>міжнародні – інвестиції за кордон та іноземні. Це інвестиції, реалізація яких передбачає взаємодію учасників, які належать різним державам (резидентів та нерезидентів стосовно конкретної країни.</a:t>
            </a:r>
          </a:p>
          <a:p>
            <a:pPr algn="just"/>
            <a:r>
              <a:rPr lang="uk-UA" b="1" dirty="0"/>
              <a:t>6. За характером участі в інвестиційному процесі: </a:t>
            </a:r>
          </a:p>
          <a:p>
            <a:pPr algn="just"/>
            <a:r>
              <a:rPr lang="uk-UA" dirty="0"/>
              <a:t>прямі – вкладення капіталу з метою сприяння отримання прибутку (доходу) та вкладання, що зумовлені довгостроковим економічним інтересом і забезпечують контроль інвестора над об’єктом інвестування, а також усі </a:t>
            </a:r>
            <a:r>
              <a:rPr lang="uk-UA" dirty="0" err="1"/>
              <a:t>внутрішьокорпораційні</a:t>
            </a:r>
            <a:r>
              <a:rPr lang="uk-UA" dirty="0"/>
              <a:t> перекази капіталу у формі кредитів і позик між прямим інвестором і філіями, дочірніми та асоційованими компаніями;       </a:t>
            </a:r>
          </a:p>
          <a:p>
            <a:pPr algn="just"/>
            <a:r>
              <a:rPr lang="uk-UA" dirty="0"/>
              <a:t>портфельні – вкладення капіталу в цінні папери з метою отримання доходу (дивідендів). Такі інвестиції не забезпечують реального контролю інвестора над об’єктом інвестування.</a:t>
            </a:r>
          </a:p>
        </p:txBody>
      </p:sp>
    </p:spTree>
    <p:extLst>
      <p:ext uri="{BB962C8B-B14F-4D97-AF65-F5344CB8AC3E}">
        <p14:creationId xmlns:p14="http://schemas.microsoft.com/office/powerpoint/2010/main" val="3021455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ploring Real Estate Opportunities: 11 Exciting Ways to Invest in Real  Estate in Nigeria">
            <a:extLst>
              <a:ext uri="{FF2B5EF4-FFF2-40B4-BE49-F238E27FC236}">
                <a16:creationId xmlns:a16="http://schemas.microsoft.com/office/drawing/2014/main" id="{09D56476-0856-4B4B-8EB8-A56CC8F92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012" y="669131"/>
            <a:ext cx="6038850" cy="4524375"/>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1A637491-5537-4709-9334-670FA0D77049}"/>
              </a:ext>
            </a:extLst>
          </p:cNvPr>
          <p:cNvSpPr>
            <a:spLocks noGrp="1"/>
          </p:cNvSpPr>
          <p:nvPr>
            <p:ph idx="1"/>
          </p:nvPr>
        </p:nvSpPr>
        <p:spPr>
          <a:xfrm>
            <a:off x="778213" y="669131"/>
            <a:ext cx="4952661" cy="5519737"/>
          </a:xfrm>
        </p:spPr>
        <p:txBody>
          <a:bodyPr/>
          <a:lstStyle/>
          <a:p>
            <a:pPr algn="just"/>
            <a:r>
              <a:rPr lang="uk-UA" dirty="0"/>
              <a:t>Динаміка показників чистих інвестицій відображає характер і особливості економічного розвитку країни у певний історичний термін. При цьому зростання обсягів чистих інвестицій зумовлює збільшення прибутку, а темпи зростання сумарного прибутку значно перевищують темпи зростання обсягу чистих інвестицій. Таке явище називається ефектом мультиплікатора і залежить від числового значення коефіцієнта, що характеризує відношення зростання прибутку до збільшення обсягу чистих інвестицій.</a:t>
            </a:r>
          </a:p>
        </p:txBody>
      </p:sp>
    </p:spTree>
    <p:extLst>
      <p:ext uri="{BB962C8B-B14F-4D97-AF65-F5344CB8AC3E}">
        <p14:creationId xmlns:p14="http://schemas.microsoft.com/office/powerpoint/2010/main" val="266044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09028B-4B14-4804-8DA6-0D09F5C5A771}"/>
              </a:ext>
            </a:extLst>
          </p:cNvPr>
          <p:cNvSpPr>
            <a:spLocks noGrp="1"/>
          </p:cNvSpPr>
          <p:nvPr>
            <p:ph type="title"/>
          </p:nvPr>
        </p:nvSpPr>
        <p:spPr>
          <a:xfrm>
            <a:off x="1050856" y="3758368"/>
            <a:ext cx="9692640" cy="2167648"/>
          </a:xfrm>
        </p:spPr>
        <p:txBody>
          <a:bodyPr>
            <a:normAutofit fontScale="90000"/>
          </a:bodyPr>
          <a:lstStyle/>
          <a:p>
            <a:pPr algn="ctr"/>
            <a:r>
              <a:rPr lang="uk-UA" dirty="0">
                <a:solidFill>
                  <a:schemeClr val="tx1"/>
                </a:solidFill>
              </a:rPr>
              <a:t>Важливою складовою міжнародної інвестиційної взаємодії є державна іноземна допомога, що не має комерційного характеру і надається на пільгових умовах. Структурно її формують гранти, позики і технічна допомога, що мають як двох-, так і багатосторонню основу.</a:t>
            </a:r>
          </a:p>
        </p:txBody>
      </p:sp>
    </p:spTree>
    <p:extLst>
      <p:ext uri="{BB962C8B-B14F-4D97-AF65-F5344CB8AC3E}">
        <p14:creationId xmlns:p14="http://schemas.microsoft.com/office/powerpoint/2010/main" val="123217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21A9713-9EEC-409D-9EF7-CA1ED5563A34}"/>
              </a:ext>
            </a:extLst>
          </p:cNvPr>
          <p:cNvSpPr>
            <a:spLocks noGrp="1"/>
          </p:cNvSpPr>
          <p:nvPr>
            <p:ph idx="1"/>
          </p:nvPr>
        </p:nvSpPr>
        <p:spPr>
          <a:xfrm>
            <a:off x="872405" y="626533"/>
            <a:ext cx="5663862" cy="5554134"/>
          </a:xfrm>
        </p:spPr>
        <p:txBody>
          <a:bodyPr>
            <a:normAutofit lnSpcReduction="10000"/>
          </a:bodyPr>
          <a:lstStyle/>
          <a:p>
            <a:pPr algn="just"/>
            <a:r>
              <a:rPr lang="uk-UA" dirty="0"/>
              <a:t>У країн-донорів (як правило, розвинених країн) при наданні допомоги тій чи іншій країні превалюють політичні і стратегічні пріоритети. В той же час, майже у всіх випадках має місце економічне обґрунтування грантів, позик, технічної допомоги. Наприклад, типовими є «прив’язка» іноземної допомоги до експорту країни-донора, а також подорожчання іноземної допомоги, превалювання позик над грантами тощо.</a:t>
            </a:r>
          </a:p>
          <a:p>
            <a:pPr algn="just"/>
            <a:r>
              <a:rPr lang="uk-UA" dirty="0"/>
              <a:t>Мотивація країн-реципієнтів (в основному, країни, що розвиваються, та країни з перехідними економіками) випливає з необхідності залучення ними додаткових ресурсів для власного економічного розвитку за умов недостатності внутрішніх накопичень для підтримки валюти та інвестування.</a:t>
            </a:r>
          </a:p>
        </p:txBody>
      </p:sp>
      <p:pic>
        <p:nvPicPr>
          <p:cNvPr id="3074" name="Picture 2" descr="7 Advantages of Investing in Real Estate In India">
            <a:extLst>
              <a:ext uri="{FF2B5EF4-FFF2-40B4-BE49-F238E27FC236}">
                <a16:creationId xmlns:a16="http://schemas.microsoft.com/office/drawing/2014/main" id="{F643BA8B-4AF6-49A9-AD52-052D50BFC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5" t="94" r="5450" b="-422"/>
          <a:stretch/>
        </p:blipFill>
        <p:spPr bwMode="auto">
          <a:xfrm>
            <a:off x="6699969" y="667568"/>
            <a:ext cx="4472855" cy="24528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ight Reasons You Should Consider Real Estate Investing">
            <a:extLst>
              <a:ext uri="{FF2B5EF4-FFF2-40B4-BE49-F238E27FC236}">
                <a16:creationId xmlns:a16="http://schemas.microsoft.com/office/drawing/2014/main" id="{CF606AF5-4ABE-41E5-BDCB-063C95E8A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970" y="3298825"/>
            <a:ext cx="4472855" cy="289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5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FEC855B-647F-4730-989F-C608C69E1A68}"/>
              </a:ext>
            </a:extLst>
          </p:cNvPr>
          <p:cNvPicPr>
            <a:picLocks noChangeAspect="1"/>
          </p:cNvPicPr>
          <p:nvPr/>
        </p:nvPicPr>
        <p:blipFill rotWithShape="1">
          <a:blip r:embed="rId2"/>
          <a:srcRect r="5680"/>
          <a:stretch/>
        </p:blipFill>
        <p:spPr>
          <a:xfrm>
            <a:off x="3102941" y="523142"/>
            <a:ext cx="8140791" cy="5520267"/>
          </a:xfrm>
          <a:prstGeom prst="rect">
            <a:avLst/>
          </a:prstGeom>
        </p:spPr>
      </p:pic>
      <p:sp>
        <p:nvSpPr>
          <p:cNvPr id="3" name="Місце для вмісту 2">
            <a:extLst>
              <a:ext uri="{FF2B5EF4-FFF2-40B4-BE49-F238E27FC236}">
                <a16:creationId xmlns:a16="http://schemas.microsoft.com/office/drawing/2014/main" id="{E690564C-B13E-4948-BF80-A9A54D195FDA}"/>
              </a:ext>
            </a:extLst>
          </p:cNvPr>
          <p:cNvSpPr>
            <a:spLocks noGrp="1"/>
          </p:cNvSpPr>
          <p:nvPr>
            <p:ph idx="1"/>
          </p:nvPr>
        </p:nvSpPr>
        <p:spPr>
          <a:xfrm>
            <a:off x="533739" y="694266"/>
            <a:ext cx="2988394" cy="5962325"/>
          </a:xfrm>
        </p:spPr>
        <p:txBody>
          <a:bodyPr/>
          <a:lstStyle/>
          <a:p>
            <a:pPr algn="just"/>
            <a:r>
              <a:rPr lang="uk-UA" dirty="0"/>
              <a:t>У світогосподарській теорії і практиці суб’єктів інвестиційної діяльності поділяють на: індивідуальних, інституціональних, корпоративних інвесторів і державу в особі уряду. </a:t>
            </a:r>
            <a:r>
              <a:rPr lang="ru-RU" dirty="0" err="1"/>
              <a:t>Відмінності</a:t>
            </a:r>
            <a:r>
              <a:rPr lang="ru-RU" dirty="0"/>
              <a:t> </a:t>
            </a:r>
            <a:r>
              <a:rPr lang="ru-RU" dirty="0" err="1"/>
              <a:t>між</a:t>
            </a:r>
            <a:r>
              <a:rPr lang="ru-RU" dirty="0"/>
              <a:t> ними </a:t>
            </a:r>
            <a:r>
              <a:rPr lang="ru-RU" dirty="0" err="1"/>
              <a:t>полягають</a:t>
            </a:r>
            <a:r>
              <a:rPr lang="ru-RU" dirty="0"/>
              <a:t> в масштабах </a:t>
            </a:r>
            <a:r>
              <a:rPr lang="ru-RU" dirty="0" err="1"/>
              <a:t>інвестованих</a:t>
            </a:r>
            <a:r>
              <a:rPr lang="ru-RU" dirty="0"/>
              <a:t> </a:t>
            </a:r>
            <a:r>
              <a:rPr lang="ru-RU" dirty="0" err="1"/>
              <a:t>ресурсів</a:t>
            </a:r>
            <a:r>
              <a:rPr lang="ru-RU" dirty="0"/>
              <a:t>, </a:t>
            </a:r>
            <a:r>
              <a:rPr lang="ru-RU" dirty="0" err="1"/>
              <a:t>характері</a:t>
            </a:r>
            <a:r>
              <a:rPr lang="ru-RU" dirty="0"/>
              <a:t> і методиках </a:t>
            </a:r>
            <a:r>
              <a:rPr lang="ru-RU" dirty="0" err="1"/>
              <a:t>прийняття</a:t>
            </a:r>
            <a:r>
              <a:rPr lang="ru-RU" dirty="0"/>
              <a:t> </a:t>
            </a:r>
            <a:r>
              <a:rPr lang="ru-RU" dirty="0" err="1"/>
              <a:t>рішень</a:t>
            </a:r>
            <a:r>
              <a:rPr lang="ru-RU" dirty="0"/>
              <a:t>.</a:t>
            </a:r>
            <a:endParaRPr lang="uk-UA" dirty="0"/>
          </a:p>
        </p:txBody>
      </p:sp>
    </p:spTree>
    <p:extLst>
      <p:ext uri="{BB962C8B-B14F-4D97-AF65-F5344CB8AC3E}">
        <p14:creationId xmlns:p14="http://schemas.microsoft.com/office/powerpoint/2010/main" val="175928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4F8626A-0F71-404A-B96D-A18A0E570045}"/>
              </a:ext>
            </a:extLst>
          </p:cNvPr>
          <p:cNvSpPr>
            <a:spLocks noGrp="1"/>
          </p:cNvSpPr>
          <p:nvPr>
            <p:ph idx="1"/>
          </p:nvPr>
        </p:nvSpPr>
        <p:spPr>
          <a:xfrm>
            <a:off x="923205" y="355600"/>
            <a:ext cx="10185062" cy="5317067"/>
          </a:xfrm>
        </p:spPr>
        <p:txBody>
          <a:bodyPr>
            <a:normAutofit lnSpcReduction="10000"/>
          </a:bodyPr>
          <a:lstStyle/>
          <a:p>
            <a:pPr algn="just"/>
            <a:r>
              <a:rPr lang="uk-UA" b="1" dirty="0"/>
              <a:t>Інституційний інвестор </a:t>
            </a:r>
            <a:r>
              <a:rPr lang="uk-UA" dirty="0"/>
              <a:t>– це фінансовий посередник, що акумулює кошти індивідуальних інвесторів і здійснює спеціалізовану інвестиційну діяльність, наприклад з цінними паперами. До інституціональних інвесторів відносяться інвестиційні фонди та компанії, пенсійні фонди, страхові компанії, взаємні фонди, а також банки. Корпоративними інвесторами є підприємства та організації різних галузей економіки. Уряди країн виступають як специфічні інвестори.</a:t>
            </a:r>
          </a:p>
          <a:p>
            <a:pPr algn="just"/>
            <a:r>
              <a:rPr lang="uk-UA" dirty="0"/>
              <a:t>Вітчизняне законодавство розділяє суб’єктів інвестиційної діяльності на інвесторів і учасників інвестиційної діяльності (фізичні особи, юридичні особи та країни). Вітчизняні підприємства, за українськими законами є юридичними особами, також, по своїй суті відносяться до корпоративних інвесторів, що можуть здійснювати інвестиційну діяльність напряму (виконуючи при цьому і функції учасників інвестиційної діяльності) або через посередників (переважно інституціональних інвесторів при реалізації фінансових інвестицій).</a:t>
            </a:r>
          </a:p>
          <a:p>
            <a:pPr algn="just"/>
            <a:r>
              <a:rPr lang="uk-UA" dirty="0"/>
              <a:t>Також виділяють розподіл суб’єктів інвестиційної діяльності за роллю, яку вони виконують в інвестиційній діяльності, тобто: інвесторів, замовників, виконавців робіт, постачальників, банків, посередницьких компаній та бірж.</a:t>
            </a:r>
          </a:p>
        </p:txBody>
      </p:sp>
    </p:spTree>
    <p:extLst>
      <p:ext uri="{BB962C8B-B14F-4D97-AF65-F5344CB8AC3E}">
        <p14:creationId xmlns:p14="http://schemas.microsoft.com/office/powerpoint/2010/main" val="426896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3E0A30EA-3141-4A50-84F8-C6D3B5970E8A}"/>
              </a:ext>
            </a:extLst>
          </p:cNvPr>
          <p:cNvPicPr>
            <a:picLocks noGrp="1" noChangeAspect="1"/>
          </p:cNvPicPr>
          <p:nvPr>
            <p:ph idx="1"/>
          </p:nvPr>
        </p:nvPicPr>
        <p:blipFill rotWithShape="1">
          <a:blip r:embed="rId2"/>
          <a:srcRect r="4104"/>
          <a:stretch/>
        </p:blipFill>
        <p:spPr>
          <a:xfrm>
            <a:off x="518827" y="390777"/>
            <a:ext cx="10826506" cy="5703912"/>
          </a:xfrm>
        </p:spPr>
      </p:pic>
    </p:spTree>
    <p:extLst>
      <p:ext uri="{BB962C8B-B14F-4D97-AF65-F5344CB8AC3E}">
        <p14:creationId xmlns:p14="http://schemas.microsoft.com/office/powerpoint/2010/main" val="250513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73FFF-13F0-4866-8013-E6BC85EBED9A}"/>
              </a:ext>
            </a:extLst>
          </p:cNvPr>
          <p:cNvSpPr>
            <a:spLocks noGrp="1"/>
          </p:cNvSpPr>
          <p:nvPr>
            <p:ph type="title"/>
          </p:nvPr>
        </p:nvSpPr>
        <p:spPr/>
        <p:txBody>
          <a:bodyPr>
            <a:normAutofit/>
          </a:bodyPr>
          <a:lstStyle/>
          <a:p>
            <a:pPr algn="just"/>
            <a:r>
              <a:rPr lang="uk-UA" sz="3200" dirty="0"/>
              <a:t>В залежності від інтересів суб’єктів, їхніх мотивів та стимулів в інвестиційній діяльності виділяють:</a:t>
            </a:r>
          </a:p>
        </p:txBody>
      </p:sp>
      <p:sp>
        <p:nvSpPr>
          <p:cNvPr id="3" name="Місце для вмісту 2">
            <a:extLst>
              <a:ext uri="{FF2B5EF4-FFF2-40B4-BE49-F238E27FC236}">
                <a16:creationId xmlns:a16="http://schemas.microsoft.com/office/drawing/2014/main" id="{4DD75607-F5D7-467B-808D-326826ABCDF1}"/>
              </a:ext>
            </a:extLst>
          </p:cNvPr>
          <p:cNvSpPr>
            <a:spLocks noGrp="1"/>
          </p:cNvSpPr>
          <p:nvPr>
            <p:ph idx="1"/>
          </p:nvPr>
        </p:nvSpPr>
        <p:spPr>
          <a:xfrm>
            <a:off x="1261872" y="1828800"/>
            <a:ext cx="9692640" cy="4351337"/>
          </a:xfrm>
        </p:spPr>
        <p:txBody>
          <a:bodyPr>
            <a:normAutofit/>
          </a:bodyPr>
          <a:lstStyle/>
          <a:p>
            <a:r>
              <a:rPr lang="uk-UA" dirty="0"/>
              <a:t>Меркантильні інвестиції (здійснювані за рахунок власних коштів інвестора і такі, що мають пріоритетною метою отримання прибутку); </a:t>
            </a:r>
          </a:p>
          <a:p>
            <a:r>
              <a:rPr lang="uk-UA" dirty="0"/>
              <a:t>Некомерційні (створювані з метою отримання соціального ефекту); </a:t>
            </a:r>
          </a:p>
          <a:p>
            <a:r>
              <a:rPr lang="uk-UA" dirty="0"/>
              <a:t>Асоційовані (направлені не на отримання поточних дивідендів, а на досягнення стратегічних пріоритетів). </a:t>
            </a:r>
          </a:p>
          <a:p>
            <a:pPr algn="just"/>
            <a:r>
              <a:rPr lang="uk-UA" dirty="0"/>
              <a:t>Інвестиційна діяльність (</a:t>
            </a:r>
            <a:r>
              <a:rPr lang="en-US" dirty="0"/>
              <a:t>investing activity) </a:t>
            </a:r>
            <a:r>
              <a:rPr lang="uk-UA" dirty="0"/>
              <a:t>являє собою сукупність практичних дій суб’єктів (інвесторів та учасників) із реалізації інвестицій. Головним суб’єктом інвестиційної діяльності, що приймає рішення про вкладення власних, запозичених або залучених майнових чи інтелектуальних цінностей у об’єкти інвестування є інвестор. </a:t>
            </a:r>
          </a:p>
        </p:txBody>
      </p:sp>
    </p:spTree>
    <p:extLst>
      <p:ext uri="{BB962C8B-B14F-4D97-AF65-F5344CB8AC3E}">
        <p14:creationId xmlns:p14="http://schemas.microsoft.com/office/powerpoint/2010/main" val="157272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09BE52-46A8-4872-B1B4-12F3D5F3C1AC}"/>
              </a:ext>
            </a:extLst>
          </p:cNvPr>
          <p:cNvSpPr>
            <a:spLocks noGrp="1"/>
          </p:cNvSpPr>
          <p:nvPr>
            <p:ph type="title"/>
          </p:nvPr>
        </p:nvSpPr>
        <p:spPr/>
        <p:txBody>
          <a:bodyPr>
            <a:normAutofit fontScale="90000"/>
          </a:bodyPr>
          <a:lstStyle/>
          <a:p>
            <a:r>
              <a:rPr lang="ru-RU" dirty="0" err="1"/>
              <a:t>Міжнародні</a:t>
            </a:r>
            <a:r>
              <a:rPr lang="ru-RU" dirty="0"/>
              <a:t> </a:t>
            </a:r>
            <a:r>
              <a:rPr lang="ru-RU" dirty="0" err="1"/>
              <a:t>портфельні</a:t>
            </a:r>
            <a:r>
              <a:rPr lang="ru-RU" dirty="0"/>
              <a:t> </a:t>
            </a:r>
            <a:r>
              <a:rPr lang="ru-RU" dirty="0" err="1"/>
              <a:t>інвестиції</a:t>
            </a:r>
            <a:r>
              <a:rPr lang="ru-RU" dirty="0"/>
              <a:t> та </a:t>
            </a:r>
            <a:r>
              <a:rPr lang="ru-RU" dirty="0" err="1"/>
              <a:t>світовий</a:t>
            </a:r>
            <a:r>
              <a:rPr lang="ru-RU" dirty="0"/>
              <a:t> </a:t>
            </a:r>
            <a:r>
              <a:rPr lang="ru-RU" dirty="0" err="1"/>
              <a:t>фондовий</a:t>
            </a:r>
            <a:r>
              <a:rPr lang="ru-RU" dirty="0"/>
              <a:t> </a:t>
            </a:r>
            <a:r>
              <a:rPr lang="ru-RU" dirty="0" err="1"/>
              <a:t>ринок</a:t>
            </a:r>
            <a:endParaRPr lang="uk-UA" dirty="0"/>
          </a:p>
        </p:txBody>
      </p:sp>
      <p:sp>
        <p:nvSpPr>
          <p:cNvPr id="3" name="Місце для вмісту 2">
            <a:extLst>
              <a:ext uri="{FF2B5EF4-FFF2-40B4-BE49-F238E27FC236}">
                <a16:creationId xmlns:a16="http://schemas.microsoft.com/office/drawing/2014/main" id="{C37FE481-70C3-4976-9386-C1A2B4D65DEB}"/>
              </a:ext>
            </a:extLst>
          </p:cNvPr>
          <p:cNvSpPr>
            <a:spLocks noGrp="1"/>
          </p:cNvSpPr>
          <p:nvPr>
            <p:ph idx="1"/>
          </p:nvPr>
        </p:nvSpPr>
        <p:spPr>
          <a:xfrm>
            <a:off x="1261872" y="1828800"/>
            <a:ext cx="9692640" cy="4351337"/>
          </a:xfrm>
        </p:spPr>
        <p:txBody>
          <a:bodyPr/>
          <a:lstStyle/>
          <a:p>
            <a:pPr algn="just"/>
            <a:r>
              <a:rPr lang="uk-UA" dirty="0"/>
              <a:t>Комплекс заходів з моменту прийняття рішення про інвестування до завершальної стадії інвестиційного проекту визначається як інвестиційний цикл, що включає передінвестиційну, інвестиційну та експлуатаційну фази. </a:t>
            </a:r>
          </a:p>
          <a:p>
            <a:pPr algn="just"/>
            <a:r>
              <a:rPr lang="uk-UA" b="1" dirty="0"/>
              <a:t>Прямими інвестиціями </a:t>
            </a:r>
            <a:r>
              <a:rPr lang="uk-UA" dirty="0"/>
              <a:t>є як первинні вкладення компаній за кордон власного капіталу (капітал філій і частка акцій у дочірніх та асоційованих компаніях), так і реінвестування прибутку (частка доходів інвестора, яка не розподіляється, не переказується материнській компанії, а спрямовується на розширене виробництво у приймаючій країні). Крім того, до прямих інвестицій відносяться і усі </a:t>
            </a:r>
            <a:r>
              <a:rPr lang="uk-UA" dirty="0" err="1"/>
              <a:t>внутрішньокорпораційні</a:t>
            </a:r>
            <a:r>
              <a:rPr lang="uk-UA" dirty="0"/>
              <a:t> переміщення капіталу у формі кредитів і позик в межах ТНК.</a:t>
            </a:r>
          </a:p>
        </p:txBody>
      </p:sp>
    </p:spTree>
    <p:extLst>
      <p:ext uri="{BB962C8B-B14F-4D97-AF65-F5344CB8AC3E}">
        <p14:creationId xmlns:p14="http://schemas.microsoft.com/office/powerpoint/2010/main" val="2337426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A7B91-4EC9-4890-93F9-D2E28A6747EC}"/>
              </a:ext>
            </a:extLst>
          </p:cNvPr>
          <p:cNvSpPr>
            <a:spLocks noGrp="1"/>
          </p:cNvSpPr>
          <p:nvPr>
            <p:ph type="title"/>
          </p:nvPr>
        </p:nvSpPr>
        <p:spPr/>
        <p:txBody>
          <a:bodyPr/>
          <a:lstStyle/>
          <a:p>
            <a:r>
              <a:rPr lang="ru-RU" dirty="0" err="1"/>
              <a:t>Прямі</a:t>
            </a:r>
            <a:r>
              <a:rPr lang="ru-RU" dirty="0"/>
              <a:t> </a:t>
            </a:r>
            <a:r>
              <a:rPr lang="ru-RU" dirty="0" err="1"/>
              <a:t>іноземні</a:t>
            </a:r>
            <a:r>
              <a:rPr lang="ru-RU" dirty="0"/>
              <a:t> </a:t>
            </a:r>
            <a:r>
              <a:rPr lang="ru-RU" dirty="0" err="1"/>
              <a:t>інвестиції</a:t>
            </a:r>
            <a:r>
              <a:rPr lang="ru-RU" dirty="0"/>
              <a:t> </a:t>
            </a:r>
            <a:r>
              <a:rPr lang="ru-RU" dirty="0" err="1"/>
              <a:t>мають</a:t>
            </a:r>
            <a:r>
              <a:rPr lang="ru-RU" dirty="0"/>
              <a:t> три </a:t>
            </a:r>
            <a:r>
              <a:rPr lang="ru-RU" dirty="0" err="1"/>
              <a:t>основні</a:t>
            </a:r>
            <a:r>
              <a:rPr lang="ru-RU" dirty="0"/>
              <a:t> </a:t>
            </a:r>
            <a:r>
              <a:rPr lang="ru-RU" dirty="0" err="1"/>
              <a:t>компоненти</a:t>
            </a:r>
            <a:r>
              <a:rPr lang="ru-RU" dirty="0"/>
              <a:t>: </a:t>
            </a:r>
            <a:endParaRPr lang="uk-UA" dirty="0"/>
          </a:p>
        </p:txBody>
      </p:sp>
      <p:sp>
        <p:nvSpPr>
          <p:cNvPr id="3" name="Місце для вмісту 2">
            <a:extLst>
              <a:ext uri="{FF2B5EF4-FFF2-40B4-BE49-F238E27FC236}">
                <a16:creationId xmlns:a16="http://schemas.microsoft.com/office/drawing/2014/main" id="{255E4EDF-012D-401F-A09B-918E7B93DF56}"/>
              </a:ext>
            </a:extLst>
          </p:cNvPr>
          <p:cNvSpPr>
            <a:spLocks noGrp="1"/>
          </p:cNvSpPr>
          <p:nvPr>
            <p:ph idx="1"/>
          </p:nvPr>
        </p:nvSpPr>
        <p:spPr>
          <a:xfrm>
            <a:off x="1261871" y="1828800"/>
            <a:ext cx="9692639" cy="4735002"/>
          </a:xfrm>
        </p:spPr>
        <p:txBody>
          <a:bodyPr/>
          <a:lstStyle/>
          <a:p>
            <a:pPr algn="just"/>
            <a:r>
              <a:rPr lang="uk-UA" dirty="0"/>
              <a:t>акційний капітал – купівля інвестором акцій підприємства в іншій країні; </a:t>
            </a:r>
          </a:p>
          <a:p>
            <a:pPr algn="just"/>
            <a:r>
              <a:rPr lang="uk-UA" dirty="0"/>
              <a:t>реінвестовані доходи – пряма частка доходів інвестора (</a:t>
            </a:r>
            <a:r>
              <a:rPr lang="uk-UA" dirty="0" err="1"/>
              <a:t>пропорційно</a:t>
            </a:r>
            <a:r>
              <a:rPr lang="uk-UA" dirty="0"/>
              <a:t> до прямої акційної участі), що не розподілені як дивіденди філіями, чи доходи, що не переказані до материнської фірми; </a:t>
            </a:r>
          </a:p>
          <a:p>
            <a:pPr algn="just"/>
            <a:r>
              <a:rPr lang="uk-UA" dirty="0" err="1"/>
              <a:t>внутрішньофірмові</a:t>
            </a:r>
            <a:r>
              <a:rPr lang="uk-UA" dirty="0"/>
              <a:t> позики, або </a:t>
            </a:r>
            <a:r>
              <a:rPr lang="uk-UA" dirty="0" err="1"/>
              <a:t>внутрішньофірмові</a:t>
            </a:r>
            <a:r>
              <a:rPr lang="uk-UA" dirty="0"/>
              <a:t> боргові трансакції – це коротко- чи довгострокові позики, що надаються один одному прямими інвесторами (материнськими компаніями та їхніми філіями).</a:t>
            </a:r>
          </a:p>
          <a:p>
            <a:endParaRPr lang="uk-UA" dirty="0"/>
          </a:p>
        </p:txBody>
      </p:sp>
    </p:spTree>
    <p:extLst>
      <p:ext uri="{BB962C8B-B14F-4D97-AF65-F5344CB8AC3E}">
        <p14:creationId xmlns:p14="http://schemas.microsoft.com/office/powerpoint/2010/main" val="233194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E28AE5-A158-49C0-8AC4-E6EB50C4B5FA}"/>
              </a:ext>
            </a:extLst>
          </p:cNvPr>
          <p:cNvSpPr>
            <a:spLocks noGrp="1"/>
          </p:cNvSpPr>
          <p:nvPr>
            <p:ph type="title"/>
          </p:nvPr>
        </p:nvSpPr>
        <p:spPr/>
        <p:txBody>
          <a:bodyPr/>
          <a:lstStyle/>
          <a:p>
            <a:r>
              <a:rPr lang="uk-UA" dirty="0"/>
              <a:t>План</a:t>
            </a:r>
          </a:p>
        </p:txBody>
      </p:sp>
      <p:sp>
        <p:nvSpPr>
          <p:cNvPr id="3" name="Місце для вмісту 2">
            <a:extLst>
              <a:ext uri="{FF2B5EF4-FFF2-40B4-BE49-F238E27FC236}">
                <a16:creationId xmlns:a16="http://schemas.microsoft.com/office/drawing/2014/main" id="{6AC9F6C2-77DE-4E77-8013-A3F8628281E9}"/>
              </a:ext>
            </a:extLst>
          </p:cNvPr>
          <p:cNvSpPr>
            <a:spLocks noGrp="1"/>
          </p:cNvSpPr>
          <p:nvPr>
            <p:ph idx="1"/>
          </p:nvPr>
        </p:nvSpPr>
        <p:spPr/>
        <p:txBody>
          <a:bodyPr/>
          <a:lstStyle/>
          <a:p>
            <a:pPr marL="457200" indent="-457200">
              <a:buFont typeface="+mj-lt"/>
              <a:buAutoNum type="arabicPeriod"/>
            </a:pPr>
            <a:r>
              <a:rPr lang="ru-RU" dirty="0" err="1"/>
              <a:t>Сутність</a:t>
            </a:r>
            <a:r>
              <a:rPr lang="ru-RU" dirty="0"/>
              <a:t>, </a:t>
            </a:r>
            <a:r>
              <a:rPr lang="ru-RU" dirty="0" err="1"/>
              <a:t>значення</a:t>
            </a:r>
            <a:r>
              <a:rPr lang="ru-RU" dirty="0"/>
              <a:t> та </a:t>
            </a:r>
            <a:r>
              <a:rPr lang="ru-RU" dirty="0" err="1"/>
              <a:t>форми</a:t>
            </a:r>
            <a:r>
              <a:rPr lang="ru-RU" dirty="0"/>
              <a:t> </a:t>
            </a:r>
            <a:r>
              <a:rPr lang="ru-RU" dirty="0" err="1"/>
              <a:t>міжнародних</a:t>
            </a:r>
            <a:r>
              <a:rPr lang="ru-RU" dirty="0"/>
              <a:t> </a:t>
            </a:r>
            <a:r>
              <a:rPr lang="ru-RU" dirty="0" err="1"/>
              <a:t>інвестицій</a:t>
            </a:r>
            <a:endParaRPr lang="ru-RU" dirty="0"/>
          </a:p>
          <a:p>
            <a:pPr marL="457200" indent="-457200">
              <a:buFont typeface="+mj-lt"/>
              <a:buAutoNum type="arabicPeriod"/>
            </a:pPr>
            <a:r>
              <a:rPr lang="ru-RU" dirty="0" err="1"/>
              <a:t>Види</a:t>
            </a:r>
            <a:r>
              <a:rPr lang="ru-RU" dirty="0"/>
              <a:t>, </a:t>
            </a:r>
            <a:r>
              <a:rPr lang="ru-RU" dirty="0" err="1"/>
              <a:t>форми</a:t>
            </a:r>
            <a:r>
              <a:rPr lang="ru-RU" dirty="0"/>
              <a:t> і </a:t>
            </a:r>
            <a:r>
              <a:rPr lang="ru-RU" dirty="0" err="1"/>
              <a:t>мотивація</a:t>
            </a:r>
            <a:r>
              <a:rPr lang="ru-RU" dirty="0"/>
              <a:t> руху </a:t>
            </a:r>
            <a:r>
              <a:rPr lang="ru-RU" dirty="0" err="1"/>
              <a:t>капіталу</a:t>
            </a:r>
            <a:r>
              <a:rPr lang="ru-RU" dirty="0"/>
              <a:t> </a:t>
            </a:r>
          </a:p>
          <a:p>
            <a:pPr marL="457200" indent="-457200">
              <a:buFont typeface="+mj-lt"/>
              <a:buAutoNum type="arabicPeriod"/>
            </a:pPr>
            <a:r>
              <a:rPr lang="uk-UA" dirty="0"/>
              <a:t>Форми здійснення міжнародного інвестування</a:t>
            </a:r>
            <a:endParaRPr lang="ru-RU" dirty="0"/>
          </a:p>
          <a:p>
            <a:pPr marL="457200" indent="-457200">
              <a:buFont typeface="+mj-lt"/>
              <a:buAutoNum type="arabicPeriod"/>
            </a:pPr>
            <a:r>
              <a:rPr lang="uk-UA" sz="2000" dirty="0"/>
              <a:t>Позитивні та негативні аспекти здійснення міжнародної інвестиційної діяльності</a:t>
            </a:r>
            <a:endParaRPr lang="uk-UA" dirty="0"/>
          </a:p>
        </p:txBody>
      </p:sp>
    </p:spTree>
    <p:extLst>
      <p:ext uri="{BB962C8B-B14F-4D97-AF65-F5344CB8AC3E}">
        <p14:creationId xmlns:p14="http://schemas.microsoft.com/office/powerpoint/2010/main" val="1026457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25BFEAE-8EEA-4EDF-9883-19AF23460139}"/>
              </a:ext>
            </a:extLst>
          </p:cNvPr>
          <p:cNvSpPr>
            <a:spLocks noGrp="1"/>
          </p:cNvSpPr>
          <p:nvPr>
            <p:ph idx="1"/>
          </p:nvPr>
        </p:nvSpPr>
        <p:spPr>
          <a:xfrm>
            <a:off x="1015686" y="725793"/>
            <a:ext cx="9746097" cy="5406414"/>
          </a:xfrm>
        </p:spPr>
        <p:txBody>
          <a:bodyPr>
            <a:normAutofit/>
          </a:bodyPr>
          <a:lstStyle/>
          <a:p>
            <a:pPr algn="just"/>
            <a:r>
              <a:rPr lang="uk-UA" dirty="0"/>
              <a:t>Головна причина здійснення </a:t>
            </a:r>
            <a:r>
              <a:rPr lang="uk-UA" b="1" dirty="0"/>
              <a:t>портфельних інвести</a:t>
            </a:r>
            <a:r>
              <a:rPr lang="uk-UA" dirty="0"/>
              <a:t>цій – прагнення розмістити капітал у тій країні й у таких цінних паперах, у яких він буде приносити максимальний прибуток при припустимому рівні ризику.</a:t>
            </a:r>
          </a:p>
          <a:p>
            <a:pPr algn="just"/>
            <a:r>
              <a:rPr lang="uk-UA" b="1" dirty="0"/>
              <a:t>Види портфельних інвестицій: </a:t>
            </a:r>
          </a:p>
          <a:p>
            <a:pPr algn="just"/>
            <a:r>
              <a:rPr lang="uk-UA" dirty="0"/>
              <a:t>боргові цінні папери – цінні папери, які засвідчують боргові відносини між позичальником, що їх випустив, і його кредитором, що їх купив; </a:t>
            </a:r>
          </a:p>
          <a:p>
            <a:pPr algn="just"/>
            <a:r>
              <a:rPr lang="uk-UA" dirty="0"/>
              <a:t>титули власності – акціонерні цінні папери, що засвідчують майнове право власника документа щодо особи, яка випустила документ. </a:t>
            </a:r>
          </a:p>
          <a:p>
            <a:pPr algn="just"/>
            <a:r>
              <a:rPr lang="uk-UA" dirty="0"/>
              <a:t>Акції – цінні папери, які підтверджують право їхнього власника на частку в капіталі компанії й які забезпечують йому право голосувати на щорічних зборах акціонерів, обирати директорів й одержувати у вигляді </a:t>
            </a:r>
            <a:r>
              <a:rPr lang="uk-UA" dirty="0" err="1"/>
              <a:t>дивидендів</a:t>
            </a:r>
            <a:r>
              <a:rPr lang="uk-UA" dirty="0"/>
              <a:t> частку від прибутку компанії. Акції бувають привілейовані й звичайні.</a:t>
            </a:r>
          </a:p>
          <a:p>
            <a:endParaRPr lang="uk-UA" dirty="0"/>
          </a:p>
        </p:txBody>
      </p:sp>
    </p:spTree>
    <p:extLst>
      <p:ext uri="{BB962C8B-B14F-4D97-AF65-F5344CB8AC3E}">
        <p14:creationId xmlns:p14="http://schemas.microsoft.com/office/powerpoint/2010/main" val="178966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4C5B4-0C78-4AD9-B1BE-AACF9D286B4C}"/>
              </a:ext>
            </a:extLst>
          </p:cNvPr>
          <p:cNvSpPr>
            <a:spLocks noGrp="1"/>
          </p:cNvSpPr>
          <p:nvPr>
            <p:ph type="title"/>
          </p:nvPr>
        </p:nvSpPr>
        <p:spPr/>
        <p:txBody>
          <a:bodyPr>
            <a:normAutofit fontScale="90000"/>
          </a:bodyPr>
          <a:lstStyle/>
          <a:p>
            <a:r>
              <a:rPr lang="ru-RU" dirty="0" err="1"/>
              <a:t>Особливості</a:t>
            </a:r>
            <a:r>
              <a:rPr lang="ru-RU" dirty="0"/>
              <a:t> </a:t>
            </a:r>
            <a:r>
              <a:rPr lang="ru-RU" dirty="0" err="1"/>
              <a:t>економічної</a:t>
            </a:r>
            <a:r>
              <a:rPr lang="ru-RU" dirty="0"/>
              <a:t> </a:t>
            </a:r>
            <a:r>
              <a:rPr lang="ru-RU" dirty="0" err="1"/>
              <a:t>природи</a:t>
            </a:r>
            <a:r>
              <a:rPr lang="ru-RU" dirty="0"/>
              <a:t> </a:t>
            </a:r>
            <a:r>
              <a:rPr lang="ru-RU" dirty="0" err="1"/>
              <a:t>прямих</a:t>
            </a:r>
            <a:r>
              <a:rPr lang="ru-RU" dirty="0"/>
              <a:t> і </a:t>
            </a:r>
            <a:r>
              <a:rPr lang="ru-RU" dirty="0" err="1"/>
              <a:t>портфельних</a:t>
            </a:r>
            <a:r>
              <a:rPr lang="ru-RU" dirty="0"/>
              <a:t> </a:t>
            </a:r>
            <a:r>
              <a:rPr lang="ru-RU" dirty="0" err="1"/>
              <a:t>інвестицій</a:t>
            </a:r>
            <a:endParaRPr lang="uk-UA" dirty="0"/>
          </a:p>
        </p:txBody>
      </p:sp>
      <p:pic>
        <p:nvPicPr>
          <p:cNvPr id="5" name="Місце для вмісту 4">
            <a:extLst>
              <a:ext uri="{FF2B5EF4-FFF2-40B4-BE49-F238E27FC236}">
                <a16:creationId xmlns:a16="http://schemas.microsoft.com/office/drawing/2014/main" id="{FE1E3E36-21E2-4949-879C-9CE6F7EBAA47}"/>
              </a:ext>
            </a:extLst>
          </p:cNvPr>
          <p:cNvPicPr>
            <a:picLocks noGrp="1" noChangeAspect="1"/>
          </p:cNvPicPr>
          <p:nvPr>
            <p:ph idx="1"/>
          </p:nvPr>
        </p:nvPicPr>
        <p:blipFill>
          <a:blip r:embed="rId2"/>
          <a:stretch>
            <a:fillRect/>
          </a:stretch>
        </p:blipFill>
        <p:spPr>
          <a:xfrm>
            <a:off x="2182950" y="2036546"/>
            <a:ext cx="7519849" cy="4527256"/>
          </a:xfrm>
        </p:spPr>
      </p:pic>
    </p:spTree>
    <p:extLst>
      <p:ext uri="{BB962C8B-B14F-4D97-AF65-F5344CB8AC3E}">
        <p14:creationId xmlns:p14="http://schemas.microsoft.com/office/powerpoint/2010/main" val="277016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6C9C4123-5976-4EA8-98D5-2FF6E6BE5330}"/>
              </a:ext>
            </a:extLst>
          </p:cNvPr>
          <p:cNvPicPr>
            <a:picLocks noGrp="1" noChangeAspect="1"/>
          </p:cNvPicPr>
          <p:nvPr>
            <p:ph idx="1"/>
          </p:nvPr>
        </p:nvPicPr>
        <p:blipFill>
          <a:blip r:embed="rId2"/>
          <a:stretch>
            <a:fillRect/>
          </a:stretch>
        </p:blipFill>
        <p:spPr>
          <a:xfrm>
            <a:off x="1305061" y="740886"/>
            <a:ext cx="9262423" cy="4999514"/>
          </a:xfrm>
        </p:spPr>
      </p:pic>
    </p:spTree>
    <p:extLst>
      <p:ext uri="{BB962C8B-B14F-4D97-AF65-F5344CB8AC3E}">
        <p14:creationId xmlns:p14="http://schemas.microsoft.com/office/powerpoint/2010/main" val="2406283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F36CB291-ED8D-42E1-A415-114B1E020290}"/>
              </a:ext>
            </a:extLst>
          </p:cNvPr>
          <p:cNvPicPr>
            <a:picLocks noGrp="1" noChangeAspect="1"/>
          </p:cNvPicPr>
          <p:nvPr>
            <p:ph idx="1"/>
          </p:nvPr>
        </p:nvPicPr>
        <p:blipFill>
          <a:blip r:embed="rId2"/>
          <a:stretch>
            <a:fillRect/>
          </a:stretch>
        </p:blipFill>
        <p:spPr>
          <a:xfrm>
            <a:off x="1181241" y="762001"/>
            <a:ext cx="9232759" cy="5129310"/>
          </a:xfrm>
        </p:spPr>
      </p:pic>
    </p:spTree>
    <p:extLst>
      <p:ext uri="{BB962C8B-B14F-4D97-AF65-F5344CB8AC3E}">
        <p14:creationId xmlns:p14="http://schemas.microsoft.com/office/powerpoint/2010/main" val="182856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F4A551-2F89-4237-93ED-A200F8ADDC0A}"/>
              </a:ext>
            </a:extLst>
          </p:cNvPr>
          <p:cNvSpPr>
            <a:spLocks noGrp="1"/>
          </p:cNvSpPr>
          <p:nvPr>
            <p:ph type="title"/>
          </p:nvPr>
        </p:nvSpPr>
        <p:spPr/>
        <p:txBody>
          <a:bodyPr/>
          <a:lstStyle/>
          <a:p>
            <a:r>
              <a:rPr lang="ru-RU" dirty="0" err="1"/>
              <a:t>Види</a:t>
            </a:r>
            <a:r>
              <a:rPr lang="ru-RU" dirty="0"/>
              <a:t>, </a:t>
            </a:r>
            <a:r>
              <a:rPr lang="ru-RU" dirty="0" err="1"/>
              <a:t>форми</a:t>
            </a:r>
            <a:r>
              <a:rPr lang="ru-RU" dirty="0"/>
              <a:t> і </a:t>
            </a:r>
            <a:r>
              <a:rPr lang="ru-RU" dirty="0" err="1"/>
              <a:t>мотивація</a:t>
            </a:r>
            <a:r>
              <a:rPr lang="ru-RU" dirty="0"/>
              <a:t> руху </a:t>
            </a:r>
            <a:r>
              <a:rPr lang="ru-RU" dirty="0" err="1"/>
              <a:t>капіталу</a:t>
            </a:r>
            <a:r>
              <a:rPr lang="ru-RU" dirty="0"/>
              <a:t> </a:t>
            </a:r>
            <a:endParaRPr lang="uk-UA" dirty="0"/>
          </a:p>
        </p:txBody>
      </p:sp>
      <p:sp>
        <p:nvSpPr>
          <p:cNvPr id="3" name="Місце для вмісту 2">
            <a:extLst>
              <a:ext uri="{FF2B5EF4-FFF2-40B4-BE49-F238E27FC236}">
                <a16:creationId xmlns:a16="http://schemas.microsoft.com/office/drawing/2014/main" id="{870EDDB8-1D06-4416-8F71-A16237626C21}"/>
              </a:ext>
            </a:extLst>
          </p:cNvPr>
          <p:cNvSpPr>
            <a:spLocks noGrp="1"/>
          </p:cNvSpPr>
          <p:nvPr>
            <p:ph idx="1"/>
          </p:nvPr>
        </p:nvSpPr>
        <p:spPr>
          <a:xfrm>
            <a:off x="1261872" y="1828800"/>
            <a:ext cx="9355328" cy="4351337"/>
          </a:xfrm>
        </p:spPr>
        <p:txBody>
          <a:bodyPr>
            <a:normAutofit/>
          </a:bodyPr>
          <a:lstStyle/>
          <a:p>
            <a:pPr algn="just"/>
            <a:r>
              <a:rPr lang="uk-UA" dirty="0"/>
              <a:t>З країни базування, яка є місцем переважного перебування інвестиційного суб’єкта (для фізичної особи – це країна громадянства, для юридичної – країна реєстрації), здійснюється експорт капіталу. Інвестування капіталу і його безпосереднє вкладення здійснюється у приймаючій країні. Країни базування називають країнами-донорами, а приймаючі країни – </a:t>
            </a:r>
            <a:r>
              <a:rPr lang="uk-UA" dirty="0" err="1"/>
              <a:t>країнамиреципієнтами</a:t>
            </a:r>
            <a:r>
              <a:rPr lang="uk-UA" dirty="0"/>
              <a:t> інвестицій. </a:t>
            </a:r>
          </a:p>
          <a:p>
            <a:pPr algn="just"/>
            <a:r>
              <a:rPr lang="uk-UA" dirty="0"/>
              <a:t>З напрямом руху інвестиційних ресурсів, що складаються як із власних (національних), так і іноземних інвестицій, пов’язані такі поняття, як:</a:t>
            </a:r>
          </a:p>
          <a:p>
            <a:pPr algn="just"/>
            <a:r>
              <a:rPr lang="uk-UA" b="1" dirty="0"/>
              <a:t>втеча капіталу </a:t>
            </a:r>
            <a:r>
              <a:rPr lang="uk-UA" dirty="0"/>
              <a:t>– переведення значних розмірів капіталу в країни з більш сприятливим інвестиційним кліматом (для уникнення високого рівня оподаткування, негативних наслідків інфляції, ризику експропріації) і вигідною гарантованістю його розміщення в інших країнах;</a:t>
            </a:r>
          </a:p>
        </p:txBody>
      </p:sp>
    </p:spTree>
    <p:extLst>
      <p:ext uri="{BB962C8B-B14F-4D97-AF65-F5344CB8AC3E}">
        <p14:creationId xmlns:p14="http://schemas.microsoft.com/office/powerpoint/2010/main" val="246145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F00675C-A40E-45AD-9DE5-3ECE365814CA}"/>
              </a:ext>
            </a:extLst>
          </p:cNvPr>
          <p:cNvSpPr>
            <a:spLocks noGrp="1"/>
          </p:cNvSpPr>
          <p:nvPr>
            <p:ph idx="1"/>
          </p:nvPr>
        </p:nvSpPr>
        <p:spPr>
          <a:xfrm>
            <a:off x="1261872" y="321734"/>
            <a:ext cx="9406128" cy="5858404"/>
          </a:xfrm>
        </p:spPr>
        <p:txBody>
          <a:bodyPr/>
          <a:lstStyle/>
          <a:p>
            <a:pPr algn="just"/>
            <a:r>
              <a:rPr lang="uk-UA" b="1" dirty="0"/>
              <a:t>чистий приплив капіталу </a:t>
            </a:r>
            <a:r>
              <a:rPr lang="uk-UA" dirty="0"/>
              <a:t>– різниця між обсягом надходження грошових коштів з-за кордону (через позики і продаж іноземним інвесторам фінансових активів) та обсягом вивозу капіталу у формі позичок іноземним позичальникам чи купівлі фінансових активів зарубіжних емітентів.</a:t>
            </a:r>
          </a:p>
          <a:p>
            <a:pPr algn="just"/>
            <a:r>
              <a:rPr lang="ru-RU" dirty="0"/>
              <a:t>У </a:t>
            </a:r>
            <a:r>
              <a:rPr lang="ru-RU" dirty="0" err="1"/>
              <a:t>сучасній</a:t>
            </a:r>
            <a:r>
              <a:rPr lang="ru-RU" dirty="0"/>
              <a:t> </a:t>
            </a:r>
            <a:r>
              <a:rPr lang="ru-RU" dirty="0" err="1"/>
              <a:t>структурі</a:t>
            </a:r>
            <a:r>
              <a:rPr lang="ru-RU" dirty="0"/>
              <a:t> </a:t>
            </a:r>
            <a:r>
              <a:rPr lang="ru-RU" dirty="0" err="1"/>
              <a:t>міжнародних</a:t>
            </a:r>
            <a:r>
              <a:rPr lang="ru-RU" dirty="0"/>
              <a:t> </a:t>
            </a:r>
            <a:r>
              <a:rPr lang="ru-RU" dirty="0" err="1"/>
              <a:t>інвестиційних</a:t>
            </a:r>
            <a:r>
              <a:rPr lang="ru-RU" dirty="0"/>
              <a:t> </a:t>
            </a:r>
            <a:r>
              <a:rPr lang="ru-RU" dirty="0" err="1"/>
              <a:t>потоків</a:t>
            </a:r>
            <a:r>
              <a:rPr lang="ru-RU" dirty="0"/>
              <a:t> </a:t>
            </a:r>
            <a:r>
              <a:rPr lang="ru-RU" dirty="0" err="1"/>
              <a:t>превалює</a:t>
            </a:r>
            <a:r>
              <a:rPr lang="ru-RU" dirty="0"/>
              <a:t> </a:t>
            </a:r>
            <a:r>
              <a:rPr lang="ru-RU" dirty="0" err="1"/>
              <a:t>експорт</a:t>
            </a:r>
            <a:r>
              <a:rPr lang="ru-RU" dirty="0"/>
              <a:t> (</a:t>
            </a:r>
            <a:r>
              <a:rPr lang="ru-RU" dirty="0" err="1"/>
              <a:t>імпорт</a:t>
            </a:r>
            <a:r>
              <a:rPr lang="ru-RU" dirty="0"/>
              <a:t>) приватного </a:t>
            </a:r>
            <a:r>
              <a:rPr lang="ru-RU" dirty="0" err="1"/>
              <a:t>капіталу</a:t>
            </a:r>
            <a:r>
              <a:rPr lang="ru-RU" dirty="0"/>
              <a:t>, </a:t>
            </a:r>
            <a:r>
              <a:rPr lang="ru-RU" dirty="0" err="1"/>
              <a:t>хоча</a:t>
            </a:r>
            <a:r>
              <a:rPr lang="ru-RU" dirty="0"/>
              <a:t> </a:t>
            </a:r>
            <a:r>
              <a:rPr lang="ru-RU" dirty="0" err="1"/>
              <a:t>існує</a:t>
            </a:r>
            <a:r>
              <a:rPr lang="ru-RU" dirty="0"/>
              <a:t> й </a:t>
            </a:r>
            <a:r>
              <a:rPr lang="ru-RU" dirty="0" err="1"/>
              <a:t>певна</a:t>
            </a:r>
            <a:r>
              <a:rPr lang="ru-RU" dirty="0"/>
              <a:t> </a:t>
            </a:r>
            <a:r>
              <a:rPr lang="ru-RU" dirty="0" err="1"/>
              <a:t>частка</a:t>
            </a:r>
            <a:r>
              <a:rPr lang="ru-RU" dirty="0"/>
              <a:t> </a:t>
            </a:r>
            <a:r>
              <a:rPr lang="ru-RU" dirty="0" err="1"/>
              <a:t>експорту</a:t>
            </a:r>
            <a:r>
              <a:rPr lang="ru-RU" dirty="0"/>
              <a:t> (</a:t>
            </a:r>
            <a:r>
              <a:rPr lang="ru-RU" dirty="0" err="1"/>
              <a:t>імпорту</a:t>
            </a:r>
            <a:r>
              <a:rPr lang="ru-RU" dirty="0"/>
              <a:t>) державного та </a:t>
            </a:r>
            <a:r>
              <a:rPr lang="ru-RU" dirty="0" err="1"/>
              <a:t>змішаного</a:t>
            </a:r>
            <a:r>
              <a:rPr lang="ru-RU" dirty="0"/>
              <a:t> </a:t>
            </a:r>
            <a:r>
              <a:rPr lang="ru-RU" dirty="0" err="1"/>
              <a:t>капіталу</a:t>
            </a:r>
            <a:r>
              <a:rPr lang="ru-RU" dirty="0"/>
              <a:t>.</a:t>
            </a:r>
            <a:endParaRPr lang="uk-UA" dirty="0"/>
          </a:p>
        </p:txBody>
      </p:sp>
    </p:spTree>
    <p:extLst>
      <p:ext uri="{BB962C8B-B14F-4D97-AF65-F5344CB8AC3E}">
        <p14:creationId xmlns:p14="http://schemas.microsoft.com/office/powerpoint/2010/main" val="380309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2FC917A-7FA0-4E87-BF49-CF56CDDA75BC}"/>
              </a:ext>
            </a:extLst>
          </p:cNvPr>
          <p:cNvSpPr>
            <a:spLocks noGrp="1"/>
          </p:cNvSpPr>
          <p:nvPr>
            <p:ph idx="1"/>
          </p:nvPr>
        </p:nvSpPr>
        <p:spPr>
          <a:xfrm>
            <a:off x="1261871" y="321734"/>
            <a:ext cx="10201995" cy="5858404"/>
          </a:xfrm>
        </p:spPr>
        <p:txBody>
          <a:bodyPr/>
          <a:lstStyle/>
          <a:p>
            <a:r>
              <a:rPr lang="uk-UA" dirty="0"/>
              <a:t>МІЖНАРОДНА ІНВЕСТИЦІЙНА ДІЯЛЬНІСТЬ — це сукупність дій суб’єктів (інвесторів і учасників) щодо здійснення інвестицій за рубіж та іноземних інвестицій з метою одержання прибутку.</a:t>
            </a:r>
          </a:p>
          <a:p>
            <a:r>
              <a:rPr lang="uk-UA" dirty="0"/>
              <a:t>Вивезення капіталу зумовлюється під дією таких чинників, як надлишок капіталів у країні, потребою у нових ринках збуту, сировини, формування певного рівня конкурентоспроможної економіки, міжнародного поділу праці, </a:t>
            </a:r>
            <a:r>
              <a:rPr lang="uk-UA" dirty="0" err="1"/>
              <a:t>транснаціоналізації</a:t>
            </a:r>
            <a:r>
              <a:rPr lang="uk-UA" dirty="0"/>
              <a:t> економіки.</a:t>
            </a:r>
          </a:p>
          <a:p>
            <a:r>
              <a:rPr lang="uk-UA" dirty="0"/>
              <a:t>Необхідність залучення іноземних інвестицій виникає за: обмеженості внутрішніх інвестиційних ресурсів; низької інвестиційної активності власних інвесторів; необхідності забезпечення разом з інвестиціями нової техніки та технології; бажання створити </a:t>
            </a:r>
            <a:r>
              <a:rPr lang="uk-UA" dirty="0" err="1"/>
              <a:t>конкурентно</a:t>
            </a:r>
            <a:r>
              <a:rPr lang="uk-UA" dirty="0"/>
              <a:t> спроможну економіку та освоїти світові ринки; потреби в модернізації соціальної інфраструктури суспільства.</a:t>
            </a:r>
          </a:p>
        </p:txBody>
      </p:sp>
    </p:spTree>
    <p:extLst>
      <p:ext uri="{BB962C8B-B14F-4D97-AF65-F5344CB8AC3E}">
        <p14:creationId xmlns:p14="http://schemas.microsoft.com/office/powerpoint/2010/main" val="217529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81CA13-E928-4E10-BAB1-56F1A1D06FA7}"/>
              </a:ext>
            </a:extLst>
          </p:cNvPr>
          <p:cNvSpPr>
            <a:spLocks noGrp="1"/>
          </p:cNvSpPr>
          <p:nvPr>
            <p:ph type="title"/>
          </p:nvPr>
        </p:nvSpPr>
        <p:spPr/>
        <p:txBody>
          <a:bodyPr/>
          <a:lstStyle/>
          <a:p>
            <a:r>
              <a:rPr lang="uk-UA" dirty="0"/>
              <a:t>Форми здійснення міжнародного інвестування</a:t>
            </a:r>
          </a:p>
        </p:txBody>
      </p:sp>
      <p:sp>
        <p:nvSpPr>
          <p:cNvPr id="3" name="Місце для вмісту 2">
            <a:extLst>
              <a:ext uri="{FF2B5EF4-FFF2-40B4-BE49-F238E27FC236}">
                <a16:creationId xmlns:a16="http://schemas.microsoft.com/office/drawing/2014/main" id="{15601CC5-786C-437E-8618-9CA80CF51CD0}"/>
              </a:ext>
            </a:extLst>
          </p:cNvPr>
          <p:cNvSpPr>
            <a:spLocks noGrp="1"/>
          </p:cNvSpPr>
          <p:nvPr>
            <p:ph idx="1"/>
          </p:nvPr>
        </p:nvSpPr>
        <p:spPr>
          <a:xfrm>
            <a:off x="1261871" y="1828800"/>
            <a:ext cx="9439995" cy="4351337"/>
          </a:xfrm>
        </p:spPr>
        <p:txBody>
          <a:bodyPr/>
          <a:lstStyle/>
          <a:p>
            <a:pPr algn="just"/>
            <a:r>
              <a:rPr lang="uk-UA" dirty="0"/>
              <a:t>Умови іноземним інвесторам створюються за допомогою економічних та соціальних заходів, юридичних норм, що є складовою інвестиційного законодавства держави, яка приймає капітал; міжнародних договорів; інвестиційних договорів між іноземним інвестором і державою, яка приймає; страхових полюсів при страхуванні інвестицій у національних та міжнародних страхових організаціях. Виходячи з цих умов, прямі інвестиції можуть здійснюватися в таких формах:</a:t>
            </a:r>
          </a:p>
          <a:p>
            <a:pPr algn="just"/>
            <a:r>
              <a:rPr lang="uk-UA" b="1" dirty="0"/>
              <a:t>1. Придбання контрольних пакетів акцій </a:t>
            </a:r>
            <a:r>
              <a:rPr lang="uk-UA" dirty="0"/>
              <a:t>у фірмах країн-реципієнтів здійснюється через пряму купівлю акцій на місцевому фондовому ринку. Цей спосіб інвестування широко використовується в процесі приватизації підприємств, а також при обміні акцій на борги підприємств як державної, так і приватної форми власності.</a:t>
            </a:r>
          </a:p>
        </p:txBody>
      </p:sp>
    </p:spTree>
    <p:extLst>
      <p:ext uri="{BB962C8B-B14F-4D97-AF65-F5344CB8AC3E}">
        <p14:creationId xmlns:p14="http://schemas.microsoft.com/office/powerpoint/2010/main" val="2558464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5F6269D-F962-4C9D-BD16-21BB0A08894B}"/>
              </a:ext>
            </a:extLst>
          </p:cNvPr>
          <p:cNvSpPr>
            <a:spLocks noGrp="1"/>
          </p:cNvSpPr>
          <p:nvPr>
            <p:ph idx="1"/>
          </p:nvPr>
        </p:nvSpPr>
        <p:spPr>
          <a:xfrm>
            <a:off x="1240536" y="516731"/>
            <a:ext cx="9710928" cy="5824537"/>
          </a:xfrm>
        </p:spPr>
        <p:txBody>
          <a:bodyPr>
            <a:normAutofit/>
          </a:bodyPr>
          <a:lstStyle/>
          <a:p>
            <a:pPr marL="0" indent="0" algn="just">
              <a:buNone/>
            </a:pPr>
            <a:r>
              <a:rPr lang="uk-UA" b="1" dirty="0"/>
              <a:t>2. Ліцензійні угоди </a:t>
            </a:r>
            <a:r>
              <a:rPr lang="uk-UA" dirty="0"/>
              <a:t>з фірмами країн-реципієнтів дають інвестору можливість виходу на ринок із мінімальним ризиком. Транснаціональна компанія передає права на виробництво певного продукту або послуги або на використання запатентованого процесу, технології, товарного знаку або іншої інтелектуальної власності місцевій фірмі, яка буде відповідати за виробництво та маркетинг на місцевому ринку. </a:t>
            </a:r>
          </a:p>
          <a:p>
            <a:pPr marL="0" indent="0" algn="just">
              <a:buNone/>
            </a:pPr>
            <a:r>
              <a:rPr lang="uk-UA" b="1" dirty="0"/>
              <a:t>3. Стратегічні альянси і спільні підприємства </a:t>
            </a:r>
            <a:r>
              <a:rPr lang="uk-UA" dirty="0"/>
              <a:t>дають інвесторам більшу присутність на місцевому ринку з меншим ризиком, ніж пряма купівля місцевої фірми або створення власного дочірнього підприємства. Створення альянсів великими корпораціями відкриває можливості для дрібних компаній, що шукають джерела фінансування для зросту. </a:t>
            </a:r>
          </a:p>
          <a:p>
            <a:pPr marL="0" indent="0" algn="just">
              <a:buNone/>
            </a:pPr>
            <a:r>
              <a:rPr lang="uk-UA" b="1" dirty="0"/>
              <a:t>4. Придбання контрольних пакетів акцій </a:t>
            </a:r>
            <a:r>
              <a:rPr lang="uk-UA" dirty="0"/>
              <a:t>у фірмах країн-реципієнтів іноземними інвесторами приносить великі вигоди місцевим фірмам, стимулює економіку країни в цілому та прискорює її інтеграцію у світову економіку, тому що це вимагає від інвесторів більших зобов'язань та тривалішого часу для отримання прибутків. Контрольні пакети акцій можуть бути отримані за допомогою прямої купівлі акцій, приватизації, обміну акцій на борги та іншими методами.</a:t>
            </a:r>
          </a:p>
        </p:txBody>
      </p:sp>
    </p:spTree>
    <p:extLst>
      <p:ext uri="{BB962C8B-B14F-4D97-AF65-F5344CB8AC3E}">
        <p14:creationId xmlns:p14="http://schemas.microsoft.com/office/powerpoint/2010/main" val="450069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D84BE5D-E4F4-43B5-9DA3-B61C407F176A}"/>
              </a:ext>
            </a:extLst>
          </p:cNvPr>
          <p:cNvSpPr>
            <a:spLocks noGrp="1"/>
          </p:cNvSpPr>
          <p:nvPr>
            <p:ph idx="1"/>
          </p:nvPr>
        </p:nvSpPr>
        <p:spPr>
          <a:xfrm>
            <a:off x="1261872" y="846668"/>
            <a:ext cx="9287595" cy="5333470"/>
          </a:xfrm>
        </p:spPr>
        <p:txBody>
          <a:bodyPr/>
          <a:lstStyle/>
          <a:p>
            <a:pPr marL="0" indent="0" algn="just">
              <a:buNone/>
            </a:pPr>
            <a:r>
              <a:rPr lang="uk-UA" b="1" dirty="0"/>
              <a:t>5. Створення власних дочірніх підприємств </a:t>
            </a:r>
            <a:r>
              <a:rPr lang="uk-UA" dirty="0"/>
              <a:t>у фірмах країн-реципієнтів застосовується на ринках, які мають найбільший потенціал для отримання прибутків. Ця форма інвестицій має найбільший ризик та найбільші зобов'язання з боку іноземного інвестора. </a:t>
            </a:r>
          </a:p>
          <a:p>
            <a:pPr marL="0" indent="0" algn="just">
              <a:buNone/>
            </a:pPr>
            <a:r>
              <a:rPr lang="uk-UA" b="1" dirty="0"/>
              <a:t>6. Іноземний інвестиційний кредит </a:t>
            </a:r>
            <a:r>
              <a:rPr lang="uk-UA" dirty="0"/>
              <a:t>- це економічні відносини між державами, іноземними банками і фірмами з приводу фінансування інвестиційної діяльності на засадах повернення у певні строки та, як правило, із виплатою процента. </a:t>
            </a:r>
          </a:p>
          <a:p>
            <a:pPr marL="0" indent="0" algn="just">
              <a:buNone/>
            </a:pPr>
            <a:r>
              <a:rPr lang="uk-UA" dirty="0"/>
              <a:t>7. Важливою складовою міжнародної інвестиційної діяльності є </a:t>
            </a:r>
            <a:r>
              <a:rPr lang="uk-UA" b="1" dirty="0"/>
              <a:t>державна іноземна допомога. </a:t>
            </a:r>
            <a:r>
              <a:rPr lang="uk-UA" dirty="0"/>
              <a:t>Структурно її формують гранти, пільгові позики та технічна </a:t>
            </a:r>
            <a:r>
              <a:rPr lang="uk-UA"/>
              <a:t>й інформаційно-консультаційна </a:t>
            </a:r>
            <a:r>
              <a:rPr lang="uk-UA" dirty="0"/>
              <a:t>допомога, що мають як двох-, так і багатосторонню основу.</a:t>
            </a:r>
          </a:p>
        </p:txBody>
      </p:sp>
    </p:spTree>
    <p:extLst>
      <p:ext uri="{BB962C8B-B14F-4D97-AF65-F5344CB8AC3E}">
        <p14:creationId xmlns:p14="http://schemas.microsoft.com/office/powerpoint/2010/main" val="138701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02A0C7F-1626-410A-953E-F79435DC8248}"/>
              </a:ext>
            </a:extLst>
          </p:cNvPr>
          <p:cNvSpPr>
            <a:spLocks noGrp="1"/>
          </p:cNvSpPr>
          <p:nvPr>
            <p:ph idx="1"/>
          </p:nvPr>
        </p:nvSpPr>
        <p:spPr>
          <a:xfrm>
            <a:off x="1261871" y="1828800"/>
            <a:ext cx="9372261" cy="4351337"/>
          </a:xfrm>
        </p:spPr>
        <p:txBody>
          <a:bodyPr/>
          <a:lstStyle/>
          <a:p>
            <a:pPr algn="just"/>
            <a:r>
              <a:rPr lang="uk-UA" dirty="0"/>
              <a:t>Інвестиції є ключовим аспектом у функціонуванні сучасної економіки, що об’єднують інтереси і ресурси суспільства, компаній та країни в цілому із створення ефективної моделі соціально-економічного розвитку. В свою чергу, міжнародні інвестиції роблять можливим економічну глобалізацію та зростання робочих місць. </a:t>
            </a:r>
          </a:p>
        </p:txBody>
      </p:sp>
      <p:sp>
        <p:nvSpPr>
          <p:cNvPr id="4" name="Заголовок 1">
            <a:extLst>
              <a:ext uri="{FF2B5EF4-FFF2-40B4-BE49-F238E27FC236}">
                <a16:creationId xmlns:a16="http://schemas.microsoft.com/office/drawing/2014/main" id="{0AFD7904-5549-488A-9EED-530F89C13432}"/>
              </a:ext>
            </a:extLst>
          </p:cNvPr>
          <p:cNvSpPr>
            <a:spLocks noGrp="1"/>
          </p:cNvSpPr>
          <p:nvPr>
            <p:ph type="title"/>
          </p:nvPr>
        </p:nvSpPr>
        <p:spPr>
          <a:xfrm>
            <a:off x="1262063" y="293688"/>
            <a:ext cx="9691687" cy="1397000"/>
          </a:xfrm>
        </p:spPr>
        <p:txBody>
          <a:bodyPr/>
          <a:lstStyle/>
          <a:p>
            <a:r>
              <a:rPr lang="ru-RU"/>
              <a:t>Сутність, значення та форми міжнародних інвестицій</a:t>
            </a:r>
            <a:endParaRPr lang="uk-UA" dirty="0"/>
          </a:p>
        </p:txBody>
      </p:sp>
      <p:sp>
        <p:nvSpPr>
          <p:cNvPr id="6" name="TextBox 5">
            <a:extLst>
              <a:ext uri="{FF2B5EF4-FFF2-40B4-BE49-F238E27FC236}">
                <a16:creationId xmlns:a16="http://schemas.microsoft.com/office/drawing/2014/main" id="{45DC0D61-6C21-4804-82BC-58E9B7E4DE48}"/>
              </a:ext>
            </a:extLst>
          </p:cNvPr>
          <p:cNvSpPr txBox="1"/>
          <p:nvPr/>
        </p:nvSpPr>
        <p:spPr>
          <a:xfrm>
            <a:off x="1557868" y="3706336"/>
            <a:ext cx="6104466" cy="1477328"/>
          </a:xfrm>
          <a:prstGeom prst="rect">
            <a:avLst/>
          </a:prstGeom>
          <a:noFill/>
        </p:spPr>
        <p:txBody>
          <a:bodyPr wrap="square">
            <a:spAutoFit/>
          </a:bodyPr>
          <a:lstStyle/>
          <a:p>
            <a:pPr algn="just"/>
            <a:r>
              <a:rPr lang="uk-UA" dirty="0">
                <a:solidFill>
                  <a:schemeClr val="tx1">
                    <a:lumMod val="65000"/>
                    <a:lumOff val="35000"/>
                  </a:schemeClr>
                </a:solidFill>
              </a:rPr>
              <a:t>Термін «інвестиції» походить від латинського слова «</a:t>
            </a:r>
            <a:r>
              <a:rPr lang="en-US" dirty="0">
                <a:solidFill>
                  <a:schemeClr val="tx1">
                    <a:lumMod val="65000"/>
                    <a:lumOff val="35000"/>
                  </a:schemeClr>
                </a:solidFill>
              </a:rPr>
              <a:t>invest», </a:t>
            </a:r>
            <a:r>
              <a:rPr lang="uk-UA" dirty="0">
                <a:solidFill>
                  <a:schemeClr val="tx1">
                    <a:lumMod val="65000"/>
                    <a:lumOff val="35000"/>
                  </a:schemeClr>
                </a:solidFill>
              </a:rPr>
              <a:t>що означає «вкладення коштів», але в більш широкому розумінні «інвестувати» означає – «…відмовитися від грошей сьогодні, щоб отримати більшу їх суму в майбутньому…»</a:t>
            </a:r>
          </a:p>
        </p:txBody>
      </p:sp>
    </p:spTree>
    <p:extLst>
      <p:ext uri="{BB962C8B-B14F-4D97-AF65-F5344CB8AC3E}">
        <p14:creationId xmlns:p14="http://schemas.microsoft.com/office/powerpoint/2010/main" val="369820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821FA2-F105-4B12-A137-7E1F829D4F79}"/>
              </a:ext>
            </a:extLst>
          </p:cNvPr>
          <p:cNvSpPr>
            <a:spLocks noGrp="1"/>
          </p:cNvSpPr>
          <p:nvPr>
            <p:ph type="title"/>
          </p:nvPr>
        </p:nvSpPr>
        <p:spPr>
          <a:xfrm>
            <a:off x="859067" y="346952"/>
            <a:ext cx="10473866" cy="1376340"/>
          </a:xfrm>
        </p:spPr>
        <p:txBody>
          <a:bodyPr>
            <a:normAutofit fontScale="90000"/>
          </a:bodyPr>
          <a:lstStyle/>
          <a:p>
            <a:r>
              <a:rPr lang="uk-UA" dirty="0"/>
              <a:t>На міжнародні інвестиційні процеси впливає ціла низка чинників: </a:t>
            </a:r>
          </a:p>
        </p:txBody>
      </p:sp>
      <p:sp>
        <p:nvSpPr>
          <p:cNvPr id="3" name="Місце для вмісту 2">
            <a:extLst>
              <a:ext uri="{FF2B5EF4-FFF2-40B4-BE49-F238E27FC236}">
                <a16:creationId xmlns:a16="http://schemas.microsoft.com/office/drawing/2014/main" id="{D8C89342-8F16-483E-B5B3-C389DA0C8B6F}"/>
              </a:ext>
            </a:extLst>
          </p:cNvPr>
          <p:cNvSpPr>
            <a:spLocks noGrp="1"/>
          </p:cNvSpPr>
          <p:nvPr>
            <p:ph idx="1"/>
          </p:nvPr>
        </p:nvSpPr>
        <p:spPr>
          <a:xfrm>
            <a:off x="786384" y="1863969"/>
            <a:ext cx="10168128" cy="4351337"/>
          </a:xfrm>
        </p:spPr>
        <p:txBody>
          <a:bodyPr>
            <a:normAutofit lnSpcReduction="10000"/>
          </a:bodyPr>
          <a:lstStyle/>
          <a:p>
            <a:pPr algn="just"/>
            <a:r>
              <a:rPr lang="uk-UA" dirty="0"/>
              <a:t>1. </a:t>
            </a:r>
            <a:r>
              <a:rPr lang="uk-UA" dirty="0" err="1"/>
              <a:t>Глобально</a:t>
            </a:r>
            <a:r>
              <a:rPr lang="uk-UA" dirty="0"/>
              <a:t>-економічні – стан розвитку світової економіки, міжнародних факторних ринків у т. ч. інвестиційного; стабільність світової валютної системи; рівень </a:t>
            </a:r>
            <a:r>
              <a:rPr lang="uk-UA" dirty="0" err="1"/>
              <a:t>транснаціоналізації</a:t>
            </a:r>
            <a:r>
              <a:rPr lang="uk-UA" dirty="0"/>
              <a:t> та регіональної інтеграції; розвиток міжнародної інвестиційної інфраструктури. </a:t>
            </a:r>
          </a:p>
          <a:p>
            <a:pPr algn="just"/>
            <a:r>
              <a:rPr lang="uk-UA" dirty="0"/>
              <a:t>2. Політично-економічні – політична стабільність; ступінь втручання уряду в економіку; ставлення до зарубіжних та іноземних інвестицій; дотримання двох- і багатосторонніх угод. </a:t>
            </a:r>
          </a:p>
          <a:p>
            <a:pPr algn="just"/>
            <a:r>
              <a:rPr lang="uk-UA" dirty="0"/>
              <a:t>3. </a:t>
            </a:r>
            <a:r>
              <a:rPr lang="uk-UA" dirty="0" err="1"/>
              <a:t>Ресурсно</a:t>
            </a:r>
            <a:r>
              <a:rPr lang="uk-UA" dirty="0"/>
              <a:t>-економічні – наявність природних ресурсів; демографічна ситуація; географічне положення. </a:t>
            </a:r>
          </a:p>
          <a:p>
            <a:pPr algn="just"/>
            <a:r>
              <a:rPr lang="uk-UA" dirty="0"/>
              <a:t>4. Загально-економічні – темпи економічного росту; співвідношення споживання і заощаджень; ставка позикового відсотка; норма чистого прибутку; рівень і динаміка інфляції; конвертованість валюти; стан платіжного балансу.</a:t>
            </a:r>
          </a:p>
          <a:p>
            <a:endParaRPr lang="uk-UA" dirty="0"/>
          </a:p>
        </p:txBody>
      </p:sp>
    </p:spTree>
    <p:extLst>
      <p:ext uri="{BB962C8B-B14F-4D97-AF65-F5344CB8AC3E}">
        <p14:creationId xmlns:p14="http://schemas.microsoft.com/office/powerpoint/2010/main" val="3342196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6686B612-ADF3-4C9C-AE02-2F8081D8BD47}"/>
              </a:ext>
            </a:extLst>
          </p:cNvPr>
          <p:cNvPicPr>
            <a:picLocks noGrp="1" noChangeAspect="1"/>
          </p:cNvPicPr>
          <p:nvPr>
            <p:ph idx="1"/>
          </p:nvPr>
        </p:nvPicPr>
        <p:blipFill rotWithShape="1">
          <a:blip r:embed="rId2"/>
          <a:srcRect l="5166" r="6126"/>
          <a:stretch/>
        </p:blipFill>
        <p:spPr>
          <a:xfrm>
            <a:off x="4030133" y="613308"/>
            <a:ext cx="7230534" cy="5906025"/>
          </a:xfrm>
        </p:spPr>
      </p:pic>
      <p:sp>
        <p:nvSpPr>
          <p:cNvPr id="2" name="Заголовок 1">
            <a:extLst>
              <a:ext uri="{FF2B5EF4-FFF2-40B4-BE49-F238E27FC236}">
                <a16:creationId xmlns:a16="http://schemas.microsoft.com/office/drawing/2014/main" id="{A7298C44-BF20-4899-813A-949BF48FD7BF}"/>
              </a:ext>
            </a:extLst>
          </p:cNvPr>
          <p:cNvSpPr>
            <a:spLocks noGrp="1"/>
          </p:cNvSpPr>
          <p:nvPr>
            <p:ph type="title"/>
          </p:nvPr>
        </p:nvSpPr>
        <p:spPr>
          <a:xfrm>
            <a:off x="567605" y="338668"/>
            <a:ext cx="3733461" cy="5164666"/>
          </a:xfrm>
        </p:spPr>
        <p:txBody>
          <a:bodyPr>
            <a:noAutofit/>
          </a:bodyPr>
          <a:lstStyle/>
          <a:p>
            <a:pPr algn="ctr"/>
            <a:r>
              <a:rPr lang="uk-UA" sz="3600" dirty="0"/>
              <a:t>Позитивні та негативні аспекти здійснення міжнародної інвестиційної діяльності для інвестора</a:t>
            </a:r>
          </a:p>
        </p:txBody>
      </p:sp>
    </p:spTree>
    <p:extLst>
      <p:ext uri="{BB962C8B-B14F-4D97-AF65-F5344CB8AC3E}">
        <p14:creationId xmlns:p14="http://schemas.microsoft.com/office/powerpoint/2010/main" val="21187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A49B6B5-69A3-44DF-BC32-9689F43F72C0}"/>
              </a:ext>
            </a:extLst>
          </p:cNvPr>
          <p:cNvSpPr>
            <a:spLocks noGrp="1"/>
          </p:cNvSpPr>
          <p:nvPr>
            <p:ph idx="1"/>
          </p:nvPr>
        </p:nvSpPr>
        <p:spPr>
          <a:xfrm>
            <a:off x="1121195" y="1002323"/>
            <a:ext cx="9535082" cy="4351337"/>
          </a:xfrm>
        </p:spPr>
        <p:txBody>
          <a:bodyPr>
            <a:noAutofit/>
          </a:bodyPr>
          <a:lstStyle/>
          <a:p>
            <a:pPr algn="ctr"/>
            <a:r>
              <a:rPr lang="uk-UA" sz="3200" b="1" dirty="0">
                <a:solidFill>
                  <a:schemeClr val="tx1"/>
                </a:solidFill>
              </a:rPr>
              <a:t>Позитивними моментами у залученні іноземних інвестицій в Україну виступають: </a:t>
            </a:r>
            <a:r>
              <a:rPr lang="uk-UA" sz="3200" dirty="0"/>
              <a:t>вигідне географічне розташування, потенційно великий ринок, висока кваліфікація робочої сили та її відносна дешевизна; низький курс національної валюти; правове забезпечення сприятливого інвестиційного клімату; захист інвестицій; можливість вивезення прибутку; система компенсації збитків тощо.</a:t>
            </a:r>
          </a:p>
        </p:txBody>
      </p:sp>
    </p:spTree>
    <p:extLst>
      <p:ext uri="{BB962C8B-B14F-4D97-AF65-F5344CB8AC3E}">
        <p14:creationId xmlns:p14="http://schemas.microsoft.com/office/powerpoint/2010/main" val="3843782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86F98F-CD2F-41CD-A45B-F2C26208732C}"/>
              </a:ext>
            </a:extLst>
          </p:cNvPr>
          <p:cNvSpPr>
            <a:spLocks noGrp="1"/>
          </p:cNvSpPr>
          <p:nvPr>
            <p:ph type="title"/>
          </p:nvPr>
        </p:nvSpPr>
        <p:spPr/>
        <p:txBody>
          <a:bodyPr>
            <a:normAutofit fontScale="90000"/>
          </a:bodyPr>
          <a:lstStyle/>
          <a:p>
            <a:r>
              <a:rPr lang="ru-RU" dirty="0"/>
              <a:t>Причини </a:t>
            </a:r>
            <a:r>
              <a:rPr lang="ru-RU" dirty="0" err="1"/>
              <a:t>несприятливості</a:t>
            </a:r>
            <a:r>
              <a:rPr lang="ru-RU" dirty="0"/>
              <a:t> </a:t>
            </a:r>
            <a:r>
              <a:rPr lang="ru-RU" dirty="0" err="1"/>
              <a:t>інвестиційного</a:t>
            </a:r>
            <a:r>
              <a:rPr lang="ru-RU" dirty="0"/>
              <a:t> </a:t>
            </a:r>
            <a:r>
              <a:rPr lang="ru-RU" dirty="0" err="1"/>
              <a:t>клімату</a:t>
            </a:r>
            <a:r>
              <a:rPr lang="ru-RU" dirty="0"/>
              <a:t> </a:t>
            </a:r>
            <a:r>
              <a:rPr lang="ru-RU" dirty="0" err="1"/>
              <a:t>України</a:t>
            </a:r>
            <a:r>
              <a:rPr lang="ru-RU" dirty="0"/>
              <a:t>: </a:t>
            </a:r>
            <a:endParaRPr lang="uk-UA" dirty="0"/>
          </a:p>
        </p:txBody>
      </p:sp>
      <p:sp>
        <p:nvSpPr>
          <p:cNvPr id="3" name="Місце для вмісту 2">
            <a:extLst>
              <a:ext uri="{FF2B5EF4-FFF2-40B4-BE49-F238E27FC236}">
                <a16:creationId xmlns:a16="http://schemas.microsoft.com/office/drawing/2014/main" id="{01503049-ED34-4150-92BE-52C727A58827}"/>
              </a:ext>
            </a:extLst>
          </p:cNvPr>
          <p:cNvSpPr>
            <a:spLocks noGrp="1"/>
          </p:cNvSpPr>
          <p:nvPr>
            <p:ph idx="1"/>
          </p:nvPr>
        </p:nvSpPr>
        <p:spPr>
          <a:xfrm>
            <a:off x="1261871" y="1828800"/>
            <a:ext cx="9517497" cy="4351337"/>
          </a:xfrm>
        </p:spPr>
        <p:txBody>
          <a:bodyPr>
            <a:normAutofit fontScale="92500"/>
          </a:bodyPr>
          <a:lstStyle/>
          <a:p>
            <a:pPr marL="342900" lvl="0" indent="-342900" algn="just">
              <a:lnSpc>
                <a:spcPts val="1800"/>
              </a:lnSpc>
              <a:buFont typeface="Symbol" panose="05050102010706020507" pitchFamily="18" charset="2"/>
              <a:buChar char=""/>
              <a:tabLst>
                <a:tab pos="540385" algn="l"/>
              </a:tabLst>
            </a:pPr>
            <a:r>
              <a:rPr lang="ru-RU" sz="2000" dirty="0" err="1">
                <a:effectLst/>
                <a:ea typeface="Times New Roman" panose="02020603050405020304" pitchFamily="18" charset="0"/>
              </a:rPr>
              <a:t>висока</a:t>
            </a:r>
            <a:r>
              <a:rPr lang="ru-RU" sz="2000" dirty="0">
                <a:effectLst/>
                <a:ea typeface="Times New Roman" panose="02020603050405020304" pitchFamily="18" charset="0"/>
              </a:rPr>
              <a:t> </a:t>
            </a:r>
            <a:r>
              <a:rPr lang="ru-RU" sz="2000" dirty="0" err="1">
                <a:effectLst/>
                <a:ea typeface="Times New Roman" panose="02020603050405020304" pitchFamily="18" charset="0"/>
              </a:rPr>
              <a:t>загальна</a:t>
            </a:r>
            <a:r>
              <a:rPr lang="ru-RU" sz="2000" dirty="0">
                <a:effectLst/>
                <a:ea typeface="Times New Roman" panose="02020603050405020304" pitchFamily="18" charset="0"/>
              </a:rPr>
              <a:t> </a:t>
            </a:r>
            <a:r>
              <a:rPr lang="ru-RU" sz="2000" dirty="0" err="1">
                <a:effectLst/>
                <a:ea typeface="Times New Roman" panose="02020603050405020304" pitchFamily="18" charset="0"/>
              </a:rPr>
              <a:t>політична</a:t>
            </a:r>
            <a:r>
              <a:rPr lang="ru-RU" sz="2000" dirty="0">
                <a:effectLst/>
                <a:ea typeface="Times New Roman" panose="02020603050405020304" pitchFamily="18" charset="0"/>
              </a:rPr>
              <a:t> </a:t>
            </a:r>
            <a:r>
              <a:rPr lang="ru-RU" sz="2000" dirty="0" err="1">
                <a:effectLst/>
                <a:ea typeface="Times New Roman" panose="02020603050405020304" pitchFamily="18" charset="0"/>
              </a:rPr>
              <a:t>нестабільність</a:t>
            </a:r>
            <a:r>
              <a:rPr lang="ru-RU" sz="2000" dirty="0">
                <a:effectLst/>
                <a:ea typeface="Times New Roman" panose="02020603050405020304" pitchFamily="18" charset="0"/>
              </a:rPr>
              <a:t>; </a:t>
            </a:r>
            <a:endParaRPr lang="uk-UA" sz="1200" dirty="0">
              <a:effectLst/>
              <a:ea typeface="Times New Roman" panose="02020603050405020304" pitchFamily="18" charset="0"/>
            </a:endParaRPr>
          </a:p>
          <a:p>
            <a:pPr marL="342900" lvl="0" indent="-342900" algn="just">
              <a:lnSpc>
                <a:spcPts val="1800"/>
              </a:lnSpc>
              <a:buFont typeface="Symbol" panose="05050102010706020507" pitchFamily="18" charset="2"/>
              <a:buChar char=""/>
              <a:tabLst>
                <a:tab pos="540385" algn="l"/>
              </a:tabLst>
            </a:pPr>
            <a:r>
              <a:rPr lang="ru-RU" sz="2000" dirty="0" err="1">
                <a:effectLst/>
                <a:ea typeface="Times New Roman" panose="02020603050405020304" pitchFamily="18" charset="0"/>
              </a:rPr>
              <a:t>різкий</a:t>
            </a:r>
            <a:r>
              <a:rPr lang="ru-RU" sz="2000" dirty="0">
                <a:effectLst/>
                <a:ea typeface="Times New Roman" panose="02020603050405020304" pitchFamily="18" charset="0"/>
              </a:rPr>
              <a:t> спад </a:t>
            </a:r>
            <a:r>
              <a:rPr lang="ru-RU" sz="2000" dirty="0" err="1">
                <a:effectLst/>
                <a:ea typeface="Times New Roman" panose="02020603050405020304" pitchFamily="18" charset="0"/>
              </a:rPr>
              <a:t>виробництва</a:t>
            </a:r>
            <a:r>
              <a:rPr lang="ru-RU" sz="2000" dirty="0">
                <a:effectLst/>
                <a:ea typeface="Times New Roman" panose="02020603050405020304" pitchFamily="18" charset="0"/>
              </a:rPr>
              <a:t> в </a:t>
            </a:r>
            <a:r>
              <a:rPr lang="ru-RU" sz="2000" dirty="0" err="1">
                <a:effectLst/>
                <a:ea typeface="Times New Roman" panose="02020603050405020304" pitchFamily="18" charset="0"/>
              </a:rPr>
              <a:t>період</a:t>
            </a:r>
            <a:r>
              <a:rPr lang="ru-RU" sz="2000" dirty="0">
                <a:effectLst/>
                <a:ea typeface="Times New Roman" panose="02020603050405020304" pitchFamily="18" charset="0"/>
              </a:rPr>
              <a:t> з 1991 року, </a:t>
            </a:r>
            <a:r>
              <a:rPr lang="ru-RU" sz="2000" dirty="0" err="1">
                <a:effectLst/>
                <a:ea typeface="Times New Roman" panose="02020603050405020304" pitchFamily="18" charset="0"/>
              </a:rPr>
              <a:t>слідством</a:t>
            </a:r>
            <a:r>
              <a:rPr lang="ru-RU" sz="2000" dirty="0">
                <a:effectLst/>
                <a:ea typeface="Times New Roman" panose="02020603050405020304" pitchFamily="18" charset="0"/>
              </a:rPr>
              <a:t> </a:t>
            </a:r>
            <a:r>
              <a:rPr lang="ru-RU" sz="2000" dirty="0" err="1">
                <a:effectLst/>
                <a:ea typeface="Times New Roman" panose="02020603050405020304" pitchFamily="18" charset="0"/>
              </a:rPr>
              <a:t>якого</a:t>
            </a:r>
            <a:r>
              <a:rPr lang="ru-RU" sz="2000" dirty="0">
                <a:effectLst/>
                <a:ea typeface="Times New Roman" panose="02020603050405020304" pitchFamily="18" charset="0"/>
              </a:rPr>
              <a:t>, </a:t>
            </a:r>
            <a:r>
              <a:rPr lang="ru-RU" sz="2000" dirty="0" err="1">
                <a:effectLst/>
                <a:ea typeface="Times New Roman" panose="02020603050405020304" pitchFamily="18" charset="0"/>
              </a:rPr>
              <a:t>зокрема</a:t>
            </a:r>
            <a:r>
              <a:rPr lang="ru-RU" sz="2000" dirty="0">
                <a:effectLst/>
                <a:ea typeface="Times New Roman" panose="02020603050405020304" pitchFamily="18" charset="0"/>
              </a:rPr>
              <a:t>, є </a:t>
            </a:r>
            <a:r>
              <a:rPr lang="ru-RU" sz="2000" dirty="0" err="1">
                <a:effectLst/>
                <a:ea typeface="Times New Roman" panose="02020603050405020304" pitchFamily="18" charset="0"/>
              </a:rPr>
              <a:t>різке</a:t>
            </a:r>
            <a:r>
              <a:rPr lang="ru-RU" sz="2000" dirty="0">
                <a:effectLst/>
                <a:ea typeface="Times New Roman" panose="02020603050405020304" pitchFamily="18" charset="0"/>
              </a:rPr>
              <a:t> </a:t>
            </a:r>
            <a:r>
              <a:rPr lang="ru-RU" sz="2000" dirty="0" err="1">
                <a:effectLst/>
                <a:ea typeface="Times New Roman" panose="02020603050405020304" pitchFamily="18" charset="0"/>
              </a:rPr>
              <a:t>скорочення</a:t>
            </a:r>
            <a:r>
              <a:rPr lang="ru-RU" sz="2000" dirty="0">
                <a:effectLst/>
                <a:ea typeface="Times New Roman" panose="02020603050405020304" pitchFamily="18" charset="0"/>
              </a:rPr>
              <a:t> </a:t>
            </a:r>
            <a:r>
              <a:rPr lang="ru-RU" sz="2000" dirty="0" err="1">
                <a:effectLst/>
                <a:ea typeface="Times New Roman" panose="02020603050405020304" pitchFamily="18" charset="0"/>
              </a:rPr>
              <a:t>внутрішнього</a:t>
            </a:r>
            <a:r>
              <a:rPr lang="ru-RU" sz="2000" dirty="0">
                <a:effectLst/>
                <a:ea typeface="Times New Roman" panose="02020603050405020304" pitchFamily="18" charset="0"/>
              </a:rPr>
              <a:t> </a:t>
            </a:r>
            <a:r>
              <a:rPr lang="ru-RU" sz="2000" dirty="0" err="1">
                <a:effectLst/>
                <a:ea typeface="Times New Roman" panose="02020603050405020304" pitchFamily="18" charset="0"/>
              </a:rPr>
              <a:t>попиту</a:t>
            </a:r>
            <a:r>
              <a:rPr lang="ru-RU" sz="2000" dirty="0">
                <a:effectLst/>
                <a:ea typeface="Times New Roman" panose="02020603050405020304" pitchFamily="18" charset="0"/>
              </a:rPr>
              <a:t> на </a:t>
            </a:r>
            <a:r>
              <a:rPr lang="ru-RU" sz="2000" dirty="0" err="1">
                <a:effectLst/>
                <a:ea typeface="Times New Roman" panose="02020603050405020304" pitchFamily="18" charset="0"/>
              </a:rPr>
              <a:t>промислову</a:t>
            </a:r>
            <a:r>
              <a:rPr lang="ru-RU" sz="2000" dirty="0">
                <a:effectLst/>
                <a:ea typeface="Times New Roman" panose="02020603050405020304" pitchFamily="18" charset="0"/>
              </a:rPr>
              <a:t> </a:t>
            </a:r>
            <a:r>
              <a:rPr lang="ru-RU" sz="2000" dirty="0" err="1">
                <a:effectLst/>
                <a:ea typeface="Times New Roman" panose="02020603050405020304" pitchFamily="18" charset="0"/>
              </a:rPr>
              <a:t>продукцію</a:t>
            </a:r>
            <a:r>
              <a:rPr lang="ru-RU" sz="2000" dirty="0">
                <a:effectLst/>
                <a:ea typeface="Times New Roman" panose="02020603050405020304" pitchFamily="18" charset="0"/>
              </a:rPr>
              <a:t> й </a:t>
            </a:r>
            <a:r>
              <a:rPr lang="ru-RU" sz="2000" dirty="0" err="1">
                <a:effectLst/>
                <a:ea typeface="Times New Roman" panose="02020603050405020304" pitchFamily="18" charset="0"/>
              </a:rPr>
              <a:t>послуги</a:t>
            </a:r>
            <a:r>
              <a:rPr lang="ru-RU" sz="2000" dirty="0">
                <a:effectLst/>
                <a:ea typeface="Times New Roman" panose="02020603050405020304" pitchFamily="18" charset="0"/>
              </a:rPr>
              <a:t>; </a:t>
            </a:r>
            <a:endParaRPr lang="uk-UA" sz="1200" dirty="0">
              <a:effectLst/>
              <a:ea typeface="Times New Roman" panose="02020603050405020304" pitchFamily="18" charset="0"/>
            </a:endParaRPr>
          </a:p>
          <a:p>
            <a:pPr marL="342900" lvl="0" indent="-342900" algn="just">
              <a:lnSpc>
                <a:spcPts val="1800"/>
              </a:lnSpc>
              <a:buFont typeface="Symbol" panose="05050102010706020507" pitchFamily="18" charset="2"/>
              <a:buChar char=""/>
              <a:tabLst>
                <a:tab pos="540385" algn="l"/>
              </a:tabLst>
            </a:pPr>
            <a:r>
              <a:rPr lang="ru-RU" sz="2000" dirty="0" err="1">
                <a:effectLst/>
                <a:ea typeface="Times New Roman" panose="02020603050405020304" pitchFamily="18" charset="0"/>
              </a:rPr>
              <a:t>інфляція</a:t>
            </a:r>
            <a:r>
              <a:rPr lang="ru-RU" sz="2000" dirty="0">
                <a:effectLst/>
                <a:ea typeface="Times New Roman" panose="02020603050405020304" pitchFamily="18" charset="0"/>
              </a:rPr>
              <a:t> й </a:t>
            </a:r>
            <a:r>
              <a:rPr lang="ru-RU" sz="2000" dirty="0" err="1">
                <a:effectLst/>
                <a:ea typeface="Times New Roman" panose="02020603050405020304" pitchFamily="18" charset="0"/>
              </a:rPr>
              <a:t>низька</a:t>
            </a:r>
            <a:r>
              <a:rPr lang="ru-RU" sz="2000" dirty="0">
                <a:effectLst/>
                <a:ea typeface="Times New Roman" panose="02020603050405020304" pitchFamily="18" charset="0"/>
              </a:rPr>
              <a:t> </a:t>
            </a:r>
            <a:r>
              <a:rPr lang="ru-RU" sz="2000" dirty="0" err="1">
                <a:effectLst/>
                <a:ea typeface="Times New Roman" panose="02020603050405020304" pitchFamily="18" charset="0"/>
              </a:rPr>
              <a:t>передбачуваність</a:t>
            </a:r>
            <a:r>
              <a:rPr lang="ru-RU" sz="2000" dirty="0">
                <a:effectLst/>
                <a:ea typeface="Times New Roman" panose="02020603050405020304" pitchFamily="18" charset="0"/>
              </a:rPr>
              <a:t> курсу </a:t>
            </a:r>
            <a:r>
              <a:rPr lang="ru-RU" sz="2000" dirty="0" err="1">
                <a:effectLst/>
                <a:ea typeface="Times New Roman" panose="02020603050405020304" pitchFamily="18" charset="0"/>
              </a:rPr>
              <a:t>гривні</a:t>
            </a:r>
            <a:r>
              <a:rPr lang="ru-RU" sz="2000" dirty="0">
                <a:effectLst/>
                <a:ea typeface="Times New Roman" panose="02020603050405020304" pitchFamily="18" charset="0"/>
              </a:rPr>
              <a:t> </a:t>
            </a:r>
            <a:r>
              <a:rPr lang="ru-RU" sz="2000" dirty="0" err="1">
                <a:effectLst/>
                <a:ea typeface="Times New Roman" panose="02020603050405020304" pitchFamily="18" charset="0"/>
              </a:rPr>
              <a:t>стосовно</a:t>
            </a:r>
            <a:r>
              <a:rPr lang="ru-RU" sz="2000" dirty="0">
                <a:effectLst/>
                <a:ea typeface="Times New Roman" panose="02020603050405020304" pitchFamily="18" charset="0"/>
              </a:rPr>
              <a:t> </a:t>
            </a:r>
            <a:r>
              <a:rPr lang="ru-RU" sz="2000" dirty="0" err="1">
                <a:effectLst/>
                <a:ea typeface="Times New Roman" panose="02020603050405020304" pitchFamily="18" charset="0"/>
              </a:rPr>
              <a:t>іноземних</a:t>
            </a:r>
            <a:r>
              <a:rPr lang="ru-RU" sz="2000" dirty="0">
                <a:effectLst/>
                <a:ea typeface="Times New Roman" panose="02020603050405020304" pitchFamily="18" charset="0"/>
              </a:rPr>
              <a:t> валют; </a:t>
            </a:r>
            <a:endParaRPr lang="uk-UA" sz="1200" dirty="0">
              <a:effectLst/>
              <a:ea typeface="Times New Roman" panose="02020603050405020304" pitchFamily="18" charset="0"/>
            </a:endParaRPr>
          </a:p>
          <a:p>
            <a:pPr marL="342900" lvl="0" indent="-342900" algn="just">
              <a:lnSpc>
                <a:spcPts val="1800"/>
              </a:lnSpc>
              <a:buFont typeface="Symbol" panose="05050102010706020507" pitchFamily="18" charset="2"/>
              <a:buChar char=""/>
              <a:tabLst>
                <a:tab pos="540385" algn="l"/>
              </a:tabLst>
            </a:pPr>
            <a:r>
              <a:rPr lang="ru-RU" sz="2000" dirty="0" err="1">
                <a:effectLst/>
                <a:ea typeface="Times New Roman" panose="02020603050405020304" pitchFamily="18" charset="0"/>
              </a:rPr>
              <a:t>недосконалість</a:t>
            </a:r>
            <a:r>
              <a:rPr lang="ru-RU" sz="2000" dirty="0">
                <a:effectLst/>
                <a:ea typeface="Times New Roman" panose="02020603050405020304" pitchFamily="18" charset="0"/>
              </a:rPr>
              <a:t> нормативно-</a:t>
            </a:r>
            <a:r>
              <a:rPr lang="ru-RU" sz="2000" dirty="0" err="1">
                <a:effectLst/>
                <a:ea typeface="Times New Roman" panose="02020603050405020304" pitchFamily="18" charset="0"/>
              </a:rPr>
              <a:t>правової</a:t>
            </a:r>
            <a:r>
              <a:rPr lang="ru-RU" sz="2000" dirty="0">
                <a:effectLst/>
                <a:ea typeface="Times New Roman" panose="02020603050405020304" pitchFamily="18" charset="0"/>
              </a:rPr>
              <a:t> </a:t>
            </a:r>
            <a:r>
              <a:rPr lang="ru-RU" sz="2000" dirty="0" err="1">
                <a:effectLst/>
                <a:ea typeface="Times New Roman" panose="02020603050405020304" pitchFamily="18" charset="0"/>
              </a:rPr>
              <a:t>бази</a:t>
            </a:r>
            <a:r>
              <a:rPr lang="ru-RU" sz="2000" dirty="0">
                <a:effectLst/>
                <a:ea typeface="Times New Roman" panose="02020603050405020304" pitchFamily="18" charset="0"/>
              </a:rPr>
              <a:t> в </a:t>
            </a:r>
            <a:r>
              <a:rPr lang="ru-RU" sz="2000" dirty="0" err="1">
                <a:effectLst/>
                <a:ea typeface="Times New Roman" panose="02020603050405020304" pitchFamily="18" charset="0"/>
              </a:rPr>
              <a:t>економіці</a:t>
            </a:r>
            <a:r>
              <a:rPr lang="ru-RU" sz="2000" dirty="0">
                <a:effectLst/>
                <a:ea typeface="Times New Roman" panose="02020603050405020304" pitchFamily="18" charset="0"/>
              </a:rPr>
              <a:t> в </a:t>
            </a:r>
            <a:r>
              <a:rPr lang="ru-RU" sz="2000" dirty="0" err="1">
                <a:effectLst/>
                <a:ea typeface="Times New Roman" panose="02020603050405020304" pitchFamily="18" charset="0"/>
              </a:rPr>
              <a:t>цілому</a:t>
            </a:r>
            <a:r>
              <a:rPr lang="ru-RU" sz="2000" dirty="0">
                <a:effectLst/>
                <a:ea typeface="Times New Roman" panose="02020603050405020304" pitchFamily="18" charset="0"/>
              </a:rPr>
              <a:t> й в </a:t>
            </a:r>
            <a:r>
              <a:rPr lang="ru-RU" sz="2000" dirty="0" err="1">
                <a:effectLst/>
                <a:ea typeface="Times New Roman" panose="02020603050405020304" pitchFamily="18" charset="0"/>
              </a:rPr>
              <a:t>області</a:t>
            </a:r>
            <a:r>
              <a:rPr lang="ru-RU" sz="2000" dirty="0">
                <a:effectLst/>
                <a:ea typeface="Times New Roman" panose="02020603050405020304" pitchFamily="18" charset="0"/>
              </a:rPr>
              <a:t> </a:t>
            </a:r>
            <a:r>
              <a:rPr lang="ru-RU" sz="2000" dirty="0" err="1">
                <a:effectLst/>
                <a:ea typeface="Times New Roman" panose="02020603050405020304" pitchFamily="18" charset="0"/>
              </a:rPr>
              <a:t>іноземних</a:t>
            </a:r>
            <a:r>
              <a:rPr lang="ru-RU" sz="2000" dirty="0">
                <a:effectLst/>
                <a:ea typeface="Times New Roman" panose="02020603050405020304" pitchFamily="18" charset="0"/>
              </a:rPr>
              <a:t> </a:t>
            </a:r>
            <a:r>
              <a:rPr lang="ru-RU" sz="2000" dirty="0" err="1">
                <a:effectLst/>
                <a:ea typeface="Times New Roman" panose="02020603050405020304" pitchFamily="18" charset="0"/>
              </a:rPr>
              <a:t>інвестицій</a:t>
            </a:r>
            <a:r>
              <a:rPr lang="ru-RU" sz="2000" dirty="0">
                <a:effectLst/>
                <a:ea typeface="Times New Roman" panose="02020603050405020304" pitchFamily="18" charset="0"/>
              </a:rPr>
              <a:t> </a:t>
            </a:r>
            <a:r>
              <a:rPr lang="ru-RU" sz="2000" dirty="0" err="1">
                <a:effectLst/>
                <a:ea typeface="Times New Roman" panose="02020603050405020304" pitchFamily="18" charset="0"/>
              </a:rPr>
              <a:t>зокрема</a:t>
            </a:r>
            <a:r>
              <a:rPr lang="ru-RU" sz="2000" dirty="0">
                <a:effectLst/>
                <a:ea typeface="Times New Roman" panose="02020603050405020304" pitchFamily="18" charset="0"/>
              </a:rPr>
              <a:t>; </a:t>
            </a:r>
            <a:endParaRPr lang="uk-UA" sz="1200" dirty="0">
              <a:effectLst/>
              <a:ea typeface="Times New Roman" panose="02020603050405020304" pitchFamily="18" charset="0"/>
            </a:endParaRPr>
          </a:p>
          <a:p>
            <a:pPr marL="342900" lvl="0" indent="-342900" algn="just">
              <a:lnSpc>
                <a:spcPts val="1800"/>
              </a:lnSpc>
              <a:buFont typeface="Symbol" panose="05050102010706020507" pitchFamily="18" charset="2"/>
              <a:buChar char=""/>
              <a:tabLst>
                <a:tab pos="540385" algn="l"/>
              </a:tabLst>
            </a:pPr>
            <a:r>
              <a:rPr lang="ru-RU" sz="2000" dirty="0" err="1">
                <a:effectLst/>
                <a:ea typeface="Times New Roman" panose="02020603050405020304" pitchFamily="18" charset="0"/>
              </a:rPr>
              <a:t>високий</a:t>
            </a:r>
            <a:r>
              <a:rPr lang="ru-RU" sz="2000" dirty="0">
                <a:effectLst/>
                <a:ea typeface="Times New Roman" panose="02020603050405020304" pitchFamily="18" charset="0"/>
              </a:rPr>
              <a:t> </a:t>
            </a:r>
            <a:r>
              <a:rPr lang="ru-RU" sz="2000" dirty="0" err="1">
                <a:effectLst/>
                <a:ea typeface="Times New Roman" panose="02020603050405020304" pitchFamily="18" charset="0"/>
              </a:rPr>
              <a:t>рівень</a:t>
            </a:r>
            <a:r>
              <a:rPr lang="ru-RU" sz="2000" dirty="0">
                <a:effectLst/>
                <a:ea typeface="Times New Roman" panose="02020603050405020304" pitchFamily="18" charset="0"/>
              </a:rPr>
              <a:t> </a:t>
            </a:r>
            <a:r>
              <a:rPr lang="ru-RU" sz="2000" dirty="0" err="1">
                <a:effectLst/>
                <a:ea typeface="Times New Roman" panose="02020603050405020304" pitchFamily="18" charset="0"/>
              </a:rPr>
              <a:t>оподатковування</a:t>
            </a:r>
            <a:r>
              <a:rPr lang="ru-RU" sz="2000" dirty="0">
                <a:effectLst/>
                <a:ea typeface="Times New Roman" panose="02020603050405020304" pitchFamily="18" charset="0"/>
              </a:rPr>
              <a:t> й </a:t>
            </a:r>
            <a:r>
              <a:rPr lang="ru-RU" sz="2000" dirty="0" err="1">
                <a:effectLst/>
                <a:ea typeface="Times New Roman" panose="02020603050405020304" pitchFamily="18" charset="0"/>
              </a:rPr>
              <a:t>зовнішньоторговельних</a:t>
            </a:r>
            <a:r>
              <a:rPr lang="ru-RU" sz="2000" dirty="0">
                <a:effectLst/>
                <a:ea typeface="Times New Roman" panose="02020603050405020304" pitchFamily="18" charset="0"/>
              </a:rPr>
              <a:t> </a:t>
            </a:r>
            <a:r>
              <a:rPr lang="ru-RU" sz="2000" dirty="0" err="1">
                <a:effectLst/>
                <a:ea typeface="Times New Roman" panose="02020603050405020304" pitchFamily="18" charset="0"/>
              </a:rPr>
              <a:t>мит</a:t>
            </a:r>
            <a:r>
              <a:rPr lang="ru-RU" sz="2000" dirty="0">
                <a:effectLst/>
                <a:ea typeface="Times New Roman" panose="02020603050405020304" pitchFamily="18" charset="0"/>
              </a:rPr>
              <a:t>; </a:t>
            </a:r>
            <a:endParaRPr lang="uk-UA" sz="1200" dirty="0">
              <a:effectLst/>
              <a:ea typeface="Times New Roman" panose="02020603050405020304" pitchFamily="18" charset="0"/>
            </a:endParaRPr>
          </a:p>
          <a:p>
            <a:pPr marL="342900" lvl="0" indent="-342900" algn="just">
              <a:lnSpc>
                <a:spcPts val="1800"/>
              </a:lnSpc>
              <a:buFont typeface="Symbol" panose="05050102010706020507" pitchFamily="18" charset="2"/>
              <a:buChar char=""/>
              <a:tabLst>
                <a:tab pos="540385" algn="l"/>
              </a:tabLst>
            </a:pPr>
            <a:r>
              <a:rPr lang="ru-RU" sz="2000" dirty="0" err="1">
                <a:effectLst/>
                <a:ea typeface="Times New Roman" panose="02020603050405020304" pitchFamily="18" charset="0"/>
              </a:rPr>
              <a:t>нерозвиненість</a:t>
            </a:r>
            <a:r>
              <a:rPr lang="ru-RU" sz="2000" dirty="0">
                <a:effectLst/>
                <a:ea typeface="Times New Roman" panose="02020603050405020304" pitchFamily="18" charset="0"/>
              </a:rPr>
              <a:t> </a:t>
            </a:r>
            <a:r>
              <a:rPr lang="ru-RU" sz="2000" dirty="0" err="1">
                <a:effectLst/>
                <a:ea typeface="Times New Roman" panose="02020603050405020304" pitchFamily="18" charset="0"/>
              </a:rPr>
              <a:t>вітчизняного</a:t>
            </a:r>
            <a:r>
              <a:rPr lang="ru-RU" sz="2000" dirty="0">
                <a:effectLst/>
                <a:ea typeface="Times New Roman" panose="02020603050405020304" pitchFamily="18" charset="0"/>
              </a:rPr>
              <a:t> ринку </a:t>
            </a:r>
            <a:r>
              <a:rPr lang="ru-RU" sz="2000" dirty="0" err="1">
                <a:effectLst/>
                <a:ea typeface="Times New Roman" panose="02020603050405020304" pitchFamily="18" charset="0"/>
              </a:rPr>
              <a:t>капіталів</a:t>
            </a:r>
            <a:r>
              <a:rPr lang="ru-RU" sz="2000" dirty="0">
                <a:effectLst/>
                <a:ea typeface="Times New Roman" panose="02020603050405020304" pitchFamily="18" charset="0"/>
              </a:rPr>
              <a:t>; </a:t>
            </a:r>
            <a:endParaRPr lang="uk-UA" sz="1200" dirty="0">
              <a:effectLst/>
              <a:ea typeface="Times New Roman" panose="02020603050405020304" pitchFamily="18" charset="0"/>
            </a:endParaRPr>
          </a:p>
          <a:p>
            <a:pPr marL="342900" lvl="0" indent="-342900" algn="just">
              <a:lnSpc>
                <a:spcPts val="1800"/>
              </a:lnSpc>
              <a:buFont typeface="Symbol" panose="05050102010706020507" pitchFamily="18" charset="2"/>
              <a:buChar char=""/>
              <a:tabLst>
                <a:tab pos="540385" algn="l"/>
              </a:tabLst>
            </a:pPr>
            <a:r>
              <a:rPr lang="ru-RU" sz="2000" dirty="0">
                <a:effectLst/>
                <a:ea typeface="Times New Roman" panose="02020603050405020304" pitchFamily="18" charset="0"/>
              </a:rPr>
              <a:t> </a:t>
            </a:r>
            <a:r>
              <a:rPr lang="ru-RU" sz="2000" dirty="0" err="1">
                <a:effectLst/>
                <a:ea typeface="Times New Roman" panose="02020603050405020304" pitchFamily="18" charset="0"/>
              </a:rPr>
              <a:t>недолік</a:t>
            </a:r>
            <a:r>
              <a:rPr lang="ru-RU" sz="2000" dirty="0">
                <a:effectLst/>
                <a:ea typeface="Times New Roman" panose="02020603050405020304" pitchFamily="18" charset="0"/>
              </a:rPr>
              <a:t> </a:t>
            </a:r>
            <a:r>
              <a:rPr lang="ru-RU" sz="2000" dirty="0" err="1">
                <a:effectLst/>
                <a:ea typeface="Times New Roman" panose="02020603050405020304" pitchFamily="18" charset="0"/>
              </a:rPr>
              <a:t>якісної</a:t>
            </a:r>
            <a:r>
              <a:rPr lang="ru-RU" sz="2000" dirty="0">
                <a:effectLst/>
                <a:ea typeface="Times New Roman" panose="02020603050405020304" pitchFamily="18" charset="0"/>
              </a:rPr>
              <a:t> </a:t>
            </a:r>
            <a:r>
              <a:rPr lang="ru-RU" sz="2000" dirty="0" err="1">
                <a:effectLst/>
                <a:ea typeface="Times New Roman" panose="02020603050405020304" pitchFamily="18" charset="0"/>
              </a:rPr>
              <a:t>інфраструктури</a:t>
            </a:r>
            <a:r>
              <a:rPr lang="ru-RU" sz="2000" dirty="0">
                <a:effectLst/>
                <a:ea typeface="Times New Roman" panose="02020603050405020304" pitchFamily="18" charset="0"/>
              </a:rPr>
              <a:t>; </a:t>
            </a:r>
            <a:endParaRPr lang="uk-UA" sz="1200" dirty="0">
              <a:effectLst/>
              <a:ea typeface="Times New Roman" panose="02020603050405020304" pitchFamily="18" charset="0"/>
            </a:endParaRPr>
          </a:p>
          <a:p>
            <a:r>
              <a:rPr lang="ru-RU" sz="2000" dirty="0">
                <a:effectLst/>
                <a:ea typeface="Times New Roman" panose="02020603050405020304" pitchFamily="18" charset="0"/>
              </a:rPr>
              <a:t> </a:t>
            </a:r>
            <a:r>
              <a:rPr lang="ru-RU" sz="2000" dirty="0" err="1">
                <a:effectLst/>
                <a:ea typeface="Times New Roman" panose="02020603050405020304" pitchFamily="18" charset="0"/>
              </a:rPr>
              <a:t>фактична</a:t>
            </a:r>
            <a:r>
              <a:rPr lang="ru-RU" sz="2000" dirty="0">
                <a:effectLst/>
                <a:ea typeface="Times New Roman" panose="02020603050405020304" pitchFamily="18" charset="0"/>
              </a:rPr>
              <a:t> </a:t>
            </a:r>
            <a:r>
              <a:rPr lang="ru-RU" sz="2000" dirty="0" err="1">
                <a:effectLst/>
                <a:ea typeface="Times New Roman" panose="02020603050405020304" pitchFamily="18" charset="0"/>
              </a:rPr>
              <a:t>відсутність</a:t>
            </a:r>
            <a:r>
              <a:rPr lang="ru-RU" sz="2000" dirty="0">
                <a:effectLst/>
                <a:ea typeface="Times New Roman" panose="02020603050405020304" pitchFamily="18" charset="0"/>
              </a:rPr>
              <a:t> </a:t>
            </a:r>
            <a:r>
              <a:rPr lang="ru-RU" sz="2000" dirty="0" err="1">
                <a:effectLst/>
                <a:ea typeface="Times New Roman" panose="02020603050405020304" pitchFamily="18" charset="0"/>
              </a:rPr>
              <a:t>єдиної</a:t>
            </a:r>
            <a:r>
              <a:rPr lang="ru-RU" sz="2000" dirty="0">
                <a:effectLst/>
                <a:ea typeface="Times New Roman" panose="02020603050405020304" pitchFamily="18" charset="0"/>
              </a:rPr>
              <a:t> </a:t>
            </a:r>
            <a:r>
              <a:rPr lang="ru-RU" sz="2000" dirty="0" err="1">
                <a:effectLst/>
                <a:ea typeface="Times New Roman" panose="02020603050405020304" pitchFamily="18" charset="0"/>
              </a:rPr>
              <a:t>державної</a:t>
            </a:r>
            <a:r>
              <a:rPr lang="ru-RU" sz="2000" dirty="0">
                <a:effectLst/>
                <a:ea typeface="Times New Roman" panose="02020603050405020304" pitchFamily="18" charset="0"/>
              </a:rPr>
              <a:t> </a:t>
            </a:r>
            <a:r>
              <a:rPr lang="ru-RU" sz="2000" dirty="0" err="1">
                <a:effectLst/>
                <a:ea typeface="Times New Roman" panose="02020603050405020304" pitchFamily="18" charset="0"/>
              </a:rPr>
              <a:t>політики</a:t>
            </a:r>
            <a:r>
              <a:rPr lang="ru-RU" sz="2000" dirty="0">
                <a:effectLst/>
                <a:ea typeface="Times New Roman" panose="02020603050405020304" pitchFamily="18" charset="0"/>
              </a:rPr>
              <a:t> в </a:t>
            </a:r>
            <a:r>
              <a:rPr lang="ru-RU" sz="2000" dirty="0" err="1">
                <a:effectLst/>
                <a:ea typeface="Times New Roman" panose="02020603050405020304" pitchFamily="18" charset="0"/>
              </a:rPr>
              <a:t>області</a:t>
            </a:r>
            <a:r>
              <a:rPr lang="ru-RU" sz="2000" dirty="0">
                <a:effectLst/>
                <a:ea typeface="Times New Roman" panose="02020603050405020304" pitchFamily="18" charset="0"/>
              </a:rPr>
              <a:t> </a:t>
            </a:r>
            <a:r>
              <a:rPr lang="ru-RU" sz="2000" dirty="0" err="1">
                <a:effectLst/>
                <a:ea typeface="Times New Roman" panose="02020603050405020304" pitchFamily="18" charset="0"/>
              </a:rPr>
              <a:t>залучення</a:t>
            </a:r>
            <a:r>
              <a:rPr lang="ru-RU" sz="2000" dirty="0">
                <a:effectLst/>
                <a:ea typeface="Times New Roman" panose="02020603050405020304" pitchFamily="18" charset="0"/>
              </a:rPr>
              <a:t> </a:t>
            </a:r>
            <a:r>
              <a:rPr lang="ru-RU" sz="2000" dirty="0" err="1">
                <a:effectLst/>
                <a:ea typeface="Times New Roman" panose="02020603050405020304" pitchFamily="18" charset="0"/>
              </a:rPr>
              <a:t>іноземних</a:t>
            </a:r>
            <a:r>
              <a:rPr lang="ru-RU" sz="2000" dirty="0">
                <a:effectLst/>
                <a:ea typeface="Times New Roman" panose="02020603050405020304" pitchFamily="18" charset="0"/>
              </a:rPr>
              <a:t> </a:t>
            </a:r>
            <a:r>
              <a:rPr lang="ru-RU" sz="2000" dirty="0" err="1">
                <a:effectLst/>
                <a:ea typeface="Times New Roman" panose="02020603050405020304" pitchFamily="18" charset="0"/>
              </a:rPr>
              <a:t>інвестицій</a:t>
            </a:r>
            <a:endParaRPr lang="uk-UA" dirty="0"/>
          </a:p>
        </p:txBody>
      </p:sp>
    </p:spTree>
    <p:extLst>
      <p:ext uri="{BB962C8B-B14F-4D97-AF65-F5344CB8AC3E}">
        <p14:creationId xmlns:p14="http://schemas.microsoft.com/office/powerpoint/2010/main" val="2027860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26A9A-6365-4BC7-BC1C-B73DF33381DA}"/>
              </a:ext>
            </a:extLst>
          </p:cNvPr>
          <p:cNvSpPr>
            <a:spLocks noGrp="1"/>
          </p:cNvSpPr>
          <p:nvPr>
            <p:ph type="title"/>
          </p:nvPr>
        </p:nvSpPr>
        <p:spPr>
          <a:xfrm>
            <a:off x="2352118" y="2031876"/>
            <a:ext cx="9692640" cy="1397124"/>
          </a:xfrm>
        </p:spPr>
        <p:txBody>
          <a:bodyPr>
            <a:normAutofit/>
          </a:bodyPr>
          <a:lstStyle/>
          <a:p>
            <a:r>
              <a:rPr lang="uk-UA" sz="6600" dirty="0"/>
              <a:t>Дякую за увагу!</a:t>
            </a:r>
          </a:p>
        </p:txBody>
      </p:sp>
    </p:spTree>
    <p:extLst>
      <p:ext uri="{BB962C8B-B14F-4D97-AF65-F5344CB8AC3E}">
        <p14:creationId xmlns:p14="http://schemas.microsoft.com/office/powerpoint/2010/main" val="138632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09391DE-A561-4042-94A0-1A6878568513}"/>
              </a:ext>
            </a:extLst>
          </p:cNvPr>
          <p:cNvSpPr>
            <a:spLocks noGrp="1"/>
          </p:cNvSpPr>
          <p:nvPr>
            <p:ph idx="1"/>
          </p:nvPr>
        </p:nvSpPr>
        <p:spPr>
          <a:xfrm>
            <a:off x="922147" y="711464"/>
            <a:ext cx="5288154" cy="5460735"/>
          </a:xfrm>
        </p:spPr>
        <p:txBody>
          <a:bodyPr/>
          <a:lstStyle/>
          <a:p>
            <a:pPr algn="just"/>
            <a:r>
              <a:rPr lang="ru-RU" b="1" dirty="0" err="1"/>
              <a:t>Інвестиції</a:t>
            </a:r>
            <a:r>
              <a:rPr lang="ru-RU" dirty="0"/>
              <a:t> – </a:t>
            </a:r>
            <a:r>
              <a:rPr lang="ru-RU" dirty="0" err="1"/>
              <a:t>це</a:t>
            </a:r>
            <a:r>
              <a:rPr lang="ru-RU" dirty="0"/>
              <a:t> </a:t>
            </a:r>
            <a:r>
              <a:rPr lang="ru-RU" dirty="0" err="1"/>
              <a:t>вкладення</a:t>
            </a:r>
            <a:r>
              <a:rPr lang="ru-RU" dirty="0"/>
              <a:t> </a:t>
            </a:r>
            <a:r>
              <a:rPr lang="ru-RU" dirty="0" err="1"/>
              <a:t>капіталу</a:t>
            </a:r>
            <a:r>
              <a:rPr lang="ru-RU" dirty="0"/>
              <a:t> у будь-</a:t>
            </a:r>
            <a:r>
              <a:rPr lang="ru-RU" dirty="0" err="1"/>
              <a:t>якій</a:t>
            </a:r>
            <a:r>
              <a:rPr lang="ru-RU" dirty="0"/>
              <a:t> </a:t>
            </a:r>
            <a:r>
              <a:rPr lang="ru-RU" dirty="0" err="1"/>
              <a:t>формі</a:t>
            </a:r>
            <a:r>
              <a:rPr lang="ru-RU" dirty="0"/>
              <a:t> в той </a:t>
            </a:r>
            <a:r>
              <a:rPr lang="ru-RU" dirty="0" err="1"/>
              <a:t>чи</a:t>
            </a:r>
            <a:r>
              <a:rPr lang="ru-RU" dirty="0"/>
              <a:t> </a:t>
            </a:r>
            <a:r>
              <a:rPr lang="ru-RU" dirty="0" err="1"/>
              <a:t>інший</a:t>
            </a:r>
            <a:r>
              <a:rPr lang="ru-RU" dirty="0"/>
              <a:t> </a:t>
            </a:r>
            <a:r>
              <a:rPr lang="ru-RU" dirty="0" err="1"/>
              <a:t>бізнес</a:t>
            </a:r>
            <a:r>
              <a:rPr lang="ru-RU" dirty="0"/>
              <a:t> для </a:t>
            </a:r>
            <a:r>
              <a:rPr lang="ru-RU" dirty="0" err="1"/>
              <a:t>подальшого</a:t>
            </a:r>
            <a:r>
              <a:rPr lang="ru-RU" dirty="0"/>
              <a:t> </a:t>
            </a:r>
            <a:r>
              <a:rPr lang="ru-RU" dirty="0" err="1"/>
              <a:t>його</a:t>
            </a:r>
            <a:r>
              <a:rPr lang="ru-RU" dirty="0"/>
              <a:t> </a:t>
            </a:r>
            <a:r>
              <a:rPr lang="ru-RU" dirty="0" err="1"/>
              <a:t>збільшення</a:t>
            </a:r>
            <a:r>
              <a:rPr lang="ru-RU" dirty="0"/>
              <a:t> </a:t>
            </a:r>
            <a:r>
              <a:rPr lang="ru-RU" dirty="0" err="1"/>
              <a:t>або</a:t>
            </a:r>
            <a:r>
              <a:rPr lang="ru-RU" dirty="0"/>
              <a:t> </a:t>
            </a:r>
            <a:r>
              <a:rPr lang="ru-RU" dirty="0" err="1"/>
              <a:t>збереження</a:t>
            </a:r>
            <a:r>
              <a:rPr lang="ru-RU" dirty="0"/>
              <a:t>.</a:t>
            </a:r>
          </a:p>
          <a:p>
            <a:pPr algn="just"/>
            <a:r>
              <a:rPr lang="uk-UA" dirty="0"/>
              <a:t>В Законі України «Про інвестиційну діяльність» інвестиції розглядаються з позиції їх економічного змісту, з погляду сфери виробництва, а саме: «…інвестиціями є усі види майнових і інтелектуальних цінностей, що вкладаються в об’єкти підприємницької та інших видів діяльності, в результаті якої створюється прибуток (доход) та/або досягається соціальний та екологічний ефект». </a:t>
            </a:r>
          </a:p>
        </p:txBody>
      </p:sp>
      <p:pic>
        <p:nvPicPr>
          <p:cNvPr id="1026" name="Picture 2" descr="Time Bound Investment Strategies For Individual Investors - MoneySense  Philippines">
            <a:extLst>
              <a:ext uri="{FF2B5EF4-FFF2-40B4-BE49-F238E27FC236}">
                <a16:creationId xmlns:a16="http://schemas.microsoft.com/office/drawing/2014/main" id="{FDAA4F19-B2F1-4B63-9540-D781F04DD9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31" t="-3153" b="-1"/>
          <a:stretch/>
        </p:blipFill>
        <p:spPr bwMode="auto">
          <a:xfrm>
            <a:off x="6467475" y="1178190"/>
            <a:ext cx="4533900"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50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41FC71-1FCF-4833-9D2D-5F3AFCCE7CA4}"/>
              </a:ext>
            </a:extLst>
          </p:cNvPr>
          <p:cNvSpPr>
            <a:spLocks noGrp="1"/>
          </p:cNvSpPr>
          <p:nvPr>
            <p:ph type="title"/>
          </p:nvPr>
        </p:nvSpPr>
        <p:spPr>
          <a:xfrm>
            <a:off x="1005254" y="188690"/>
            <a:ext cx="10181492" cy="1397124"/>
          </a:xfrm>
        </p:spPr>
        <p:txBody>
          <a:bodyPr/>
          <a:lstStyle/>
          <a:p>
            <a:r>
              <a:rPr lang="uk-UA" dirty="0"/>
              <a:t>Такими цінностями можуть бути: </a:t>
            </a:r>
          </a:p>
        </p:txBody>
      </p:sp>
      <p:sp>
        <p:nvSpPr>
          <p:cNvPr id="3" name="Місце для вмісту 2">
            <a:extLst>
              <a:ext uri="{FF2B5EF4-FFF2-40B4-BE49-F238E27FC236}">
                <a16:creationId xmlns:a16="http://schemas.microsoft.com/office/drawing/2014/main" id="{FC8B1821-23BE-4EEB-9024-6DCC69CDDDBF}"/>
              </a:ext>
            </a:extLst>
          </p:cNvPr>
          <p:cNvSpPr>
            <a:spLocks noGrp="1"/>
          </p:cNvSpPr>
          <p:nvPr>
            <p:ph idx="1"/>
          </p:nvPr>
        </p:nvSpPr>
        <p:spPr>
          <a:xfrm>
            <a:off x="1261872" y="1828800"/>
            <a:ext cx="9692640" cy="4448908"/>
          </a:xfrm>
        </p:spPr>
        <p:txBody>
          <a:bodyPr>
            <a:normAutofit lnSpcReduction="10000"/>
          </a:bodyPr>
          <a:lstStyle/>
          <a:p>
            <a:r>
              <a:rPr lang="uk-UA" dirty="0"/>
              <a:t>кошти, цільові банківські вклади, акції та інші цінні папери; </a:t>
            </a:r>
          </a:p>
          <a:p>
            <a:pPr algn="just"/>
            <a:r>
              <a:rPr lang="uk-UA" dirty="0" err="1"/>
              <a:t>рухме</a:t>
            </a:r>
            <a:r>
              <a:rPr lang="uk-UA" dirty="0"/>
              <a:t> і нерухоме майно (будинки, споруди, обладнання та інші матеріальні цінності); </a:t>
            </a:r>
          </a:p>
          <a:p>
            <a:pPr algn="just"/>
            <a:r>
              <a:rPr lang="uk-UA" dirty="0"/>
              <a:t>майнові права, що випливають з авторського права, досвід та інші інтелектуальні цінності; </a:t>
            </a:r>
          </a:p>
          <a:p>
            <a:pPr algn="just"/>
            <a:r>
              <a:rPr lang="uk-UA" dirty="0"/>
              <a:t>сукупність технічних, технологічних, комерційних та інших знань, оформлених у вигляді технологічної документації, навичок і виробничого досвіду, необхідних для організації того чи іншого виробництва, але не запатентованих (ноу-хау); </a:t>
            </a:r>
          </a:p>
          <a:p>
            <a:pPr algn="just"/>
            <a:r>
              <a:rPr lang="uk-UA" dirty="0"/>
              <a:t>права користування землею, водою, ресурсами, будівлями, обладнанням, а також інші майнові права; </a:t>
            </a:r>
          </a:p>
          <a:p>
            <a:pPr algn="just"/>
            <a:r>
              <a:rPr lang="uk-UA" dirty="0"/>
              <a:t>інші цінності.</a:t>
            </a:r>
          </a:p>
          <a:p>
            <a:endParaRPr lang="uk-UA" dirty="0"/>
          </a:p>
        </p:txBody>
      </p:sp>
    </p:spTree>
    <p:extLst>
      <p:ext uri="{BB962C8B-B14F-4D97-AF65-F5344CB8AC3E}">
        <p14:creationId xmlns:p14="http://schemas.microsoft.com/office/powerpoint/2010/main" val="144219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058BDF0-46CB-47ED-9C73-9DA630E6613F}"/>
              </a:ext>
            </a:extLst>
          </p:cNvPr>
          <p:cNvSpPr>
            <a:spLocks noGrp="1"/>
          </p:cNvSpPr>
          <p:nvPr>
            <p:ph idx="1"/>
          </p:nvPr>
        </p:nvSpPr>
        <p:spPr>
          <a:xfrm>
            <a:off x="1080896" y="655108"/>
            <a:ext cx="9626261" cy="4419071"/>
          </a:xfrm>
        </p:spPr>
        <p:txBody>
          <a:bodyPr>
            <a:normAutofit/>
          </a:bodyPr>
          <a:lstStyle/>
          <a:p>
            <a:pPr marL="182880" marR="0" lvl="0" indent="-182880" algn="just" defTabSz="914400" rtl="0" eaLnBrk="1" fontAlgn="auto" latinLnBrk="0" hangingPunct="1">
              <a:lnSpc>
                <a:spcPct val="95000"/>
              </a:lnSpc>
              <a:spcBef>
                <a:spcPts val="1400"/>
              </a:spcBef>
              <a:spcAft>
                <a:spcPts val="200"/>
              </a:spcAft>
              <a:buClr>
                <a:srgbClr val="FFD147"/>
              </a:buClr>
              <a:buSzPct val="80000"/>
              <a:buFont typeface="Arial" pitchFamily="34" charset="0"/>
              <a:buChar char="•"/>
              <a:tabLst/>
              <a:defRPr/>
            </a:pPr>
            <a:r>
              <a:rPr lang="uk-UA" sz="2800" b="1" dirty="0"/>
              <a:t>На макрорівні </a:t>
            </a:r>
            <a:r>
              <a:rPr lang="uk-UA" sz="2800" dirty="0"/>
              <a:t>інвестиції забезпечують фінансування механізму розвитку економіки країни. Відповідно до міжнародного досвіду, для стабільного економічного зростання інвестиції мають бути на рівні 15–30% валового національного продукту (ВНП), що забезпечується відповідними рівнями заощаджень.</a:t>
            </a:r>
          </a:p>
          <a:p>
            <a:pPr marL="182880" marR="0" lvl="0" indent="-182880" algn="just" defTabSz="914400" rtl="0" eaLnBrk="1" fontAlgn="auto" latinLnBrk="0" hangingPunct="1">
              <a:lnSpc>
                <a:spcPct val="95000"/>
              </a:lnSpc>
              <a:spcBef>
                <a:spcPts val="1400"/>
              </a:spcBef>
              <a:spcAft>
                <a:spcPts val="200"/>
              </a:spcAft>
              <a:buClr>
                <a:srgbClr val="FFD147"/>
              </a:buClr>
              <a:buSzPct val="80000"/>
              <a:buFont typeface="Arial" pitchFamily="34" charset="0"/>
              <a:buChar char="•"/>
              <a:tabLst/>
              <a:defRPr/>
            </a:pPr>
            <a:r>
              <a:rPr lang="ru-RU" sz="2800" b="1" dirty="0"/>
              <a:t>На </a:t>
            </a:r>
            <a:r>
              <a:rPr lang="ru-RU" sz="2800" b="1" dirty="0" err="1"/>
              <a:t>мікрорівні</a:t>
            </a:r>
            <a:r>
              <a:rPr lang="ru-RU" sz="2800" b="1" dirty="0"/>
              <a:t> </a:t>
            </a:r>
            <a:r>
              <a:rPr lang="ru-RU" sz="2800" dirty="0" err="1"/>
              <a:t>інвестиції</a:t>
            </a:r>
            <a:r>
              <a:rPr lang="ru-RU" sz="2800" dirty="0"/>
              <a:t> – </a:t>
            </a:r>
            <a:r>
              <a:rPr lang="ru-RU" sz="2800" dirty="0" err="1"/>
              <a:t>це</a:t>
            </a:r>
            <a:r>
              <a:rPr lang="ru-RU" sz="2800" dirty="0"/>
              <a:t> будь-</a:t>
            </a:r>
            <a:r>
              <a:rPr lang="ru-RU" sz="2800" dirty="0" err="1"/>
              <a:t>який</a:t>
            </a:r>
            <a:r>
              <a:rPr lang="ru-RU" sz="2800" dirty="0"/>
              <a:t> </a:t>
            </a:r>
            <a:r>
              <a:rPr lang="ru-RU" sz="2800" dirty="0" err="1"/>
              <a:t>економічний</a:t>
            </a:r>
            <a:r>
              <a:rPr lang="ru-RU" sz="2800" dirty="0"/>
              <a:t> </a:t>
            </a:r>
            <a:r>
              <a:rPr lang="ru-RU" sz="2800" dirty="0" err="1"/>
              <a:t>інструмент</a:t>
            </a:r>
            <a:r>
              <a:rPr lang="ru-RU" sz="2800" dirty="0"/>
              <a:t>, в </a:t>
            </a:r>
            <a:r>
              <a:rPr lang="ru-RU" sz="2800" dirty="0" err="1"/>
              <a:t>який</a:t>
            </a:r>
            <a:r>
              <a:rPr lang="ru-RU" sz="2800" dirty="0"/>
              <a:t> </a:t>
            </a:r>
            <a:r>
              <a:rPr lang="ru-RU" sz="2800" dirty="0" err="1"/>
              <a:t>вкладають</a:t>
            </a:r>
            <a:r>
              <a:rPr lang="ru-RU" sz="2800" dirty="0"/>
              <a:t> </a:t>
            </a:r>
            <a:r>
              <a:rPr lang="ru-RU" sz="2800" dirty="0" err="1"/>
              <a:t>гроші</a:t>
            </a:r>
            <a:r>
              <a:rPr lang="ru-RU" sz="2800" dirty="0"/>
              <a:t> для </a:t>
            </a:r>
            <a:r>
              <a:rPr lang="ru-RU" sz="2800" dirty="0" err="1"/>
              <a:t>отримання</a:t>
            </a:r>
            <a:r>
              <a:rPr lang="ru-RU" sz="2800" dirty="0"/>
              <a:t> </a:t>
            </a:r>
            <a:r>
              <a:rPr lang="ru-RU" sz="2800" dirty="0" err="1"/>
              <a:t>прибутку</a:t>
            </a:r>
            <a:r>
              <a:rPr lang="ru-RU" sz="2800" dirty="0"/>
              <a:t> (доходу).</a:t>
            </a:r>
            <a:endParaRPr lang="uk-UA" sz="2800" dirty="0"/>
          </a:p>
        </p:txBody>
      </p:sp>
    </p:spTree>
    <p:extLst>
      <p:ext uri="{BB962C8B-B14F-4D97-AF65-F5344CB8AC3E}">
        <p14:creationId xmlns:p14="http://schemas.microsoft.com/office/powerpoint/2010/main" val="239182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D335DB-EF17-437E-A42E-E94F4DCD0969}"/>
              </a:ext>
            </a:extLst>
          </p:cNvPr>
          <p:cNvSpPr>
            <a:spLocks noGrp="1"/>
          </p:cNvSpPr>
          <p:nvPr>
            <p:ph type="title"/>
          </p:nvPr>
        </p:nvSpPr>
        <p:spPr>
          <a:xfrm>
            <a:off x="1261871" y="158732"/>
            <a:ext cx="9692640" cy="1397124"/>
          </a:xfrm>
        </p:spPr>
        <p:txBody>
          <a:bodyPr/>
          <a:lstStyle/>
          <a:p>
            <a:r>
              <a:rPr lang="uk-UA" dirty="0"/>
              <a:t>Ознаки інвестицій</a:t>
            </a:r>
          </a:p>
        </p:txBody>
      </p:sp>
      <p:sp>
        <p:nvSpPr>
          <p:cNvPr id="3" name="Місце для вмісту 2">
            <a:extLst>
              <a:ext uri="{FF2B5EF4-FFF2-40B4-BE49-F238E27FC236}">
                <a16:creationId xmlns:a16="http://schemas.microsoft.com/office/drawing/2014/main" id="{18310A92-8DB2-4604-AFF6-F12B77D7D0A2}"/>
              </a:ext>
            </a:extLst>
          </p:cNvPr>
          <p:cNvSpPr>
            <a:spLocks noGrp="1"/>
          </p:cNvSpPr>
          <p:nvPr>
            <p:ph idx="1"/>
          </p:nvPr>
        </p:nvSpPr>
        <p:spPr>
          <a:xfrm>
            <a:off x="1261871" y="1811868"/>
            <a:ext cx="9880261" cy="4368270"/>
          </a:xfrm>
        </p:spPr>
        <p:txBody>
          <a:bodyPr/>
          <a:lstStyle/>
          <a:p>
            <a:pPr algn="just"/>
            <a:r>
              <a:rPr lang="uk-UA" dirty="0"/>
              <a:t>потенційна здатність інвестицій приносити прибуток; </a:t>
            </a:r>
          </a:p>
          <a:p>
            <a:pPr algn="just"/>
            <a:r>
              <a:rPr lang="uk-UA" dirty="0"/>
              <a:t>процес інвестування – перетворення частини накопиченого капіталу на альтернативні виді активів суб’єкта інвестиційного процесу; </a:t>
            </a:r>
          </a:p>
          <a:p>
            <a:pPr algn="just"/>
            <a:r>
              <a:rPr lang="uk-UA" dirty="0"/>
              <a:t>використання різноманітних інвестиційних ресурсів, які характеризуються попитом, пропозицією та ціною; </a:t>
            </a:r>
          </a:p>
          <a:p>
            <a:pPr algn="just"/>
            <a:r>
              <a:rPr lang="uk-UA" dirty="0"/>
              <a:t>цілеспрямований спосіб вкладення капіталу у будь-які матеріальні та нематеріальні об’єкти (інструменти) або нематеріальні активи; </a:t>
            </a:r>
          </a:p>
          <a:p>
            <a:pPr algn="just"/>
            <a:r>
              <a:rPr lang="uk-UA" dirty="0"/>
              <a:t>наявність строку вкладення (цей термін завжди визначається індивідуально і залежить від рішення інвестора). </a:t>
            </a:r>
          </a:p>
        </p:txBody>
      </p:sp>
    </p:spTree>
    <p:extLst>
      <p:ext uri="{BB962C8B-B14F-4D97-AF65-F5344CB8AC3E}">
        <p14:creationId xmlns:p14="http://schemas.microsoft.com/office/powerpoint/2010/main" val="1855694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0579D8-BE6D-4D13-884D-17862A861B5D}"/>
              </a:ext>
            </a:extLst>
          </p:cNvPr>
          <p:cNvSpPr>
            <a:spLocks noGrp="1"/>
          </p:cNvSpPr>
          <p:nvPr>
            <p:ph type="title"/>
          </p:nvPr>
        </p:nvSpPr>
        <p:spPr>
          <a:xfrm>
            <a:off x="1249680" y="645890"/>
            <a:ext cx="9692640" cy="1397124"/>
          </a:xfrm>
        </p:spPr>
        <p:txBody>
          <a:bodyPr>
            <a:normAutofit fontScale="90000"/>
          </a:bodyPr>
          <a:lstStyle/>
          <a:p>
            <a:r>
              <a:rPr lang="ru-RU" dirty="0" err="1"/>
              <a:t>Загальну</a:t>
            </a:r>
            <a:r>
              <a:rPr lang="ru-RU" dirty="0"/>
              <a:t> </a:t>
            </a:r>
            <a:r>
              <a:rPr lang="ru-RU" dirty="0" err="1"/>
              <a:t>сутність</a:t>
            </a:r>
            <a:r>
              <a:rPr lang="ru-RU" dirty="0"/>
              <a:t> </a:t>
            </a:r>
            <a:r>
              <a:rPr lang="ru-RU" dirty="0" err="1"/>
              <a:t>інвестування</a:t>
            </a:r>
            <a:r>
              <a:rPr lang="ru-RU" dirty="0"/>
              <a:t> </a:t>
            </a:r>
            <a:r>
              <a:rPr lang="ru-RU" dirty="0" err="1"/>
              <a:t>визначають</a:t>
            </a:r>
            <a:r>
              <a:rPr lang="ru-RU" dirty="0"/>
              <a:t> два </a:t>
            </a:r>
            <a:r>
              <a:rPr lang="ru-RU" dirty="0" err="1"/>
              <a:t>ключових</a:t>
            </a:r>
            <a:r>
              <a:rPr lang="ru-RU" dirty="0"/>
              <a:t> </a:t>
            </a:r>
            <a:r>
              <a:rPr lang="ru-RU" dirty="0" err="1"/>
              <a:t>чинника</a:t>
            </a:r>
            <a:r>
              <a:rPr lang="ru-RU" dirty="0"/>
              <a:t>:</a:t>
            </a:r>
            <a:endParaRPr lang="uk-UA" dirty="0"/>
          </a:p>
        </p:txBody>
      </p:sp>
      <p:sp>
        <p:nvSpPr>
          <p:cNvPr id="3" name="Місце для вмісту 2">
            <a:extLst>
              <a:ext uri="{FF2B5EF4-FFF2-40B4-BE49-F238E27FC236}">
                <a16:creationId xmlns:a16="http://schemas.microsoft.com/office/drawing/2014/main" id="{8C1EE9CB-7450-4545-B9EB-FB96C183C01C}"/>
              </a:ext>
            </a:extLst>
          </p:cNvPr>
          <p:cNvSpPr>
            <a:spLocks noGrp="1"/>
          </p:cNvSpPr>
          <p:nvPr>
            <p:ph idx="1"/>
          </p:nvPr>
        </p:nvSpPr>
        <p:spPr>
          <a:xfrm>
            <a:off x="1261872" y="2444262"/>
            <a:ext cx="9692640" cy="4554415"/>
          </a:xfrm>
        </p:spPr>
        <p:txBody>
          <a:bodyPr/>
          <a:lstStyle/>
          <a:p>
            <a:pPr algn="just"/>
            <a:r>
              <a:rPr lang="ru-RU" dirty="0"/>
              <a:t>1) час – </a:t>
            </a:r>
            <a:r>
              <a:rPr lang="ru-RU" dirty="0" err="1"/>
              <a:t>отримання</a:t>
            </a:r>
            <a:r>
              <a:rPr lang="ru-RU" dirty="0"/>
              <a:t> </a:t>
            </a:r>
            <a:r>
              <a:rPr lang="ru-RU" dirty="0" err="1"/>
              <a:t>прибутку</a:t>
            </a:r>
            <a:r>
              <a:rPr lang="ru-RU" dirty="0"/>
              <a:t> (доходу) </a:t>
            </a:r>
            <a:r>
              <a:rPr lang="ru-RU" dirty="0" err="1"/>
              <a:t>може</a:t>
            </a:r>
            <a:r>
              <a:rPr lang="ru-RU" dirty="0"/>
              <a:t> бути </a:t>
            </a:r>
            <a:r>
              <a:rPr lang="ru-RU" dirty="0" err="1"/>
              <a:t>послідовним</a:t>
            </a:r>
            <a:r>
              <a:rPr lang="ru-RU" dirty="0"/>
              <a:t>, </a:t>
            </a:r>
            <a:r>
              <a:rPr lang="ru-RU" dirty="0" err="1"/>
              <a:t>паралельним</a:t>
            </a:r>
            <a:r>
              <a:rPr lang="ru-RU" dirty="0"/>
              <a:t> </a:t>
            </a:r>
            <a:r>
              <a:rPr lang="ru-RU" dirty="0" err="1"/>
              <a:t>чи</a:t>
            </a:r>
            <a:r>
              <a:rPr lang="ru-RU" dirty="0"/>
              <a:t> </a:t>
            </a:r>
            <a:r>
              <a:rPr lang="ru-RU" dirty="0" err="1"/>
              <a:t>інтервальним</a:t>
            </a:r>
            <a:r>
              <a:rPr lang="ru-RU" dirty="0"/>
              <a:t>; </a:t>
            </a:r>
          </a:p>
          <a:p>
            <a:pPr algn="just"/>
            <a:r>
              <a:rPr lang="ru-RU" dirty="0"/>
              <a:t>2) </a:t>
            </a:r>
            <a:r>
              <a:rPr lang="ru-RU" dirty="0" err="1"/>
              <a:t>ризик</a:t>
            </a:r>
            <a:r>
              <a:rPr lang="ru-RU" dirty="0"/>
              <a:t>– </a:t>
            </a:r>
            <a:r>
              <a:rPr lang="ru-RU" dirty="0" err="1"/>
              <a:t>кошти</a:t>
            </a:r>
            <a:r>
              <a:rPr lang="ru-RU" dirty="0"/>
              <a:t> </a:t>
            </a:r>
            <a:r>
              <a:rPr lang="ru-RU" dirty="0" err="1"/>
              <a:t>вкладаються</a:t>
            </a:r>
            <a:r>
              <a:rPr lang="ru-RU" dirty="0"/>
              <a:t> в </a:t>
            </a:r>
            <a:r>
              <a:rPr lang="ru-RU" dirty="0" err="1"/>
              <a:t>певній</a:t>
            </a:r>
            <a:r>
              <a:rPr lang="ru-RU" dirty="0"/>
              <a:t> </a:t>
            </a:r>
            <a:r>
              <a:rPr lang="ru-RU" dirty="0" err="1"/>
              <a:t>кількості</a:t>
            </a:r>
            <a:r>
              <a:rPr lang="ru-RU" dirty="0"/>
              <a:t>, а величина </a:t>
            </a:r>
            <a:r>
              <a:rPr lang="ru-RU" dirty="0" err="1"/>
              <a:t>майбутнього</a:t>
            </a:r>
            <a:r>
              <a:rPr lang="ru-RU" dirty="0"/>
              <a:t> </a:t>
            </a:r>
            <a:r>
              <a:rPr lang="ru-RU" dirty="0" err="1"/>
              <a:t>прибутку</a:t>
            </a:r>
            <a:r>
              <a:rPr lang="ru-RU" dirty="0"/>
              <a:t> (доходу) </a:t>
            </a:r>
            <a:r>
              <a:rPr lang="ru-RU" dirty="0" err="1"/>
              <a:t>досить</a:t>
            </a:r>
            <a:r>
              <a:rPr lang="ru-RU" dirty="0"/>
              <a:t> часто </a:t>
            </a:r>
            <a:r>
              <a:rPr lang="ru-RU" dirty="0" err="1"/>
              <a:t>невідома</a:t>
            </a:r>
            <a:r>
              <a:rPr lang="ru-RU" dirty="0"/>
              <a:t>, </a:t>
            </a:r>
            <a:r>
              <a:rPr lang="ru-RU" dirty="0" err="1"/>
              <a:t>більше</a:t>
            </a:r>
            <a:r>
              <a:rPr lang="ru-RU" dirty="0"/>
              <a:t> того, </a:t>
            </a:r>
            <a:r>
              <a:rPr lang="ru-RU" dirty="0" err="1"/>
              <a:t>її</a:t>
            </a:r>
            <a:r>
              <a:rPr lang="ru-RU" dirty="0"/>
              <a:t> </a:t>
            </a:r>
            <a:r>
              <a:rPr lang="ru-RU" dirty="0" err="1"/>
              <a:t>може</a:t>
            </a:r>
            <a:r>
              <a:rPr lang="ru-RU" dirty="0"/>
              <a:t> не бути </a:t>
            </a:r>
            <a:r>
              <a:rPr lang="ru-RU" dirty="0" err="1"/>
              <a:t>взагалі</a:t>
            </a:r>
            <a:r>
              <a:rPr lang="ru-RU" dirty="0"/>
              <a:t> і </a:t>
            </a:r>
            <a:r>
              <a:rPr lang="ru-RU" dirty="0" err="1"/>
              <a:t>навіть</a:t>
            </a:r>
            <a:r>
              <a:rPr lang="ru-RU" dirty="0"/>
              <a:t> </a:t>
            </a:r>
            <a:r>
              <a:rPr lang="ru-RU" dirty="0" err="1"/>
              <a:t>втрачаються</a:t>
            </a:r>
            <a:r>
              <a:rPr lang="ru-RU" dirty="0"/>
              <a:t> </a:t>
            </a:r>
            <a:r>
              <a:rPr lang="ru-RU" dirty="0" err="1"/>
              <a:t>всі</a:t>
            </a:r>
            <a:r>
              <a:rPr lang="ru-RU" dirty="0"/>
              <a:t> </a:t>
            </a:r>
            <a:r>
              <a:rPr lang="ru-RU" dirty="0" err="1"/>
              <a:t>інвестовані</a:t>
            </a:r>
            <a:r>
              <a:rPr lang="ru-RU" dirty="0"/>
              <a:t> </a:t>
            </a:r>
            <a:r>
              <a:rPr lang="ru-RU" dirty="0" err="1"/>
              <a:t>кошти</a:t>
            </a:r>
            <a:r>
              <a:rPr lang="ru-RU" dirty="0"/>
              <a:t>. </a:t>
            </a:r>
          </a:p>
          <a:p>
            <a:pPr algn="just"/>
            <a:r>
              <a:rPr lang="uk-UA" dirty="0"/>
              <a:t>Інвестиції з низьким ризиком – безпечні для збереження вкладеного капіталу та отримання доходу, а інвестиції з високим ризиком (наприклад, спекулятивні) – мають відносну невизначеність термінів і розмірів отримання доходів. </a:t>
            </a:r>
          </a:p>
        </p:txBody>
      </p:sp>
    </p:spTree>
    <p:extLst>
      <p:ext uri="{BB962C8B-B14F-4D97-AF65-F5344CB8AC3E}">
        <p14:creationId xmlns:p14="http://schemas.microsoft.com/office/powerpoint/2010/main" val="8299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FEC59-3A21-476D-A4D2-412B78ADF11B}"/>
              </a:ext>
            </a:extLst>
          </p:cNvPr>
          <p:cNvSpPr>
            <a:spLocks noGrp="1"/>
          </p:cNvSpPr>
          <p:nvPr>
            <p:ph type="title"/>
          </p:nvPr>
        </p:nvSpPr>
        <p:spPr/>
        <p:txBody>
          <a:bodyPr>
            <a:normAutofit fontScale="90000"/>
          </a:bodyPr>
          <a:lstStyle/>
          <a:p>
            <a:r>
              <a:rPr lang="ru-RU" dirty="0" err="1"/>
              <a:t>Функціонально-елементний</a:t>
            </a:r>
            <a:r>
              <a:rPr lang="ru-RU" dirty="0"/>
              <a:t> склад </a:t>
            </a:r>
            <a:r>
              <a:rPr lang="ru-RU" dirty="0" err="1"/>
              <a:t>інвестицій</a:t>
            </a:r>
            <a:r>
              <a:rPr lang="ru-RU" dirty="0"/>
              <a:t> в </a:t>
            </a:r>
            <a:r>
              <a:rPr lang="ru-RU" dirty="0" err="1"/>
              <a:t>залежності</a:t>
            </a:r>
            <a:r>
              <a:rPr lang="ru-RU" dirty="0"/>
              <a:t> </a:t>
            </a:r>
            <a:r>
              <a:rPr lang="ru-RU" dirty="0" err="1"/>
              <a:t>від</a:t>
            </a:r>
            <a:r>
              <a:rPr lang="ru-RU" dirty="0"/>
              <a:t> </a:t>
            </a:r>
            <a:r>
              <a:rPr lang="ru-RU" dirty="0" err="1"/>
              <a:t>основних</a:t>
            </a:r>
            <a:r>
              <a:rPr lang="ru-RU" dirty="0"/>
              <a:t> </a:t>
            </a:r>
            <a:r>
              <a:rPr lang="ru-RU" dirty="0" err="1"/>
              <a:t>ознак</a:t>
            </a:r>
            <a:r>
              <a:rPr lang="ru-RU" dirty="0"/>
              <a:t>:</a:t>
            </a:r>
            <a:endParaRPr lang="uk-UA" dirty="0"/>
          </a:p>
        </p:txBody>
      </p:sp>
      <p:sp>
        <p:nvSpPr>
          <p:cNvPr id="3" name="Місце для вмісту 2">
            <a:extLst>
              <a:ext uri="{FF2B5EF4-FFF2-40B4-BE49-F238E27FC236}">
                <a16:creationId xmlns:a16="http://schemas.microsoft.com/office/drawing/2014/main" id="{4AD6190A-0F1B-4EAC-919B-2C76F5878D5C}"/>
              </a:ext>
            </a:extLst>
          </p:cNvPr>
          <p:cNvSpPr>
            <a:spLocks noGrp="1"/>
          </p:cNvSpPr>
          <p:nvPr>
            <p:ph idx="1"/>
          </p:nvPr>
        </p:nvSpPr>
        <p:spPr>
          <a:xfrm>
            <a:off x="1261871" y="1828800"/>
            <a:ext cx="9692639" cy="4735002"/>
          </a:xfrm>
        </p:spPr>
        <p:txBody>
          <a:bodyPr>
            <a:normAutofit fontScale="85000" lnSpcReduction="20000"/>
          </a:bodyPr>
          <a:lstStyle/>
          <a:p>
            <a:r>
              <a:rPr lang="uk-UA" b="1" dirty="0"/>
              <a:t>1. За обсягом і впливом на економіку: </a:t>
            </a:r>
          </a:p>
          <a:p>
            <a:r>
              <a:rPr lang="uk-UA" dirty="0"/>
              <a:t>валові – загальний обсяг коштів, що інвестуються у певному періоді, спрямованих на нове будівництво, придбання засобів виробництва та приріст товарно-матеріальних запасів; </a:t>
            </a:r>
          </a:p>
          <a:p>
            <a:r>
              <a:rPr lang="uk-UA" dirty="0"/>
              <a:t> чисті – різниця валових інвестицій та амортизаційних відрахувань (процес поступового перенесення вартості основних засобів на продукт, що виготовляється з їх допомогою) у певному періоді. Їх динаміка відображає характер економічного розвитку на тому чи іншому етапі.</a:t>
            </a:r>
          </a:p>
          <a:p>
            <a:r>
              <a:rPr lang="uk-UA" b="1" dirty="0"/>
              <a:t>2. За об’єктами вкладення: </a:t>
            </a:r>
          </a:p>
          <a:p>
            <a:r>
              <a:rPr lang="uk-UA" dirty="0"/>
              <a:t>реальні – вкладення капіталу (коштів) у реальні активи (як матеріальні, так і нематеріальні, а також у виробничі фонди – основні й оборотні) сфер і галузей народного господарства з метою оновлення існуючих і створення нових матеріальних благ; </a:t>
            </a:r>
          </a:p>
          <a:p>
            <a:r>
              <a:rPr lang="uk-UA" dirty="0"/>
              <a:t>інтелектуальні – вкладення в об’єкти інтелектуальної власності, що випливають з авторського, винахідницького і патентного права на промислові зразки і моделі; </a:t>
            </a:r>
          </a:p>
          <a:p>
            <a:r>
              <a:rPr lang="uk-UA" dirty="0"/>
              <a:t>фінансові – вкладення коштів у різні фінансові інструменти (активи), в тому числі придбання корпоративних прав, цінних паперів, деривативів та ін.</a:t>
            </a:r>
          </a:p>
          <a:p>
            <a:endParaRPr lang="uk-UA" dirty="0"/>
          </a:p>
        </p:txBody>
      </p:sp>
    </p:spTree>
    <p:extLst>
      <p:ext uri="{BB962C8B-B14F-4D97-AF65-F5344CB8AC3E}">
        <p14:creationId xmlns:p14="http://schemas.microsoft.com/office/powerpoint/2010/main" val="1913563407"/>
      </p:ext>
    </p:extLst>
  </p:cSld>
  <p:clrMapOvr>
    <a:masterClrMapping/>
  </p:clrMapOvr>
</p:sld>
</file>

<file path=ppt/theme/theme1.xml><?xml version="1.0" encoding="utf-8"?>
<a:theme xmlns:a="http://schemas.openxmlformats.org/drawingml/2006/main" name="Краєвид">
  <a:themeElements>
    <a:clrScheme name="Настроювані 14">
      <a:dk1>
        <a:sysClr val="windowText" lastClr="000000"/>
      </a:dk1>
      <a:lt1>
        <a:sysClr val="window" lastClr="FFFFFF"/>
      </a:lt1>
      <a:dk2>
        <a:srgbClr val="696464"/>
      </a:dk2>
      <a:lt2>
        <a:srgbClr val="E9E5DC"/>
      </a:lt2>
      <a:accent1>
        <a:srgbClr val="FFD14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Краєвид">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Краєвид">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Краєвид</Template>
  <TotalTime>93</TotalTime>
  <Words>2730</Words>
  <Application>Microsoft Office PowerPoint</Application>
  <PresentationFormat>Широкий екран</PresentationFormat>
  <Paragraphs>117</Paragraphs>
  <Slides>34</Slides>
  <Notes>5</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34</vt:i4>
      </vt:variant>
    </vt:vector>
  </HeadingPairs>
  <TitlesOfParts>
    <vt:vector size="40" baseType="lpstr">
      <vt:lpstr>Arial</vt:lpstr>
      <vt:lpstr>Calibri</vt:lpstr>
      <vt:lpstr>Century Schoolbook</vt:lpstr>
      <vt:lpstr>Symbol</vt:lpstr>
      <vt:lpstr>Wingdings 2</vt:lpstr>
      <vt:lpstr>Краєвид</vt:lpstr>
      <vt:lpstr>Тема. Ринок міжнародних інвестицій</vt:lpstr>
      <vt:lpstr>План</vt:lpstr>
      <vt:lpstr>Сутність, значення та форми міжнародних інвестицій</vt:lpstr>
      <vt:lpstr>Презентація PowerPoint</vt:lpstr>
      <vt:lpstr>Такими цінностями можуть бути: </vt:lpstr>
      <vt:lpstr>Презентація PowerPoint</vt:lpstr>
      <vt:lpstr>Ознаки інвестицій</vt:lpstr>
      <vt:lpstr>Загальну сутність інвестування визначають два ключових чинника:</vt:lpstr>
      <vt:lpstr>Функціонально-елементний склад інвестицій в залежності від основних ознак:</vt:lpstr>
      <vt:lpstr>Презентація PowerPoint</vt:lpstr>
      <vt:lpstr>Презентація PowerPoint</vt:lpstr>
      <vt:lpstr>Важливою складовою міжнародної інвестиційної взаємодії є державна іноземна допомога, що не має комерційного характеру і надається на пільгових умовах. Структурно її формують гранти, позики і технічна допомога, що мають як двох-, так і багатосторонню основу.</vt:lpstr>
      <vt:lpstr>Презентація PowerPoint</vt:lpstr>
      <vt:lpstr>Презентація PowerPoint</vt:lpstr>
      <vt:lpstr>Презентація PowerPoint</vt:lpstr>
      <vt:lpstr>Презентація PowerPoint</vt:lpstr>
      <vt:lpstr>В залежності від інтересів суб’єктів, їхніх мотивів та стимулів в інвестиційній діяльності виділяють:</vt:lpstr>
      <vt:lpstr>Міжнародні портфельні інвестиції та світовий фондовий ринок</vt:lpstr>
      <vt:lpstr>Прямі іноземні інвестиції мають три основні компоненти: </vt:lpstr>
      <vt:lpstr>Презентація PowerPoint</vt:lpstr>
      <vt:lpstr>Особливості економічної природи прямих і портфельних інвестицій</vt:lpstr>
      <vt:lpstr>Презентація PowerPoint</vt:lpstr>
      <vt:lpstr>Презентація PowerPoint</vt:lpstr>
      <vt:lpstr>Види, форми і мотивація руху капіталу </vt:lpstr>
      <vt:lpstr>Презентація PowerPoint</vt:lpstr>
      <vt:lpstr>Презентація PowerPoint</vt:lpstr>
      <vt:lpstr>Форми здійснення міжнародного інвестування</vt:lpstr>
      <vt:lpstr>Презентація PowerPoint</vt:lpstr>
      <vt:lpstr>Презентація PowerPoint</vt:lpstr>
      <vt:lpstr>На міжнародні інвестиційні процеси впливає ціла низка чинників: </vt:lpstr>
      <vt:lpstr>Позитивні та негативні аспекти здійснення міжнародної інвестиційної діяльності для інвестора</vt:lpstr>
      <vt:lpstr>Презентація PowerPoint</vt:lpstr>
      <vt:lpstr>Причини несприятливості інвестиційного клімату України: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10. Міжнародний кредитний ринок та міжнародні інвестиції</dc:title>
  <dc:creator>Admin</dc:creator>
  <cp:lastModifiedBy>Iryna Abramova</cp:lastModifiedBy>
  <cp:revision>18</cp:revision>
  <dcterms:created xsi:type="dcterms:W3CDTF">2023-11-28T20:06:03Z</dcterms:created>
  <dcterms:modified xsi:type="dcterms:W3CDTF">2026-04-03T09:11:42Z</dcterms:modified>
</cp:coreProperties>
</file>