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56" r:id="rId2"/>
    <p:sldId id="257" r:id="rId3"/>
    <p:sldId id="258" r:id="rId4"/>
    <p:sldId id="305" r:id="rId5"/>
    <p:sldId id="287" r:id="rId6"/>
    <p:sldId id="289" r:id="rId7"/>
    <p:sldId id="306" r:id="rId8"/>
    <p:sldId id="261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20" r:id="rId2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86" autoAdjust="0"/>
  </p:normalViewPr>
  <p:slideViewPr>
    <p:cSldViewPr>
      <p:cViewPr>
        <p:scale>
          <a:sx n="110" d="100"/>
          <a:sy n="110" d="100"/>
        </p:scale>
        <p:origin x="1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14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3E00EF-13AC-4D4F-A996-1628DD27CE15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F3FE1252-3174-4D4D-82FA-0A0B4DB4F2E3}">
      <dgm:prSet phldrT="[Текст]"/>
      <dgm:spPr/>
      <dgm:t>
        <a:bodyPr/>
        <a:lstStyle/>
        <a:p>
          <a:r>
            <a:rPr lang="uk-UA" dirty="0" smtClean="0"/>
            <a:t>інтеграційний</a:t>
          </a:r>
          <a:endParaRPr lang="uk-UA" dirty="0"/>
        </a:p>
      </dgm:t>
    </dgm:pt>
    <dgm:pt modelId="{5CAB44D7-465B-4301-80A4-91DB30333AD4}" type="parTrans" cxnId="{7E79E28F-7114-4A13-B92E-8A71CD962AEC}">
      <dgm:prSet/>
      <dgm:spPr/>
      <dgm:t>
        <a:bodyPr/>
        <a:lstStyle/>
        <a:p>
          <a:endParaRPr lang="uk-UA"/>
        </a:p>
      </dgm:t>
    </dgm:pt>
    <dgm:pt modelId="{FB21FB98-7E43-4502-A2BC-F47FFFA49FDF}" type="sibTrans" cxnId="{7E79E28F-7114-4A13-B92E-8A71CD962AEC}">
      <dgm:prSet/>
      <dgm:spPr/>
      <dgm:t>
        <a:bodyPr/>
        <a:lstStyle/>
        <a:p>
          <a:endParaRPr lang="uk-UA"/>
        </a:p>
      </dgm:t>
    </dgm:pt>
    <dgm:pt modelId="{9F428252-509F-4666-882A-68888D9EBD02}">
      <dgm:prSet phldrT="[Текст]" custT="1"/>
      <dgm:spPr/>
      <dgm:t>
        <a:bodyPr/>
        <a:lstStyle/>
        <a:p>
          <a:r>
            <a:rPr lang="uk-UA" sz="1400" dirty="0" smtClean="0"/>
            <a:t>міжнародний</a:t>
          </a:r>
          <a:endParaRPr lang="uk-UA" sz="1400" dirty="0"/>
        </a:p>
      </dgm:t>
    </dgm:pt>
    <dgm:pt modelId="{BA630CA9-49AF-426F-B7AE-5C230AD3D709}" type="parTrans" cxnId="{DFE270CE-044E-49C3-9E8F-A7D32B7CCC9B}">
      <dgm:prSet/>
      <dgm:spPr/>
      <dgm:t>
        <a:bodyPr/>
        <a:lstStyle/>
        <a:p>
          <a:endParaRPr lang="uk-UA"/>
        </a:p>
      </dgm:t>
    </dgm:pt>
    <dgm:pt modelId="{33ED8EF0-96B0-48C8-9DA0-1EA97698FE60}" type="sibTrans" cxnId="{DFE270CE-044E-49C3-9E8F-A7D32B7CCC9B}">
      <dgm:prSet/>
      <dgm:spPr/>
      <dgm:t>
        <a:bodyPr/>
        <a:lstStyle/>
        <a:p>
          <a:endParaRPr lang="uk-UA"/>
        </a:p>
      </dgm:t>
    </dgm:pt>
    <dgm:pt modelId="{33F3C1B4-1D39-48C7-905D-05ABECEBED5C}">
      <dgm:prSet phldrT="[Текст]" custT="1"/>
      <dgm:spPr/>
      <dgm:t>
        <a:bodyPr/>
        <a:lstStyle/>
        <a:p>
          <a:r>
            <a:rPr lang="uk-UA" sz="1400" dirty="0" smtClean="0"/>
            <a:t>національний</a:t>
          </a:r>
          <a:endParaRPr lang="uk-UA" sz="1400" dirty="0"/>
        </a:p>
      </dgm:t>
    </dgm:pt>
    <dgm:pt modelId="{F01F36C7-6004-4F59-9061-37F320AEAED4}" type="parTrans" cxnId="{4A2F7EF1-B23D-4D87-AB9B-B5DF8794E213}">
      <dgm:prSet/>
      <dgm:spPr/>
      <dgm:t>
        <a:bodyPr/>
        <a:lstStyle/>
        <a:p>
          <a:endParaRPr lang="uk-UA"/>
        </a:p>
      </dgm:t>
    </dgm:pt>
    <dgm:pt modelId="{9AC278CE-3316-4890-ADA2-CB6467714733}" type="sibTrans" cxnId="{4A2F7EF1-B23D-4D87-AB9B-B5DF8794E213}">
      <dgm:prSet/>
      <dgm:spPr/>
      <dgm:t>
        <a:bodyPr/>
        <a:lstStyle/>
        <a:p>
          <a:endParaRPr lang="uk-UA"/>
        </a:p>
      </dgm:t>
    </dgm:pt>
    <dgm:pt modelId="{7406D717-B273-49BD-BED0-E1FD550F6315}" type="pres">
      <dgm:prSet presAssocID="{963E00EF-13AC-4D4F-A996-1628DD27CE1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4734B17-19CA-41B8-902B-708671F6FE6A}" type="pres">
      <dgm:prSet presAssocID="{F3FE1252-3174-4D4D-82FA-0A0B4DB4F2E3}" presName="gear1" presStyleLbl="node1" presStyleIdx="0" presStyleCnt="3" custScaleX="89501" custScaleY="79897" custLinFactNeighborX="-7138" custLinFactNeighborY="6338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903CF63-9A8A-45DA-A1F6-D553ADF790E4}" type="pres">
      <dgm:prSet presAssocID="{F3FE1252-3174-4D4D-82FA-0A0B4DB4F2E3}" presName="gear1srcNode" presStyleLbl="node1" presStyleIdx="0" presStyleCnt="3"/>
      <dgm:spPr/>
      <dgm:t>
        <a:bodyPr/>
        <a:lstStyle/>
        <a:p>
          <a:endParaRPr lang="uk-UA"/>
        </a:p>
      </dgm:t>
    </dgm:pt>
    <dgm:pt modelId="{55AA0CC7-BD0D-480E-988E-BEEDEB6E5738}" type="pres">
      <dgm:prSet presAssocID="{F3FE1252-3174-4D4D-82FA-0A0B4DB4F2E3}" presName="gear1dstNode" presStyleLbl="node1" presStyleIdx="0" presStyleCnt="3"/>
      <dgm:spPr/>
      <dgm:t>
        <a:bodyPr/>
        <a:lstStyle/>
        <a:p>
          <a:endParaRPr lang="uk-UA"/>
        </a:p>
      </dgm:t>
    </dgm:pt>
    <dgm:pt modelId="{5183B734-951F-444E-A217-7EB3FFD07FC9}" type="pres">
      <dgm:prSet presAssocID="{9F428252-509F-4666-882A-68888D9EBD02}" presName="gear2" presStyleLbl="node1" presStyleIdx="1" presStyleCnt="3" custScaleX="115704" custScaleY="112360" custLinFactNeighborX="-7042" custLinFactNeighborY="672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06656E1-ABCE-4D21-9C28-131957E72B92}" type="pres">
      <dgm:prSet presAssocID="{9F428252-509F-4666-882A-68888D9EBD02}" presName="gear2srcNode" presStyleLbl="node1" presStyleIdx="1" presStyleCnt="3"/>
      <dgm:spPr/>
      <dgm:t>
        <a:bodyPr/>
        <a:lstStyle/>
        <a:p>
          <a:endParaRPr lang="uk-UA"/>
        </a:p>
      </dgm:t>
    </dgm:pt>
    <dgm:pt modelId="{0713EE09-EF74-410E-BEBF-C02E65EBBFC6}" type="pres">
      <dgm:prSet presAssocID="{9F428252-509F-4666-882A-68888D9EBD02}" presName="gear2dstNode" presStyleLbl="node1" presStyleIdx="1" presStyleCnt="3"/>
      <dgm:spPr/>
      <dgm:t>
        <a:bodyPr/>
        <a:lstStyle/>
        <a:p>
          <a:endParaRPr lang="uk-UA"/>
        </a:p>
      </dgm:t>
    </dgm:pt>
    <dgm:pt modelId="{62ECEDF3-1B2D-40A2-8363-C62223B31DB9}" type="pres">
      <dgm:prSet presAssocID="{33F3C1B4-1D39-48C7-905D-05ABECEBED5C}" presName="gear3" presStyleLbl="node1" presStyleIdx="2" presStyleCnt="3" custScaleX="118116" custScaleY="113203"/>
      <dgm:spPr/>
      <dgm:t>
        <a:bodyPr/>
        <a:lstStyle/>
        <a:p>
          <a:endParaRPr lang="uk-UA"/>
        </a:p>
      </dgm:t>
    </dgm:pt>
    <dgm:pt modelId="{F41235C4-A21B-4DE0-85E3-42D04F144F75}" type="pres">
      <dgm:prSet presAssocID="{33F3C1B4-1D39-48C7-905D-05ABECEBED5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23AD9D7-4239-47B8-BAF5-06ED86B5BA19}" type="pres">
      <dgm:prSet presAssocID="{33F3C1B4-1D39-48C7-905D-05ABECEBED5C}" presName="gear3srcNode" presStyleLbl="node1" presStyleIdx="2" presStyleCnt="3"/>
      <dgm:spPr/>
      <dgm:t>
        <a:bodyPr/>
        <a:lstStyle/>
        <a:p>
          <a:endParaRPr lang="uk-UA"/>
        </a:p>
      </dgm:t>
    </dgm:pt>
    <dgm:pt modelId="{3E96F0BE-EBFA-4204-8DA1-2B740C788E94}" type="pres">
      <dgm:prSet presAssocID="{33F3C1B4-1D39-48C7-905D-05ABECEBED5C}" presName="gear3dstNode" presStyleLbl="node1" presStyleIdx="2" presStyleCnt="3"/>
      <dgm:spPr/>
      <dgm:t>
        <a:bodyPr/>
        <a:lstStyle/>
        <a:p>
          <a:endParaRPr lang="uk-UA"/>
        </a:p>
      </dgm:t>
    </dgm:pt>
    <dgm:pt modelId="{F5D656ED-F186-4229-B54D-20DAF0E5541D}" type="pres">
      <dgm:prSet presAssocID="{FB21FB98-7E43-4502-A2BC-F47FFFA49FDF}" presName="connector1" presStyleLbl="sibTrans2D1" presStyleIdx="0" presStyleCnt="3" custLinFactNeighborX="-1599" custLinFactNeighborY="4749"/>
      <dgm:spPr/>
      <dgm:t>
        <a:bodyPr/>
        <a:lstStyle/>
        <a:p>
          <a:endParaRPr lang="uk-UA"/>
        </a:p>
      </dgm:t>
    </dgm:pt>
    <dgm:pt modelId="{27E3446D-1212-4E96-B22C-E9E7FFBB8C0E}" type="pres">
      <dgm:prSet presAssocID="{33ED8EF0-96B0-48C8-9DA0-1EA97698FE60}" presName="connector2" presStyleLbl="sibTrans2D1" presStyleIdx="1" presStyleCnt="3" custLinFactNeighborX="-6059" custLinFactNeighborY="1359"/>
      <dgm:spPr/>
      <dgm:t>
        <a:bodyPr/>
        <a:lstStyle/>
        <a:p>
          <a:endParaRPr lang="uk-UA"/>
        </a:p>
      </dgm:t>
    </dgm:pt>
    <dgm:pt modelId="{1204C4FB-2B92-457D-9117-91B464C7DFCA}" type="pres">
      <dgm:prSet presAssocID="{9AC278CE-3316-4890-ADA2-CB6467714733}" presName="connector3" presStyleLbl="sibTrans2D1" presStyleIdx="2" presStyleCnt="3" custLinFactNeighborX="-8710" custLinFactNeighborY="952"/>
      <dgm:spPr/>
      <dgm:t>
        <a:bodyPr/>
        <a:lstStyle/>
        <a:p>
          <a:endParaRPr lang="uk-UA"/>
        </a:p>
      </dgm:t>
    </dgm:pt>
  </dgm:ptLst>
  <dgm:cxnLst>
    <dgm:cxn modelId="{352CA166-48B5-4145-9694-4E3B12B1EC02}" type="presOf" srcId="{FB21FB98-7E43-4502-A2BC-F47FFFA49FDF}" destId="{F5D656ED-F186-4229-B54D-20DAF0E5541D}" srcOrd="0" destOrd="0" presId="urn:microsoft.com/office/officeart/2005/8/layout/gear1"/>
    <dgm:cxn modelId="{DFE270CE-044E-49C3-9E8F-A7D32B7CCC9B}" srcId="{963E00EF-13AC-4D4F-A996-1628DD27CE15}" destId="{9F428252-509F-4666-882A-68888D9EBD02}" srcOrd="1" destOrd="0" parTransId="{BA630CA9-49AF-426F-B7AE-5C230AD3D709}" sibTransId="{33ED8EF0-96B0-48C8-9DA0-1EA97698FE60}"/>
    <dgm:cxn modelId="{7FD441DC-F4CC-44D2-96F7-626969554B32}" type="presOf" srcId="{F3FE1252-3174-4D4D-82FA-0A0B4DB4F2E3}" destId="{55AA0CC7-BD0D-480E-988E-BEEDEB6E5738}" srcOrd="2" destOrd="0" presId="urn:microsoft.com/office/officeart/2005/8/layout/gear1"/>
    <dgm:cxn modelId="{E42A6467-21C6-44A8-84B2-2711D32DD2E8}" type="presOf" srcId="{F3FE1252-3174-4D4D-82FA-0A0B4DB4F2E3}" destId="{5903CF63-9A8A-45DA-A1F6-D553ADF790E4}" srcOrd="1" destOrd="0" presId="urn:microsoft.com/office/officeart/2005/8/layout/gear1"/>
    <dgm:cxn modelId="{D49C8D4A-91FC-4287-81ED-168498D3AF51}" type="presOf" srcId="{9F428252-509F-4666-882A-68888D9EBD02}" destId="{5183B734-951F-444E-A217-7EB3FFD07FC9}" srcOrd="0" destOrd="0" presId="urn:microsoft.com/office/officeart/2005/8/layout/gear1"/>
    <dgm:cxn modelId="{4A2F7EF1-B23D-4D87-AB9B-B5DF8794E213}" srcId="{963E00EF-13AC-4D4F-A996-1628DD27CE15}" destId="{33F3C1B4-1D39-48C7-905D-05ABECEBED5C}" srcOrd="2" destOrd="0" parTransId="{F01F36C7-6004-4F59-9061-37F320AEAED4}" sibTransId="{9AC278CE-3316-4890-ADA2-CB6467714733}"/>
    <dgm:cxn modelId="{CEA2F8DD-66B3-4CF1-9BE1-1613325DB6B8}" type="presOf" srcId="{33ED8EF0-96B0-48C8-9DA0-1EA97698FE60}" destId="{27E3446D-1212-4E96-B22C-E9E7FFBB8C0E}" srcOrd="0" destOrd="0" presId="urn:microsoft.com/office/officeart/2005/8/layout/gear1"/>
    <dgm:cxn modelId="{2A39B086-A667-4B7E-A094-AE1D1FB0429C}" type="presOf" srcId="{33F3C1B4-1D39-48C7-905D-05ABECEBED5C}" destId="{C23AD9D7-4239-47B8-BAF5-06ED86B5BA19}" srcOrd="2" destOrd="0" presId="urn:microsoft.com/office/officeart/2005/8/layout/gear1"/>
    <dgm:cxn modelId="{D5CD83B4-28CD-4D63-9048-EB5D4433F43B}" type="presOf" srcId="{9F428252-509F-4666-882A-68888D9EBD02}" destId="{F06656E1-ABCE-4D21-9C28-131957E72B92}" srcOrd="1" destOrd="0" presId="urn:microsoft.com/office/officeart/2005/8/layout/gear1"/>
    <dgm:cxn modelId="{6B086FFF-6ED2-4BD0-A492-1590551BEC4C}" type="presOf" srcId="{33F3C1B4-1D39-48C7-905D-05ABECEBED5C}" destId="{F41235C4-A21B-4DE0-85E3-42D04F144F75}" srcOrd="1" destOrd="0" presId="urn:microsoft.com/office/officeart/2005/8/layout/gear1"/>
    <dgm:cxn modelId="{7E79E28F-7114-4A13-B92E-8A71CD962AEC}" srcId="{963E00EF-13AC-4D4F-A996-1628DD27CE15}" destId="{F3FE1252-3174-4D4D-82FA-0A0B4DB4F2E3}" srcOrd="0" destOrd="0" parTransId="{5CAB44D7-465B-4301-80A4-91DB30333AD4}" sibTransId="{FB21FB98-7E43-4502-A2BC-F47FFFA49FDF}"/>
    <dgm:cxn modelId="{370F5F26-0392-48D2-9EC5-AFF46205C465}" type="presOf" srcId="{33F3C1B4-1D39-48C7-905D-05ABECEBED5C}" destId="{3E96F0BE-EBFA-4204-8DA1-2B740C788E94}" srcOrd="3" destOrd="0" presId="urn:microsoft.com/office/officeart/2005/8/layout/gear1"/>
    <dgm:cxn modelId="{4317CC3F-EF7D-4B57-8E95-4AAFF5EB33C4}" type="presOf" srcId="{9AC278CE-3316-4890-ADA2-CB6467714733}" destId="{1204C4FB-2B92-457D-9117-91B464C7DFCA}" srcOrd="0" destOrd="0" presId="urn:microsoft.com/office/officeart/2005/8/layout/gear1"/>
    <dgm:cxn modelId="{FF0CE375-3F99-48C1-B300-EC45D55AE36B}" type="presOf" srcId="{33F3C1B4-1D39-48C7-905D-05ABECEBED5C}" destId="{62ECEDF3-1B2D-40A2-8363-C62223B31DB9}" srcOrd="0" destOrd="0" presId="urn:microsoft.com/office/officeart/2005/8/layout/gear1"/>
    <dgm:cxn modelId="{3E50D1C9-29DD-43D6-9839-1D2BCEC23462}" type="presOf" srcId="{F3FE1252-3174-4D4D-82FA-0A0B4DB4F2E3}" destId="{24734B17-19CA-41B8-902B-708671F6FE6A}" srcOrd="0" destOrd="0" presId="urn:microsoft.com/office/officeart/2005/8/layout/gear1"/>
    <dgm:cxn modelId="{A050D5DC-D1FA-4D18-A500-906124115508}" type="presOf" srcId="{9F428252-509F-4666-882A-68888D9EBD02}" destId="{0713EE09-EF74-410E-BEBF-C02E65EBBFC6}" srcOrd="2" destOrd="0" presId="urn:microsoft.com/office/officeart/2005/8/layout/gear1"/>
    <dgm:cxn modelId="{89B89407-3A67-49CF-AC77-D3076896CC56}" type="presOf" srcId="{963E00EF-13AC-4D4F-A996-1628DD27CE15}" destId="{7406D717-B273-49BD-BED0-E1FD550F6315}" srcOrd="0" destOrd="0" presId="urn:microsoft.com/office/officeart/2005/8/layout/gear1"/>
    <dgm:cxn modelId="{E4D11A8C-4A22-441B-9CFB-52A7B264445F}" type="presParOf" srcId="{7406D717-B273-49BD-BED0-E1FD550F6315}" destId="{24734B17-19CA-41B8-902B-708671F6FE6A}" srcOrd="0" destOrd="0" presId="urn:microsoft.com/office/officeart/2005/8/layout/gear1"/>
    <dgm:cxn modelId="{1BA02649-E2F9-4440-9177-FB79A19E2F14}" type="presParOf" srcId="{7406D717-B273-49BD-BED0-E1FD550F6315}" destId="{5903CF63-9A8A-45DA-A1F6-D553ADF790E4}" srcOrd="1" destOrd="0" presId="urn:microsoft.com/office/officeart/2005/8/layout/gear1"/>
    <dgm:cxn modelId="{56544D62-CD62-4E94-A59F-BB567CE9987C}" type="presParOf" srcId="{7406D717-B273-49BD-BED0-E1FD550F6315}" destId="{55AA0CC7-BD0D-480E-988E-BEEDEB6E5738}" srcOrd="2" destOrd="0" presId="urn:microsoft.com/office/officeart/2005/8/layout/gear1"/>
    <dgm:cxn modelId="{DEC892D2-80AA-4A30-A974-E96F8B18772D}" type="presParOf" srcId="{7406D717-B273-49BD-BED0-E1FD550F6315}" destId="{5183B734-951F-444E-A217-7EB3FFD07FC9}" srcOrd="3" destOrd="0" presId="urn:microsoft.com/office/officeart/2005/8/layout/gear1"/>
    <dgm:cxn modelId="{FEE2F4DC-C74D-4F11-A4FE-BCBD7B3D5AA6}" type="presParOf" srcId="{7406D717-B273-49BD-BED0-E1FD550F6315}" destId="{F06656E1-ABCE-4D21-9C28-131957E72B92}" srcOrd="4" destOrd="0" presId="urn:microsoft.com/office/officeart/2005/8/layout/gear1"/>
    <dgm:cxn modelId="{72D38CE3-F503-446B-B5E6-ABF23C16B2B9}" type="presParOf" srcId="{7406D717-B273-49BD-BED0-E1FD550F6315}" destId="{0713EE09-EF74-410E-BEBF-C02E65EBBFC6}" srcOrd="5" destOrd="0" presId="urn:microsoft.com/office/officeart/2005/8/layout/gear1"/>
    <dgm:cxn modelId="{7B421B4A-AF59-470C-96D9-B93B2D460B55}" type="presParOf" srcId="{7406D717-B273-49BD-BED0-E1FD550F6315}" destId="{62ECEDF3-1B2D-40A2-8363-C62223B31DB9}" srcOrd="6" destOrd="0" presId="urn:microsoft.com/office/officeart/2005/8/layout/gear1"/>
    <dgm:cxn modelId="{CEEA08BA-FF99-43EE-8862-EF3ED0CE2430}" type="presParOf" srcId="{7406D717-B273-49BD-BED0-E1FD550F6315}" destId="{F41235C4-A21B-4DE0-85E3-42D04F144F75}" srcOrd="7" destOrd="0" presId="urn:microsoft.com/office/officeart/2005/8/layout/gear1"/>
    <dgm:cxn modelId="{A1D304B7-A349-4804-ABF1-294DE51DA7FC}" type="presParOf" srcId="{7406D717-B273-49BD-BED0-E1FD550F6315}" destId="{C23AD9D7-4239-47B8-BAF5-06ED86B5BA19}" srcOrd="8" destOrd="0" presId="urn:microsoft.com/office/officeart/2005/8/layout/gear1"/>
    <dgm:cxn modelId="{C79ABA22-2538-4842-9AB1-981E94F06B6C}" type="presParOf" srcId="{7406D717-B273-49BD-BED0-E1FD550F6315}" destId="{3E96F0BE-EBFA-4204-8DA1-2B740C788E94}" srcOrd="9" destOrd="0" presId="urn:microsoft.com/office/officeart/2005/8/layout/gear1"/>
    <dgm:cxn modelId="{19EDF78B-6A3C-433A-BB5C-1878EF6B55C4}" type="presParOf" srcId="{7406D717-B273-49BD-BED0-E1FD550F6315}" destId="{F5D656ED-F186-4229-B54D-20DAF0E5541D}" srcOrd="10" destOrd="0" presId="urn:microsoft.com/office/officeart/2005/8/layout/gear1"/>
    <dgm:cxn modelId="{526EC5DF-194E-45A9-85ED-AAD140313822}" type="presParOf" srcId="{7406D717-B273-49BD-BED0-E1FD550F6315}" destId="{27E3446D-1212-4E96-B22C-E9E7FFBB8C0E}" srcOrd="11" destOrd="0" presId="urn:microsoft.com/office/officeart/2005/8/layout/gear1"/>
    <dgm:cxn modelId="{16252249-3732-4ED3-880A-80BE67BB3A23}" type="presParOf" srcId="{7406D717-B273-49BD-BED0-E1FD550F6315}" destId="{1204C4FB-2B92-457D-9117-91B464C7DFC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734B17-19CA-41B8-902B-708671F6FE6A}">
      <dsp:nvSpPr>
        <dsp:cNvPr id="0" name=""/>
        <dsp:cNvSpPr/>
      </dsp:nvSpPr>
      <dsp:spPr>
        <a:xfrm>
          <a:off x="3960437" y="2865934"/>
          <a:ext cx="2252462" cy="2246633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інтеграційний</a:t>
          </a:r>
          <a:endParaRPr lang="uk-UA" sz="1600" kern="1200" dirty="0"/>
        </a:p>
      </dsp:txBody>
      <dsp:txXfrm>
        <a:off x="4412846" y="3392197"/>
        <a:ext cx="1347644" cy="1154816"/>
      </dsp:txXfrm>
    </dsp:sp>
    <dsp:sp modelId="{5183B734-951F-444E-A217-7EB3FFD07FC9}">
      <dsp:nvSpPr>
        <dsp:cNvPr id="0" name=""/>
        <dsp:cNvSpPr/>
      </dsp:nvSpPr>
      <dsp:spPr>
        <a:xfrm>
          <a:off x="2067357" y="1838003"/>
          <a:ext cx="2366178" cy="2297792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міжнародний</a:t>
          </a:r>
          <a:endParaRPr lang="uk-UA" sz="1400" kern="1200" dirty="0"/>
        </a:p>
      </dsp:txBody>
      <dsp:txXfrm>
        <a:off x="2655774" y="2419975"/>
        <a:ext cx="1189344" cy="1133848"/>
      </dsp:txXfrm>
    </dsp:sp>
    <dsp:sp modelId="{62ECEDF3-1B2D-40A2-8363-C62223B31DB9}">
      <dsp:nvSpPr>
        <dsp:cNvPr id="0" name=""/>
        <dsp:cNvSpPr/>
      </dsp:nvSpPr>
      <dsp:spPr>
        <a:xfrm rot="20700000">
          <a:off x="3317855" y="301718"/>
          <a:ext cx="2402733" cy="223222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національний</a:t>
          </a:r>
          <a:endParaRPr lang="uk-UA" sz="1400" kern="1200" dirty="0"/>
        </a:p>
      </dsp:txBody>
      <dsp:txXfrm rot="-20700000">
        <a:off x="3854958" y="781198"/>
        <a:ext cx="1328527" cy="1273267"/>
      </dsp:txXfrm>
    </dsp:sp>
    <dsp:sp modelId="{F5D656ED-F186-4229-B54D-20DAF0E5541D}">
      <dsp:nvSpPr>
        <dsp:cNvPr id="0" name=""/>
        <dsp:cNvSpPr/>
      </dsp:nvSpPr>
      <dsp:spPr>
        <a:xfrm>
          <a:off x="3744408" y="2232254"/>
          <a:ext cx="3599247" cy="3599247"/>
        </a:xfrm>
        <a:prstGeom prst="circularArrow">
          <a:avLst>
            <a:gd name="adj1" fmla="val 4688"/>
            <a:gd name="adj2" fmla="val 299029"/>
            <a:gd name="adj3" fmla="val 2534456"/>
            <a:gd name="adj4" fmla="val 15822424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E3446D-1212-4E96-B22C-E9E7FFBB8C0E}">
      <dsp:nvSpPr>
        <dsp:cNvPr id="0" name=""/>
        <dsp:cNvSpPr/>
      </dsp:nvSpPr>
      <dsp:spPr>
        <a:xfrm>
          <a:off x="1851325" y="1405948"/>
          <a:ext cx="2615078" cy="261507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04C4FB-2B92-457D-9117-91B464C7DFCA}">
      <dsp:nvSpPr>
        <dsp:cNvPr id="0" name=""/>
        <dsp:cNvSpPr/>
      </dsp:nvSpPr>
      <dsp:spPr>
        <a:xfrm>
          <a:off x="2808303" y="-8"/>
          <a:ext cx="2819581" cy="281958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790EA-F253-46A5-A4A1-04092FB5D1BA}" type="datetimeFigureOut">
              <a:rPr lang="uk-UA" smtClean="0"/>
              <a:t>10.04.2023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1AB9F-FD57-432B-B9EC-82608C608F1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5091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1AB9F-FD57-432B-B9EC-82608C608F1D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0670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6861-A02A-47CF-B0DB-BD283F12B90D}" type="datetimeFigureOut">
              <a:rPr lang="uk-UA" smtClean="0"/>
              <a:t>10.04.2023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3909-3644-4C18-940C-BC7E71E2A734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6861-A02A-47CF-B0DB-BD283F12B90D}" type="datetimeFigureOut">
              <a:rPr lang="uk-UA" smtClean="0"/>
              <a:t>10.04.2023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3909-3644-4C18-940C-BC7E71E2A7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6861-A02A-47CF-B0DB-BD283F12B90D}" type="datetimeFigureOut">
              <a:rPr lang="uk-UA" smtClean="0"/>
              <a:t>10.04.2023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3909-3644-4C18-940C-BC7E71E2A7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6861-A02A-47CF-B0DB-BD283F12B90D}" type="datetimeFigureOut">
              <a:rPr lang="uk-UA" smtClean="0"/>
              <a:t>10.04.2023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3909-3644-4C18-940C-BC7E71E2A7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6861-A02A-47CF-B0DB-BD283F12B90D}" type="datetimeFigureOut">
              <a:rPr lang="uk-UA" smtClean="0"/>
              <a:t>10.04.2023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3909-3644-4C18-940C-BC7E71E2A734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6861-A02A-47CF-B0DB-BD283F12B90D}" type="datetimeFigureOut">
              <a:rPr lang="uk-UA" smtClean="0"/>
              <a:t>10.04.2023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3909-3644-4C18-940C-BC7E71E2A7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6861-A02A-47CF-B0DB-BD283F12B90D}" type="datetimeFigureOut">
              <a:rPr lang="uk-UA" smtClean="0"/>
              <a:t>10.04.2023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3909-3644-4C18-940C-BC7E71E2A7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6861-A02A-47CF-B0DB-BD283F12B90D}" type="datetimeFigureOut">
              <a:rPr lang="uk-UA" smtClean="0"/>
              <a:t>10.04.2023</a:t>
            </a:fld>
            <a:endParaRPr lang="uk-UA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8C3909-3644-4C18-940C-BC7E71E2A734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6861-A02A-47CF-B0DB-BD283F12B90D}" type="datetimeFigureOut">
              <a:rPr lang="uk-UA" smtClean="0"/>
              <a:t>10.04.2023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3909-3644-4C18-940C-BC7E71E2A7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6861-A02A-47CF-B0DB-BD283F12B90D}" type="datetimeFigureOut">
              <a:rPr lang="uk-UA" smtClean="0"/>
              <a:t>10.04.2023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48C3909-3644-4C18-940C-BC7E71E2A7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7EF6861-A02A-47CF-B0DB-BD283F12B90D}" type="datetimeFigureOut">
              <a:rPr lang="uk-UA" smtClean="0"/>
              <a:t>10.04.2023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3909-3644-4C18-940C-BC7E71E2A7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7EF6861-A02A-47CF-B0DB-BD283F12B90D}" type="datetimeFigureOut">
              <a:rPr lang="uk-UA" smtClean="0"/>
              <a:t>10.04.2023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48C3909-3644-4C18-940C-BC7E71E2A734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064" y="1988840"/>
            <a:ext cx="6480048" cy="3649960"/>
          </a:xfrm>
        </p:spPr>
        <p:txBody>
          <a:bodyPr/>
          <a:lstStyle/>
          <a:p>
            <a:r>
              <a:rPr lang="uk-UA" dirty="0" smtClean="0"/>
              <a:t>Міжнародна економічна діяльність України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53067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93998"/>
            <a:ext cx="8379648" cy="5987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498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4969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Динаміка частки трудових мігрантів у загальній робочій силі за </a:t>
            </a:r>
            <a:r>
              <a:rPr lang="uk-UA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рівнем доходу країни </a:t>
            </a:r>
            <a:r>
              <a:rPr lang="uk-UA" sz="3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призначення</a:t>
            </a:r>
            <a:endParaRPr lang="uk-UA" sz="3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7900894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467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496944" cy="1143000"/>
          </a:xfrm>
        </p:spPr>
        <p:txBody>
          <a:bodyPr>
            <a:normAutofit/>
          </a:bodyPr>
          <a:lstStyle/>
          <a:p>
            <a:pPr algn="ctr"/>
            <a:r>
              <a:rPr lang="uk-UA" sz="3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Динаміка міжнародних мігрантів в різних регіонах світу в 1990 та 2020 роках</a:t>
            </a:r>
            <a:endParaRPr lang="uk-UA" sz="3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484784"/>
            <a:ext cx="7629025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670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8640960" cy="5721499"/>
          </a:xfrm>
        </p:spPr>
        <p:txBody>
          <a:bodyPr>
            <a:normAutofit fontScale="85000" lnSpcReduction="10000"/>
          </a:bodyPr>
          <a:lstStyle/>
          <a:p>
            <a:r>
              <a:rPr lang="uk-UA" u="sng" dirty="0" smtClean="0">
                <a:solidFill>
                  <a:srgbClr val="FFC000"/>
                </a:solidFill>
              </a:rPr>
              <a:t>Європа</a:t>
            </a:r>
            <a:r>
              <a:rPr lang="uk-UA" dirty="0" smtClean="0"/>
              <a:t>  </a:t>
            </a:r>
            <a:r>
              <a:rPr lang="uk-UA" dirty="0"/>
              <a:t>займає  </a:t>
            </a:r>
            <a:r>
              <a:rPr lang="uk-UA" dirty="0" smtClean="0"/>
              <a:t>провідні  </a:t>
            </a:r>
            <a:r>
              <a:rPr lang="uk-UA" dirty="0"/>
              <a:t>позиції  за  </a:t>
            </a:r>
            <a:r>
              <a:rPr lang="uk-UA" dirty="0" smtClean="0"/>
              <a:t>кількістю </a:t>
            </a:r>
            <a:r>
              <a:rPr lang="uk-UA" dirty="0"/>
              <a:t>мігрантів у світі </a:t>
            </a:r>
            <a:r>
              <a:rPr lang="uk-UA" dirty="0" smtClean="0"/>
              <a:t>через </a:t>
            </a:r>
            <a:r>
              <a:rPr lang="uk-UA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політичні</a:t>
            </a:r>
            <a:r>
              <a:rPr lang="uk-UA" dirty="0" smtClean="0"/>
              <a:t> та </a:t>
            </a:r>
            <a:r>
              <a:rPr lang="uk-UA" sz="31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економічні </a:t>
            </a:r>
            <a:r>
              <a:rPr lang="uk-UA" dirty="0" smtClean="0"/>
              <a:t>події </a:t>
            </a:r>
            <a:r>
              <a:rPr lang="uk-UA" dirty="0"/>
              <a:t>у регіонах близьких </a:t>
            </a:r>
            <a:r>
              <a:rPr lang="uk-UA" dirty="0" smtClean="0"/>
              <a:t>до </a:t>
            </a:r>
            <a:r>
              <a:rPr lang="uk-UA" dirty="0"/>
              <a:t>Європи. Події на Близькому Сході, </a:t>
            </a:r>
            <a:r>
              <a:rPr lang="uk-UA" dirty="0" smtClean="0"/>
              <a:t>зокрема,війна </a:t>
            </a:r>
            <a:r>
              <a:rPr lang="uk-UA" dirty="0"/>
              <a:t>в Сирії значно загострили ситуацію з біженцями </a:t>
            </a:r>
            <a:r>
              <a:rPr lang="uk-UA" dirty="0" smtClean="0"/>
              <a:t>в Європі. </a:t>
            </a:r>
          </a:p>
          <a:p>
            <a:r>
              <a:rPr lang="uk-UA" dirty="0" smtClean="0"/>
              <a:t>Серед найпоширеніших </a:t>
            </a:r>
            <a:r>
              <a:rPr lang="uk-UA" dirty="0"/>
              <a:t>причин нинішньої </a:t>
            </a:r>
            <a:r>
              <a:rPr lang="uk-UA" dirty="0" smtClean="0"/>
              <a:t>міграційної  </a:t>
            </a:r>
            <a:r>
              <a:rPr lang="uk-UA" dirty="0"/>
              <a:t>кризи  виділяють  </a:t>
            </a:r>
            <a:r>
              <a:rPr lang="uk-UA" sz="31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збройні  конфлікти</a:t>
            </a:r>
            <a:r>
              <a:rPr lang="uk-UA" dirty="0"/>
              <a:t>,  </a:t>
            </a:r>
            <a:r>
              <a:rPr lang="uk-UA" sz="31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низький рівень життя в окремих державах</a:t>
            </a:r>
            <a:r>
              <a:rPr lang="uk-UA" dirty="0"/>
              <a:t>, а також </a:t>
            </a:r>
            <a:r>
              <a:rPr lang="uk-UA" sz="31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неефективну політику </a:t>
            </a:r>
            <a:r>
              <a:rPr lang="uk-UA" sz="31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ЄС</a:t>
            </a:r>
          </a:p>
          <a:p>
            <a:r>
              <a:rPr lang="uk-UA" dirty="0" smtClean="0"/>
              <a:t>Для </a:t>
            </a:r>
            <a:r>
              <a:rPr lang="uk-UA" dirty="0"/>
              <a:t>врегулювання </a:t>
            </a:r>
            <a:r>
              <a:rPr lang="uk-UA" dirty="0" smtClean="0"/>
              <a:t>міграційної  </a:t>
            </a:r>
            <a:r>
              <a:rPr lang="uk-UA" dirty="0"/>
              <a:t>кризи  важливим  є  </a:t>
            </a:r>
            <a:r>
              <a:rPr lang="uk-UA" sz="31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співробітництво  між державами-членами ЄС у сфері міграції</a:t>
            </a:r>
            <a:r>
              <a:rPr lang="uk-UA" dirty="0"/>
              <a:t>, співпраця на </a:t>
            </a:r>
            <a:r>
              <a:rPr lang="uk-UA" dirty="0" smtClean="0"/>
              <a:t>міжурядовому </a:t>
            </a:r>
            <a:r>
              <a:rPr lang="uk-UA" dirty="0"/>
              <a:t>рівні, </a:t>
            </a:r>
            <a:r>
              <a:rPr lang="uk-UA" dirty="0" smtClean="0"/>
              <a:t>створення міжурядових груп, </a:t>
            </a:r>
            <a:r>
              <a:rPr lang="uk-UA" dirty="0"/>
              <a:t>наприклад, Група національних координаторів з </a:t>
            </a:r>
            <a:r>
              <a:rPr lang="uk-UA" dirty="0" smtClean="0"/>
              <a:t>питань </a:t>
            </a:r>
            <a:r>
              <a:rPr lang="uk-UA" dirty="0"/>
              <a:t>вільного пересування людей, Спеціальна група </a:t>
            </a:r>
            <a:r>
              <a:rPr lang="uk-UA" dirty="0" smtClean="0"/>
              <a:t>з імміграції.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38101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>5.3</a:t>
            </a:r>
            <a:r>
              <a:rPr lang="uk-UA" sz="3600" dirty="0"/>
              <a:t>. Регулювання  міжнародних  міграційних  процесів</a:t>
            </a:r>
            <a:r>
              <a:rPr lang="uk-UA" sz="4800" dirty="0"/>
              <a:t/>
            </a:r>
            <a:br>
              <a:rPr lang="uk-UA" sz="4800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328592"/>
          </a:xfrm>
        </p:spPr>
        <p:txBody>
          <a:bodyPr>
            <a:normAutofit fontScale="92500" lnSpcReduction="20000"/>
          </a:bodyPr>
          <a:lstStyle/>
          <a:p>
            <a:r>
              <a:rPr lang="uk-UA" sz="2400" dirty="0" smtClean="0"/>
              <a:t>Міграційна </a:t>
            </a:r>
            <a:r>
              <a:rPr lang="uk-UA" sz="2400" dirty="0"/>
              <a:t>європейська </a:t>
            </a:r>
            <a:r>
              <a:rPr lang="uk-UA" sz="2400" dirty="0" smtClean="0"/>
              <a:t>політика </a:t>
            </a:r>
            <a:r>
              <a:rPr lang="uk-UA" sz="2400" dirty="0"/>
              <a:t>керується кількома європейськими угодами та </a:t>
            </a:r>
            <a:r>
              <a:rPr lang="uk-UA" sz="2400" dirty="0" smtClean="0"/>
              <a:t>конвенціями</a:t>
            </a:r>
            <a:r>
              <a:rPr lang="uk-UA" sz="2400" dirty="0"/>
              <a:t>, що були приведені у силу протягом </a:t>
            </a:r>
            <a:r>
              <a:rPr lang="uk-UA" sz="2400" dirty="0" smtClean="0"/>
              <a:t>останніх </a:t>
            </a:r>
            <a:r>
              <a:rPr lang="uk-UA" sz="2400" dirty="0"/>
              <a:t>двох </a:t>
            </a:r>
            <a:r>
              <a:rPr lang="uk-UA" sz="2400" dirty="0" smtClean="0"/>
              <a:t>десятиліть</a:t>
            </a:r>
            <a:r>
              <a:rPr lang="uk-UA" sz="2400" dirty="0"/>
              <a:t>. До них </a:t>
            </a:r>
            <a:r>
              <a:rPr lang="uk-UA" sz="2400" dirty="0" smtClean="0"/>
              <a:t>належать: </a:t>
            </a:r>
            <a:r>
              <a:rPr lang="uk-UA" sz="2400" i="1" dirty="0">
                <a:solidFill>
                  <a:srgbClr val="92D050"/>
                </a:solidFill>
              </a:rPr>
              <a:t>Шенгенські угоди </a:t>
            </a:r>
            <a:r>
              <a:rPr lang="uk-UA" sz="2400" i="1" dirty="0" smtClean="0">
                <a:solidFill>
                  <a:srgbClr val="92D050"/>
                </a:solidFill>
              </a:rPr>
              <a:t>1985  </a:t>
            </a:r>
            <a:r>
              <a:rPr lang="uk-UA" sz="2400" i="1" dirty="0">
                <a:solidFill>
                  <a:srgbClr val="92D050"/>
                </a:solidFill>
              </a:rPr>
              <a:t>та  1990  років</a:t>
            </a:r>
            <a:r>
              <a:rPr lang="uk-UA" sz="2400" dirty="0"/>
              <a:t>,  </a:t>
            </a:r>
            <a:r>
              <a:rPr lang="uk-UA" sz="2400" i="1" dirty="0">
                <a:solidFill>
                  <a:srgbClr val="00B050"/>
                </a:solidFill>
              </a:rPr>
              <a:t>Дублінська  Конвенція  1990  року</a:t>
            </a:r>
            <a:r>
              <a:rPr lang="uk-UA" sz="2400" dirty="0"/>
              <a:t>, </a:t>
            </a:r>
            <a:r>
              <a:rPr lang="uk-UA" sz="2400" i="1" dirty="0" smtClean="0">
                <a:solidFill>
                  <a:srgbClr val="00B0F0"/>
                </a:solidFill>
              </a:rPr>
              <a:t>Маастрихтський </a:t>
            </a:r>
            <a:r>
              <a:rPr lang="uk-UA" sz="2400" i="1" dirty="0">
                <a:solidFill>
                  <a:srgbClr val="00B0F0"/>
                </a:solidFill>
              </a:rPr>
              <a:t>договір 1992 року </a:t>
            </a:r>
            <a:r>
              <a:rPr lang="uk-UA" sz="2400" dirty="0"/>
              <a:t>та </a:t>
            </a:r>
            <a:r>
              <a:rPr lang="uk-UA" sz="2400" i="1" dirty="0">
                <a:solidFill>
                  <a:srgbClr val="0070C0"/>
                </a:solidFill>
              </a:rPr>
              <a:t>Амстердамський </a:t>
            </a:r>
            <a:r>
              <a:rPr lang="uk-UA" sz="2400" i="1" dirty="0" smtClean="0">
                <a:solidFill>
                  <a:srgbClr val="0070C0"/>
                </a:solidFill>
              </a:rPr>
              <a:t>договір </a:t>
            </a:r>
            <a:r>
              <a:rPr lang="uk-UA" sz="2400" i="1" dirty="0">
                <a:solidFill>
                  <a:srgbClr val="0070C0"/>
                </a:solidFill>
              </a:rPr>
              <a:t>1997 року</a:t>
            </a:r>
            <a:r>
              <a:rPr lang="uk-UA" sz="2400" i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uk-UA" sz="2400" dirty="0"/>
              <a:t>У 2020 році в Європі проживало майже </a:t>
            </a:r>
            <a:r>
              <a:rPr lang="uk-UA" sz="2400" i="1" dirty="0">
                <a:solidFill>
                  <a:srgbClr val="FFFF00"/>
                </a:solidFill>
              </a:rPr>
              <a:t>87 </a:t>
            </a:r>
            <a:r>
              <a:rPr lang="uk-UA" sz="2400" i="1" dirty="0" smtClean="0">
                <a:solidFill>
                  <a:srgbClr val="FFFF00"/>
                </a:solidFill>
              </a:rPr>
              <a:t>млн. міжнародних </a:t>
            </a:r>
            <a:r>
              <a:rPr lang="uk-UA" sz="2400" i="1" dirty="0">
                <a:solidFill>
                  <a:srgbClr val="FFFF00"/>
                </a:solidFill>
              </a:rPr>
              <a:t>мігрантів, що на 16% більше</a:t>
            </a:r>
            <a:r>
              <a:rPr lang="uk-UA" sz="2400" dirty="0"/>
              <a:t>, ніж у 2015 році, </a:t>
            </a:r>
            <a:r>
              <a:rPr lang="uk-UA" sz="2400" dirty="0" smtClean="0"/>
              <a:t>коли  </a:t>
            </a:r>
            <a:r>
              <a:rPr lang="uk-UA" sz="2400" dirty="0"/>
              <a:t>в  регіоні  проживало  близько  75  </a:t>
            </a:r>
            <a:r>
              <a:rPr lang="uk-UA" sz="2400" dirty="0" smtClean="0"/>
              <a:t>млн.  </a:t>
            </a:r>
            <a:r>
              <a:rPr lang="uk-UA" sz="2400" dirty="0"/>
              <a:t>осіб.  </a:t>
            </a:r>
            <a:r>
              <a:rPr lang="uk-UA" sz="2400" dirty="0" smtClean="0"/>
              <a:t>Частина  </a:t>
            </a:r>
            <a:r>
              <a:rPr lang="uk-UA" sz="2400" dirty="0"/>
              <a:t>з  них,  трохи  більше  половини  –  44  </a:t>
            </a:r>
            <a:r>
              <a:rPr lang="uk-UA" sz="2400" dirty="0" smtClean="0"/>
              <a:t>млн.  Осіб народилися  </a:t>
            </a:r>
            <a:r>
              <a:rPr lang="uk-UA" sz="2400" dirty="0"/>
              <a:t>в  Європі,  але  проживали  в  інших  місцях </a:t>
            </a:r>
            <a:r>
              <a:rPr lang="uk-UA" sz="2400" dirty="0" smtClean="0"/>
              <a:t>регіону</a:t>
            </a:r>
            <a:r>
              <a:rPr lang="uk-UA" sz="2400" dirty="0"/>
              <a:t>, тоді як ще в 2015 році їх кількість становила  </a:t>
            </a:r>
            <a:r>
              <a:rPr lang="uk-UA" sz="2400" dirty="0" smtClean="0"/>
              <a:t>38 млн. </a:t>
            </a:r>
            <a:r>
              <a:rPr lang="uk-UA" sz="2400" dirty="0"/>
              <a:t>осіб</a:t>
            </a:r>
            <a:r>
              <a:rPr lang="uk-UA" sz="2400" dirty="0" smtClean="0"/>
              <a:t>.</a:t>
            </a:r>
          </a:p>
          <a:p>
            <a:r>
              <a:rPr lang="uk-UA" sz="2400" dirty="0"/>
              <a:t>У 2020 році </a:t>
            </a:r>
            <a:r>
              <a:rPr lang="uk-UA" sz="2400" i="1" dirty="0">
                <a:solidFill>
                  <a:srgbClr val="FFFF00"/>
                </a:solidFill>
              </a:rPr>
              <a:t>кількість неєвропейських мігрантів у Європі перевищила 40 млн. осіб</a:t>
            </a:r>
            <a:r>
              <a:rPr lang="uk-UA" sz="2400" dirty="0"/>
              <a:t>. У 1990 році ж </a:t>
            </a:r>
            <a:r>
              <a:rPr lang="uk-UA" sz="2400" dirty="0" smtClean="0"/>
              <a:t>європейці  </a:t>
            </a:r>
            <a:r>
              <a:rPr lang="uk-UA" sz="2400" dirty="0"/>
              <a:t>виїжджали  за  межі  Європи  в  такій  приблизно </a:t>
            </a:r>
            <a:r>
              <a:rPr lang="uk-UA" sz="2400" dirty="0" smtClean="0"/>
              <a:t>кількості</a:t>
            </a:r>
            <a:r>
              <a:rPr lang="uk-UA" sz="2400" dirty="0"/>
              <a:t>, як і не європейці. Однак, на відміну від </a:t>
            </a:r>
            <a:r>
              <a:rPr lang="uk-UA" sz="2400" dirty="0" smtClean="0"/>
              <a:t>зростання </a:t>
            </a:r>
            <a:r>
              <a:rPr lang="uk-UA" sz="2400" dirty="0"/>
              <a:t>міграційних потоків до Європи, кількість </a:t>
            </a:r>
            <a:r>
              <a:rPr lang="uk-UA" sz="2400" dirty="0" smtClean="0"/>
              <a:t>європейців</a:t>
            </a:r>
            <a:r>
              <a:rPr lang="uk-UA" sz="2400" dirty="0"/>
              <a:t>,  які  проживають  за  межами  Європи,  </a:t>
            </a:r>
            <a:r>
              <a:rPr lang="uk-UA" sz="2400" dirty="0" smtClean="0"/>
              <a:t>здебільшого </a:t>
            </a:r>
            <a:r>
              <a:rPr lang="uk-UA" sz="2400" dirty="0"/>
              <a:t>скоротилася за останні 30 років і лише в останні </a:t>
            </a:r>
            <a:r>
              <a:rPr lang="uk-UA" sz="2400" dirty="0" smtClean="0"/>
              <a:t>роки </a:t>
            </a:r>
            <a:r>
              <a:rPr lang="uk-UA" sz="2400" dirty="0"/>
              <a:t>повернулася до рівня 1990 року </a:t>
            </a:r>
          </a:p>
        </p:txBody>
      </p:sp>
    </p:spTree>
    <p:extLst>
      <p:ext uri="{BB962C8B-B14F-4D97-AF65-F5344CB8AC3E}">
        <p14:creationId xmlns:p14="http://schemas.microsoft.com/office/powerpoint/2010/main" val="3548460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uk-UA" sz="3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Рівні регулювання </a:t>
            </a:r>
            <a:r>
              <a:rPr lang="uk-UA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міжнародної міграції робочої </a:t>
            </a:r>
            <a:r>
              <a:rPr lang="uk-UA" sz="3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сили</a:t>
            </a:r>
            <a:endParaRPr lang="uk-UA" sz="3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7822379"/>
              </p:ext>
            </p:extLst>
          </p:nvPr>
        </p:nvGraphicFramePr>
        <p:xfrm>
          <a:off x="107504" y="1412776"/>
          <a:ext cx="842493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9237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>
                <a:solidFill>
                  <a:srgbClr val="FFC000"/>
                </a:solidFill>
              </a:rPr>
              <a:t>Міжнародна організація праці (1919)</a:t>
            </a:r>
            <a:endParaRPr lang="uk-UA" sz="3200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uk-UA" sz="2600" dirty="0" smtClean="0"/>
              <a:t>регламентація </a:t>
            </a:r>
            <a:r>
              <a:rPr lang="uk-UA" sz="2600" dirty="0"/>
              <a:t>робочого часу; </a:t>
            </a:r>
          </a:p>
          <a:p>
            <a:pPr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uk-UA" sz="2600" dirty="0" smtClean="0"/>
              <a:t>регламентація </a:t>
            </a:r>
            <a:r>
              <a:rPr lang="uk-UA" sz="2600" dirty="0"/>
              <a:t>набору робочої сили; </a:t>
            </a:r>
          </a:p>
          <a:p>
            <a:pPr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uk-UA" sz="2600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боротьба </a:t>
            </a:r>
            <a:r>
              <a:rPr lang="uk-UA" sz="2600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безробіттям</a:t>
            </a:r>
            <a:r>
              <a:rPr lang="uk-UA" sz="2600" dirty="0"/>
              <a:t>; </a:t>
            </a:r>
          </a:p>
          <a:p>
            <a:pPr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uk-UA" sz="2600" dirty="0" smtClean="0"/>
              <a:t>гарантії  </a:t>
            </a:r>
            <a:r>
              <a:rPr lang="uk-UA" sz="2600" dirty="0"/>
              <a:t>заробітної  плати,  які  забезпечують  нормальні </a:t>
            </a:r>
            <a:r>
              <a:rPr lang="uk-UA" sz="2600" dirty="0" smtClean="0"/>
              <a:t>умови </a:t>
            </a:r>
            <a:r>
              <a:rPr lang="uk-UA" sz="2600" dirty="0"/>
              <a:t>життя; </a:t>
            </a:r>
          </a:p>
          <a:p>
            <a:pPr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uk-UA" sz="2600" dirty="0" smtClean="0"/>
              <a:t>захист  </a:t>
            </a:r>
            <a:r>
              <a:rPr lang="uk-UA" sz="2600" dirty="0"/>
              <a:t>робітників  від  професійних  захворювань  і </a:t>
            </a:r>
            <a:r>
              <a:rPr lang="uk-UA" sz="2600" dirty="0" smtClean="0"/>
              <a:t>нещасних </a:t>
            </a:r>
            <a:r>
              <a:rPr lang="uk-UA" sz="2600" dirty="0"/>
              <a:t>випадків на підприємстві; </a:t>
            </a:r>
          </a:p>
          <a:p>
            <a:pPr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uk-UA" sz="2600" dirty="0" smtClean="0"/>
              <a:t>регламентація  </a:t>
            </a:r>
            <a:r>
              <a:rPr lang="uk-UA" sz="2600" dirty="0"/>
              <a:t>питань  соціального  </a:t>
            </a:r>
            <a:r>
              <a:rPr lang="uk-UA" sz="2600" dirty="0" smtClean="0"/>
              <a:t>страхування </a:t>
            </a:r>
            <a:r>
              <a:rPr lang="uk-UA" sz="2600" dirty="0"/>
              <a:t>і </a:t>
            </a:r>
            <a:r>
              <a:rPr lang="uk-UA" sz="2600" dirty="0" smtClean="0"/>
              <a:t>соціального </a:t>
            </a:r>
            <a:r>
              <a:rPr lang="uk-UA" sz="2600" dirty="0"/>
              <a:t>забезпечення; </a:t>
            </a:r>
          </a:p>
          <a:p>
            <a:pPr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uk-UA" sz="2600" dirty="0" smtClean="0"/>
              <a:t>організація </a:t>
            </a:r>
            <a:r>
              <a:rPr lang="uk-UA" sz="2600" dirty="0"/>
              <a:t>професійно-технічного навчання та ін.</a:t>
            </a:r>
          </a:p>
        </p:txBody>
      </p:sp>
    </p:spTree>
    <p:extLst>
      <p:ext uri="{BB962C8B-B14F-4D97-AF65-F5344CB8AC3E}">
        <p14:creationId xmlns:p14="http://schemas.microsoft.com/office/powerpoint/2010/main" val="530732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solidFill>
                  <a:srgbClr val="FFC000"/>
                </a:solidFill>
              </a:rPr>
              <a:t> Міжнародної організації з </a:t>
            </a:r>
            <a:r>
              <a:rPr lang="uk-UA" sz="3200" dirty="0" smtClean="0">
                <a:solidFill>
                  <a:srgbClr val="FFC000"/>
                </a:solidFill>
              </a:rPr>
              <a:t>міграції (1951)</a:t>
            </a:r>
            <a:endParaRPr lang="uk-UA" sz="3200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5069160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uk-UA" sz="2600" dirty="0" smtClean="0"/>
              <a:t>розробка  </a:t>
            </a:r>
            <a:r>
              <a:rPr lang="uk-UA" sz="26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довгострокових  програм  </a:t>
            </a:r>
            <a:r>
              <a:rPr lang="uk-UA" sz="2600" dirty="0" smtClean="0"/>
              <a:t>у  сфері регулювання міграційних процесів; </a:t>
            </a:r>
            <a:endParaRPr lang="uk-UA" sz="2600" dirty="0"/>
          </a:p>
          <a:p>
            <a:pPr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uk-UA" sz="2600" dirty="0" smtClean="0"/>
              <a:t>надання допомоги у питаннях організації міграції</a:t>
            </a:r>
            <a:r>
              <a:rPr lang="ru-RU" sz="2600" dirty="0" smtClean="0"/>
              <a:t>;</a:t>
            </a:r>
            <a:r>
              <a:rPr lang="uk-UA" sz="2600" dirty="0" smtClean="0"/>
              <a:t> </a:t>
            </a:r>
            <a:endParaRPr lang="uk-UA" sz="2600" dirty="0"/>
          </a:p>
          <a:p>
            <a:pPr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uk-UA" sz="2600" dirty="0" smtClean="0"/>
              <a:t>розвиток технічного співробітництва в області міграції; </a:t>
            </a:r>
            <a:endParaRPr lang="uk-UA" sz="2600" dirty="0"/>
          </a:p>
          <a:p>
            <a:pPr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uk-UA" sz="2600" dirty="0"/>
              <a:t>запобігання імміграції та рееміграції; </a:t>
            </a:r>
          </a:p>
          <a:p>
            <a:pPr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uk-UA" sz="2600" dirty="0"/>
              <a:t>надання експертних </a:t>
            </a:r>
            <a:r>
              <a:rPr lang="uk-UA" sz="2600" dirty="0" smtClean="0"/>
              <a:t>послуг. </a:t>
            </a:r>
            <a:endParaRPr lang="uk-UA" sz="2600" dirty="0"/>
          </a:p>
        </p:txBody>
      </p:sp>
    </p:spTree>
    <p:extLst>
      <p:ext uri="{BB962C8B-B14F-4D97-AF65-F5344CB8AC3E}">
        <p14:creationId xmlns:p14="http://schemas.microsoft.com/office/powerpoint/2010/main" val="2928767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solidFill>
                  <a:srgbClr val="FFC000"/>
                </a:solidFill>
              </a:rPr>
              <a:t> </a:t>
            </a:r>
            <a:r>
              <a:rPr lang="uk-UA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Регулювання імміграції на національному рівні</a:t>
            </a:r>
            <a:endParaRPr lang="uk-UA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5069160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uk-UA" sz="2600" dirty="0"/>
              <a:t>професійна  кваліфікація; </a:t>
            </a:r>
          </a:p>
          <a:p>
            <a:pPr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uk-UA" sz="2600" dirty="0"/>
              <a:t>обмеження  особистого  характеру</a:t>
            </a:r>
            <a:r>
              <a:rPr lang="ru-RU" sz="2600" dirty="0" smtClean="0"/>
              <a:t>;</a:t>
            </a:r>
            <a:r>
              <a:rPr lang="uk-UA" sz="2600" dirty="0" smtClean="0"/>
              <a:t> </a:t>
            </a:r>
            <a:endParaRPr lang="uk-UA" sz="2600" dirty="0"/>
          </a:p>
          <a:p>
            <a:pPr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uk-UA" sz="2600" dirty="0"/>
              <a:t>кількісне квотування; </a:t>
            </a:r>
          </a:p>
          <a:p>
            <a:pPr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uk-UA" sz="2600" dirty="0"/>
              <a:t> економічне  регулювання; </a:t>
            </a:r>
          </a:p>
          <a:p>
            <a:pPr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uk-UA" sz="2600" dirty="0"/>
              <a:t>тимчасові  </a:t>
            </a:r>
            <a:r>
              <a:rPr lang="uk-UA" sz="2600" dirty="0" smtClean="0"/>
              <a:t>обмеження;</a:t>
            </a:r>
          </a:p>
          <a:p>
            <a:pPr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uk-UA" sz="2600" dirty="0"/>
              <a:t>географічні </a:t>
            </a:r>
            <a:r>
              <a:rPr lang="uk-UA" sz="2600" dirty="0" smtClean="0"/>
              <a:t>пріоритети:</a:t>
            </a:r>
          </a:p>
          <a:p>
            <a:pPr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uk-UA" sz="2600" dirty="0" smtClean="0"/>
              <a:t>заборони. </a:t>
            </a:r>
            <a:endParaRPr lang="uk-UA" sz="2600" dirty="0"/>
          </a:p>
        </p:txBody>
      </p:sp>
    </p:spTree>
    <p:extLst>
      <p:ext uri="{BB962C8B-B14F-4D97-AF65-F5344CB8AC3E}">
        <p14:creationId xmlns:p14="http://schemas.microsoft.com/office/powerpoint/2010/main" val="2876924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600" dirty="0"/>
              <a:t>5.4. </a:t>
            </a:r>
            <a:r>
              <a:rPr lang="uk-UA" sz="3600" dirty="0"/>
              <a:t>Структура  еміграції  та  імміграції  в  </a:t>
            </a:r>
            <a:r>
              <a:rPr lang="uk-UA" sz="3600" dirty="0" smtClean="0"/>
              <a:t>Україні</a:t>
            </a:r>
            <a:endParaRPr lang="uk-UA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7848872" cy="5328592"/>
          </a:xfrm>
        </p:spPr>
      </p:pic>
      <p:sp>
        <p:nvSpPr>
          <p:cNvPr id="7" name="TextBox 6"/>
          <p:cNvSpPr txBox="1"/>
          <p:nvPr/>
        </p:nvSpPr>
        <p:spPr>
          <a:xfrm>
            <a:off x="2195736" y="1484784"/>
            <a:ext cx="25922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solidFill>
                  <a:schemeClr val="bg1"/>
                </a:solidFill>
              </a:rPr>
              <a:t>6,4 </a:t>
            </a:r>
            <a:r>
              <a:rPr lang="uk-UA" sz="1400" dirty="0" smtClean="0">
                <a:solidFill>
                  <a:schemeClr val="bg1"/>
                </a:solidFill>
              </a:rPr>
              <a:t>млн.</a:t>
            </a:r>
          </a:p>
          <a:p>
            <a:r>
              <a:rPr lang="uk-UA" sz="1400" dirty="0" smtClean="0">
                <a:solidFill>
                  <a:schemeClr val="bg1"/>
                </a:solidFill>
              </a:rPr>
              <a:t>виїзд біженців з України</a:t>
            </a:r>
          </a:p>
          <a:p>
            <a:r>
              <a:rPr lang="uk-UA" sz="1400" dirty="0" smtClean="0">
                <a:solidFill>
                  <a:schemeClr val="bg1"/>
                </a:solidFill>
              </a:rPr>
              <a:t>2,9 млн. біженців </a:t>
            </a:r>
            <a:r>
              <a:rPr lang="uk-UA" sz="1400" dirty="0">
                <a:solidFill>
                  <a:schemeClr val="bg1"/>
                </a:solidFill>
              </a:rPr>
              <a:t>вирушили </a:t>
            </a:r>
            <a:r>
              <a:rPr lang="uk-UA" sz="1400" dirty="0" smtClean="0">
                <a:solidFill>
                  <a:schemeClr val="bg1"/>
                </a:solidFill>
              </a:rPr>
              <a:t>далі країни-сусідки України</a:t>
            </a:r>
          </a:p>
          <a:p>
            <a:r>
              <a:rPr lang="uk-UA" sz="1400" dirty="0" smtClean="0">
                <a:solidFill>
                  <a:schemeClr val="bg1"/>
                </a:solidFill>
              </a:rPr>
              <a:t>31 699 подали </a:t>
            </a:r>
            <a:r>
              <a:rPr lang="uk-UA" sz="1400" dirty="0">
                <a:solidFill>
                  <a:schemeClr val="bg1"/>
                </a:solidFill>
              </a:rPr>
              <a:t>заяву на надання </a:t>
            </a:r>
            <a:r>
              <a:rPr lang="uk-UA" sz="1400" dirty="0" smtClean="0">
                <a:solidFill>
                  <a:schemeClr val="bg1"/>
                </a:solidFill>
              </a:rPr>
              <a:t>притулку</a:t>
            </a:r>
          </a:p>
          <a:p>
            <a:r>
              <a:rPr lang="uk-UA" sz="1400" dirty="0" smtClean="0">
                <a:solidFill>
                  <a:schemeClr val="bg1"/>
                </a:solidFill>
              </a:rPr>
              <a:t>1,9 млн. повернулися назад до України</a:t>
            </a:r>
            <a:endParaRPr lang="uk-UA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337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>
                <a:solidFill>
                  <a:srgbClr val="00B0F0"/>
                </a:solidFill>
              </a:rPr>
              <a:t>Тема 5. Україна на світовому ринку праці </a:t>
            </a:r>
            <a:endParaRPr lang="uk-UA" sz="32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44824"/>
            <a:ext cx="8568952" cy="4281339"/>
          </a:xfrm>
        </p:spPr>
        <p:txBody>
          <a:bodyPr>
            <a:normAutofit/>
          </a:bodyPr>
          <a:lstStyle/>
          <a:p>
            <a:r>
              <a:rPr lang="uk-UA" sz="2400" dirty="0" smtClean="0"/>
              <a:t>5.1. </a:t>
            </a:r>
            <a:r>
              <a:rPr lang="uk-UA" sz="2400" dirty="0"/>
              <a:t>Міжнародна  міграція  робочої  </a:t>
            </a:r>
            <a:r>
              <a:rPr lang="uk-UA" sz="2400" dirty="0" smtClean="0"/>
              <a:t>сили</a:t>
            </a:r>
          </a:p>
          <a:p>
            <a:r>
              <a:rPr lang="uk-UA" sz="2400" dirty="0" smtClean="0"/>
              <a:t>5.2. Світовий  </a:t>
            </a:r>
            <a:r>
              <a:rPr lang="uk-UA" sz="2400" dirty="0"/>
              <a:t>ринок  </a:t>
            </a:r>
            <a:r>
              <a:rPr lang="uk-UA" sz="2400" dirty="0" smtClean="0"/>
              <a:t>праці</a:t>
            </a:r>
          </a:p>
          <a:p>
            <a:r>
              <a:rPr lang="uk-UA" sz="2400" dirty="0" smtClean="0"/>
              <a:t>5.3</a:t>
            </a:r>
            <a:r>
              <a:rPr lang="uk-UA" sz="2400" dirty="0"/>
              <a:t>. Регулювання  міжнародних  міграційних  процесів</a:t>
            </a:r>
            <a:endParaRPr lang="uk-UA" sz="2400" dirty="0" smtClean="0"/>
          </a:p>
          <a:p>
            <a:r>
              <a:rPr lang="uk-UA" sz="2400" dirty="0" smtClean="0"/>
              <a:t>5.4. Структура  еміграції  та  імміграції  в  Україні</a:t>
            </a:r>
          </a:p>
          <a:p>
            <a:r>
              <a:rPr lang="ru-RU" sz="2400" dirty="0"/>
              <a:t>5.5. </a:t>
            </a:r>
            <a:r>
              <a:rPr lang="uk-UA" sz="2400" dirty="0" smtClean="0"/>
              <a:t>Міграційна  політика  в  Україні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744494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5256584" cy="609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44208" y="332656"/>
            <a:ext cx="216024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uk-UA" sz="1400" dirty="0"/>
              <a:t>Хвиля біженців з України не схожа на попередні міграційні кризи, які спіткали Європейський континент у 21 столітті. Відмінність у тому, що більшість українських біженців – жінки працездатного віку з вищою освітою та їх діти.</a:t>
            </a:r>
          </a:p>
          <a:p>
            <a:pPr fontAlgn="base"/>
            <a:r>
              <a:rPr lang="uk-UA" sz="1400" dirty="0"/>
              <a:t>За даними Управління верховного комісара ООН у справах біженців (</a:t>
            </a:r>
            <a:r>
              <a:rPr lang="en-US" sz="1400" dirty="0"/>
              <a:t>UNHCR), </a:t>
            </a:r>
            <a:r>
              <a:rPr lang="uk-UA" sz="1400" dirty="0"/>
              <a:t>статус тимчасового захисту у країнах Європи до 3 січня 2023 року отримали близько 4,9 </a:t>
            </a:r>
            <a:r>
              <a:rPr lang="uk-UA" sz="1400" dirty="0" smtClean="0"/>
              <a:t>млн. </a:t>
            </a:r>
            <a:r>
              <a:rPr lang="uk-UA" sz="1400" dirty="0"/>
              <a:t>українських біженців. Це близько 1% від населення країн Євросоюзу. Найбільше українців прийняли Польща, Німеччина та Чехія.</a:t>
            </a:r>
          </a:p>
          <a:p>
            <a:endParaRPr lang="uk-UA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298464" y="6429752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https://www.epravda.com.ua/publications/2023/01/10/695807/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70663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4100104" cy="6359002"/>
          </a:xfrm>
        </p:spPr>
      </p:pic>
      <p:pic>
        <p:nvPicPr>
          <p:cNvPr id="3075" name="Picture 3" descr="C:\Users\Юрій У\Desktop\trudova-mihracziya_ru_normal1_c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0648"/>
            <a:ext cx="468052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657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68952" cy="576064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>5.1</a:t>
            </a:r>
            <a:r>
              <a:rPr lang="uk-UA" sz="3200" dirty="0"/>
              <a:t>. Міжнародна  міграція  робочої  сили</a:t>
            </a:r>
            <a:br>
              <a:rPr lang="uk-UA" sz="3200" dirty="0"/>
            </a:br>
            <a:r>
              <a:rPr lang="uk-UA" sz="3200" dirty="0"/>
              <a:t/>
            </a:r>
            <a:br>
              <a:rPr lang="uk-UA" sz="3200" dirty="0"/>
            </a:b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036496" cy="5832648"/>
          </a:xfrm>
        </p:spPr>
        <p:txBody>
          <a:bodyPr>
            <a:normAutofit fontScale="92500" lnSpcReduction="20000"/>
          </a:bodyPr>
          <a:lstStyle/>
          <a:p>
            <a:r>
              <a:rPr lang="uk-UA" sz="2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Міжнародна  міграція  робочої  сили  </a:t>
            </a:r>
            <a:r>
              <a:rPr lang="uk-UA" sz="2600" dirty="0" smtClean="0"/>
              <a:t>–  це  процес організованого  або  стихійного  переміщення працездатного населення з країни до країни</a:t>
            </a:r>
          </a:p>
          <a:p>
            <a:r>
              <a:rPr lang="uk-UA" sz="2600" dirty="0" smtClean="0"/>
              <a:t>Основними  </a:t>
            </a:r>
            <a:r>
              <a:rPr lang="uk-UA" sz="26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причинами</a:t>
            </a:r>
            <a:r>
              <a:rPr lang="uk-UA" sz="2600" dirty="0" smtClean="0"/>
              <a:t>,  які  зумовлюють  міжнародну міграцію робочої сили </a:t>
            </a:r>
            <a:r>
              <a:rPr lang="ru-RU" sz="2600" dirty="0" smtClean="0"/>
              <a:t>є:</a:t>
            </a:r>
            <a:endParaRPr lang="uk-UA" sz="2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uk-UA" sz="2600" dirty="0" smtClean="0"/>
              <a:t>1</a:t>
            </a:r>
            <a:r>
              <a:rPr lang="uk-UA" sz="2600" dirty="0"/>
              <a:t>) </a:t>
            </a:r>
            <a:r>
              <a:rPr lang="uk-UA" sz="2600" dirty="0" smtClean="0"/>
              <a:t>несприятливі  </a:t>
            </a:r>
            <a:r>
              <a:rPr lang="uk-UA" sz="2600" i="1" dirty="0" smtClean="0">
                <a:solidFill>
                  <a:srgbClr val="FFFF00"/>
                </a:solidFill>
              </a:rPr>
              <a:t>економічні  умови  життя  </a:t>
            </a:r>
            <a:r>
              <a:rPr lang="uk-UA" sz="2600" dirty="0" smtClean="0"/>
              <a:t>працездатного населення  в  країнах  еміграції;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600" dirty="0" smtClean="0"/>
              <a:t>2</a:t>
            </a:r>
            <a:r>
              <a:rPr lang="uk-UA" sz="2600" dirty="0"/>
              <a:t>) </a:t>
            </a:r>
            <a:r>
              <a:rPr lang="uk-UA" sz="2600" dirty="0" smtClean="0"/>
              <a:t>відносно високий  </a:t>
            </a:r>
            <a:r>
              <a:rPr lang="uk-UA" sz="2600" i="1" dirty="0">
                <a:solidFill>
                  <a:srgbClr val="FFFF00"/>
                </a:solidFill>
              </a:rPr>
              <a:t>рівень  заробітної плати  </a:t>
            </a:r>
            <a:r>
              <a:rPr lang="uk-UA" sz="2600" dirty="0" smtClean="0"/>
              <a:t>в  основних  </a:t>
            </a:r>
            <a:r>
              <a:rPr lang="ru-RU" sz="2600" dirty="0" smtClean="0"/>
              <a:t> центрах імміграції</a:t>
            </a:r>
            <a:r>
              <a:rPr lang="uk-UA" sz="2600" dirty="0" smtClean="0"/>
              <a:t>; </a:t>
            </a:r>
            <a:endParaRPr lang="uk-UA" sz="2600" dirty="0"/>
          </a:p>
          <a:p>
            <a:pPr>
              <a:buFont typeface="Wingdings" panose="05000000000000000000" pitchFamily="2" charset="2"/>
              <a:buChar char="Ø"/>
            </a:pPr>
            <a:r>
              <a:rPr lang="uk-UA" sz="2600" dirty="0"/>
              <a:t>3) </a:t>
            </a:r>
            <a:r>
              <a:rPr lang="uk-UA" sz="2600" dirty="0" smtClean="0"/>
              <a:t>порівняно  вищий  технічний  </a:t>
            </a:r>
            <a:r>
              <a:rPr lang="uk-UA" sz="2600" i="1" dirty="0">
                <a:solidFill>
                  <a:srgbClr val="FFFF00"/>
                </a:solidFill>
              </a:rPr>
              <a:t>рівень  умов  праці  </a:t>
            </a:r>
            <a:r>
              <a:rPr lang="uk-UA" sz="2600" dirty="0" smtClean="0"/>
              <a:t>в  країнах імміграції; </a:t>
            </a:r>
            <a:endParaRPr lang="uk-UA" sz="2600" dirty="0"/>
          </a:p>
          <a:p>
            <a:pPr>
              <a:buFont typeface="Wingdings" panose="05000000000000000000" pitchFamily="2" charset="2"/>
              <a:buChar char="Ø"/>
            </a:pPr>
            <a:r>
              <a:rPr lang="uk-UA" sz="2600" dirty="0"/>
              <a:t>4) </a:t>
            </a:r>
            <a:r>
              <a:rPr lang="uk-UA" sz="2600" dirty="0" smtClean="0"/>
              <a:t>кращі </a:t>
            </a:r>
            <a:r>
              <a:rPr lang="uk-UA" sz="2600" i="1" dirty="0" smtClean="0">
                <a:solidFill>
                  <a:srgbClr val="FFFF00"/>
                </a:solidFill>
              </a:rPr>
              <a:t>соціальні  </a:t>
            </a:r>
            <a:r>
              <a:rPr lang="uk-UA" sz="2600" i="1" dirty="0">
                <a:solidFill>
                  <a:srgbClr val="FFFF00"/>
                </a:solidFill>
              </a:rPr>
              <a:t>умови  </a:t>
            </a:r>
            <a:r>
              <a:rPr lang="uk-UA" sz="2600" dirty="0"/>
              <a:t>для  </a:t>
            </a:r>
            <a:r>
              <a:rPr lang="uk-UA" sz="2600" dirty="0" smtClean="0"/>
              <a:t>реалізації  </a:t>
            </a:r>
            <a:r>
              <a:rPr lang="uk-UA" sz="2600" dirty="0"/>
              <a:t>своїх </a:t>
            </a:r>
            <a:r>
              <a:rPr lang="uk-UA" sz="2600" dirty="0" smtClean="0"/>
              <a:t>можливостей </a:t>
            </a:r>
            <a:r>
              <a:rPr lang="uk-UA" sz="2600" dirty="0"/>
              <a:t>у країнах імміграції;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600" dirty="0"/>
              <a:t>5) </a:t>
            </a:r>
            <a:r>
              <a:rPr lang="uk-UA" sz="2600" i="1" dirty="0">
                <a:solidFill>
                  <a:srgbClr val="FFFF00"/>
                </a:solidFill>
              </a:rPr>
              <a:t>природні  катаклізми  </a:t>
            </a:r>
            <a:r>
              <a:rPr lang="uk-UA" sz="2600" dirty="0" smtClean="0"/>
              <a:t>в  країнах  еміграції</a:t>
            </a:r>
            <a:r>
              <a:rPr lang="ru-RU" sz="2600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/>
              <a:t>6) </a:t>
            </a:r>
            <a:r>
              <a:rPr lang="uk-UA" sz="2600" dirty="0" smtClean="0"/>
              <a:t>політичні</a:t>
            </a:r>
            <a:r>
              <a:rPr lang="ru-RU" sz="2600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/>
              <a:t>7) </a:t>
            </a:r>
            <a:r>
              <a:rPr lang="uk-UA" sz="2600" dirty="0" smtClean="0"/>
              <a:t>воєнні;</a:t>
            </a:r>
            <a:r>
              <a:rPr lang="ru-RU" sz="2600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/>
              <a:t>8) </a:t>
            </a:r>
            <a:r>
              <a:rPr lang="uk-UA" sz="2600" dirty="0" smtClean="0"/>
              <a:t>культурні та релігійні.</a:t>
            </a:r>
            <a:endParaRPr lang="uk-UA" sz="2600" dirty="0"/>
          </a:p>
        </p:txBody>
      </p:sp>
    </p:spTree>
    <p:extLst>
      <p:ext uri="{BB962C8B-B14F-4D97-AF65-F5344CB8AC3E}">
        <p14:creationId xmlns:p14="http://schemas.microsoft.com/office/powerpoint/2010/main" val="1731430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467600" cy="792088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FFFF00"/>
                </a:solidFill>
              </a:rPr>
              <a:t>Класифікація видів міграції робочої сили</a:t>
            </a:r>
            <a:endParaRPr lang="uk-UA" sz="3200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6102191"/>
              </p:ext>
            </p:extLst>
          </p:nvPr>
        </p:nvGraphicFramePr>
        <p:xfrm>
          <a:off x="251520" y="980728"/>
          <a:ext cx="7848872" cy="5616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387"/>
                <a:gridCol w="3102507"/>
                <a:gridCol w="939181"/>
                <a:gridCol w="3018797"/>
              </a:tblGrid>
              <a:tr h="379400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№ </a:t>
                      </a:r>
                      <a:r>
                        <a:rPr lang="uk-UA" sz="1600" dirty="0" err="1" smtClean="0"/>
                        <a:t>п\п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критерії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№ </a:t>
                      </a:r>
                      <a:r>
                        <a:rPr lang="uk-UA" sz="1600" dirty="0" err="1" smtClean="0"/>
                        <a:t>п\п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Види</a:t>
                      </a:r>
                      <a:endParaRPr lang="uk-UA" sz="1600" dirty="0"/>
                    </a:p>
                  </a:txBody>
                  <a:tcPr/>
                </a:tc>
              </a:tr>
              <a:tr h="390781">
                <a:tc rowSpan="3">
                  <a:txBody>
                    <a:bodyPr/>
                    <a:lstStyle/>
                    <a:p>
                      <a:r>
                        <a:rPr lang="uk-UA" sz="1600" dirty="0" smtClean="0"/>
                        <a:t>1.</a:t>
                      </a:r>
                      <a:endParaRPr lang="uk-UA" sz="16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uk-UA" sz="1600" dirty="0" smtClean="0"/>
                        <a:t>За характером </a:t>
                      </a:r>
                    </a:p>
                    <a:p>
                      <a:r>
                        <a:rPr lang="uk-UA" sz="1600" dirty="0" smtClean="0"/>
                        <a:t>переміщення </a:t>
                      </a:r>
                    </a:p>
                    <a:p>
                      <a:r>
                        <a:rPr lang="uk-UA" sz="1600" dirty="0" smtClean="0"/>
                        <a:t>населення 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1.1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внутрішня</a:t>
                      </a:r>
                      <a:endParaRPr lang="uk-UA" sz="1600" dirty="0"/>
                    </a:p>
                  </a:txBody>
                  <a:tcPr/>
                </a:tc>
              </a:tr>
              <a:tr h="353309"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1.2.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зовнішня</a:t>
                      </a:r>
                      <a:endParaRPr lang="uk-UA" sz="1600" dirty="0"/>
                    </a:p>
                  </a:txBody>
                  <a:tcPr/>
                </a:tc>
              </a:tr>
              <a:tr h="353309"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1.3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інтеграційна</a:t>
                      </a:r>
                      <a:endParaRPr lang="uk-UA" sz="1600" dirty="0"/>
                    </a:p>
                  </a:txBody>
                  <a:tcPr/>
                </a:tc>
              </a:tr>
              <a:tr h="390781">
                <a:tc rowSpan="4">
                  <a:txBody>
                    <a:bodyPr/>
                    <a:lstStyle/>
                    <a:p>
                      <a:r>
                        <a:rPr lang="uk-UA" sz="1600" dirty="0" smtClean="0"/>
                        <a:t>2.</a:t>
                      </a:r>
                      <a:endParaRPr lang="uk-UA" sz="16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uk-UA" sz="1600" dirty="0" smtClean="0"/>
                        <a:t>За часом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2.1.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незворотна</a:t>
                      </a:r>
                      <a:endParaRPr lang="uk-UA" sz="1600" dirty="0"/>
                    </a:p>
                  </a:txBody>
                  <a:tcPr/>
                </a:tc>
              </a:tr>
              <a:tr h="353309">
                <a:tc vMerge="1">
                  <a:txBody>
                    <a:bodyPr/>
                    <a:lstStyle/>
                    <a:p>
                      <a:endParaRPr lang="uk-UA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2.2.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тимчасова</a:t>
                      </a:r>
                      <a:endParaRPr lang="uk-UA" sz="1600" dirty="0"/>
                    </a:p>
                  </a:txBody>
                  <a:tcPr/>
                </a:tc>
              </a:tr>
              <a:tr h="353309">
                <a:tc vMerge="1">
                  <a:txBody>
                    <a:bodyPr/>
                    <a:lstStyle/>
                    <a:p>
                      <a:endParaRPr lang="uk-UA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2.3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сезонна</a:t>
                      </a:r>
                      <a:endParaRPr lang="uk-UA" sz="1600" dirty="0"/>
                    </a:p>
                  </a:txBody>
                  <a:tcPr/>
                </a:tc>
              </a:tr>
              <a:tr h="381904">
                <a:tc vMerge="1">
                  <a:txBody>
                    <a:bodyPr/>
                    <a:lstStyle/>
                    <a:p>
                      <a:endParaRPr lang="uk-UA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2.4.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маятникова</a:t>
                      </a:r>
                      <a:endParaRPr lang="uk-UA" sz="1600" dirty="0"/>
                    </a:p>
                  </a:txBody>
                  <a:tcPr/>
                </a:tc>
              </a:tr>
              <a:tr h="390781">
                <a:tc rowSpan="3">
                  <a:txBody>
                    <a:bodyPr/>
                    <a:lstStyle/>
                    <a:p>
                      <a:r>
                        <a:rPr lang="uk-UA" sz="1600" dirty="0" smtClean="0"/>
                        <a:t>3.</a:t>
                      </a:r>
                      <a:endParaRPr lang="uk-UA" sz="16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uk-UA" sz="1600" dirty="0" smtClean="0"/>
                        <a:t>За напрямом руху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3.1.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еміграція </a:t>
                      </a:r>
                      <a:endParaRPr lang="uk-UA" sz="1600" dirty="0"/>
                    </a:p>
                  </a:txBody>
                  <a:tcPr/>
                </a:tc>
              </a:tr>
              <a:tr h="390781"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3.2.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імміграція</a:t>
                      </a:r>
                      <a:endParaRPr lang="uk-UA" sz="1600" dirty="0"/>
                    </a:p>
                  </a:txBody>
                  <a:tcPr/>
                </a:tc>
              </a:tr>
              <a:tr h="390781"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3.3.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рееміграція</a:t>
                      </a:r>
                      <a:endParaRPr lang="uk-UA" sz="1600" dirty="0"/>
                    </a:p>
                  </a:txBody>
                  <a:tcPr/>
                </a:tc>
              </a:tr>
              <a:tr h="390781">
                <a:tc rowSpan="4">
                  <a:txBody>
                    <a:bodyPr/>
                    <a:lstStyle/>
                    <a:p>
                      <a:r>
                        <a:rPr lang="uk-UA" sz="1600" dirty="0" smtClean="0"/>
                        <a:t>4.</a:t>
                      </a:r>
                      <a:endParaRPr lang="uk-UA" sz="16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uk-UA" sz="1600" dirty="0" smtClean="0"/>
                        <a:t>За організацією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4.1.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добровільна</a:t>
                      </a:r>
                      <a:endParaRPr lang="uk-UA" sz="1600" dirty="0"/>
                    </a:p>
                  </a:txBody>
                  <a:tcPr/>
                </a:tc>
              </a:tr>
              <a:tr h="390781"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4.2.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самодіяльна</a:t>
                      </a:r>
                      <a:endParaRPr lang="uk-UA" sz="1600" dirty="0"/>
                    </a:p>
                  </a:txBody>
                  <a:tcPr/>
                </a:tc>
              </a:tr>
              <a:tr h="353309"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4.3. 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/>
                        <a:t>організована</a:t>
                      </a:r>
                      <a:endParaRPr lang="uk-UA" sz="1600" dirty="0"/>
                    </a:p>
                  </a:txBody>
                  <a:tcPr/>
                </a:tc>
              </a:tr>
              <a:tr h="353309"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4.4.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примусова</a:t>
                      </a:r>
                      <a:endParaRPr lang="uk-UA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2070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741368"/>
          </a:xfrm>
        </p:spPr>
        <p:txBody>
          <a:bodyPr>
            <a:normAutofit fontScale="25000" lnSpcReduction="20000"/>
          </a:bodyPr>
          <a:lstStyle/>
          <a:p>
            <a:pPr marL="36576" indent="0">
              <a:buNone/>
            </a:pPr>
            <a:r>
              <a:rPr lang="uk-UA" sz="9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uk-UA" sz="9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Внутрішня  </a:t>
            </a:r>
            <a:r>
              <a:rPr lang="uk-UA" sz="9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міграція  </a:t>
            </a:r>
            <a:r>
              <a:rPr lang="uk-UA" sz="9200" dirty="0" smtClean="0"/>
              <a:t>- це  </a:t>
            </a:r>
            <a:r>
              <a:rPr lang="uk-UA" sz="9200" dirty="0"/>
              <a:t>переміщення населення в межах однієї країни, тоді як </a:t>
            </a:r>
            <a:r>
              <a:rPr lang="uk-UA" sz="9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зовнішня </a:t>
            </a:r>
            <a:r>
              <a:rPr lang="uk-UA" sz="9200" dirty="0"/>
              <a:t>– за межі своєї </a:t>
            </a:r>
            <a:r>
              <a:rPr lang="uk-UA" sz="9200" dirty="0" smtClean="0"/>
              <a:t>країни.</a:t>
            </a:r>
            <a:endParaRPr lang="uk-UA" sz="9200" dirty="0"/>
          </a:p>
          <a:p>
            <a:pPr marL="36576" indent="0">
              <a:buNone/>
            </a:pPr>
            <a:r>
              <a:rPr lang="uk-UA" sz="9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Незворотна  міграція  </a:t>
            </a:r>
            <a:r>
              <a:rPr lang="uk-UA" sz="9200" dirty="0"/>
              <a:t>–  виїзд  населення  в іншу  країну  на  постійне  місце  проживання; </a:t>
            </a:r>
            <a:r>
              <a:rPr lang="uk-UA" sz="9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тимчасова</a:t>
            </a:r>
            <a:r>
              <a:rPr lang="uk-UA" sz="9200" dirty="0" smtClean="0"/>
              <a:t>  – на  </a:t>
            </a:r>
            <a:r>
              <a:rPr lang="uk-UA" sz="9200" dirty="0"/>
              <a:t>певний період  часу;  </a:t>
            </a:r>
            <a:r>
              <a:rPr lang="uk-UA" sz="9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сезонна  міграція  </a:t>
            </a:r>
            <a:r>
              <a:rPr lang="uk-UA" sz="9200" dirty="0" smtClean="0"/>
              <a:t>– на період сезонних робіт; </a:t>
            </a:r>
            <a:r>
              <a:rPr lang="uk-UA" sz="9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маятникова міграція </a:t>
            </a:r>
            <a:r>
              <a:rPr lang="uk-UA" sz="9200" dirty="0" smtClean="0"/>
              <a:t>– передбачає</a:t>
            </a:r>
            <a:r>
              <a:rPr lang="uk-UA" sz="9200" dirty="0"/>
              <a:t>, </a:t>
            </a:r>
            <a:r>
              <a:rPr lang="uk-UA" sz="9200" dirty="0" smtClean="0"/>
              <a:t>що  </a:t>
            </a:r>
            <a:r>
              <a:rPr lang="uk-UA" sz="9200" dirty="0"/>
              <a:t>робітники  живуть  в одній  країні,  а  працюють  </a:t>
            </a:r>
            <a:r>
              <a:rPr lang="uk-UA" sz="9200" dirty="0" smtClean="0"/>
              <a:t>в  іншій. </a:t>
            </a:r>
            <a:endParaRPr lang="uk-UA" sz="9200" dirty="0"/>
          </a:p>
          <a:p>
            <a:pPr marL="36576" indent="0">
              <a:buNone/>
            </a:pPr>
            <a:r>
              <a:rPr lang="uk-UA" sz="9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Еміграція</a:t>
            </a:r>
            <a:r>
              <a:rPr lang="uk-UA" sz="9200" dirty="0" smtClean="0"/>
              <a:t>  </a:t>
            </a:r>
            <a:r>
              <a:rPr lang="uk-UA" sz="9200" dirty="0"/>
              <a:t>–  виїзд  працездатного  населення  з  певної країни  за  її  межі;  </a:t>
            </a:r>
            <a:r>
              <a:rPr lang="uk-UA" sz="9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імміграція</a:t>
            </a:r>
            <a:r>
              <a:rPr lang="uk-UA" sz="9200" dirty="0"/>
              <a:t>  –  в’їзд  працездатного населення  </a:t>
            </a:r>
            <a:r>
              <a:rPr lang="uk-UA" sz="9200" dirty="0" smtClean="0"/>
              <a:t>до країни із-за її кордонів; </a:t>
            </a:r>
            <a:r>
              <a:rPr lang="uk-UA" sz="9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рееміграція</a:t>
            </a:r>
            <a:r>
              <a:rPr lang="uk-UA" sz="9200" dirty="0" smtClean="0"/>
              <a:t>  </a:t>
            </a:r>
            <a:r>
              <a:rPr lang="uk-UA" sz="9200" dirty="0"/>
              <a:t>–  процес  повернення  емігрантів  на батьківщину на постійне місце проживання. </a:t>
            </a:r>
            <a:endParaRPr lang="uk-UA" sz="9200" dirty="0" smtClean="0"/>
          </a:p>
          <a:p>
            <a:pPr marL="36576" indent="0">
              <a:buNone/>
            </a:pPr>
            <a:r>
              <a:rPr lang="uk-UA" sz="9200" dirty="0" smtClean="0"/>
              <a:t>	Для обрахунку міграційного руху населення застосовують  </a:t>
            </a:r>
            <a:r>
              <a:rPr lang="uk-UA" sz="9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міграційне сальдо -</a:t>
            </a:r>
            <a:r>
              <a:rPr lang="uk-UA" sz="9200" dirty="0" smtClean="0"/>
              <a:t> різницю </a:t>
            </a:r>
            <a:r>
              <a:rPr lang="uk-UA" sz="9200" dirty="0"/>
              <a:t>між імміграцією та еміграцією. </a:t>
            </a:r>
          </a:p>
          <a:p>
            <a:pPr marL="36576" indent="0">
              <a:buNone/>
            </a:pPr>
            <a:r>
              <a:rPr lang="uk-UA" sz="9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Добровільна  </a:t>
            </a:r>
            <a:r>
              <a:rPr lang="uk-UA" sz="9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міграція  </a:t>
            </a:r>
            <a:r>
              <a:rPr lang="uk-UA" sz="9200" dirty="0"/>
              <a:t>–  </a:t>
            </a:r>
            <a:r>
              <a:rPr lang="uk-UA" sz="9200" dirty="0" smtClean="0"/>
              <a:t>добровільне переміщення </a:t>
            </a:r>
            <a:r>
              <a:rPr lang="uk-UA" sz="9200" dirty="0"/>
              <a:t>населення;  </a:t>
            </a:r>
            <a:r>
              <a:rPr lang="uk-UA" sz="9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самодіяльна  міграція  </a:t>
            </a:r>
            <a:r>
              <a:rPr lang="uk-UA" sz="9200" dirty="0"/>
              <a:t>–  нелегальне переміщення населення за межі своєї </a:t>
            </a:r>
            <a:r>
              <a:rPr lang="uk-UA" sz="9200" dirty="0" smtClean="0"/>
              <a:t>країни;  </a:t>
            </a:r>
            <a:r>
              <a:rPr lang="uk-UA" sz="9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організована  міграція  </a:t>
            </a:r>
            <a:r>
              <a:rPr lang="uk-UA" sz="9200" dirty="0"/>
              <a:t>– переміщення  </a:t>
            </a:r>
            <a:r>
              <a:rPr lang="uk-UA" sz="9200" dirty="0" smtClean="0"/>
              <a:t>населення в межах чинного національного  </a:t>
            </a:r>
            <a:r>
              <a:rPr lang="uk-UA" sz="9200" dirty="0"/>
              <a:t>законодавства;  </a:t>
            </a:r>
            <a:r>
              <a:rPr lang="uk-UA" sz="9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примусова  міграція  </a:t>
            </a:r>
            <a:r>
              <a:rPr lang="uk-UA" sz="9200" dirty="0"/>
              <a:t>– виселення  громадян  зі  своєї  країни  на  основі  рішення судових </a:t>
            </a:r>
            <a:r>
              <a:rPr lang="uk-UA" sz="9200" dirty="0" smtClean="0"/>
              <a:t>органів</a:t>
            </a:r>
            <a:r>
              <a:rPr lang="uk-UA" sz="9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6636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920880" cy="936104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 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напрями </a:t>
            </a:r>
            <a:b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міжнародної міграції робочої сили: </a:t>
            </a:r>
            <a:endParaRPr lang="uk-UA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688632"/>
          </a:xfrm>
        </p:spPr>
        <p:txBody>
          <a:bodyPr>
            <a:normAutofit fontScale="92500"/>
          </a:bodyPr>
          <a:lstStyle/>
          <a:p>
            <a:pPr marL="493776" indent="-457200">
              <a:buClr>
                <a:srgbClr val="00B0F0"/>
              </a:buClr>
              <a:buSzPct val="100000"/>
              <a:buFont typeface="+mj-lt"/>
              <a:buAutoNum type="arabicParenR"/>
            </a:pPr>
            <a:r>
              <a:rPr lang="uk-UA" sz="2600" dirty="0" smtClean="0"/>
              <a:t>Міграція </a:t>
            </a:r>
            <a:r>
              <a:rPr lang="uk-UA" sz="2600" i="1" dirty="0">
                <a:solidFill>
                  <a:srgbClr val="FFFF00"/>
                </a:solidFill>
              </a:rPr>
              <a:t>з країн, що розвиваються до промислово розвинутих країн</a:t>
            </a:r>
            <a:r>
              <a:rPr lang="uk-UA" sz="2600" dirty="0" smtClean="0"/>
              <a:t>; </a:t>
            </a:r>
          </a:p>
          <a:p>
            <a:pPr marL="493776" indent="-457200">
              <a:buClr>
                <a:srgbClr val="00B0F0"/>
              </a:buClr>
              <a:buSzPct val="100000"/>
              <a:buFont typeface="+mj-lt"/>
              <a:buAutoNum type="arabicParenR"/>
            </a:pPr>
            <a:r>
              <a:rPr lang="uk-UA" sz="2600" dirty="0" smtClean="0"/>
              <a:t>Міграція  в  </a:t>
            </a:r>
            <a:r>
              <a:rPr lang="uk-UA" sz="2600" i="1" dirty="0">
                <a:solidFill>
                  <a:srgbClr val="FFFF00"/>
                </a:solidFill>
              </a:rPr>
              <a:t>межах  промислово  розвинутих  країн</a:t>
            </a:r>
            <a:r>
              <a:rPr lang="uk-UA" sz="2600" dirty="0" smtClean="0"/>
              <a:t>, що значній  мірі  пов’язана  з  неекономічними факторами;</a:t>
            </a:r>
          </a:p>
          <a:p>
            <a:pPr marL="493776" indent="-457200">
              <a:buClr>
                <a:srgbClr val="00B0F0"/>
              </a:buClr>
              <a:buSzPct val="100000"/>
              <a:buFont typeface="+mj-lt"/>
              <a:buAutoNum type="arabicParenR"/>
            </a:pPr>
            <a:r>
              <a:rPr lang="uk-UA" sz="2600" dirty="0" smtClean="0"/>
              <a:t>Міграція  </a:t>
            </a:r>
            <a:r>
              <a:rPr lang="uk-UA" sz="2600" dirty="0"/>
              <a:t>робочої  сили  </a:t>
            </a:r>
            <a:r>
              <a:rPr lang="uk-UA" sz="2600" i="1" dirty="0">
                <a:solidFill>
                  <a:srgbClr val="FFFF00"/>
                </a:solidFill>
              </a:rPr>
              <a:t>між  країнами,  що </a:t>
            </a:r>
            <a:r>
              <a:rPr lang="uk-UA" sz="2600" i="1" dirty="0" smtClean="0">
                <a:solidFill>
                  <a:srgbClr val="FFFF00"/>
                </a:solidFill>
              </a:rPr>
              <a:t>розвиваються</a:t>
            </a:r>
            <a:r>
              <a:rPr lang="uk-UA" sz="2600" dirty="0"/>
              <a:t>.  Досить  стрімко  відбувається  в  останні </a:t>
            </a:r>
            <a:r>
              <a:rPr lang="uk-UA" sz="2600" dirty="0" smtClean="0"/>
              <a:t>десятиріччя</a:t>
            </a:r>
            <a:r>
              <a:rPr lang="uk-UA" sz="2600" dirty="0"/>
              <a:t>.  Переважно  це  міграція  між  новими </a:t>
            </a:r>
            <a:r>
              <a:rPr lang="uk-UA" sz="2600" dirty="0" smtClean="0"/>
              <a:t>індустріальними  </a:t>
            </a:r>
            <a:r>
              <a:rPr lang="uk-UA" sz="2600" dirty="0"/>
              <a:t>країнами  та  країнами,  що  розвиваються. </a:t>
            </a:r>
            <a:endParaRPr lang="uk-UA" sz="2600" dirty="0" smtClean="0"/>
          </a:p>
          <a:p>
            <a:pPr marL="493776" indent="-457200">
              <a:buClr>
                <a:srgbClr val="00B0F0"/>
              </a:buClr>
              <a:buSzPct val="100000"/>
              <a:buFont typeface="+mj-lt"/>
              <a:buAutoNum type="arabicParenR"/>
            </a:pPr>
            <a:r>
              <a:rPr lang="uk-UA" sz="2600" dirty="0" smtClean="0"/>
              <a:t>Міграція  </a:t>
            </a:r>
            <a:r>
              <a:rPr lang="uk-UA" sz="2600" i="1" dirty="0">
                <a:solidFill>
                  <a:srgbClr val="FFFF00"/>
                </a:solidFill>
              </a:rPr>
              <a:t>наукових  працівників,  кваліфікованих спеціалістів  із  промислово  розвинутих  країн  у  країни,  що розвиваються</a:t>
            </a:r>
            <a:r>
              <a:rPr lang="uk-UA" sz="2600" dirty="0"/>
              <a:t>.  Загалом  це  переміщення  кваліфікованих </a:t>
            </a:r>
            <a:r>
              <a:rPr lang="uk-UA" sz="2600" dirty="0" smtClean="0"/>
              <a:t>працівників </a:t>
            </a:r>
            <a:r>
              <a:rPr lang="uk-UA" sz="2600" dirty="0"/>
              <a:t>із країн Західної Європи та Північної Америки до </a:t>
            </a:r>
            <a:r>
              <a:rPr lang="uk-UA" sz="2600" dirty="0" smtClean="0"/>
              <a:t>країн</a:t>
            </a:r>
            <a:r>
              <a:rPr lang="uk-UA" sz="2600" dirty="0"/>
              <a:t>, що розвиваються.</a:t>
            </a:r>
          </a:p>
        </p:txBody>
      </p:sp>
    </p:spTree>
    <p:extLst>
      <p:ext uri="{BB962C8B-B14F-4D97-AF65-F5344CB8AC3E}">
        <p14:creationId xmlns:p14="http://schemas.microsoft.com/office/powerpoint/2010/main" val="3300362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07288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>5.2</a:t>
            </a:r>
            <a:r>
              <a:rPr lang="uk-UA" sz="3600" dirty="0"/>
              <a:t>. Світовий  ринок  праці</a:t>
            </a:r>
            <a:r>
              <a:rPr lang="uk-UA" sz="4800" dirty="0"/>
              <a:t/>
            </a:r>
            <a:br>
              <a:rPr lang="uk-UA" sz="4800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4525963"/>
          </a:xfrm>
        </p:spPr>
        <p:txBody>
          <a:bodyPr>
            <a:normAutofit/>
          </a:bodyPr>
          <a:lstStyle/>
          <a:p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Світовий  ринок  праці  </a:t>
            </a:r>
            <a:r>
              <a:rPr lang="uk-UA" sz="2400" dirty="0"/>
              <a:t>–  це  </a:t>
            </a:r>
            <a:r>
              <a:rPr lang="uk-UA" sz="2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 відносин  між </a:t>
            </a:r>
            <a:r>
              <a:rPr lang="uk-UA" sz="2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державами</a:t>
            </a:r>
            <a:r>
              <a:rPr lang="uk-UA" sz="2400" dirty="0"/>
              <a:t>,  які  виникають  з  приводу  узгодження  попиту  і </a:t>
            </a:r>
            <a:r>
              <a:rPr lang="uk-UA" sz="2400" dirty="0" smtClean="0"/>
              <a:t>пропозиції  </a:t>
            </a:r>
            <a:r>
              <a:rPr lang="uk-UA" sz="2400" dirty="0"/>
              <a:t>трудових  ресурсів,  умов  формування  робочої </a:t>
            </a:r>
            <a:r>
              <a:rPr lang="uk-UA" sz="2400" dirty="0" smtClean="0"/>
              <a:t>сили</a:t>
            </a:r>
            <a:r>
              <a:rPr lang="uk-UA" sz="2400" dirty="0"/>
              <a:t>, оплати праці і соціального захисту. </a:t>
            </a:r>
            <a:r>
              <a:rPr lang="uk-UA" sz="2400" dirty="0" smtClean="0"/>
              <a:t>Формування </a:t>
            </a:r>
            <a:r>
              <a:rPr lang="uk-UA" sz="2400" dirty="0"/>
              <a:t>світового ринку праці здійснюється </a:t>
            </a:r>
            <a:r>
              <a:rPr lang="uk-UA" sz="2400" dirty="0" smtClean="0"/>
              <a:t>двома шляхами:</a:t>
            </a:r>
          </a:p>
          <a:p>
            <a:r>
              <a:rPr lang="uk-UA" sz="2400" dirty="0"/>
              <a:t>1)  через </a:t>
            </a:r>
            <a:r>
              <a:rPr lang="uk-UA" sz="2400" i="1" dirty="0">
                <a:solidFill>
                  <a:srgbClr val="FFFF00"/>
                </a:solidFill>
              </a:rPr>
              <a:t>міграцію</a:t>
            </a:r>
            <a:r>
              <a:rPr lang="uk-UA" sz="2400" dirty="0"/>
              <a:t> трудових ресурсів; </a:t>
            </a:r>
          </a:p>
          <a:p>
            <a:r>
              <a:rPr lang="uk-UA" sz="2400" dirty="0"/>
              <a:t>2)  шляхом  поступового  </a:t>
            </a:r>
            <a:r>
              <a:rPr lang="uk-UA" sz="2400" i="1" dirty="0">
                <a:solidFill>
                  <a:srgbClr val="FFFF00"/>
                </a:solidFill>
              </a:rPr>
              <a:t>злиття  національних  ринків праці</a:t>
            </a:r>
            <a:r>
              <a:rPr lang="uk-UA" sz="2400" dirty="0"/>
              <a:t>, внаслідок чого ліквідуються правові, етнічні, культурні </a:t>
            </a:r>
            <a:r>
              <a:rPr lang="uk-UA" sz="2400" dirty="0" smtClean="0"/>
              <a:t>перепони </a:t>
            </a:r>
            <a:r>
              <a:rPr lang="uk-UA" sz="2400" dirty="0"/>
              <a:t>до створення  </a:t>
            </a:r>
            <a:r>
              <a:rPr lang="uk-UA" sz="2400" dirty="0" smtClean="0"/>
              <a:t>«загального </a:t>
            </a:r>
            <a:r>
              <a:rPr lang="uk-UA" sz="2400" dirty="0"/>
              <a:t>ринку </a:t>
            </a:r>
            <a:r>
              <a:rPr lang="uk-UA" sz="2400" dirty="0" smtClean="0"/>
              <a:t>праці»  </a:t>
            </a:r>
          </a:p>
        </p:txBody>
      </p:sp>
    </p:spTree>
    <p:extLst>
      <p:ext uri="{BB962C8B-B14F-4D97-AF65-F5344CB8AC3E}">
        <p14:creationId xmlns:p14="http://schemas.microsoft.com/office/powerpoint/2010/main" val="3217253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336704"/>
          </a:xfrm>
        </p:spPr>
        <p:txBody>
          <a:bodyPr>
            <a:noAutofit/>
          </a:bodyPr>
          <a:lstStyle/>
          <a:p>
            <a:pPr marL="36576" indent="0" algn="ctr">
              <a:buNone/>
            </a:pP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Міжнародний ринок праці 2022 р.</a:t>
            </a:r>
          </a:p>
          <a:p>
            <a:pPr marL="36576" indent="0" algn="ctr">
              <a:buNone/>
            </a:pP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uk-UA" sz="2200" dirty="0"/>
              <a:t>За даними МОП, у 2022 році </a:t>
            </a:r>
            <a:r>
              <a:rPr lang="uk-UA" sz="2200" i="1" dirty="0">
                <a:solidFill>
                  <a:srgbClr val="FFFF00"/>
                </a:solidFill>
              </a:rPr>
              <a:t>рівень безробіття у світі значно скоротився. Він знизився до 5,8%</a:t>
            </a:r>
            <a:r>
              <a:rPr lang="uk-UA" sz="2200" dirty="0"/>
              <a:t> з порівняно з 6,9% у 2020 році. Відзначається, що світова економіка лише почала оговтуватися від потрясінь, зумовлених пандемією </a:t>
            </a:r>
            <a:r>
              <a:rPr lang="en-US" sz="2200" dirty="0"/>
              <a:t>COVID-19. </a:t>
            </a:r>
            <a:r>
              <a:rPr lang="uk-UA" sz="2200" dirty="0"/>
              <a:t>Прогнозується, що у 2023 та 2024 роках рівень безробіття у світі дещо підвищиться: хоча рівень безробіття </a:t>
            </a:r>
            <a:r>
              <a:rPr lang="uk-UA" sz="2200" dirty="0" smtClean="0"/>
              <a:t>залишатиметься </a:t>
            </a:r>
            <a:r>
              <a:rPr lang="uk-UA" sz="2200" dirty="0"/>
              <a:t>на рівні 5,8%, однак зросте </a:t>
            </a:r>
            <a:r>
              <a:rPr lang="uk-UA" sz="2200" i="1" dirty="0">
                <a:solidFill>
                  <a:srgbClr val="FFFF00"/>
                </a:solidFill>
              </a:rPr>
              <a:t>кількість людей, які не матимуть роботи</a:t>
            </a:r>
            <a:r>
              <a:rPr lang="uk-UA" sz="2200" dirty="0"/>
              <a:t> – ця цифра сягне </a:t>
            </a:r>
            <a:r>
              <a:rPr lang="uk-UA" sz="2200" i="1" dirty="0">
                <a:solidFill>
                  <a:srgbClr val="FFFF00"/>
                </a:solidFill>
              </a:rPr>
              <a:t>211 мільйонів </a:t>
            </a:r>
            <a:r>
              <a:rPr lang="uk-UA" sz="2200" i="1" dirty="0" smtClean="0">
                <a:solidFill>
                  <a:srgbClr val="FFFF00"/>
                </a:solidFill>
              </a:rPr>
              <a:t>осіб</a:t>
            </a:r>
            <a:r>
              <a:rPr lang="uk-UA" sz="2200" dirty="0" smtClean="0"/>
              <a:t>; </a:t>
            </a:r>
          </a:p>
          <a:p>
            <a:r>
              <a:rPr lang="uk-UA" sz="2200" dirty="0"/>
              <a:t>Залишається високим </a:t>
            </a:r>
            <a:r>
              <a:rPr lang="uk-UA" sz="2200" i="1" dirty="0">
                <a:solidFill>
                  <a:srgbClr val="FFFF00"/>
                </a:solidFill>
              </a:rPr>
              <a:t>рівень неофіційної зайнятості</a:t>
            </a:r>
            <a:r>
              <a:rPr lang="uk-UA" sz="2200" dirty="0"/>
              <a:t>. У 2022 році в усьому світі </a:t>
            </a:r>
            <a:r>
              <a:rPr lang="uk-UA" sz="2200" i="1" dirty="0">
                <a:solidFill>
                  <a:srgbClr val="FFFF00"/>
                </a:solidFill>
              </a:rPr>
              <a:t>58%</a:t>
            </a:r>
            <a:r>
              <a:rPr lang="uk-UA" sz="2200" dirty="0"/>
              <a:t> зайнятих людей були працевлаштовані неофіційно, що становить близько 2 мільярдів працівників з нестабільними робочими місцями, більшість з яких не мають соціального захисту</a:t>
            </a:r>
            <a:r>
              <a:rPr lang="uk-UA" sz="2200" dirty="0" smtClean="0"/>
              <a:t>; </a:t>
            </a: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50412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76672"/>
            <a:ext cx="8928992" cy="5649491"/>
          </a:xfrm>
        </p:spPr>
        <p:txBody>
          <a:bodyPr>
            <a:normAutofit/>
          </a:bodyPr>
          <a:lstStyle/>
          <a:p>
            <a:r>
              <a:rPr lang="uk-UA" sz="2400" dirty="0"/>
              <a:t>Протягом останніх років </a:t>
            </a:r>
            <a:r>
              <a:rPr lang="uk-UA" sz="24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глобалізація </a:t>
            </a:r>
            <a:r>
              <a:rPr lang="uk-UA" sz="2400" dirty="0"/>
              <a:t>значно вплинула на міграційні процеси у світі. </a:t>
            </a:r>
            <a:r>
              <a:rPr lang="uk-UA" sz="2400" dirty="0" smtClean="0"/>
              <a:t>Утворюються </a:t>
            </a:r>
            <a:r>
              <a:rPr lang="uk-UA" sz="2400" dirty="0"/>
              <a:t>нові регіони із стрімко зростаючою економікою, </a:t>
            </a:r>
            <a:r>
              <a:rPr lang="uk-UA" sz="2400" dirty="0" smtClean="0"/>
              <a:t>які переорієнтовують міграційні потоки у світі</a:t>
            </a:r>
          </a:p>
          <a:p>
            <a:r>
              <a:rPr lang="uk-UA" sz="2400" dirty="0"/>
              <a:t>Протягом останніх 50 років загальна кількість міжнародних мігрантів значно зросла. </a:t>
            </a:r>
            <a:r>
              <a:rPr lang="uk-UA" sz="2400" u="sng" dirty="0"/>
              <a:t>У 2020 році майже 281 </a:t>
            </a:r>
            <a:r>
              <a:rPr lang="uk-UA" sz="2400" u="sng" dirty="0" err="1"/>
              <a:t>млн</a:t>
            </a:r>
            <a:r>
              <a:rPr lang="uk-UA" sz="2400" u="sng" dirty="0"/>
              <a:t> людей жили в країнах, відмінних від країн свого народження</a:t>
            </a:r>
            <a:r>
              <a:rPr lang="uk-UA" sz="2400" dirty="0"/>
              <a:t>, а це майже на 128 </a:t>
            </a:r>
            <a:r>
              <a:rPr lang="uk-UA" sz="2400" dirty="0" smtClean="0"/>
              <a:t>млн. </a:t>
            </a:r>
            <a:r>
              <a:rPr lang="uk-UA" sz="2400" dirty="0"/>
              <a:t>більше, аніж 30 років тому, коли в 1990 році це було153 </a:t>
            </a:r>
            <a:r>
              <a:rPr lang="uk-UA" sz="2400" dirty="0" smtClean="0"/>
              <a:t>млн. </a:t>
            </a:r>
            <a:r>
              <a:rPr lang="uk-UA" sz="2400" dirty="0"/>
              <a:t>осіб, а в 1970 році 84 </a:t>
            </a:r>
            <a:r>
              <a:rPr lang="uk-UA" sz="2400" dirty="0" smtClean="0"/>
              <a:t>млн. </a:t>
            </a:r>
            <a:r>
              <a:rPr lang="uk-UA" sz="2400" dirty="0"/>
              <a:t>осіб</a:t>
            </a:r>
          </a:p>
        </p:txBody>
      </p:sp>
    </p:spTree>
    <p:extLst>
      <p:ext uri="{BB962C8B-B14F-4D97-AF65-F5344CB8AC3E}">
        <p14:creationId xmlns:p14="http://schemas.microsoft.com/office/powerpoint/2010/main" val="2372049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1602</TotalTime>
  <Words>1158</Words>
  <Application>Microsoft Office PowerPoint</Application>
  <PresentationFormat>Экран (4:3)</PresentationFormat>
  <Paragraphs>126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Техническая</vt:lpstr>
      <vt:lpstr>Міжнародна економічна діяльність України</vt:lpstr>
      <vt:lpstr>Тема 5. Україна на світовому ринку праці </vt:lpstr>
      <vt:lpstr>  5.1. Міжнародна  міграція  робочої  сили  </vt:lpstr>
      <vt:lpstr>Класифікація видів міграції робочої сили</vt:lpstr>
      <vt:lpstr>Презентация PowerPoint</vt:lpstr>
      <vt:lpstr>Основні   напрями  міжнародної міграції робочої сили: </vt:lpstr>
      <vt:lpstr> 5.2. Світовий  ринок  праці </vt:lpstr>
      <vt:lpstr>Презентация PowerPoint</vt:lpstr>
      <vt:lpstr>Презентация PowerPoint</vt:lpstr>
      <vt:lpstr>Презентация PowerPoint</vt:lpstr>
      <vt:lpstr>Динаміка частки трудових мігрантів у загальній робочій силі за рівнем доходу країни призначення</vt:lpstr>
      <vt:lpstr>Динаміка міжнародних мігрантів в різних регіонах світу в 1990 та 2020 роках</vt:lpstr>
      <vt:lpstr>Презентация PowerPoint</vt:lpstr>
      <vt:lpstr> 5.3. Регулювання  міжнародних  міграційних  процесів </vt:lpstr>
      <vt:lpstr>Рівні регулювання міжнародної міграції робочої сили</vt:lpstr>
      <vt:lpstr>Міжнародна організація праці (1919)</vt:lpstr>
      <vt:lpstr> Міжнародної організації з міграції (1951)</vt:lpstr>
      <vt:lpstr> Регулювання імміграції на національному рівні</vt:lpstr>
      <vt:lpstr>5.4. Структура  еміграції  та  імміграції  в  Україні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Міжнародна економічна діяльність України</dc:title>
  <dc:creator>Юрій У</dc:creator>
  <cp:lastModifiedBy>Юрій У</cp:lastModifiedBy>
  <cp:revision>119</cp:revision>
  <dcterms:created xsi:type="dcterms:W3CDTF">2023-02-06T07:32:21Z</dcterms:created>
  <dcterms:modified xsi:type="dcterms:W3CDTF">2023-04-10T19:01:50Z</dcterms:modified>
</cp:coreProperties>
</file>