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9" r:id="rId4"/>
    <p:sldId id="282" r:id="rId5"/>
    <p:sldId id="280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8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155032"/>
          </a:xfrm>
        </p:spPr>
        <p:txBody>
          <a:bodyPr>
            <a:normAutofit/>
          </a:bodyPr>
          <a:lstStyle/>
          <a:p>
            <a:r>
              <a:rPr lang="ru-RU" dirty="0"/>
              <a:t>Тема 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800" y="2690949"/>
            <a:ext cx="8689976" cy="2671353"/>
          </a:xfrm>
        </p:spPr>
        <p:txBody>
          <a:bodyPr>
            <a:normAutofit/>
          </a:bodyPr>
          <a:lstStyle/>
          <a:p>
            <a:r>
              <a:rPr lang="uk-UA" sz="3600" b="1" dirty="0"/>
              <a:t>Оподаткування фізичних осіб-підприємців та малих підприємств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2609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9)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рухомого</a:t>
            </a:r>
            <a:r>
              <a:rPr lang="ru-RU" dirty="0"/>
              <a:t> (</a:t>
            </a:r>
            <a:r>
              <a:rPr lang="ru-RU" dirty="0" err="1"/>
              <a:t>мобільного</a:t>
            </a:r>
            <a:r>
              <a:rPr lang="ru-RU" dirty="0"/>
              <a:t>) телефонного </a:t>
            </a:r>
            <a:r>
              <a:rPr lang="ru-RU" dirty="0" err="1"/>
              <a:t>зв’язку</a:t>
            </a:r>
            <a:r>
              <a:rPr lang="ru-RU" dirty="0"/>
              <a:t> з правом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телекомунікаційних</a:t>
            </a:r>
            <a:r>
              <a:rPr lang="ru-RU" dirty="0"/>
              <a:t> мереж і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електрозв’язку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телекомунікаційних</a:t>
            </a:r>
            <a:r>
              <a:rPr lang="ru-RU" dirty="0"/>
              <a:t> мереж, мереж </a:t>
            </a:r>
            <a:r>
              <a:rPr lang="ru-RU" dirty="0" err="1"/>
              <a:t>ефірного</a:t>
            </a:r>
            <a:r>
              <a:rPr lang="ru-RU" dirty="0"/>
              <a:t> теле- і </a:t>
            </a:r>
            <a:r>
              <a:rPr lang="ru-RU" dirty="0" err="1"/>
              <a:t>радіомовлення</a:t>
            </a:r>
            <a:r>
              <a:rPr lang="ru-RU" dirty="0"/>
              <a:t>, </a:t>
            </a:r>
            <a:r>
              <a:rPr lang="ru-RU" dirty="0" err="1"/>
              <a:t>проводового</a:t>
            </a:r>
            <a:r>
              <a:rPr lang="ru-RU" dirty="0"/>
              <a:t> </a:t>
            </a:r>
            <a:r>
              <a:rPr lang="ru-RU" dirty="0" err="1"/>
              <a:t>радіомовлення</a:t>
            </a:r>
            <a:r>
              <a:rPr lang="ru-RU" dirty="0"/>
              <a:t> та </a:t>
            </a:r>
            <a:r>
              <a:rPr lang="ru-RU" dirty="0" err="1"/>
              <a:t>телемереж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продажу </a:t>
            </a:r>
            <a:r>
              <a:rPr lang="ru-RU" dirty="0" err="1"/>
              <a:t>предметів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та </a:t>
            </a:r>
            <a:r>
              <a:rPr lang="ru-RU" dirty="0" err="1"/>
              <a:t>антикваріату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торгів</a:t>
            </a:r>
            <a:r>
              <a:rPr lang="ru-RU" dirty="0"/>
              <a:t> (</a:t>
            </a:r>
            <a:r>
              <a:rPr lang="ru-RU" dirty="0" err="1"/>
              <a:t>аукціонів</a:t>
            </a:r>
            <a:r>
              <a:rPr lang="ru-RU" dirty="0"/>
              <a:t>) </a:t>
            </a:r>
            <a:r>
              <a:rPr lang="ru-RU" dirty="0" err="1"/>
              <a:t>виробами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, предметами </a:t>
            </a:r>
            <a:r>
              <a:rPr lang="ru-RU" dirty="0" err="1"/>
              <a:t>колекціонування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антикваріату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11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гастрольних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12</a:t>
            </a:r>
            <a:r>
              <a:rPr lang="ru-RU" dirty="0"/>
              <a:t>) </a:t>
            </a:r>
            <a:r>
              <a:rPr lang="ru-RU" dirty="0" err="1"/>
              <a:t>фізичні</a:t>
            </a:r>
            <a:r>
              <a:rPr lang="ru-RU" dirty="0"/>
              <a:t> особи - </a:t>
            </a:r>
            <a:r>
              <a:rPr lang="ru-RU" dirty="0" err="1"/>
              <a:t>підприємці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та </a:t>
            </a:r>
            <a:r>
              <a:rPr lang="ru-RU" dirty="0" err="1"/>
              <a:t>дослідження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аудиту;</a:t>
            </a:r>
          </a:p>
        </p:txBody>
      </p:sp>
    </p:spTree>
    <p:extLst>
      <p:ext uri="{BB962C8B-B14F-4D97-AF65-F5344CB8AC3E}">
        <p14:creationId xmlns:p14="http://schemas.microsoft.com/office/powerpoint/2010/main" val="1312800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13) </a:t>
            </a:r>
            <a:r>
              <a:rPr lang="ru-RU" dirty="0" err="1"/>
              <a:t>страхові</a:t>
            </a:r>
            <a:r>
              <a:rPr lang="ru-RU" dirty="0"/>
              <a:t> (</a:t>
            </a:r>
            <a:r>
              <a:rPr lang="ru-RU" dirty="0" err="1"/>
              <a:t>перестрахові</a:t>
            </a:r>
            <a:r>
              <a:rPr lang="ru-RU" dirty="0"/>
              <a:t>) </a:t>
            </a:r>
            <a:r>
              <a:rPr lang="ru-RU" dirty="0" err="1"/>
              <a:t>брокери</a:t>
            </a:r>
            <a:r>
              <a:rPr lang="ru-RU" dirty="0"/>
              <a:t>, банки, </a:t>
            </a:r>
            <a:r>
              <a:rPr lang="ru-RU" dirty="0" err="1"/>
              <a:t>кредитні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, </a:t>
            </a:r>
            <a:r>
              <a:rPr lang="ru-RU" dirty="0" err="1"/>
              <a:t>ломбарди</a:t>
            </a:r>
            <a:r>
              <a:rPr lang="ru-RU" dirty="0"/>
              <a:t>, </a:t>
            </a:r>
            <a:r>
              <a:rPr lang="ru-RU" dirty="0" err="1"/>
              <a:t>лізингові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довірчі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установи </a:t>
            </a:r>
            <a:r>
              <a:rPr lang="ru-RU" dirty="0" err="1"/>
              <a:t>накопичувального</a:t>
            </a:r>
            <a:r>
              <a:rPr lang="ru-RU" dirty="0"/>
              <a:t> </a:t>
            </a:r>
            <a:r>
              <a:rPr lang="ru-RU" dirty="0" err="1"/>
              <a:t>пенсійного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, </a:t>
            </a:r>
            <a:r>
              <a:rPr lang="ru-RU" dirty="0" err="1"/>
              <a:t>інвестиційні</a:t>
            </a:r>
            <a:r>
              <a:rPr lang="ru-RU" dirty="0"/>
              <a:t> </a:t>
            </a:r>
            <a:r>
              <a:rPr lang="ru-RU" dirty="0" err="1"/>
              <a:t>фонди</a:t>
            </a:r>
            <a:r>
              <a:rPr lang="ru-RU" dirty="0"/>
              <a:t> і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установи, </a:t>
            </a:r>
            <a:r>
              <a:rPr lang="ru-RU" dirty="0" err="1"/>
              <a:t>визначені</a:t>
            </a:r>
            <a:r>
              <a:rPr lang="ru-RU" dirty="0"/>
              <a:t> законом; </a:t>
            </a:r>
            <a:r>
              <a:rPr lang="ru-RU" dirty="0" err="1"/>
              <a:t>реєстратори</a:t>
            </a:r>
            <a:r>
              <a:rPr lang="ru-RU" dirty="0"/>
              <a:t>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14</a:t>
            </a:r>
            <a:r>
              <a:rPr lang="ru-RU" dirty="0"/>
              <a:t>) </a:t>
            </a:r>
            <a:r>
              <a:rPr lang="ru-RU" dirty="0" err="1"/>
              <a:t>суб'єкти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у статутному </a:t>
            </a:r>
            <a:r>
              <a:rPr lang="ru-RU" dirty="0" err="1"/>
              <a:t>капіталі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</a:t>
            </a:r>
            <a:r>
              <a:rPr lang="ru-RU" dirty="0" err="1"/>
              <a:t>юридичним</a:t>
            </a:r>
            <a:r>
              <a:rPr lang="ru-RU" dirty="0"/>
              <a:t> особам, </a:t>
            </a:r>
            <a:r>
              <a:rPr lang="ru-RU" dirty="0" err="1"/>
              <a:t>які</a:t>
            </a:r>
            <a:r>
              <a:rPr lang="ru-RU" dirty="0"/>
              <a:t> не є </a:t>
            </a:r>
            <a:r>
              <a:rPr lang="ru-RU" dirty="0" err="1"/>
              <a:t>платниками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,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25 </a:t>
            </a:r>
            <a:r>
              <a:rPr lang="ru-RU" dirty="0" err="1"/>
              <a:t>відсотків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15</a:t>
            </a:r>
            <a:r>
              <a:rPr lang="ru-RU" dirty="0"/>
              <a:t>) </a:t>
            </a:r>
            <a:r>
              <a:rPr lang="ru-RU" dirty="0" err="1"/>
              <a:t>фізичні</a:t>
            </a:r>
            <a:r>
              <a:rPr lang="ru-RU" dirty="0"/>
              <a:t> та </a:t>
            </a:r>
            <a:r>
              <a:rPr lang="ru-RU" dirty="0" err="1"/>
              <a:t>юридичні</a:t>
            </a:r>
            <a:r>
              <a:rPr lang="ru-RU" dirty="0"/>
              <a:t> особи - </a:t>
            </a:r>
            <a:r>
              <a:rPr lang="ru-RU" dirty="0" err="1"/>
              <a:t>нерезиденти</a:t>
            </a:r>
            <a:r>
              <a:rPr lang="ru-RU" dirty="0"/>
              <a:t>; ТА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зазначені</a:t>
            </a:r>
            <a:r>
              <a:rPr lang="ru-RU" dirty="0"/>
              <a:t> в </a:t>
            </a:r>
            <a:r>
              <a:rPr lang="ru-RU" dirty="0" err="1"/>
              <a:t>пункті</a:t>
            </a:r>
            <a:r>
              <a:rPr lang="ru-RU" dirty="0"/>
              <a:t> 291.5.6 – 291. 5 1 .3 ПКУ</a:t>
            </a:r>
          </a:p>
        </p:txBody>
      </p:sp>
    </p:spTree>
    <p:extLst>
      <p:ext uri="{BB962C8B-B14F-4D97-AF65-F5344CB8AC3E}">
        <p14:creationId xmlns:p14="http://schemas.microsoft.com/office/powerpoint/2010/main" val="101774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 smtClean="0"/>
              <a:t>Об’єктом</a:t>
            </a:r>
            <a:r>
              <a:rPr lang="ru-RU" dirty="0" smtClean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-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є: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для </a:t>
            </a:r>
            <a:r>
              <a:rPr lang="ru-RU" dirty="0" err="1"/>
              <a:t>фізичної</a:t>
            </a:r>
            <a:r>
              <a:rPr lang="ru-RU" dirty="0"/>
              <a:t> особи - </a:t>
            </a:r>
            <a:r>
              <a:rPr lang="ru-RU" dirty="0" err="1"/>
              <a:t>підприємця</a:t>
            </a:r>
            <a:r>
              <a:rPr lang="ru-RU" dirty="0"/>
              <a:t> - </a:t>
            </a: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</a:t>
            </a:r>
            <a:r>
              <a:rPr lang="ru-RU" dirty="0" err="1"/>
              <a:t>періоду</a:t>
            </a:r>
            <a:r>
              <a:rPr lang="ru-RU" dirty="0"/>
              <a:t> в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(</a:t>
            </a:r>
            <a:r>
              <a:rPr lang="ru-RU" dirty="0" err="1"/>
              <a:t>готівковій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безготівковій</a:t>
            </a:r>
            <a:r>
              <a:rPr lang="ru-RU" dirty="0"/>
              <a:t>); </a:t>
            </a:r>
            <a:r>
              <a:rPr lang="ru-RU" dirty="0" err="1"/>
              <a:t>матеріальній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нематеріальній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до доходу не </a:t>
            </a:r>
            <a:r>
              <a:rPr lang="ru-RU" dirty="0" err="1"/>
              <a:t>включаються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такою </a:t>
            </a:r>
            <a:r>
              <a:rPr lang="ru-RU" dirty="0" err="1"/>
              <a:t>фізичною</a:t>
            </a:r>
            <a:r>
              <a:rPr lang="ru-RU" dirty="0"/>
              <a:t> особою </a:t>
            </a:r>
            <a:r>
              <a:rPr lang="ru-RU" dirty="0" err="1"/>
              <a:t>пасивні</a:t>
            </a:r>
            <a:r>
              <a:rPr lang="ru-RU" dirty="0"/>
              <a:t> доходи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процентів</a:t>
            </a:r>
            <a:r>
              <a:rPr lang="ru-RU" dirty="0"/>
              <a:t>, </a:t>
            </a:r>
            <a:r>
              <a:rPr lang="ru-RU" dirty="0" err="1"/>
              <a:t>дивідендів</a:t>
            </a:r>
            <a:r>
              <a:rPr lang="ru-RU" dirty="0"/>
              <a:t>, </a:t>
            </a:r>
            <a:r>
              <a:rPr lang="ru-RU" dirty="0" err="1"/>
              <a:t>роялті</a:t>
            </a:r>
            <a:r>
              <a:rPr lang="ru-RU" dirty="0"/>
              <a:t>, </a:t>
            </a:r>
            <a:r>
              <a:rPr lang="ru-RU" dirty="0" err="1"/>
              <a:t>страхові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і </a:t>
            </a:r>
            <a:r>
              <a:rPr lang="ru-RU" dirty="0" err="1"/>
              <a:t>відшкодування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доходи, </a:t>
            </a:r>
            <a:r>
              <a:rPr lang="ru-RU" dirty="0" err="1"/>
              <a:t>отримані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продажу </a:t>
            </a:r>
            <a:r>
              <a:rPr lang="ru-RU" dirty="0" err="1"/>
              <a:t>рухомого</a:t>
            </a:r>
            <a:r>
              <a:rPr lang="ru-RU" dirty="0"/>
              <a:t> та </a:t>
            </a:r>
            <a:r>
              <a:rPr lang="ru-RU" dirty="0" err="1"/>
              <a:t>нерухомого</a:t>
            </a:r>
            <a:r>
              <a:rPr lang="ru-RU" dirty="0"/>
              <a:t> майна, яке </a:t>
            </a:r>
            <a:r>
              <a:rPr lang="ru-RU" dirty="0" err="1"/>
              <a:t>належить</a:t>
            </a:r>
            <a:r>
              <a:rPr lang="ru-RU" dirty="0"/>
              <a:t> на </a:t>
            </a:r>
            <a:r>
              <a:rPr lang="ru-RU" dirty="0" err="1"/>
              <a:t>праві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фізичній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та </a:t>
            </a:r>
            <a:r>
              <a:rPr lang="ru-RU" dirty="0" err="1"/>
              <a:t>використовується</a:t>
            </a:r>
            <a:r>
              <a:rPr lang="ru-RU" dirty="0"/>
              <a:t> в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господарській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smtClean="0"/>
              <a:t>для </a:t>
            </a:r>
            <a:r>
              <a:rPr lang="ru-RU" dirty="0" err="1"/>
              <a:t>юридичної</a:t>
            </a:r>
            <a:r>
              <a:rPr lang="ru-RU" dirty="0"/>
              <a:t> особи -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представництв</a:t>
            </a:r>
            <a:r>
              <a:rPr lang="ru-RU" dirty="0"/>
              <a:t>, </a:t>
            </a:r>
            <a:r>
              <a:rPr lang="ru-RU" dirty="0" err="1"/>
              <a:t>філій</a:t>
            </a:r>
            <a:r>
              <a:rPr lang="ru-RU" dirty="0"/>
              <a:t>, </a:t>
            </a:r>
            <a:r>
              <a:rPr lang="ru-RU" dirty="0" err="1"/>
              <a:t>відділень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особи, </a:t>
            </a:r>
            <a:r>
              <a:rPr lang="ru-RU" dirty="0" err="1"/>
              <a:t>отриманий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</a:t>
            </a:r>
            <a:r>
              <a:rPr lang="ru-RU" dirty="0" err="1"/>
              <a:t>періоду</a:t>
            </a:r>
            <a:r>
              <a:rPr lang="ru-RU" dirty="0"/>
              <a:t> в </a:t>
            </a:r>
            <a:r>
              <a:rPr lang="ru-RU" dirty="0" err="1"/>
              <a:t>грошовій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(</a:t>
            </a:r>
            <a:r>
              <a:rPr lang="ru-RU" dirty="0" err="1"/>
              <a:t>готівковій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безготівковій</a:t>
            </a:r>
            <a:r>
              <a:rPr lang="ru-RU" dirty="0"/>
              <a:t>); </a:t>
            </a:r>
            <a:r>
              <a:rPr lang="ru-RU" dirty="0" err="1"/>
              <a:t>матеріальній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нематеріальній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900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1319" y="2270972"/>
            <a:ext cx="1051559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lnSpc>
                <a:spcPct val="100000"/>
              </a:lnSpc>
              <a:buClrTx/>
              <a:buNone/>
            </a:pPr>
            <a:r>
              <a:rPr lang="ru-RU" dirty="0" err="1"/>
              <a:t>Об’єктом</a:t>
            </a:r>
            <a:r>
              <a:rPr lang="ru-RU" dirty="0"/>
              <a:t> </a:t>
            </a:r>
            <a:r>
              <a:rPr lang="ru-RU" dirty="0" err="1"/>
              <a:t>оподаткування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є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(</a:t>
            </a:r>
            <a:r>
              <a:rPr lang="ru-RU" dirty="0" err="1"/>
              <a:t>ріллі</a:t>
            </a:r>
            <a:r>
              <a:rPr lang="ru-RU" dirty="0"/>
              <a:t>, </a:t>
            </a:r>
            <a:r>
              <a:rPr lang="ru-RU" dirty="0" err="1"/>
              <a:t>сіножатей</a:t>
            </a:r>
            <a:r>
              <a:rPr lang="ru-RU" dirty="0"/>
              <a:t>, </a:t>
            </a:r>
            <a:r>
              <a:rPr lang="ru-RU" dirty="0" err="1"/>
              <a:t>пасовищ</a:t>
            </a:r>
            <a:r>
              <a:rPr lang="ru-RU" dirty="0"/>
              <a:t> і </a:t>
            </a:r>
            <a:r>
              <a:rPr lang="ru-RU" dirty="0" err="1"/>
              <a:t>багаторічних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) та/</a:t>
            </a:r>
            <a:r>
              <a:rPr lang="ru-RU" dirty="0" err="1"/>
              <a:t>або</a:t>
            </a:r>
            <a:r>
              <a:rPr lang="ru-RU" dirty="0"/>
              <a:t> земель водного фонду (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озер, </a:t>
            </a:r>
            <a:r>
              <a:rPr lang="ru-RU" dirty="0" err="1"/>
              <a:t>ставків</a:t>
            </a:r>
            <a:r>
              <a:rPr lang="ru-RU" dirty="0"/>
              <a:t>, </a:t>
            </a:r>
            <a:r>
              <a:rPr lang="ru-RU" dirty="0" err="1"/>
              <a:t>водосховищ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перебуває</a:t>
            </a:r>
            <a:r>
              <a:rPr lang="ru-RU" dirty="0"/>
              <a:t> у </a:t>
            </a:r>
            <a:r>
              <a:rPr lang="ru-RU" dirty="0" err="1"/>
              <a:t>власності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товаровиробника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надана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у </a:t>
            </a:r>
            <a:r>
              <a:rPr lang="ru-RU" dirty="0" err="1"/>
              <a:t>користування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оренди</a:t>
            </a:r>
            <a:r>
              <a:rPr lang="ru-RU" dirty="0" smtClean="0"/>
              <a:t>.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29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1319" y="779827"/>
            <a:ext cx="10515599" cy="522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Базою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податком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для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товаровиробників</a:t>
            </a:r>
            <a:r>
              <a:rPr lang="ru-RU" dirty="0"/>
              <a:t> є нормативна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одного гектара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(</a:t>
            </a:r>
            <a:r>
              <a:rPr lang="ru-RU" dirty="0" err="1"/>
              <a:t>ріллі</a:t>
            </a:r>
            <a:r>
              <a:rPr lang="ru-RU" dirty="0"/>
              <a:t>, </a:t>
            </a:r>
            <a:r>
              <a:rPr lang="ru-RU" dirty="0" err="1"/>
              <a:t>сіножатей</a:t>
            </a:r>
            <a:r>
              <a:rPr lang="ru-RU" dirty="0"/>
              <a:t>, </a:t>
            </a:r>
            <a:r>
              <a:rPr lang="ru-RU" dirty="0" err="1"/>
              <a:t>пасовищ</a:t>
            </a:r>
            <a:r>
              <a:rPr lang="ru-RU" dirty="0"/>
              <a:t> і </a:t>
            </a:r>
            <a:r>
              <a:rPr lang="ru-RU" dirty="0" err="1"/>
              <a:t>багаторічних</a:t>
            </a:r>
            <a:r>
              <a:rPr lang="ru-RU" dirty="0"/>
              <a:t> </a:t>
            </a:r>
            <a:r>
              <a:rPr lang="ru-RU" dirty="0" err="1"/>
              <a:t>насаджень</a:t>
            </a:r>
            <a:r>
              <a:rPr lang="ru-RU" dirty="0"/>
              <a:t>),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індексації</a:t>
            </a:r>
            <a:r>
              <a:rPr lang="ru-RU" dirty="0"/>
              <a:t>, </a:t>
            </a:r>
            <a:r>
              <a:rPr lang="ru-RU" dirty="0" err="1"/>
              <a:t>визначеного</a:t>
            </a:r>
            <a:r>
              <a:rPr lang="ru-RU" dirty="0"/>
              <a:t> за станом на 1 </a:t>
            </a:r>
            <a:r>
              <a:rPr lang="ru-RU" dirty="0" err="1"/>
              <a:t>січня</a:t>
            </a:r>
            <a:r>
              <a:rPr lang="ru-RU" dirty="0"/>
              <a:t> базового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 </a:t>
            </a:r>
            <a:r>
              <a:rPr lang="ru-RU" dirty="0" err="1"/>
              <a:t>відповідно</a:t>
            </a:r>
            <a:r>
              <a:rPr lang="ru-RU" dirty="0"/>
              <a:t> до порядку,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XII </a:t>
            </a:r>
            <a:r>
              <a:rPr lang="ru-RU" dirty="0" err="1"/>
              <a:t>Податкового</a:t>
            </a:r>
            <a:r>
              <a:rPr lang="ru-RU" dirty="0"/>
              <a:t> Кодексу. </a:t>
            </a:r>
            <a:endParaRPr lang="ru-RU" dirty="0" smtClean="0"/>
          </a:p>
          <a:p>
            <a:r>
              <a:rPr lang="ru-RU" dirty="0" smtClean="0"/>
              <a:t>Базою </a:t>
            </a:r>
            <a:r>
              <a:rPr lang="ru-RU" dirty="0" err="1"/>
              <a:t>оподаткування</a:t>
            </a:r>
            <a:r>
              <a:rPr lang="ru-RU" dirty="0"/>
              <a:t> </a:t>
            </a:r>
            <a:r>
              <a:rPr lang="ru-RU" dirty="0" err="1"/>
              <a:t>податком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</a:t>
            </a:r>
            <a:r>
              <a:rPr lang="ru-RU" dirty="0" err="1"/>
              <a:t>четвертої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для земель водного фонду (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озер, </a:t>
            </a:r>
            <a:r>
              <a:rPr lang="ru-RU" dirty="0" err="1"/>
              <a:t>ставків</a:t>
            </a:r>
            <a:r>
              <a:rPr lang="ru-RU" dirty="0"/>
              <a:t>, </a:t>
            </a:r>
            <a:r>
              <a:rPr lang="ru-RU" dirty="0" err="1"/>
              <a:t>водосховищ</a:t>
            </a:r>
            <a:r>
              <a:rPr lang="ru-RU" dirty="0"/>
              <a:t>) є нормативна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ріллі</a:t>
            </a:r>
            <a:r>
              <a:rPr lang="ru-RU" dirty="0"/>
              <a:t> в </a:t>
            </a:r>
            <a:r>
              <a:rPr lang="ru-RU" dirty="0" err="1"/>
              <a:t>Автономній</a:t>
            </a:r>
            <a:r>
              <a:rPr lang="ru-RU" dirty="0"/>
              <a:t> </a:t>
            </a:r>
            <a:r>
              <a:rPr lang="ru-RU" dirty="0" err="1"/>
              <a:t>Республіці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області</a:t>
            </a:r>
            <a:r>
              <a:rPr lang="ru-RU" dirty="0"/>
              <a:t>,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коефіцієнта</a:t>
            </a:r>
            <a:r>
              <a:rPr lang="ru-RU" dirty="0"/>
              <a:t> </a:t>
            </a:r>
            <a:r>
              <a:rPr lang="ru-RU" dirty="0" err="1"/>
              <a:t>індексації</a:t>
            </a:r>
            <a:r>
              <a:rPr lang="ru-RU" dirty="0"/>
              <a:t>, </a:t>
            </a:r>
            <a:r>
              <a:rPr lang="ru-RU" dirty="0" err="1"/>
              <a:t>визначеного</a:t>
            </a:r>
            <a:r>
              <a:rPr lang="ru-RU" dirty="0"/>
              <a:t> за станом на 1 </a:t>
            </a:r>
            <a:r>
              <a:rPr lang="ru-RU" dirty="0" err="1"/>
              <a:t>січня</a:t>
            </a:r>
            <a:r>
              <a:rPr lang="ru-RU" dirty="0"/>
              <a:t> базового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 </a:t>
            </a:r>
            <a:r>
              <a:rPr lang="ru-RU" dirty="0" err="1"/>
              <a:t>відповідно</a:t>
            </a:r>
            <a:r>
              <a:rPr lang="ru-RU" dirty="0"/>
              <a:t> до порядку, </a:t>
            </a:r>
            <a:r>
              <a:rPr lang="ru-RU" dirty="0" err="1"/>
              <a:t>встановленого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XII </a:t>
            </a:r>
            <a:r>
              <a:rPr lang="ru-RU" dirty="0" err="1"/>
              <a:t>Податкового</a:t>
            </a:r>
            <a:r>
              <a:rPr lang="ru-RU" dirty="0"/>
              <a:t> Кодексу.</a:t>
            </a:r>
          </a:p>
        </p:txBody>
      </p:sp>
    </p:spTree>
    <p:extLst>
      <p:ext uri="{BB962C8B-B14F-4D97-AF65-F5344CB8AC3E}">
        <p14:creationId xmlns:p14="http://schemas.microsoft.com/office/powerpoint/2010/main" val="47103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1319" y="2072488"/>
            <a:ext cx="10515599" cy="2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dirty="0"/>
              <a:t>Ставки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для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встановлюються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 (</a:t>
            </a:r>
            <a:r>
              <a:rPr lang="ru-RU" dirty="0" err="1"/>
              <a:t>фіксовані</a:t>
            </a:r>
            <a:r>
              <a:rPr lang="ru-RU" dirty="0"/>
              <a:t> ставки) до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прожиткового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 для </a:t>
            </a:r>
            <a:r>
              <a:rPr lang="ru-RU" dirty="0" err="1"/>
              <a:t>працездатних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встановленого</a:t>
            </a:r>
            <a:r>
              <a:rPr lang="ru-RU" dirty="0"/>
              <a:t> законом на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року,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- у </a:t>
            </a:r>
            <a:r>
              <a:rPr lang="ru-RU" dirty="0" err="1"/>
              <a:t>відсотках</a:t>
            </a:r>
            <a:r>
              <a:rPr lang="ru-RU" dirty="0"/>
              <a:t> (</a:t>
            </a:r>
            <a:r>
              <a:rPr lang="ru-RU" dirty="0" err="1"/>
              <a:t>фіксовані</a:t>
            </a:r>
            <a:r>
              <a:rPr lang="ru-RU" dirty="0"/>
              <a:t> ставки) до </a:t>
            </a:r>
            <a:r>
              <a:rPr lang="ru-RU" dirty="0" err="1"/>
              <a:t>розміру</a:t>
            </a:r>
            <a:r>
              <a:rPr lang="ru-RU" dirty="0"/>
              <a:t> </a:t>
            </a:r>
            <a:r>
              <a:rPr lang="ru-RU" dirty="0" err="1"/>
              <a:t>мінімальної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плати, </a:t>
            </a:r>
            <a:r>
              <a:rPr lang="ru-RU" dirty="0" err="1"/>
              <a:t>встановленої</a:t>
            </a:r>
            <a:r>
              <a:rPr lang="ru-RU" dirty="0"/>
              <a:t> законом на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err="1"/>
              <a:t>податкового</a:t>
            </a:r>
            <a:r>
              <a:rPr lang="ru-RU" dirty="0"/>
              <a:t> (</a:t>
            </a:r>
            <a:r>
              <a:rPr lang="ru-RU" dirty="0" err="1"/>
              <a:t>звітного</a:t>
            </a:r>
            <a:r>
              <a:rPr lang="ru-RU" dirty="0"/>
              <a:t>) року, </a:t>
            </a:r>
            <a:r>
              <a:rPr lang="ru-RU" dirty="0" err="1"/>
              <a:t>третьої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- у </a:t>
            </a:r>
            <a:r>
              <a:rPr lang="ru-RU" dirty="0" err="1"/>
              <a:t>відсотках</a:t>
            </a:r>
            <a:r>
              <a:rPr lang="ru-RU" dirty="0"/>
              <a:t> до доходу (</a:t>
            </a:r>
            <a:r>
              <a:rPr lang="ru-RU" dirty="0" err="1"/>
              <a:t>відсоткові</a:t>
            </a:r>
            <a:r>
              <a:rPr lang="ru-RU" dirty="0"/>
              <a:t> ставки).</a:t>
            </a:r>
          </a:p>
        </p:txBody>
      </p:sp>
    </p:spTree>
    <p:extLst>
      <p:ext uri="{BB962C8B-B14F-4D97-AF65-F5344CB8AC3E}">
        <p14:creationId xmlns:p14="http://schemas.microsoft.com/office/powerpoint/2010/main" val="306162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56" y="680654"/>
            <a:ext cx="9040487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63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r>
              <a:rPr lang="ru-RU" sz="2400" dirty="0"/>
              <a:t>Для прикладу </a:t>
            </a:r>
            <a:r>
              <a:rPr lang="ru-RU" sz="2400" dirty="0" err="1"/>
              <a:t>розглянемо</a:t>
            </a:r>
            <a:r>
              <a:rPr lang="ru-RU" sz="2400" dirty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ЄП для ФОП 4ї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розташований</a:t>
            </a:r>
            <a:r>
              <a:rPr lang="ru-RU" sz="2400" dirty="0"/>
              <a:t> в </a:t>
            </a:r>
            <a:r>
              <a:rPr lang="ru-RU" sz="2400" dirty="0" err="1"/>
              <a:t>Житомирській</a:t>
            </a:r>
            <a:r>
              <a:rPr lang="ru-RU" sz="2400" dirty="0"/>
              <a:t> </a:t>
            </a:r>
            <a:r>
              <a:rPr lang="ru-RU" sz="2400" dirty="0" err="1"/>
              <a:t>області</a:t>
            </a:r>
            <a:r>
              <a:rPr lang="ru-RU" sz="2400" dirty="0"/>
              <a:t> і </a:t>
            </a:r>
            <a:r>
              <a:rPr lang="ru-RU" sz="2400" dirty="0" err="1"/>
              <a:t>має</a:t>
            </a:r>
            <a:r>
              <a:rPr lang="ru-RU" sz="2400" dirty="0"/>
              <a:t> 1 га земель водного </a:t>
            </a:r>
            <a:r>
              <a:rPr lang="ru-RU" sz="2400" dirty="0" smtClean="0"/>
              <a:t>фонду</a:t>
            </a:r>
          </a:p>
          <a:p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12" y="2174966"/>
            <a:ext cx="999744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3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</a:t>
            </a:r>
            <a:r>
              <a:rPr lang="ru-RU" sz="2400" dirty="0" err="1"/>
              <a:t>періодом</a:t>
            </a:r>
            <a:r>
              <a:rPr lang="ru-RU" sz="2400" dirty="0"/>
              <a:t> для </a:t>
            </a:r>
            <a:r>
              <a:rPr lang="ru-RU" sz="2400" dirty="0" err="1"/>
              <a:t>платників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є </a:t>
            </a:r>
            <a:r>
              <a:rPr lang="ru-RU" sz="2400" dirty="0" err="1"/>
              <a:t>календарний</a:t>
            </a:r>
            <a:r>
              <a:rPr lang="ru-RU" sz="2400" dirty="0"/>
              <a:t> </a:t>
            </a:r>
            <a:r>
              <a:rPr lang="ru-RU" sz="2400" dirty="0" err="1"/>
              <a:t>рік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dirty="0"/>
              <a:t>).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першого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</a:t>
            </a:r>
            <a:r>
              <a:rPr lang="ru-RU" sz="2400" dirty="0" err="1"/>
              <a:t>періоду</a:t>
            </a:r>
            <a:r>
              <a:rPr lang="ru-RU" sz="2400" dirty="0"/>
              <a:t> і </a:t>
            </a:r>
            <a:r>
              <a:rPr lang="ru-RU" sz="2400" dirty="0" err="1"/>
              <a:t>закінчується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календарним</a:t>
            </a:r>
            <a:r>
              <a:rPr lang="ru-RU" sz="2400" dirty="0"/>
              <a:t> днем </a:t>
            </a:r>
            <a:r>
              <a:rPr lang="ru-RU" sz="2400" dirty="0" err="1"/>
              <a:t>останнього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</a:t>
            </a:r>
            <a:r>
              <a:rPr lang="ru-RU" sz="2400" dirty="0" err="1"/>
              <a:t>періоду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). </a:t>
            </a:r>
            <a:r>
              <a:rPr lang="ru-RU" sz="2400" dirty="0" err="1"/>
              <a:t>Попередній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рік</a:t>
            </a:r>
            <a:r>
              <a:rPr lang="ru-RU" sz="2400" dirty="0"/>
              <a:t> для </a:t>
            </a:r>
            <a:r>
              <a:rPr lang="ru-RU" sz="2400" dirty="0" err="1"/>
              <a:t>новоутворених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товаровиробників</a:t>
            </a:r>
            <a:r>
              <a:rPr lang="ru-RU" sz="2400" dirty="0"/>
              <a:t> - </a:t>
            </a:r>
            <a:r>
              <a:rPr lang="ru-RU" sz="2400" dirty="0" err="1"/>
              <a:t>період</a:t>
            </a:r>
            <a:r>
              <a:rPr lang="ru-RU" sz="2400" dirty="0"/>
              <a:t> з дня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до 31 </a:t>
            </a:r>
            <a:r>
              <a:rPr lang="ru-RU" sz="2400" dirty="0" err="1"/>
              <a:t>грудня</a:t>
            </a:r>
            <a:r>
              <a:rPr lang="ru-RU" sz="2400" dirty="0"/>
              <a:t> того ж року.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).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для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</a:t>
            </a:r>
            <a:r>
              <a:rPr lang="ru-RU" sz="2400" dirty="0" err="1"/>
              <a:t>товаровиробників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ліквідуються</a:t>
            </a:r>
            <a:r>
              <a:rPr lang="ru-RU" sz="2400" dirty="0"/>
              <a:t>, - </a:t>
            </a:r>
            <a:r>
              <a:rPr lang="ru-RU" sz="2400" dirty="0" err="1"/>
              <a:t>період</a:t>
            </a:r>
            <a:r>
              <a:rPr lang="ru-RU" sz="2400" dirty="0"/>
              <a:t> з початку року до </a:t>
            </a:r>
            <a:r>
              <a:rPr lang="ru-RU" sz="2400" dirty="0" err="1"/>
              <a:t>їх</a:t>
            </a:r>
            <a:r>
              <a:rPr lang="ru-RU" sz="2400" dirty="0"/>
              <a:t> фактичного </a:t>
            </a:r>
            <a:r>
              <a:rPr lang="ru-RU" sz="2400" dirty="0" err="1"/>
              <a:t>припинення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). Для </a:t>
            </a:r>
            <a:r>
              <a:rPr lang="ru-RU" sz="2400" dirty="0" err="1"/>
              <a:t>суб'єктів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перейшли</a:t>
            </a:r>
            <a:r>
              <a:rPr lang="ru-RU" sz="2400" dirty="0"/>
              <a:t> на </a:t>
            </a:r>
            <a:r>
              <a:rPr lang="ru-RU" sz="2400" dirty="0" err="1"/>
              <a:t>сплату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, </a:t>
            </a:r>
            <a:r>
              <a:rPr lang="ru-RU" sz="2400" dirty="0" err="1"/>
              <a:t>встановлених</a:t>
            </a:r>
            <a:r>
              <a:rPr lang="ru-RU" sz="2400" dirty="0"/>
              <a:t> </a:t>
            </a:r>
            <a:r>
              <a:rPr lang="ru-RU" sz="2400" dirty="0" err="1"/>
              <a:t>цим</a:t>
            </a:r>
            <a:r>
              <a:rPr lang="ru-RU" sz="2400" dirty="0"/>
              <a:t> Кодексом,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настає</a:t>
            </a:r>
            <a:r>
              <a:rPr lang="ru-RU" sz="2400" dirty="0"/>
              <a:t> за </a:t>
            </a:r>
            <a:r>
              <a:rPr lang="ru-RU" sz="2400" dirty="0" err="1"/>
              <a:t>наступним</a:t>
            </a:r>
            <a:r>
              <a:rPr lang="ru-RU" sz="2400" dirty="0"/>
              <a:t>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кварталом, у </a:t>
            </a:r>
            <a:r>
              <a:rPr lang="ru-RU" sz="2400" dirty="0" err="1"/>
              <a:t>якому</a:t>
            </a:r>
            <a:r>
              <a:rPr lang="ru-RU" sz="2400" dirty="0"/>
              <a:t> особу </a:t>
            </a:r>
            <a:r>
              <a:rPr lang="ru-RU" sz="2400" dirty="0" err="1"/>
              <a:t>зареєстровано</a:t>
            </a:r>
            <a:r>
              <a:rPr lang="ru-RU" sz="2400" dirty="0"/>
              <a:t> </a:t>
            </a:r>
            <a:r>
              <a:rPr lang="ru-RU" sz="2400" dirty="0" err="1"/>
              <a:t>платником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і </a:t>
            </a:r>
            <a:r>
              <a:rPr lang="ru-RU" sz="2400" dirty="0" err="1"/>
              <a:t>закінчується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календарним</a:t>
            </a:r>
            <a:r>
              <a:rPr lang="ru-RU" sz="2400" dirty="0"/>
              <a:t> днем </a:t>
            </a:r>
            <a:r>
              <a:rPr lang="ru-RU" sz="2400" dirty="0" err="1"/>
              <a:t>останнього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 такого </a:t>
            </a:r>
            <a:r>
              <a:rPr lang="ru-RU" sz="2400" dirty="0" err="1"/>
              <a:t>періоду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606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5) Для </a:t>
            </a:r>
            <a:r>
              <a:rPr lang="ru-RU" sz="2400" dirty="0" err="1"/>
              <a:t>зареєстрованих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порядку </a:t>
            </a:r>
            <a:r>
              <a:rPr lang="ru-RU" sz="2400" dirty="0" err="1"/>
              <a:t>фізичних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- </a:t>
            </a:r>
            <a:r>
              <a:rPr lang="ru-RU" sz="2400" dirty="0" err="1"/>
              <a:t>підприємців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до </a:t>
            </a:r>
            <a:r>
              <a:rPr lang="ru-RU" sz="2400" dirty="0" err="1"/>
              <a:t>закінчення</a:t>
            </a:r>
            <a:r>
              <a:rPr lang="ru-RU" sz="2400" dirty="0"/>
              <a:t> </a:t>
            </a:r>
            <a:r>
              <a:rPr lang="ru-RU" sz="2400" dirty="0" err="1"/>
              <a:t>місяця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відбулася</a:t>
            </a:r>
            <a:r>
              <a:rPr lang="ru-RU" sz="2400" dirty="0"/>
              <a:t>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реєстрація</a:t>
            </a:r>
            <a:r>
              <a:rPr lang="ru-RU" sz="2400" dirty="0"/>
              <a:t>, подали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обрання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та ставки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встановленої</a:t>
            </a:r>
            <a:r>
              <a:rPr lang="ru-RU" sz="2400" dirty="0"/>
              <a:t> для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другої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</a:t>
            </a:r>
            <a:r>
              <a:rPr lang="ru-RU" sz="2400" dirty="0" err="1"/>
              <a:t>наступного</a:t>
            </a:r>
            <a:r>
              <a:rPr lang="ru-RU" sz="2400" dirty="0"/>
              <a:t> за </a:t>
            </a:r>
            <a:r>
              <a:rPr lang="ru-RU" sz="2400" dirty="0" err="1"/>
              <a:t>місяцем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особу </a:t>
            </a:r>
            <a:r>
              <a:rPr lang="ru-RU" sz="2400" dirty="0" err="1"/>
              <a:t>зареєстровано</a:t>
            </a:r>
            <a:r>
              <a:rPr lang="ru-RU" sz="2400" dirty="0"/>
              <a:t> </a:t>
            </a:r>
            <a:r>
              <a:rPr lang="ru-RU" sz="2400" dirty="0" err="1"/>
              <a:t>платником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) Для </a:t>
            </a:r>
            <a:r>
              <a:rPr lang="ru-RU" sz="2400" dirty="0" err="1"/>
              <a:t>зареєстрованих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законом порядку </a:t>
            </a:r>
            <a:r>
              <a:rPr lang="ru-RU" sz="2400" dirty="0" err="1"/>
              <a:t>суб’єктів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(</a:t>
            </a:r>
            <a:r>
              <a:rPr lang="ru-RU" sz="2400" dirty="0" err="1"/>
              <a:t>новостворених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10 </a:t>
            </a:r>
            <a:r>
              <a:rPr lang="ru-RU" sz="2400" dirty="0" err="1"/>
              <a:t>календарних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 з дня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подали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обрання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та ставки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встановленої</a:t>
            </a:r>
            <a:r>
              <a:rPr lang="ru-RU" sz="2400" dirty="0"/>
              <a:t> для </a:t>
            </a:r>
            <a:r>
              <a:rPr lang="ru-RU" sz="2400" dirty="0" err="1"/>
              <a:t>третьої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в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відбулася</a:t>
            </a:r>
            <a:r>
              <a:rPr lang="ru-RU" sz="2400" dirty="0"/>
              <a:t> </a:t>
            </a:r>
            <a:r>
              <a:rPr lang="ru-RU" sz="2400" dirty="0" err="1"/>
              <a:t>державна</a:t>
            </a:r>
            <a:r>
              <a:rPr lang="ru-RU" sz="2400" dirty="0"/>
              <a:t> </a:t>
            </a:r>
            <a:r>
              <a:rPr lang="ru-RU" sz="2400" dirty="0" err="1"/>
              <a:t>реєстрація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722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135239"/>
          </a:xfrm>
        </p:spPr>
        <p:txBody>
          <a:bodyPr>
            <a:normAutofit fontScale="850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dirty="0" err="1" smtClean="0"/>
              <a:t>Спрощена</a:t>
            </a:r>
            <a:r>
              <a:rPr lang="ru-RU" sz="2400" dirty="0" smtClean="0"/>
              <a:t> </a:t>
            </a:r>
            <a:r>
              <a:rPr lang="ru-RU" sz="2400" dirty="0"/>
              <a:t>система </a:t>
            </a:r>
            <a:r>
              <a:rPr lang="ru-RU" sz="2400" dirty="0" err="1"/>
              <a:t>оподаткування</a:t>
            </a:r>
            <a:r>
              <a:rPr lang="ru-RU" sz="2400" dirty="0"/>
              <a:t>,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 - </a:t>
            </a:r>
            <a:r>
              <a:rPr lang="ru-RU" sz="2400" dirty="0" err="1"/>
              <a:t>особливий</a:t>
            </a:r>
            <a:r>
              <a:rPr lang="ru-RU" sz="2400" dirty="0"/>
              <a:t> </a:t>
            </a:r>
            <a:r>
              <a:rPr lang="ru-RU" sz="2400" dirty="0" err="1"/>
              <a:t>механізм</a:t>
            </a:r>
            <a:r>
              <a:rPr lang="ru-RU" sz="2400" dirty="0"/>
              <a:t> </a:t>
            </a:r>
            <a:r>
              <a:rPr lang="ru-RU" sz="2400" dirty="0" err="1"/>
              <a:t>справляння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встановлює</a:t>
            </a:r>
            <a:r>
              <a:rPr lang="ru-RU" sz="2400" dirty="0"/>
              <a:t> </a:t>
            </a:r>
            <a:r>
              <a:rPr lang="ru-RU" sz="2400" dirty="0" err="1"/>
              <a:t>заміну</a:t>
            </a:r>
            <a:r>
              <a:rPr lang="ru-RU" sz="2400" dirty="0"/>
              <a:t> </a:t>
            </a:r>
            <a:r>
              <a:rPr lang="ru-RU" sz="2400" dirty="0" err="1"/>
              <a:t>сплати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податків</a:t>
            </a:r>
            <a:r>
              <a:rPr lang="ru-RU" sz="2400" dirty="0"/>
              <a:t> і </a:t>
            </a:r>
            <a:r>
              <a:rPr lang="ru-RU" sz="2400" dirty="0" err="1"/>
              <a:t>зборів</a:t>
            </a:r>
            <a:r>
              <a:rPr lang="ru-RU" sz="2400" dirty="0"/>
              <a:t>, </a:t>
            </a:r>
            <a:r>
              <a:rPr lang="ru-RU" sz="2400" dirty="0" err="1"/>
              <a:t>встановлених</a:t>
            </a:r>
            <a:r>
              <a:rPr lang="ru-RU" sz="2400" dirty="0"/>
              <a:t> пунктом 297.1 </a:t>
            </a:r>
            <a:r>
              <a:rPr lang="ru-RU" sz="2400" dirty="0" err="1"/>
              <a:t>статті</a:t>
            </a:r>
            <a:r>
              <a:rPr lang="ru-RU" sz="2400" dirty="0"/>
              <a:t> 297 </a:t>
            </a:r>
            <a:r>
              <a:rPr lang="ru-RU" sz="2400" dirty="0" err="1"/>
              <a:t>Податкового</a:t>
            </a:r>
            <a:r>
              <a:rPr lang="ru-RU" sz="2400" dirty="0"/>
              <a:t> Кодексу </a:t>
            </a:r>
            <a:r>
              <a:rPr lang="ru-RU" sz="2400" dirty="0" err="1"/>
              <a:t>України</a:t>
            </a:r>
            <a:r>
              <a:rPr lang="ru-RU" sz="2400" dirty="0"/>
              <a:t>, на </a:t>
            </a:r>
            <a:r>
              <a:rPr lang="ru-RU" sz="2400" dirty="0" err="1"/>
              <a:t>сплату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в порядку та на </a:t>
            </a:r>
            <a:r>
              <a:rPr lang="ru-RU" sz="2400" dirty="0" err="1"/>
              <a:t>умовах</a:t>
            </a:r>
            <a:r>
              <a:rPr lang="ru-RU" sz="2400" dirty="0"/>
              <a:t>, </a:t>
            </a:r>
            <a:r>
              <a:rPr lang="ru-RU" sz="2400" dirty="0" err="1"/>
              <a:t>визначених</a:t>
            </a:r>
            <a:r>
              <a:rPr lang="ru-RU" sz="2400" dirty="0"/>
              <a:t> </a:t>
            </a:r>
            <a:r>
              <a:rPr lang="ru-RU" sz="2400" dirty="0" err="1"/>
              <a:t>цією</a:t>
            </a:r>
            <a:r>
              <a:rPr lang="ru-RU" sz="2400" dirty="0"/>
              <a:t> главою, з </a:t>
            </a:r>
            <a:r>
              <a:rPr lang="ru-RU" sz="2400" dirty="0" err="1"/>
              <a:t>одночасним</a:t>
            </a:r>
            <a:r>
              <a:rPr lang="ru-RU" sz="2400" dirty="0"/>
              <a:t> </a:t>
            </a:r>
            <a:r>
              <a:rPr lang="ru-RU" sz="2400" dirty="0" err="1"/>
              <a:t>веденням</a:t>
            </a:r>
            <a:r>
              <a:rPr lang="ru-RU" sz="2400" dirty="0"/>
              <a:t> </a:t>
            </a:r>
            <a:r>
              <a:rPr lang="ru-RU" sz="2400" dirty="0" err="1"/>
              <a:t>спрощеного</a:t>
            </a:r>
            <a:r>
              <a:rPr lang="ru-RU" sz="2400" dirty="0"/>
              <a:t>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.</a:t>
            </a:r>
            <a:endParaRPr lang="ru-RU" alt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6339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400" dirty="0"/>
              <a:t>7) Для </a:t>
            </a:r>
            <a:r>
              <a:rPr lang="ru-RU" sz="2400" dirty="0" err="1"/>
              <a:t>суб'єктів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утворюються</a:t>
            </a:r>
            <a:r>
              <a:rPr lang="ru-RU" sz="2400" dirty="0"/>
              <a:t>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реорганізації</a:t>
            </a:r>
            <a:r>
              <a:rPr lang="ru-RU" sz="2400" dirty="0"/>
              <a:t> (</a:t>
            </a:r>
            <a:r>
              <a:rPr lang="ru-RU" sz="2400" dirty="0" err="1"/>
              <a:t>крім</a:t>
            </a:r>
            <a:r>
              <a:rPr lang="ru-RU" sz="2400" dirty="0"/>
              <a:t> </a:t>
            </a:r>
            <a:r>
              <a:rPr lang="ru-RU" sz="2400" dirty="0" err="1"/>
              <a:t>перетворення</a:t>
            </a:r>
            <a:r>
              <a:rPr lang="ru-RU" sz="2400" dirty="0"/>
              <a:t>) будь-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непогашені</a:t>
            </a:r>
            <a:r>
              <a:rPr lang="ru-RU" sz="2400" dirty="0"/>
              <a:t> </a:t>
            </a:r>
            <a:r>
              <a:rPr lang="ru-RU" sz="2400" dirty="0" err="1"/>
              <a:t>податкові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борг,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виникли</a:t>
            </a:r>
            <a:r>
              <a:rPr lang="ru-RU" sz="2400" dirty="0"/>
              <a:t> до </a:t>
            </a:r>
            <a:r>
              <a:rPr lang="ru-RU" sz="2400" dirty="0" err="1"/>
              <a:t>такої</a:t>
            </a:r>
            <a:r>
              <a:rPr lang="ru-RU" sz="2400" dirty="0"/>
              <a:t> </a:t>
            </a:r>
            <a:r>
              <a:rPr lang="ru-RU" sz="2400" dirty="0" err="1"/>
              <a:t>реорганізації</a:t>
            </a:r>
            <a:r>
              <a:rPr lang="ru-RU" sz="2400" dirty="0"/>
              <a:t>, перший </a:t>
            </a:r>
            <a:r>
              <a:rPr lang="ru-RU" sz="2400" dirty="0" err="1"/>
              <a:t>податковий</a:t>
            </a:r>
            <a:r>
              <a:rPr lang="ru-RU" sz="2400" dirty="0"/>
              <a:t> (</a:t>
            </a:r>
            <a:r>
              <a:rPr lang="ru-RU" sz="2400" dirty="0" err="1"/>
              <a:t>звітний</a:t>
            </a:r>
            <a:r>
              <a:rPr lang="ru-RU" sz="2400" dirty="0"/>
              <a:t>) </a:t>
            </a:r>
            <a:r>
              <a:rPr lang="ru-RU" sz="2400" dirty="0" err="1"/>
              <a:t>період</a:t>
            </a:r>
            <a:r>
              <a:rPr lang="ru-RU" sz="2400" dirty="0"/>
              <a:t> </a:t>
            </a:r>
            <a:r>
              <a:rPr lang="ru-RU" sz="2400" dirty="0" err="1"/>
              <a:t>починається</a:t>
            </a:r>
            <a:r>
              <a:rPr lang="ru-RU" sz="2400" dirty="0"/>
              <a:t> з </a:t>
            </a:r>
            <a:r>
              <a:rPr lang="ru-RU" sz="2400" dirty="0" err="1"/>
              <a:t>першого</a:t>
            </a:r>
            <a:r>
              <a:rPr lang="ru-RU" sz="2400" dirty="0"/>
              <a:t> числа </a:t>
            </a:r>
            <a:r>
              <a:rPr lang="ru-RU" sz="2400" dirty="0" err="1"/>
              <a:t>місяця</a:t>
            </a:r>
            <a:r>
              <a:rPr lang="ru-RU" sz="2400" dirty="0"/>
              <a:t>, </a:t>
            </a:r>
            <a:r>
              <a:rPr lang="ru-RU" sz="2400" dirty="0" err="1"/>
              <a:t>наступного</a:t>
            </a:r>
            <a:r>
              <a:rPr lang="ru-RU" sz="2400" dirty="0"/>
              <a:t> за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кварталом, у </a:t>
            </a:r>
            <a:r>
              <a:rPr lang="ru-RU" sz="2400" dirty="0" err="1"/>
              <a:t>якому</a:t>
            </a:r>
            <a:r>
              <a:rPr lang="ru-RU" sz="2400" dirty="0"/>
              <a:t> погашено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податкові</a:t>
            </a:r>
            <a:r>
              <a:rPr lang="ru-RU" sz="2400" dirty="0"/>
              <a:t> </a:t>
            </a:r>
            <a:r>
              <a:rPr lang="ru-RU" sz="2400" dirty="0" err="1"/>
              <a:t>зобов'язання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податковий</a:t>
            </a:r>
            <a:r>
              <a:rPr lang="ru-RU" sz="2400" dirty="0"/>
              <a:t> борг і подано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обрання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8</a:t>
            </a:r>
            <a:r>
              <a:rPr lang="ru-RU" sz="2400" dirty="0"/>
              <a:t>)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юридичних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та </a:t>
            </a:r>
            <a:r>
              <a:rPr lang="ru-RU" sz="2400" dirty="0" err="1"/>
              <a:t>державної</a:t>
            </a:r>
            <a:r>
              <a:rPr lang="ru-RU" sz="2400" dirty="0"/>
              <a:t> </a:t>
            </a:r>
            <a:r>
              <a:rPr lang="ru-RU" sz="2400" dirty="0" err="1"/>
              <a:t>реєстрації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підприємницької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фізичної</a:t>
            </a:r>
            <a:r>
              <a:rPr lang="ru-RU" sz="2400" dirty="0"/>
              <a:t> особи - </a:t>
            </a:r>
            <a:r>
              <a:rPr lang="ru-RU" sz="2400" dirty="0" err="1"/>
              <a:t>підприємця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є </a:t>
            </a:r>
            <a:r>
              <a:rPr lang="ru-RU" sz="2400" dirty="0" err="1"/>
              <a:t>платниками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,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</a:t>
            </a:r>
            <a:r>
              <a:rPr lang="ru-RU" sz="2400" dirty="0" err="1"/>
              <a:t>періодом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подано до </a:t>
            </a:r>
            <a:r>
              <a:rPr lang="ru-RU" sz="2400" dirty="0" err="1"/>
              <a:t>контролюючого</a:t>
            </a:r>
            <a:r>
              <a:rPr lang="ru-RU" sz="2400" dirty="0"/>
              <a:t> органу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відмови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спрощеної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оподаткування</a:t>
            </a:r>
            <a:r>
              <a:rPr lang="ru-RU" sz="2400" dirty="0"/>
              <a:t> у </a:t>
            </a:r>
            <a:r>
              <a:rPr lang="ru-RU" sz="2400" dirty="0" err="1"/>
              <a:t>зв'язку</a:t>
            </a:r>
            <a:r>
              <a:rPr lang="ru-RU" sz="2400" dirty="0"/>
              <a:t> з </a:t>
            </a:r>
            <a:r>
              <a:rPr lang="ru-RU" sz="2400" dirty="0" err="1"/>
              <a:t>припиненням</a:t>
            </a:r>
            <a:r>
              <a:rPr lang="ru-RU" sz="2400" dirty="0"/>
              <a:t> </a:t>
            </a:r>
            <a:r>
              <a:rPr lang="ru-RU" sz="2400" dirty="0" err="1"/>
              <a:t>провадження</a:t>
            </a:r>
            <a:r>
              <a:rPr lang="ru-RU" sz="2400" dirty="0"/>
              <a:t> </a:t>
            </a:r>
            <a:r>
              <a:rPr lang="ru-RU" sz="2400" dirty="0" err="1"/>
              <a:t>господарської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9</a:t>
            </a:r>
            <a:r>
              <a:rPr lang="ru-RU" sz="2400" dirty="0"/>
              <a:t>) У </a:t>
            </a:r>
            <a:r>
              <a:rPr lang="ru-RU" sz="2400" dirty="0" err="1"/>
              <a:t>разі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податкової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 </a:t>
            </a:r>
            <a:r>
              <a:rPr lang="ru-RU" sz="2400" dirty="0" err="1"/>
              <a:t>платника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</a:t>
            </a:r>
            <a:r>
              <a:rPr lang="ru-RU" sz="2400" dirty="0" err="1"/>
              <a:t>останнім</a:t>
            </a:r>
            <a:r>
              <a:rPr lang="ru-RU" sz="2400" dirty="0"/>
              <a:t> </a:t>
            </a:r>
            <a:r>
              <a:rPr lang="ru-RU" sz="2400" dirty="0" err="1"/>
              <a:t>податковим</a:t>
            </a:r>
            <a:r>
              <a:rPr lang="ru-RU" sz="2400" dirty="0"/>
              <a:t> (</a:t>
            </a:r>
            <a:r>
              <a:rPr lang="ru-RU" sz="2400" dirty="0" err="1"/>
              <a:t>звітним</a:t>
            </a:r>
            <a:r>
              <a:rPr lang="ru-RU" sz="2400" dirty="0"/>
              <a:t>) </a:t>
            </a:r>
            <a:r>
              <a:rPr lang="ru-RU" sz="2400" dirty="0" err="1"/>
              <a:t>періодом</a:t>
            </a:r>
            <a:r>
              <a:rPr lang="ru-RU" sz="2400" dirty="0"/>
              <a:t> за такою </a:t>
            </a:r>
            <a:r>
              <a:rPr lang="ru-RU" sz="2400" dirty="0" err="1"/>
              <a:t>адресою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</a:t>
            </a:r>
            <a:r>
              <a:rPr lang="ru-RU" sz="2400" dirty="0" err="1"/>
              <a:t>період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подано до </a:t>
            </a:r>
            <a:r>
              <a:rPr lang="ru-RU" sz="2400" dirty="0" err="1"/>
              <a:t>контролюючого</a:t>
            </a:r>
            <a:r>
              <a:rPr lang="ru-RU" sz="2400" dirty="0"/>
              <a:t> органу </a:t>
            </a:r>
            <a:r>
              <a:rPr lang="ru-RU" sz="2400" dirty="0" err="1"/>
              <a:t>заяву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податкової</a:t>
            </a:r>
            <a:r>
              <a:rPr lang="ru-RU" sz="2400" dirty="0"/>
              <a:t> </a:t>
            </a:r>
            <a:r>
              <a:rPr lang="ru-RU" sz="2400" dirty="0" err="1"/>
              <a:t>адреси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4296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Платники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і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сплачують</a:t>
            </a:r>
            <a:r>
              <a:rPr lang="ru-RU" sz="1600" dirty="0"/>
              <a:t> </a:t>
            </a:r>
            <a:r>
              <a:rPr lang="ru-RU" sz="1600" dirty="0" err="1"/>
              <a:t>єдиний</a:t>
            </a:r>
            <a:r>
              <a:rPr lang="ru-RU" sz="1600" dirty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шляхом </a:t>
            </a:r>
            <a:r>
              <a:rPr lang="ru-RU" sz="1600" dirty="0" err="1"/>
              <a:t>здійснення</a:t>
            </a:r>
            <a:r>
              <a:rPr lang="ru-RU" sz="1600" dirty="0"/>
              <a:t> авансового </a:t>
            </a:r>
            <a:r>
              <a:rPr lang="ru-RU" sz="1600" dirty="0" err="1"/>
              <a:t>внеску</a:t>
            </a:r>
            <a:r>
              <a:rPr lang="ru-RU" sz="1600" dirty="0"/>
              <a:t> не </a:t>
            </a:r>
            <a:r>
              <a:rPr lang="ru-RU" sz="1600" dirty="0" err="1"/>
              <a:t>пізніше</a:t>
            </a:r>
            <a:r>
              <a:rPr lang="ru-RU" sz="1600" dirty="0"/>
              <a:t> 20 числа (</a:t>
            </a:r>
            <a:r>
              <a:rPr lang="ru-RU" sz="1600" dirty="0" err="1"/>
              <a:t>включно</a:t>
            </a:r>
            <a:r>
              <a:rPr lang="ru-RU" sz="1600" dirty="0"/>
              <a:t>) поточного </a:t>
            </a:r>
            <a:r>
              <a:rPr lang="ru-RU" sz="1600" dirty="0" err="1"/>
              <a:t>місяця</a:t>
            </a:r>
            <a:r>
              <a:rPr lang="ru-RU" sz="1600" dirty="0"/>
              <a:t>.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платники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здійснити</a:t>
            </a:r>
            <a:r>
              <a:rPr lang="ru-RU" sz="1600" dirty="0"/>
              <a:t> </a:t>
            </a:r>
            <a:r>
              <a:rPr lang="ru-RU" sz="1600" dirty="0" err="1"/>
              <a:t>сплату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авансовим</a:t>
            </a:r>
            <a:r>
              <a:rPr lang="ru-RU" sz="1600" dirty="0"/>
              <a:t> </a:t>
            </a:r>
            <a:r>
              <a:rPr lang="ru-RU" sz="1600" dirty="0" err="1"/>
              <a:t>внеском</a:t>
            </a:r>
            <a:r>
              <a:rPr lang="ru-RU" sz="1600" dirty="0"/>
              <a:t> за весь </a:t>
            </a:r>
            <a:r>
              <a:rPr lang="ru-RU" sz="1600" dirty="0" err="1"/>
              <a:t>податковий</a:t>
            </a:r>
            <a:r>
              <a:rPr lang="ru-RU" sz="1600" dirty="0"/>
              <a:t> (</a:t>
            </a:r>
            <a:r>
              <a:rPr lang="ru-RU" sz="1600" dirty="0" err="1"/>
              <a:t>звітний</a:t>
            </a:r>
            <a:r>
              <a:rPr lang="ru-RU" sz="1600" dirty="0"/>
              <a:t>) </a:t>
            </a:r>
            <a:r>
              <a:rPr lang="ru-RU" sz="1600" dirty="0" err="1"/>
              <a:t>період</a:t>
            </a:r>
            <a:r>
              <a:rPr lang="ru-RU" sz="1600" dirty="0"/>
              <a:t> (квартал, </a:t>
            </a:r>
            <a:r>
              <a:rPr lang="ru-RU" sz="1600" dirty="0" err="1"/>
              <a:t>рік</a:t>
            </a:r>
            <a:r>
              <a:rPr lang="ru-RU" sz="1600" dirty="0"/>
              <a:t>), але не </a:t>
            </a:r>
            <a:r>
              <a:rPr lang="ru-RU" sz="1600" dirty="0" err="1"/>
              <a:t>більш</a:t>
            </a:r>
            <a:r>
              <a:rPr lang="ru-RU" sz="1600" dirty="0"/>
              <a:t> як до </a:t>
            </a:r>
            <a:r>
              <a:rPr lang="ru-RU" sz="1600" dirty="0" err="1"/>
              <a:t>кінця</a:t>
            </a:r>
            <a:r>
              <a:rPr lang="ru-RU" sz="1600" dirty="0"/>
              <a:t> поточного </a:t>
            </a:r>
            <a:r>
              <a:rPr lang="ru-RU" sz="1600" dirty="0" err="1"/>
              <a:t>звітного</a:t>
            </a:r>
            <a:r>
              <a:rPr lang="ru-RU" sz="1600" dirty="0"/>
              <a:t> року.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Нарахування</a:t>
            </a:r>
            <a:r>
              <a:rPr lang="ru-RU" sz="1600" dirty="0" smtClean="0"/>
              <a:t> </a:t>
            </a:r>
            <a:r>
              <a:rPr lang="ru-RU" sz="1600" dirty="0" err="1"/>
              <a:t>авансових</a:t>
            </a:r>
            <a:r>
              <a:rPr lang="ru-RU" sz="1600" dirty="0"/>
              <a:t> </a:t>
            </a:r>
            <a:r>
              <a:rPr lang="ru-RU" sz="1600" dirty="0" err="1"/>
              <a:t>внесків</a:t>
            </a:r>
            <a:r>
              <a:rPr lang="ru-RU" sz="1600" dirty="0"/>
              <a:t> для </a:t>
            </a:r>
            <a:r>
              <a:rPr lang="ru-RU" sz="1600" dirty="0" err="1"/>
              <a:t>платників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і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контролюючими</a:t>
            </a:r>
            <a:r>
              <a:rPr lang="ru-RU" sz="1600" dirty="0"/>
              <a:t> органами на </a:t>
            </a:r>
            <a:r>
              <a:rPr lang="ru-RU" sz="1600" dirty="0" err="1"/>
              <a:t>підставі</a:t>
            </a:r>
            <a:r>
              <a:rPr lang="ru-RU" sz="1600" dirty="0"/>
              <a:t> заяви такого </a:t>
            </a:r>
            <a:r>
              <a:rPr lang="ru-RU" sz="1600" dirty="0" err="1"/>
              <a:t>платника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розміру</a:t>
            </a:r>
            <a:r>
              <a:rPr lang="ru-RU" sz="1600" dirty="0"/>
              <a:t> </a:t>
            </a:r>
            <a:r>
              <a:rPr lang="ru-RU" sz="1600" dirty="0" err="1"/>
              <a:t>обраної</a:t>
            </a:r>
            <a:r>
              <a:rPr lang="ru-RU" sz="1600" dirty="0"/>
              <a:t> ставки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, заяви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 </a:t>
            </a:r>
            <a:r>
              <a:rPr lang="ru-RU" sz="1600" dirty="0" err="1"/>
              <a:t>щорічної</a:t>
            </a:r>
            <a:r>
              <a:rPr lang="ru-RU" sz="1600" dirty="0"/>
              <a:t> </a:t>
            </a:r>
            <a:r>
              <a:rPr lang="ru-RU" sz="1600" dirty="0" err="1"/>
              <a:t>відпустки</a:t>
            </a:r>
            <a:r>
              <a:rPr lang="ru-RU" sz="1600" dirty="0"/>
              <a:t> та/</a:t>
            </a:r>
            <a:r>
              <a:rPr lang="ru-RU" sz="1600" dirty="0" err="1"/>
              <a:t>або</a:t>
            </a:r>
            <a:r>
              <a:rPr lang="ru-RU" sz="1600" dirty="0"/>
              <a:t> заяви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терміну</a:t>
            </a:r>
            <a:r>
              <a:rPr lang="ru-RU" sz="1600" dirty="0"/>
              <a:t> </a:t>
            </a:r>
            <a:r>
              <a:rPr lang="ru-RU" sz="1600" dirty="0" err="1"/>
              <a:t>тимчасової</a:t>
            </a:r>
            <a:r>
              <a:rPr lang="ru-RU" sz="1600" dirty="0"/>
              <a:t> </a:t>
            </a:r>
            <a:r>
              <a:rPr lang="ru-RU" sz="1600" dirty="0" err="1"/>
              <a:t>втрати</a:t>
            </a:r>
            <a:r>
              <a:rPr lang="ru-RU" sz="1600" dirty="0"/>
              <a:t> </a:t>
            </a:r>
            <a:r>
              <a:rPr lang="ru-RU" sz="1600" dirty="0" err="1"/>
              <a:t>працездатності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Платники</a:t>
            </a:r>
            <a:r>
              <a:rPr lang="ru-RU" sz="1600" dirty="0" smtClean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 </a:t>
            </a:r>
            <a:r>
              <a:rPr lang="ru-RU" sz="1600" dirty="0" err="1"/>
              <a:t>сплачують</a:t>
            </a:r>
            <a:r>
              <a:rPr lang="ru-RU" sz="1600" dirty="0"/>
              <a:t> </a:t>
            </a:r>
            <a:r>
              <a:rPr lang="ru-RU" sz="1600" dirty="0" err="1"/>
              <a:t>єдиний</a:t>
            </a:r>
            <a:r>
              <a:rPr lang="ru-RU" sz="1600" dirty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10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граничного строку </a:t>
            </a:r>
            <a:r>
              <a:rPr lang="ru-RU" sz="1600" dirty="0" err="1"/>
              <a:t>подання</a:t>
            </a:r>
            <a:r>
              <a:rPr lang="ru-RU" sz="1600" dirty="0"/>
              <a:t> </a:t>
            </a:r>
            <a:r>
              <a:rPr lang="ru-RU" sz="1600" dirty="0" err="1"/>
              <a:t>податкової</a:t>
            </a:r>
            <a:r>
              <a:rPr lang="ru-RU" sz="1600" dirty="0"/>
              <a:t> </a:t>
            </a:r>
            <a:r>
              <a:rPr lang="ru-RU" sz="1600" dirty="0" err="1"/>
              <a:t>декларації</a:t>
            </a:r>
            <a:r>
              <a:rPr lang="ru-RU" sz="1600" dirty="0"/>
              <a:t> за </a:t>
            </a:r>
            <a:r>
              <a:rPr lang="ru-RU" sz="1600" dirty="0" err="1"/>
              <a:t>податковий</a:t>
            </a:r>
            <a:r>
              <a:rPr lang="ru-RU" sz="1600" dirty="0"/>
              <a:t> (</a:t>
            </a:r>
            <a:r>
              <a:rPr lang="ru-RU" sz="1600" dirty="0" err="1"/>
              <a:t>звітний</a:t>
            </a:r>
            <a:r>
              <a:rPr lang="ru-RU" sz="1600" dirty="0"/>
              <a:t>) квартал. </a:t>
            </a:r>
            <a:r>
              <a:rPr lang="ru-RU" sz="1600" dirty="0" err="1"/>
              <a:t>Сплата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платниками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- </a:t>
            </a:r>
            <a:r>
              <a:rPr lang="ru-RU" sz="1600" dirty="0" err="1"/>
              <a:t>третьої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здійснюється</a:t>
            </a:r>
            <a:r>
              <a:rPr lang="ru-RU" sz="1600" dirty="0"/>
              <a:t> за </a:t>
            </a:r>
            <a:r>
              <a:rPr lang="ru-RU" sz="1600" dirty="0" err="1"/>
              <a:t>місцем</a:t>
            </a:r>
            <a:r>
              <a:rPr lang="ru-RU" sz="1600" dirty="0"/>
              <a:t> </a:t>
            </a:r>
            <a:r>
              <a:rPr lang="ru-RU" sz="1600" dirty="0" err="1"/>
              <a:t>податкової</a:t>
            </a:r>
            <a:r>
              <a:rPr lang="ru-RU" sz="1600" dirty="0"/>
              <a:t> </a:t>
            </a:r>
            <a:r>
              <a:rPr lang="ru-RU" sz="1600" dirty="0" err="1"/>
              <a:t>адреси</a:t>
            </a:r>
            <a:r>
              <a:rPr lang="ru-RU" sz="16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2884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err="1"/>
              <a:t>Платники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першої</a:t>
            </a:r>
            <a:r>
              <a:rPr lang="ru-RU" sz="1600" dirty="0"/>
              <a:t> і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не </a:t>
            </a:r>
            <a:r>
              <a:rPr lang="ru-RU" sz="1600" dirty="0" err="1"/>
              <a:t>використовують</a:t>
            </a:r>
            <a:r>
              <a:rPr lang="ru-RU" sz="1600" dirty="0"/>
              <a:t> </a:t>
            </a:r>
            <a:r>
              <a:rPr lang="ru-RU" sz="1600" dirty="0" err="1"/>
              <a:t>працю</a:t>
            </a:r>
            <a:r>
              <a:rPr lang="ru-RU" sz="1600" dirty="0"/>
              <a:t> </a:t>
            </a:r>
            <a:r>
              <a:rPr lang="ru-RU" sz="1600" dirty="0" err="1"/>
              <a:t>найманих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, </a:t>
            </a:r>
            <a:r>
              <a:rPr lang="ru-RU" sz="1600" dirty="0" err="1"/>
              <a:t>звільняються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сплати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одного календарного </a:t>
            </a:r>
            <a:r>
              <a:rPr lang="ru-RU" sz="1600" dirty="0" err="1"/>
              <a:t>місяця</a:t>
            </a:r>
            <a:r>
              <a:rPr lang="ru-RU" sz="1600" dirty="0"/>
              <a:t> на </a:t>
            </a:r>
            <a:r>
              <a:rPr lang="ru-RU" sz="1600" dirty="0" err="1"/>
              <a:t>рік</a:t>
            </a:r>
            <a:r>
              <a:rPr lang="ru-RU" sz="1600" dirty="0"/>
              <a:t> на час </a:t>
            </a:r>
            <a:r>
              <a:rPr lang="ru-RU" sz="1600" dirty="0" err="1"/>
              <a:t>відпустки</a:t>
            </a:r>
            <a:r>
              <a:rPr lang="ru-RU" sz="1600" dirty="0"/>
              <a:t>, а </a:t>
            </a:r>
            <a:r>
              <a:rPr lang="ru-RU" sz="1600" dirty="0" err="1"/>
              <a:t>також</a:t>
            </a:r>
            <a:r>
              <a:rPr lang="ru-RU" sz="1600" dirty="0"/>
              <a:t> за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хвороби</a:t>
            </a:r>
            <a:r>
              <a:rPr lang="ru-RU" sz="1600" dirty="0"/>
              <a:t>, </a:t>
            </a:r>
            <a:r>
              <a:rPr lang="ru-RU" sz="1600" dirty="0" err="1"/>
              <a:t>підтвердженої</a:t>
            </a:r>
            <a:r>
              <a:rPr lang="ru-RU" sz="1600" dirty="0"/>
              <a:t> </a:t>
            </a:r>
            <a:r>
              <a:rPr lang="ru-RU" sz="1600" dirty="0" err="1"/>
              <a:t>витягом</a:t>
            </a:r>
            <a:r>
              <a:rPr lang="ru-RU" sz="1600" dirty="0"/>
              <a:t> з </a:t>
            </a:r>
            <a:r>
              <a:rPr lang="ru-RU" sz="1600" dirty="0" err="1"/>
              <a:t>Електронного</a:t>
            </a:r>
            <a:r>
              <a:rPr lang="ru-RU" sz="1600" dirty="0"/>
              <a:t> </a:t>
            </a:r>
            <a:r>
              <a:rPr lang="ru-RU" sz="1600" dirty="0" err="1"/>
              <a:t>реєстру</a:t>
            </a:r>
            <a:r>
              <a:rPr lang="ru-RU" sz="1600" dirty="0"/>
              <a:t> </a:t>
            </a:r>
            <a:r>
              <a:rPr lang="ru-RU" sz="1600" dirty="0" err="1"/>
              <a:t>листків</a:t>
            </a:r>
            <a:r>
              <a:rPr lang="ru-RU" sz="1600" dirty="0"/>
              <a:t> </a:t>
            </a:r>
            <a:r>
              <a:rPr lang="ru-RU" sz="1600" dirty="0" err="1"/>
              <a:t>непрацездатності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вона </a:t>
            </a:r>
            <a:r>
              <a:rPr lang="ru-RU" sz="1600" dirty="0" err="1"/>
              <a:t>триває</a:t>
            </a:r>
            <a:r>
              <a:rPr lang="ru-RU" sz="1600" dirty="0"/>
              <a:t> 30 і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Платники</a:t>
            </a:r>
            <a:r>
              <a:rPr lang="ru-RU" sz="1600" dirty="0" smtClean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четвертої</a:t>
            </a:r>
            <a:r>
              <a:rPr lang="ru-RU" sz="1600" dirty="0"/>
              <a:t> </a:t>
            </a:r>
            <a:r>
              <a:rPr lang="ru-RU" sz="1600" dirty="0" err="1"/>
              <a:t>групи</a:t>
            </a:r>
            <a:r>
              <a:rPr lang="ru-RU" sz="1600" dirty="0"/>
              <a:t>: </a:t>
            </a:r>
            <a:r>
              <a:rPr lang="ru-RU" sz="1600" dirty="0" err="1"/>
              <a:t>самостійно</a:t>
            </a:r>
            <a:r>
              <a:rPr lang="ru-RU" sz="1600" dirty="0"/>
              <a:t> </a:t>
            </a:r>
            <a:r>
              <a:rPr lang="ru-RU" sz="1600" dirty="0" err="1"/>
              <a:t>обчислюють</a:t>
            </a:r>
            <a:r>
              <a:rPr lang="ru-RU" sz="1600" dirty="0"/>
              <a:t> суму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щороку</a:t>
            </a:r>
            <a:r>
              <a:rPr lang="ru-RU" sz="1600" dirty="0"/>
              <a:t> станом на 1 </a:t>
            </a:r>
            <a:r>
              <a:rPr lang="ru-RU" sz="1600" dirty="0" err="1"/>
              <a:t>січня</a:t>
            </a:r>
            <a:r>
              <a:rPr lang="ru-RU" sz="1600" dirty="0"/>
              <a:t> і не </a:t>
            </a:r>
            <a:r>
              <a:rPr lang="ru-RU" sz="1600" dirty="0" err="1"/>
              <a:t>пізніше</a:t>
            </a:r>
            <a:r>
              <a:rPr lang="ru-RU" sz="1600" dirty="0"/>
              <a:t> 20 лютого поточного року </a:t>
            </a:r>
            <a:r>
              <a:rPr lang="ru-RU" sz="1600" dirty="0" err="1"/>
              <a:t>подають</a:t>
            </a:r>
            <a:r>
              <a:rPr lang="ru-RU" sz="1600" dirty="0"/>
              <a:t> </a:t>
            </a:r>
            <a:r>
              <a:rPr lang="ru-RU" sz="1600" dirty="0" err="1"/>
              <a:t>відповідному</a:t>
            </a:r>
            <a:r>
              <a:rPr lang="ru-RU" sz="1600" dirty="0"/>
              <a:t> </a:t>
            </a:r>
            <a:r>
              <a:rPr lang="ru-RU" sz="1600" dirty="0" err="1"/>
              <a:t>контролюючому</a:t>
            </a:r>
            <a:r>
              <a:rPr lang="ru-RU" sz="1600" dirty="0"/>
              <a:t> органу за </a:t>
            </a:r>
            <a:r>
              <a:rPr lang="ru-RU" sz="1600" dirty="0" err="1"/>
              <a:t>місцезнаходженням</a:t>
            </a:r>
            <a:r>
              <a:rPr lang="ru-RU" sz="1600" dirty="0"/>
              <a:t> </a:t>
            </a:r>
            <a:r>
              <a:rPr lang="ru-RU" sz="1600" dirty="0" err="1"/>
              <a:t>платника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та </a:t>
            </a:r>
            <a:r>
              <a:rPr lang="ru-RU" sz="1600" dirty="0" err="1"/>
              <a:t>місцем</a:t>
            </a:r>
            <a:r>
              <a:rPr lang="ru-RU" sz="1600" dirty="0"/>
              <a:t> </a:t>
            </a:r>
            <a:r>
              <a:rPr lang="ru-RU" sz="1600" dirty="0" err="1"/>
              <a:t>розташування</a:t>
            </a:r>
            <a:r>
              <a:rPr lang="ru-RU" sz="1600" dirty="0"/>
              <a:t> </a:t>
            </a:r>
            <a:r>
              <a:rPr lang="ru-RU" sz="1600" dirty="0" err="1"/>
              <a:t>земельної</a:t>
            </a:r>
            <a:r>
              <a:rPr lang="ru-RU" sz="1600" dirty="0"/>
              <a:t> </a:t>
            </a:r>
            <a:r>
              <a:rPr lang="ru-RU" sz="1600" dirty="0" err="1"/>
              <a:t>ділянки</a:t>
            </a:r>
            <a:r>
              <a:rPr lang="ru-RU" sz="1600" dirty="0"/>
              <a:t> </a:t>
            </a:r>
            <a:r>
              <a:rPr lang="ru-RU" sz="1600" dirty="0" err="1"/>
              <a:t>податкову</a:t>
            </a:r>
            <a:r>
              <a:rPr lang="ru-RU" sz="1600" dirty="0"/>
              <a:t> </a:t>
            </a:r>
            <a:r>
              <a:rPr lang="ru-RU" sz="1600" dirty="0" err="1"/>
              <a:t>декларацію</a:t>
            </a:r>
            <a:r>
              <a:rPr lang="ru-RU" sz="1600" dirty="0"/>
              <a:t> на </a:t>
            </a:r>
            <a:r>
              <a:rPr lang="ru-RU" sz="1600" dirty="0" err="1"/>
              <a:t>поточний</a:t>
            </a:r>
            <a:r>
              <a:rPr lang="ru-RU" sz="1600" dirty="0"/>
              <a:t> </a:t>
            </a:r>
            <a:r>
              <a:rPr lang="ru-RU" sz="1600" dirty="0" err="1"/>
              <a:t>рік</a:t>
            </a:r>
            <a:r>
              <a:rPr lang="ru-RU" sz="1600" dirty="0"/>
              <a:t> за формою, </a:t>
            </a:r>
            <a:r>
              <a:rPr lang="ru-RU" sz="1600" dirty="0" err="1"/>
              <a:t>встановленою</a:t>
            </a:r>
            <a:r>
              <a:rPr lang="ru-RU" sz="1600" dirty="0"/>
              <a:t> у порядку, </a:t>
            </a:r>
            <a:r>
              <a:rPr lang="ru-RU" sz="1600" dirty="0" err="1"/>
              <a:t>передбаченому</a:t>
            </a:r>
            <a:r>
              <a:rPr lang="ru-RU" sz="1600" dirty="0"/>
              <a:t> </a:t>
            </a:r>
            <a:r>
              <a:rPr lang="ru-RU" sz="1600" dirty="0" err="1"/>
              <a:t>статтею</a:t>
            </a:r>
            <a:r>
              <a:rPr lang="ru-RU" sz="1600" dirty="0"/>
              <a:t> 46 ПКУ; </a:t>
            </a:r>
            <a:r>
              <a:rPr lang="ru-RU" sz="1600" dirty="0" err="1" smtClean="0"/>
              <a:t>сплачують</a:t>
            </a:r>
            <a:r>
              <a:rPr lang="ru-RU" sz="1600" dirty="0" smtClean="0"/>
              <a:t> </a:t>
            </a:r>
            <a:r>
              <a:rPr lang="ru-RU" sz="1600" dirty="0" err="1"/>
              <a:t>податок</a:t>
            </a:r>
            <a:r>
              <a:rPr lang="ru-RU" sz="1600" dirty="0"/>
              <a:t> </a:t>
            </a:r>
            <a:r>
              <a:rPr lang="ru-RU" sz="1600" dirty="0" err="1"/>
              <a:t>щоквартально</a:t>
            </a:r>
            <a:r>
              <a:rPr lang="ru-RU" sz="1600" dirty="0"/>
              <a:t> </a:t>
            </a:r>
            <a:r>
              <a:rPr lang="ru-RU" sz="1600" dirty="0" err="1"/>
              <a:t>протягом</a:t>
            </a:r>
            <a:r>
              <a:rPr lang="ru-RU" sz="1600" dirty="0"/>
              <a:t> 30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настають</a:t>
            </a:r>
            <a:r>
              <a:rPr lang="ru-RU" sz="1600" dirty="0"/>
              <a:t> за </a:t>
            </a:r>
            <a:r>
              <a:rPr lang="ru-RU" sz="1600" dirty="0" err="1"/>
              <a:t>останнім</a:t>
            </a:r>
            <a:r>
              <a:rPr lang="ru-RU" sz="1600" dirty="0"/>
              <a:t> </a:t>
            </a:r>
            <a:r>
              <a:rPr lang="ru-RU" sz="1600" dirty="0" err="1"/>
              <a:t>календарним</a:t>
            </a:r>
            <a:r>
              <a:rPr lang="ru-RU" sz="1600" dirty="0"/>
              <a:t> днем </a:t>
            </a:r>
            <a:r>
              <a:rPr lang="ru-RU" sz="1600" dirty="0" err="1"/>
              <a:t>податкового</a:t>
            </a:r>
            <a:r>
              <a:rPr lang="ru-RU" sz="1600" dirty="0"/>
              <a:t> (</a:t>
            </a:r>
            <a:r>
              <a:rPr lang="ru-RU" sz="1600" dirty="0" err="1"/>
              <a:t>звітного</a:t>
            </a:r>
            <a:r>
              <a:rPr lang="ru-RU" sz="1600" dirty="0"/>
              <a:t>) кварталу, у таких </a:t>
            </a:r>
            <a:r>
              <a:rPr lang="ru-RU" sz="1600" dirty="0" err="1"/>
              <a:t>розмірах</a:t>
            </a:r>
            <a:r>
              <a:rPr lang="ru-RU" sz="1600" dirty="0"/>
              <a:t>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 </a:t>
            </a:r>
            <a:r>
              <a:rPr lang="ru-RU" sz="1600" dirty="0" err="1"/>
              <a:t>кварталі</a:t>
            </a:r>
            <a:r>
              <a:rPr lang="ru-RU" sz="1600" dirty="0"/>
              <a:t> - 10 </a:t>
            </a:r>
            <a:r>
              <a:rPr lang="ru-RU" sz="1600" dirty="0" err="1"/>
              <a:t>відсотків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II </a:t>
            </a:r>
            <a:r>
              <a:rPr lang="ru-RU" sz="1600" dirty="0" err="1"/>
              <a:t>кварталі</a:t>
            </a:r>
            <a:r>
              <a:rPr lang="ru-RU" sz="1600" dirty="0"/>
              <a:t> - 10 </a:t>
            </a:r>
            <a:r>
              <a:rPr lang="ru-RU" sz="1600" dirty="0" err="1"/>
              <a:t>відсотків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III </a:t>
            </a:r>
            <a:r>
              <a:rPr lang="ru-RU" sz="1600" dirty="0" err="1"/>
              <a:t>кварталі</a:t>
            </a:r>
            <a:r>
              <a:rPr lang="ru-RU" sz="1600" dirty="0"/>
              <a:t> - 50 </a:t>
            </a:r>
            <a:r>
              <a:rPr lang="ru-RU" sz="1600" dirty="0" err="1"/>
              <a:t>відсотків</a:t>
            </a:r>
            <a:r>
              <a:rPr lang="ru-RU" sz="1600" dirty="0"/>
              <a:t>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у </a:t>
            </a:r>
            <a:r>
              <a:rPr lang="ru-RU" sz="1600" dirty="0"/>
              <a:t>IV </a:t>
            </a:r>
            <a:r>
              <a:rPr lang="ru-RU" sz="1600" dirty="0" err="1"/>
              <a:t>кварталі</a:t>
            </a:r>
            <a:r>
              <a:rPr lang="ru-RU" sz="1600" dirty="0"/>
              <a:t> - 30 </a:t>
            </a:r>
            <a:r>
              <a:rPr lang="ru-RU" sz="1600" dirty="0" err="1"/>
              <a:t>відсотків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Помилково</a:t>
            </a:r>
            <a:r>
              <a:rPr lang="ru-RU" sz="1600" dirty="0" smtClean="0"/>
              <a:t> </a:t>
            </a:r>
            <a:r>
              <a:rPr lang="ru-RU" sz="1600" dirty="0"/>
              <a:t>та/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надміру</a:t>
            </a:r>
            <a:r>
              <a:rPr lang="ru-RU" sz="1600" dirty="0"/>
              <a:t> </a:t>
            </a:r>
            <a:r>
              <a:rPr lang="ru-RU" sz="1600" dirty="0" err="1"/>
              <a:t>сплачені</a:t>
            </a:r>
            <a:r>
              <a:rPr lang="ru-RU" sz="1600" dirty="0"/>
              <a:t> </a:t>
            </a:r>
            <a:r>
              <a:rPr lang="ru-RU" sz="1600" dirty="0" err="1"/>
              <a:t>суми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підлягають</a:t>
            </a:r>
            <a:r>
              <a:rPr lang="ru-RU" sz="1600" dirty="0"/>
              <a:t> </a:t>
            </a:r>
            <a:r>
              <a:rPr lang="ru-RU" sz="1600" dirty="0" err="1"/>
              <a:t>поверненню</a:t>
            </a:r>
            <a:r>
              <a:rPr lang="ru-RU" sz="1600" dirty="0"/>
              <a:t> </a:t>
            </a:r>
            <a:r>
              <a:rPr lang="ru-RU" sz="1600" dirty="0" err="1"/>
              <a:t>платнику</a:t>
            </a:r>
            <a:r>
              <a:rPr lang="ru-RU" sz="1600" dirty="0"/>
              <a:t> в порядку, </a:t>
            </a:r>
            <a:r>
              <a:rPr lang="ru-RU" sz="1600" dirty="0" err="1"/>
              <a:t>встановленому</a:t>
            </a:r>
            <a:r>
              <a:rPr lang="ru-RU" sz="1600" dirty="0"/>
              <a:t> </a:t>
            </a:r>
            <a:r>
              <a:rPr lang="ru-RU" sz="1600" dirty="0" err="1"/>
              <a:t>Податковим</a:t>
            </a:r>
            <a:r>
              <a:rPr lang="ru-RU" sz="1600" dirty="0"/>
              <a:t> </a:t>
            </a:r>
            <a:r>
              <a:rPr lang="ru-RU" sz="1600" dirty="0" smtClean="0"/>
              <a:t>Кодексом.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2543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Основним</a:t>
            </a:r>
            <a:r>
              <a:rPr lang="ru-RU" sz="1600" dirty="0"/>
              <a:t> документом в </a:t>
            </a:r>
            <a:r>
              <a:rPr lang="ru-RU" sz="1600" dirty="0" err="1"/>
              <a:t>звітності</a:t>
            </a:r>
            <a:r>
              <a:rPr lang="ru-RU" sz="1600" dirty="0"/>
              <a:t> з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є </a:t>
            </a:r>
            <a:r>
              <a:rPr lang="ru-RU" sz="1600" dirty="0" err="1"/>
              <a:t>податкова</a:t>
            </a:r>
            <a:r>
              <a:rPr lang="ru-RU" sz="1600" dirty="0"/>
              <a:t> </a:t>
            </a:r>
            <a:r>
              <a:rPr lang="ru-RU" sz="1600" dirty="0" err="1"/>
              <a:t>декларація</a:t>
            </a:r>
            <a:r>
              <a:rPr lang="ru-RU" sz="1600" dirty="0"/>
              <a:t>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Форма </a:t>
            </a:r>
            <a:r>
              <a:rPr lang="ru-RU" sz="1600" dirty="0" err="1"/>
              <a:t>декларації</a:t>
            </a:r>
            <a:r>
              <a:rPr lang="ru-RU" sz="1600" dirty="0"/>
              <a:t> для </a:t>
            </a:r>
            <a:r>
              <a:rPr lang="ru-RU" sz="1600" dirty="0" err="1"/>
              <a:t>платників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(ЄП) для </a:t>
            </a:r>
            <a:r>
              <a:rPr lang="ru-RU" sz="1600" dirty="0" err="1"/>
              <a:t>звичайних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1-3 </a:t>
            </a:r>
            <a:r>
              <a:rPr lang="ru-RU" sz="1600" dirty="0" err="1"/>
              <a:t>однакова</a:t>
            </a:r>
            <a:r>
              <a:rPr lang="ru-RU" sz="1600" dirty="0"/>
              <a:t>. </a:t>
            </a:r>
            <a:r>
              <a:rPr lang="ru-RU" sz="1600" dirty="0" err="1"/>
              <a:t>Різниця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різними</a:t>
            </a:r>
            <a:r>
              <a:rPr lang="ru-RU" sz="1600" dirty="0"/>
              <a:t> </a:t>
            </a:r>
            <a:r>
              <a:rPr lang="ru-RU" sz="1600" dirty="0" err="1"/>
              <a:t>групами</a:t>
            </a:r>
            <a:r>
              <a:rPr lang="ru-RU" sz="1600" dirty="0"/>
              <a:t> </a:t>
            </a:r>
            <a:r>
              <a:rPr lang="ru-RU" sz="1600" dirty="0" err="1"/>
              <a:t>полягає</a:t>
            </a:r>
            <a:r>
              <a:rPr lang="ru-RU" sz="1600" dirty="0"/>
              <a:t> </a:t>
            </a:r>
            <a:r>
              <a:rPr lang="ru-RU" sz="1600" dirty="0" err="1"/>
              <a:t>тільки</a:t>
            </a:r>
            <a:r>
              <a:rPr lang="ru-RU" sz="1600" dirty="0"/>
              <a:t> в </a:t>
            </a:r>
            <a:r>
              <a:rPr lang="ru-RU" sz="1600" dirty="0" err="1"/>
              <a:t>розділах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треба </a:t>
            </a:r>
            <a:r>
              <a:rPr lang="ru-RU" sz="1600" dirty="0" err="1"/>
              <a:t>заповнити</a:t>
            </a:r>
            <a:r>
              <a:rPr lang="ru-RU" sz="1600" dirty="0"/>
              <a:t>. </a:t>
            </a:r>
            <a:r>
              <a:rPr lang="ru-RU" sz="1600" dirty="0" err="1"/>
              <a:t>Податкова</a:t>
            </a:r>
            <a:r>
              <a:rPr lang="ru-RU" sz="1600" dirty="0"/>
              <a:t> </a:t>
            </a:r>
            <a:r>
              <a:rPr lang="ru-RU" sz="1600" dirty="0" err="1"/>
              <a:t>декларація</a:t>
            </a:r>
            <a:r>
              <a:rPr lang="ru-RU" sz="1600" dirty="0"/>
              <a:t> </a:t>
            </a:r>
            <a:r>
              <a:rPr lang="ru-RU" sz="1600" dirty="0" err="1"/>
              <a:t>платника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</a:t>
            </a:r>
            <a:r>
              <a:rPr lang="ru-RU" sz="1600" dirty="0" err="1"/>
              <a:t>подається</a:t>
            </a:r>
            <a:r>
              <a:rPr lang="ru-RU" sz="1600" dirty="0"/>
              <a:t> за формою, яка </a:t>
            </a:r>
            <a:r>
              <a:rPr lang="ru-RU" sz="1600" dirty="0" err="1"/>
              <a:t>затверджена</a:t>
            </a:r>
            <a:r>
              <a:rPr lang="ru-RU" sz="1600" dirty="0"/>
              <a:t> наказом </a:t>
            </a:r>
            <a:r>
              <a:rPr lang="ru-RU" sz="1600" dirty="0" err="1"/>
              <a:t>Мінфіну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19.06.2015 № 578 (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змінами</a:t>
            </a:r>
            <a:r>
              <a:rPr lang="ru-RU" sz="1600" dirty="0"/>
              <a:t> за наказом </a:t>
            </a:r>
            <a:r>
              <a:rPr lang="ru-RU" sz="1600" dirty="0" err="1"/>
              <a:t>Мінфіну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09.12.2020 № 752). </a:t>
            </a:r>
            <a:r>
              <a:rPr lang="ru-RU" sz="1600" dirty="0" err="1"/>
              <a:t>Особливістю</a:t>
            </a:r>
            <a:r>
              <a:rPr lang="ru-RU" sz="1600" dirty="0"/>
              <a:t> </a:t>
            </a:r>
            <a:r>
              <a:rPr lang="ru-RU" sz="1600" dirty="0" err="1"/>
              <a:t>даної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є </a:t>
            </a:r>
            <a:r>
              <a:rPr lang="ru-RU" sz="1600" dirty="0" err="1"/>
              <a:t>включення</a:t>
            </a:r>
            <a:r>
              <a:rPr lang="ru-RU" sz="1600" dirty="0"/>
              <a:t> до </a:t>
            </a:r>
            <a:r>
              <a:rPr lang="ru-RU" sz="1600" dirty="0" err="1"/>
              <a:t>неї</a:t>
            </a:r>
            <a:r>
              <a:rPr lang="ru-RU" sz="1600" dirty="0"/>
              <a:t> </a:t>
            </a:r>
            <a:r>
              <a:rPr lang="ru-RU" sz="1600" dirty="0" err="1"/>
              <a:t>спеціального</a:t>
            </a:r>
            <a:r>
              <a:rPr lang="ru-RU" sz="1600" dirty="0"/>
              <a:t> </a:t>
            </a:r>
            <a:r>
              <a:rPr lang="ru-RU" sz="1600" dirty="0" err="1"/>
              <a:t>додатка</a:t>
            </a:r>
            <a:r>
              <a:rPr lang="ru-RU" sz="1600" dirty="0"/>
              <a:t> для </a:t>
            </a:r>
            <a:r>
              <a:rPr lang="ru-RU" sz="1600" dirty="0" err="1"/>
              <a:t>звітування</a:t>
            </a:r>
            <a:r>
              <a:rPr lang="ru-RU" sz="1600" dirty="0"/>
              <a:t> про ЄСВ.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додаток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</a:t>
            </a:r>
            <a:r>
              <a:rPr lang="ru-RU" sz="1600" dirty="0" err="1"/>
              <a:t>підприємцями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груп</a:t>
            </a:r>
            <a:r>
              <a:rPr lang="ru-RU" sz="1600" dirty="0"/>
              <a:t>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 при </a:t>
            </a:r>
            <a:r>
              <a:rPr lang="ru-RU" sz="1600" dirty="0" err="1"/>
              <a:t>звітуванні</a:t>
            </a:r>
            <a:r>
              <a:rPr lang="ru-RU" sz="1600" dirty="0"/>
              <a:t> за весь </a:t>
            </a:r>
            <a:r>
              <a:rPr lang="ru-RU" sz="1600" dirty="0" err="1"/>
              <a:t>рік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наявність</a:t>
            </a:r>
            <a:r>
              <a:rPr lang="ru-RU" sz="1600" dirty="0"/>
              <a:t> </a:t>
            </a:r>
            <a:r>
              <a:rPr lang="ru-RU" sz="1600" dirty="0" err="1"/>
              <a:t>забезпечує</a:t>
            </a:r>
            <a:r>
              <a:rPr lang="ru-RU" sz="1600" dirty="0"/>
              <a:t> одну </a:t>
            </a:r>
            <a:r>
              <a:rPr lang="ru-RU" sz="1600" dirty="0" err="1"/>
              <a:t>єдину</a:t>
            </a:r>
            <a:r>
              <a:rPr lang="ru-RU" sz="1600" dirty="0"/>
              <a:t> </a:t>
            </a:r>
            <a:r>
              <a:rPr lang="ru-RU" sz="1600" dirty="0" err="1"/>
              <a:t>декларацію</a:t>
            </a:r>
            <a:r>
              <a:rPr lang="ru-RU" sz="1600" dirty="0"/>
              <a:t> – як для </a:t>
            </a:r>
            <a:r>
              <a:rPr lang="ru-RU" sz="1600" dirty="0" err="1"/>
              <a:t>єдиного</a:t>
            </a:r>
            <a:r>
              <a:rPr lang="ru-RU" sz="1600" dirty="0"/>
              <a:t> </a:t>
            </a:r>
            <a:r>
              <a:rPr lang="ru-RU" sz="1600" dirty="0" err="1"/>
              <a:t>податку</a:t>
            </a:r>
            <a:r>
              <a:rPr lang="ru-RU" sz="1600" dirty="0"/>
              <a:t>, так і ЄСВ.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23226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Звітним</a:t>
            </a:r>
            <a:r>
              <a:rPr lang="ru-RU" sz="1600" dirty="0"/>
              <a:t> </a:t>
            </a:r>
            <a:r>
              <a:rPr lang="ru-RU" sz="1600" dirty="0" err="1"/>
              <a:t>періодом</a:t>
            </a:r>
            <a:r>
              <a:rPr lang="ru-RU" sz="1600" dirty="0"/>
              <a:t> для </a:t>
            </a:r>
            <a:r>
              <a:rPr lang="ru-RU" sz="1600" dirty="0" err="1"/>
              <a:t>ФОПів</a:t>
            </a:r>
            <a:r>
              <a:rPr lang="ru-RU" sz="1600" dirty="0"/>
              <a:t> 1 та 2 </a:t>
            </a:r>
            <a:r>
              <a:rPr lang="ru-RU" sz="1600" dirty="0" err="1"/>
              <a:t>групи</a:t>
            </a:r>
            <a:r>
              <a:rPr lang="ru-RU" sz="1600" dirty="0"/>
              <a:t> є </a:t>
            </a:r>
            <a:r>
              <a:rPr lang="ru-RU" sz="1600" dirty="0" err="1"/>
              <a:t>рік</a:t>
            </a:r>
            <a:r>
              <a:rPr lang="ru-RU" sz="1600" dirty="0"/>
              <a:t>, строк </a:t>
            </a:r>
            <a:r>
              <a:rPr lang="ru-RU" sz="1600" dirty="0" err="1"/>
              <a:t>подачі</a:t>
            </a:r>
            <a:r>
              <a:rPr lang="ru-RU" sz="1600" dirty="0"/>
              <a:t> </a:t>
            </a:r>
            <a:r>
              <a:rPr lang="ru-RU" sz="1600" dirty="0" err="1"/>
              <a:t>декларації</a:t>
            </a:r>
            <a:r>
              <a:rPr lang="ru-RU" sz="1600" dirty="0"/>
              <a:t> 60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кінця</a:t>
            </a:r>
            <a:r>
              <a:rPr lang="ru-RU" sz="1600" dirty="0"/>
              <a:t> року.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Звітним</a:t>
            </a:r>
            <a:r>
              <a:rPr lang="ru-RU" sz="1600" dirty="0" smtClean="0"/>
              <a:t> </a:t>
            </a:r>
            <a:r>
              <a:rPr lang="ru-RU" sz="1600" dirty="0" err="1"/>
              <a:t>періодом</a:t>
            </a:r>
            <a:r>
              <a:rPr lang="ru-RU" sz="1600" dirty="0"/>
              <a:t> для </a:t>
            </a:r>
            <a:r>
              <a:rPr lang="ru-RU" sz="1600" dirty="0" err="1"/>
              <a:t>ФОПів</a:t>
            </a:r>
            <a:r>
              <a:rPr lang="ru-RU" sz="1600" dirty="0"/>
              <a:t> та Юр. </a:t>
            </a:r>
            <a:r>
              <a:rPr lang="ru-RU" sz="1600" dirty="0" err="1"/>
              <a:t>осіб</a:t>
            </a:r>
            <a:r>
              <a:rPr lang="ru-RU" sz="1600" dirty="0"/>
              <a:t> 3 </a:t>
            </a:r>
            <a:r>
              <a:rPr lang="ru-RU" sz="1600" dirty="0" err="1"/>
              <a:t>групи</a:t>
            </a:r>
            <a:r>
              <a:rPr lang="ru-RU" sz="1600" dirty="0"/>
              <a:t> є квартал, строк </a:t>
            </a:r>
            <a:r>
              <a:rPr lang="ru-RU" sz="1600" dirty="0" err="1"/>
              <a:t>подачі</a:t>
            </a:r>
            <a:r>
              <a:rPr lang="ru-RU" sz="1600" dirty="0"/>
              <a:t> </a:t>
            </a:r>
            <a:r>
              <a:rPr lang="ru-RU" sz="1600" dirty="0" err="1"/>
              <a:t>декларації</a:t>
            </a:r>
            <a:r>
              <a:rPr lang="ru-RU" sz="1600" dirty="0"/>
              <a:t> 40 </a:t>
            </a:r>
            <a:r>
              <a:rPr lang="ru-RU" sz="1600" dirty="0" err="1"/>
              <a:t>календарних</a:t>
            </a:r>
            <a:r>
              <a:rPr lang="ru-RU" sz="1600" dirty="0"/>
              <a:t> </a:t>
            </a:r>
            <a:r>
              <a:rPr lang="ru-RU" sz="1600" dirty="0" err="1"/>
              <a:t>днів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кінця</a:t>
            </a:r>
            <a:r>
              <a:rPr lang="ru-RU" sz="1600" dirty="0"/>
              <a:t> кварталу.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3289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8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dirty="0" err="1"/>
              <a:t>Платники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>
              <a:spcBef>
                <a:spcPct val="0"/>
              </a:spcBef>
              <a:buNone/>
            </a:pPr>
            <a:r>
              <a:rPr lang="ru-RU" sz="2400" dirty="0" err="1" smtClean="0"/>
              <a:t>Юридична</a:t>
            </a:r>
            <a:r>
              <a:rPr lang="ru-RU" sz="2400" dirty="0" smtClean="0"/>
              <a:t> </a:t>
            </a:r>
            <a:r>
              <a:rPr lang="ru-RU" sz="2400" dirty="0"/>
              <a:t>особа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фізична</a:t>
            </a:r>
            <a:r>
              <a:rPr lang="ru-RU" sz="2400" dirty="0"/>
              <a:t> особа - </a:t>
            </a:r>
            <a:r>
              <a:rPr lang="ru-RU" sz="2400" dirty="0" err="1"/>
              <a:t>підприємець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самостійно</a:t>
            </a:r>
            <a:r>
              <a:rPr lang="ru-RU" sz="2400" dirty="0"/>
              <a:t> обрати </a:t>
            </a:r>
            <a:r>
              <a:rPr lang="ru-RU" sz="2400" dirty="0" err="1"/>
              <a:t>спрощену</a:t>
            </a:r>
            <a:r>
              <a:rPr lang="ru-RU" sz="2400" dirty="0"/>
              <a:t> систему </a:t>
            </a:r>
            <a:r>
              <a:rPr lang="ru-RU" sz="2400" dirty="0" err="1"/>
              <a:t>оподаткування</a:t>
            </a:r>
            <a:r>
              <a:rPr lang="ru-RU" sz="2400" dirty="0"/>
              <a:t>, </a:t>
            </a:r>
            <a:r>
              <a:rPr lang="ru-RU" sz="2400" dirty="0" err="1"/>
              <a:t>якщо</a:t>
            </a:r>
            <a:r>
              <a:rPr lang="ru-RU" sz="2400" dirty="0"/>
              <a:t> </a:t>
            </a:r>
            <a:r>
              <a:rPr lang="ru-RU" sz="2400" dirty="0" err="1"/>
              <a:t>така</a:t>
            </a:r>
            <a:r>
              <a:rPr lang="ru-RU" sz="2400" dirty="0"/>
              <a:t> особа </a:t>
            </a:r>
            <a:r>
              <a:rPr lang="ru-RU" sz="2400" dirty="0" err="1"/>
              <a:t>відповідає</a:t>
            </a:r>
            <a:r>
              <a:rPr lang="ru-RU" sz="2400" dirty="0"/>
              <a:t> </a:t>
            </a:r>
            <a:r>
              <a:rPr lang="ru-RU" sz="2400" dirty="0" err="1"/>
              <a:t>вимогам</a:t>
            </a:r>
            <a:r>
              <a:rPr lang="ru-RU" sz="2400" dirty="0"/>
              <a:t>, </a:t>
            </a:r>
            <a:r>
              <a:rPr lang="ru-RU" sz="2400" dirty="0" err="1"/>
              <a:t>встановленим</a:t>
            </a:r>
            <a:r>
              <a:rPr lang="ru-RU" sz="2400" dirty="0"/>
              <a:t> </a:t>
            </a:r>
            <a:r>
              <a:rPr lang="ru-RU" sz="2400" dirty="0" err="1"/>
              <a:t>цією</a:t>
            </a:r>
            <a:r>
              <a:rPr lang="ru-RU" sz="2400" dirty="0"/>
              <a:t> главою, та </a:t>
            </a:r>
            <a:r>
              <a:rPr lang="ru-RU" sz="2400" dirty="0" err="1"/>
              <a:t>реєструється</a:t>
            </a:r>
            <a:r>
              <a:rPr lang="ru-RU" sz="2400" dirty="0"/>
              <a:t> </a:t>
            </a:r>
            <a:r>
              <a:rPr lang="ru-RU" sz="2400" dirty="0" err="1"/>
              <a:t>платником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 в порядку, </a:t>
            </a:r>
            <a:r>
              <a:rPr lang="ru-RU" sz="2400" dirty="0" err="1"/>
              <a:t>визначеному</a:t>
            </a:r>
            <a:r>
              <a:rPr lang="ru-RU" sz="2400" dirty="0"/>
              <a:t> </a:t>
            </a:r>
            <a:r>
              <a:rPr lang="ru-RU" sz="2400" dirty="0" err="1"/>
              <a:t>цією</a:t>
            </a:r>
            <a:r>
              <a:rPr lang="ru-RU" sz="2400" dirty="0"/>
              <a:t> главою. </a:t>
            </a:r>
            <a:endParaRPr lang="ru-RU" sz="2400" dirty="0" smtClean="0"/>
          </a:p>
          <a:p>
            <a:pPr algn="ctr">
              <a:spcBef>
                <a:spcPct val="0"/>
              </a:spcBef>
              <a:buNone/>
            </a:pPr>
            <a:endParaRPr lang="ru-RU" sz="2400" dirty="0"/>
          </a:p>
          <a:p>
            <a:pPr algn="ctr">
              <a:spcBef>
                <a:spcPct val="0"/>
              </a:spcBef>
              <a:buNone/>
            </a:pPr>
            <a:r>
              <a:rPr lang="ru-RU" sz="2400" dirty="0" err="1" smtClean="0"/>
              <a:t>Суб'єкти</a:t>
            </a:r>
            <a:r>
              <a:rPr lang="ru-RU" sz="2400" dirty="0" smtClean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застосовують</a:t>
            </a:r>
            <a:r>
              <a:rPr lang="ru-RU" sz="2400" dirty="0"/>
              <a:t> </a:t>
            </a:r>
            <a:r>
              <a:rPr lang="ru-RU" sz="2400" dirty="0" err="1"/>
              <a:t>спрощену</a:t>
            </a:r>
            <a:r>
              <a:rPr lang="ru-RU" sz="2400" dirty="0"/>
              <a:t> систему </a:t>
            </a:r>
            <a:r>
              <a:rPr lang="ru-RU" sz="2400" dirty="0" err="1"/>
              <a:t>оподаткування</a:t>
            </a:r>
            <a:r>
              <a:rPr lang="ru-RU" sz="2400" dirty="0"/>
              <a:t>, </a:t>
            </a:r>
            <a:r>
              <a:rPr lang="ru-RU" sz="2400" dirty="0" err="1"/>
              <a:t>обліку</a:t>
            </a:r>
            <a:r>
              <a:rPr lang="ru-RU" sz="2400" dirty="0"/>
              <a:t> та </a:t>
            </a:r>
            <a:r>
              <a:rPr lang="ru-RU" sz="2400" dirty="0" err="1"/>
              <a:t>звітності</a:t>
            </a:r>
            <a:r>
              <a:rPr lang="ru-RU" sz="2400" dirty="0"/>
              <a:t>, </a:t>
            </a:r>
            <a:r>
              <a:rPr lang="ru-RU" sz="2400" dirty="0" err="1"/>
              <a:t>поділяються</a:t>
            </a:r>
            <a:r>
              <a:rPr lang="ru-RU" sz="2400" dirty="0"/>
              <a:t> на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 </a:t>
            </a:r>
            <a:r>
              <a:rPr lang="ru-RU" sz="2400" dirty="0" err="1"/>
              <a:t>платників</a:t>
            </a:r>
            <a:r>
              <a:rPr lang="ru-RU" sz="2400" dirty="0"/>
              <a:t> </a:t>
            </a:r>
            <a:r>
              <a:rPr lang="ru-RU" sz="2400" dirty="0" err="1"/>
              <a:t>єдиного</a:t>
            </a:r>
            <a:r>
              <a:rPr lang="ru-RU" sz="2400" dirty="0"/>
              <a:t> </a:t>
            </a:r>
            <a:r>
              <a:rPr lang="ru-RU" sz="2400" dirty="0" err="1"/>
              <a:t>податку</a:t>
            </a:r>
            <a:r>
              <a:rPr lang="ru-RU" sz="2400" dirty="0"/>
              <a:t>: </a:t>
            </a:r>
            <a:endParaRPr lang="ru-RU" sz="2400" dirty="0" smtClean="0"/>
          </a:p>
          <a:p>
            <a:pPr algn="ctr">
              <a:spcBef>
                <a:spcPct val="0"/>
              </a:spcBef>
              <a:buNone/>
            </a:pPr>
            <a:r>
              <a:rPr lang="ru-RU" sz="2400" dirty="0" smtClean="0"/>
              <a:t>1</a:t>
            </a:r>
            <a:r>
              <a:rPr lang="ru-RU" sz="2400" dirty="0"/>
              <a:t>) перша </a:t>
            </a:r>
            <a:r>
              <a:rPr lang="ru-RU" sz="2400" dirty="0" err="1"/>
              <a:t>група</a:t>
            </a:r>
            <a:r>
              <a:rPr lang="ru-RU" sz="2400" dirty="0"/>
              <a:t> - </a:t>
            </a:r>
            <a:r>
              <a:rPr lang="ru-RU" sz="2400" dirty="0" err="1"/>
              <a:t>фізичні</a:t>
            </a:r>
            <a:r>
              <a:rPr lang="ru-RU" sz="2400" dirty="0"/>
              <a:t> особи - </a:t>
            </a:r>
            <a:r>
              <a:rPr lang="ru-RU" sz="2400" dirty="0" err="1"/>
              <a:t>підприємці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</a:t>
            </a:r>
            <a:r>
              <a:rPr lang="ru-RU" sz="2400" dirty="0" err="1"/>
              <a:t>найманих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виключно</a:t>
            </a:r>
            <a:r>
              <a:rPr lang="ru-RU" sz="2400" dirty="0"/>
              <a:t> </a:t>
            </a:r>
            <a:r>
              <a:rPr lang="ru-RU" sz="2400" dirty="0" err="1"/>
              <a:t>роздрібний</a:t>
            </a:r>
            <a:r>
              <a:rPr lang="ru-RU" sz="2400" dirty="0"/>
              <a:t> продаж </a:t>
            </a:r>
            <a:r>
              <a:rPr lang="ru-RU" sz="2400" dirty="0" err="1"/>
              <a:t>товарів</a:t>
            </a:r>
            <a:r>
              <a:rPr lang="ru-RU" sz="2400" dirty="0"/>
              <a:t> з </a:t>
            </a:r>
            <a:r>
              <a:rPr lang="ru-RU" sz="2400" dirty="0" err="1"/>
              <a:t>торговельних</a:t>
            </a:r>
            <a:r>
              <a:rPr lang="ru-RU" sz="2400" dirty="0"/>
              <a:t> </a:t>
            </a:r>
            <a:r>
              <a:rPr lang="ru-RU" sz="2400" dirty="0" err="1"/>
              <a:t>місць</a:t>
            </a:r>
            <a:r>
              <a:rPr lang="ru-RU" sz="2400" dirty="0"/>
              <a:t> на ринках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провадять</a:t>
            </a:r>
            <a:r>
              <a:rPr lang="ru-RU" sz="2400" dirty="0"/>
              <a:t> </a:t>
            </a:r>
            <a:r>
              <a:rPr lang="ru-RU" sz="2400" dirty="0" err="1"/>
              <a:t>господарську</a:t>
            </a:r>
            <a:r>
              <a:rPr lang="ru-RU" sz="2400" dirty="0"/>
              <a:t> </a:t>
            </a:r>
            <a:r>
              <a:rPr lang="ru-RU" sz="2400" dirty="0" err="1"/>
              <a:t>діяльність</a:t>
            </a:r>
            <a:r>
              <a:rPr lang="ru-RU" sz="2400" dirty="0"/>
              <a:t> з </a:t>
            </a:r>
            <a:r>
              <a:rPr lang="ru-RU" sz="2400" dirty="0" err="1"/>
              <a:t>надання</a:t>
            </a:r>
            <a:r>
              <a:rPr lang="ru-RU" sz="2400" dirty="0"/>
              <a:t> </a:t>
            </a:r>
            <a:r>
              <a:rPr lang="ru-RU" sz="2400" dirty="0" err="1"/>
              <a:t>побутових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</a:t>
            </a:r>
            <a:r>
              <a:rPr lang="ru-RU" sz="2400" dirty="0" err="1"/>
              <a:t>населенню</a:t>
            </a:r>
            <a:r>
              <a:rPr lang="ru-RU" sz="2400" dirty="0"/>
              <a:t> і </a:t>
            </a:r>
            <a:r>
              <a:rPr lang="ru-RU" sz="2400" dirty="0" err="1"/>
              <a:t>обсяг</a:t>
            </a:r>
            <a:r>
              <a:rPr lang="ru-RU" sz="2400" dirty="0"/>
              <a:t> доходу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календарного року не </a:t>
            </a:r>
            <a:r>
              <a:rPr lang="ru-RU" sz="2400" dirty="0" err="1"/>
              <a:t>перевищує</a:t>
            </a:r>
            <a:r>
              <a:rPr lang="ru-RU" sz="2400" dirty="0"/>
              <a:t> 167 </a:t>
            </a:r>
            <a:r>
              <a:rPr lang="ru-RU" sz="2400" dirty="0" err="1"/>
              <a:t>розмірів</a:t>
            </a:r>
            <a:r>
              <a:rPr lang="ru-RU" sz="2400" dirty="0"/>
              <a:t> </a:t>
            </a:r>
            <a:r>
              <a:rPr lang="ru-RU" sz="2400" dirty="0" err="1"/>
              <a:t>мінімальної</a:t>
            </a:r>
            <a:r>
              <a:rPr lang="ru-RU" sz="2400" dirty="0"/>
              <a:t> </a:t>
            </a:r>
            <a:r>
              <a:rPr lang="ru-RU" sz="2400" dirty="0" err="1"/>
              <a:t>заробітної</a:t>
            </a:r>
            <a:r>
              <a:rPr lang="ru-RU" sz="2400" dirty="0"/>
              <a:t> плати, </a:t>
            </a:r>
            <a:r>
              <a:rPr lang="ru-RU" sz="2400" dirty="0" err="1"/>
              <a:t>встановленої</a:t>
            </a:r>
            <a:r>
              <a:rPr lang="ru-RU" sz="2400" dirty="0"/>
              <a:t> законом на 1 </a:t>
            </a:r>
            <a:r>
              <a:rPr lang="ru-RU" sz="2400" dirty="0" err="1"/>
              <a:t>січня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року;</a:t>
            </a:r>
            <a:endParaRPr lang="uk-UA" altLang="ru-RU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5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1700" dirty="0"/>
              <a:t>2) друга </a:t>
            </a:r>
            <a:r>
              <a:rPr lang="ru-RU" sz="1700" dirty="0" err="1"/>
              <a:t>група</a:t>
            </a:r>
            <a:r>
              <a:rPr lang="ru-RU" sz="1700" dirty="0"/>
              <a:t> - </a:t>
            </a:r>
            <a:r>
              <a:rPr lang="ru-RU" sz="1700" dirty="0" err="1"/>
              <a:t>фізичні</a:t>
            </a:r>
            <a:r>
              <a:rPr lang="ru-RU" sz="1700" dirty="0"/>
              <a:t> особи - </a:t>
            </a:r>
            <a:r>
              <a:rPr lang="ru-RU" sz="1700" dirty="0" err="1"/>
              <a:t>підприємці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здійснюють</a:t>
            </a:r>
            <a:r>
              <a:rPr lang="ru-RU" sz="1700" dirty="0"/>
              <a:t> </a:t>
            </a:r>
            <a:r>
              <a:rPr lang="ru-RU" sz="1700" dirty="0" err="1"/>
              <a:t>господарську</a:t>
            </a:r>
            <a:r>
              <a:rPr lang="ru-RU" sz="1700" dirty="0"/>
              <a:t> </a:t>
            </a:r>
            <a:r>
              <a:rPr lang="ru-RU" sz="1700" dirty="0" err="1"/>
              <a:t>діяльність</a:t>
            </a:r>
            <a:r>
              <a:rPr lang="ru-RU" sz="1700" dirty="0"/>
              <a:t> з </a:t>
            </a:r>
            <a:r>
              <a:rPr lang="ru-RU" sz="1700" dirty="0" err="1"/>
              <a:t>надання</a:t>
            </a:r>
            <a:r>
              <a:rPr lang="ru-RU" sz="1700" dirty="0"/>
              <a:t> </a:t>
            </a:r>
            <a:r>
              <a:rPr lang="ru-RU" sz="1700" dirty="0" err="1"/>
              <a:t>послуг</a:t>
            </a:r>
            <a:r>
              <a:rPr lang="ru-RU" sz="1700" dirty="0"/>
              <a:t>, у тому </a:t>
            </a:r>
            <a:r>
              <a:rPr lang="ru-RU" sz="1700" dirty="0" err="1"/>
              <a:t>числі</a:t>
            </a:r>
            <a:r>
              <a:rPr lang="ru-RU" sz="1700" dirty="0"/>
              <a:t> </a:t>
            </a:r>
            <a:r>
              <a:rPr lang="ru-RU" sz="1700" dirty="0" err="1"/>
              <a:t>побутових</a:t>
            </a:r>
            <a:r>
              <a:rPr lang="ru-RU" sz="1700" dirty="0"/>
              <a:t>, </a:t>
            </a:r>
            <a:r>
              <a:rPr lang="ru-RU" sz="1700" dirty="0" err="1"/>
              <a:t>платникам</a:t>
            </a:r>
            <a:r>
              <a:rPr lang="ru-RU" sz="1700" dirty="0"/>
              <a:t> </a:t>
            </a:r>
            <a:r>
              <a:rPr lang="ru-RU" sz="1700" dirty="0" err="1"/>
              <a:t>єдиного</a:t>
            </a:r>
            <a:r>
              <a:rPr lang="ru-RU" sz="1700" dirty="0"/>
              <a:t> </a:t>
            </a:r>
            <a:r>
              <a:rPr lang="ru-RU" sz="1700" dirty="0" err="1"/>
              <a:t>податку</a:t>
            </a:r>
            <a:r>
              <a:rPr lang="ru-RU" sz="1700" dirty="0"/>
              <a:t> та/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населенню</a:t>
            </a:r>
            <a:r>
              <a:rPr lang="ru-RU" sz="1700" dirty="0"/>
              <a:t>, </a:t>
            </a:r>
            <a:r>
              <a:rPr lang="ru-RU" sz="1700" dirty="0" err="1"/>
              <a:t>виробництво</a:t>
            </a:r>
            <a:r>
              <a:rPr lang="ru-RU" sz="1700" dirty="0"/>
              <a:t> та/</a:t>
            </a:r>
            <a:r>
              <a:rPr lang="ru-RU" sz="1700" dirty="0" err="1"/>
              <a:t>або</a:t>
            </a:r>
            <a:r>
              <a:rPr lang="ru-RU" sz="1700" dirty="0"/>
              <a:t> продаж </a:t>
            </a:r>
            <a:r>
              <a:rPr lang="ru-RU" sz="1700" dirty="0" err="1"/>
              <a:t>товарів</a:t>
            </a:r>
            <a:r>
              <a:rPr lang="ru-RU" sz="1700" dirty="0"/>
              <a:t>, </a:t>
            </a:r>
            <a:r>
              <a:rPr lang="ru-RU" sz="1700" dirty="0" err="1"/>
              <a:t>діяльність</a:t>
            </a:r>
            <a:r>
              <a:rPr lang="ru-RU" sz="1700" dirty="0"/>
              <a:t> у </a:t>
            </a:r>
            <a:r>
              <a:rPr lang="ru-RU" sz="1700" dirty="0" err="1"/>
              <a:t>сфері</a:t>
            </a:r>
            <a:r>
              <a:rPr lang="ru-RU" sz="1700" dirty="0"/>
              <a:t> ресторанного </a:t>
            </a:r>
            <a:r>
              <a:rPr lang="ru-RU" sz="1700" dirty="0" err="1"/>
              <a:t>господарства</a:t>
            </a:r>
            <a:r>
              <a:rPr lang="ru-RU" sz="1700" dirty="0"/>
              <a:t>, за </a:t>
            </a:r>
            <a:r>
              <a:rPr lang="ru-RU" sz="1700" dirty="0" err="1"/>
              <a:t>умови</a:t>
            </a:r>
            <a:r>
              <a:rPr lang="ru-RU" sz="1700" dirty="0"/>
              <a:t>, </a:t>
            </a:r>
            <a:r>
              <a:rPr lang="ru-RU" sz="1700" dirty="0" err="1"/>
              <a:t>що</a:t>
            </a:r>
            <a:r>
              <a:rPr lang="ru-RU" sz="1700" dirty="0"/>
              <a:t> </a:t>
            </a:r>
            <a:r>
              <a:rPr lang="ru-RU" sz="1700" dirty="0" err="1"/>
              <a:t>протягом</a:t>
            </a:r>
            <a:r>
              <a:rPr lang="ru-RU" sz="1700" dirty="0"/>
              <a:t> календарного року </a:t>
            </a:r>
            <a:r>
              <a:rPr lang="ru-RU" sz="1700" dirty="0" err="1"/>
              <a:t>відповідають</a:t>
            </a:r>
            <a:r>
              <a:rPr lang="ru-RU" sz="1700" dirty="0"/>
              <a:t> </a:t>
            </a:r>
            <a:r>
              <a:rPr lang="ru-RU" sz="1700" dirty="0" err="1"/>
              <a:t>сукупності</a:t>
            </a:r>
            <a:r>
              <a:rPr lang="ru-RU" sz="1700" dirty="0"/>
              <a:t> таких </a:t>
            </a:r>
            <a:r>
              <a:rPr lang="ru-RU" sz="1700" dirty="0" err="1"/>
              <a:t>критеріїв</a:t>
            </a:r>
            <a:r>
              <a:rPr lang="ru-RU" sz="1700" dirty="0"/>
              <a:t>: не </a:t>
            </a:r>
            <a:r>
              <a:rPr lang="ru-RU" sz="1700" dirty="0" err="1"/>
              <a:t>використовують</a:t>
            </a:r>
            <a:r>
              <a:rPr lang="ru-RU" sz="1700" dirty="0"/>
              <a:t> </a:t>
            </a:r>
            <a:r>
              <a:rPr lang="ru-RU" sz="1700" dirty="0" err="1"/>
              <a:t>працю</a:t>
            </a:r>
            <a:r>
              <a:rPr lang="ru-RU" sz="1700" dirty="0"/>
              <a:t> </a:t>
            </a:r>
            <a:r>
              <a:rPr lang="ru-RU" sz="1700" dirty="0" err="1"/>
              <a:t>найманих</a:t>
            </a:r>
            <a:r>
              <a:rPr lang="ru-RU" sz="1700" dirty="0"/>
              <a:t> </a:t>
            </a:r>
            <a:r>
              <a:rPr lang="ru-RU" sz="1700" dirty="0" err="1"/>
              <a:t>осіб</a:t>
            </a:r>
            <a:r>
              <a:rPr lang="ru-RU" sz="1700" dirty="0"/>
              <a:t> </a:t>
            </a:r>
            <a:r>
              <a:rPr lang="ru-RU" sz="1700" dirty="0" err="1"/>
              <a:t>або</a:t>
            </a:r>
            <a:r>
              <a:rPr lang="ru-RU" sz="1700" dirty="0"/>
              <a:t> </a:t>
            </a:r>
            <a:r>
              <a:rPr lang="ru-RU" sz="1700" dirty="0" err="1"/>
              <a:t>кількість</a:t>
            </a:r>
            <a:r>
              <a:rPr lang="ru-RU" sz="1700" dirty="0"/>
              <a:t> </a:t>
            </a:r>
            <a:r>
              <a:rPr lang="ru-RU" sz="1700" dirty="0" err="1"/>
              <a:t>осіб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перебувають</a:t>
            </a:r>
            <a:r>
              <a:rPr lang="ru-RU" sz="1700" dirty="0"/>
              <a:t> з ними у </a:t>
            </a:r>
            <a:r>
              <a:rPr lang="ru-RU" sz="1700" dirty="0" err="1"/>
              <a:t>трудових</a:t>
            </a:r>
            <a:r>
              <a:rPr lang="ru-RU" sz="1700" dirty="0"/>
              <a:t> </a:t>
            </a:r>
            <a:r>
              <a:rPr lang="ru-RU" sz="1700" dirty="0" err="1"/>
              <a:t>відносинах</a:t>
            </a:r>
            <a:r>
              <a:rPr lang="ru-RU" sz="1700" dirty="0"/>
              <a:t>, </a:t>
            </a:r>
            <a:r>
              <a:rPr lang="ru-RU" sz="1700" dirty="0" err="1"/>
              <a:t>одночасно</a:t>
            </a:r>
            <a:r>
              <a:rPr lang="ru-RU" sz="1700" dirty="0"/>
              <a:t> не </a:t>
            </a:r>
            <a:r>
              <a:rPr lang="ru-RU" sz="1700" dirty="0" err="1"/>
              <a:t>перевищує</a:t>
            </a:r>
            <a:r>
              <a:rPr lang="ru-RU" sz="1700" dirty="0"/>
              <a:t> 10 </a:t>
            </a:r>
            <a:r>
              <a:rPr lang="ru-RU" sz="1700" dirty="0" err="1"/>
              <a:t>осіб</a:t>
            </a:r>
            <a:r>
              <a:rPr lang="ru-RU" sz="1700" dirty="0"/>
              <a:t>; </a:t>
            </a:r>
            <a:r>
              <a:rPr lang="ru-RU" sz="1700" dirty="0" err="1"/>
              <a:t>обсяг</a:t>
            </a:r>
            <a:r>
              <a:rPr lang="ru-RU" sz="1700" dirty="0"/>
              <a:t> доходу не </a:t>
            </a:r>
            <a:r>
              <a:rPr lang="ru-RU" sz="1700" dirty="0" err="1"/>
              <a:t>перевищує</a:t>
            </a:r>
            <a:r>
              <a:rPr lang="ru-RU" sz="1700" dirty="0"/>
              <a:t> 834 </a:t>
            </a:r>
            <a:r>
              <a:rPr lang="ru-RU" sz="1700" dirty="0" err="1"/>
              <a:t>розміри</a:t>
            </a:r>
            <a:r>
              <a:rPr lang="ru-RU" sz="1700" dirty="0"/>
              <a:t> </a:t>
            </a:r>
            <a:r>
              <a:rPr lang="ru-RU" sz="1700" dirty="0" err="1"/>
              <a:t>мінімальної</a:t>
            </a:r>
            <a:r>
              <a:rPr lang="ru-RU" sz="1700" dirty="0"/>
              <a:t> </a:t>
            </a:r>
            <a:r>
              <a:rPr lang="ru-RU" sz="1700" dirty="0" err="1"/>
              <a:t>заробітної</a:t>
            </a:r>
            <a:r>
              <a:rPr lang="ru-RU" sz="1700" dirty="0"/>
              <a:t> плати, </a:t>
            </a:r>
            <a:r>
              <a:rPr lang="ru-RU" sz="1700" dirty="0" err="1"/>
              <a:t>встановленої</a:t>
            </a:r>
            <a:r>
              <a:rPr lang="ru-RU" sz="1700" dirty="0"/>
              <a:t> законом на 1 </a:t>
            </a:r>
            <a:r>
              <a:rPr lang="ru-RU" sz="1700" dirty="0" err="1"/>
              <a:t>січня</a:t>
            </a:r>
            <a:r>
              <a:rPr lang="ru-RU" sz="1700" dirty="0"/>
              <a:t> </a:t>
            </a:r>
            <a:r>
              <a:rPr lang="ru-RU" sz="1700" dirty="0" err="1"/>
              <a:t>податкового</a:t>
            </a:r>
            <a:r>
              <a:rPr lang="ru-RU" sz="1700" dirty="0"/>
              <a:t> (</a:t>
            </a:r>
            <a:r>
              <a:rPr lang="ru-RU" sz="1700" dirty="0" err="1"/>
              <a:t>звітного</a:t>
            </a:r>
            <a:r>
              <a:rPr lang="ru-RU" sz="1700" dirty="0"/>
              <a:t>) року. не </a:t>
            </a:r>
            <a:r>
              <a:rPr lang="ru-RU" sz="1700" dirty="0" err="1"/>
              <a:t>поширюється</a:t>
            </a:r>
            <a:r>
              <a:rPr lang="ru-RU" sz="1700" dirty="0"/>
              <a:t> на </a:t>
            </a:r>
            <a:r>
              <a:rPr lang="ru-RU" sz="1700" dirty="0" err="1"/>
              <a:t>фізичних</a:t>
            </a:r>
            <a:r>
              <a:rPr lang="ru-RU" sz="1700" dirty="0"/>
              <a:t> </a:t>
            </a:r>
            <a:r>
              <a:rPr lang="ru-RU" sz="1700" dirty="0" err="1"/>
              <a:t>осіб</a:t>
            </a:r>
            <a:r>
              <a:rPr lang="ru-RU" sz="1700" dirty="0"/>
              <a:t> - </a:t>
            </a:r>
            <a:r>
              <a:rPr lang="ru-RU" sz="1700" dirty="0" err="1"/>
              <a:t>підприємців</a:t>
            </a:r>
            <a:r>
              <a:rPr lang="ru-RU" sz="1700" dirty="0"/>
              <a:t>, </a:t>
            </a:r>
            <a:r>
              <a:rPr lang="ru-RU" sz="1700" dirty="0" err="1"/>
              <a:t>які</a:t>
            </a:r>
            <a:r>
              <a:rPr lang="ru-RU" sz="1700" dirty="0"/>
              <a:t> </a:t>
            </a:r>
            <a:r>
              <a:rPr lang="ru-RU" sz="1700" dirty="0" err="1"/>
              <a:t>надають</a:t>
            </a:r>
            <a:r>
              <a:rPr lang="ru-RU" sz="1700" dirty="0"/>
              <a:t> </a:t>
            </a:r>
            <a:r>
              <a:rPr lang="ru-RU" sz="1700" dirty="0" err="1"/>
              <a:t>посередницькі</a:t>
            </a:r>
            <a:r>
              <a:rPr lang="ru-RU" sz="1700" dirty="0"/>
              <a:t> </a:t>
            </a:r>
            <a:r>
              <a:rPr lang="ru-RU" sz="1700" dirty="0" err="1"/>
              <a:t>послуги</a:t>
            </a:r>
            <a:r>
              <a:rPr lang="ru-RU" sz="1700" dirty="0"/>
              <a:t> з </a:t>
            </a:r>
            <a:r>
              <a:rPr lang="ru-RU" sz="1700" dirty="0" err="1"/>
              <a:t>купівлі</a:t>
            </a:r>
            <a:r>
              <a:rPr lang="ru-RU" sz="1700" dirty="0"/>
              <a:t>, продажу, </a:t>
            </a:r>
            <a:r>
              <a:rPr lang="ru-RU" sz="1700" dirty="0" err="1"/>
              <a:t>оренди</a:t>
            </a:r>
            <a:r>
              <a:rPr lang="ru-RU" sz="1700" dirty="0"/>
              <a:t> та </a:t>
            </a:r>
            <a:r>
              <a:rPr lang="ru-RU" sz="1700" dirty="0" err="1"/>
              <a:t>оцінювання</a:t>
            </a:r>
            <a:r>
              <a:rPr lang="ru-RU" sz="1700" dirty="0"/>
              <a:t> </a:t>
            </a:r>
            <a:r>
              <a:rPr lang="ru-RU" sz="1700" dirty="0" err="1"/>
              <a:t>нерухомого</a:t>
            </a:r>
            <a:r>
              <a:rPr lang="ru-RU" sz="1700" dirty="0"/>
              <a:t> майна (</a:t>
            </a:r>
            <a:r>
              <a:rPr lang="ru-RU" sz="1700" dirty="0" err="1"/>
              <a:t>група</a:t>
            </a:r>
            <a:r>
              <a:rPr lang="ru-RU" sz="1700" dirty="0"/>
              <a:t> 70.31 КВЕД ДК 009:2005), </a:t>
            </a:r>
            <a:r>
              <a:rPr lang="ru-RU" sz="1700" dirty="0" err="1"/>
              <a:t>послуги</a:t>
            </a:r>
            <a:r>
              <a:rPr lang="ru-RU" sz="1700" dirty="0"/>
              <a:t> з </a:t>
            </a:r>
            <a:r>
              <a:rPr lang="ru-RU" sz="1700" dirty="0" err="1"/>
              <a:t>надання</a:t>
            </a:r>
            <a:r>
              <a:rPr lang="ru-RU" sz="1700" dirty="0"/>
              <a:t> доступу до </a:t>
            </a:r>
            <a:r>
              <a:rPr lang="ru-RU" sz="1700" dirty="0" err="1"/>
              <a:t>мережі</a:t>
            </a:r>
            <a:r>
              <a:rPr lang="ru-RU" sz="1700" dirty="0"/>
              <a:t> </a:t>
            </a:r>
            <a:r>
              <a:rPr lang="ru-RU" sz="1700" dirty="0" err="1"/>
              <a:t>Інтернет</a:t>
            </a:r>
            <a:r>
              <a:rPr lang="ru-RU" sz="1700" dirty="0"/>
              <a:t>, а </a:t>
            </a:r>
            <a:r>
              <a:rPr lang="ru-RU" sz="1700" dirty="0" err="1"/>
              <a:t>також</a:t>
            </a:r>
            <a:r>
              <a:rPr lang="ru-RU" sz="1700" dirty="0"/>
              <a:t> </a:t>
            </a:r>
            <a:r>
              <a:rPr lang="ru-RU" sz="1700" dirty="0" err="1"/>
              <a:t>здійснюють</a:t>
            </a:r>
            <a:r>
              <a:rPr lang="ru-RU" sz="1700" dirty="0"/>
              <a:t> </a:t>
            </a:r>
            <a:r>
              <a:rPr lang="ru-RU" sz="1700" dirty="0" err="1"/>
              <a:t>діяльність</a:t>
            </a:r>
            <a:r>
              <a:rPr lang="ru-RU" sz="1700" dirty="0"/>
              <a:t> з </a:t>
            </a:r>
            <a:r>
              <a:rPr lang="ru-RU" sz="1700" dirty="0" err="1"/>
              <a:t>виробництва</a:t>
            </a:r>
            <a:r>
              <a:rPr lang="ru-RU" sz="1700" dirty="0"/>
              <a:t>, </a:t>
            </a:r>
            <a:r>
              <a:rPr lang="ru-RU" sz="1700" dirty="0" err="1"/>
              <a:t>постачання</a:t>
            </a:r>
            <a:r>
              <a:rPr lang="ru-RU" sz="1700" dirty="0"/>
              <a:t>, продажу (</a:t>
            </a:r>
            <a:r>
              <a:rPr lang="ru-RU" sz="1700" dirty="0" err="1"/>
              <a:t>реалізації</a:t>
            </a:r>
            <a:r>
              <a:rPr lang="ru-RU" sz="1700" dirty="0"/>
              <a:t>) </a:t>
            </a:r>
            <a:r>
              <a:rPr lang="ru-RU" sz="1700" dirty="0" err="1"/>
              <a:t>ювелірних</a:t>
            </a:r>
            <a:r>
              <a:rPr lang="ru-RU" sz="1700" dirty="0"/>
              <a:t> та </a:t>
            </a:r>
            <a:r>
              <a:rPr lang="ru-RU" sz="1700" dirty="0" err="1"/>
              <a:t>побутових</a:t>
            </a:r>
            <a:r>
              <a:rPr lang="ru-RU" sz="1700" dirty="0"/>
              <a:t> </a:t>
            </a:r>
            <a:r>
              <a:rPr lang="ru-RU" sz="1700" dirty="0" err="1"/>
              <a:t>виробів</a:t>
            </a:r>
            <a:r>
              <a:rPr lang="ru-RU" sz="1700" dirty="0"/>
              <a:t> з </a:t>
            </a:r>
            <a:r>
              <a:rPr lang="ru-RU" sz="1700" dirty="0" err="1"/>
              <a:t>дорогоцінних</a:t>
            </a:r>
            <a:r>
              <a:rPr lang="ru-RU" sz="1700" dirty="0"/>
              <a:t> </a:t>
            </a:r>
            <a:r>
              <a:rPr lang="ru-RU" sz="1700" dirty="0" err="1"/>
              <a:t>металів</a:t>
            </a:r>
            <a:r>
              <a:rPr lang="ru-RU" sz="1700" dirty="0"/>
              <a:t>, </a:t>
            </a:r>
            <a:r>
              <a:rPr lang="ru-RU" sz="1700" dirty="0" err="1"/>
              <a:t>дорогоцінного</a:t>
            </a:r>
            <a:r>
              <a:rPr lang="ru-RU" sz="1700" dirty="0"/>
              <a:t> </a:t>
            </a:r>
            <a:r>
              <a:rPr lang="ru-RU" sz="1700" dirty="0" err="1"/>
              <a:t>каміння</a:t>
            </a:r>
            <a:r>
              <a:rPr lang="ru-RU" sz="1700" dirty="0"/>
              <a:t>, </a:t>
            </a:r>
            <a:r>
              <a:rPr lang="ru-RU" sz="1700" dirty="0" err="1"/>
              <a:t>дорогоцінного</a:t>
            </a:r>
            <a:r>
              <a:rPr lang="ru-RU" sz="1700" dirty="0"/>
              <a:t> </a:t>
            </a:r>
            <a:r>
              <a:rPr lang="ru-RU" sz="1700" dirty="0" err="1"/>
              <a:t>каміння</a:t>
            </a:r>
            <a:r>
              <a:rPr lang="ru-RU" sz="1700" dirty="0"/>
              <a:t> органогенного </a:t>
            </a:r>
            <a:r>
              <a:rPr lang="ru-RU" sz="1700" dirty="0" err="1"/>
              <a:t>утворення</a:t>
            </a:r>
            <a:r>
              <a:rPr lang="ru-RU" sz="1700" dirty="0"/>
              <a:t> та </a:t>
            </a:r>
            <a:r>
              <a:rPr lang="ru-RU" sz="1700" dirty="0" err="1"/>
              <a:t>напівдорогоцінного</a:t>
            </a:r>
            <a:r>
              <a:rPr lang="ru-RU" sz="1700" dirty="0"/>
              <a:t> </a:t>
            </a:r>
            <a:r>
              <a:rPr lang="ru-RU" sz="1700" dirty="0" err="1"/>
              <a:t>каміння</a:t>
            </a:r>
            <a:r>
              <a:rPr lang="ru-RU" sz="1700" dirty="0"/>
              <a:t>. </a:t>
            </a:r>
            <a:r>
              <a:rPr lang="ru-RU" sz="1700" dirty="0" err="1"/>
              <a:t>Такі</a:t>
            </a:r>
            <a:r>
              <a:rPr lang="ru-RU" sz="1700" dirty="0"/>
              <a:t> </a:t>
            </a:r>
            <a:r>
              <a:rPr lang="ru-RU" sz="1700" dirty="0" err="1"/>
              <a:t>фізичні</a:t>
            </a:r>
            <a:r>
              <a:rPr lang="ru-RU" sz="1700" dirty="0"/>
              <a:t> особи - </a:t>
            </a:r>
            <a:r>
              <a:rPr lang="ru-RU" sz="1700" dirty="0" err="1"/>
              <a:t>підприємці</a:t>
            </a:r>
            <a:r>
              <a:rPr lang="ru-RU" sz="1700" dirty="0"/>
              <a:t> належать </a:t>
            </a:r>
            <a:r>
              <a:rPr lang="ru-RU" sz="1700" dirty="0" err="1"/>
              <a:t>виключно</a:t>
            </a:r>
            <a:r>
              <a:rPr lang="ru-RU" sz="1700" dirty="0"/>
              <a:t> до </a:t>
            </a:r>
            <a:r>
              <a:rPr lang="ru-RU" sz="1700" dirty="0" err="1"/>
              <a:t>третьої</a:t>
            </a:r>
            <a:r>
              <a:rPr lang="ru-RU" sz="1700" dirty="0"/>
              <a:t> </a:t>
            </a:r>
            <a:r>
              <a:rPr lang="ru-RU" sz="1700" dirty="0" err="1"/>
              <a:t>групи</a:t>
            </a:r>
            <a:r>
              <a:rPr lang="ru-RU" sz="1700" dirty="0"/>
              <a:t> </a:t>
            </a:r>
            <a:r>
              <a:rPr lang="ru-RU" sz="1700" dirty="0" err="1"/>
              <a:t>платників</a:t>
            </a:r>
            <a:r>
              <a:rPr lang="ru-RU" sz="1700" dirty="0"/>
              <a:t> </a:t>
            </a:r>
            <a:r>
              <a:rPr lang="ru-RU" sz="1700" dirty="0" err="1"/>
              <a:t>єдиного</a:t>
            </a:r>
            <a:r>
              <a:rPr lang="ru-RU" sz="1700" dirty="0"/>
              <a:t> </a:t>
            </a:r>
            <a:r>
              <a:rPr lang="ru-RU" sz="1700" dirty="0" err="1"/>
              <a:t>податку</a:t>
            </a:r>
            <a:r>
              <a:rPr lang="ru-RU" sz="1700" dirty="0"/>
              <a:t>, </a:t>
            </a:r>
            <a:r>
              <a:rPr lang="ru-RU" sz="1700" dirty="0" err="1"/>
              <a:t>якщо</a:t>
            </a:r>
            <a:r>
              <a:rPr lang="ru-RU" sz="1700" dirty="0"/>
              <a:t> </a:t>
            </a:r>
            <a:r>
              <a:rPr lang="ru-RU" sz="1700" dirty="0" err="1"/>
              <a:t>відповідають</a:t>
            </a:r>
            <a:r>
              <a:rPr lang="ru-RU" sz="1700" dirty="0"/>
              <a:t> </a:t>
            </a:r>
            <a:r>
              <a:rPr lang="ru-RU" sz="1700" dirty="0" err="1"/>
              <a:t>вимогам</a:t>
            </a:r>
            <a:r>
              <a:rPr lang="ru-RU" sz="1700" dirty="0"/>
              <a:t>, </a:t>
            </a:r>
            <a:r>
              <a:rPr lang="ru-RU" sz="1700" dirty="0" err="1"/>
              <a:t>встановленим</a:t>
            </a:r>
            <a:r>
              <a:rPr lang="ru-RU" sz="1700" dirty="0"/>
              <a:t> для </a:t>
            </a:r>
            <a:r>
              <a:rPr lang="ru-RU" sz="1700" dirty="0" err="1"/>
              <a:t>такої</a:t>
            </a:r>
            <a:r>
              <a:rPr lang="ru-RU" sz="1700" dirty="0"/>
              <a:t> </a:t>
            </a:r>
            <a:r>
              <a:rPr lang="ru-RU" sz="1700" dirty="0" err="1"/>
              <a:t>групи</a:t>
            </a:r>
            <a:r>
              <a:rPr lang="ru-RU" sz="1700" dirty="0"/>
              <a:t>;</a:t>
            </a:r>
            <a:endParaRPr lang="uk-UA" altLang="ru-RU" sz="17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94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dirty="0"/>
              <a:t>3) </a:t>
            </a:r>
            <a:r>
              <a:rPr lang="ru-RU" sz="2400" dirty="0" err="1"/>
              <a:t>третя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- </a:t>
            </a:r>
            <a:r>
              <a:rPr lang="ru-RU" sz="2400" dirty="0" err="1"/>
              <a:t>фізичні</a:t>
            </a:r>
            <a:r>
              <a:rPr lang="ru-RU" sz="2400" dirty="0"/>
              <a:t> особи - </a:t>
            </a:r>
            <a:r>
              <a:rPr lang="ru-RU" sz="2400" dirty="0" err="1"/>
              <a:t>підприємці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не </a:t>
            </a: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працю</a:t>
            </a:r>
            <a:r>
              <a:rPr lang="ru-RU" sz="2400" dirty="0"/>
              <a:t> </a:t>
            </a:r>
            <a:r>
              <a:rPr lang="ru-RU" sz="2400" dirty="0" err="1"/>
              <a:t>найманих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перебувають</a:t>
            </a:r>
            <a:r>
              <a:rPr lang="ru-RU" sz="2400" dirty="0"/>
              <a:t> з ними у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/>
              <a:t>відносинах</a:t>
            </a:r>
            <a:r>
              <a:rPr lang="ru-RU" sz="2400" dirty="0"/>
              <a:t>, не </a:t>
            </a:r>
            <a:r>
              <a:rPr lang="ru-RU" sz="2400" dirty="0" err="1"/>
              <a:t>обмежена</a:t>
            </a:r>
            <a:r>
              <a:rPr lang="ru-RU" sz="2400" dirty="0"/>
              <a:t> та </a:t>
            </a:r>
            <a:r>
              <a:rPr lang="ru-RU" sz="2400" dirty="0" err="1"/>
              <a:t>юридичні</a:t>
            </a:r>
            <a:r>
              <a:rPr lang="ru-RU" sz="2400" dirty="0"/>
              <a:t> особи - </a:t>
            </a:r>
            <a:r>
              <a:rPr lang="ru-RU" sz="2400" dirty="0" err="1"/>
              <a:t>суб’єкти</a:t>
            </a:r>
            <a:r>
              <a:rPr lang="ru-RU" sz="2400" dirty="0"/>
              <a:t> </a:t>
            </a:r>
            <a:r>
              <a:rPr lang="ru-RU" sz="2400" dirty="0" err="1"/>
              <a:t>господарювання</a:t>
            </a:r>
            <a:r>
              <a:rPr lang="ru-RU" sz="2400" dirty="0"/>
              <a:t> будь-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організаційно-правової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протягом</a:t>
            </a:r>
            <a:r>
              <a:rPr lang="ru-RU" sz="2400" dirty="0"/>
              <a:t> календарного року </a:t>
            </a:r>
            <a:r>
              <a:rPr lang="ru-RU" sz="2400" dirty="0" err="1"/>
              <a:t>обсяг</a:t>
            </a:r>
            <a:r>
              <a:rPr lang="ru-RU" sz="2400" dirty="0"/>
              <a:t> доходу не </a:t>
            </a:r>
            <a:r>
              <a:rPr lang="ru-RU" sz="2400" dirty="0" err="1"/>
              <a:t>перевищує</a:t>
            </a:r>
            <a:r>
              <a:rPr lang="ru-RU" sz="2400" dirty="0"/>
              <a:t> 1167 </a:t>
            </a:r>
            <a:r>
              <a:rPr lang="ru-RU" sz="2400" dirty="0" err="1"/>
              <a:t>розмірів</a:t>
            </a:r>
            <a:r>
              <a:rPr lang="ru-RU" sz="2400" dirty="0"/>
              <a:t> </a:t>
            </a:r>
            <a:r>
              <a:rPr lang="ru-RU" sz="2400" dirty="0" err="1"/>
              <a:t>мінімальної</a:t>
            </a:r>
            <a:r>
              <a:rPr lang="ru-RU" sz="2400" dirty="0"/>
              <a:t> </a:t>
            </a:r>
            <a:r>
              <a:rPr lang="ru-RU" sz="2400" dirty="0" err="1"/>
              <a:t>заробітної</a:t>
            </a:r>
            <a:r>
              <a:rPr lang="ru-RU" sz="2400" dirty="0"/>
              <a:t> плати, </a:t>
            </a:r>
            <a:r>
              <a:rPr lang="ru-RU" sz="2400" dirty="0" err="1"/>
              <a:t>встановленої</a:t>
            </a:r>
            <a:r>
              <a:rPr lang="ru-RU" sz="2400" dirty="0"/>
              <a:t> законом на 1 </a:t>
            </a:r>
            <a:r>
              <a:rPr lang="ru-RU" sz="2400" dirty="0" err="1"/>
              <a:t>січня</a:t>
            </a:r>
            <a:r>
              <a:rPr lang="ru-RU" sz="2400" dirty="0"/>
              <a:t> </a:t>
            </a:r>
            <a:r>
              <a:rPr lang="ru-RU" sz="2400" dirty="0" err="1"/>
              <a:t>податкового</a:t>
            </a:r>
            <a:r>
              <a:rPr lang="ru-RU" sz="2400" dirty="0"/>
              <a:t> (</a:t>
            </a:r>
            <a:r>
              <a:rPr lang="ru-RU" sz="2400" dirty="0" err="1"/>
              <a:t>звітного</a:t>
            </a:r>
            <a:r>
              <a:rPr lang="ru-RU" sz="2400" dirty="0"/>
              <a:t>) року;</a:t>
            </a:r>
            <a:endParaRPr lang="uk-UA" altLang="ru-RU" sz="2400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5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4) </a:t>
            </a:r>
            <a:r>
              <a:rPr lang="ru-RU" dirty="0" err="1"/>
              <a:t>четверта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сільськогосподарські</a:t>
            </a:r>
            <a:r>
              <a:rPr lang="ru-RU" dirty="0"/>
              <a:t> </a:t>
            </a:r>
            <a:r>
              <a:rPr lang="ru-RU" dirty="0" err="1"/>
              <a:t>товаровиробники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dirty="0" smtClean="0"/>
              <a:t>а</a:t>
            </a:r>
            <a:r>
              <a:rPr lang="ru-RU" dirty="0"/>
              <a:t>) </a:t>
            </a:r>
            <a:r>
              <a:rPr lang="ru-RU" dirty="0" err="1"/>
              <a:t>юридичні</a:t>
            </a:r>
            <a:r>
              <a:rPr lang="ru-RU" dirty="0"/>
              <a:t> особи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організаційно-правової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товаровиробництва</a:t>
            </a:r>
            <a:r>
              <a:rPr lang="ru-RU" dirty="0"/>
              <a:t> за </a:t>
            </a:r>
            <a:r>
              <a:rPr lang="ru-RU" dirty="0" err="1"/>
              <a:t>попередній</a:t>
            </a:r>
            <a:r>
              <a:rPr lang="ru-RU" dirty="0"/>
              <a:t> </a:t>
            </a:r>
            <a:r>
              <a:rPr lang="ru-RU" dirty="0" err="1"/>
              <a:t>податковий</a:t>
            </a:r>
            <a:r>
              <a:rPr lang="ru-RU" dirty="0"/>
              <a:t> (</a:t>
            </a:r>
            <a:r>
              <a:rPr lang="ru-RU" dirty="0" err="1"/>
              <a:t>звітний</a:t>
            </a:r>
            <a:r>
              <a:rPr lang="ru-RU" dirty="0"/>
              <a:t>)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дорівнює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75 </a:t>
            </a:r>
            <a:r>
              <a:rPr lang="ru-RU" dirty="0" err="1"/>
              <a:t>відсотків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 err="1"/>
              <a:t>фізичні</a:t>
            </a:r>
            <a:r>
              <a:rPr lang="ru-RU" dirty="0"/>
              <a:t> особи - </a:t>
            </a:r>
            <a:r>
              <a:rPr lang="ru-RU" dirty="0" err="1"/>
              <a:t>підприємці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провадять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в межах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зареєстрованого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фермерське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",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сукупності</a:t>
            </a:r>
            <a:r>
              <a:rPr lang="ru-RU" dirty="0"/>
              <a:t> таких </a:t>
            </a:r>
            <a:r>
              <a:rPr lang="ru-RU" dirty="0" err="1"/>
              <a:t>вимог</a:t>
            </a:r>
            <a:r>
              <a:rPr lang="ru-RU" dirty="0"/>
              <a:t>: -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вирощування</a:t>
            </a:r>
            <a:r>
              <a:rPr lang="ru-RU" dirty="0"/>
              <a:t>, </a:t>
            </a:r>
            <a:r>
              <a:rPr lang="ru-RU" dirty="0" err="1"/>
              <a:t>відгодовування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збирання</a:t>
            </a:r>
            <a:r>
              <a:rPr lang="ru-RU" dirty="0"/>
              <a:t>, </a:t>
            </a:r>
            <a:r>
              <a:rPr lang="ru-RU" dirty="0" err="1"/>
              <a:t>вилов</a:t>
            </a:r>
            <a:r>
              <a:rPr lang="ru-RU" dirty="0"/>
              <a:t>, </a:t>
            </a:r>
            <a:r>
              <a:rPr lang="ru-RU" dirty="0" err="1"/>
              <a:t>переробку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власновирощеної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відгодованої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продаж; - </a:t>
            </a:r>
            <a:r>
              <a:rPr lang="ru-RU" dirty="0" err="1"/>
              <a:t>провадять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) 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податкової</a:t>
            </a:r>
            <a:r>
              <a:rPr lang="ru-RU" dirty="0"/>
              <a:t> </a:t>
            </a:r>
            <a:r>
              <a:rPr lang="ru-RU" dirty="0" err="1"/>
              <a:t>адреси</a:t>
            </a:r>
            <a:r>
              <a:rPr lang="ru-RU" dirty="0"/>
              <a:t>; - не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606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не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</a:t>
            </a:r>
            <a:r>
              <a:rPr lang="ru-RU" dirty="0" err="1"/>
              <a:t>найманих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/>
              <a:t>членами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особи є </a:t>
            </a:r>
            <a:r>
              <a:rPr lang="ru-RU" dirty="0" err="1"/>
              <a:t>лише</a:t>
            </a:r>
            <a:r>
              <a:rPr lang="ru-RU" dirty="0"/>
              <a:t> члени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сім’ї</a:t>
            </a:r>
            <a:r>
              <a:rPr lang="ru-RU" dirty="0"/>
              <a:t> у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3 </a:t>
            </a:r>
            <a:r>
              <a:rPr lang="ru-RU" dirty="0" err="1"/>
              <a:t>Сімейного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сільськогосподарських</a:t>
            </a:r>
            <a:r>
              <a:rPr lang="ru-RU" dirty="0"/>
              <a:t> </a:t>
            </a:r>
            <a:r>
              <a:rPr lang="ru-RU" dirty="0" err="1"/>
              <a:t>угідь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земель водного фонду у </a:t>
            </a:r>
            <a:r>
              <a:rPr lang="ru-RU" dirty="0" err="1"/>
              <a:t>власності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користуванні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фермерського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становить не </a:t>
            </a:r>
            <a:r>
              <a:rPr lang="ru-RU" dirty="0" err="1"/>
              <a:t>менше</a:t>
            </a:r>
            <a:r>
              <a:rPr lang="ru-RU" dirty="0"/>
              <a:t> 0,5 гектара, але не </a:t>
            </a:r>
            <a:r>
              <a:rPr lang="ru-RU" dirty="0" err="1"/>
              <a:t>більше</a:t>
            </a:r>
            <a:r>
              <a:rPr lang="ru-RU" dirty="0"/>
              <a:t> 20 </a:t>
            </a:r>
            <a:r>
              <a:rPr lang="ru-RU" dirty="0" err="1"/>
              <a:t>гектарів</a:t>
            </a:r>
            <a:r>
              <a:rPr lang="ru-RU" dirty="0"/>
              <a:t> </a:t>
            </a:r>
            <a:r>
              <a:rPr lang="ru-RU" dirty="0" err="1"/>
              <a:t>сукупно</a:t>
            </a:r>
            <a:r>
              <a:rPr lang="ru-RU" dirty="0"/>
              <a:t>. При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відносинах</a:t>
            </a:r>
            <a:r>
              <a:rPr lang="ru-RU" dirty="0"/>
              <a:t> з </a:t>
            </a:r>
            <a:r>
              <a:rPr lang="ru-RU" dirty="0" err="1"/>
              <a:t>платником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 err="1"/>
              <a:t>податку</a:t>
            </a:r>
            <a:r>
              <a:rPr lang="ru-RU" dirty="0"/>
              <a:t> - </a:t>
            </a:r>
            <a:r>
              <a:rPr lang="ru-RU" dirty="0" err="1"/>
              <a:t>фізичною</a:t>
            </a:r>
            <a:r>
              <a:rPr lang="ru-RU" dirty="0"/>
              <a:t> особою, не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наймані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відпустці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вагітністю</a:t>
            </a:r>
            <a:r>
              <a:rPr lang="ru-RU" dirty="0"/>
              <a:t> і пологами та у </a:t>
            </a:r>
            <a:r>
              <a:rPr lang="ru-RU" dirty="0" err="1"/>
              <a:t>відпустці</a:t>
            </a:r>
            <a:r>
              <a:rPr lang="ru-RU" dirty="0"/>
              <a:t> по догляду за </a:t>
            </a:r>
            <a:r>
              <a:rPr lang="ru-RU" dirty="0" err="1"/>
              <a:t>дитиною</a:t>
            </a:r>
            <a:r>
              <a:rPr lang="ru-RU" dirty="0"/>
              <a:t> до </a:t>
            </a:r>
            <a:r>
              <a:rPr lang="ru-RU" dirty="0" err="1"/>
              <a:t>досягнення</a:t>
            </a:r>
            <a:r>
              <a:rPr lang="ru-RU" dirty="0"/>
              <a:t> нею </a:t>
            </a:r>
            <a:r>
              <a:rPr lang="ru-RU" dirty="0" err="1"/>
              <a:t>передбаченого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, </a:t>
            </a:r>
            <a:r>
              <a:rPr lang="ru-RU" dirty="0" err="1"/>
              <a:t>призвані</a:t>
            </a:r>
            <a:r>
              <a:rPr lang="ru-RU" dirty="0"/>
              <a:t> на </a:t>
            </a:r>
            <a:r>
              <a:rPr lang="ru-RU" dirty="0" err="1"/>
              <a:t>військову</a:t>
            </a:r>
            <a:r>
              <a:rPr lang="ru-RU" dirty="0"/>
              <a:t> службу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мобілізації</a:t>
            </a:r>
            <a:r>
              <a:rPr lang="ru-RU" dirty="0"/>
              <a:t>, на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37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платниками</a:t>
            </a:r>
            <a:r>
              <a:rPr lang="ru-RU" dirty="0"/>
              <a:t> ЄП 1-3 </a:t>
            </a:r>
            <a:r>
              <a:rPr lang="ru-RU" dirty="0" err="1"/>
              <a:t>груп</a:t>
            </a:r>
            <a:r>
              <a:rPr lang="ru-RU" dirty="0"/>
              <a:t>: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: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азартних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лотерей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розповсюдження</a:t>
            </a:r>
            <a:r>
              <a:rPr lang="ru-RU" dirty="0"/>
              <a:t> лотерей), </a:t>
            </a:r>
            <a:r>
              <a:rPr lang="ru-RU" dirty="0" err="1"/>
              <a:t>парі</a:t>
            </a:r>
            <a:r>
              <a:rPr lang="ru-RU" dirty="0"/>
              <a:t> (</a:t>
            </a:r>
            <a:r>
              <a:rPr lang="ru-RU" dirty="0" err="1"/>
              <a:t>букмекерське</a:t>
            </a:r>
            <a:r>
              <a:rPr lang="ru-RU" dirty="0"/>
              <a:t> </a:t>
            </a:r>
            <a:r>
              <a:rPr lang="ru-RU" dirty="0" err="1"/>
              <a:t>парі</a:t>
            </a:r>
            <a:r>
              <a:rPr lang="ru-RU" dirty="0"/>
              <a:t>, </a:t>
            </a:r>
            <a:r>
              <a:rPr lang="ru-RU" dirty="0" err="1"/>
              <a:t>парі</a:t>
            </a:r>
            <a:r>
              <a:rPr lang="ru-RU" dirty="0"/>
              <a:t> </a:t>
            </a:r>
            <a:r>
              <a:rPr lang="ru-RU" dirty="0" err="1"/>
              <a:t>тоталізатора</a:t>
            </a:r>
            <a:r>
              <a:rPr lang="ru-RU" dirty="0"/>
              <a:t>);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/>
              <a:t>іноземної</a:t>
            </a:r>
            <a:r>
              <a:rPr lang="ru-RU" dirty="0"/>
              <a:t> </a:t>
            </a:r>
            <a:r>
              <a:rPr lang="ru-RU" dirty="0" err="1"/>
              <a:t>валюти</a:t>
            </a:r>
            <a:r>
              <a:rPr lang="ru-RU" dirty="0"/>
              <a:t>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виробництво</a:t>
            </a:r>
            <a:r>
              <a:rPr lang="ru-RU" dirty="0"/>
              <a:t>, </a:t>
            </a:r>
            <a:r>
              <a:rPr lang="ru-RU" dirty="0" err="1"/>
              <a:t>експорт</a:t>
            </a:r>
            <a:r>
              <a:rPr lang="ru-RU" dirty="0"/>
              <a:t>, </a:t>
            </a:r>
            <a:r>
              <a:rPr lang="ru-RU" dirty="0" err="1"/>
              <a:t>імпорт</a:t>
            </a:r>
            <a:r>
              <a:rPr lang="ru-RU" dirty="0"/>
              <a:t>, продаж </a:t>
            </a:r>
            <a:r>
              <a:rPr lang="ru-RU" dirty="0" err="1"/>
              <a:t>підакцизних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роздрібного</a:t>
            </a:r>
            <a:r>
              <a:rPr lang="ru-RU" dirty="0"/>
              <a:t> продажу </a:t>
            </a:r>
            <a:r>
              <a:rPr lang="ru-RU" dirty="0" err="1"/>
              <a:t>паливно-мастильних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в </a:t>
            </a:r>
            <a:r>
              <a:rPr lang="ru-RU" dirty="0" err="1"/>
              <a:t>ємностях</a:t>
            </a:r>
            <a:r>
              <a:rPr lang="ru-RU" dirty="0"/>
              <a:t> до 20 </a:t>
            </a:r>
            <a:r>
              <a:rPr lang="ru-RU" dirty="0" err="1"/>
              <a:t>літрів</a:t>
            </a:r>
            <a:r>
              <a:rPr lang="ru-RU" dirty="0"/>
              <a:t> та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пов’язаної</a:t>
            </a:r>
            <a:r>
              <a:rPr lang="ru-RU" dirty="0"/>
              <a:t> з </a:t>
            </a:r>
            <a:r>
              <a:rPr lang="ru-RU" dirty="0" err="1"/>
              <a:t>роздрібним</a:t>
            </a:r>
            <a:r>
              <a:rPr lang="ru-RU" dirty="0"/>
              <a:t> </a:t>
            </a:r>
            <a:r>
              <a:rPr lang="ru-RU" dirty="0" err="1"/>
              <a:t>продажем</a:t>
            </a:r>
            <a:r>
              <a:rPr lang="ru-RU" dirty="0"/>
              <a:t> пива, сидру, </a:t>
            </a:r>
            <a:r>
              <a:rPr lang="ru-RU" dirty="0" err="1"/>
              <a:t>пері</a:t>
            </a:r>
            <a:r>
              <a:rPr lang="ru-RU" dirty="0"/>
              <a:t> (без </a:t>
            </a:r>
            <a:r>
              <a:rPr lang="ru-RU" dirty="0" err="1"/>
              <a:t>додання</a:t>
            </a:r>
            <a:r>
              <a:rPr lang="ru-RU" dirty="0"/>
              <a:t> спирту) та </a:t>
            </a:r>
            <a:r>
              <a:rPr lang="ru-RU" dirty="0" err="1"/>
              <a:t>столових</a:t>
            </a:r>
            <a:r>
              <a:rPr lang="ru-RU" dirty="0"/>
              <a:t> вин); </a:t>
            </a:r>
            <a:endParaRPr lang="ru-RU" dirty="0" smtClean="0"/>
          </a:p>
          <a:p>
            <a:pPr marL="457200" indent="-457200">
              <a:buAutoNum type="arabicParenR"/>
            </a:pPr>
            <a:r>
              <a:rPr lang="ru-RU" dirty="0" err="1" smtClean="0"/>
              <a:t>видобуток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,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 і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органогенного </a:t>
            </a:r>
            <a:r>
              <a:rPr lang="ru-RU" dirty="0" err="1"/>
              <a:t>утворення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постачання</a:t>
            </a:r>
            <a:r>
              <a:rPr lang="ru-RU" dirty="0"/>
              <a:t>, продажу (</a:t>
            </a:r>
            <a:r>
              <a:rPr lang="ru-RU" dirty="0" err="1"/>
              <a:t>реалізації</a:t>
            </a:r>
            <a:r>
              <a:rPr lang="ru-RU" dirty="0"/>
              <a:t>) </a:t>
            </a:r>
            <a:r>
              <a:rPr lang="ru-RU" dirty="0" err="1"/>
              <a:t>ювелірних</a:t>
            </a:r>
            <a:r>
              <a:rPr lang="ru-RU" dirty="0"/>
              <a:t> та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з </a:t>
            </a:r>
            <a:r>
              <a:rPr lang="ru-RU" dirty="0" err="1"/>
              <a:t>дорогоцінних</a:t>
            </a:r>
            <a:r>
              <a:rPr lang="ru-RU" dirty="0"/>
              <a:t> </a:t>
            </a:r>
            <a:r>
              <a:rPr lang="ru-RU" dirty="0" err="1"/>
              <a:t>металів</a:t>
            </a:r>
            <a:r>
              <a:rPr lang="ru-RU" dirty="0"/>
              <a:t>,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, </a:t>
            </a:r>
            <a:r>
              <a:rPr lang="ru-RU" dirty="0" err="1"/>
              <a:t>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 органогенного </a:t>
            </a:r>
            <a:r>
              <a:rPr lang="ru-RU" dirty="0" err="1"/>
              <a:t>утворення</a:t>
            </a:r>
            <a:r>
              <a:rPr lang="ru-RU" dirty="0"/>
              <a:t> та </a:t>
            </a:r>
            <a:r>
              <a:rPr lang="ru-RU" dirty="0" err="1"/>
              <a:t>напівдорогоцінного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6080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5) </a:t>
            </a:r>
            <a:r>
              <a:rPr lang="ru-RU" dirty="0" err="1"/>
              <a:t>видобуток</a:t>
            </a:r>
            <a:r>
              <a:rPr lang="ru-RU" dirty="0"/>
              <a:t>,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посередництва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страхування</a:t>
            </a:r>
            <a:r>
              <a:rPr lang="ru-RU" dirty="0"/>
              <a:t>, яка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страховими</a:t>
            </a:r>
            <a:r>
              <a:rPr lang="ru-RU" dirty="0"/>
              <a:t> агентами, </a:t>
            </a:r>
            <a:r>
              <a:rPr lang="ru-RU" dirty="0" err="1"/>
              <a:t>визначеними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страхування</a:t>
            </a:r>
            <a:r>
              <a:rPr lang="ru-RU" dirty="0"/>
              <a:t>", </a:t>
            </a:r>
            <a:r>
              <a:rPr lang="ru-RU" dirty="0" err="1"/>
              <a:t>сюрвейєрами</a:t>
            </a:r>
            <a:r>
              <a:rPr lang="ru-RU" dirty="0"/>
              <a:t>, </a:t>
            </a:r>
            <a:r>
              <a:rPr lang="ru-RU" dirty="0" err="1"/>
              <a:t>аварійними</a:t>
            </a:r>
            <a:r>
              <a:rPr lang="ru-RU" dirty="0"/>
              <a:t> </a:t>
            </a:r>
            <a:r>
              <a:rPr lang="ru-RU" dirty="0" err="1"/>
              <a:t>комісарами</a:t>
            </a:r>
            <a:r>
              <a:rPr lang="ru-RU" dirty="0"/>
              <a:t> та </a:t>
            </a:r>
            <a:r>
              <a:rPr lang="ru-RU" dirty="0" err="1"/>
              <a:t>аджастерами</a:t>
            </a:r>
            <a:r>
              <a:rPr lang="ru-RU" dirty="0"/>
              <a:t>,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розділом</a:t>
            </a:r>
            <a:r>
              <a:rPr lang="ru-RU" dirty="0"/>
              <a:t> </a:t>
            </a:r>
            <a:r>
              <a:rPr lang="en-US" dirty="0"/>
              <a:t>III </a:t>
            </a:r>
            <a:r>
              <a:rPr lang="ru-RU" dirty="0"/>
              <a:t>ПКУ;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</a:t>
            </a:r>
            <a:r>
              <a:rPr lang="ru-RU" dirty="0"/>
              <a:t>)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пошти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кур’єрської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),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фіксованого</a:t>
            </a:r>
            <a:r>
              <a:rPr lang="ru-RU" dirty="0"/>
              <a:t> телефонного </a:t>
            </a:r>
            <a:r>
              <a:rPr lang="ru-RU" dirty="0" err="1"/>
              <a:t>зв’язку</a:t>
            </a:r>
            <a:r>
              <a:rPr lang="ru-RU" dirty="0"/>
              <a:t> з правом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та </a:t>
            </a:r>
            <a:r>
              <a:rPr lang="ru-RU" dirty="0" err="1"/>
              <a:t>експлуатації</a:t>
            </a:r>
            <a:r>
              <a:rPr lang="ru-RU" dirty="0"/>
              <a:t> </a:t>
            </a:r>
            <a:r>
              <a:rPr lang="ru-RU" dirty="0" err="1"/>
              <a:t>телекомунікаційних</a:t>
            </a:r>
            <a:r>
              <a:rPr lang="ru-RU" dirty="0"/>
              <a:t> мереж і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електрозв’язку</a:t>
            </a:r>
            <a:r>
              <a:rPr lang="ru-RU" dirty="0"/>
              <a:t> (</a:t>
            </a:r>
            <a:r>
              <a:rPr lang="ru-RU" dirty="0" err="1"/>
              <a:t>місцевого</a:t>
            </a:r>
            <a:r>
              <a:rPr lang="ru-RU" dirty="0"/>
              <a:t>, </a:t>
            </a:r>
            <a:r>
              <a:rPr lang="ru-RU" dirty="0" err="1"/>
              <a:t>міжміського</a:t>
            </a:r>
            <a:r>
              <a:rPr lang="ru-RU" dirty="0"/>
              <a:t>, </a:t>
            </a:r>
            <a:r>
              <a:rPr lang="ru-RU" dirty="0" err="1"/>
              <a:t>міжнародного</a:t>
            </a:r>
            <a:r>
              <a:rPr lang="ru-RU" dirty="0"/>
              <a:t>), </a:t>
            </a:r>
            <a:r>
              <a:rPr lang="ru-RU" dirty="0" err="1"/>
              <a:t>діяльність</a:t>
            </a:r>
            <a:r>
              <a:rPr lang="ru-RU" dirty="0"/>
              <a:t> з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фіксованого</a:t>
            </a:r>
            <a:r>
              <a:rPr lang="ru-RU" dirty="0"/>
              <a:t> телефонного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безпроводового</a:t>
            </a:r>
            <a:r>
              <a:rPr lang="ru-RU" dirty="0"/>
              <a:t> доступу до </a:t>
            </a:r>
            <a:r>
              <a:rPr lang="ru-RU" dirty="0" err="1"/>
              <a:t>телекомунікаційної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з правом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і </a:t>
            </a:r>
            <a:r>
              <a:rPr lang="ru-RU" dirty="0" err="1"/>
              <a:t>надання</a:t>
            </a:r>
            <a:r>
              <a:rPr lang="ru-RU" dirty="0"/>
              <a:t> в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каналів</a:t>
            </a:r>
            <a:r>
              <a:rPr lang="ru-RU" dirty="0"/>
              <a:t> </a:t>
            </a:r>
            <a:r>
              <a:rPr lang="ru-RU" dirty="0" err="1"/>
              <a:t>електрозв’язку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7429999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181</TotalTime>
  <Words>2432</Words>
  <Application>Microsoft Office PowerPoint</Application>
  <PresentationFormat>Широкоэкранный</PresentationFormat>
  <Paragraphs>66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Tw Cen MT</vt:lpstr>
      <vt:lpstr>Капля</vt:lpstr>
      <vt:lpstr>Тема 4.</vt:lpstr>
      <vt:lpstr>Загальне визначення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</dc:title>
  <dc:creator>Учетная запись Майкрософт</dc:creator>
  <cp:lastModifiedBy>Учетная запись Майкрософт</cp:lastModifiedBy>
  <cp:revision>48</cp:revision>
  <dcterms:created xsi:type="dcterms:W3CDTF">2023-02-07T15:46:36Z</dcterms:created>
  <dcterms:modified xsi:type="dcterms:W3CDTF">2026-02-25T15:03:46Z</dcterms:modified>
</cp:coreProperties>
</file>