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74" r:id="rId4"/>
    <p:sldId id="275" r:id="rId5"/>
    <p:sldId id="276" r:id="rId6"/>
    <p:sldId id="277" r:id="rId7"/>
    <p:sldId id="281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ollkorn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EFBB5-E6BD-41EF-9A6C-4898AE6BC8E1}" type="datetimeFigureOut">
              <a:rPr lang="uk-UA" smtClean="0"/>
              <a:t>03.03.2025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92D6C-C0A9-429E-91CA-FAFE545D81C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8446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83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92D6C-C0A9-429E-91CA-FAFE545D81C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64696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76300" y="2095500"/>
            <a:ext cx="16535400" cy="48001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3. ПОНЯТТЯ, ФАКТОРИ ТА РОЛЬ ВІЙСЬКОВОЇ СИЛИ </a:t>
            </a:r>
            <a:b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МІЖНАРОДНИХ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ВІДНОСИНАХ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endParaRPr lang="uk-UA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План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endParaRPr lang="uk-UA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ctr" fontAlgn="auto">
              <a:lnSpc>
                <a:spcPct val="94000"/>
              </a:lnSpc>
              <a:spcAft>
                <a:spcPts val="0"/>
              </a:spcAft>
              <a:buSzPts val="1400"/>
              <a:buFont typeface="+mj-lt"/>
              <a:buAutoNum type="arabicPeriod"/>
              <a:tabLst>
                <a:tab pos="549275" algn="l"/>
                <a:tab pos="630555" algn="l"/>
                <a:tab pos="900430" algn="l"/>
                <a:tab pos="6125210" algn="l"/>
              </a:tabLst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Поняття, види та типи міжнародних відносин</a:t>
            </a:r>
            <a:endParaRPr lang="uk-UA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ctr" fontAlgn="auto">
              <a:lnSpc>
                <a:spcPct val="94000"/>
              </a:lnSpc>
              <a:spcAft>
                <a:spcPts val="0"/>
              </a:spcAft>
              <a:buSzPts val="1400"/>
              <a:buFont typeface="+mj-lt"/>
              <a:buAutoNum type="arabicPeriod"/>
              <a:tabLst>
                <a:tab pos="549275" algn="l"/>
                <a:tab pos="630555" algn="l"/>
                <a:tab pos="900430" algn="l"/>
                <a:tab pos="6125210" algn="l"/>
              </a:tabLst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Фактори впливу на формування системи міжнародних відносин</a:t>
            </a:r>
            <a:endParaRPr lang="uk-UA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ctr" fontAlgn="auto">
              <a:lnSpc>
                <a:spcPct val="94000"/>
              </a:lnSpc>
              <a:spcAft>
                <a:spcPts val="0"/>
              </a:spcAft>
              <a:buSzPts val="1400"/>
              <a:buFont typeface="+mj-lt"/>
              <a:buAutoNum type="arabicPeriod"/>
              <a:tabLst>
                <a:tab pos="549275" algn="l"/>
                <a:tab pos="630555" algn="l"/>
                <a:tab pos="900430" algn="l"/>
                <a:tab pos="6125210" algn="l"/>
              </a:tabLst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 державного суверенітету в міжнародних відносинах</a:t>
            </a:r>
            <a:endParaRPr lang="uk-UA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ctr" fontAlgn="auto">
              <a:lnSpc>
                <a:spcPct val="94000"/>
              </a:lnSpc>
              <a:spcAft>
                <a:spcPts val="0"/>
              </a:spcAft>
              <a:buSzPts val="1400"/>
              <a:buFont typeface="+mj-lt"/>
              <a:buAutoNum type="arabicPeriod"/>
              <a:tabLst>
                <a:tab pos="549275" algn="l"/>
                <a:tab pos="630555" algn="l"/>
                <a:tab pos="900430" algn="l"/>
                <a:tab pos="6125210" algn="l"/>
              </a:tabLst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Вплив військової сили на міжнародні відносини</a:t>
            </a:r>
            <a:endParaRPr lang="uk-UA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ctr" fontAlgn="auto">
              <a:lnSpc>
                <a:spcPct val="94000"/>
              </a:lnSpc>
              <a:spcAft>
                <a:spcPts val="0"/>
              </a:spcAft>
              <a:buSzPts val="1400"/>
              <a:buFont typeface="+mj-lt"/>
              <a:buAutoNum type="arabicPeriod"/>
              <a:tabLst>
                <a:tab pos="549275" algn="l"/>
                <a:tab pos="630555" algn="l"/>
                <a:tab pos="900430" algn="l"/>
                <a:tab pos="6125210" algn="l"/>
              </a:tabLst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 безпеки системи міжнародних відносин</a:t>
            </a:r>
            <a:endParaRPr lang="uk-UA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ctr" fontAlgn="auto">
              <a:lnSpc>
                <a:spcPct val="94000"/>
              </a:lnSpc>
              <a:spcAft>
                <a:spcPts val="0"/>
              </a:spcAft>
              <a:buSzPts val="1400"/>
              <a:buFont typeface="+mj-lt"/>
              <a:buAutoNum type="arabicPeriod"/>
              <a:tabLst>
                <a:tab pos="549275" algn="l"/>
                <a:tab pos="630555" algn="l"/>
                <a:tab pos="900430" algn="l"/>
                <a:tab pos="6125210" algn="l"/>
              </a:tabLst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Поняття та характерні ознаки системи колективної безпеки та колективної самооборони</a:t>
            </a:r>
            <a:endParaRPr lang="uk-UA" sz="1600" spc="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95400" y="495300"/>
            <a:ext cx="15697200" cy="8596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30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Міжнародні відносини 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це система політичних, економічних, соціальних, культурних та інших </a:t>
            </a:r>
            <a:r>
              <a:rPr lang="uk-UA" sz="3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зв’язків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між державами, міжнародними організаціями, транснаціональними корпораціями та іншими суб’єктами міжнародного права.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Види міжнародних відносин</a:t>
            </a:r>
            <a:endParaRPr lang="uk-UA" sz="3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Політичні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взаємодія між державами у сфері дипломатії, геополітики, стратегічного партнерства.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Економічні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співпраця у сфері торгівлі, інвестицій, фінансів, енергетики.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Воєнні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відносини, що стосуються питань безпеки, оборони, військових союзів.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Культурні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співробітництво в освітніх, наукових та культурних проектах.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Екологічні – спільні ініціативи щодо збереження навколишнього середовища.</a:t>
            </a:r>
            <a:endParaRPr lang="en-US" sz="3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Типи міжнародних відносин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Двосторонні – взаємодія між двома державами (наприклад, Україна – Польща).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Багатосторонні – відносини між кількома країнами або міжнародними організаціями (ООН, НАТО, ЄС).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Глобальні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вплив міжнародних акторів на світовий порядок і глобальні проблеми.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3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Регіональні</a:t>
            </a:r>
            <a:r>
              <a:rPr lang="uk-UA" sz="3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співпраця між країнами в межах певного регіону (ЄС, СНД, АСЕАН).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endParaRPr lang="uk-UA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47800" y="647700"/>
            <a:ext cx="15925800" cy="8057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 системи міжнародних відносин залежить від наступних факторів: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Політичні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форма правління, внутрішньополітична стабільність, зовнішня політика держави.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Економічні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рівень економічного розвитку, наявність природних ресурсів, інвестиційна привабливість.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Військові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оборонний потенціал держави, рівень озброєння, військові союзи.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Історичні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минулі конфлікти, традиції дипломатичних відносин.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Технологічні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розвиток інформаційних технологій,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кібербезпека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вплив військових інновацій.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Ідеологічні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світоглядні відмінності, релігійні та культурні особливості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28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Державний суверенітет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 незалежність держави у внутрішніх та зовнішніх справах, її право самостійно визначати політичний курс та ухвалювати рішення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uk-UA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принципи суверенітету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Непорушність державних кордонів.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Самостійність у проведенні внутрішньої та зовнішньої політики.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Відсутність втручання з боку інших держав.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Рівноправність держав у міжнародних відносинах.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5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1028700"/>
            <a:ext cx="16764000" cy="56877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uk-UA" sz="2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Загрози державному суверенітету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Воєнні агресії та окупація територій.</a:t>
            </a:r>
            <a:endParaRPr lang="uk-UA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Політичний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 економічний тиск з боку інших держав.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Втручання у внутрішні справи через інформаційні війни та дезінформацію.</a:t>
            </a:r>
            <a:endParaRPr lang="uk-UA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2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Військова сила є важливим інструментом зовнішньої політики держави. Основні її впливи: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Гарантія національної безпеки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забезпечення захисту суверенітету та територіальної цілісності.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 стримування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запобігання потенційним загрозам з боку інших держав.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Важіль дипломатичного впливу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застосування військового потенціалу для досягнення політичних цілей.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Розширення сфер впливу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участь у військових коаліціях, миротворчих операціях.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  <a:tab pos="63055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Фактор ескалації міжнародних конфліктів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використання сили може призвести до військових конфліктів і криз.</a:t>
            </a: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90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14400" y="495300"/>
            <a:ext cx="16764000" cy="75836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Безпека міжнародної системи досягається через: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Дипломатію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укладання міжнародних договорів, переговори, дипломатичні місії.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Міжнародне право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дотримання норм і принципів міжнародного права (Статут ООН, Женевські конвенції).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Колективну безпеку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створення систем безпеки (ООН, НАТО, ОБСЄ).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Економічні заходи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санкції, міжнародні економічні угоди.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над озброєнням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обмеження виробництва та розповсюдження зброї масового ураження.</a:t>
            </a: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Миротворчі місії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залучення міжнародних організацій до розв'язання конфліктів</a:t>
            </a:r>
            <a:r>
              <a:rPr lang="uk-UA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tabLst>
                <a:tab pos="457200" algn="l"/>
                <a:tab pos="540385" algn="l"/>
              </a:tabLst>
            </a:pP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28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колективної безпеки</a:t>
            </a:r>
            <a:r>
              <a:rPr lang="uk-UA" sz="28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міжнародний механізм запобігання агресії та гарантування миру, що базується на взаємних зобов’язаннях держав.</a:t>
            </a: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Ознаки:</a:t>
            </a:r>
            <a:endParaRPr lang="uk-UA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Включення багатьох країн у </a:t>
            </a:r>
            <a:r>
              <a:rPr lang="uk-UA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безпекові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механізми.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Запобігання конфліктам через дипломатичні, економічні та військові заходи.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Застосування санкцій або військових дій у разі агресії проти одного з членів системи.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ООН, ОБСЄ.</a:t>
            </a:r>
            <a:endParaRPr lang="uk-UA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spcAft>
                <a:spcPts val="0"/>
              </a:spcAft>
            </a:pPr>
            <a:endParaRPr lang="uk-UA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3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06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57200" y="2400300"/>
            <a:ext cx="16916400" cy="37621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10000"/>
              </a:lnSpc>
              <a:spcAft>
                <a:spcPts val="0"/>
              </a:spcAft>
            </a:pPr>
            <a:r>
              <a:rPr lang="uk-UA" sz="3200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колективної самооборони</a:t>
            </a:r>
            <a:r>
              <a:rPr lang="uk-UA" sz="3200" b="1" i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військово-політичний союз держав, які домовляються про спільний захист у разі нападу на одного з учасників.</a:t>
            </a:r>
          </a:p>
          <a:p>
            <a:pPr algn="ctr">
              <a:lnSpc>
                <a:spcPct val="110000"/>
              </a:lnSpc>
              <a:spcAft>
                <a:spcPts val="0"/>
              </a:spcAft>
            </a:pPr>
            <a:r>
              <a:rPr lang="uk-UA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Ознаки:</a:t>
            </a:r>
            <a:endParaRPr lang="uk-UA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Взаємні військові зобов’язання між членами альянсу.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Спільне реагування на зовнішні загрози.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Домінування військового компонента.</a:t>
            </a:r>
            <a:endParaRPr lang="uk-U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"/>
              <a:tabLst>
                <a:tab pos="540385" algn="l"/>
              </a:tabLst>
            </a:pPr>
            <a:r>
              <a:rPr lang="uk-UA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Приклади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НАТО, ОДКБ.</a:t>
            </a:r>
            <a:endParaRPr lang="uk-UA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90600" y="3695700"/>
            <a:ext cx="1516380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uk-UA" sz="5000" b="1" dirty="0" smtClean="0">
                <a:solidFill>
                  <a:schemeClr val="bg1"/>
                </a:solidFill>
                <a:latin typeface="Vollkorn" panose="020B0604020202020204" charset="0"/>
                <a:ea typeface="Vollkorn" panose="020B0604020202020204" charset="0"/>
              </a:rPr>
              <a:t>ДЯКУЮ ЗА УВАГУ!!!</a:t>
            </a:r>
            <a:endParaRPr lang="en-US" sz="5000" spc="-23" dirty="0">
              <a:solidFill>
                <a:schemeClr val="bg1"/>
              </a:solidFill>
              <a:latin typeface="Vollkorn" panose="020B0604020202020204" charset="0"/>
              <a:ea typeface="Vollkorn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53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447</Words>
  <Application>Microsoft Office PowerPoint</Application>
  <PresentationFormat>Довільний</PresentationFormat>
  <Paragraphs>70</Paragraphs>
  <Slides>7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3" baseType="lpstr">
      <vt:lpstr>Symbol</vt:lpstr>
      <vt:lpstr>Calibri</vt:lpstr>
      <vt:lpstr>Vollkorn</vt:lpstr>
      <vt:lpstr>Times New Roman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ЦИФРОВІ ТЕХНОЛОГІЇ, ТРАНФЕРТ ТЕХНОЛОГІЙ ТА ОСОБИСТА ІНФОРМАЦІЙНА БЕЗПЕКА ДОСЛІДНИКА</dc:title>
  <dc:creator>1</dc:creator>
  <cp:lastModifiedBy>Савіцька Єлизавета Антонівна</cp:lastModifiedBy>
  <cp:revision>57</cp:revision>
  <dcterms:created xsi:type="dcterms:W3CDTF">2006-08-16T00:00:00Z</dcterms:created>
  <dcterms:modified xsi:type="dcterms:W3CDTF">2025-03-03T12:26:20Z</dcterms:modified>
  <dc:identifier>DAGCUslPLi8</dc:identifier>
</cp:coreProperties>
</file>