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49"/>
  </p:notesMasterIdLst>
  <p:handoutMasterIdLst>
    <p:handoutMasterId r:id="rId50"/>
  </p:handoutMasterIdLst>
  <p:sldIdLst>
    <p:sldId id="256" r:id="rId2"/>
    <p:sldId id="257" r:id="rId3"/>
    <p:sldId id="260" r:id="rId4"/>
    <p:sldId id="281" r:id="rId5"/>
    <p:sldId id="282" r:id="rId6"/>
    <p:sldId id="279" r:id="rId7"/>
    <p:sldId id="280" r:id="rId8"/>
    <p:sldId id="283" r:id="rId9"/>
    <p:sldId id="304" r:id="rId10"/>
    <p:sldId id="305" r:id="rId11"/>
    <p:sldId id="306" r:id="rId12"/>
    <p:sldId id="262" r:id="rId13"/>
    <p:sldId id="263" r:id="rId14"/>
    <p:sldId id="266" r:id="rId15"/>
    <p:sldId id="267" r:id="rId16"/>
    <p:sldId id="273" r:id="rId17"/>
    <p:sldId id="275" r:id="rId18"/>
    <p:sldId id="278" r:id="rId19"/>
    <p:sldId id="276" r:id="rId20"/>
    <p:sldId id="277" r:id="rId21"/>
    <p:sldId id="274" r:id="rId22"/>
    <p:sldId id="286" r:id="rId23"/>
    <p:sldId id="289" r:id="rId24"/>
    <p:sldId id="290" r:id="rId25"/>
    <p:sldId id="307" r:id="rId26"/>
    <p:sldId id="308" r:id="rId27"/>
    <p:sldId id="310" r:id="rId28"/>
    <p:sldId id="311" r:id="rId29"/>
    <p:sldId id="285" r:id="rId30"/>
    <p:sldId id="268" r:id="rId31"/>
    <p:sldId id="269" r:id="rId32"/>
    <p:sldId id="264" r:id="rId33"/>
    <p:sldId id="299" r:id="rId34"/>
    <p:sldId id="303" r:id="rId35"/>
    <p:sldId id="295" r:id="rId36"/>
    <p:sldId id="296" r:id="rId37"/>
    <p:sldId id="297" r:id="rId38"/>
    <p:sldId id="298" r:id="rId39"/>
    <p:sldId id="300" r:id="rId40"/>
    <p:sldId id="301" r:id="rId41"/>
    <p:sldId id="302" r:id="rId42"/>
    <p:sldId id="265" r:id="rId43"/>
    <p:sldId id="292" r:id="rId44"/>
    <p:sldId id="293" r:id="rId45"/>
    <p:sldId id="291" r:id="rId46"/>
    <p:sldId id="294" r:id="rId47"/>
    <p:sldId id="261" r:id="rId48"/>
  </p:sldIdLst>
  <p:sldSz cx="12192000" cy="6858000"/>
  <p:notesSz cx="6797675" cy="9928225"/>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Средний стиль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202B0CA-FC54-4496-8BCA-5EF66A818D29}" styleName="Темный стиль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06" d="100"/>
          <a:sy n="106" d="100"/>
        </p:scale>
        <p:origin x="-714" y="-18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A11E8B6-2900-4B4E-89D4-E606EAFAEDD4}"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ru-RU"/>
        </a:p>
      </dgm:t>
    </dgm:pt>
    <dgm:pt modelId="{F996AF94-6CFB-45A0-8AEE-26D163DFE278}">
      <dgm:prSet phldrT="[Текст]"/>
      <dgm:spPr/>
      <dgm:t>
        <a:bodyPr/>
        <a:lstStyle/>
        <a:p>
          <a:r>
            <a:rPr lang="en-US" altLang="ru-RU" b="1" dirty="0" err="1" smtClean="0">
              <a:solidFill>
                <a:schemeClr val="tx1"/>
              </a:solidFill>
            </a:rPr>
            <a:t>Запаси</a:t>
          </a:r>
          <a:r>
            <a:rPr lang="uk-UA" altLang="ru-RU" b="1" dirty="0" smtClean="0">
              <a:solidFill>
                <a:schemeClr val="tx1"/>
              </a:solidFill>
            </a:rPr>
            <a:t> – це </a:t>
          </a:r>
          <a:r>
            <a:rPr lang="en-US" altLang="ru-RU" b="1" dirty="0" err="1" smtClean="0">
              <a:solidFill>
                <a:schemeClr val="tx1"/>
              </a:solidFill>
            </a:rPr>
            <a:t>активи</a:t>
          </a:r>
          <a:r>
            <a:rPr lang="en-US" altLang="ru-RU" b="1" dirty="0" smtClean="0">
              <a:solidFill>
                <a:schemeClr val="tx1"/>
              </a:solidFill>
            </a:rPr>
            <a:t>, </a:t>
          </a:r>
          <a:r>
            <a:rPr lang="en-US" altLang="ru-RU" b="1" dirty="0" err="1" smtClean="0">
              <a:solidFill>
                <a:schemeClr val="tx1"/>
              </a:solidFill>
            </a:rPr>
            <a:t>які</a:t>
          </a:r>
          <a:r>
            <a:rPr lang="en-US" altLang="ru-RU" b="1" dirty="0" smtClean="0">
              <a:solidFill>
                <a:schemeClr val="tx1"/>
              </a:solidFill>
            </a:rPr>
            <a:t>:</a:t>
          </a:r>
          <a:endParaRPr lang="ru-RU" dirty="0">
            <a:solidFill>
              <a:schemeClr val="tx1"/>
            </a:solidFill>
          </a:endParaRPr>
        </a:p>
      </dgm:t>
    </dgm:pt>
    <dgm:pt modelId="{D885173E-475C-474A-8930-A7900C7EACED}" type="parTrans" cxnId="{3715087C-2F2A-4FBD-A37C-B7579BBA38AC}">
      <dgm:prSet/>
      <dgm:spPr/>
      <dgm:t>
        <a:bodyPr/>
        <a:lstStyle/>
        <a:p>
          <a:endParaRPr lang="ru-RU"/>
        </a:p>
      </dgm:t>
    </dgm:pt>
    <dgm:pt modelId="{9D461496-2913-47A4-BC82-87DE104B0F02}" type="sibTrans" cxnId="{3715087C-2F2A-4FBD-A37C-B7579BBA38AC}">
      <dgm:prSet/>
      <dgm:spPr/>
      <dgm:t>
        <a:bodyPr/>
        <a:lstStyle/>
        <a:p>
          <a:endParaRPr lang="ru-RU"/>
        </a:p>
      </dgm:t>
    </dgm:pt>
    <dgm:pt modelId="{F3C36805-294B-4FE2-9D67-AD4E05BA8DFA}">
      <dgm:prSet phldrT="[Текст]"/>
      <dgm:spPr/>
      <dgm:t>
        <a:bodyPr/>
        <a:lstStyle/>
        <a:p>
          <a:r>
            <a:rPr lang="ru-RU" altLang="ru-RU" b="1" dirty="0" err="1" smtClean="0">
              <a:solidFill>
                <a:schemeClr val="tx1"/>
              </a:solidFill>
            </a:rPr>
            <a:t>утримуються</a:t>
          </a:r>
          <a:r>
            <a:rPr lang="ru-RU" altLang="ru-RU" b="1" dirty="0" smtClean="0">
              <a:solidFill>
                <a:schemeClr val="tx1"/>
              </a:solidFill>
            </a:rPr>
            <a:t> для </a:t>
          </a:r>
          <a:r>
            <a:rPr lang="ru-RU" altLang="ru-RU" b="1" dirty="0" err="1" smtClean="0">
              <a:solidFill>
                <a:schemeClr val="tx1"/>
              </a:solidFill>
            </a:rPr>
            <a:t>подальшого</a:t>
          </a:r>
          <a:r>
            <a:rPr lang="ru-RU" altLang="ru-RU" b="1" dirty="0" smtClean="0">
              <a:solidFill>
                <a:schemeClr val="tx1"/>
              </a:solidFill>
            </a:rPr>
            <a:t> продажу за умов </a:t>
          </a:r>
          <a:r>
            <a:rPr lang="ru-RU" altLang="ru-RU" b="1" dirty="0" err="1" smtClean="0">
              <a:solidFill>
                <a:schemeClr val="tx1"/>
              </a:solidFill>
            </a:rPr>
            <a:t>звичайної</a:t>
          </a:r>
          <a:r>
            <a:rPr lang="ru-RU" altLang="ru-RU" b="1" dirty="0" smtClean="0">
              <a:solidFill>
                <a:schemeClr val="tx1"/>
              </a:solidFill>
            </a:rPr>
            <a:t> </a:t>
          </a:r>
          <a:r>
            <a:rPr lang="ru-RU" altLang="ru-RU" b="1" dirty="0" err="1" smtClean="0">
              <a:solidFill>
                <a:schemeClr val="tx1"/>
              </a:solidFill>
            </a:rPr>
            <a:t>господарської</a:t>
          </a:r>
          <a:r>
            <a:rPr lang="ru-RU" altLang="ru-RU" b="1" dirty="0" smtClean="0">
              <a:solidFill>
                <a:schemeClr val="tx1"/>
              </a:solidFill>
            </a:rPr>
            <a:t> </a:t>
          </a:r>
          <a:r>
            <a:rPr lang="ru-RU" altLang="ru-RU" b="1" dirty="0" err="1" smtClean="0">
              <a:solidFill>
                <a:schemeClr val="tx1"/>
              </a:solidFill>
            </a:rPr>
            <a:t>діяльності</a:t>
          </a:r>
          <a:r>
            <a:rPr lang="ru-RU" altLang="ru-RU" b="1" dirty="0" smtClean="0">
              <a:solidFill>
                <a:schemeClr val="tx1"/>
              </a:solidFill>
            </a:rPr>
            <a:t>;</a:t>
          </a:r>
          <a:endParaRPr lang="ru-RU" dirty="0">
            <a:solidFill>
              <a:schemeClr val="tx1"/>
            </a:solidFill>
          </a:endParaRPr>
        </a:p>
      </dgm:t>
    </dgm:pt>
    <dgm:pt modelId="{18A2D1CB-4F54-449E-B97F-2C8D2A0B025F}" type="parTrans" cxnId="{4ACBB874-10B8-4A9E-87C9-500EF6DE7F0C}">
      <dgm:prSet/>
      <dgm:spPr/>
      <dgm:t>
        <a:bodyPr/>
        <a:lstStyle/>
        <a:p>
          <a:endParaRPr lang="ru-RU"/>
        </a:p>
      </dgm:t>
    </dgm:pt>
    <dgm:pt modelId="{A8CD1000-182A-4BF9-B7F8-054BCB126DCC}" type="sibTrans" cxnId="{4ACBB874-10B8-4A9E-87C9-500EF6DE7F0C}">
      <dgm:prSet/>
      <dgm:spPr/>
      <dgm:t>
        <a:bodyPr/>
        <a:lstStyle/>
        <a:p>
          <a:endParaRPr lang="ru-RU"/>
        </a:p>
      </dgm:t>
    </dgm:pt>
    <dgm:pt modelId="{279025C5-3FF3-49DD-AA4D-81C8E70CCBD0}">
      <dgm:prSet phldrT="[Текст]"/>
      <dgm:spPr/>
      <dgm:t>
        <a:bodyPr/>
        <a:lstStyle/>
        <a:p>
          <a:r>
            <a:rPr lang="ru-RU" altLang="ru-RU" b="1" dirty="0" err="1" smtClean="0">
              <a:solidFill>
                <a:schemeClr val="tx1"/>
              </a:solidFill>
            </a:rPr>
            <a:t>перебувають</a:t>
          </a:r>
          <a:r>
            <a:rPr lang="ru-RU" altLang="ru-RU" b="1" dirty="0" smtClean="0">
              <a:solidFill>
                <a:schemeClr val="tx1"/>
              </a:solidFill>
            </a:rPr>
            <a:t> у </a:t>
          </a:r>
          <a:r>
            <a:rPr lang="ru-RU" altLang="ru-RU" b="1" dirty="0" err="1" smtClean="0">
              <a:solidFill>
                <a:schemeClr val="tx1"/>
              </a:solidFill>
            </a:rPr>
            <a:t>процесі</a:t>
          </a:r>
          <a:r>
            <a:rPr lang="ru-RU" altLang="ru-RU" b="1" dirty="0" smtClean="0">
              <a:solidFill>
                <a:schemeClr val="tx1"/>
              </a:solidFill>
            </a:rPr>
            <a:t> </a:t>
          </a:r>
          <a:r>
            <a:rPr lang="ru-RU" altLang="ru-RU" b="1" dirty="0" err="1" smtClean="0">
              <a:solidFill>
                <a:schemeClr val="tx1"/>
              </a:solidFill>
            </a:rPr>
            <a:t>виробництва</a:t>
          </a:r>
          <a:r>
            <a:rPr lang="ru-RU" altLang="ru-RU" b="1" dirty="0" smtClean="0">
              <a:solidFill>
                <a:schemeClr val="tx1"/>
              </a:solidFill>
            </a:rPr>
            <a:t> з метою </a:t>
          </a:r>
          <a:r>
            <a:rPr lang="ru-RU" altLang="ru-RU" b="1" dirty="0" err="1" smtClean="0">
              <a:solidFill>
                <a:schemeClr val="tx1"/>
              </a:solidFill>
            </a:rPr>
            <a:t>подальшого</a:t>
          </a:r>
          <a:r>
            <a:rPr lang="ru-RU" altLang="ru-RU" b="1" dirty="0" smtClean="0">
              <a:solidFill>
                <a:schemeClr val="tx1"/>
              </a:solidFill>
            </a:rPr>
            <a:t> продажу продукту </a:t>
          </a:r>
          <a:r>
            <a:rPr lang="ru-RU" altLang="ru-RU" b="1" dirty="0" err="1" smtClean="0">
              <a:solidFill>
                <a:schemeClr val="tx1"/>
              </a:solidFill>
            </a:rPr>
            <a:t>виробництва</a:t>
          </a:r>
          <a:r>
            <a:rPr lang="ru-RU" altLang="ru-RU" b="1" i="1" dirty="0" smtClean="0">
              <a:solidFill>
                <a:schemeClr val="tx1"/>
              </a:solidFill>
            </a:rPr>
            <a:t>;</a:t>
          </a:r>
          <a:endParaRPr lang="ru-RU" dirty="0">
            <a:solidFill>
              <a:schemeClr val="tx1"/>
            </a:solidFill>
          </a:endParaRPr>
        </a:p>
      </dgm:t>
    </dgm:pt>
    <dgm:pt modelId="{09879EA0-BFA8-4F1A-BF45-F292C3B8CFF7}" type="parTrans" cxnId="{DDC7A17F-C989-4792-9827-3886EBC016D8}">
      <dgm:prSet/>
      <dgm:spPr/>
      <dgm:t>
        <a:bodyPr/>
        <a:lstStyle/>
        <a:p>
          <a:endParaRPr lang="ru-RU"/>
        </a:p>
      </dgm:t>
    </dgm:pt>
    <dgm:pt modelId="{9FF8B1C0-BFBB-4530-89DC-13CD10900C63}" type="sibTrans" cxnId="{DDC7A17F-C989-4792-9827-3886EBC016D8}">
      <dgm:prSet/>
      <dgm:spPr/>
      <dgm:t>
        <a:bodyPr/>
        <a:lstStyle/>
        <a:p>
          <a:endParaRPr lang="ru-RU"/>
        </a:p>
      </dgm:t>
    </dgm:pt>
    <dgm:pt modelId="{D3BA423F-B932-400A-BA95-CBEB0D681693}">
      <dgm:prSet phldrT="[Текст]"/>
      <dgm:spPr/>
      <dgm:t>
        <a:bodyPr/>
        <a:lstStyle/>
        <a:p>
          <a:r>
            <a:rPr lang="ru-RU" altLang="ru-RU" b="1" dirty="0" err="1" smtClean="0">
              <a:solidFill>
                <a:schemeClr val="tx1"/>
              </a:solidFill>
            </a:rPr>
            <a:t>утримуються</a:t>
          </a:r>
          <a:r>
            <a:rPr lang="ru-RU" altLang="ru-RU" b="1" dirty="0" smtClean="0">
              <a:solidFill>
                <a:schemeClr val="tx1"/>
              </a:solidFill>
            </a:rPr>
            <a:t> для </a:t>
          </a:r>
          <a:r>
            <a:rPr lang="ru-RU" altLang="ru-RU" b="1" dirty="0" err="1" smtClean="0">
              <a:solidFill>
                <a:schemeClr val="tx1"/>
              </a:solidFill>
            </a:rPr>
            <a:t>споживання</a:t>
          </a:r>
          <a:r>
            <a:rPr lang="ru-RU" altLang="ru-RU" b="1" dirty="0" smtClean="0">
              <a:solidFill>
                <a:schemeClr val="tx1"/>
              </a:solidFill>
            </a:rPr>
            <a:t> </a:t>
          </a:r>
          <a:r>
            <a:rPr lang="ru-RU" altLang="ru-RU" b="1" dirty="0" err="1" smtClean="0">
              <a:solidFill>
                <a:schemeClr val="tx1"/>
              </a:solidFill>
            </a:rPr>
            <a:t>під</a:t>
          </a:r>
          <a:r>
            <a:rPr lang="ru-RU" altLang="ru-RU" b="1" dirty="0" smtClean="0">
              <a:solidFill>
                <a:schemeClr val="tx1"/>
              </a:solidFill>
            </a:rPr>
            <a:t> час </a:t>
          </a:r>
          <a:r>
            <a:rPr lang="ru-RU" altLang="ru-RU" b="1" dirty="0" err="1" smtClean="0">
              <a:solidFill>
                <a:schemeClr val="tx1"/>
              </a:solidFill>
            </a:rPr>
            <a:t>виробництва</a:t>
          </a:r>
          <a:r>
            <a:rPr lang="ru-RU" altLang="ru-RU" b="1" dirty="0" smtClean="0">
              <a:solidFill>
                <a:schemeClr val="tx1"/>
              </a:solidFill>
            </a:rPr>
            <a:t> </a:t>
          </a:r>
          <a:r>
            <a:rPr lang="ru-RU" altLang="ru-RU" b="1" dirty="0" err="1" smtClean="0">
              <a:solidFill>
                <a:schemeClr val="tx1"/>
              </a:solidFill>
            </a:rPr>
            <a:t>продукції</a:t>
          </a:r>
          <a:r>
            <a:rPr lang="ru-RU" altLang="ru-RU" b="1" dirty="0" smtClean="0">
              <a:solidFill>
                <a:schemeClr val="tx1"/>
              </a:solidFill>
            </a:rPr>
            <a:t>, </a:t>
          </a:r>
          <a:r>
            <a:rPr lang="ru-RU" altLang="ru-RU" b="1" dirty="0" err="1" smtClean="0">
              <a:solidFill>
                <a:schemeClr val="tx1"/>
              </a:solidFill>
            </a:rPr>
            <a:t>виконання</a:t>
          </a:r>
          <a:r>
            <a:rPr lang="ru-RU" altLang="ru-RU" b="1" dirty="0" smtClean="0">
              <a:solidFill>
                <a:schemeClr val="tx1"/>
              </a:solidFill>
            </a:rPr>
            <a:t> </a:t>
          </a:r>
          <a:r>
            <a:rPr lang="ru-RU" altLang="ru-RU" b="1" dirty="0" err="1" smtClean="0">
              <a:solidFill>
                <a:schemeClr val="tx1"/>
              </a:solidFill>
            </a:rPr>
            <a:t>робіт</a:t>
          </a:r>
          <a:r>
            <a:rPr lang="ru-RU" altLang="ru-RU" b="1" dirty="0" smtClean="0">
              <a:solidFill>
                <a:schemeClr val="tx1"/>
              </a:solidFill>
            </a:rPr>
            <a:t> та </a:t>
          </a:r>
          <a:r>
            <a:rPr lang="ru-RU" altLang="ru-RU" b="1" dirty="0" err="1" smtClean="0">
              <a:solidFill>
                <a:schemeClr val="tx1"/>
              </a:solidFill>
            </a:rPr>
            <a:t>надання</a:t>
          </a:r>
          <a:r>
            <a:rPr lang="ru-RU" altLang="ru-RU" b="1" dirty="0" smtClean="0">
              <a:solidFill>
                <a:schemeClr val="tx1"/>
              </a:solidFill>
            </a:rPr>
            <a:t> </a:t>
          </a:r>
          <a:r>
            <a:rPr lang="ru-RU" altLang="ru-RU" b="1" dirty="0" err="1" smtClean="0">
              <a:solidFill>
                <a:schemeClr val="tx1"/>
              </a:solidFill>
            </a:rPr>
            <a:t>послуг</a:t>
          </a:r>
          <a:r>
            <a:rPr lang="ru-RU" altLang="ru-RU" b="1" dirty="0" smtClean="0">
              <a:solidFill>
                <a:schemeClr val="tx1"/>
              </a:solidFill>
            </a:rPr>
            <a:t>, а </a:t>
          </a:r>
          <a:r>
            <a:rPr lang="ru-RU" altLang="ru-RU" b="1" dirty="0" err="1" smtClean="0">
              <a:solidFill>
                <a:schemeClr val="tx1"/>
              </a:solidFill>
            </a:rPr>
            <a:t>також</a:t>
          </a:r>
          <a:r>
            <a:rPr lang="ru-RU" altLang="ru-RU" b="1" dirty="0" smtClean="0">
              <a:solidFill>
                <a:schemeClr val="tx1"/>
              </a:solidFill>
            </a:rPr>
            <a:t> </a:t>
          </a:r>
          <a:r>
            <a:rPr lang="ru-RU" altLang="ru-RU" b="1" dirty="0" err="1" smtClean="0">
              <a:solidFill>
                <a:schemeClr val="tx1"/>
              </a:solidFill>
            </a:rPr>
            <a:t>управління</a:t>
          </a:r>
          <a:r>
            <a:rPr lang="ru-RU" altLang="ru-RU" b="1" dirty="0" smtClean="0">
              <a:solidFill>
                <a:schemeClr val="tx1"/>
              </a:solidFill>
            </a:rPr>
            <a:t>  </a:t>
          </a:r>
          <a:r>
            <a:rPr lang="ru-RU" altLang="ru-RU" b="1" dirty="0" err="1" smtClean="0">
              <a:solidFill>
                <a:schemeClr val="tx1"/>
              </a:solidFill>
            </a:rPr>
            <a:t>підприємством</a:t>
          </a:r>
          <a:endParaRPr lang="ru-RU" dirty="0">
            <a:solidFill>
              <a:schemeClr val="tx1"/>
            </a:solidFill>
          </a:endParaRPr>
        </a:p>
      </dgm:t>
    </dgm:pt>
    <dgm:pt modelId="{7C76907A-C765-435C-AC80-2F63D2697299}" type="parTrans" cxnId="{A8954C9C-FAC4-4BBF-A205-1F47BC0E76BC}">
      <dgm:prSet/>
      <dgm:spPr/>
      <dgm:t>
        <a:bodyPr/>
        <a:lstStyle/>
        <a:p>
          <a:endParaRPr lang="ru-RU"/>
        </a:p>
      </dgm:t>
    </dgm:pt>
    <dgm:pt modelId="{046F843D-5DF3-4108-95D6-57F804CEF03E}" type="sibTrans" cxnId="{A8954C9C-FAC4-4BBF-A205-1F47BC0E76BC}">
      <dgm:prSet/>
      <dgm:spPr/>
      <dgm:t>
        <a:bodyPr/>
        <a:lstStyle/>
        <a:p>
          <a:endParaRPr lang="ru-RU"/>
        </a:p>
      </dgm:t>
    </dgm:pt>
    <dgm:pt modelId="{9350E15D-1879-4A3C-AB4C-4C347D245B12}" type="pres">
      <dgm:prSet presAssocID="{0A11E8B6-2900-4B4E-89D4-E606EAFAEDD4}" presName="hierChild1" presStyleCnt="0">
        <dgm:presLayoutVars>
          <dgm:orgChart val="1"/>
          <dgm:chPref val="1"/>
          <dgm:dir/>
          <dgm:animOne val="branch"/>
          <dgm:animLvl val="lvl"/>
          <dgm:resizeHandles/>
        </dgm:presLayoutVars>
      </dgm:prSet>
      <dgm:spPr/>
      <dgm:t>
        <a:bodyPr/>
        <a:lstStyle/>
        <a:p>
          <a:endParaRPr lang="ru-RU"/>
        </a:p>
      </dgm:t>
    </dgm:pt>
    <dgm:pt modelId="{65F2E24E-9CE2-4C7D-83DE-8604596FFAD5}" type="pres">
      <dgm:prSet presAssocID="{F996AF94-6CFB-45A0-8AEE-26D163DFE278}" presName="hierRoot1" presStyleCnt="0">
        <dgm:presLayoutVars>
          <dgm:hierBranch val="init"/>
        </dgm:presLayoutVars>
      </dgm:prSet>
      <dgm:spPr/>
    </dgm:pt>
    <dgm:pt modelId="{865673E8-9765-4ECE-97F8-D030D8FA44D8}" type="pres">
      <dgm:prSet presAssocID="{F996AF94-6CFB-45A0-8AEE-26D163DFE278}" presName="rootComposite1" presStyleCnt="0"/>
      <dgm:spPr/>
    </dgm:pt>
    <dgm:pt modelId="{8A4FF124-2B36-4D10-B152-A137464ACF3B}" type="pres">
      <dgm:prSet presAssocID="{F996AF94-6CFB-45A0-8AEE-26D163DFE278}" presName="rootText1" presStyleLbl="node0" presStyleIdx="0" presStyleCnt="1" custScaleX="242846" custScaleY="70824">
        <dgm:presLayoutVars>
          <dgm:chPref val="3"/>
        </dgm:presLayoutVars>
      </dgm:prSet>
      <dgm:spPr/>
      <dgm:t>
        <a:bodyPr/>
        <a:lstStyle/>
        <a:p>
          <a:endParaRPr lang="ru-RU"/>
        </a:p>
      </dgm:t>
    </dgm:pt>
    <dgm:pt modelId="{DD82E749-435C-400C-938A-28FF2513B842}" type="pres">
      <dgm:prSet presAssocID="{F996AF94-6CFB-45A0-8AEE-26D163DFE278}" presName="rootConnector1" presStyleLbl="node1" presStyleIdx="0" presStyleCnt="0"/>
      <dgm:spPr/>
      <dgm:t>
        <a:bodyPr/>
        <a:lstStyle/>
        <a:p>
          <a:endParaRPr lang="ru-RU"/>
        </a:p>
      </dgm:t>
    </dgm:pt>
    <dgm:pt modelId="{053E3CF2-106C-4F90-AF89-15DE5E431E69}" type="pres">
      <dgm:prSet presAssocID="{F996AF94-6CFB-45A0-8AEE-26D163DFE278}" presName="hierChild2" presStyleCnt="0"/>
      <dgm:spPr/>
    </dgm:pt>
    <dgm:pt modelId="{2D19A939-F1A7-42CC-961E-6254B08B4E30}" type="pres">
      <dgm:prSet presAssocID="{18A2D1CB-4F54-449E-B97F-2C8D2A0B025F}" presName="Name37" presStyleLbl="parChTrans1D2" presStyleIdx="0" presStyleCnt="3"/>
      <dgm:spPr/>
      <dgm:t>
        <a:bodyPr/>
        <a:lstStyle/>
        <a:p>
          <a:endParaRPr lang="ru-RU"/>
        </a:p>
      </dgm:t>
    </dgm:pt>
    <dgm:pt modelId="{E6260FF7-3C76-46D6-A63B-3EA2E3AE09EC}" type="pres">
      <dgm:prSet presAssocID="{F3C36805-294B-4FE2-9D67-AD4E05BA8DFA}" presName="hierRoot2" presStyleCnt="0">
        <dgm:presLayoutVars>
          <dgm:hierBranch val="init"/>
        </dgm:presLayoutVars>
      </dgm:prSet>
      <dgm:spPr/>
    </dgm:pt>
    <dgm:pt modelId="{93CD07E1-F59D-4A1D-A161-5EFA9BADDC22}" type="pres">
      <dgm:prSet presAssocID="{F3C36805-294B-4FE2-9D67-AD4E05BA8DFA}" presName="rootComposite" presStyleCnt="0"/>
      <dgm:spPr/>
    </dgm:pt>
    <dgm:pt modelId="{6C332B0E-A490-429A-94B0-86857CBB5C60}" type="pres">
      <dgm:prSet presAssocID="{F3C36805-294B-4FE2-9D67-AD4E05BA8DFA}" presName="rootText" presStyleLbl="node2" presStyleIdx="0" presStyleCnt="3" custScaleY="405058">
        <dgm:presLayoutVars>
          <dgm:chPref val="3"/>
        </dgm:presLayoutVars>
      </dgm:prSet>
      <dgm:spPr/>
      <dgm:t>
        <a:bodyPr/>
        <a:lstStyle/>
        <a:p>
          <a:endParaRPr lang="ru-RU"/>
        </a:p>
      </dgm:t>
    </dgm:pt>
    <dgm:pt modelId="{19490260-68D6-4038-AA8C-3FC6D90C5B96}" type="pres">
      <dgm:prSet presAssocID="{F3C36805-294B-4FE2-9D67-AD4E05BA8DFA}" presName="rootConnector" presStyleLbl="node2" presStyleIdx="0" presStyleCnt="3"/>
      <dgm:spPr/>
      <dgm:t>
        <a:bodyPr/>
        <a:lstStyle/>
        <a:p>
          <a:endParaRPr lang="ru-RU"/>
        </a:p>
      </dgm:t>
    </dgm:pt>
    <dgm:pt modelId="{B78DDBE3-3EB4-447E-A2FE-BC02DE699612}" type="pres">
      <dgm:prSet presAssocID="{F3C36805-294B-4FE2-9D67-AD4E05BA8DFA}" presName="hierChild4" presStyleCnt="0"/>
      <dgm:spPr/>
    </dgm:pt>
    <dgm:pt modelId="{3AF6711A-F9F3-41C6-B1D0-8BC27AD63079}" type="pres">
      <dgm:prSet presAssocID="{F3C36805-294B-4FE2-9D67-AD4E05BA8DFA}" presName="hierChild5" presStyleCnt="0"/>
      <dgm:spPr/>
    </dgm:pt>
    <dgm:pt modelId="{ACBCB834-C1A1-4495-B43E-41B962D46CC6}" type="pres">
      <dgm:prSet presAssocID="{09879EA0-BFA8-4F1A-BF45-F292C3B8CFF7}" presName="Name37" presStyleLbl="parChTrans1D2" presStyleIdx="1" presStyleCnt="3"/>
      <dgm:spPr/>
      <dgm:t>
        <a:bodyPr/>
        <a:lstStyle/>
        <a:p>
          <a:endParaRPr lang="ru-RU"/>
        </a:p>
      </dgm:t>
    </dgm:pt>
    <dgm:pt modelId="{26B0D577-1080-4FF5-8F8B-614094AE62E9}" type="pres">
      <dgm:prSet presAssocID="{279025C5-3FF3-49DD-AA4D-81C8E70CCBD0}" presName="hierRoot2" presStyleCnt="0">
        <dgm:presLayoutVars>
          <dgm:hierBranch val="init"/>
        </dgm:presLayoutVars>
      </dgm:prSet>
      <dgm:spPr/>
    </dgm:pt>
    <dgm:pt modelId="{5FA1C97C-353C-46B5-82A5-99A35077797A}" type="pres">
      <dgm:prSet presAssocID="{279025C5-3FF3-49DD-AA4D-81C8E70CCBD0}" presName="rootComposite" presStyleCnt="0"/>
      <dgm:spPr/>
    </dgm:pt>
    <dgm:pt modelId="{EA9BB3FB-6131-4785-9616-E2CFBD266228}" type="pres">
      <dgm:prSet presAssocID="{279025C5-3FF3-49DD-AA4D-81C8E70CCBD0}" presName="rootText" presStyleLbl="node2" presStyleIdx="1" presStyleCnt="3" custScaleY="406102">
        <dgm:presLayoutVars>
          <dgm:chPref val="3"/>
        </dgm:presLayoutVars>
      </dgm:prSet>
      <dgm:spPr/>
      <dgm:t>
        <a:bodyPr/>
        <a:lstStyle/>
        <a:p>
          <a:endParaRPr lang="ru-RU"/>
        </a:p>
      </dgm:t>
    </dgm:pt>
    <dgm:pt modelId="{55763FE0-5A3D-4B6A-8D63-52BE1A311979}" type="pres">
      <dgm:prSet presAssocID="{279025C5-3FF3-49DD-AA4D-81C8E70CCBD0}" presName="rootConnector" presStyleLbl="node2" presStyleIdx="1" presStyleCnt="3"/>
      <dgm:spPr/>
      <dgm:t>
        <a:bodyPr/>
        <a:lstStyle/>
        <a:p>
          <a:endParaRPr lang="ru-RU"/>
        </a:p>
      </dgm:t>
    </dgm:pt>
    <dgm:pt modelId="{ED0896A4-A601-4550-82EF-57066068C9DD}" type="pres">
      <dgm:prSet presAssocID="{279025C5-3FF3-49DD-AA4D-81C8E70CCBD0}" presName="hierChild4" presStyleCnt="0"/>
      <dgm:spPr/>
    </dgm:pt>
    <dgm:pt modelId="{CC51ED56-8CE1-40AC-AAB4-1B79921D9073}" type="pres">
      <dgm:prSet presAssocID="{279025C5-3FF3-49DD-AA4D-81C8E70CCBD0}" presName="hierChild5" presStyleCnt="0"/>
      <dgm:spPr/>
    </dgm:pt>
    <dgm:pt modelId="{9A619BBB-3DA0-4866-98A3-31E63A82E5AC}" type="pres">
      <dgm:prSet presAssocID="{7C76907A-C765-435C-AC80-2F63D2697299}" presName="Name37" presStyleLbl="parChTrans1D2" presStyleIdx="2" presStyleCnt="3"/>
      <dgm:spPr/>
      <dgm:t>
        <a:bodyPr/>
        <a:lstStyle/>
        <a:p>
          <a:endParaRPr lang="ru-RU"/>
        </a:p>
      </dgm:t>
    </dgm:pt>
    <dgm:pt modelId="{709CDD2A-2731-460E-AB52-463393840C8E}" type="pres">
      <dgm:prSet presAssocID="{D3BA423F-B932-400A-BA95-CBEB0D681693}" presName="hierRoot2" presStyleCnt="0">
        <dgm:presLayoutVars>
          <dgm:hierBranch val="init"/>
        </dgm:presLayoutVars>
      </dgm:prSet>
      <dgm:spPr/>
    </dgm:pt>
    <dgm:pt modelId="{0D467ADB-7706-4381-A341-F002B4002E45}" type="pres">
      <dgm:prSet presAssocID="{D3BA423F-B932-400A-BA95-CBEB0D681693}" presName="rootComposite" presStyleCnt="0"/>
      <dgm:spPr/>
    </dgm:pt>
    <dgm:pt modelId="{9F7F6917-E315-4673-8F5B-F7C44CA1D8DB}" type="pres">
      <dgm:prSet presAssocID="{D3BA423F-B932-400A-BA95-CBEB0D681693}" presName="rootText" presStyleLbl="node2" presStyleIdx="2" presStyleCnt="3" custScaleY="409307">
        <dgm:presLayoutVars>
          <dgm:chPref val="3"/>
        </dgm:presLayoutVars>
      </dgm:prSet>
      <dgm:spPr/>
      <dgm:t>
        <a:bodyPr/>
        <a:lstStyle/>
        <a:p>
          <a:endParaRPr lang="ru-RU"/>
        </a:p>
      </dgm:t>
    </dgm:pt>
    <dgm:pt modelId="{87C431A2-B77C-4E39-AB3D-61FCA88C6295}" type="pres">
      <dgm:prSet presAssocID="{D3BA423F-B932-400A-BA95-CBEB0D681693}" presName="rootConnector" presStyleLbl="node2" presStyleIdx="2" presStyleCnt="3"/>
      <dgm:spPr/>
      <dgm:t>
        <a:bodyPr/>
        <a:lstStyle/>
        <a:p>
          <a:endParaRPr lang="ru-RU"/>
        </a:p>
      </dgm:t>
    </dgm:pt>
    <dgm:pt modelId="{ED484C54-33E2-420A-9F1E-F287A4F819FD}" type="pres">
      <dgm:prSet presAssocID="{D3BA423F-B932-400A-BA95-CBEB0D681693}" presName="hierChild4" presStyleCnt="0"/>
      <dgm:spPr/>
    </dgm:pt>
    <dgm:pt modelId="{A1EEDA84-04F1-42D8-9B0D-435651519E44}" type="pres">
      <dgm:prSet presAssocID="{D3BA423F-B932-400A-BA95-CBEB0D681693}" presName="hierChild5" presStyleCnt="0"/>
      <dgm:spPr/>
    </dgm:pt>
    <dgm:pt modelId="{18596D30-6266-423E-A146-A7DD9ADD2818}" type="pres">
      <dgm:prSet presAssocID="{F996AF94-6CFB-45A0-8AEE-26D163DFE278}" presName="hierChild3" presStyleCnt="0"/>
      <dgm:spPr/>
    </dgm:pt>
  </dgm:ptLst>
  <dgm:cxnLst>
    <dgm:cxn modelId="{3E134D47-370F-4F7A-88C1-CE2350A1D65A}" type="presOf" srcId="{F996AF94-6CFB-45A0-8AEE-26D163DFE278}" destId="{8A4FF124-2B36-4D10-B152-A137464ACF3B}" srcOrd="0" destOrd="0" presId="urn:microsoft.com/office/officeart/2005/8/layout/orgChart1"/>
    <dgm:cxn modelId="{4ACBB874-10B8-4A9E-87C9-500EF6DE7F0C}" srcId="{F996AF94-6CFB-45A0-8AEE-26D163DFE278}" destId="{F3C36805-294B-4FE2-9D67-AD4E05BA8DFA}" srcOrd="0" destOrd="0" parTransId="{18A2D1CB-4F54-449E-B97F-2C8D2A0B025F}" sibTransId="{A8CD1000-182A-4BF9-B7F8-054BCB126DCC}"/>
    <dgm:cxn modelId="{42827303-31E9-430B-9FD2-F2B9B94AA146}" type="presOf" srcId="{7C76907A-C765-435C-AC80-2F63D2697299}" destId="{9A619BBB-3DA0-4866-98A3-31E63A82E5AC}" srcOrd="0" destOrd="0" presId="urn:microsoft.com/office/officeart/2005/8/layout/orgChart1"/>
    <dgm:cxn modelId="{A7AD68AE-3721-43DF-8CD9-0D277264DF10}" type="presOf" srcId="{F3C36805-294B-4FE2-9D67-AD4E05BA8DFA}" destId="{6C332B0E-A490-429A-94B0-86857CBB5C60}" srcOrd="0" destOrd="0" presId="urn:microsoft.com/office/officeart/2005/8/layout/orgChart1"/>
    <dgm:cxn modelId="{2A16FBCF-55A3-4D3C-B688-4166CA2AAA76}" type="presOf" srcId="{18A2D1CB-4F54-449E-B97F-2C8D2A0B025F}" destId="{2D19A939-F1A7-42CC-961E-6254B08B4E30}" srcOrd="0" destOrd="0" presId="urn:microsoft.com/office/officeart/2005/8/layout/orgChart1"/>
    <dgm:cxn modelId="{DDC7A17F-C989-4792-9827-3886EBC016D8}" srcId="{F996AF94-6CFB-45A0-8AEE-26D163DFE278}" destId="{279025C5-3FF3-49DD-AA4D-81C8E70CCBD0}" srcOrd="1" destOrd="0" parTransId="{09879EA0-BFA8-4F1A-BF45-F292C3B8CFF7}" sibTransId="{9FF8B1C0-BFBB-4530-89DC-13CD10900C63}"/>
    <dgm:cxn modelId="{F67A13BB-2236-495E-A7C0-4E4522FAEA7C}" type="presOf" srcId="{D3BA423F-B932-400A-BA95-CBEB0D681693}" destId="{9F7F6917-E315-4673-8F5B-F7C44CA1D8DB}" srcOrd="0" destOrd="0" presId="urn:microsoft.com/office/officeart/2005/8/layout/orgChart1"/>
    <dgm:cxn modelId="{E6D45DDC-5C89-4D34-A9FC-BDC29A2F16FB}" type="presOf" srcId="{279025C5-3FF3-49DD-AA4D-81C8E70CCBD0}" destId="{EA9BB3FB-6131-4785-9616-E2CFBD266228}" srcOrd="0" destOrd="0" presId="urn:microsoft.com/office/officeart/2005/8/layout/orgChart1"/>
    <dgm:cxn modelId="{24C7CE7E-0C14-4D53-B9EF-38B03C33ACA6}" type="presOf" srcId="{F3C36805-294B-4FE2-9D67-AD4E05BA8DFA}" destId="{19490260-68D6-4038-AA8C-3FC6D90C5B96}" srcOrd="1" destOrd="0" presId="urn:microsoft.com/office/officeart/2005/8/layout/orgChart1"/>
    <dgm:cxn modelId="{B54046AA-B374-437D-9AFB-DBDB0135AAA4}" type="presOf" srcId="{279025C5-3FF3-49DD-AA4D-81C8E70CCBD0}" destId="{55763FE0-5A3D-4B6A-8D63-52BE1A311979}" srcOrd="1" destOrd="0" presId="urn:microsoft.com/office/officeart/2005/8/layout/orgChart1"/>
    <dgm:cxn modelId="{393E1BC9-3D78-4705-8D11-6F465121706F}" type="presOf" srcId="{0A11E8B6-2900-4B4E-89D4-E606EAFAEDD4}" destId="{9350E15D-1879-4A3C-AB4C-4C347D245B12}" srcOrd="0" destOrd="0" presId="urn:microsoft.com/office/officeart/2005/8/layout/orgChart1"/>
    <dgm:cxn modelId="{3715087C-2F2A-4FBD-A37C-B7579BBA38AC}" srcId="{0A11E8B6-2900-4B4E-89D4-E606EAFAEDD4}" destId="{F996AF94-6CFB-45A0-8AEE-26D163DFE278}" srcOrd="0" destOrd="0" parTransId="{D885173E-475C-474A-8930-A7900C7EACED}" sibTransId="{9D461496-2913-47A4-BC82-87DE104B0F02}"/>
    <dgm:cxn modelId="{F1EEDC59-02B0-422B-94B4-B5F63B400C49}" type="presOf" srcId="{F996AF94-6CFB-45A0-8AEE-26D163DFE278}" destId="{DD82E749-435C-400C-938A-28FF2513B842}" srcOrd="1" destOrd="0" presId="urn:microsoft.com/office/officeart/2005/8/layout/orgChart1"/>
    <dgm:cxn modelId="{A1FFD24B-14B5-49F8-A9F7-63C15C721FEB}" type="presOf" srcId="{09879EA0-BFA8-4F1A-BF45-F292C3B8CFF7}" destId="{ACBCB834-C1A1-4495-B43E-41B962D46CC6}" srcOrd="0" destOrd="0" presId="urn:microsoft.com/office/officeart/2005/8/layout/orgChart1"/>
    <dgm:cxn modelId="{C1B24104-DD30-4EC4-9949-07DB9167BF0A}" type="presOf" srcId="{D3BA423F-B932-400A-BA95-CBEB0D681693}" destId="{87C431A2-B77C-4E39-AB3D-61FCA88C6295}" srcOrd="1" destOrd="0" presId="urn:microsoft.com/office/officeart/2005/8/layout/orgChart1"/>
    <dgm:cxn modelId="{A8954C9C-FAC4-4BBF-A205-1F47BC0E76BC}" srcId="{F996AF94-6CFB-45A0-8AEE-26D163DFE278}" destId="{D3BA423F-B932-400A-BA95-CBEB0D681693}" srcOrd="2" destOrd="0" parTransId="{7C76907A-C765-435C-AC80-2F63D2697299}" sibTransId="{046F843D-5DF3-4108-95D6-57F804CEF03E}"/>
    <dgm:cxn modelId="{FE23AE77-1104-4159-A855-E97A29F0CD68}" type="presParOf" srcId="{9350E15D-1879-4A3C-AB4C-4C347D245B12}" destId="{65F2E24E-9CE2-4C7D-83DE-8604596FFAD5}" srcOrd="0" destOrd="0" presId="urn:microsoft.com/office/officeart/2005/8/layout/orgChart1"/>
    <dgm:cxn modelId="{253EB027-801E-4EE8-A65B-FCFBC55AB135}" type="presParOf" srcId="{65F2E24E-9CE2-4C7D-83DE-8604596FFAD5}" destId="{865673E8-9765-4ECE-97F8-D030D8FA44D8}" srcOrd="0" destOrd="0" presId="urn:microsoft.com/office/officeart/2005/8/layout/orgChart1"/>
    <dgm:cxn modelId="{3BA7AFC2-221C-40B8-84F1-FB9CF87E797D}" type="presParOf" srcId="{865673E8-9765-4ECE-97F8-D030D8FA44D8}" destId="{8A4FF124-2B36-4D10-B152-A137464ACF3B}" srcOrd="0" destOrd="0" presId="urn:microsoft.com/office/officeart/2005/8/layout/orgChart1"/>
    <dgm:cxn modelId="{1228D5DC-2ABE-4B3D-AC7F-F78907853404}" type="presParOf" srcId="{865673E8-9765-4ECE-97F8-D030D8FA44D8}" destId="{DD82E749-435C-400C-938A-28FF2513B842}" srcOrd="1" destOrd="0" presId="urn:microsoft.com/office/officeart/2005/8/layout/orgChart1"/>
    <dgm:cxn modelId="{488F53F5-B616-4093-8A2B-DB0FCA1569FD}" type="presParOf" srcId="{65F2E24E-9CE2-4C7D-83DE-8604596FFAD5}" destId="{053E3CF2-106C-4F90-AF89-15DE5E431E69}" srcOrd="1" destOrd="0" presId="urn:microsoft.com/office/officeart/2005/8/layout/orgChart1"/>
    <dgm:cxn modelId="{7770004E-2A5E-4E6D-9D03-974165B510DE}" type="presParOf" srcId="{053E3CF2-106C-4F90-AF89-15DE5E431E69}" destId="{2D19A939-F1A7-42CC-961E-6254B08B4E30}" srcOrd="0" destOrd="0" presId="urn:microsoft.com/office/officeart/2005/8/layout/orgChart1"/>
    <dgm:cxn modelId="{F42B0AA5-DF74-4D9C-A314-4C38064C52E9}" type="presParOf" srcId="{053E3CF2-106C-4F90-AF89-15DE5E431E69}" destId="{E6260FF7-3C76-46D6-A63B-3EA2E3AE09EC}" srcOrd="1" destOrd="0" presId="urn:microsoft.com/office/officeart/2005/8/layout/orgChart1"/>
    <dgm:cxn modelId="{7262CDC7-07C1-4C86-8E90-7F2E85A1665D}" type="presParOf" srcId="{E6260FF7-3C76-46D6-A63B-3EA2E3AE09EC}" destId="{93CD07E1-F59D-4A1D-A161-5EFA9BADDC22}" srcOrd="0" destOrd="0" presId="urn:microsoft.com/office/officeart/2005/8/layout/orgChart1"/>
    <dgm:cxn modelId="{ADFB2735-05BE-4B4F-AA7E-84EB08DE588F}" type="presParOf" srcId="{93CD07E1-F59D-4A1D-A161-5EFA9BADDC22}" destId="{6C332B0E-A490-429A-94B0-86857CBB5C60}" srcOrd="0" destOrd="0" presId="urn:microsoft.com/office/officeart/2005/8/layout/orgChart1"/>
    <dgm:cxn modelId="{D7B430FC-6B28-48E7-9D4D-1F347636B676}" type="presParOf" srcId="{93CD07E1-F59D-4A1D-A161-5EFA9BADDC22}" destId="{19490260-68D6-4038-AA8C-3FC6D90C5B96}" srcOrd="1" destOrd="0" presId="urn:microsoft.com/office/officeart/2005/8/layout/orgChart1"/>
    <dgm:cxn modelId="{8AC20EA5-C927-4C0B-ABF9-06DCCC7D0EA5}" type="presParOf" srcId="{E6260FF7-3C76-46D6-A63B-3EA2E3AE09EC}" destId="{B78DDBE3-3EB4-447E-A2FE-BC02DE699612}" srcOrd="1" destOrd="0" presId="urn:microsoft.com/office/officeart/2005/8/layout/orgChart1"/>
    <dgm:cxn modelId="{6AB26A77-9B6C-45A0-9B36-1DEFF553B8A7}" type="presParOf" srcId="{E6260FF7-3C76-46D6-A63B-3EA2E3AE09EC}" destId="{3AF6711A-F9F3-41C6-B1D0-8BC27AD63079}" srcOrd="2" destOrd="0" presId="urn:microsoft.com/office/officeart/2005/8/layout/orgChart1"/>
    <dgm:cxn modelId="{626B3FB2-F0C1-4E3A-A746-EBD719C58C50}" type="presParOf" srcId="{053E3CF2-106C-4F90-AF89-15DE5E431E69}" destId="{ACBCB834-C1A1-4495-B43E-41B962D46CC6}" srcOrd="2" destOrd="0" presId="urn:microsoft.com/office/officeart/2005/8/layout/orgChart1"/>
    <dgm:cxn modelId="{64BF3BED-36F0-4885-B949-1403074B51AB}" type="presParOf" srcId="{053E3CF2-106C-4F90-AF89-15DE5E431E69}" destId="{26B0D577-1080-4FF5-8F8B-614094AE62E9}" srcOrd="3" destOrd="0" presId="urn:microsoft.com/office/officeart/2005/8/layout/orgChart1"/>
    <dgm:cxn modelId="{F3195898-3C19-4485-B230-3A685B11FC7A}" type="presParOf" srcId="{26B0D577-1080-4FF5-8F8B-614094AE62E9}" destId="{5FA1C97C-353C-46B5-82A5-99A35077797A}" srcOrd="0" destOrd="0" presId="urn:microsoft.com/office/officeart/2005/8/layout/orgChart1"/>
    <dgm:cxn modelId="{3360F350-FAD0-4677-AEA8-9746A67CC196}" type="presParOf" srcId="{5FA1C97C-353C-46B5-82A5-99A35077797A}" destId="{EA9BB3FB-6131-4785-9616-E2CFBD266228}" srcOrd="0" destOrd="0" presId="urn:microsoft.com/office/officeart/2005/8/layout/orgChart1"/>
    <dgm:cxn modelId="{656A2FAF-D0D6-46DA-9749-A408A0443865}" type="presParOf" srcId="{5FA1C97C-353C-46B5-82A5-99A35077797A}" destId="{55763FE0-5A3D-4B6A-8D63-52BE1A311979}" srcOrd="1" destOrd="0" presId="urn:microsoft.com/office/officeart/2005/8/layout/orgChart1"/>
    <dgm:cxn modelId="{D4135288-CE65-418E-8151-93B62D66846A}" type="presParOf" srcId="{26B0D577-1080-4FF5-8F8B-614094AE62E9}" destId="{ED0896A4-A601-4550-82EF-57066068C9DD}" srcOrd="1" destOrd="0" presId="urn:microsoft.com/office/officeart/2005/8/layout/orgChart1"/>
    <dgm:cxn modelId="{8ABC303E-419E-4B2F-86E2-29DE063F1CC6}" type="presParOf" srcId="{26B0D577-1080-4FF5-8F8B-614094AE62E9}" destId="{CC51ED56-8CE1-40AC-AAB4-1B79921D9073}" srcOrd="2" destOrd="0" presId="urn:microsoft.com/office/officeart/2005/8/layout/orgChart1"/>
    <dgm:cxn modelId="{DE017738-14E5-4E3A-B52A-CF3D78D50FE5}" type="presParOf" srcId="{053E3CF2-106C-4F90-AF89-15DE5E431E69}" destId="{9A619BBB-3DA0-4866-98A3-31E63A82E5AC}" srcOrd="4" destOrd="0" presId="urn:microsoft.com/office/officeart/2005/8/layout/orgChart1"/>
    <dgm:cxn modelId="{FFCF3F3F-7FDF-4002-ACC7-18CD96253A08}" type="presParOf" srcId="{053E3CF2-106C-4F90-AF89-15DE5E431E69}" destId="{709CDD2A-2731-460E-AB52-463393840C8E}" srcOrd="5" destOrd="0" presId="urn:microsoft.com/office/officeart/2005/8/layout/orgChart1"/>
    <dgm:cxn modelId="{77208C74-D896-4A50-98CC-D02DB6AA52BA}" type="presParOf" srcId="{709CDD2A-2731-460E-AB52-463393840C8E}" destId="{0D467ADB-7706-4381-A341-F002B4002E45}" srcOrd="0" destOrd="0" presId="urn:microsoft.com/office/officeart/2005/8/layout/orgChart1"/>
    <dgm:cxn modelId="{0531E364-6CC3-408E-BF9B-2D5B457CF145}" type="presParOf" srcId="{0D467ADB-7706-4381-A341-F002B4002E45}" destId="{9F7F6917-E315-4673-8F5B-F7C44CA1D8DB}" srcOrd="0" destOrd="0" presId="urn:microsoft.com/office/officeart/2005/8/layout/orgChart1"/>
    <dgm:cxn modelId="{FA49EFE0-8830-4B83-BDF9-66F46BB2ECCE}" type="presParOf" srcId="{0D467ADB-7706-4381-A341-F002B4002E45}" destId="{87C431A2-B77C-4E39-AB3D-61FCA88C6295}" srcOrd="1" destOrd="0" presId="urn:microsoft.com/office/officeart/2005/8/layout/orgChart1"/>
    <dgm:cxn modelId="{A5328B8D-14BF-4CF4-8AE9-FC9303CF4FF7}" type="presParOf" srcId="{709CDD2A-2731-460E-AB52-463393840C8E}" destId="{ED484C54-33E2-420A-9F1E-F287A4F819FD}" srcOrd="1" destOrd="0" presId="urn:microsoft.com/office/officeart/2005/8/layout/orgChart1"/>
    <dgm:cxn modelId="{AF22BE24-3008-440E-943A-2BB07E19790B}" type="presParOf" srcId="{709CDD2A-2731-460E-AB52-463393840C8E}" destId="{A1EEDA84-04F1-42D8-9B0D-435651519E44}" srcOrd="2" destOrd="0" presId="urn:microsoft.com/office/officeart/2005/8/layout/orgChart1"/>
    <dgm:cxn modelId="{57AA6EF7-7169-4F6B-A2E5-995EE6CEBEF4}" type="presParOf" srcId="{65F2E24E-9CE2-4C7D-83DE-8604596FFAD5}" destId="{18596D30-6266-423E-A146-A7DD9ADD281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5BB285B-F26E-4467-926A-7CF82CA70B5E}"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ru-RU"/>
        </a:p>
      </dgm:t>
    </dgm:pt>
    <dgm:pt modelId="{77F14E06-75BC-41A6-917F-C8CD39D70BFC}">
      <dgm:prSet phldrT="[Текст]"/>
      <dgm:spPr/>
      <dgm:t>
        <a:bodyPr/>
        <a:lstStyle/>
        <a:p>
          <a:r>
            <a:rPr lang="uk-UA" dirty="0" smtClean="0">
              <a:solidFill>
                <a:schemeClr val="tx1"/>
              </a:solidFill>
            </a:rPr>
            <a:t>Запаси визнаються </a:t>
          </a:r>
          <a:r>
            <a:rPr lang="uk-UA" u="sng" dirty="0" smtClean="0">
              <a:solidFill>
                <a:schemeClr val="tx1"/>
              </a:solidFill>
            </a:rPr>
            <a:t>активами</a:t>
          </a:r>
          <a:r>
            <a:rPr lang="uk-UA" dirty="0" smtClean="0">
              <a:solidFill>
                <a:schemeClr val="tx1"/>
              </a:solidFill>
            </a:rPr>
            <a:t>, якщо:</a:t>
          </a:r>
          <a:endParaRPr lang="ru-RU" dirty="0">
            <a:solidFill>
              <a:schemeClr val="tx1"/>
            </a:solidFill>
          </a:endParaRPr>
        </a:p>
      </dgm:t>
    </dgm:pt>
    <dgm:pt modelId="{53457421-F127-4866-A83A-7C620988F709}" type="parTrans" cxnId="{BEC2EB01-B3A1-4A67-8742-6BDC050AA3C0}">
      <dgm:prSet/>
      <dgm:spPr/>
      <dgm:t>
        <a:bodyPr/>
        <a:lstStyle/>
        <a:p>
          <a:endParaRPr lang="ru-RU"/>
        </a:p>
      </dgm:t>
    </dgm:pt>
    <dgm:pt modelId="{1499830B-E01D-4080-8CC1-C52E04375306}" type="sibTrans" cxnId="{BEC2EB01-B3A1-4A67-8742-6BDC050AA3C0}">
      <dgm:prSet/>
      <dgm:spPr/>
      <dgm:t>
        <a:bodyPr/>
        <a:lstStyle/>
        <a:p>
          <a:endParaRPr lang="ru-RU"/>
        </a:p>
      </dgm:t>
    </dgm:pt>
    <dgm:pt modelId="{07350C6B-85DE-4718-8BE1-EA74F3632388}">
      <dgm:prSet phldrT="[Текст]"/>
      <dgm:spPr/>
      <dgm:t>
        <a:bodyPr/>
        <a:lstStyle/>
        <a:p>
          <a:r>
            <a:rPr lang="uk-UA" dirty="0" smtClean="0">
              <a:solidFill>
                <a:schemeClr val="tx1"/>
              </a:solidFill>
            </a:rPr>
            <a:t>існує імовірність того, що підприємство одержить в майбутньому економічні вигоди, пов’язані з їх використанням (майбутня економічна вигода, втілена в активі, є потенціалом, який може сприяти надходженню грошових коштів або їх еквівалентів на підприємство);</a:t>
          </a:r>
          <a:endParaRPr lang="ru-RU" dirty="0">
            <a:solidFill>
              <a:schemeClr val="tx1"/>
            </a:solidFill>
          </a:endParaRPr>
        </a:p>
      </dgm:t>
    </dgm:pt>
    <dgm:pt modelId="{EEDFA9F7-41BC-429B-B78E-1B1EEC4AD64E}" type="parTrans" cxnId="{07D9AC5A-39A8-4959-9985-FC351FD7B835}">
      <dgm:prSet/>
      <dgm:spPr/>
      <dgm:t>
        <a:bodyPr/>
        <a:lstStyle/>
        <a:p>
          <a:endParaRPr lang="ru-RU"/>
        </a:p>
      </dgm:t>
    </dgm:pt>
    <dgm:pt modelId="{7067087E-65F7-43D9-953C-C5250D4F1B32}" type="sibTrans" cxnId="{07D9AC5A-39A8-4959-9985-FC351FD7B835}">
      <dgm:prSet/>
      <dgm:spPr/>
      <dgm:t>
        <a:bodyPr/>
        <a:lstStyle/>
        <a:p>
          <a:endParaRPr lang="ru-RU"/>
        </a:p>
      </dgm:t>
    </dgm:pt>
    <dgm:pt modelId="{575B82C9-AD77-4DB0-B368-DDF708B9A691}">
      <dgm:prSet phldrT="[Текст]"/>
      <dgm:spPr/>
      <dgm:t>
        <a:bodyPr/>
        <a:lstStyle/>
        <a:p>
          <a:r>
            <a:rPr lang="uk-UA" dirty="0" smtClean="0">
              <a:solidFill>
                <a:schemeClr val="tx1"/>
              </a:solidFill>
            </a:rPr>
            <a:t>їх вартість може бути достовірно визначена.</a:t>
          </a:r>
          <a:endParaRPr lang="ru-RU" dirty="0">
            <a:solidFill>
              <a:schemeClr val="tx1"/>
            </a:solidFill>
          </a:endParaRPr>
        </a:p>
      </dgm:t>
    </dgm:pt>
    <dgm:pt modelId="{6D0F53FB-5046-4B4E-B7B9-F4FA48B54964}" type="parTrans" cxnId="{6C777DAC-5C2F-4D0F-959D-D89F7B56F3DB}">
      <dgm:prSet/>
      <dgm:spPr/>
      <dgm:t>
        <a:bodyPr/>
        <a:lstStyle/>
        <a:p>
          <a:endParaRPr lang="ru-RU"/>
        </a:p>
      </dgm:t>
    </dgm:pt>
    <dgm:pt modelId="{C9B614D1-CC35-4351-A8AF-25521B461F6D}" type="sibTrans" cxnId="{6C777DAC-5C2F-4D0F-959D-D89F7B56F3DB}">
      <dgm:prSet/>
      <dgm:spPr/>
      <dgm:t>
        <a:bodyPr/>
        <a:lstStyle/>
        <a:p>
          <a:endParaRPr lang="ru-RU"/>
        </a:p>
      </dgm:t>
    </dgm:pt>
    <dgm:pt modelId="{5A8A2923-2E9A-4B4F-A573-63769BC17B9B}" type="pres">
      <dgm:prSet presAssocID="{85BB285B-F26E-4467-926A-7CF82CA70B5E}" presName="diagram" presStyleCnt="0">
        <dgm:presLayoutVars>
          <dgm:chPref val="1"/>
          <dgm:dir/>
          <dgm:animOne val="branch"/>
          <dgm:animLvl val="lvl"/>
          <dgm:resizeHandles val="exact"/>
        </dgm:presLayoutVars>
      </dgm:prSet>
      <dgm:spPr/>
      <dgm:t>
        <a:bodyPr/>
        <a:lstStyle/>
        <a:p>
          <a:endParaRPr lang="ru-RU"/>
        </a:p>
      </dgm:t>
    </dgm:pt>
    <dgm:pt modelId="{BBFE2577-E78E-4014-A59A-910D1D7B69B8}" type="pres">
      <dgm:prSet presAssocID="{77F14E06-75BC-41A6-917F-C8CD39D70BFC}" presName="root1" presStyleCnt="0"/>
      <dgm:spPr/>
    </dgm:pt>
    <dgm:pt modelId="{6060DA67-8768-44A4-B67F-294940266B8E}" type="pres">
      <dgm:prSet presAssocID="{77F14E06-75BC-41A6-917F-C8CD39D70BFC}" presName="LevelOneTextNode" presStyleLbl="node0" presStyleIdx="0" presStyleCnt="1" custScaleX="61189">
        <dgm:presLayoutVars>
          <dgm:chPref val="3"/>
        </dgm:presLayoutVars>
      </dgm:prSet>
      <dgm:spPr/>
      <dgm:t>
        <a:bodyPr/>
        <a:lstStyle/>
        <a:p>
          <a:endParaRPr lang="ru-RU"/>
        </a:p>
      </dgm:t>
    </dgm:pt>
    <dgm:pt modelId="{569A7CC7-6F2C-4EFD-A73C-2E1E0A8ED0AD}" type="pres">
      <dgm:prSet presAssocID="{77F14E06-75BC-41A6-917F-C8CD39D70BFC}" presName="level2hierChild" presStyleCnt="0"/>
      <dgm:spPr/>
    </dgm:pt>
    <dgm:pt modelId="{FF1FDCE8-5B86-4064-81C3-48C8B33432AF}" type="pres">
      <dgm:prSet presAssocID="{EEDFA9F7-41BC-429B-B78E-1B1EEC4AD64E}" presName="conn2-1" presStyleLbl="parChTrans1D2" presStyleIdx="0" presStyleCnt="2"/>
      <dgm:spPr/>
      <dgm:t>
        <a:bodyPr/>
        <a:lstStyle/>
        <a:p>
          <a:endParaRPr lang="ru-RU"/>
        </a:p>
      </dgm:t>
    </dgm:pt>
    <dgm:pt modelId="{53652FBD-81D6-4A50-B4BA-B29DA955684B}" type="pres">
      <dgm:prSet presAssocID="{EEDFA9F7-41BC-429B-B78E-1B1EEC4AD64E}" presName="connTx" presStyleLbl="parChTrans1D2" presStyleIdx="0" presStyleCnt="2"/>
      <dgm:spPr/>
      <dgm:t>
        <a:bodyPr/>
        <a:lstStyle/>
        <a:p>
          <a:endParaRPr lang="ru-RU"/>
        </a:p>
      </dgm:t>
    </dgm:pt>
    <dgm:pt modelId="{995B72D3-CD46-4669-A364-2E194ADB675F}" type="pres">
      <dgm:prSet presAssocID="{07350C6B-85DE-4718-8BE1-EA74F3632388}" presName="root2" presStyleCnt="0"/>
      <dgm:spPr/>
    </dgm:pt>
    <dgm:pt modelId="{14AF67CF-78E0-4466-B2DD-2AAFE43F6E31}" type="pres">
      <dgm:prSet presAssocID="{07350C6B-85DE-4718-8BE1-EA74F3632388}" presName="LevelTwoTextNode" presStyleLbl="node2" presStyleIdx="0" presStyleCnt="2" custScaleX="142904" custScaleY="180568">
        <dgm:presLayoutVars>
          <dgm:chPref val="3"/>
        </dgm:presLayoutVars>
      </dgm:prSet>
      <dgm:spPr/>
      <dgm:t>
        <a:bodyPr/>
        <a:lstStyle/>
        <a:p>
          <a:endParaRPr lang="ru-RU"/>
        </a:p>
      </dgm:t>
    </dgm:pt>
    <dgm:pt modelId="{75F0C33C-75FC-4996-9FF7-CD72EDE9092A}" type="pres">
      <dgm:prSet presAssocID="{07350C6B-85DE-4718-8BE1-EA74F3632388}" presName="level3hierChild" presStyleCnt="0"/>
      <dgm:spPr/>
    </dgm:pt>
    <dgm:pt modelId="{E590BA80-FB0D-4902-BCE0-67138B159517}" type="pres">
      <dgm:prSet presAssocID="{6D0F53FB-5046-4B4E-B7B9-F4FA48B54964}" presName="conn2-1" presStyleLbl="parChTrans1D2" presStyleIdx="1" presStyleCnt="2"/>
      <dgm:spPr/>
      <dgm:t>
        <a:bodyPr/>
        <a:lstStyle/>
        <a:p>
          <a:endParaRPr lang="ru-RU"/>
        </a:p>
      </dgm:t>
    </dgm:pt>
    <dgm:pt modelId="{64AE717C-6C8F-4E0B-83EA-D5C50DAFB947}" type="pres">
      <dgm:prSet presAssocID="{6D0F53FB-5046-4B4E-B7B9-F4FA48B54964}" presName="connTx" presStyleLbl="parChTrans1D2" presStyleIdx="1" presStyleCnt="2"/>
      <dgm:spPr/>
      <dgm:t>
        <a:bodyPr/>
        <a:lstStyle/>
        <a:p>
          <a:endParaRPr lang="ru-RU"/>
        </a:p>
      </dgm:t>
    </dgm:pt>
    <dgm:pt modelId="{6963E683-8DEF-4689-95B9-5BA7F62D2F2B}" type="pres">
      <dgm:prSet presAssocID="{575B82C9-AD77-4DB0-B368-DDF708B9A691}" presName="root2" presStyleCnt="0"/>
      <dgm:spPr/>
    </dgm:pt>
    <dgm:pt modelId="{DA12647B-2F56-40C2-B6AF-779428C9C795}" type="pres">
      <dgm:prSet presAssocID="{575B82C9-AD77-4DB0-B368-DDF708B9A691}" presName="LevelTwoTextNode" presStyleLbl="node2" presStyleIdx="1" presStyleCnt="2" custScaleX="142929" custScaleY="72489">
        <dgm:presLayoutVars>
          <dgm:chPref val="3"/>
        </dgm:presLayoutVars>
      </dgm:prSet>
      <dgm:spPr/>
      <dgm:t>
        <a:bodyPr/>
        <a:lstStyle/>
        <a:p>
          <a:endParaRPr lang="ru-RU"/>
        </a:p>
      </dgm:t>
    </dgm:pt>
    <dgm:pt modelId="{DD1BE74F-8CFC-45AA-8957-914A1EAEABAB}" type="pres">
      <dgm:prSet presAssocID="{575B82C9-AD77-4DB0-B368-DDF708B9A691}" presName="level3hierChild" presStyleCnt="0"/>
      <dgm:spPr/>
    </dgm:pt>
  </dgm:ptLst>
  <dgm:cxnLst>
    <dgm:cxn modelId="{13A163AC-46AD-4118-ADEB-AFD91F651474}" type="presOf" srcId="{575B82C9-AD77-4DB0-B368-DDF708B9A691}" destId="{DA12647B-2F56-40C2-B6AF-779428C9C795}" srcOrd="0" destOrd="0" presId="urn:microsoft.com/office/officeart/2005/8/layout/hierarchy2"/>
    <dgm:cxn modelId="{BEC2EB01-B3A1-4A67-8742-6BDC050AA3C0}" srcId="{85BB285B-F26E-4467-926A-7CF82CA70B5E}" destId="{77F14E06-75BC-41A6-917F-C8CD39D70BFC}" srcOrd="0" destOrd="0" parTransId="{53457421-F127-4866-A83A-7C620988F709}" sibTransId="{1499830B-E01D-4080-8CC1-C52E04375306}"/>
    <dgm:cxn modelId="{6C777DAC-5C2F-4D0F-959D-D89F7B56F3DB}" srcId="{77F14E06-75BC-41A6-917F-C8CD39D70BFC}" destId="{575B82C9-AD77-4DB0-B368-DDF708B9A691}" srcOrd="1" destOrd="0" parTransId="{6D0F53FB-5046-4B4E-B7B9-F4FA48B54964}" sibTransId="{C9B614D1-CC35-4351-A8AF-25521B461F6D}"/>
    <dgm:cxn modelId="{0FC47258-A76E-41F7-8434-14FD59994B04}" type="presOf" srcId="{EEDFA9F7-41BC-429B-B78E-1B1EEC4AD64E}" destId="{53652FBD-81D6-4A50-B4BA-B29DA955684B}" srcOrd="1" destOrd="0" presId="urn:microsoft.com/office/officeart/2005/8/layout/hierarchy2"/>
    <dgm:cxn modelId="{9F26566E-CB6F-49F0-8020-D87978AF2BE2}" type="presOf" srcId="{6D0F53FB-5046-4B4E-B7B9-F4FA48B54964}" destId="{64AE717C-6C8F-4E0B-83EA-D5C50DAFB947}" srcOrd="1" destOrd="0" presId="urn:microsoft.com/office/officeart/2005/8/layout/hierarchy2"/>
    <dgm:cxn modelId="{3939F820-38A5-41DA-B987-5C1705291FD9}" type="presOf" srcId="{77F14E06-75BC-41A6-917F-C8CD39D70BFC}" destId="{6060DA67-8768-44A4-B67F-294940266B8E}" srcOrd="0" destOrd="0" presId="urn:microsoft.com/office/officeart/2005/8/layout/hierarchy2"/>
    <dgm:cxn modelId="{0E629F4B-2710-4392-A616-1365C7786FB9}" type="presOf" srcId="{6D0F53FB-5046-4B4E-B7B9-F4FA48B54964}" destId="{E590BA80-FB0D-4902-BCE0-67138B159517}" srcOrd="0" destOrd="0" presId="urn:microsoft.com/office/officeart/2005/8/layout/hierarchy2"/>
    <dgm:cxn modelId="{3759579A-A3F8-4A31-AF50-6A07646093BC}" type="presOf" srcId="{85BB285B-F26E-4467-926A-7CF82CA70B5E}" destId="{5A8A2923-2E9A-4B4F-A573-63769BC17B9B}" srcOrd="0" destOrd="0" presId="urn:microsoft.com/office/officeart/2005/8/layout/hierarchy2"/>
    <dgm:cxn modelId="{07D9AC5A-39A8-4959-9985-FC351FD7B835}" srcId="{77F14E06-75BC-41A6-917F-C8CD39D70BFC}" destId="{07350C6B-85DE-4718-8BE1-EA74F3632388}" srcOrd="0" destOrd="0" parTransId="{EEDFA9F7-41BC-429B-B78E-1B1EEC4AD64E}" sibTransId="{7067087E-65F7-43D9-953C-C5250D4F1B32}"/>
    <dgm:cxn modelId="{390352AF-54CD-4F37-B108-C72FAD84079F}" type="presOf" srcId="{EEDFA9F7-41BC-429B-B78E-1B1EEC4AD64E}" destId="{FF1FDCE8-5B86-4064-81C3-48C8B33432AF}" srcOrd="0" destOrd="0" presId="urn:microsoft.com/office/officeart/2005/8/layout/hierarchy2"/>
    <dgm:cxn modelId="{228F0A29-934D-48D6-9087-8F68D688AB58}" type="presOf" srcId="{07350C6B-85DE-4718-8BE1-EA74F3632388}" destId="{14AF67CF-78E0-4466-B2DD-2AAFE43F6E31}" srcOrd="0" destOrd="0" presId="urn:microsoft.com/office/officeart/2005/8/layout/hierarchy2"/>
    <dgm:cxn modelId="{00EC3830-E7D9-4832-84E5-D78F64B56B0F}" type="presParOf" srcId="{5A8A2923-2E9A-4B4F-A573-63769BC17B9B}" destId="{BBFE2577-E78E-4014-A59A-910D1D7B69B8}" srcOrd="0" destOrd="0" presId="urn:microsoft.com/office/officeart/2005/8/layout/hierarchy2"/>
    <dgm:cxn modelId="{AA6A14BF-C5EE-4280-BD46-E16E14C28779}" type="presParOf" srcId="{BBFE2577-E78E-4014-A59A-910D1D7B69B8}" destId="{6060DA67-8768-44A4-B67F-294940266B8E}" srcOrd="0" destOrd="0" presId="urn:microsoft.com/office/officeart/2005/8/layout/hierarchy2"/>
    <dgm:cxn modelId="{9B417878-ABAB-4CC0-A0DC-09D67C36F471}" type="presParOf" srcId="{BBFE2577-E78E-4014-A59A-910D1D7B69B8}" destId="{569A7CC7-6F2C-4EFD-A73C-2E1E0A8ED0AD}" srcOrd="1" destOrd="0" presId="urn:microsoft.com/office/officeart/2005/8/layout/hierarchy2"/>
    <dgm:cxn modelId="{06DDED4C-DC3E-4074-9686-6E04D3BADCEF}" type="presParOf" srcId="{569A7CC7-6F2C-4EFD-A73C-2E1E0A8ED0AD}" destId="{FF1FDCE8-5B86-4064-81C3-48C8B33432AF}" srcOrd="0" destOrd="0" presId="urn:microsoft.com/office/officeart/2005/8/layout/hierarchy2"/>
    <dgm:cxn modelId="{73EC0C09-7BF3-4ECD-BC9F-F89BC64E15CE}" type="presParOf" srcId="{FF1FDCE8-5B86-4064-81C3-48C8B33432AF}" destId="{53652FBD-81D6-4A50-B4BA-B29DA955684B}" srcOrd="0" destOrd="0" presId="urn:microsoft.com/office/officeart/2005/8/layout/hierarchy2"/>
    <dgm:cxn modelId="{031BC067-D6F3-4D4C-9349-7B135C1E732C}" type="presParOf" srcId="{569A7CC7-6F2C-4EFD-A73C-2E1E0A8ED0AD}" destId="{995B72D3-CD46-4669-A364-2E194ADB675F}" srcOrd="1" destOrd="0" presId="urn:microsoft.com/office/officeart/2005/8/layout/hierarchy2"/>
    <dgm:cxn modelId="{6365F0F0-5AE9-48CB-B69F-2046DAB8D0F9}" type="presParOf" srcId="{995B72D3-CD46-4669-A364-2E194ADB675F}" destId="{14AF67CF-78E0-4466-B2DD-2AAFE43F6E31}" srcOrd="0" destOrd="0" presId="urn:microsoft.com/office/officeart/2005/8/layout/hierarchy2"/>
    <dgm:cxn modelId="{E1A74570-5F62-4778-89F0-3FBBCAB5725F}" type="presParOf" srcId="{995B72D3-CD46-4669-A364-2E194ADB675F}" destId="{75F0C33C-75FC-4996-9FF7-CD72EDE9092A}" srcOrd="1" destOrd="0" presId="urn:microsoft.com/office/officeart/2005/8/layout/hierarchy2"/>
    <dgm:cxn modelId="{A7906C22-F611-48E0-A6B5-2B84E2C4968B}" type="presParOf" srcId="{569A7CC7-6F2C-4EFD-A73C-2E1E0A8ED0AD}" destId="{E590BA80-FB0D-4902-BCE0-67138B159517}" srcOrd="2" destOrd="0" presId="urn:microsoft.com/office/officeart/2005/8/layout/hierarchy2"/>
    <dgm:cxn modelId="{C22CA137-9E7E-4DD5-9289-00A843653C98}" type="presParOf" srcId="{E590BA80-FB0D-4902-BCE0-67138B159517}" destId="{64AE717C-6C8F-4E0B-83EA-D5C50DAFB947}" srcOrd="0" destOrd="0" presId="urn:microsoft.com/office/officeart/2005/8/layout/hierarchy2"/>
    <dgm:cxn modelId="{0E26C334-D962-439E-AF30-418C3EB188F9}" type="presParOf" srcId="{569A7CC7-6F2C-4EFD-A73C-2E1E0A8ED0AD}" destId="{6963E683-8DEF-4689-95B9-5BA7F62D2F2B}" srcOrd="3" destOrd="0" presId="urn:microsoft.com/office/officeart/2005/8/layout/hierarchy2"/>
    <dgm:cxn modelId="{8CCE9E5F-A348-41E0-925C-CA27B6B314A5}" type="presParOf" srcId="{6963E683-8DEF-4689-95B9-5BA7F62D2F2B}" destId="{DA12647B-2F56-40C2-B6AF-779428C9C795}" srcOrd="0" destOrd="0" presId="urn:microsoft.com/office/officeart/2005/8/layout/hierarchy2"/>
    <dgm:cxn modelId="{53595853-71B6-4E70-A625-9DF984C775CB}" type="presParOf" srcId="{6963E683-8DEF-4689-95B9-5BA7F62D2F2B}" destId="{DD1BE74F-8CFC-45AA-8957-914A1EAEABAB}"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55B5ADD-7EDF-4FAD-A560-4CAC71EB433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u-RU"/>
        </a:p>
      </dgm:t>
    </dgm:pt>
    <dgm:pt modelId="{4152B995-B4C0-4D3F-8E62-8FEFEC1BB991}">
      <dgm:prSet phldrT="[Текст]"/>
      <dgm:spPr/>
      <dgm:t>
        <a:bodyPr/>
        <a:lstStyle/>
        <a:p>
          <a:r>
            <a:rPr lang="ru-RU" dirty="0" smtClean="0"/>
            <a:t>201</a:t>
          </a:r>
          <a:endParaRPr lang="ru-RU" dirty="0"/>
        </a:p>
      </dgm:t>
    </dgm:pt>
    <dgm:pt modelId="{E58E612D-2FEC-46D2-975C-5CD26A070C2C}" type="parTrans" cxnId="{11CC0367-F0A0-4696-80E9-F5AA27FAB0E9}">
      <dgm:prSet/>
      <dgm:spPr/>
      <dgm:t>
        <a:bodyPr/>
        <a:lstStyle/>
        <a:p>
          <a:endParaRPr lang="ru-RU"/>
        </a:p>
      </dgm:t>
    </dgm:pt>
    <dgm:pt modelId="{86ED97AF-281D-42ED-9693-C1B9EAB221D4}" type="sibTrans" cxnId="{11CC0367-F0A0-4696-80E9-F5AA27FAB0E9}">
      <dgm:prSet/>
      <dgm:spPr/>
      <dgm:t>
        <a:bodyPr/>
        <a:lstStyle/>
        <a:p>
          <a:endParaRPr lang="ru-RU"/>
        </a:p>
      </dgm:t>
    </dgm:pt>
    <dgm:pt modelId="{FC169EAE-180A-4802-8F7C-73C4D66334B1}">
      <dgm:prSet phldrT="[Текст]" custT="1"/>
      <dgm:spPr/>
      <dgm:t>
        <a:bodyPr/>
        <a:lstStyle/>
        <a:p>
          <a:r>
            <a:rPr lang="ru-RU" sz="1700" dirty="0" err="1" smtClean="0"/>
            <a:t>Сировина</a:t>
          </a:r>
          <a:r>
            <a:rPr lang="ru-RU" sz="1700" dirty="0" smtClean="0"/>
            <a:t> і </a:t>
          </a:r>
          <a:r>
            <a:rPr lang="ru-RU" sz="1700" dirty="0" err="1" smtClean="0"/>
            <a:t>матеріали</a:t>
          </a:r>
          <a:endParaRPr lang="ru-RU" sz="1700" dirty="0"/>
        </a:p>
      </dgm:t>
    </dgm:pt>
    <dgm:pt modelId="{E4D2864F-8FDC-4E46-8264-7E4682CE6A8D}" type="parTrans" cxnId="{C51E3D91-FE31-437F-A510-51BF935DC016}">
      <dgm:prSet/>
      <dgm:spPr/>
      <dgm:t>
        <a:bodyPr/>
        <a:lstStyle/>
        <a:p>
          <a:endParaRPr lang="ru-RU"/>
        </a:p>
      </dgm:t>
    </dgm:pt>
    <dgm:pt modelId="{5AE2E49C-2602-4835-BD13-D89F370B452D}" type="sibTrans" cxnId="{C51E3D91-FE31-437F-A510-51BF935DC016}">
      <dgm:prSet/>
      <dgm:spPr/>
      <dgm:t>
        <a:bodyPr/>
        <a:lstStyle/>
        <a:p>
          <a:endParaRPr lang="ru-RU"/>
        </a:p>
      </dgm:t>
    </dgm:pt>
    <dgm:pt modelId="{FE1976D9-B05E-4030-A101-74CF1DA0EE63}">
      <dgm:prSet phldrT="[Текст]"/>
      <dgm:spPr/>
      <dgm:t>
        <a:bodyPr/>
        <a:lstStyle/>
        <a:p>
          <a:r>
            <a:rPr lang="ru-RU" dirty="0" smtClean="0"/>
            <a:t>202</a:t>
          </a:r>
          <a:endParaRPr lang="ru-RU" dirty="0"/>
        </a:p>
      </dgm:t>
    </dgm:pt>
    <dgm:pt modelId="{F44C6639-81E9-4058-A9F9-E57AE466DAAD}" type="parTrans" cxnId="{8F00CDCE-5CC4-4347-A406-64F4DF326BE0}">
      <dgm:prSet/>
      <dgm:spPr/>
      <dgm:t>
        <a:bodyPr/>
        <a:lstStyle/>
        <a:p>
          <a:endParaRPr lang="ru-RU"/>
        </a:p>
      </dgm:t>
    </dgm:pt>
    <dgm:pt modelId="{7CC872E1-5ECA-4292-BF85-D8257B8B62CF}" type="sibTrans" cxnId="{8F00CDCE-5CC4-4347-A406-64F4DF326BE0}">
      <dgm:prSet/>
      <dgm:spPr/>
      <dgm:t>
        <a:bodyPr/>
        <a:lstStyle/>
        <a:p>
          <a:endParaRPr lang="ru-RU"/>
        </a:p>
      </dgm:t>
    </dgm:pt>
    <dgm:pt modelId="{F0489BCC-E712-4E0A-AE11-6427B8D35809}">
      <dgm:prSet phldrT="[Текст]" custT="1"/>
      <dgm:spPr/>
      <dgm:t>
        <a:bodyPr/>
        <a:lstStyle/>
        <a:p>
          <a:r>
            <a:rPr lang="ru-RU" sz="1700" dirty="0" err="1" smtClean="0"/>
            <a:t>Купівельні</a:t>
          </a:r>
          <a:r>
            <a:rPr lang="ru-RU" sz="1700" dirty="0" smtClean="0"/>
            <a:t> </a:t>
          </a:r>
          <a:r>
            <a:rPr lang="ru-RU" sz="1700" dirty="0" err="1" smtClean="0"/>
            <a:t>напівфабрикати</a:t>
          </a:r>
          <a:r>
            <a:rPr lang="ru-RU" sz="1700" dirty="0" smtClean="0"/>
            <a:t> та </a:t>
          </a:r>
          <a:r>
            <a:rPr lang="ru-RU" sz="1700" dirty="0" err="1" smtClean="0"/>
            <a:t>комплектуючі</a:t>
          </a:r>
          <a:r>
            <a:rPr lang="ru-RU" sz="1700" dirty="0" smtClean="0"/>
            <a:t> </a:t>
          </a:r>
          <a:r>
            <a:rPr lang="ru-RU" sz="1700" dirty="0" err="1" smtClean="0"/>
            <a:t>вироби</a:t>
          </a:r>
          <a:endParaRPr lang="ru-RU" sz="1700" dirty="0"/>
        </a:p>
      </dgm:t>
    </dgm:pt>
    <dgm:pt modelId="{983492AB-DF0F-43E2-B297-F6268BFFF2C8}" type="parTrans" cxnId="{6EFAF8A3-481C-4043-98DA-A1F8FB25EAE0}">
      <dgm:prSet/>
      <dgm:spPr/>
      <dgm:t>
        <a:bodyPr/>
        <a:lstStyle/>
        <a:p>
          <a:endParaRPr lang="ru-RU"/>
        </a:p>
      </dgm:t>
    </dgm:pt>
    <dgm:pt modelId="{368380FA-2FB5-4EC1-A603-82FF98D1C708}" type="sibTrans" cxnId="{6EFAF8A3-481C-4043-98DA-A1F8FB25EAE0}">
      <dgm:prSet/>
      <dgm:spPr/>
      <dgm:t>
        <a:bodyPr/>
        <a:lstStyle/>
        <a:p>
          <a:endParaRPr lang="ru-RU"/>
        </a:p>
      </dgm:t>
    </dgm:pt>
    <dgm:pt modelId="{DA4BF340-E96C-4745-94EB-AF7098801BBF}">
      <dgm:prSet phldrT="[Текст]"/>
      <dgm:spPr/>
      <dgm:t>
        <a:bodyPr/>
        <a:lstStyle/>
        <a:p>
          <a:r>
            <a:rPr lang="ru-RU" dirty="0" smtClean="0"/>
            <a:t>203</a:t>
          </a:r>
          <a:endParaRPr lang="ru-RU" dirty="0"/>
        </a:p>
      </dgm:t>
    </dgm:pt>
    <dgm:pt modelId="{AD267736-9714-44CE-A29D-12A7EBF475C4}" type="parTrans" cxnId="{E3DB4BDD-D959-4A58-9197-9CD46601B170}">
      <dgm:prSet/>
      <dgm:spPr/>
      <dgm:t>
        <a:bodyPr/>
        <a:lstStyle/>
        <a:p>
          <a:endParaRPr lang="ru-RU"/>
        </a:p>
      </dgm:t>
    </dgm:pt>
    <dgm:pt modelId="{56012E9F-6586-4DEC-9549-2A4FB5F7D46C}" type="sibTrans" cxnId="{E3DB4BDD-D959-4A58-9197-9CD46601B170}">
      <dgm:prSet/>
      <dgm:spPr/>
      <dgm:t>
        <a:bodyPr/>
        <a:lstStyle/>
        <a:p>
          <a:endParaRPr lang="ru-RU"/>
        </a:p>
      </dgm:t>
    </dgm:pt>
    <dgm:pt modelId="{99906391-F8E2-49A0-BFDC-15849FDE0CBF}">
      <dgm:prSet phldrT="[Текст]" custT="1"/>
      <dgm:spPr/>
      <dgm:t>
        <a:bodyPr/>
        <a:lstStyle/>
        <a:p>
          <a:r>
            <a:rPr lang="ru-RU" sz="1700" dirty="0" err="1" smtClean="0"/>
            <a:t>Паливо</a:t>
          </a:r>
          <a:endParaRPr lang="ru-RU" sz="1700" dirty="0"/>
        </a:p>
      </dgm:t>
    </dgm:pt>
    <dgm:pt modelId="{59DA0B10-A3DA-4D86-9747-EFFE9BD9A918}" type="parTrans" cxnId="{F6926B7B-3871-416B-BB31-909C086CDCB2}">
      <dgm:prSet/>
      <dgm:spPr/>
      <dgm:t>
        <a:bodyPr/>
        <a:lstStyle/>
        <a:p>
          <a:endParaRPr lang="ru-RU"/>
        </a:p>
      </dgm:t>
    </dgm:pt>
    <dgm:pt modelId="{9A87F3D5-6FDF-43B7-A398-E3861CDF6A8A}" type="sibTrans" cxnId="{F6926B7B-3871-416B-BB31-909C086CDCB2}">
      <dgm:prSet/>
      <dgm:spPr/>
      <dgm:t>
        <a:bodyPr/>
        <a:lstStyle/>
        <a:p>
          <a:endParaRPr lang="ru-RU"/>
        </a:p>
      </dgm:t>
    </dgm:pt>
    <dgm:pt modelId="{6B1E76E1-7C1D-467C-BF25-142A815C932B}" type="pres">
      <dgm:prSet presAssocID="{655B5ADD-7EDF-4FAD-A560-4CAC71EB4332}" presName="Name0" presStyleCnt="0">
        <dgm:presLayoutVars>
          <dgm:dir/>
          <dgm:animLvl val="lvl"/>
          <dgm:resizeHandles val="exact"/>
        </dgm:presLayoutVars>
      </dgm:prSet>
      <dgm:spPr/>
      <dgm:t>
        <a:bodyPr/>
        <a:lstStyle/>
        <a:p>
          <a:endParaRPr lang="ru-RU"/>
        </a:p>
      </dgm:t>
    </dgm:pt>
    <dgm:pt modelId="{722026F6-69A8-4BA5-8120-C943098166D4}" type="pres">
      <dgm:prSet presAssocID="{4152B995-B4C0-4D3F-8E62-8FEFEC1BB991}" presName="linNode" presStyleCnt="0"/>
      <dgm:spPr/>
    </dgm:pt>
    <dgm:pt modelId="{85F3B094-7C6B-4DDF-A090-E9A651DE340B}" type="pres">
      <dgm:prSet presAssocID="{4152B995-B4C0-4D3F-8E62-8FEFEC1BB991}" presName="parentText" presStyleLbl="node1" presStyleIdx="0" presStyleCnt="3">
        <dgm:presLayoutVars>
          <dgm:chMax val="1"/>
          <dgm:bulletEnabled val="1"/>
        </dgm:presLayoutVars>
      </dgm:prSet>
      <dgm:spPr/>
      <dgm:t>
        <a:bodyPr/>
        <a:lstStyle/>
        <a:p>
          <a:endParaRPr lang="ru-RU"/>
        </a:p>
      </dgm:t>
    </dgm:pt>
    <dgm:pt modelId="{F371DADB-83D6-44F6-9C13-C6873E54F467}" type="pres">
      <dgm:prSet presAssocID="{4152B995-B4C0-4D3F-8E62-8FEFEC1BB991}" presName="descendantText" presStyleLbl="alignAccFollowNode1" presStyleIdx="0" presStyleCnt="3">
        <dgm:presLayoutVars>
          <dgm:bulletEnabled val="1"/>
        </dgm:presLayoutVars>
      </dgm:prSet>
      <dgm:spPr/>
      <dgm:t>
        <a:bodyPr/>
        <a:lstStyle/>
        <a:p>
          <a:endParaRPr lang="ru-RU"/>
        </a:p>
      </dgm:t>
    </dgm:pt>
    <dgm:pt modelId="{2D240C5D-9532-4E84-88B2-69B798481A18}" type="pres">
      <dgm:prSet presAssocID="{86ED97AF-281D-42ED-9693-C1B9EAB221D4}" presName="sp" presStyleCnt="0"/>
      <dgm:spPr/>
    </dgm:pt>
    <dgm:pt modelId="{809A7BF6-466B-4503-AC6F-DDD4D664A8B8}" type="pres">
      <dgm:prSet presAssocID="{FE1976D9-B05E-4030-A101-74CF1DA0EE63}" presName="linNode" presStyleCnt="0"/>
      <dgm:spPr/>
    </dgm:pt>
    <dgm:pt modelId="{288BA050-BD96-4449-81AF-3F67BE55E456}" type="pres">
      <dgm:prSet presAssocID="{FE1976D9-B05E-4030-A101-74CF1DA0EE63}" presName="parentText" presStyleLbl="node1" presStyleIdx="1" presStyleCnt="3">
        <dgm:presLayoutVars>
          <dgm:chMax val="1"/>
          <dgm:bulletEnabled val="1"/>
        </dgm:presLayoutVars>
      </dgm:prSet>
      <dgm:spPr/>
      <dgm:t>
        <a:bodyPr/>
        <a:lstStyle/>
        <a:p>
          <a:endParaRPr lang="ru-RU"/>
        </a:p>
      </dgm:t>
    </dgm:pt>
    <dgm:pt modelId="{7C831942-430A-462E-AAE7-1D7945AD99C1}" type="pres">
      <dgm:prSet presAssocID="{FE1976D9-B05E-4030-A101-74CF1DA0EE63}" presName="descendantText" presStyleLbl="alignAccFollowNode1" presStyleIdx="1" presStyleCnt="3">
        <dgm:presLayoutVars>
          <dgm:bulletEnabled val="1"/>
        </dgm:presLayoutVars>
      </dgm:prSet>
      <dgm:spPr/>
      <dgm:t>
        <a:bodyPr/>
        <a:lstStyle/>
        <a:p>
          <a:endParaRPr lang="ru-RU"/>
        </a:p>
      </dgm:t>
    </dgm:pt>
    <dgm:pt modelId="{8BE7C092-4665-4B53-87BE-4EB5B40AD8D8}" type="pres">
      <dgm:prSet presAssocID="{7CC872E1-5ECA-4292-BF85-D8257B8B62CF}" presName="sp" presStyleCnt="0"/>
      <dgm:spPr/>
    </dgm:pt>
    <dgm:pt modelId="{A016B7BF-3F5B-4768-95D0-A0DF8373C563}" type="pres">
      <dgm:prSet presAssocID="{DA4BF340-E96C-4745-94EB-AF7098801BBF}" presName="linNode" presStyleCnt="0"/>
      <dgm:spPr/>
    </dgm:pt>
    <dgm:pt modelId="{56430C26-A14A-48D0-A1CA-74D20D78FCFF}" type="pres">
      <dgm:prSet presAssocID="{DA4BF340-E96C-4745-94EB-AF7098801BBF}" presName="parentText" presStyleLbl="node1" presStyleIdx="2" presStyleCnt="3">
        <dgm:presLayoutVars>
          <dgm:chMax val="1"/>
          <dgm:bulletEnabled val="1"/>
        </dgm:presLayoutVars>
      </dgm:prSet>
      <dgm:spPr/>
      <dgm:t>
        <a:bodyPr/>
        <a:lstStyle/>
        <a:p>
          <a:endParaRPr lang="ru-RU"/>
        </a:p>
      </dgm:t>
    </dgm:pt>
    <dgm:pt modelId="{A730A211-7F0B-4733-8063-3400ACE8FF5E}" type="pres">
      <dgm:prSet presAssocID="{DA4BF340-E96C-4745-94EB-AF7098801BBF}" presName="descendantText" presStyleLbl="alignAccFollowNode1" presStyleIdx="2" presStyleCnt="3">
        <dgm:presLayoutVars>
          <dgm:bulletEnabled val="1"/>
        </dgm:presLayoutVars>
      </dgm:prSet>
      <dgm:spPr/>
      <dgm:t>
        <a:bodyPr/>
        <a:lstStyle/>
        <a:p>
          <a:endParaRPr lang="ru-RU"/>
        </a:p>
      </dgm:t>
    </dgm:pt>
  </dgm:ptLst>
  <dgm:cxnLst>
    <dgm:cxn modelId="{3B74703D-99A9-4657-B992-D83118332822}" type="presOf" srcId="{4152B995-B4C0-4D3F-8E62-8FEFEC1BB991}" destId="{85F3B094-7C6B-4DDF-A090-E9A651DE340B}" srcOrd="0" destOrd="0" presId="urn:microsoft.com/office/officeart/2005/8/layout/vList5"/>
    <dgm:cxn modelId="{6EFAF8A3-481C-4043-98DA-A1F8FB25EAE0}" srcId="{FE1976D9-B05E-4030-A101-74CF1DA0EE63}" destId="{F0489BCC-E712-4E0A-AE11-6427B8D35809}" srcOrd="0" destOrd="0" parTransId="{983492AB-DF0F-43E2-B297-F6268BFFF2C8}" sibTransId="{368380FA-2FB5-4EC1-A603-82FF98D1C708}"/>
    <dgm:cxn modelId="{339B7B7A-6F31-4194-A5C4-9B37516B5F11}" type="presOf" srcId="{FC169EAE-180A-4802-8F7C-73C4D66334B1}" destId="{F371DADB-83D6-44F6-9C13-C6873E54F467}" srcOrd="0" destOrd="0" presId="urn:microsoft.com/office/officeart/2005/8/layout/vList5"/>
    <dgm:cxn modelId="{11CC0367-F0A0-4696-80E9-F5AA27FAB0E9}" srcId="{655B5ADD-7EDF-4FAD-A560-4CAC71EB4332}" destId="{4152B995-B4C0-4D3F-8E62-8FEFEC1BB991}" srcOrd="0" destOrd="0" parTransId="{E58E612D-2FEC-46D2-975C-5CD26A070C2C}" sibTransId="{86ED97AF-281D-42ED-9693-C1B9EAB221D4}"/>
    <dgm:cxn modelId="{8DDA6E91-265B-4AD2-9AF2-90AF43DB8EE1}" type="presOf" srcId="{DA4BF340-E96C-4745-94EB-AF7098801BBF}" destId="{56430C26-A14A-48D0-A1CA-74D20D78FCFF}" srcOrd="0" destOrd="0" presId="urn:microsoft.com/office/officeart/2005/8/layout/vList5"/>
    <dgm:cxn modelId="{957E4F01-8C0D-461F-92B6-E2CF4A08DFFA}" type="presOf" srcId="{99906391-F8E2-49A0-BFDC-15849FDE0CBF}" destId="{A730A211-7F0B-4733-8063-3400ACE8FF5E}" srcOrd="0" destOrd="0" presId="urn:microsoft.com/office/officeart/2005/8/layout/vList5"/>
    <dgm:cxn modelId="{75E94146-CEF3-4EBE-80CC-3F9257821208}" type="presOf" srcId="{FE1976D9-B05E-4030-A101-74CF1DA0EE63}" destId="{288BA050-BD96-4449-81AF-3F67BE55E456}" srcOrd="0" destOrd="0" presId="urn:microsoft.com/office/officeart/2005/8/layout/vList5"/>
    <dgm:cxn modelId="{360E2126-5F61-4FF5-B3B2-6EC0113DAAA0}" type="presOf" srcId="{655B5ADD-7EDF-4FAD-A560-4CAC71EB4332}" destId="{6B1E76E1-7C1D-467C-BF25-142A815C932B}" srcOrd="0" destOrd="0" presId="urn:microsoft.com/office/officeart/2005/8/layout/vList5"/>
    <dgm:cxn modelId="{8F00CDCE-5CC4-4347-A406-64F4DF326BE0}" srcId="{655B5ADD-7EDF-4FAD-A560-4CAC71EB4332}" destId="{FE1976D9-B05E-4030-A101-74CF1DA0EE63}" srcOrd="1" destOrd="0" parTransId="{F44C6639-81E9-4058-A9F9-E57AE466DAAD}" sibTransId="{7CC872E1-5ECA-4292-BF85-D8257B8B62CF}"/>
    <dgm:cxn modelId="{C51E3D91-FE31-437F-A510-51BF935DC016}" srcId="{4152B995-B4C0-4D3F-8E62-8FEFEC1BB991}" destId="{FC169EAE-180A-4802-8F7C-73C4D66334B1}" srcOrd="0" destOrd="0" parTransId="{E4D2864F-8FDC-4E46-8264-7E4682CE6A8D}" sibTransId="{5AE2E49C-2602-4835-BD13-D89F370B452D}"/>
    <dgm:cxn modelId="{F6926B7B-3871-416B-BB31-909C086CDCB2}" srcId="{DA4BF340-E96C-4745-94EB-AF7098801BBF}" destId="{99906391-F8E2-49A0-BFDC-15849FDE0CBF}" srcOrd="0" destOrd="0" parTransId="{59DA0B10-A3DA-4D86-9747-EFFE9BD9A918}" sibTransId="{9A87F3D5-6FDF-43B7-A398-E3861CDF6A8A}"/>
    <dgm:cxn modelId="{E3DB4BDD-D959-4A58-9197-9CD46601B170}" srcId="{655B5ADD-7EDF-4FAD-A560-4CAC71EB4332}" destId="{DA4BF340-E96C-4745-94EB-AF7098801BBF}" srcOrd="2" destOrd="0" parTransId="{AD267736-9714-44CE-A29D-12A7EBF475C4}" sibTransId="{56012E9F-6586-4DEC-9549-2A4FB5F7D46C}"/>
    <dgm:cxn modelId="{5A53BE4F-6F9B-4982-909E-E1EC42469438}" type="presOf" srcId="{F0489BCC-E712-4E0A-AE11-6427B8D35809}" destId="{7C831942-430A-462E-AAE7-1D7945AD99C1}" srcOrd="0" destOrd="0" presId="urn:microsoft.com/office/officeart/2005/8/layout/vList5"/>
    <dgm:cxn modelId="{EDFAB47D-1270-43E1-93FB-A4C4FCDCD545}" type="presParOf" srcId="{6B1E76E1-7C1D-467C-BF25-142A815C932B}" destId="{722026F6-69A8-4BA5-8120-C943098166D4}" srcOrd="0" destOrd="0" presId="urn:microsoft.com/office/officeart/2005/8/layout/vList5"/>
    <dgm:cxn modelId="{1D8D81E2-93A6-4017-A349-A0236FA1B0E2}" type="presParOf" srcId="{722026F6-69A8-4BA5-8120-C943098166D4}" destId="{85F3B094-7C6B-4DDF-A090-E9A651DE340B}" srcOrd="0" destOrd="0" presId="urn:microsoft.com/office/officeart/2005/8/layout/vList5"/>
    <dgm:cxn modelId="{1929FE52-5EB9-4196-B091-3013BC9C20B6}" type="presParOf" srcId="{722026F6-69A8-4BA5-8120-C943098166D4}" destId="{F371DADB-83D6-44F6-9C13-C6873E54F467}" srcOrd="1" destOrd="0" presId="urn:microsoft.com/office/officeart/2005/8/layout/vList5"/>
    <dgm:cxn modelId="{64C2B046-7BC2-4B17-B505-6374E59ED481}" type="presParOf" srcId="{6B1E76E1-7C1D-467C-BF25-142A815C932B}" destId="{2D240C5D-9532-4E84-88B2-69B798481A18}" srcOrd="1" destOrd="0" presId="urn:microsoft.com/office/officeart/2005/8/layout/vList5"/>
    <dgm:cxn modelId="{8797F30F-266B-4C84-9EE4-29ACD0F8C038}" type="presParOf" srcId="{6B1E76E1-7C1D-467C-BF25-142A815C932B}" destId="{809A7BF6-466B-4503-AC6F-DDD4D664A8B8}" srcOrd="2" destOrd="0" presId="urn:microsoft.com/office/officeart/2005/8/layout/vList5"/>
    <dgm:cxn modelId="{B08772F9-D387-495A-9079-DEE117B0370D}" type="presParOf" srcId="{809A7BF6-466B-4503-AC6F-DDD4D664A8B8}" destId="{288BA050-BD96-4449-81AF-3F67BE55E456}" srcOrd="0" destOrd="0" presId="urn:microsoft.com/office/officeart/2005/8/layout/vList5"/>
    <dgm:cxn modelId="{CD4916FE-13E9-4E1E-A6ED-5F3AB43E0FEA}" type="presParOf" srcId="{809A7BF6-466B-4503-AC6F-DDD4D664A8B8}" destId="{7C831942-430A-462E-AAE7-1D7945AD99C1}" srcOrd="1" destOrd="0" presId="urn:microsoft.com/office/officeart/2005/8/layout/vList5"/>
    <dgm:cxn modelId="{06EF09EF-06C0-43D6-A52C-75E96D427CB0}" type="presParOf" srcId="{6B1E76E1-7C1D-467C-BF25-142A815C932B}" destId="{8BE7C092-4665-4B53-87BE-4EB5B40AD8D8}" srcOrd="3" destOrd="0" presId="urn:microsoft.com/office/officeart/2005/8/layout/vList5"/>
    <dgm:cxn modelId="{551AF95E-3E65-4B7D-946B-42A9C195432B}" type="presParOf" srcId="{6B1E76E1-7C1D-467C-BF25-142A815C932B}" destId="{A016B7BF-3F5B-4768-95D0-A0DF8373C563}" srcOrd="4" destOrd="0" presId="urn:microsoft.com/office/officeart/2005/8/layout/vList5"/>
    <dgm:cxn modelId="{29ACE05D-045E-4A63-BD8D-248A57AA6E44}" type="presParOf" srcId="{A016B7BF-3F5B-4768-95D0-A0DF8373C563}" destId="{56430C26-A14A-48D0-A1CA-74D20D78FCFF}" srcOrd="0" destOrd="0" presId="urn:microsoft.com/office/officeart/2005/8/layout/vList5"/>
    <dgm:cxn modelId="{A5A955E5-AF9F-4FB3-8BD4-4B9C4450B2CF}" type="presParOf" srcId="{A016B7BF-3F5B-4768-95D0-A0DF8373C563}" destId="{A730A211-7F0B-4733-8063-3400ACE8FF5E}"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55B5ADD-7EDF-4FAD-A560-4CAC71EB433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u-RU"/>
        </a:p>
      </dgm:t>
    </dgm:pt>
    <dgm:pt modelId="{4152B995-B4C0-4D3F-8E62-8FEFEC1BB991}">
      <dgm:prSet phldrT="[Текст]"/>
      <dgm:spPr/>
      <dgm:t>
        <a:bodyPr/>
        <a:lstStyle/>
        <a:p>
          <a:r>
            <a:rPr lang="ru-RU" dirty="0" smtClean="0"/>
            <a:t>204</a:t>
          </a:r>
          <a:endParaRPr lang="ru-RU" dirty="0"/>
        </a:p>
      </dgm:t>
    </dgm:pt>
    <dgm:pt modelId="{E58E612D-2FEC-46D2-975C-5CD26A070C2C}" type="parTrans" cxnId="{11CC0367-F0A0-4696-80E9-F5AA27FAB0E9}">
      <dgm:prSet/>
      <dgm:spPr/>
      <dgm:t>
        <a:bodyPr/>
        <a:lstStyle/>
        <a:p>
          <a:endParaRPr lang="ru-RU"/>
        </a:p>
      </dgm:t>
    </dgm:pt>
    <dgm:pt modelId="{86ED97AF-281D-42ED-9693-C1B9EAB221D4}" type="sibTrans" cxnId="{11CC0367-F0A0-4696-80E9-F5AA27FAB0E9}">
      <dgm:prSet/>
      <dgm:spPr/>
      <dgm:t>
        <a:bodyPr/>
        <a:lstStyle/>
        <a:p>
          <a:endParaRPr lang="ru-RU"/>
        </a:p>
      </dgm:t>
    </dgm:pt>
    <dgm:pt modelId="{FC169EAE-180A-4802-8F7C-73C4D66334B1}">
      <dgm:prSet phldrT="[Текст]" custT="1"/>
      <dgm:spPr/>
      <dgm:t>
        <a:bodyPr/>
        <a:lstStyle/>
        <a:p>
          <a:r>
            <a:rPr lang="ru-RU" sz="1700" dirty="0" smtClean="0"/>
            <a:t>Тара й </a:t>
          </a:r>
          <a:r>
            <a:rPr lang="ru-RU" sz="1700" dirty="0" err="1" smtClean="0"/>
            <a:t>тарні</a:t>
          </a:r>
          <a:r>
            <a:rPr lang="ru-RU" sz="1700" dirty="0" smtClean="0"/>
            <a:t> </a:t>
          </a:r>
          <a:r>
            <a:rPr lang="ru-RU" sz="1700" dirty="0" err="1" smtClean="0"/>
            <a:t>матеріали</a:t>
          </a:r>
          <a:endParaRPr lang="ru-RU" sz="1700" dirty="0"/>
        </a:p>
      </dgm:t>
    </dgm:pt>
    <dgm:pt modelId="{E4D2864F-8FDC-4E46-8264-7E4682CE6A8D}" type="parTrans" cxnId="{C51E3D91-FE31-437F-A510-51BF935DC016}">
      <dgm:prSet/>
      <dgm:spPr/>
      <dgm:t>
        <a:bodyPr/>
        <a:lstStyle/>
        <a:p>
          <a:endParaRPr lang="ru-RU"/>
        </a:p>
      </dgm:t>
    </dgm:pt>
    <dgm:pt modelId="{5AE2E49C-2602-4835-BD13-D89F370B452D}" type="sibTrans" cxnId="{C51E3D91-FE31-437F-A510-51BF935DC016}">
      <dgm:prSet/>
      <dgm:spPr/>
      <dgm:t>
        <a:bodyPr/>
        <a:lstStyle/>
        <a:p>
          <a:endParaRPr lang="ru-RU"/>
        </a:p>
      </dgm:t>
    </dgm:pt>
    <dgm:pt modelId="{FE1976D9-B05E-4030-A101-74CF1DA0EE63}">
      <dgm:prSet phldrT="[Текст]"/>
      <dgm:spPr/>
      <dgm:t>
        <a:bodyPr/>
        <a:lstStyle/>
        <a:p>
          <a:r>
            <a:rPr lang="ru-RU" dirty="0" smtClean="0"/>
            <a:t>205</a:t>
          </a:r>
          <a:endParaRPr lang="ru-RU" dirty="0"/>
        </a:p>
      </dgm:t>
    </dgm:pt>
    <dgm:pt modelId="{F44C6639-81E9-4058-A9F9-E57AE466DAAD}" type="parTrans" cxnId="{8F00CDCE-5CC4-4347-A406-64F4DF326BE0}">
      <dgm:prSet/>
      <dgm:spPr/>
      <dgm:t>
        <a:bodyPr/>
        <a:lstStyle/>
        <a:p>
          <a:endParaRPr lang="ru-RU"/>
        </a:p>
      </dgm:t>
    </dgm:pt>
    <dgm:pt modelId="{7CC872E1-5ECA-4292-BF85-D8257B8B62CF}" type="sibTrans" cxnId="{8F00CDCE-5CC4-4347-A406-64F4DF326BE0}">
      <dgm:prSet/>
      <dgm:spPr/>
      <dgm:t>
        <a:bodyPr/>
        <a:lstStyle/>
        <a:p>
          <a:endParaRPr lang="ru-RU"/>
        </a:p>
      </dgm:t>
    </dgm:pt>
    <dgm:pt modelId="{F0489BCC-E712-4E0A-AE11-6427B8D35809}">
      <dgm:prSet phldrT="[Текст]" custT="1"/>
      <dgm:spPr/>
      <dgm:t>
        <a:bodyPr/>
        <a:lstStyle/>
        <a:p>
          <a:r>
            <a:rPr lang="ru-RU" sz="1700" dirty="0" err="1" smtClean="0"/>
            <a:t>Будівельні</a:t>
          </a:r>
          <a:r>
            <a:rPr lang="ru-RU" sz="1700" dirty="0" smtClean="0"/>
            <a:t> </a:t>
          </a:r>
          <a:r>
            <a:rPr lang="ru-RU" sz="1700" dirty="0" err="1" smtClean="0"/>
            <a:t>матеріали</a:t>
          </a:r>
          <a:endParaRPr lang="ru-RU" sz="1700" dirty="0"/>
        </a:p>
      </dgm:t>
    </dgm:pt>
    <dgm:pt modelId="{983492AB-DF0F-43E2-B297-F6268BFFF2C8}" type="parTrans" cxnId="{6EFAF8A3-481C-4043-98DA-A1F8FB25EAE0}">
      <dgm:prSet/>
      <dgm:spPr/>
      <dgm:t>
        <a:bodyPr/>
        <a:lstStyle/>
        <a:p>
          <a:endParaRPr lang="ru-RU"/>
        </a:p>
      </dgm:t>
    </dgm:pt>
    <dgm:pt modelId="{368380FA-2FB5-4EC1-A603-82FF98D1C708}" type="sibTrans" cxnId="{6EFAF8A3-481C-4043-98DA-A1F8FB25EAE0}">
      <dgm:prSet/>
      <dgm:spPr/>
      <dgm:t>
        <a:bodyPr/>
        <a:lstStyle/>
        <a:p>
          <a:endParaRPr lang="ru-RU"/>
        </a:p>
      </dgm:t>
    </dgm:pt>
    <dgm:pt modelId="{DA4BF340-E96C-4745-94EB-AF7098801BBF}">
      <dgm:prSet phldrT="[Текст]"/>
      <dgm:spPr/>
      <dgm:t>
        <a:bodyPr/>
        <a:lstStyle/>
        <a:p>
          <a:r>
            <a:rPr lang="ru-RU" dirty="0" smtClean="0"/>
            <a:t>206</a:t>
          </a:r>
          <a:endParaRPr lang="ru-RU" dirty="0"/>
        </a:p>
      </dgm:t>
    </dgm:pt>
    <dgm:pt modelId="{AD267736-9714-44CE-A29D-12A7EBF475C4}" type="parTrans" cxnId="{E3DB4BDD-D959-4A58-9197-9CD46601B170}">
      <dgm:prSet/>
      <dgm:spPr/>
      <dgm:t>
        <a:bodyPr/>
        <a:lstStyle/>
        <a:p>
          <a:endParaRPr lang="ru-RU"/>
        </a:p>
      </dgm:t>
    </dgm:pt>
    <dgm:pt modelId="{56012E9F-6586-4DEC-9549-2A4FB5F7D46C}" type="sibTrans" cxnId="{E3DB4BDD-D959-4A58-9197-9CD46601B170}">
      <dgm:prSet/>
      <dgm:spPr/>
      <dgm:t>
        <a:bodyPr/>
        <a:lstStyle/>
        <a:p>
          <a:endParaRPr lang="ru-RU"/>
        </a:p>
      </dgm:t>
    </dgm:pt>
    <dgm:pt modelId="{99906391-F8E2-49A0-BFDC-15849FDE0CBF}">
      <dgm:prSet phldrT="[Текст]" custT="1"/>
      <dgm:spPr/>
      <dgm:t>
        <a:bodyPr/>
        <a:lstStyle/>
        <a:p>
          <a:r>
            <a:rPr lang="ru-RU" sz="1700" dirty="0" err="1" smtClean="0"/>
            <a:t>Матеріали</a:t>
          </a:r>
          <a:r>
            <a:rPr lang="ru-RU" sz="1700" dirty="0" smtClean="0"/>
            <a:t>, </a:t>
          </a:r>
          <a:r>
            <a:rPr lang="ru-RU" sz="1700" dirty="0" err="1" smtClean="0"/>
            <a:t>передані</a:t>
          </a:r>
          <a:r>
            <a:rPr lang="ru-RU" sz="1700" dirty="0" smtClean="0"/>
            <a:t> в </a:t>
          </a:r>
          <a:r>
            <a:rPr lang="ru-RU" sz="1700" dirty="0" err="1" smtClean="0"/>
            <a:t>переробку</a:t>
          </a:r>
          <a:endParaRPr lang="ru-RU" sz="1700" dirty="0"/>
        </a:p>
      </dgm:t>
    </dgm:pt>
    <dgm:pt modelId="{59DA0B10-A3DA-4D86-9747-EFFE9BD9A918}" type="parTrans" cxnId="{F6926B7B-3871-416B-BB31-909C086CDCB2}">
      <dgm:prSet/>
      <dgm:spPr/>
      <dgm:t>
        <a:bodyPr/>
        <a:lstStyle/>
        <a:p>
          <a:endParaRPr lang="ru-RU"/>
        </a:p>
      </dgm:t>
    </dgm:pt>
    <dgm:pt modelId="{9A87F3D5-6FDF-43B7-A398-E3861CDF6A8A}" type="sibTrans" cxnId="{F6926B7B-3871-416B-BB31-909C086CDCB2}">
      <dgm:prSet/>
      <dgm:spPr/>
      <dgm:t>
        <a:bodyPr/>
        <a:lstStyle/>
        <a:p>
          <a:endParaRPr lang="ru-RU"/>
        </a:p>
      </dgm:t>
    </dgm:pt>
    <dgm:pt modelId="{6B1E76E1-7C1D-467C-BF25-142A815C932B}" type="pres">
      <dgm:prSet presAssocID="{655B5ADD-7EDF-4FAD-A560-4CAC71EB4332}" presName="Name0" presStyleCnt="0">
        <dgm:presLayoutVars>
          <dgm:dir/>
          <dgm:animLvl val="lvl"/>
          <dgm:resizeHandles val="exact"/>
        </dgm:presLayoutVars>
      </dgm:prSet>
      <dgm:spPr/>
      <dgm:t>
        <a:bodyPr/>
        <a:lstStyle/>
        <a:p>
          <a:endParaRPr lang="ru-RU"/>
        </a:p>
      </dgm:t>
    </dgm:pt>
    <dgm:pt modelId="{722026F6-69A8-4BA5-8120-C943098166D4}" type="pres">
      <dgm:prSet presAssocID="{4152B995-B4C0-4D3F-8E62-8FEFEC1BB991}" presName="linNode" presStyleCnt="0"/>
      <dgm:spPr/>
    </dgm:pt>
    <dgm:pt modelId="{85F3B094-7C6B-4DDF-A090-E9A651DE340B}" type="pres">
      <dgm:prSet presAssocID="{4152B995-B4C0-4D3F-8E62-8FEFEC1BB991}" presName="parentText" presStyleLbl="node1" presStyleIdx="0" presStyleCnt="3">
        <dgm:presLayoutVars>
          <dgm:chMax val="1"/>
          <dgm:bulletEnabled val="1"/>
        </dgm:presLayoutVars>
      </dgm:prSet>
      <dgm:spPr/>
      <dgm:t>
        <a:bodyPr/>
        <a:lstStyle/>
        <a:p>
          <a:endParaRPr lang="ru-RU"/>
        </a:p>
      </dgm:t>
    </dgm:pt>
    <dgm:pt modelId="{F371DADB-83D6-44F6-9C13-C6873E54F467}" type="pres">
      <dgm:prSet presAssocID="{4152B995-B4C0-4D3F-8E62-8FEFEC1BB991}" presName="descendantText" presStyleLbl="alignAccFollowNode1" presStyleIdx="0" presStyleCnt="3">
        <dgm:presLayoutVars>
          <dgm:bulletEnabled val="1"/>
        </dgm:presLayoutVars>
      </dgm:prSet>
      <dgm:spPr/>
      <dgm:t>
        <a:bodyPr/>
        <a:lstStyle/>
        <a:p>
          <a:endParaRPr lang="ru-RU"/>
        </a:p>
      </dgm:t>
    </dgm:pt>
    <dgm:pt modelId="{2D240C5D-9532-4E84-88B2-69B798481A18}" type="pres">
      <dgm:prSet presAssocID="{86ED97AF-281D-42ED-9693-C1B9EAB221D4}" presName="sp" presStyleCnt="0"/>
      <dgm:spPr/>
    </dgm:pt>
    <dgm:pt modelId="{809A7BF6-466B-4503-AC6F-DDD4D664A8B8}" type="pres">
      <dgm:prSet presAssocID="{FE1976D9-B05E-4030-A101-74CF1DA0EE63}" presName="linNode" presStyleCnt="0"/>
      <dgm:spPr/>
    </dgm:pt>
    <dgm:pt modelId="{288BA050-BD96-4449-81AF-3F67BE55E456}" type="pres">
      <dgm:prSet presAssocID="{FE1976D9-B05E-4030-A101-74CF1DA0EE63}" presName="parentText" presStyleLbl="node1" presStyleIdx="1" presStyleCnt="3">
        <dgm:presLayoutVars>
          <dgm:chMax val="1"/>
          <dgm:bulletEnabled val="1"/>
        </dgm:presLayoutVars>
      </dgm:prSet>
      <dgm:spPr/>
      <dgm:t>
        <a:bodyPr/>
        <a:lstStyle/>
        <a:p>
          <a:endParaRPr lang="ru-RU"/>
        </a:p>
      </dgm:t>
    </dgm:pt>
    <dgm:pt modelId="{7C831942-430A-462E-AAE7-1D7945AD99C1}" type="pres">
      <dgm:prSet presAssocID="{FE1976D9-B05E-4030-A101-74CF1DA0EE63}" presName="descendantText" presStyleLbl="alignAccFollowNode1" presStyleIdx="1" presStyleCnt="3">
        <dgm:presLayoutVars>
          <dgm:bulletEnabled val="1"/>
        </dgm:presLayoutVars>
      </dgm:prSet>
      <dgm:spPr/>
      <dgm:t>
        <a:bodyPr/>
        <a:lstStyle/>
        <a:p>
          <a:endParaRPr lang="ru-RU"/>
        </a:p>
      </dgm:t>
    </dgm:pt>
    <dgm:pt modelId="{8BE7C092-4665-4B53-87BE-4EB5B40AD8D8}" type="pres">
      <dgm:prSet presAssocID="{7CC872E1-5ECA-4292-BF85-D8257B8B62CF}" presName="sp" presStyleCnt="0"/>
      <dgm:spPr/>
    </dgm:pt>
    <dgm:pt modelId="{A016B7BF-3F5B-4768-95D0-A0DF8373C563}" type="pres">
      <dgm:prSet presAssocID="{DA4BF340-E96C-4745-94EB-AF7098801BBF}" presName="linNode" presStyleCnt="0"/>
      <dgm:spPr/>
    </dgm:pt>
    <dgm:pt modelId="{56430C26-A14A-48D0-A1CA-74D20D78FCFF}" type="pres">
      <dgm:prSet presAssocID="{DA4BF340-E96C-4745-94EB-AF7098801BBF}" presName="parentText" presStyleLbl="node1" presStyleIdx="2" presStyleCnt="3">
        <dgm:presLayoutVars>
          <dgm:chMax val="1"/>
          <dgm:bulletEnabled val="1"/>
        </dgm:presLayoutVars>
      </dgm:prSet>
      <dgm:spPr/>
      <dgm:t>
        <a:bodyPr/>
        <a:lstStyle/>
        <a:p>
          <a:endParaRPr lang="ru-RU"/>
        </a:p>
      </dgm:t>
    </dgm:pt>
    <dgm:pt modelId="{A730A211-7F0B-4733-8063-3400ACE8FF5E}" type="pres">
      <dgm:prSet presAssocID="{DA4BF340-E96C-4745-94EB-AF7098801BBF}" presName="descendantText" presStyleLbl="alignAccFollowNode1" presStyleIdx="2" presStyleCnt="3">
        <dgm:presLayoutVars>
          <dgm:bulletEnabled val="1"/>
        </dgm:presLayoutVars>
      </dgm:prSet>
      <dgm:spPr/>
      <dgm:t>
        <a:bodyPr/>
        <a:lstStyle/>
        <a:p>
          <a:endParaRPr lang="ru-RU"/>
        </a:p>
      </dgm:t>
    </dgm:pt>
  </dgm:ptLst>
  <dgm:cxnLst>
    <dgm:cxn modelId="{3B74703D-99A9-4657-B992-D83118332822}" type="presOf" srcId="{4152B995-B4C0-4D3F-8E62-8FEFEC1BB991}" destId="{85F3B094-7C6B-4DDF-A090-E9A651DE340B}" srcOrd="0" destOrd="0" presId="urn:microsoft.com/office/officeart/2005/8/layout/vList5"/>
    <dgm:cxn modelId="{6EFAF8A3-481C-4043-98DA-A1F8FB25EAE0}" srcId="{FE1976D9-B05E-4030-A101-74CF1DA0EE63}" destId="{F0489BCC-E712-4E0A-AE11-6427B8D35809}" srcOrd="0" destOrd="0" parTransId="{983492AB-DF0F-43E2-B297-F6268BFFF2C8}" sibTransId="{368380FA-2FB5-4EC1-A603-82FF98D1C708}"/>
    <dgm:cxn modelId="{339B7B7A-6F31-4194-A5C4-9B37516B5F11}" type="presOf" srcId="{FC169EAE-180A-4802-8F7C-73C4D66334B1}" destId="{F371DADB-83D6-44F6-9C13-C6873E54F467}" srcOrd="0" destOrd="0" presId="urn:microsoft.com/office/officeart/2005/8/layout/vList5"/>
    <dgm:cxn modelId="{11CC0367-F0A0-4696-80E9-F5AA27FAB0E9}" srcId="{655B5ADD-7EDF-4FAD-A560-4CAC71EB4332}" destId="{4152B995-B4C0-4D3F-8E62-8FEFEC1BB991}" srcOrd="0" destOrd="0" parTransId="{E58E612D-2FEC-46D2-975C-5CD26A070C2C}" sibTransId="{86ED97AF-281D-42ED-9693-C1B9EAB221D4}"/>
    <dgm:cxn modelId="{8DDA6E91-265B-4AD2-9AF2-90AF43DB8EE1}" type="presOf" srcId="{DA4BF340-E96C-4745-94EB-AF7098801BBF}" destId="{56430C26-A14A-48D0-A1CA-74D20D78FCFF}" srcOrd="0" destOrd="0" presId="urn:microsoft.com/office/officeart/2005/8/layout/vList5"/>
    <dgm:cxn modelId="{957E4F01-8C0D-461F-92B6-E2CF4A08DFFA}" type="presOf" srcId="{99906391-F8E2-49A0-BFDC-15849FDE0CBF}" destId="{A730A211-7F0B-4733-8063-3400ACE8FF5E}" srcOrd="0" destOrd="0" presId="urn:microsoft.com/office/officeart/2005/8/layout/vList5"/>
    <dgm:cxn modelId="{75E94146-CEF3-4EBE-80CC-3F9257821208}" type="presOf" srcId="{FE1976D9-B05E-4030-A101-74CF1DA0EE63}" destId="{288BA050-BD96-4449-81AF-3F67BE55E456}" srcOrd="0" destOrd="0" presId="urn:microsoft.com/office/officeart/2005/8/layout/vList5"/>
    <dgm:cxn modelId="{360E2126-5F61-4FF5-B3B2-6EC0113DAAA0}" type="presOf" srcId="{655B5ADD-7EDF-4FAD-A560-4CAC71EB4332}" destId="{6B1E76E1-7C1D-467C-BF25-142A815C932B}" srcOrd="0" destOrd="0" presId="urn:microsoft.com/office/officeart/2005/8/layout/vList5"/>
    <dgm:cxn modelId="{8F00CDCE-5CC4-4347-A406-64F4DF326BE0}" srcId="{655B5ADD-7EDF-4FAD-A560-4CAC71EB4332}" destId="{FE1976D9-B05E-4030-A101-74CF1DA0EE63}" srcOrd="1" destOrd="0" parTransId="{F44C6639-81E9-4058-A9F9-E57AE466DAAD}" sibTransId="{7CC872E1-5ECA-4292-BF85-D8257B8B62CF}"/>
    <dgm:cxn modelId="{C51E3D91-FE31-437F-A510-51BF935DC016}" srcId="{4152B995-B4C0-4D3F-8E62-8FEFEC1BB991}" destId="{FC169EAE-180A-4802-8F7C-73C4D66334B1}" srcOrd="0" destOrd="0" parTransId="{E4D2864F-8FDC-4E46-8264-7E4682CE6A8D}" sibTransId="{5AE2E49C-2602-4835-BD13-D89F370B452D}"/>
    <dgm:cxn modelId="{F6926B7B-3871-416B-BB31-909C086CDCB2}" srcId="{DA4BF340-E96C-4745-94EB-AF7098801BBF}" destId="{99906391-F8E2-49A0-BFDC-15849FDE0CBF}" srcOrd="0" destOrd="0" parTransId="{59DA0B10-A3DA-4D86-9747-EFFE9BD9A918}" sibTransId="{9A87F3D5-6FDF-43B7-A398-E3861CDF6A8A}"/>
    <dgm:cxn modelId="{E3DB4BDD-D959-4A58-9197-9CD46601B170}" srcId="{655B5ADD-7EDF-4FAD-A560-4CAC71EB4332}" destId="{DA4BF340-E96C-4745-94EB-AF7098801BBF}" srcOrd="2" destOrd="0" parTransId="{AD267736-9714-44CE-A29D-12A7EBF475C4}" sibTransId="{56012E9F-6586-4DEC-9549-2A4FB5F7D46C}"/>
    <dgm:cxn modelId="{5A53BE4F-6F9B-4982-909E-E1EC42469438}" type="presOf" srcId="{F0489BCC-E712-4E0A-AE11-6427B8D35809}" destId="{7C831942-430A-462E-AAE7-1D7945AD99C1}" srcOrd="0" destOrd="0" presId="urn:microsoft.com/office/officeart/2005/8/layout/vList5"/>
    <dgm:cxn modelId="{EDFAB47D-1270-43E1-93FB-A4C4FCDCD545}" type="presParOf" srcId="{6B1E76E1-7C1D-467C-BF25-142A815C932B}" destId="{722026F6-69A8-4BA5-8120-C943098166D4}" srcOrd="0" destOrd="0" presId="urn:microsoft.com/office/officeart/2005/8/layout/vList5"/>
    <dgm:cxn modelId="{1D8D81E2-93A6-4017-A349-A0236FA1B0E2}" type="presParOf" srcId="{722026F6-69A8-4BA5-8120-C943098166D4}" destId="{85F3B094-7C6B-4DDF-A090-E9A651DE340B}" srcOrd="0" destOrd="0" presId="urn:microsoft.com/office/officeart/2005/8/layout/vList5"/>
    <dgm:cxn modelId="{1929FE52-5EB9-4196-B091-3013BC9C20B6}" type="presParOf" srcId="{722026F6-69A8-4BA5-8120-C943098166D4}" destId="{F371DADB-83D6-44F6-9C13-C6873E54F467}" srcOrd="1" destOrd="0" presId="urn:microsoft.com/office/officeart/2005/8/layout/vList5"/>
    <dgm:cxn modelId="{64C2B046-7BC2-4B17-B505-6374E59ED481}" type="presParOf" srcId="{6B1E76E1-7C1D-467C-BF25-142A815C932B}" destId="{2D240C5D-9532-4E84-88B2-69B798481A18}" srcOrd="1" destOrd="0" presId="urn:microsoft.com/office/officeart/2005/8/layout/vList5"/>
    <dgm:cxn modelId="{8797F30F-266B-4C84-9EE4-29ACD0F8C038}" type="presParOf" srcId="{6B1E76E1-7C1D-467C-BF25-142A815C932B}" destId="{809A7BF6-466B-4503-AC6F-DDD4D664A8B8}" srcOrd="2" destOrd="0" presId="urn:microsoft.com/office/officeart/2005/8/layout/vList5"/>
    <dgm:cxn modelId="{B08772F9-D387-495A-9079-DEE117B0370D}" type="presParOf" srcId="{809A7BF6-466B-4503-AC6F-DDD4D664A8B8}" destId="{288BA050-BD96-4449-81AF-3F67BE55E456}" srcOrd="0" destOrd="0" presId="urn:microsoft.com/office/officeart/2005/8/layout/vList5"/>
    <dgm:cxn modelId="{CD4916FE-13E9-4E1E-A6ED-5F3AB43E0FEA}" type="presParOf" srcId="{809A7BF6-466B-4503-AC6F-DDD4D664A8B8}" destId="{7C831942-430A-462E-AAE7-1D7945AD99C1}" srcOrd="1" destOrd="0" presId="urn:microsoft.com/office/officeart/2005/8/layout/vList5"/>
    <dgm:cxn modelId="{06EF09EF-06C0-43D6-A52C-75E96D427CB0}" type="presParOf" srcId="{6B1E76E1-7C1D-467C-BF25-142A815C932B}" destId="{8BE7C092-4665-4B53-87BE-4EB5B40AD8D8}" srcOrd="3" destOrd="0" presId="urn:microsoft.com/office/officeart/2005/8/layout/vList5"/>
    <dgm:cxn modelId="{551AF95E-3E65-4B7D-946B-42A9C195432B}" type="presParOf" srcId="{6B1E76E1-7C1D-467C-BF25-142A815C932B}" destId="{A016B7BF-3F5B-4768-95D0-A0DF8373C563}" srcOrd="4" destOrd="0" presId="urn:microsoft.com/office/officeart/2005/8/layout/vList5"/>
    <dgm:cxn modelId="{29ACE05D-045E-4A63-BD8D-248A57AA6E44}" type="presParOf" srcId="{A016B7BF-3F5B-4768-95D0-A0DF8373C563}" destId="{56430C26-A14A-48D0-A1CA-74D20D78FCFF}" srcOrd="0" destOrd="0" presId="urn:microsoft.com/office/officeart/2005/8/layout/vList5"/>
    <dgm:cxn modelId="{A5A955E5-AF9F-4FB3-8BD4-4B9C4450B2CF}" type="presParOf" srcId="{A016B7BF-3F5B-4768-95D0-A0DF8373C563}" destId="{A730A211-7F0B-4733-8063-3400ACE8FF5E}" srcOrd="1" destOrd="0" presId="urn:microsoft.com/office/officeart/2005/8/layout/vList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55B5ADD-7EDF-4FAD-A560-4CAC71EB433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u-RU"/>
        </a:p>
      </dgm:t>
    </dgm:pt>
    <dgm:pt modelId="{4152B995-B4C0-4D3F-8E62-8FEFEC1BB991}">
      <dgm:prSet phldrT="[Текст]"/>
      <dgm:spPr/>
      <dgm:t>
        <a:bodyPr/>
        <a:lstStyle/>
        <a:p>
          <a:r>
            <a:rPr lang="ru-RU" dirty="0" smtClean="0"/>
            <a:t>207</a:t>
          </a:r>
          <a:endParaRPr lang="ru-RU" dirty="0"/>
        </a:p>
      </dgm:t>
    </dgm:pt>
    <dgm:pt modelId="{E58E612D-2FEC-46D2-975C-5CD26A070C2C}" type="parTrans" cxnId="{11CC0367-F0A0-4696-80E9-F5AA27FAB0E9}">
      <dgm:prSet/>
      <dgm:spPr/>
      <dgm:t>
        <a:bodyPr/>
        <a:lstStyle/>
        <a:p>
          <a:endParaRPr lang="ru-RU"/>
        </a:p>
      </dgm:t>
    </dgm:pt>
    <dgm:pt modelId="{86ED97AF-281D-42ED-9693-C1B9EAB221D4}" type="sibTrans" cxnId="{11CC0367-F0A0-4696-80E9-F5AA27FAB0E9}">
      <dgm:prSet/>
      <dgm:spPr/>
      <dgm:t>
        <a:bodyPr/>
        <a:lstStyle/>
        <a:p>
          <a:endParaRPr lang="ru-RU"/>
        </a:p>
      </dgm:t>
    </dgm:pt>
    <dgm:pt modelId="{FC169EAE-180A-4802-8F7C-73C4D66334B1}">
      <dgm:prSet phldrT="[Текст]" custT="1"/>
      <dgm:spPr/>
      <dgm:t>
        <a:bodyPr/>
        <a:lstStyle/>
        <a:p>
          <a:r>
            <a:rPr lang="ru-RU" sz="1700" dirty="0" err="1" smtClean="0"/>
            <a:t>Запасні</a:t>
          </a:r>
          <a:r>
            <a:rPr lang="ru-RU" sz="1700" dirty="0" smtClean="0"/>
            <a:t> </a:t>
          </a:r>
          <a:r>
            <a:rPr lang="ru-RU" sz="1700" dirty="0" err="1" smtClean="0"/>
            <a:t>частини</a:t>
          </a:r>
          <a:endParaRPr lang="ru-RU" sz="1700" dirty="0"/>
        </a:p>
      </dgm:t>
    </dgm:pt>
    <dgm:pt modelId="{E4D2864F-8FDC-4E46-8264-7E4682CE6A8D}" type="parTrans" cxnId="{C51E3D91-FE31-437F-A510-51BF935DC016}">
      <dgm:prSet/>
      <dgm:spPr/>
      <dgm:t>
        <a:bodyPr/>
        <a:lstStyle/>
        <a:p>
          <a:endParaRPr lang="ru-RU"/>
        </a:p>
      </dgm:t>
    </dgm:pt>
    <dgm:pt modelId="{5AE2E49C-2602-4835-BD13-D89F370B452D}" type="sibTrans" cxnId="{C51E3D91-FE31-437F-A510-51BF935DC016}">
      <dgm:prSet/>
      <dgm:spPr/>
      <dgm:t>
        <a:bodyPr/>
        <a:lstStyle/>
        <a:p>
          <a:endParaRPr lang="ru-RU"/>
        </a:p>
      </dgm:t>
    </dgm:pt>
    <dgm:pt modelId="{FE1976D9-B05E-4030-A101-74CF1DA0EE63}">
      <dgm:prSet phldrT="[Текст]"/>
      <dgm:spPr/>
      <dgm:t>
        <a:bodyPr/>
        <a:lstStyle/>
        <a:p>
          <a:r>
            <a:rPr lang="ru-RU" dirty="0" smtClean="0"/>
            <a:t>208</a:t>
          </a:r>
          <a:endParaRPr lang="ru-RU" dirty="0"/>
        </a:p>
      </dgm:t>
    </dgm:pt>
    <dgm:pt modelId="{F44C6639-81E9-4058-A9F9-E57AE466DAAD}" type="parTrans" cxnId="{8F00CDCE-5CC4-4347-A406-64F4DF326BE0}">
      <dgm:prSet/>
      <dgm:spPr/>
      <dgm:t>
        <a:bodyPr/>
        <a:lstStyle/>
        <a:p>
          <a:endParaRPr lang="ru-RU"/>
        </a:p>
      </dgm:t>
    </dgm:pt>
    <dgm:pt modelId="{7CC872E1-5ECA-4292-BF85-D8257B8B62CF}" type="sibTrans" cxnId="{8F00CDCE-5CC4-4347-A406-64F4DF326BE0}">
      <dgm:prSet/>
      <dgm:spPr/>
      <dgm:t>
        <a:bodyPr/>
        <a:lstStyle/>
        <a:p>
          <a:endParaRPr lang="ru-RU"/>
        </a:p>
      </dgm:t>
    </dgm:pt>
    <dgm:pt modelId="{F0489BCC-E712-4E0A-AE11-6427B8D35809}">
      <dgm:prSet phldrT="[Текст]" custT="1"/>
      <dgm:spPr/>
      <dgm:t>
        <a:bodyPr/>
        <a:lstStyle/>
        <a:p>
          <a:r>
            <a:rPr lang="ru-RU" sz="1700" dirty="0" err="1" smtClean="0"/>
            <a:t>Матеріали</a:t>
          </a:r>
          <a:r>
            <a:rPr lang="ru-RU" sz="1700" dirty="0" smtClean="0"/>
            <a:t> </a:t>
          </a:r>
          <a:r>
            <a:rPr lang="ru-RU" sz="1700" dirty="0" err="1" smtClean="0"/>
            <a:t>сільськогосподарського</a:t>
          </a:r>
          <a:r>
            <a:rPr lang="ru-RU" sz="1700" dirty="0" smtClean="0"/>
            <a:t> </a:t>
          </a:r>
          <a:r>
            <a:rPr lang="ru-RU" sz="1700" dirty="0" err="1" smtClean="0"/>
            <a:t>призначення</a:t>
          </a:r>
          <a:endParaRPr lang="ru-RU" sz="1700" dirty="0"/>
        </a:p>
      </dgm:t>
    </dgm:pt>
    <dgm:pt modelId="{983492AB-DF0F-43E2-B297-F6268BFFF2C8}" type="parTrans" cxnId="{6EFAF8A3-481C-4043-98DA-A1F8FB25EAE0}">
      <dgm:prSet/>
      <dgm:spPr/>
      <dgm:t>
        <a:bodyPr/>
        <a:lstStyle/>
        <a:p>
          <a:endParaRPr lang="ru-RU"/>
        </a:p>
      </dgm:t>
    </dgm:pt>
    <dgm:pt modelId="{368380FA-2FB5-4EC1-A603-82FF98D1C708}" type="sibTrans" cxnId="{6EFAF8A3-481C-4043-98DA-A1F8FB25EAE0}">
      <dgm:prSet/>
      <dgm:spPr/>
      <dgm:t>
        <a:bodyPr/>
        <a:lstStyle/>
        <a:p>
          <a:endParaRPr lang="ru-RU"/>
        </a:p>
      </dgm:t>
    </dgm:pt>
    <dgm:pt modelId="{DA4BF340-E96C-4745-94EB-AF7098801BBF}">
      <dgm:prSet phldrT="[Текст]"/>
      <dgm:spPr/>
      <dgm:t>
        <a:bodyPr/>
        <a:lstStyle/>
        <a:p>
          <a:r>
            <a:rPr lang="ru-RU" dirty="0" smtClean="0"/>
            <a:t>209</a:t>
          </a:r>
          <a:endParaRPr lang="ru-RU" dirty="0"/>
        </a:p>
      </dgm:t>
    </dgm:pt>
    <dgm:pt modelId="{AD267736-9714-44CE-A29D-12A7EBF475C4}" type="parTrans" cxnId="{E3DB4BDD-D959-4A58-9197-9CD46601B170}">
      <dgm:prSet/>
      <dgm:spPr/>
      <dgm:t>
        <a:bodyPr/>
        <a:lstStyle/>
        <a:p>
          <a:endParaRPr lang="ru-RU"/>
        </a:p>
      </dgm:t>
    </dgm:pt>
    <dgm:pt modelId="{56012E9F-6586-4DEC-9549-2A4FB5F7D46C}" type="sibTrans" cxnId="{E3DB4BDD-D959-4A58-9197-9CD46601B170}">
      <dgm:prSet/>
      <dgm:spPr/>
      <dgm:t>
        <a:bodyPr/>
        <a:lstStyle/>
        <a:p>
          <a:endParaRPr lang="ru-RU"/>
        </a:p>
      </dgm:t>
    </dgm:pt>
    <dgm:pt modelId="{99906391-F8E2-49A0-BFDC-15849FDE0CBF}">
      <dgm:prSet phldrT="[Текст]" custT="1"/>
      <dgm:spPr/>
      <dgm:t>
        <a:bodyPr/>
        <a:lstStyle/>
        <a:p>
          <a:r>
            <a:rPr lang="ru-RU" sz="1700" dirty="0" err="1" smtClean="0"/>
            <a:t>Інші</a:t>
          </a:r>
          <a:r>
            <a:rPr lang="ru-RU" sz="1700" dirty="0" smtClean="0"/>
            <a:t> </a:t>
          </a:r>
          <a:r>
            <a:rPr lang="ru-RU" sz="1700" dirty="0" err="1" smtClean="0"/>
            <a:t>матеріали</a:t>
          </a:r>
          <a:endParaRPr lang="ru-RU" sz="1700" dirty="0"/>
        </a:p>
      </dgm:t>
    </dgm:pt>
    <dgm:pt modelId="{59DA0B10-A3DA-4D86-9747-EFFE9BD9A918}" type="parTrans" cxnId="{F6926B7B-3871-416B-BB31-909C086CDCB2}">
      <dgm:prSet/>
      <dgm:spPr/>
      <dgm:t>
        <a:bodyPr/>
        <a:lstStyle/>
        <a:p>
          <a:endParaRPr lang="ru-RU"/>
        </a:p>
      </dgm:t>
    </dgm:pt>
    <dgm:pt modelId="{9A87F3D5-6FDF-43B7-A398-E3861CDF6A8A}" type="sibTrans" cxnId="{F6926B7B-3871-416B-BB31-909C086CDCB2}">
      <dgm:prSet/>
      <dgm:spPr/>
      <dgm:t>
        <a:bodyPr/>
        <a:lstStyle/>
        <a:p>
          <a:endParaRPr lang="ru-RU"/>
        </a:p>
      </dgm:t>
    </dgm:pt>
    <dgm:pt modelId="{6B1E76E1-7C1D-467C-BF25-142A815C932B}" type="pres">
      <dgm:prSet presAssocID="{655B5ADD-7EDF-4FAD-A560-4CAC71EB4332}" presName="Name0" presStyleCnt="0">
        <dgm:presLayoutVars>
          <dgm:dir/>
          <dgm:animLvl val="lvl"/>
          <dgm:resizeHandles val="exact"/>
        </dgm:presLayoutVars>
      </dgm:prSet>
      <dgm:spPr/>
      <dgm:t>
        <a:bodyPr/>
        <a:lstStyle/>
        <a:p>
          <a:endParaRPr lang="ru-RU"/>
        </a:p>
      </dgm:t>
    </dgm:pt>
    <dgm:pt modelId="{722026F6-69A8-4BA5-8120-C943098166D4}" type="pres">
      <dgm:prSet presAssocID="{4152B995-B4C0-4D3F-8E62-8FEFEC1BB991}" presName="linNode" presStyleCnt="0"/>
      <dgm:spPr/>
    </dgm:pt>
    <dgm:pt modelId="{85F3B094-7C6B-4DDF-A090-E9A651DE340B}" type="pres">
      <dgm:prSet presAssocID="{4152B995-B4C0-4D3F-8E62-8FEFEC1BB991}" presName="parentText" presStyleLbl="node1" presStyleIdx="0" presStyleCnt="3">
        <dgm:presLayoutVars>
          <dgm:chMax val="1"/>
          <dgm:bulletEnabled val="1"/>
        </dgm:presLayoutVars>
      </dgm:prSet>
      <dgm:spPr/>
      <dgm:t>
        <a:bodyPr/>
        <a:lstStyle/>
        <a:p>
          <a:endParaRPr lang="ru-RU"/>
        </a:p>
      </dgm:t>
    </dgm:pt>
    <dgm:pt modelId="{F371DADB-83D6-44F6-9C13-C6873E54F467}" type="pres">
      <dgm:prSet presAssocID="{4152B995-B4C0-4D3F-8E62-8FEFEC1BB991}" presName="descendantText" presStyleLbl="alignAccFollowNode1" presStyleIdx="0" presStyleCnt="3">
        <dgm:presLayoutVars>
          <dgm:bulletEnabled val="1"/>
        </dgm:presLayoutVars>
      </dgm:prSet>
      <dgm:spPr/>
      <dgm:t>
        <a:bodyPr/>
        <a:lstStyle/>
        <a:p>
          <a:endParaRPr lang="ru-RU"/>
        </a:p>
      </dgm:t>
    </dgm:pt>
    <dgm:pt modelId="{2D240C5D-9532-4E84-88B2-69B798481A18}" type="pres">
      <dgm:prSet presAssocID="{86ED97AF-281D-42ED-9693-C1B9EAB221D4}" presName="sp" presStyleCnt="0"/>
      <dgm:spPr/>
    </dgm:pt>
    <dgm:pt modelId="{809A7BF6-466B-4503-AC6F-DDD4D664A8B8}" type="pres">
      <dgm:prSet presAssocID="{FE1976D9-B05E-4030-A101-74CF1DA0EE63}" presName="linNode" presStyleCnt="0"/>
      <dgm:spPr/>
    </dgm:pt>
    <dgm:pt modelId="{288BA050-BD96-4449-81AF-3F67BE55E456}" type="pres">
      <dgm:prSet presAssocID="{FE1976D9-B05E-4030-A101-74CF1DA0EE63}" presName="parentText" presStyleLbl="node1" presStyleIdx="1" presStyleCnt="3">
        <dgm:presLayoutVars>
          <dgm:chMax val="1"/>
          <dgm:bulletEnabled val="1"/>
        </dgm:presLayoutVars>
      </dgm:prSet>
      <dgm:spPr/>
      <dgm:t>
        <a:bodyPr/>
        <a:lstStyle/>
        <a:p>
          <a:endParaRPr lang="ru-RU"/>
        </a:p>
      </dgm:t>
    </dgm:pt>
    <dgm:pt modelId="{7C831942-430A-462E-AAE7-1D7945AD99C1}" type="pres">
      <dgm:prSet presAssocID="{FE1976D9-B05E-4030-A101-74CF1DA0EE63}" presName="descendantText" presStyleLbl="alignAccFollowNode1" presStyleIdx="1" presStyleCnt="3">
        <dgm:presLayoutVars>
          <dgm:bulletEnabled val="1"/>
        </dgm:presLayoutVars>
      </dgm:prSet>
      <dgm:spPr/>
      <dgm:t>
        <a:bodyPr/>
        <a:lstStyle/>
        <a:p>
          <a:endParaRPr lang="ru-RU"/>
        </a:p>
      </dgm:t>
    </dgm:pt>
    <dgm:pt modelId="{8BE7C092-4665-4B53-87BE-4EB5B40AD8D8}" type="pres">
      <dgm:prSet presAssocID="{7CC872E1-5ECA-4292-BF85-D8257B8B62CF}" presName="sp" presStyleCnt="0"/>
      <dgm:spPr/>
    </dgm:pt>
    <dgm:pt modelId="{A016B7BF-3F5B-4768-95D0-A0DF8373C563}" type="pres">
      <dgm:prSet presAssocID="{DA4BF340-E96C-4745-94EB-AF7098801BBF}" presName="linNode" presStyleCnt="0"/>
      <dgm:spPr/>
    </dgm:pt>
    <dgm:pt modelId="{56430C26-A14A-48D0-A1CA-74D20D78FCFF}" type="pres">
      <dgm:prSet presAssocID="{DA4BF340-E96C-4745-94EB-AF7098801BBF}" presName="parentText" presStyleLbl="node1" presStyleIdx="2" presStyleCnt="3">
        <dgm:presLayoutVars>
          <dgm:chMax val="1"/>
          <dgm:bulletEnabled val="1"/>
        </dgm:presLayoutVars>
      </dgm:prSet>
      <dgm:spPr/>
      <dgm:t>
        <a:bodyPr/>
        <a:lstStyle/>
        <a:p>
          <a:endParaRPr lang="ru-RU"/>
        </a:p>
      </dgm:t>
    </dgm:pt>
    <dgm:pt modelId="{A730A211-7F0B-4733-8063-3400ACE8FF5E}" type="pres">
      <dgm:prSet presAssocID="{DA4BF340-E96C-4745-94EB-AF7098801BBF}" presName="descendantText" presStyleLbl="alignAccFollowNode1" presStyleIdx="2" presStyleCnt="3">
        <dgm:presLayoutVars>
          <dgm:bulletEnabled val="1"/>
        </dgm:presLayoutVars>
      </dgm:prSet>
      <dgm:spPr/>
      <dgm:t>
        <a:bodyPr/>
        <a:lstStyle/>
        <a:p>
          <a:endParaRPr lang="ru-RU"/>
        </a:p>
      </dgm:t>
    </dgm:pt>
  </dgm:ptLst>
  <dgm:cxnLst>
    <dgm:cxn modelId="{3B74703D-99A9-4657-B992-D83118332822}" type="presOf" srcId="{4152B995-B4C0-4D3F-8E62-8FEFEC1BB991}" destId="{85F3B094-7C6B-4DDF-A090-E9A651DE340B}" srcOrd="0" destOrd="0" presId="urn:microsoft.com/office/officeart/2005/8/layout/vList5"/>
    <dgm:cxn modelId="{6EFAF8A3-481C-4043-98DA-A1F8FB25EAE0}" srcId="{FE1976D9-B05E-4030-A101-74CF1DA0EE63}" destId="{F0489BCC-E712-4E0A-AE11-6427B8D35809}" srcOrd="0" destOrd="0" parTransId="{983492AB-DF0F-43E2-B297-F6268BFFF2C8}" sibTransId="{368380FA-2FB5-4EC1-A603-82FF98D1C708}"/>
    <dgm:cxn modelId="{339B7B7A-6F31-4194-A5C4-9B37516B5F11}" type="presOf" srcId="{FC169EAE-180A-4802-8F7C-73C4D66334B1}" destId="{F371DADB-83D6-44F6-9C13-C6873E54F467}" srcOrd="0" destOrd="0" presId="urn:microsoft.com/office/officeart/2005/8/layout/vList5"/>
    <dgm:cxn modelId="{11CC0367-F0A0-4696-80E9-F5AA27FAB0E9}" srcId="{655B5ADD-7EDF-4FAD-A560-4CAC71EB4332}" destId="{4152B995-B4C0-4D3F-8E62-8FEFEC1BB991}" srcOrd="0" destOrd="0" parTransId="{E58E612D-2FEC-46D2-975C-5CD26A070C2C}" sibTransId="{86ED97AF-281D-42ED-9693-C1B9EAB221D4}"/>
    <dgm:cxn modelId="{8DDA6E91-265B-4AD2-9AF2-90AF43DB8EE1}" type="presOf" srcId="{DA4BF340-E96C-4745-94EB-AF7098801BBF}" destId="{56430C26-A14A-48D0-A1CA-74D20D78FCFF}" srcOrd="0" destOrd="0" presId="urn:microsoft.com/office/officeart/2005/8/layout/vList5"/>
    <dgm:cxn modelId="{957E4F01-8C0D-461F-92B6-E2CF4A08DFFA}" type="presOf" srcId="{99906391-F8E2-49A0-BFDC-15849FDE0CBF}" destId="{A730A211-7F0B-4733-8063-3400ACE8FF5E}" srcOrd="0" destOrd="0" presId="urn:microsoft.com/office/officeart/2005/8/layout/vList5"/>
    <dgm:cxn modelId="{75E94146-CEF3-4EBE-80CC-3F9257821208}" type="presOf" srcId="{FE1976D9-B05E-4030-A101-74CF1DA0EE63}" destId="{288BA050-BD96-4449-81AF-3F67BE55E456}" srcOrd="0" destOrd="0" presId="urn:microsoft.com/office/officeart/2005/8/layout/vList5"/>
    <dgm:cxn modelId="{360E2126-5F61-4FF5-B3B2-6EC0113DAAA0}" type="presOf" srcId="{655B5ADD-7EDF-4FAD-A560-4CAC71EB4332}" destId="{6B1E76E1-7C1D-467C-BF25-142A815C932B}" srcOrd="0" destOrd="0" presId="urn:microsoft.com/office/officeart/2005/8/layout/vList5"/>
    <dgm:cxn modelId="{8F00CDCE-5CC4-4347-A406-64F4DF326BE0}" srcId="{655B5ADD-7EDF-4FAD-A560-4CAC71EB4332}" destId="{FE1976D9-B05E-4030-A101-74CF1DA0EE63}" srcOrd="1" destOrd="0" parTransId="{F44C6639-81E9-4058-A9F9-E57AE466DAAD}" sibTransId="{7CC872E1-5ECA-4292-BF85-D8257B8B62CF}"/>
    <dgm:cxn modelId="{C51E3D91-FE31-437F-A510-51BF935DC016}" srcId="{4152B995-B4C0-4D3F-8E62-8FEFEC1BB991}" destId="{FC169EAE-180A-4802-8F7C-73C4D66334B1}" srcOrd="0" destOrd="0" parTransId="{E4D2864F-8FDC-4E46-8264-7E4682CE6A8D}" sibTransId="{5AE2E49C-2602-4835-BD13-D89F370B452D}"/>
    <dgm:cxn modelId="{F6926B7B-3871-416B-BB31-909C086CDCB2}" srcId="{DA4BF340-E96C-4745-94EB-AF7098801BBF}" destId="{99906391-F8E2-49A0-BFDC-15849FDE0CBF}" srcOrd="0" destOrd="0" parTransId="{59DA0B10-A3DA-4D86-9747-EFFE9BD9A918}" sibTransId="{9A87F3D5-6FDF-43B7-A398-E3861CDF6A8A}"/>
    <dgm:cxn modelId="{E3DB4BDD-D959-4A58-9197-9CD46601B170}" srcId="{655B5ADD-7EDF-4FAD-A560-4CAC71EB4332}" destId="{DA4BF340-E96C-4745-94EB-AF7098801BBF}" srcOrd="2" destOrd="0" parTransId="{AD267736-9714-44CE-A29D-12A7EBF475C4}" sibTransId="{56012E9F-6586-4DEC-9549-2A4FB5F7D46C}"/>
    <dgm:cxn modelId="{5A53BE4F-6F9B-4982-909E-E1EC42469438}" type="presOf" srcId="{F0489BCC-E712-4E0A-AE11-6427B8D35809}" destId="{7C831942-430A-462E-AAE7-1D7945AD99C1}" srcOrd="0" destOrd="0" presId="urn:microsoft.com/office/officeart/2005/8/layout/vList5"/>
    <dgm:cxn modelId="{EDFAB47D-1270-43E1-93FB-A4C4FCDCD545}" type="presParOf" srcId="{6B1E76E1-7C1D-467C-BF25-142A815C932B}" destId="{722026F6-69A8-4BA5-8120-C943098166D4}" srcOrd="0" destOrd="0" presId="urn:microsoft.com/office/officeart/2005/8/layout/vList5"/>
    <dgm:cxn modelId="{1D8D81E2-93A6-4017-A349-A0236FA1B0E2}" type="presParOf" srcId="{722026F6-69A8-4BA5-8120-C943098166D4}" destId="{85F3B094-7C6B-4DDF-A090-E9A651DE340B}" srcOrd="0" destOrd="0" presId="urn:microsoft.com/office/officeart/2005/8/layout/vList5"/>
    <dgm:cxn modelId="{1929FE52-5EB9-4196-B091-3013BC9C20B6}" type="presParOf" srcId="{722026F6-69A8-4BA5-8120-C943098166D4}" destId="{F371DADB-83D6-44F6-9C13-C6873E54F467}" srcOrd="1" destOrd="0" presId="urn:microsoft.com/office/officeart/2005/8/layout/vList5"/>
    <dgm:cxn modelId="{64C2B046-7BC2-4B17-B505-6374E59ED481}" type="presParOf" srcId="{6B1E76E1-7C1D-467C-BF25-142A815C932B}" destId="{2D240C5D-9532-4E84-88B2-69B798481A18}" srcOrd="1" destOrd="0" presId="urn:microsoft.com/office/officeart/2005/8/layout/vList5"/>
    <dgm:cxn modelId="{8797F30F-266B-4C84-9EE4-29ACD0F8C038}" type="presParOf" srcId="{6B1E76E1-7C1D-467C-BF25-142A815C932B}" destId="{809A7BF6-466B-4503-AC6F-DDD4D664A8B8}" srcOrd="2" destOrd="0" presId="urn:microsoft.com/office/officeart/2005/8/layout/vList5"/>
    <dgm:cxn modelId="{B08772F9-D387-495A-9079-DEE117B0370D}" type="presParOf" srcId="{809A7BF6-466B-4503-AC6F-DDD4D664A8B8}" destId="{288BA050-BD96-4449-81AF-3F67BE55E456}" srcOrd="0" destOrd="0" presId="urn:microsoft.com/office/officeart/2005/8/layout/vList5"/>
    <dgm:cxn modelId="{CD4916FE-13E9-4E1E-A6ED-5F3AB43E0FEA}" type="presParOf" srcId="{809A7BF6-466B-4503-AC6F-DDD4D664A8B8}" destId="{7C831942-430A-462E-AAE7-1D7945AD99C1}" srcOrd="1" destOrd="0" presId="urn:microsoft.com/office/officeart/2005/8/layout/vList5"/>
    <dgm:cxn modelId="{06EF09EF-06C0-43D6-A52C-75E96D427CB0}" type="presParOf" srcId="{6B1E76E1-7C1D-467C-BF25-142A815C932B}" destId="{8BE7C092-4665-4B53-87BE-4EB5B40AD8D8}" srcOrd="3" destOrd="0" presId="urn:microsoft.com/office/officeart/2005/8/layout/vList5"/>
    <dgm:cxn modelId="{551AF95E-3E65-4B7D-946B-42A9C195432B}" type="presParOf" srcId="{6B1E76E1-7C1D-467C-BF25-142A815C932B}" destId="{A016B7BF-3F5B-4768-95D0-A0DF8373C563}" srcOrd="4" destOrd="0" presId="urn:microsoft.com/office/officeart/2005/8/layout/vList5"/>
    <dgm:cxn modelId="{29ACE05D-045E-4A63-BD8D-248A57AA6E44}" type="presParOf" srcId="{A016B7BF-3F5B-4768-95D0-A0DF8373C563}" destId="{56430C26-A14A-48D0-A1CA-74D20D78FCFF}" srcOrd="0" destOrd="0" presId="urn:microsoft.com/office/officeart/2005/8/layout/vList5"/>
    <dgm:cxn modelId="{A5A955E5-AF9F-4FB3-8BD4-4B9C4450B2CF}" type="presParOf" srcId="{A016B7BF-3F5B-4768-95D0-A0DF8373C563}" destId="{A730A211-7F0B-4733-8063-3400ACE8FF5E}" srcOrd="1" destOrd="0" presId="urn:microsoft.com/office/officeart/2005/8/layout/vList5"/>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1C1D1FB-C9F8-4C0F-9DE9-90103973D61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u-RU"/>
        </a:p>
      </dgm:t>
    </dgm:pt>
    <dgm:pt modelId="{ABE32B53-4349-4C64-9FA7-095B24F258C7}">
      <dgm:prSet phldrT="[Текст]"/>
      <dgm:spPr/>
      <dgm:t>
        <a:bodyPr/>
        <a:lstStyle/>
        <a:p>
          <a:r>
            <a:rPr lang="ru-RU" dirty="0" err="1" smtClean="0">
              <a:solidFill>
                <a:schemeClr val="tx1"/>
              </a:solidFill>
            </a:rPr>
            <a:t>Придбанні</a:t>
          </a:r>
          <a:r>
            <a:rPr lang="ru-RU" dirty="0" smtClean="0">
              <a:solidFill>
                <a:schemeClr val="tx1"/>
              </a:solidFill>
            </a:rPr>
            <a:t> запаси</a:t>
          </a:r>
          <a:endParaRPr lang="ru-RU" dirty="0">
            <a:solidFill>
              <a:schemeClr val="tx1"/>
            </a:solidFill>
          </a:endParaRPr>
        </a:p>
      </dgm:t>
    </dgm:pt>
    <dgm:pt modelId="{7EF77F7A-92BB-4749-93E0-BBDD27E34733}" type="parTrans" cxnId="{001650E3-6233-478A-B704-377BE760E5AF}">
      <dgm:prSet/>
      <dgm:spPr/>
      <dgm:t>
        <a:bodyPr/>
        <a:lstStyle/>
        <a:p>
          <a:endParaRPr lang="ru-RU"/>
        </a:p>
      </dgm:t>
    </dgm:pt>
    <dgm:pt modelId="{D9805A24-348D-472E-B199-74CC3F33BE41}" type="sibTrans" cxnId="{001650E3-6233-478A-B704-377BE760E5AF}">
      <dgm:prSet/>
      <dgm:spPr/>
      <dgm:t>
        <a:bodyPr/>
        <a:lstStyle/>
        <a:p>
          <a:endParaRPr lang="ru-RU"/>
        </a:p>
      </dgm:t>
    </dgm:pt>
    <dgm:pt modelId="{D4391AD0-E212-4315-9E6C-B584867B0E69}">
      <dgm:prSet phldrT="[Текст]"/>
      <dgm:spPr/>
      <dgm:t>
        <a:bodyPr/>
        <a:lstStyle/>
        <a:p>
          <a:r>
            <a:rPr lang="uk-UA" dirty="0" smtClean="0"/>
            <a:t>Собівартість запасів, яка складається з фактичних витрат на їх придбання (п. 9 </a:t>
          </a:r>
          <a:r>
            <a:rPr lang="uk-UA" dirty="0" smtClean="0"/>
            <a:t>НП(С)БО</a:t>
          </a:r>
          <a:r>
            <a:rPr lang="uk-UA" dirty="0" smtClean="0"/>
            <a:t> 9). Формується на стадії закупівлі, транспортування і зберігання цих запасів до моменту передачі їх у виробництво</a:t>
          </a:r>
          <a:endParaRPr lang="ru-RU" dirty="0"/>
        </a:p>
      </dgm:t>
    </dgm:pt>
    <dgm:pt modelId="{028BB40D-22FC-4A41-A2DB-CEF943FA8BD1}" type="parTrans" cxnId="{0143BD77-03A4-42F5-994D-1DDF212ACA0C}">
      <dgm:prSet/>
      <dgm:spPr/>
      <dgm:t>
        <a:bodyPr/>
        <a:lstStyle/>
        <a:p>
          <a:endParaRPr lang="ru-RU"/>
        </a:p>
      </dgm:t>
    </dgm:pt>
    <dgm:pt modelId="{19D834AA-EAB8-42D6-AC2F-C43D9B8D9529}" type="sibTrans" cxnId="{0143BD77-03A4-42F5-994D-1DDF212ACA0C}">
      <dgm:prSet/>
      <dgm:spPr/>
      <dgm:t>
        <a:bodyPr/>
        <a:lstStyle/>
        <a:p>
          <a:endParaRPr lang="ru-RU"/>
        </a:p>
      </dgm:t>
    </dgm:pt>
    <dgm:pt modelId="{5782669B-8C2A-40DD-9C7E-BCB7403BB73B}">
      <dgm:prSet phldrT="[Текст]"/>
      <dgm:spPr/>
      <dgm:t>
        <a:bodyPr/>
        <a:lstStyle/>
        <a:p>
          <a:r>
            <a:rPr lang="ru-RU" dirty="0" err="1" smtClean="0">
              <a:solidFill>
                <a:schemeClr val="tx1"/>
              </a:solidFill>
            </a:rPr>
            <a:t>Виготовлені</a:t>
          </a:r>
          <a:r>
            <a:rPr lang="ru-RU" dirty="0" smtClean="0">
              <a:solidFill>
                <a:schemeClr val="tx1"/>
              </a:solidFill>
            </a:rPr>
            <a:t> </a:t>
          </a:r>
          <a:r>
            <a:rPr lang="ru-RU" dirty="0" err="1" smtClean="0">
              <a:solidFill>
                <a:schemeClr val="tx1"/>
              </a:solidFill>
            </a:rPr>
            <a:t>власними</a:t>
          </a:r>
          <a:r>
            <a:rPr lang="ru-RU" dirty="0" smtClean="0">
              <a:solidFill>
                <a:schemeClr val="tx1"/>
              </a:solidFill>
            </a:rPr>
            <a:t> силами</a:t>
          </a:r>
          <a:endParaRPr lang="ru-RU" dirty="0">
            <a:solidFill>
              <a:schemeClr val="tx1"/>
            </a:solidFill>
          </a:endParaRPr>
        </a:p>
      </dgm:t>
    </dgm:pt>
    <dgm:pt modelId="{9B2B532F-C64A-47B6-82DC-E5478C581311}" type="parTrans" cxnId="{8D827AC4-A58D-423D-A8A6-4D767DA6FBB1}">
      <dgm:prSet/>
      <dgm:spPr/>
      <dgm:t>
        <a:bodyPr/>
        <a:lstStyle/>
        <a:p>
          <a:endParaRPr lang="ru-RU"/>
        </a:p>
      </dgm:t>
    </dgm:pt>
    <dgm:pt modelId="{D1036C0A-0E38-4C2D-A025-B3F23A2B82B7}" type="sibTrans" cxnId="{8D827AC4-A58D-423D-A8A6-4D767DA6FBB1}">
      <dgm:prSet/>
      <dgm:spPr/>
      <dgm:t>
        <a:bodyPr/>
        <a:lstStyle/>
        <a:p>
          <a:endParaRPr lang="ru-RU"/>
        </a:p>
      </dgm:t>
    </dgm:pt>
    <dgm:pt modelId="{68C6B7FC-5F9A-47EB-8143-EA8F83D452C9}">
      <dgm:prSet phldrT="[Текст]"/>
      <dgm:spPr/>
      <dgm:t>
        <a:bodyPr/>
        <a:lstStyle/>
        <a:p>
          <a:r>
            <a:rPr lang="uk-UA" dirty="0" smtClean="0"/>
            <a:t>Собівартість їх виробництва визначається за П(С)БО 16 “Витрати” (п. 10 </a:t>
          </a:r>
          <a:r>
            <a:rPr lang="uk-UA" dirty="0" smtClean="0"/>
            <a:t>НП(С)БО</a:t>
          </a:r>
          <a:r>
            <a:rPr lang="uk-UA" dirty="0" smtClean="0"/>
            <a:t> 9). Формується на стадії виробництва</a:t>
          </a:r>
          <a:endParaRPr lang="ru-RU" dirty="0"/>
        </a:p>
      </dgm:t>
    </dgm:pt>
    <dgm:pt modelId="{2B94D813-F1CC-4ECF-9F97-DC389017D5D1}" type="parTrans" cxnId="{6687F1BD-2192-4AE6-B2C3-55505030A23E}">
      <dgm:prSet/>
      <dgm:spPr/>
      <dgm:t>
        <a:bodyPr/>
        <a:lstStyle/>
        <a:p>
          <a:endParaRPr lang="ru-RU"/>
        </a:p>
      </dgm:t>
    </dgm:pt>
    <dgm:pt modelId="{7F354CCE-7F39-43D8-8A33-3A83B1C8B6DF}" type="sibTrans" cxnId="{6687F1BD-2192-4AE6-B2C3-55505030A23E}">
      <dgm:prSet/>
      <dgm:spPr/>
      <dgm:t>
        <a:bodyPr/>
        <a:lstStyle/>
        <a:p>
          <a:endParaRPr lang="ru-RU"/>
        </a:p>
      </dgm:t>
    </dgm:pt>
    <dgm:pt modelId="{1D0EF17D-53AE-4273-85AA-8683E47DA290}">
      <dgm:prSet phldrT="[Текст]"/>
      <dgm:spPr/>
      <dgm:t>
        <a:bodyPr/>
        <a:lstStyle/>
        <a:p>
          <a:r>
            <a:rPr lang="ru-RU" dirty="0" err="1" smtClean="0">
              <a:solidFill>
                <a:schemeClr val="tx1"/>
              </a:solidFill>
            </a:rPr>
            <a:t>Внесені</a:t>
          </a:r>
          <a:r>
            <a:rPr lang="ru-RU" dirty="0" smtClean="0">
              <a:solidFill>
                <a:schemeClr val="tx1"/>
              </a:solidFill>
            </a:rPr>
            <a:t> до статутного </a:t>
          </a:r>
          <a:r>
            <a:rPr lang="ru-RU" dirty="0" err="1" smtClean="0">
              <a:solidFill>
                <a:schemeClr val="tx1"/>
              </a:solidFill>
            </a:rPr>
            <a:t>капіталу</a:t>
          </a:r>
          <a:endParaRPr lang="ru-RU" dirty="0">
            <a:solidFill>
              <a:schemeClr val="tx1"/>
            </a:solidFill>
          </a:endParaRPr>
        </a:p>
      </dgm:t>
    </dgm:pt>
    <dgm:pt modelId="{25B53668-EFAC-4F26-BB2B-6F0EE350576D}" type="parTrans" cxnId="{2AAB1EEC-8D36-419C-9B09-C13BA4AD7E2F}">
      <dgm:prSet/>
      <dgm:spPr/>
      <dgm:t>
        <a:bodyPr/>
        <a:lstStyle/>
        <a:p>
          <a:endParaRPr lang="ru-RU"/>
        </a:p>
      </dgm:t>
    </dgm:pt>
    <dgm:pt modelId="{BB0A19F8-2AFE-4A81-9894-8E74CAE7EC59}" type="sibTrans" cxnId="{2AAB1EEC-8D36-419C-9B09-C13BA4AD7E2F}">
      <dgm:prSet/>
      <dgm:spPr/>
      <dgm:t>
        <a:bodyPr/>
        <a:lstStyle/>
        <a:p>
          <a:endParaRPr lang="ru-RU"/>
        </a:p>
      </dgm:t>
    </dgm:pt>
    <dgm:pt modelId="{C62FB4CC-A588-48AB-B07D-03355919B8FD}">
      <dgm:prSet phldrT="[Текст]"/>
      <dgm:spPr/>
      <dgm:t>
        <a:bodyPr/>
        <a:lstStyle/>
        <a:p>
          <a:r>
            <a:rPr lang="uk-UA" dirty="0" smtClean="0"/>
            <a:t>Погоджена засновниками (учасниками) підприємства справедлива вартість запасів з урахуванням витрат, що включаються до первісної вартості запасів, придбаних у постачальника (п. 11 </a:t>
          </a:r>
          <a:r>
            <a:rPr lang="uk-UA" dirty="0" smtClean="0"/>
            <a:t>НП(С)БО</a:t>
          </a:r>
          <a:r>
            <a:rPr lang="uk-UA" dirty="0" smtClean="0"/>
            <a:t> 9)</a:t>
          </a:r>
          <a:endParaRPr lang="ru-RU" dirty="0"/>
        </a:p>
      </dgm:t>
    </dgm:pt>
    <dgm:pt modelId="{7E741F6C-0807-42E2-ACD0-B231E91A8BBD}" type="parTrans" cxnId="{05C0D852-BA08-4C81-A603-52B62D47800E}">
      <dgm:prSet/>
      <dgm:spPr/>
      <dgm:t>
        <a:bodyPr/>
        <a:lstStyle/>
        <a:p>
          <a:endParaRPr lang="ru-RU"/>
        </a:p>
      </dgm:t>
    </dgm:pt>
    <dgm:pt modelId="{BBE9AC5E-1851-4823-90DC-21F74B37BB10}" type="sibTrans" cxnId="{05C0D852-BA08-4C81-A603-52B62D47800E}">
      <dgm:prSet/>
      <dgm:spPr/>
      <dgm:t>
        <a:bodyPr/>
        <a:lstStyle/>
        <a:p>
          <a:endParaRPr lang="ru-RU"/>
        </a:p>
      </dgm:t>
    </dgm:pt>
    <dgm:pt modelId="{C22F1893-E2BA-49F3-9B85-77B4794839AD}" type="pres">
      <dgm:prSet presAssocID="{81C1D1FB-C9F8-4C0F-9DE9-90103973D61E}" presName="Name0" presStyleCnt="0">
        <dgm:presLayoutVars>
          <dgm:dir/>
          <dgm:animLvl val="lvl"/>
          <dgm:resizeHandles val="exact"/>
        </dgm:presLayoutVars>
      </dgm:prSet>
      <dgm:spPr/>
      <dgm:t>
        <a:bodyPr/>
        <a:lstStyle/>
        <a:p>
          <a:endParaRPr lang="ru-RU"/>
        </a:p>
      </dgm:t>
    </dgm:pt>
    <dgm:pt modelId="{A55D7728-F5E4-48A7-9406-DEED2F53DC3B}" type="pres">
      <dgm:prSet presAssocID="{ABE32B53-4349-4C64-9FA7-095B24F258C7}" presName="linNode" presStyleCnt="0"/>
      <dgm:spPr/>
    </dgm:pt>
    <dgm:pt modelId="{47E1C6E5-F774-433D-AF25-15571835160E}" type="pres">
      <dgm:prSet presAssocID="{ABE32B53-4349-4C64-9FA7-095B24F258C7}" presName="parentText" presStyleLbl="node1" presStyleIdx="0" presStyleCnt="3">
        <dgm:presLayoutVars>
          <dgm:chMax val="1"/>
          <dgm:bulletEnabled val="1"/>
        </dgm:presLayoutVars>
      </dgm:prSet>
      <dgm:spPr/>
      <dgm:t>
        <a:bodyPr/>
        <a:lstStyle/>
        <a:p>
          <a:endParaRPr lang="ru-RU"/>
        </a:p>
      </dgm:t>
    </dgm:pt>
    <dgm:pt modelId="{0D57D003-9FFA-44E7-BB0C-BA117496EC53}" type="pres">
      <dgm:prSet presAssocID="{ABE32B53-4349-4C64-9FA7-095B24F258C7}" presName="descendantText" presStyleLbl="alignAccFollowNode1" presStyleIdx="0" presStyleCnt="3">
        <dgm:presLayoutVars>
          <dgm:bulletEnabled val="1"/>
        </dgm:presLayoutVars>
      </dgm:prSet>
      <dgm:spPr/>
      <dgm:t>
        <a:bodyPr/>
        <a:lstStyle/>
        <a:p>
          <a:endParaRPr lang="ru-RU"/>
        </a:p>
      </dgm:t>
    </dgm:pt>
    <dgm:pt modelId="{6D1A2648-0466-46AE-A1DF-1FF952E16EDB}" type="pres">
      <dgm:prSet presAssocID="{D9805A24-348D-472E-B199-74CC3F33BE41}" presName="sp" presStyleCnt="0"/>
      <dgm:spPr/>
    </dgm:pt>
    <dgm:pt modelId="{18443905-7112-48FB-9519-5261E95361E0}" type="pres">
      <dgm:prSet presAssocID="{5782669B-8C2A-40DD-9C7E-BCB7403BB73B}" presName="linNode" presStyleCnt="0"/>
      <dgm:spPr/>
    </dgm:pt>
    <dgm:pt modelId="{E1B2AA6D-719A-43B0-B496-A8C6385CBFF8}" type="pres">
      <dgm:prSet presAssocID="{5782669B-8C2A-40DD-9C7E-BCB7403BB73B}" presName="parentText" presStyleLbl="node1" presStyleIdx="1" presStyleCnt="3">
        <dgm:presLayoutVars>
          <dgm:chMax val="1"/>
          <dgm:bulletEnabled val="1"/>
        </dgm:presLayoutVars>
      </dgm:prSet>
      <dgm:spPr/>
      <dgm:t>
        <a:bodyPr/>
        <a:lstStyle/>
        <a:p>
          <a:endParaRPr lang="ru-RU"/>
        </a:p>
      </dgm:t>
    </dgm:pt>
    <dgm:pt modelId="{C863B871-AE67-43CB-8573-470E8E8BC6BD}" type="pres">
      <dgm:prSet presAssocID="{5782669B-8C2A-40DD-9C7E-BCB7403BB73B}" presName="descendantText" presStyleLbl="alignAccFollowNode1" presStyleIdx="1" presStyleCnt="3">
        <dgm:presLayoutVars>
          <dgm:bulletEnabled val="1"/>
        </dgm:presLayoutVars>
      </dgm:prSet>
      <dgm:spPr/>
      <dgm:t>
        <a:bodyPr/>
        <a:lstStyle/>
        <a:p>
          <a:endParaRPr lang="ru-RU"/>
        </a:p>
      </dgm:t>
    </dgm:pt>
    <dgm:pt modelId="{863AF2CD-4923-430A-A1B6-4DE72B1709AC}" type="pres">
      <dgm:prSet presAssocID="{D1036C0A-0E38-4C2D-A025-B3F23A2B82B7}" presName="sp" presStyleCnt="0"/>
      <dgm:spPr/>
    </dgm:pt>
    <dgm:pt modelId="{A57FD6DD-CB37-4DBA-B485-902063359DAE}" type="pres">
      <dgm:prSet presAssocID="{1D0EF17D-53AE-4273-85AA-8683E47DA290}" presName="linNode" presStyleCnt="0"/>
      <dgm:spPr/>
    </dgm:pt>
    <dgm:pt modelId="{DE5D9BDB-0CE7-4FAF-9202-C83B687B0E30}" type="pres">
      <dgm:prSet presAssocID="{1D0EF17D-53AE-4273-85AA-8683E47DA290}" presName="parentText" presStyleLbl="node1" presStyleIdx="2" presStyleCnt="3">
        <dgm:presLayoutVars>
          <dgm:chMax val="1"/>
          <dgm:bulletEnabled val="1"/>
        </dgm:presLayoutVars>
      </dgm:prSet>
      <dgm:spPr/>
      <dgm:t>
        <a:bodyPr/>
        <a:lstStyle/>
        <a:p>
          <a:endParaRPr lang="ru-RU"/>
        </a:p>
      </dgm:t>
    </dgm:pt>
    <dgm:pt modelId="{CF8E3691-4ED6-4DEF-BAD0-92DC83DEFEBC}" type="pres">
      <dgm:prSet presAssocID="{1D0EF17D-53AE-4273-85AA-8683E47DA290}" presName="descendantText" presStyleLbl="alignAccFollowNode1" presStyleIdx="2" presStyleCnt="3">
        <dgm:presLayoutVars>
          <dgm:bulletEnabled val="1"/>
        </dgm:presLayoutVars>
      </dgm:prSet>
      <dgm:spPr/>
      <dgm:t>
        <a:bodyPr/>
        <a:lstStyle/>
        <a:p>
          <a:endParaRPr lang="ru-RU"/>
        </a:p>
      </dgm:t>
    </dgm:pt>
  </dgm:ptLst>
  <dgm:cxnLst>
    <dgm:cxn modelId="{0143BD77-03A4-42F5-994D-1DDF212ACA0C}" srcId="{ABE32B53-4349-4C64-9FA7-095B24F258C7}" destId="{D4391AD0-E212-4315-9E6C-B584867B0E69}" srcOrd="0" destOrd="0" parTransId="{028BB40D-22FC-4A41-A2DB-CEF943FA8BD1}" sibTransId="{19D834AA-EAB8-42D6-AC2F-C43D9B8D9529}"/>
    <dgm:cxn modelId="{2AAB1EEC-8D36-419C-9B09-C13BA4AD7E2F}" srcId="{81C1D1FB-C9F8-4C0F-9DE9-90103973D61E}" destId="{1D0EF17D-53AE-4273-85AA-8683E47DA290}" srcOrd="2" destOrd="0" parTransId="{25B53668-EFAC-4F26-BB2B-6F0EE350576D}" sibTransId="{BB0A19F8-2AFE-4A81-9894-8E74CAE7EC59}"/>
    <dgm:cxn modelId="{7FADD093-CCE8-450C-9799-074D5E0E9CE5}" type="presOf" srcId="{68C6B7FC-5F9A-47EB-8143-EA8F83D452C9}" destId="{C863B871-AE67-43CB-8573-470E8E8BC6BD}" srcOrd="0" destOrd="0" presId="urn:microsoft.com/office/officeart/2005/8/layout/vList5"/>
    <dgm:cxn modelId="{067C7CF0-4867-4E57-A248-D7A3D1F4143C}" type="presOf" srcId="{5782669B-8C2A-40DD-9C7E-BCB7403BB73B}" destId="{E1B2AA6D-719A-43B0-B496-A8C6385CBFF8}" srcOrd="0" destOrd="0" presId="urn:microsoft.com/office/officeart/2005/8/layout/vList5"/>
    <dgm:cxn modelId="{2D4D6E49-A13C-41C2-B6E4-E999B066E8F2}" type="presOf" srcId="{1D0EF17D-53AE-4273-85AA-8683E47DA290}" destId="{DE5D9BDB-0CE7-4FAF-9202-C83B687B0E30}" srcOrd="0" destOrd="0" presId="urn:microsoft.com/office/officeart/2005/8/layout/vList5"/>
    <dgm:cxn modelId="{F314F7E2-3B48-4156-B411-14ACB283D715}" type="presOf" srcId="{81C1D1FB-C9F8-4C0F-9DE9-90103973D61E}" destId="{C22F1893-E2BA-49F3-9B85-77B4794839AD}" srcOrd="0" destOrd="0" presId="urn:microsoft.com/office/officeart/2005/8/layout/vList5"/>
    <dgm:cxn modelId="{001650E3-6233-478A-B704-377BE760E5AF}" srcId="{81C1D1FB-C9F8-4C0F-9DE9-90103973D61E}" destId="{ABE32B53-4349-4C64-9FA7-095B24F258C7}" srcOrd="0" destOrd="0" parTransId="{7EF77F7A-92BB-4749-93E0-BBDD27E34733}" sibTransId="{D9805A24-348D-472E-B199-74CC3F33BE41}"/>
    <dgm:cxn modelId="{A8951F15-3AC8-4793-8E2F-72A02568A02A}" type="presOf" srcId="{D4391AD0-E212-4315-9E6C-B584867B0E69}" destId="{0D57D003-9FFA-44E7-BB0C-BA117496EC53}" srcOrd="0" destOrd="0" presId="urn:microsoft.com/office/officeart/2005/8/layout/vList5"/>
    <dgm:cxn modelId="{8D827AC4-A58D-423D-A8A6-4D767DA6FBB1}" srcId="{81C1D1FB-C9F8-4C0F-9DE9-90103973D61E}" destId="{5782669B-8C2A-40DD-9C7E-BCB7403BB73B}" srcOrd="1" destOrd="0" parTransId="{9B2B532F-C64A-47B6-82DC-E5478C581311}" sibTransId="{D1036C0A-0E38-4C2D-A025-B3F23A2B82B7}"/>
    <dgm:cxn modelId="{6687F1BD-2192-4AE6-B2C3-55505030A23E}" srcId="{5782669B-8C2A-40DD-9C7E-BCB7403BB73B}" destId="{68C6B7FC-5F9A-47EB-8143-EA8F83D452C9}" srcOrd="0" destOrd="0" parTransId="{2B94D813-F1CC-4ECF-9F97-DC389017D5D1}" sibTransId="{7F354CCE-7F39-43D8-8A33-3A83B1C8B6DF}"/>
    <dgm:cxn modelId="{05C0D852-BA08-4C81-A603-52B62D47800E}" srcId="{1D0EF17D-53AE-4273-85AA-8683E47DA290}" destId="{C62FB4CC-A588-48AB-B07D-03355919B8FD}" srcOrd="0" destOrd="0" parTransId="{7E741F6C-0807-42E2-ACD0-B231E91A8BBD}" sibTransId="{BBE9AC5E-1851-4823-90DC-21F74B37BB10}"/>
    <dgm:cxn modelId="{C47DA30E-BAB1-469C-9D20-8C6C108A4076}" type="presOf" srcId="{ABE32B53-4349-4C64-9FA7-095B24F258C7}" destId="{47E1C6E5-F774-433D-AF25-15571835160E}" srcOrd="0" destOrd="0" presId="urn:microsoft.com/office/officeart/2005/8/layout/vList5"/>
    <dgm:cxn modelId="{7F8318C2-D6AD-45C6-86BC-9498A0D92FCC}" type="presOf" srcId="{C62FB4CC-A588-48AB-B07D-03355919B8FD}" destId="{CF8E3691-4ED6-4DEF-BAD0-92DC83DEFEBC}" srcOrd="0" destOrd="0" presId="urn:microsoft.com/office/officeart/2005/8/layout/vList5"/>
    <dgm:cxn modelId="{9F9B7BF8-F5A9-40CA-8B23-CAA5720071AF}" type="presParOf" srcId="{C22F1893-E2BA-49F3-9B85-77B4794839AD}" destId="{A55D7728-F5E4-48A7-9406-DEED2F53DC3B}" srcOrd="0" destOrd="0" presId="urn:microsoft.com/office/officeart/2005/8/layout/vList5"/>
    <dgm:cxn modelId="{35E56C9A-D86B-4311-A8C6-ADBF07752216}" type="presParOf" srcId="{A55D7728-F5E4-48A7-9406-DEED2F53DC3B}" destId="{47E1C6E5-F774-433D-AF25-15571835160E}" srcOrd="0" destOrd="0" presId="urn:microsoft.com/office/officeart/2005/8/layout/vList5"/>
    <dgm:cxn modelId="{2342303E-EF74-435A-BA89-FC16D0619B14}" type="presParOf" srcId="{A55D7728-F5E4-48A7-9406-DEED2F53DC3B}" destId="{0D57D003-9FFA-44E7-BB0C-BA117496EC53}" srcOrd="1" destOrd="0" presId="urn:microsoft.com/office/officeart/2005/8/layout/vList5"/>
    <dgm:cxn modelId="{54C7AA65-3BDA-424A-9A09-752662B79740}" type="presParOf" srcId="{C22F1893-E2BA-49F3-9B85-77B4794839AD}" destId="{6D1A2648-0466-46AE-A1DF-1FF952E16EDB}" srcOrd="1" destOrd="0" presId="urn:microsoft.com/office/officeart/2005/8/layout/vList5"/>
    <dgm:cxn modelId="{B57C739E-64B2-46C2-8681-711F8FFDCFED}" type="presParOf" srcId="{C22F1893-E2BA-49F3-9B85-77B4794839AD}" destId="{18443905-7112-48FB-9519-5261E95361E0}" srcOrd="2" destOrd="0" presId="urn:microsoft.com/office/officeart/2005/8/layout/vList5"/>
    <dgm:cxn modelId="{37FD46C0-1EA3-4D4B-91CE-94FC8B083ED4}" type="presParOf" srcId="{18443905-7112-48FB-9519-5261E95361E0}" destId="{E1B2AA6D-719A-43B0-B496-A8C6385CBFF8}" srcOrd="0" destOrd="0" presId="urn:microsoft.com/office/officeart/2005/8/layout/vList5"/>
    <dgm:cxn modelId="{1E300E73-8040-4361-BE53-8AA8D0B29B0F}" type="presParOf" srcId="{18443905-7112-48FB-9519-5261E95361E0}" destId="{C863B871-AE67-43CB-8573-470E8E8BC6BD}" srcOrd="1" destOrd="0" presId="urn:microsoft.com/office/officeart/2005/8/layout/vList5"/>
    <dgm:cxn modelId="{DEA735E3-81E9-48E5-BA4E-355C27D01748}" type="presParOf" srcId="{C22F1893-E2BA-49F3-9B85-77B4794839AD}" destId="{863AF2CD-4923-430A-A1B6-4DE72B1709AC}" srcOrd="3" destOrd="0" presId="urn:microsoft.com/office/officeart/2005/8/layout/vList5"/>
    <dgm:cxn modelId="{F4DC79B0-0948-4AD2-AD29-0EC748C04A36}" type="presParOf" srcId="{C22F1893-E2BA-49F3-9B85-77B4794839AD}" destId="{A57FD6DD-CB37-4DBA-B485-902063359DAE}" srcOrd="4" destOrd="0" presId="urn:microsoft.com/office/officeart/2005/8/layout/vList5"/>
    <dgm:cxn modelId="{E11EA83F-F100-4F00-9A31-7319EB92BE7C}" type="presParOf" srcId="{A57FD6DD-CB37-4DBA-B485-902063359DAE}" destId="{DE5D9BDB-0CE7-4FAF-9202-C83B687B0E30}" srcOrd="0" destOrd="0" presId="urn:microsoft.com/office/officeart/2005/8/layout/vList5"/>
    <dgm:cxn modelId="{1ECC3DEC-C8F4-425E-A21E-16B4B2611C37}" type="presParOf" srcId="{A57FD6DD-CB37-4DBA-B485-902063359DAE}" destId="{CF8E3691-4ED6-4DEF-BAD0-92DC83DEFEBC}"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1C1D1FB-C9F8-4C0F-9DE9-90103973D61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u-RU"/>
        </a:p>
      </dgm:t>
    </dgm:pt>
    <dgm:pt modelId="{ABE32B53-4349-4C64-9FA7-095B24F258C7}">
      <dgm:prSet phldrT="[Текст]"/>
      <dgm:spPr/>
      <dgm:t>
        <a:bodyPr/>
        <a:lstStyle/>
        <a:p>
          <a:r>
            <a:rPr lang="ru-RU" dirty="0" err="1" smtClean="0">
              <a:solidFill>
                <a:schemeClr val="tx1"/>
              </a:solidFill>
            </a:rPr>
            <a:t>Одержані</a:t>
          </a:r>
          <a:r>
            <a:rPr lang="ru-RU" dirty="0" smtClean="0">
              <a:solidFill>
                <a:schemeClr val="tx1"/>
              </a:solidFill>
            </a:rPr>
            <a:t> </a:t>
          </a:r>
          <a:r>
            <a:rPr lang="ru-RU" dirty="0" err="1" smtClean="0">
              <a:solidFill>
                <a:schemeClr val="tx1"/>
              </a:solidFill>
            </a:rPr>
            <a:t>безоплатно</a:t>
          </a:r>
          <a:endParaRPr lang="ru-RU" dirty="0">
            <a:solidFill>
              <a:schemeClr val="tx1"/>
            </a:solidFill>
          </a:endParaRPr>
        </a:p>
      </dgm:t>
    </dgm:pt>
    <dgm:pt modelId="{7EF77F7A-92BB-4749-93E0-BBDD27E34733}" type="parTrans" cxnId="{001650E3-6233-478A-B704-377BE760E5AF}">
      <dgm:prSet/>
      <dgm:spPr/>
      <dgm:t>
        <a:bodyPr/>
        <a:lstStyle/>
        <a:p>
          <a:endParaRPr lang="ru-RU"/>
        </a:p>
      </dgm:t>
    </dgm:pt>
    <dgm:pt modelId="{D9805A24-348D-472E-B199-74CC3F33BE41}" type="sibTrans" cxnId="{001650E3-6233-478A-B704-377BE760E5AF}">
      <dgm:prSet/>
      <dgm:spPr/>
      <dgm:t>
        <a:bodyPr/>
        <a:lstStyle/>
        <a:p>
          <a:endParaRPr lang="ru-RU"/>
        </a:p>
      </dgm:t>
    </dgm:pt>
    <dgm:pt modelId="{D4391AD0-E212-4315-9E6C-B584867B0E69}">
      <dgm:prSet phldrT="[Текст]"/>
      <dgm:spPr/>
      <dgm:t>
        <a:bodyPr/>
        <a:lstStyle/>
        <a:p>
          <a:r>
            <a:rPr lang="uk-UA" dirty="0" smtClean="0"/>
            <a:t>Справедлива вартість запасів з урахуванням витрат, що включаються до первісної вартості запасів, придбаних у постачальника (п. 12 </a:t>
          </a:r>
          <a:r>
            <a:rPr lang="uk-UA" dirty="0" smtClean="0"/>
            <a:t>НП(С)БО</a:t>
          </a:r>
          <a:r>
            <a:rPr lang="uk-UA" dirty="0" smtClean="0"/>
            <a:t> 9)</a:t>
          </a:r>
          <a:endParaRPr lang="ru-RU" dirty="0"/>
        </a:p>
      </dgm:t>
    </dgm:pt>
    <dgm:pt modelId="{028BB40D-22FC-4A41-A2DB-CEF943FA8BD1}" type="parTrans" cxnId="{0143BD77-03A4-42F5-994D-1DDF212ACA0C}">
      <dgm:prSet/>
      <dgm:spPr/>
      <dgm:t>
        <a:bodyPr/>
        <a:lstStyle/>
        <a:p>
          <a:endParaRPr lang="ru-RU"/>
        </a:p>
      </dgm:t>
    </dgm:pt>
    <dgm:pt modelId="{19D834AA-EAB8-42D6-AC2F-C43D9B8D9529}" type="sibTrans" cxnId="{0143BD77-03A4-42F5-994D-1DDF212ACA0C}">
      <dgm:prSet/>
      <dgm:spPr/>
      <dgm:t>
        <a:bodyPr/>
        <a:lstStyle/>
        <a:p>
          <a:endParaRPr lang="ru-RU"/>
        </a:p>
      </dgm:t>
    </dgm:pt>
    <dgm:pt modelId="{5782669B-8C2A-40DD-9C7E-BCB7403BB73B}">
      <dgm:prSet phldrT="[Текст]"/>
      <dgm:spPr/>
      <dgm:t>
        <a:bodyPr/>
        <a:lstStyle/>
        <a:p>
          <a:r>
            <a:rPr lang="ru-RU" dirty="0" err="1" smtClean="0">
              <a:solidFill>
                <a:schemeClr val="tx1"/>
              </a:solidFill>
            </a:rPr>
            <a:t>Придбані</a:t>
          </a:r>
          <a:r>
            <a:rPr lang="ru-RU" dirty="0" smtClean="0">
              <a:solidFill>
                <a:schemeClr val="tx1"/>
              </a:solidFill>
            </a:rPr>
            <a:t> в результату </a:t>
          </a:r>
          <a:r>
            <a:rPr lang="ru-RU" dirty="0" err="1" smtClean="0">
              <a:solidFill>
                <a:schemeClr val="tx1"/>
              </a:solidFill>
            </a:rPr>
            <a:t>обміну</a:t>
          </a:r>
          <a:r>
            <a:rPr lang="ru-RU" dirty="0" smtClean="0">
              <a:solidFill>
                <a:schemeClr val="tx1"/>
              </a:solidFill>
            </a:rPr>
            <a:t> на </a:t>
          </a:r>
          <a:r>
            <a:rPr lang="ru-RU" dirty="0" err="1" smtClean="0">
              <a:solidFill>
                <a:schemeClr val="tx1"/>
              </a:solidFill>
            </a:rPr>
            <a:t>подібні</a:t>
          </a:r>
          <a:r>
            <a:rPr lang="ru-RU" dirty="0" smtClean="0">
              <a:solidFill>
                <a:schemeClr val="tx1"/>
              </a:solidFill>
            </a:rPr>
            <a:t> </a:t>
          </a:r>
          <a:r>
            <a:rPr lang="ru-RU" dirty="0" err="1" smtClean="0">
              <a:solidFill>
                <a:schemeClr val="tx1"/>
              </a:solidFill>
            </a:rPr>
            <a:t>активи</a:t>
          </a:r>
          <a:endParaRPr lang="ru-RU" dirty="0">
            <a:solidFill>
              <a:schemeClr val="tx1"/>
            </a:solidFill>
          </a:endParaRPr>
        </a:p>
      </dgm:t>
    </dgm:pt>
    <dgm:pt modelId="{9B2B532F-C64A-47B6-82DC-E5478C581311}" type="parTrans" cxnId="{8D827AC4-A58D-423D-A8A6-4D767DA6FBB1}">
      <dgm:prSet/>
      <dgm:spPr/>
      <dgm:t>
        <a:bodyPr/>
        <a:lstStyle/>
        <a:p>
          <a:endParaRPr lang="ru-RU"/>
        </a:p>
      </dgm:t>
    </dgm:pt>
    <dgm:pt modelId="{D1036C0A-0E38-4C2D-A025-B3F23A2B82B7}" type="sibTrans" cxnId="{8D827AC4-A58D-423D-A8A6-4D767DA6FBB1}">
      <dgm:prSet/>
      <dgm:spPr/>
      <dgm:t>
        <a:bodyPr/>
        <a:lstStyle/>
        <a:p>
          <a:endParaRPr lang="ru-RU"/>
        </a:p>
      </dgm:t>
    </dgm:pt>
    <dgm:pt modelId="{68C6B7FC-5F9A-47EB-8143-EA8F83D452C9}">
      <dgm:prSet phldrT="[Текст]"/>
      <dgm:spPr/>
      <dgm:t>
        <a:bodyPr/>
        <a:lstStyle/>
        <a:p>
          <a:r>
            <a:rPr lang="uk-UA" dirty="0" smtClean="0"/>
            <a:t>Балансова вартість переданих запасів. Якщо балансова вартість перевищує їх справедливу вартість, то первісною вартістю отриманих запасів є їх справедлива вартість. Різниця між балансовою і справедливою вартістю переданих запасів включається до складу витрат звітного періоду (п. 13 </a:t>
          </a:r>
          <a:r>
            <a:rPr lang="uk-UA" dirty="0" smtClean="0"/>
            <a:t>НП(С)БО</a:t>
          </a:r>
          <a:r>
            <a:rPr lang="uk-UA" dirty="0" smtClean="0"/>
            <a:t> 9)</a:t>
          </a:r>
          <a:endParaRPr lang="ru-RU" dirty="0"/>
        </a:p>
      </dgm:t>
    </dgm:pt>
    <dgm:pt modelId="{2B94D813-F1CC-4ECF-9F97-DC389017D5D1}" type="parTrans" cxnId="{6687F1BD-2192-4AE6-B2C3-55505030A23E}">
      <dgm:prSet/>
      <dgm:spPr/>
      <dgm:t>
        <a:bodyPr/>
        <a:lstStyle/>
        <a:p>
          <a:endParaRPr lang="ru-RU"/>
        </a:p>
      </dgm:t>
    </dgm:pt>
    <dgm:pt modelId="{7F354CCE-7F39-43D8-8A33-3A83B1C8B6DF}" type="sibTrans" cxnId="{6687F1BD-2192-4AE6-B2C3-55505030A23E}">
      <dgm:prSet/>
      <dgm:spPr/>
      <dgm:t>
        <a:bodyPr/>
        <a:lstStyle/>
        <a:p>
          <a:endParaRPr lang="ru-RU"/>
        </a:p>
      </dgm:t>
    </dgm:pt>
    <dgm:pt modelId="{1D0EF17D-53AE-4273-85AA-8683E47DA290}">
      <dgm:prSet phldrT="[Текст]"/>
      <dgm:spPr/>
      <dgm:t>
        <a:bodyPr/>
        <a:lstStyle/>
        <a:p>
          <a:r>
            <a:rPr lang="ru-RU" dirty="0" err="1" smtClean="0">
              <a:solidFill>
                <a:schemeClr val="tx1"/>
              </a:solidFill>
            </a:rPr>
            <a:t>Придбані</a:t>
          </a:r>
          <a:r>
            <a:rPr lang="ru-RU" dirty="0" smtClean="0">
              <a:solidFill>
                <a:schemeClr val="tx1"/>
              </a:solidFill>
            </a:rPr>
            <a:t> в результату </a:t>
          </a:r>
          <a:r>
            <a:rPr lang="ru-RU" dirty="0" err="1" smtClean="0">
              <a:solidFill>
                <a:schemeClr val="tx1"/>
              </a:solidFill>
            </a:rPr>
            <a:t>обміну</a:t>
          </a:r>
          <a:r>
            <a:rPr lang="ru-RU" dirty="0" smtClean="0">
              <a:solidFill>
                <a:schemeClr val="tx1"/>
              </a:solidFill>
            </a:rPr>
            <a:t> на </a:t>
          </a:r>
          <a:r>
            <a:rPr lang="ru-RU" dirty="0" err="1" smtClean="0">
              <a:solidFill>
                <a:schemeClr val="tx1"/>
              </a:solidFill>
            </a:rPr>
            <a:t>неподібні</a:t>
          </a:r>
          <a:r>
            <a:rPr lang="ru-RU" dirty="0" smtClean="0">
              <a:solidFill>
                <a:schemeClr val="tx1"/>
              </a:solidFill>
            </a:rPr>
            <a:t> </a:t>
          </a:r>
          <a:r>
            <a:rPr lang="ru-RU" dirty="0" err="1" smtClean="0">
              <a:solidFill>
                <a:schemeClr val="tx1"/>
              </a:solidFill>
            </a:rPr>
            <a:t>активи</a:t>
          </a:r>
          <a:endParaRPr lang="ru-RU" dirty="0">
            <a:solidFill>
              <a:schemeClr val="tx1"/>
            </a:solidFill>
          </a:endParaRPr>
        </a:p>
      </dgm:t>
    </dgm:pt>
    <dgm:pt modelId="{25B53668-EFAC-4F26-BB2B-6F0EE350576D}" type="parTrans" cxnId="{2AAB1EEC-8D36-419C-9B09-C13BA4AD7E2F}">
      <dgm:prSet/>
      <dgm:spPr/>
      <dgm:t>
        <a:bodyPr/>
        <a:lstStyle/>
        <a:p>
          <a:endParaRPr lang="ru-RU"/>
        </a:p>
      </dgm:t>
    </dgm:pt>
    <dgm:pt modelId="{BB0A19F8-2AFE-4A81-9894-8E74CAE7EC59}" type="sibTrans" cxnId="{2AAB1EEC-8D36-419C-9B09-C13BA4AD7E2F}">
      <dgm:prSet/>
      <dgm:spPr/>
      <dgm:t>
        <a:bodyPr/>
        <a:lstStyle/>
        <a:p>
          <a:endParaRPr lang="ru-RU"/>
        </a:p>
      </dgm:t>
    </dgm:pt>
    <dgm:pt modelId="{C62FB4CC-A588-48AB-B07D-03355919B8FD}">
      <dgm:prSet phldrT="[Текст]"/>
      <dgm:spPr/>
      <dgm:t>
        <a:bodyPr/>
        <a:lstStyle/>
        <a:p>
          <a:r>
            <a:rPr lang="uk-UA" dirty="0" smtClean="0"/>
            <a:t>Справедлива вартість отриманих запасів (п. 13 </a:t>
          </a:r>
          <a:r>
            <a:rPr lang="uk-UA" dirty="0" smtClean="0"/>
            <a:t>НП(С)БО</a:t>
          </a:r>
          <a:r>
            <a:rPr lang="uk-UA" dirty="0" smtClean="0"/>
            <a:t> 9)</a:t>
          </a:r>
          <a:endParaRPr lang="ru-RU" dirty="0"/>
        </a:p>
      </dgm:t>
    </dgm:pt>
    <dgm:pt modelId="{7E741F6C-0807-42E2-ACD0-B231E91A8BBD}" type="parTrans" cxnId="{05C0D852-BA08-4C81-A603-52B62D47800E}">
      <dgm:prSet/>
      <dgm:spPr/>
      <dgm:t>
        <a:bodyPr/>
        <a:lstStyle/>
        <a:p>
          <a:endParaRPr lang="ru-RU"/>
        </a:p>
      </dgm:t>
    </dgm:pt>
    <dgm:pt modelId="{BBE9AC5E-1851-4823-90DC-21F74B37BB10}" type="sibTrans" cxnId="{05C0D852-BA08-4C81-A603-52B62D47800E}">
      <dgm:prSet/>
      <dgm:spPr/>
      <dgm:t>
        <a:bodyPr/>
        <a:lstStyle/>
        <a:p>
          <a:endParaRPr lang="ru-RU"/>
        </a:p>
      </dgm:t>
    </dgm:pt>
    <dgm:pt modelId="{C22F1893-E2BA-49F3-9B85-77B4794839AD}" type="pres">
      <dgm:prSet presAssocID="{81C1D1FB-C9F8-4C0F-9DE9-90103973D61E}" presName="Name0" presStyleCnt="0">
        <dgm:presLayoutVars>
          <dgm:dir/>
          <dgm:animLvl val="lvl"/>
          <dgm:resizeHandles val="exact"/>
        </dgm:presLayoutVars>
      </dgm:prSet>
      <dgm:spPr/>
      <dgm:t>
        <a:bodyPr/>
        <a:lstStyle/>
        <a:p>
          <a:endParaRPr lang="ru-RU"/>
        </a:p>
      </dgm:t>
    </dgm:pt>
    <dgm:pt modelId="{A55D7728-F5E4-48A7-9406-DEED2F53DC3B}" type="pres">
      <dgm:prSet presAssocID="{ABE32B53-4349-4C64-9FA7-095B24F258C7}" presName="linNode" presStyleCnt="0"/>
      <dgm:spPr/>
    </dgm:pt>
    <dgm:pt modelId="{47E1C6E5-F774-433D-AF25-15571835160E}" type="pres">
      <dgm:prSet presAssocID="{ABE32B53-4349-4C64-9FA7-095B24F258C7}" presName="parentText" presStyleLbl="node1" presStyleIdx="0" presStyleCnt="3">
        <dgm:presLayoutVars>
          <dgm:chMax val="1"/>
          <dgm:bulletEnabled val="1"/>
        </dgm:presLayoutVars>
      </dgm:prSet>
      <dgm:spPr/>
      <dgm:t>
        <a:bodyPr/>
        <a:lstStyle/>
        <a:p>
          <a:endParaRPr lang="ru-RU"/>
        </a:p>
      </dgm:t>
    </dgm:pt>
    <dgm:pt modelId="{0D57D003-9FFA-44E7-BB0C-BA117496EC53}" type="pres">
      <dgm:prSet presAssocID="{ABE32B53-4349-4C64-9FA7-095B24F258C7}" presName="descendantText" presStyleLbl="alignAccFollowNode1" presStyleIdx="0" presStyleCnt="3">
        <dgm:presLayoutVars>
          <dgm:bulletEnabled val="1"/>
        </dgm:presLayoutVars>
      </dgm:prSet>
      <dgm:spPr/>
      <dgm:t>
        <a:bodyPr/>
        <a:lstStyle/>
        <a:p>
          <a:endParaRPr lang="ru-RU"/>
        </a:p>
      </dgm:t>
    </dgm:pt>
    <dgm:pt modelId="{6D1A2648-0466-46AE-A1DF-1FF952E16EDB}" type="pres">
      <dgm:prSet presAssocID="{D9805A24-348D-472E-B199-74CC3F33BE41}" presName="sp" presStyleCnt="0"/>
      <dgm:spPr/>
    </dgm:pt>
    <dgm:pt modelId="{18443905-7112-48FB-9519-5261E95361E0}" type="pres">
      <dgm:prSet presAssocID="{5782669B-8C2A-40DD-9C7E-BCB7403BB73B}" presName="linNode" presStyleCnt="0"/>
      <dgm:spPr/>
    </dgm:pt>
    <dgm:pt modelId="{E1B2AA6D-719A-43B0-B496-A8C6385CBFF8}" type="pres">
      <dgm:prSet presAssocID="{5782669B-8C2A-40DD-9C7E-BCB7403BB73B}" presName="parentText" presStyleLbl="node1" presStyleIdx="1" presStyleCnt="3">
        <dgm:presLayoutVars>
          <dgm:chMax val="1"/>
          <dgm:bulletEnabled val="1"/>
        </dgm:presLayoutVars>
      </dgm:prSet>
      <dgm:spPr/>
      <dgm:t>
        <a:bodyPr/>
        <a:lstStyle/>
        <a:p>
          <a:endParaRPr lang="ru-RU"/>
        </a:p>
      </dgm:t>
    </dgm:pt>
    <dgm:pt modelId="{C863B871-AE67-43CB-8573-470E8E8BC6BD}" type="pres">
      <dgm:prSet presAssocID="{5782669B-8C2A-40DD-9C7E-BCB7403BB73B}" presName="descendantText" presStyleLbl="alignAccFollowNode1" presStyleIdx="1" presStyleCnt="3" custScaleY="111909">
        <dgm:presLayoutVars>
          <dgm:bulletEnabled val="1"/>
        </dgm:presLayoutVars>
      </dgm:prSet>
      <dgm:spPr/>
      <dgm:t>
        <a:bodyPr/>
        <a:lstStyle/>
        <a:p>
          <a:endParaRPr lang="ru-RU"/>
        </a:p>
      </dgm:t>
    </dgm:pt>
    <dgm:pt modelId="{863AF2CD-4923-430A-A1B6-4DE72B1709AC}" type="pres">
      <dgm:prSet presAssocID="{D1036C0A-0E38-4C2D-A025-B3F23A2B82B7}" presName="sp" presStyleCnt="0"/>
      <dgm:spPr/>
    </dgm:pt>
    <dgm:pt modelId="{A57FD6DD-CB37-4DBA-B485-902063359DAE}" type="pres">
      <dgm:prSet presAssocID="{1D0EF17D-53AE-4273-85AA-8683E47DA290}" presName="linNode" presStyleCnt="0"/>
      <dgm:spPr/>
    </dgm:pt>
    <dgm:pt modelId="{DE5D9BDB-0CE7-4FAF-9202-C83B687B0E30}" type="pres">
      <dgm:prSet presAssocID="{1D0EF17D-53AE-4273-85AA-8683E47DA290}" presName="parentText" presStyleLbl="node1" presStyleIdx="2" presStyleCnt="3">
        <dgm:presLayoutVars>
          <dgm:chMax val="1"/>
          <dgm:bulletEnabled val="1"/>
        </dgm:presLayoutVars>
      </dgm:prSet>
      <dgm:spPr/>
      <dgm:t>
        <a:bodyPr/>
        <a:lstStyle/>
        <a:p>
          <a:endParaRPr lang="ru-RU"/>
        </a:p>
      </dgm:t>
    </dgm:pt>
    <dgm:pt modelId="{CF8E3691-4ED6-4DEF-BAD0-92DC83DEFEBC}" type="pres">
      <dgm:prSet presAssocID="{1D0EF17D-53AE-4273-85AA-8683E47DA290}" presName="descendantText" presStyleLbl="alignAccFollowNode1" presStyleIdx="2" presStyleCnt="3">
        <dgm:presLayoutVars>
          <dgm:bulletEnabled val="1"/>
        </dgm:presLayoutVars>
      </dgm:prSet>
      <dgm:spPr/>
      <dgm:t>
        <a:bodyPr/>
        <a:lstStyle/>
        <a:p>
          <a:endParaRPr lang="ru-RU"/>
        </a:p>
      </dgm:t>
    </dgm:pt>
  </dgm:ptLst>
  <dgm:cxnLst>
    <dgm:cxn modelId="{001650E3-6233-478A-B704-377BE760E5AF}" srcId="{81C1D1FB-C9F8-4C0F-9DE9-90103973D61E}" destId="{ABE32B53-4349-4C64-9FA7-095B24F258C7}" srcOrd="0" destOrd="0" parTransId="{7EF77F7A-92BB-4749-93E0-BBDD27E34733}" sibTransId="{D9805A24-348D-472E-B199-74CC3F33BE41}"/>
    <dgm:cxn modelId="{8D827AC4-A58D-423D-A8A6-4D767DA6FBB1}" srcId="{81C1D1FB-C9F8-4C0F-9DE9-90103973D61E}" destId="{5782669B-8C2A-40DD-9C7E-BCB7403BB73B}" srcOrd="1" destOrd="0" parTransId="{9B2B532F-C64A-47B6-82DC-E5478C581311}" sibTransId="{D1036C0A-0E38-4C2D-A025-B3F23A2B82B7}"/>
    <dgm:cxn modelId="{F314F7E2-3B48-4156-B411-14ACB283D715}" type="presOf" srcId="{81C1D1FB-C9F8-4C0F-9DE9-90103973D61E}" destId="{C22F1893-E2BA-49F3-9B85-77B4794839AD}" srcOrd="0" destOrd="0" presId="urn:microsoft.com/office/officeart/2005/8/layout/vList5"/>
    <dgm:cxn modelId="{7F8318C2-D6AD-45C6-86BC-9498A0D92FCC}" type="presOf" srcId="{C62FB4CC-A588-48AB-B07D-03355919B8FD}" destId="{CF8E3691-4ED6-4DEF-BAD0-92DC83DEFEBC}" srcOrd="0" destOrd="0" presId="urn:microsoft.com/office/officeart/2005/8/layout/vList5"/>
    <dgm:cxn modelId="{C47DA30E-BAB1-469C-9D20-8C6C108A4076}" type="presOf" srcId="{ABE32B53-4349-4C64-9FA7-095B24F258C7}" destId="{47E1C6E5-F774-433D-AF25-15571835160E}" srcOrd="0" destOrd="0" presId="urn:microsoft.com/office/officeart/2005/8/layout/vList5"/>
    <dgm:cxn modelId="{2AAB1EEC-8D36-419C-9B09-C13BA4AD7E2F}" srcId="{81C1D1FB-C9F8-4C0F-9DE9-90103973D61E}" destId="{1D0EF17D-53AE-4273-85AA-8683E47DA290}" srcOrd="2" destOrd="0" parTransId="{25B53668-EFAC-4F26-BB2B-6F0EE350576D}" sibTransId="{BB0A19F8-2AFE-4A81-9894-8E74CAE7EC59}"/>
    <dgm:cxn modelId="{05C0D852-BA08-4C81-A603-52B62D47800E}" srcId="{1D0EF17D-53AE-4273-85AA-8683E47DA290}" destId="{C62FB4CC-A588-48AB-B07D-03355919B8FD}" srcOrd="0" destOrd="0" parTransId="{7E741F6C-0807-42E2-ACD0-B231E91A8BBD}" sibTransId="{BBE9AC5E-1851-4823-90DC-21F74B37BB10}"/>
    <dgm:cxn modelId="{A8951F15-3AC8-4793-8E2F-72A02568A02A}" type="presOf" srcId="{D4391AD0-E212-4315-9E6C-B584867B0E69}" destId="{0D57D003-9FFA-44E7-BB0C-BA117496EC53}" srcOrd="0" destOrd="0" presId="urn:microsoft.com/office/officeart/2005/8/layout/vList5"/>
    <dgm:cxn modelId="{6687F1BD-2192-4AE6-B2C3-55505030A23E}" srcId="{5782669B-8C2A-40DD-9C7E-BCB7403BB73B}" destId="{68C6B7FC-5F9A-47EB-8143-EA8F83D452C9}" srcOrd="0" destOrd="0" parTransId="{2B94D813-F1CC-4ECF-9F97-DC389017D5D1}" sibTransId="{7F354CCE-7F39-43D8-8A33-3A83B1C8B6DF}"/>
    <dgm:cxn modelId="{7FADD093-CCE8-450C-9799-074D5E0E9CE5}" type="presOf" srcId="{68C6B7FC-5F9A-47EB-8143-EA8F83D452C9}" destId="{C863B871-AE67-43CB-8573-470E8E8BC6BD}" srcOrd="0" destOrd="0" presId="urn:microsoft.com/office/officeart/2005/8/layout/vList5"/>
    <dgm:cxn modelId="{067C7CF0-4867-4E57-A248-D7A3D1F4143C}" type="presOf" srcId="{5782669B-8C2A-40DD-9C7E-BCB7403BB73B}" destId="{E1B2AA6D-719A-43B0-B496-A8C6385CBFF8}" srcOrd="0" destOrd="0" presId="urn:microsoft.com/office/officeart/2005/8/layout/vList5"/>
    <dgm:cxn modelId="{0143BD77-03A4-42F5-994D-1DDF212ACA0C}" srcId="{ABE32B53-4349-4C64-9FA7-095B24F258C7}" destId="{D4391AD0-E212-4315-9E6C-B584867B0E69}" srcOrd="0" destOrd="0" parTransId="{028BB40D-22FC-4A41-A2DB-CEF943FA8BD1}" sibTransId="{19D834AA-EAB8-42D6-AC2F-C43D9B8D9529}"/>
    <dgm:cxn modelId="{2D4D6E49-A13C-41C2-B6E4-E999B066E8F2}" type="presOf" srcId="{1D0EF17D-53AE-4273-85AA-8683E47DA290}" destId="{DE5D9BDB-0CE7-4FAF-9202-C83B687B0E30}" srcOrd="0" destOrd="0" presId="urn:microsoft.com/office/officeart/2005/8/layout/vList5"/>
    <dgm:cxn modelId="{9F9B7BF8-F5A9-40CA-8B23-CAA5720071AF}" type="presParOf" srcId="{C22F1893-E2BA-49F3-9B85-77B4794839AD}" destId="{A55D7728-F5E4-48A7-9406-DEED2F53DC3B}" srcOrd="0" destOrd="0" presId="urn:microsoft.com/office/officeart/2005/8/layout/vList5"/>
    <dgm:cxn modelId="{35E56C9A-D86B-4311-A8C6-ADBF07752216}" type="presParOf" srcId="{A55D7728-F5E4-48A7-9406-DEED2F53DC3B}" destId="{47E1C6E5-F774-433D-AF25-15571835160E}" srcOrd="0" destOrd="0" presId="urn:microsoft.com/office/officeart/2005/8/layout/vList5"/>
    <dgm:cxn modelId="{2342303E-EF74-435A-BA89-FC16D0619B14}" type="presParOf" srcId="{A55D7728-F5E4-48A7-9406-DEED2F53DC3B}" destId="{0D57D003-9FFA-44E7-BB0C-BA117496EC53}" srcOrd="1" destOrd="0" presId="urn:microsoft.com/office/officeart/2005/8/layout/vList5"/>
    <dgm:cxn modelId="{54C7AA65-3BDA-424A-9A09-752662B79740}" type="presParOf" srcId="{C22F1893-E2BA-49F3-9B85-77B4794839AD}" destId="{6D1A2648-0466-46AE-A1DF-1FF952E16EDB}" srcOrd="1" destOrd="0" presId="urn:microsoft.com/office/officeart/2005/8/layout/vList5"/>
    <dgm:cxn modelId="{B57C739E-64B2-46C2-8681-711F8FFDCFED}" type="presParOf" srcId="{C22F1893-E2BA-49F3-9B85-77B4794839AD}" destId="{18443905-7112-48FB-9519-5261E95361E0}" srcOrd="2" destOrd="0" presId="urn:microsoft.com/office/officeart/2005/8/layout/vList5"/>
    <dgm:cxn modelId="{37FD46C0-1EA3-4D4B-91CE-94FC8B083ED4}" type="presParOf" srcId="{18443905-7112-48FB-9519-5261E95361E0}" destId="{E1B2AA6D-719A-43B0-B496-A8C6385CBFF8}" srcOrd="0" destOrd="0" presId="urn:microsoft.com/office/officeart/2005/8/layout/vList5"/>
    <dgm:cxn modelId="{1E300E73-8040-4361-BE53-8AA8D0B29B0F}" type="presParOf" srcId="{18443905-7112-48FB-9519-5261E95361E0}" destId="{C863B871-AE67-43CB-8573-470E8E8BC6BD}" srcOrd="1" destOrd="0" presId="urn:microsoft.com/office/officeart/2005/8/layout/vList5"/>
    <dgm:cxn modelId="{DEA735E3-81E9-48E5-BA4E-355C27D01748}" type="presParOf" srcId="{C22F1893-E2BA-49F3-9B85-77B4794839AD}" destId="{863AF2CD-4923-430A-A1B6-4DE72B1709AC}" srcOrd="3" destOrd="0" presId="urn:microsoft.com/office/officeart/2005/8/layout/vList5"/>
    <dgm:cxn modelId="{F4DC79B0-0948-4AD2-AD29-0EC748C04A36}" type="presParOf" srcId="{C22F1893-E2BA-49F3-9B85-77B4794839AD}" destId="{A57FD6DD-CB37-4DBA-B485-902063359DAE}" srcOrd="4" destOrd="0" presId="urn:microsoft.com/office/officeart/2005/8/layout/vList5"/>
    <dgm:cxn modelId="{E11EA83F-F100-4F00-9A31-7319EB92BE7C}" type="presParOf" srcId="{A57FD6DD-CB37-4DBA-B485-902063359DAE}" destId="{DE5D9BDB-0CE7-4FAF-9202-C83B687B0E30}" srcOrd="0" destOrd="0" presId="urn:microsoft.com/office/officeart/2005/8/layout/vList5"/>
    <dgm:cxn modelId="{1ECC3DEC-C8F4-425E-A21E-16B4B2611C37}" type="presParOf" srcId="{A57FD6DD-CB37-4DBA-B485-902063359DAE}" destId="{CF8E3691-4ED6-4DEF-BAD0-92DC83DEFEBC}"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AD2C46C-51A2-482A-B023-496562930016}"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ru-RU"/>
        </a:p>
      </dgm:t>
    </dgm:pt>
    <dgm:pt modelId="{FC1A172A-2DC9-4F04-8602-26EA34730BBD}">
      <dgm:prSet phldrT="[Текст]"/>
      <dgm:spPr/>
      <dgm:t>
        <a:bodyPr/>
        <a:lstStyle/>
        <a:p>
          <a:r>
            <a:rPr lang="uk-UA" altLang="ru-RU" b="1" dirty="0" smtClean="0">
              <a:solidFill>
                <a:schemeClr val="tx1"/>
              </a:solidFill>
            </a:rPr>
            <a:t>Варіанти відображення ТЗВ у вартості виробничих запасів</a:t>
          </a:r>
          <a:endParaRPr lang="ru-RU" dirty="0">
            <a:solidFill>
              <a:schemeClr val="tx1"/>
            </a:solidFill>
          </a:endParaRPr>
        </a:p>
      </dgm:t>
    </dgm:pt>
    <dgm:pt modelId="{83219862-9EF8-4F21-AEF9-3FD012C04B6C}" type="parTrans" cxnId="{750803A7-5F20-4266-ADC6-23CD1A952B7B}">
      <dgm:prSet/>
      <dgm:spPr/>
      <dgm:t>
        <a:bodyPr/>
        <a:lstStyle/>
        <a:p>
          <a:endParaRPr lang="ru-RU"/>
        </a:p>
      </dgm:t>
    </dgm:pt>
    <dgm:pt modelId="{11C2F3C3-9423-4570-9A8D-2286FDBC2E52}" type="sibTrans" cxnId="{750803A7-5F20-4266-ADC6-23CD1A952B7B}">
      <dgm:prSet/>
      <dgm:spPr/>
      <dgm:t>
        <a:bodyPr/>
        <a:lstStyle/>
        <a:p>
          <a:endParaRPr lang="ru-RU"/>
        </a:p>
      </dgm:t>
    </dgm:pt>
    <dgm:pt modelId="{5B6BAFB6-FC9C-4221-B078-F17E88E48C95}">
      <dgm:prSet phldrT="[Текст]"/>
      <dgm:spPr/>
      <dgm:t>
        <a:bodyPr/>
        <a:lstStyle/>
        <a:p>
          <a:r>
            <a:rPr lang="uk-UA" altLang="ru-RU" dirty="0" smtClean="0">
              <a:solidFill>
                <a:schemeClr val="tx1"/>
              </a:solidFill>
            </a:rPr>
            <a:t>Сума ТЗВ  може обліковуватись у вартості запасів, що придбаваються (на окремих субрахунках рахунків запасів)</a:t>
          </a:r>
          <a:endParaRPr lang="ru-RU" dirty="0">
            <a:solidFill>
              <a:schemeClr val="tx1"/>
            </a:solidFill>
          </a:endParaRPr>
        </a:p>
      </dgm:t>
    </dgm:pt>
    <dgm:pt modelId="{00917A68-0158-4F01-B60D-53937DD6B5D4}" type="parTrans" cxnId="{14BC962A-9471-47C0-9DCA-121F7546A675}">
      <dgm:prSet/>
      <dgm:spPr/>
      <dgm:t>
        <a:bodyPr/>
        <a:lstStyle/>
        <a:p>
          <a:endParaRPr lang="ru-RU"/>
        </a:p>
      </dgm:t>
    </dgm:pt>
    <dgm:pt modelId="{D256FDF9-F413-4906-8058-E1F1C21629E0}" type="sibTrans" cxnId="{14BC962A-9471-47C0-9DCA-121F7546A675}">
      <dgm:prSet/>
      <dgm:spPr/>
      <dgm:t>
        <a:bodyPr/>
        <a:lstStyle/>
        <a:p>
          <a:endParaRPr lang="ru-RU"/>
        </a:p>
      </dgm:t>
    </dgm:pt>
    <dgm:pt modelId="{A4BDBBA9-D20C-4505-8FF4-B6BDD95ABF27}">
      <dgm:prSet phldrT="[Текст]"/>
      <dgm:spPr/>
      <dgm:t>
        <a:bodyPr/>
        <a:lstStyle/>
        <a:p>
          <a:r>
            <a:rPr lang="uk-UA" altLang="ru-RU" dirty="0" smtClean="0">
              <a:solidFill>
                <a:schemeClr val="tx1"/>
              </a:solidFill>
            </a:rPr>
            <a:t>Облік ТЗВ може окремо вестися на субрахунку, що спеціально відкривається для цього обліку</a:t>
          </a:r>
          <a:endParaRPr lang="ru-RU" dirty="0">
            <a:solidFill>
              <a:schemeClr val="tx1"/>
            </a:solidFill>
          </a:endParaRPr>
        </a:p>
      </dgm:t>
    </dgm:pt>
    <dgm:pt modelId="{60308D4F-E000-4592-BE7B-4205B43E2F3B}" type="parTrans" cxnId="{010DC6FC-59E5-460E-974A-ACCFB98BFA94}">
      <dgm:prSet/>
      <dgm:spPr/>
      <dgm:t>
        <a:bodyPr/>
        <a:lstStyle/>
        <a:p>
          <a:endParaRPr lang="ru-RU"/>
        </a:p>
      </dgm:t>
    </dgm:pt>
    <dgm:pt modelId="{6C17165F-C1BD-4419-9AB2-8D0B91758E49}" type="sibTrans" cxnId="{010DC6FC-59E5-460E-974A-ACCFB98BFA94}">
      <dgm:prSet/>
      <dgm:spPr/>
      <dgm:t>
        <a:bodyPr/>
        <a:lstStyle/>
        <a:p>
          <a:endParaRPr lang="ru-RU"/>
        </a:p>
      </dgm:t>
    </dgm:pt>
    <dgm:pt modelId="{E95F88CC-E4C3-4073-A5C5-E6F2998013B7}" type="pres">
      <dgm:prSet presAssocID="{1AD2C46C-51A2-482A-B023-496562930016}" presName="hierChild1" presStyleCnt="0">
        <dgm:presLayoutVars>
          <dgm:orgChart val="1"/>
          <dgm:chPref val="1"/>
          <dgm:dir/>
          <dgm:animOne val="branch"/>
          <dgm:animLvl val="lvl"/>
          <dgm:resizeHandles/>
        </dgm:presLayoutVars>
      </dgm:prSet>
      <dgm:spPr/>
      <dgm:t>
        <a:bodyPr/>
        <a:lstStyle/>
        <a:p>
          <a:endParaRPr lang="ru-RU"/>
        </a:p>
      </dgm:t>
    </dgm:pt>
    <dgm:pt modelId="{69CF2D69-FEB6-4073-BDF0-76657781FB2C}" type="pres">
      <dgm:prSet presAssocID="{FC1A172A-2DC9-4F04-8602-26EA34730BBD}" presName="hierRoot1" presStyleCnt="0">
        <dgm:presLayoutVars>
          <dgm:hierBranch val="init"/>
        </dgm:presLayoutVars>
      </dgm:prSet>
      <dgm:spPr/>
    </dgm:pt>
    <dgm:pt modelId="{03B5E341-E045-40E3-A676-2BFEFF6B6292}" type="pres">
      <dgm:prSet presAssocID="{FC1A172A-2DC9-4F04-8602-26EA34730BBD}" presName="rootComposite1" presStyleCnt="0"/>
      <dgm:spPr/>
    </dgm:pt>
    <dgm:pt modelId="{941ED00B-EC49-4C3A-BF0D-42032DA2AE88}" type="pres">
      <dgm:prSet presAssocID="{FC1A172A-2DC9-4F04-8602-26EA34730BBD}" presName="rootText1" presStyleLbl="node0" presStyleIdx="0" presStyleCnt="1" custScaleX="178458" custScaleY="55194">
        <dgm:presLayoutVars>
          <dgm:chPref val="3"/>
        </dgm:presLayoutVars>
      </dgm:prSet>
      <dgm:spPr/>
      <dgm:t>
        <a:bodyPr/>
        <a:lstStyle/>
        <a:p>
          <a:endParaRPr lang="ru-RU"/>
        </a:p>
      </dgm:t>
    </dgm:pt>
    <dgm:pt modelId="{432809D7-ABFD-4AE0-BB7F-96BF443D1812}" type="pres">
      <dgm:prSet presAssocID="{FC1A172A-2DC9-4F04-8602-26EA34730BBD}" presName="rootConnector1" presStyleLbl="node1" presStyleIdx="0" presStyleCnt="0"/>
      <dgm:spPr/>
      <dgm:t>
        <a:bodyPr/>
        <a:lstStyle/>
        <a:p>
          <a:endParaRPr lang="ru-RU"/>
        </a:p>
      </dgm:t>
    </dgm:pt>
    <dgm:pt modelId="{8505B0E3-CC26-4770-9BEF-D7D96D883E52}" type="pres">
      <dgm:prSet presAssocID="{FC1A172A-2DC9-4F04-8602-26EA34730BBD}" presName="hierChild2" presStyleCnt="0"/>
      <dgm:spPr/>
    </dgm:pt>
    <dgm:pt modelId="{BC12AAD8-1427-4B2E-90DC-243E80E6725D}" type="pres">
      <dgm:prSet presAssocID="{00917A68-0158-4F01-B60D-53937DD6B5D4}" presName="Name37" presStyleLbl="parChTrans1D2" presStyleIdx="0" presStyleCnt="2"/>
      <dgm:spPr/>
      <dgm:t>
        <a:bodyPr/>
        <a:lstStyle/>
        <a:p>
          <a:endParaRPr lang="ru-RU"/>
        </a:p>
      </dgm:t>
    </dgm:pt>
    <dgm:pt modelId="{E18B33A9-B6A7-4CDD-A96C-7F72B08904E1}" type="pres">
      <dgm:prSet presAssocID="{5B6BAFB6-FC9C-4221-B078-F17E88E48C95}" presName="hierRoot2" presStyleCnt="0">
        <dgm:presLayoutVars>
          <dgm:hierBranch val="init"/>
        </dgm:presLayoutVars>
      </dgm:prSet>
      <dgm:spPr/>
    </dgm:pt>
    <dgm:pt modelId="{823FEA74-A361-4803-89FD-9717A67CC34F}" type="pres">
      <dgm:prSet presAssocID="{5B6BAFB6-FC9C-4221-B078-F17E88E48C95}" presName="rootComposite" presStyleCnt="0"/>
      <dgm:spPr/>
    </dgm:pt>
    <dgm:pt modelId="{E2C9BC42-26F3-40BD-8392-3C7A0586DEDA}" type="pres">
      <dgm:prSet presAssocID="{5B6BAFB6-FC9C-4221-B078-F17E88E48C95}" presName="rootText" presStyleLbl="node2" presStyleIdx="0" presStyleCnt="2">
        <dgm:presLayoutVars>
          <dgm:chPref val="3"/>
        </dgm:presLayoutVars>
      </dgm:prSet>
      <dgm:spPr/>
      <dgm:t>
        <a:bodyPr/>
        <a:lstStyle/>
        <a:p>
          <a:endParaRPr lang="ru-RU"/>
        </a:p>
      </dgm:t>
    </dgm:pt>
    <dgm:pt modelId="{FEC24CC4-54FE-49C7-A81A-24238AE1CBA8}" type="pres">
      <dgm:prSet presAssocID="{5B6BAFB6-FC9C-4221-B078-F17E88E48C95}" presName="rootConnector" presStyleLbl="node2" presStyleIdx="0" presStyleCnt="2"/>
      <dgm:spPr/>
      <dgm:t>
        <a:bodyPr/>
        <a:lstStyle/>
        <a:p>
          <a:endParaRPr lang="ru-RU"/>
        </a:p>
      </dgm:t>
    </dgm:pt>
    <dgm:pt modelId="{3884B237-0D5B-4759-9AF0-CF0CB692986B}" type="pres">
      <dgm:prSet presAssocID="{5B6BAFB6-FC9C-4221-B078-F17E88E48C95}" presName="hierChild4" presStyleCnt="0"/>
      <dgm:spPr/>
    </dgm:pt>
    <dgm:pt modelId="{9F0A4FAA-5D0F-496C-9D9F-1C58DF03EA44}" type="pres">
      <dgm:prSet presAssocID="{5B6BAFB6-FC9C-4221-B078-F17E88E48C95}" presName="hierChild5" presStyleCnt="0"/>
      <dgm:spPr/>
    </dgm:pt>
    <dgm:pt modelId="{BE602548-A734-474A-B51A-87C22ACC7454}" type="pres">
      <dgm:prSet presAssocID="{60308D4F-E000-4592-BE7B-4205B43E2F3B}" presName="Name37" presStyleLbl="parChTrans1D2" presStyleIdx="1" presStyleCnt="2"/>
      <dgm:spPr/>
      <dgm:t>
        <a:bodyPr/>
        <a:lstStyle/>
        <a:p>
          <a:endParaRPr lang="ru-RU"/>
        </a:p>
      </dgm:t>
    </dgm:pt>
    <dgm:pt modelId="{A7130687-C1EC-4B3D-A6B5-934BB54E4A8B}" type="pres">
      <dgm:prSet presAssocID="{A4BDBBA9-D20C-4505-8FF4-B6BDD95ABF27}" presName="hierRoot2" presStyleCnt="0">
        <dgm:presLayoutVars>
          <dgm:hierBranch val="init"/>
        </dgm:presLayoutVars>
      </dgm:prSet>
      <dgm:spPr/>
    </dgm:pt>
    <dgm:pt modelId="{F6B9562F-ABA4-4B6A-B89D-331151A39C5C}" type="pres">
      <dgm:prSet presAssocID="{A4BDBBA9-D20C-4505-8FF4-B6BDD95ABF27}" presName="rootComposite" presStyleCnt="0"/>
      <dgm:spPr/>
    </dgm:pt>
    <dgm:pt modelId="{08E921F3-4874-43E9-B604-D4AB480A6119}" type="pres">
      <dgm:prSet presAssocID="{A4BDBBA9-D20C-4505-8FF4-B6BDD95ABF27}" presName="rootText" presStyleLbl="node2" presStyleIdx="1" presStyleCnt="2">
        <dgm:presLayoutVars>
          <dgm:chPref val="3"/>
        </dgm:presLayoutVars>
      </dgm:prSet>
      <dgm:spPr/>
      <dgm:t>
        <a:bodyPr/>
        <a:lstStyle/>
        <a:p>
          <a:endParaRPr lang="ru-RU"/>
        </a:p>
      </dgm:t>
    </dgm:pt>
    <dgm:pt modelId="{ACA82CD9-1D72-4A56-BFE8-53281010410D}" type="pres">
      <dgm:prSet presAssocID="{A4BDBBA9-D20C-4505-8FF4-B6BDD95ABF27}" presName="rootConnector" presStyleLbl="node2" presStyleIdx="1" presStyleCnt="2"/>
      <dgm:spPr/>
      <dgm:t>
        <a:bodyPr/>
        <a:lstStyle/>
        <a:p>
          <a:endParaRPr lang="ru-RU"/>
        </a:p>
      </dgm:t>
    </dgm:pt>
    <dgm:pt modelId="{588D00FF-12E5-4916-8B6D-34906F29DAC1}" type="pres">
      <dgm:prSet presAssocID="{A4BDBBA9-D20C-4505-8FF4-B6BDD95ABF27}" presName="hierChild4" presStyleCnt="0"/>
      <dgm:spPr/>
    </dgm:pt>
    <dgm:pt modelId="{2098A97F-5119-49BE-B0C4-B0E9BA2F7AD4}" type="pres">
      <dgm:prSet presAssocID="{A4BDBBA9-D20C-4505-8FF4-B6BDD95ABF27}" presName="hierChild5" presStyleCnt="0"/>
      <dgm:spPr/>
    </dgm:pt>
    <dgm:pt modelId="{E5768EC7-778C-46F8-8DF5-2EBC56D86B6A}" type="pres">
      <dgm:prSet presAssocID="{FC1A172A-2DC9-4F04-8602-26EA34730BBD}" presName="hierChild3" presStyleCnt="0"/>
      <dgm:spPr/>
    </dgm:pt>
  </dgm:ptLst>
  <dgm:cxnLst>
    <dgm:cxn modelId="{BBB59584-2E93-4BEB-838F-F6BBCCF74810}" type="presOf" srcId="{00917A68-0158-4F01-B60D-53937DD6B5D4}" destId="{BC12AAD8-1427-4B2E-90DC-243E80E6725D}" srcOrd="0" destOrd="0" presId="urn:microsoft.com/office/officeart/2005/8/layout/orgChart1"/>
    <dgm:cxn modelId="{05602F6B-A56E-4467-8A05-4CD69159B896}" type="presOf" srcId="{A4BDBBA9-D20C-4505-8FF4-B6BDD95ABF27}" destId="{08E921F3-4874-43E9-B604-D4AB480A6119}" srcOrd="0" destOrd="0" presId="urn:microsoft.com/office/officeart/2005/8/layout/orgChart1"/>
    <dgm:cxn modelId="{76322D20-8C0E-4F04-84D2-BC4AD7401A7D}" type="presOf" srcId="{A4BDBBA9-D20C-4505-8FF4-B6BDD95ABF27}" destId="{ACA82CD9-1D72-4A56-BFE8-53281010410D}" srcOrd="1" destOrd="0" presId="urn:microsoft.com/office/officeart/2005/8/layout/orgChart1"/>
    <dgm:cxn modelId="{CDB2A197-90CF-471D-AA84-19434137D98B}" type="presOf" srcId="{60308D4F-E000-4592-BE7B-4205B43E2F3B}" destId="{BE602548-A734-474A-B51A-87C22ACC7454}" srcOrd="0" destOrd="0" presId="urn:microsoft.com/office/officeart/2005/8/layout/orgChart1"/>
    <dgm:cxn modelId="{815D3EA0-77A4-46E6-A7A1-9C2E95AC8917}" type="presOf" srcId="{5B6BAFB6-FC9C-4221-B078-F17E88E48C95}" destId="{FEC24CC4-54FE-49C7-A81A-24238AE1CBA8}" srcOrd="1" destOrd="0" presId="urn:microsoft.com/office/officeart/2005/8/layout/orgChart1"/>
    <dgm:cxn modelId="{05CB5FDC-3A37-4890-AE91-BC0FC26C6370}" type="presOf" srcId="{FC1A172A-2DC9-4F04-8602-26EA34730BBD}" destId="{432809D7-ABFD-4AE0-BB7F-96BF443D1812}" srcOrd="1" destOrd="0" presId="urn:microsoft.com/office/officeart/2005/8/layout/orgChart1"/>
    <dgm:cxn modelId="{010DC6FC-59E5-460E-974A-ACCFB98BFA94}" srcId="{FC1A172A-2DC9-4F04-8602-26EA34730BBD}" destId="{A4BDBBA9-D20C-4505-8FF4-B6BDD95ABF27}" srcOrd="1" destOrd="0" parTransId="{60308D4F-E000-4592-BE7B-4205B43E2F3B}" sibTransId="{6C17165F-C1BD-4419-9AB2-8D0B91758E49}"/>
    <dgm:cxn modelId="{750803A7-5F20-4266-ADC6-23CD1A952B7B}" srcId="{1AD2C46C-51A2-482A-B023-496562930016}" destId="{FC1A172A-2DC9-4F04-8602-26EA34730BBD}" srcOrd="0" destOrd="0" parTransId="{83219862-9EF8-4F21-AEF9-3FD012C04B6C}" sibTransId="{11C2F3C3-9423-4570-9A8D-2286FDBC2E52}"/>
    <dgm:cxn modelId="{14BC962A-9471-47C0-9DCA-121F7546A675}" srcId="{FC1A172A-2DC9-4F04-8602-26EA34730BBD}" destId="{5B6BAFB6-FC9C-4221-B078-F17E88E48C95}" srcOrd="0" destOrd="0" parTransId="{00917A68-0158-4F01-B60D-53937DD6B5D4}" sibTransId="{D256FDF9-F413-4906-8058-E1F1C21629E0}"/>
    <dgm:cxn modelId="{48A9A662-CF8A-4404-A8F6-E3658FE2F4C5}" type="presOf" srcId="{FC1A172A-2DC9-4F04-8602-26EA34730BBD}" destId="{941ED00B-EC49-4C3A-BF0D-42032DA2AE88}" srcOrd="0" destOrd="0" presId="urn:microsoft.com/office/officeart/2005/8/layout/orgChart1"/>
    <dgm:cxn modelId="{35B458B1-6CB9-4B7E-B0D2-335482CB6C2A}" type="presOf" srcId="{1AD2C46C-51A2-482A-B023-496562930016}" destId="{E95F88CC-E4C3-4073-A5C5-E6F2998013B7}" srcOrd="0" destOrd="0" presId="urn:microsoft.com/office/officeart/2005/8/layout/orgChart1"/>
    <dgm:cxn modelId="{A7E8C112-2E56-4B09-918A-37140205AB03}" type="presOf" srcId="{5B6BAFB6-FC9C-4221-B078-F17E88E48C95}" destId="{E2C9BC42-26F3-40BD-8392-3C7A0586DEDA}" srcOrd="0" destOrd="0" presId="urn:microsoft.com/office/officeart/2005/8/layout/orgChart1"/>
    <dgm:cxn modelId="{82E9C083-D480-4F56-B8BF-F9C0A251B8C2}" type="presParOf" srcId="{E95F88CC-E4C3-4073-A5C5-E6F2998013B7}" destId="{69CF2D69-FEB6-4073-BDF0-76657781FB2C}" srcOrd="0" destOrd="0" presId="urn:microsoft.com/office/officeart/2005/8/layout/orgChart1"/>
    <dgm:cxn modelId="{ACA06895-4580-4C29-BE32-E46FA9986C20}" type="presParOf" srcId="{69CF2D69-FEB6-4073-BDF0-76657781FB2C}" destId="{03B5E341-E045-40E3-A676-2BFEFF6B6292}" srcOrd="0" destOrd="0" presId="urn:microsoft.com/office/officeart/2005/8/layout/orgChart1"/>
    <dgm:cxn modelId="{A8E2D160-7800-4B99-BEB6-C8E09F285E29}" type="presParOf" srcId="{03B5E341-E045-40E3-A676-2BFEFF6B6292}" destId="{941ED00B-EC49-4C3A-BF0D-42032DA2AE88}" srcOrd="0" destOrd="0" presId="urn:microsoft.com/office/officeart/2005/8/layout/orgChart1"/>
    <dgm:cxn modelId="{23E005F4-A258-44CE-A4AB-AC020BA3F65C}" type="presParOf" srcId="{03B5E341-E045-40E3-A676-2BFEFF6B6292}" destId="{432809D7-ABFD-4AE0-BB7F-96BF443D1812}" srcOrd="1" destOrd="0" presId="urn:microsoft.com/office/officeart/2005/8/layout/orgChart1"/>
    <dgm:cxn modelId="{B559127D-30E5-4995-9468-658CEE1C3129}" type="presParOf" srcId="{69CF2D69-FEB6-4073-BDF0-76657781FB2C}" destId="{8505B0E3-CC26-4770-9BEF-D7D96D883E52}" srcOrd="1" destOrd="0" presId="urn:microsoft.com/office/officeart/2005/8/layout/orgChart1"/>
    <dgm:cxn modelId="{9085BD89-DD35-48BD-ABB6-30D18DAD3F89}" type="presParOf" srcId="{8505B0E3-CC26-4770-9BEF-D7D96D883E52}" destId="{BC12AAD8-1427-4B2E-90DC-243E80E6725D}" srcOrd="0" destOrd="0" presId="urn:microsoft.com/office/officeart/2005/8/layout/orgChart1"/>
    <dgm:cxn modelId="{97054168-7B37-4E11-8A07-81688C8A0A64}" type="presParOf" srcId="{8505B0E3-CC26-4770-9BEF-D7D96D883E52}" destId="{E18B33A9-B6A7-4CDD-A96C-7F72B08904E1}" srcOrd="1" destOrd="0" presId="urn:microsoft.com/office/officeart/2005/8/layout/orgChart1"/>
    <dgm:cxn modelId="{EE662359-8C0C-4A2D-809D-C4E3B5F3DAC3}" type="presParOf" srcId="{E18B33A9-B6A7-4CDD-A96C-7F72B08904E1}" destId="{823FEA74-A361-4803-89FD-9717A67CC34F}" srcOrd="0" destOrd="0" presId="urn:microsoft.com/office/officeart/2005/8/layout/orgChart1"/>
    <dgm:cxn modelId="{DBB6A388-33B7-43BF-A14F-529128CBE8DB}" type="presParOf" srcId="{823FEA74-A361-4803-89FD-9717A67CC34F}" destId="{E2C9BC42-26F3-40BD-8392-3C7A0586DEDA}" srcOrd="0" destOrd="0" presId="urn:microsoft.com/office/officeart/2005/8/layout/orgChart1"/>
    <dgm:cxn modelId="{6F81C243-0739-4F57-89D2-243A12C0EE3D}" type="presParOf" srcId="{823FEA74-A361-4803-89FD-9717A67CC34F}" destId="{FEC24CC4-54FE-49C7-A81A-24238AE1CBA8}" srcOrd="1" destOrd="0" presId="urn:microsoft.com/office/officeart/2005/8/layout/orgChart1"/>
    <dgm:cxn modelId="{9ADA560C-9EE0-422A-A8AD-B442A2C508F0}" type="presParOf" srcId="{E18B33A9-B6A7-4CDD-A96C-7F72B08904E1}" destId="{3884B237-0D5B-4759-9AF0-CF0CB692986B}" srcOrd="1" destOrd="0" presId="urn:microsoft.com/office/officeart/2005/8/layout/orgChart1"/>
    <dgm:cxn modelId="{03C32E68-1502-4115-9822-65C8B15BEF68}" type="presParOf" srcId="{E18B33A9-B6A7-4CDD-A96C-7F72B08904E1}" destId="{9F0A4FAA-5D0F-496C-9D9F-1C58DF03EA44}" srcOrd="2" destOrd="0" presId="urn:microsoft.com/office/officeart/2005/8/layout/orgChart1"/>
    <dgm:cxn modelId="{7E63720F-FC3C-41C3-BB35-737C31F75FD3}" type="presParOf" srcId="{8505B0E3-CC26-4770-9BEF-D7D96D883E52}" destId="{BE602548-A734-474A-B51A-87C22ACC7454}" srcOrd="2" destOrd="0" presId="urn:microsoft.com/office/officeart/2005/8/layout/orgChart1"/>
    <dgm:cxn modelId="{23CD74AA-BDF4-41FB-8585-B44CE8B26002}" type="presParOf" srcId="{8505B0E3-CC26-4770-9BEF-D7D96D883E52}" destId="{A7130687-C1EC-4B3D-A6B5-934BB54E4A8B}" srcOrd="3" destOrd="0" presId="urn:microsoft.com/office/officeart/2005/8/layout/orgChart1"/>
    <dgm:cxn modelId="{582DDBED-EB01-4C2C-AA8E-ECB429781F29}" type="presParOf" srcId="{A7130687-C1EC-4B3D-A6B5-934BB54E4A8B}" destId="{F6B9562F-ABA4-4B6A-B89D-331151A39C5C}" srcOrd="0" destOrd="0" presId="urn:microsoft.com/office/officeart/2005/8/layout/orgChart1"/>
    <dgm:cxn modelId="{2EE0F7C9-7A57-45ED-BCDC-337D8327F337}" type="presParOf" srcId="{F6B9562F-ABA4-4B6A-B89D-331151A39C5C}" destId="{08E921F3-4874-43E9-B604-D4AB480A6119}" srcOrd="0" destOrd="0" presId="urn:microsoft.com/office/officeart/2005/8/layout/orgChart1"/>
    <dgm:cxn modelId="{38229E1C-94C0-49F1-B0B3-4828FD230FA5}" type="presParOf" srcId="{F6B9562F-ABA4-4B6A-B89D-331151A39C5C}" destId="{ACA82CD9-1D72-4A56-BFE8-53281010410D}" srcOrd="1" destOrd="0" presId="urn:microsoft.com/office/officeart/2005/8/layout/orgChart1"/>
    <dgm:cxn modelId="{F1B1461E-AC12-4302-A882-A34172EE2BB9}" type="presParOf" srcId="{A7130687-C1EC-4B3D-A6B5-934BB54E4A8B}" destId="{588D00FF-12E5-4916-8B6D-34906F29DAC1}" srcOrd="1" destOrd="0" presId="urn:microsoft.com/office/officeart/2005/8/layout/orgChart1"/>
    <dgm:cxn modelId="{6CBDD72C-DFF3-4713-91F5-FC9BACF0F77B}" type="presParOf" srcId="{A7130687-C1EC-4B3D-A6B5-934BB54E4A8B}" destId="{2098A97F-5119-49BE-B0C4-B0E9BA2F7AD4}" srcOrd="2" destOrd="0" presId="urn:microsoft.com/office/officeart/2005/8/layout/orgChart1"/>
    <dgm:cxn modelId="{F67DDCAC-9224-4473-9475-2D70BAAA7433}" type="presParOf" srcId="{69CF2D69-FEB6-4073-BDF0-76657781FB2C}" destId="{E5768EC7-778C-46F8-8DF5-2EBC56D86B6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619BBB-3DA0-4866-98A3-31E63A82E5AC}">
      <dsp:nvSpPr>
        <dsp:cNvPr id="0" name=""/>
        <dsp:cNvSpPr/>
      </dsp:nvSpPr>
      <dsp:spPr>
        <a:xfrm>
          <a:off x="4534820" y="930486"/>
          <a:ext cx="3178276" cy="551601"/>
        </a:xfrm>
        <a:custGeom>
          <a:avLst/>
          <a:gdLst/>
          <a:ahLst/>
          <a:cxnLst/>
          <a:rect l="0" t="0" r="0" b="0"/>
          <a:pathLst>
            <a:path>
              <a:moveTo>
                <a:pt x="0" y="0"/>
              </a:moveTo>
              <a:lnTo>
                <a:pt x="0" y="275800"/>
              </a:lnTo>
              <a:lnTo>
                <a:pt x="3178276" y="275800"/>
              </a:lnTo>
              <a:lnTo>
                <a:pt x="3178276" y="551601"/>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CBCB834-C1A1-4495-B43E-41B962D46CC6}">
      <dsp:nvSpPr>
        <dsp:cNvPr id="0" name=""/>
        <dsp:cNvSpPr/>
      </dsp:nvSpPr>
      <dsp:spPr>
        <a:xfrm>
          <a:off x="4489100" y="930486"/>
          <a:ext cx="91440" cy="551601"/>
        </a:xfrm>
        <a:custGeom>
          <a:avLst/>
          <a:gdLst/>
          <a:ahLst/>
          <a:cxnLst/>
          <a:rect l="0" t="0" r="0" b="0"/>
          <a:pathLst>
            <a:path>
              <a:moveTo>
                <a:pt x="45720" y="0"/>
              </a:moveTo>
              <a:lnTo>
                <a:pt x="45720" y="551601"/>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D19A939-F1A7-42CC-961E-6254B08B4E30}">
      <dsp:nvSpPr>
        <dsp:cNvPr id="0" name=""/>
        <dsp:cNvSpPr/>
      </dsp:nvSpPr>
      <dsp:spPr>
        <a:xfrm>
          <a:off x="1356543" y="930486"/>
          <a:ext cx="3178276" cy="551601"/>
        </a:xfrm>
        <a:custGeom>
          <a:avLst/>
          <a:gdLst/>
          <a:ahLst/>
          <a:cxnLst/>
          <a:rect l="0" t="0" r="0" b="0"/>
          <a:pathLst>
            <a:path>
              <a:moveTo>
                <a:pt x="3178276" y="0"/>
              </a:moveTo>
              <a:lnTo>
                <a:pt x="3178276" y="275800"/>
              </a:lnTo>
              <a:lnTo>
                <a:pt x="0" y="275800"/>
              </a:lnTo>
              <a:lnTo>
                <a:pt x="0" y="551601"/>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A4FF124-2B36-4D10-B152-A137464ACF3B}">
      <dsp:nvSpPr>
        <dsp:cNvPr id="0" name=""/>
        <dsp:cNvSpPr/>
      </dsp:nvSpPr>
      <dsp:spPr>
        <a:xfrm>
          <a:off x="1345432" y="328"/>
          <a:ext cx="6378775" cy="930158"/>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en-US" altLang="ru-RU" sz="2700" b="1" kern="1200" dirty="0" err="1" smtClean="0">
              <a:solidFill>
                <a:schemeClr val="tx1"/>
              </a:solidFill>
            </a:rPr>
            <a:t>Запаси</a:t>
          </a:r>
          <a:r>
            <a:rPr lang="uk-UA" altLang="ru-RU" sz="2700" b="1" kern="1200" dirty="0" smtClean="0">
              <a:solidFill>
                <a:schemeClr val="tx1"/>
              </a:solidFill>
            </a:rPr>
            <a:t> – це </a:t>
          </a:r>
          <a:r>
            <a:rPr lang="en-US" altLang="ru-RU" sz="2700" b="1" kern="1200" dirty="0" err="1" smtClean="0">
              <a:solidFill>
                <a:schemeClr val="tx1"/>
              </a:solidFill>
            </a:rPr>
            <a:t>активи</a:t>
          </a:r>
          <a:r>
            <a:rPr lang="en-US" altLang="ru-RU" sz="2700" b="1" kern="1200" dirty="0" smtClean="0">
              <a:solidFill>
                <a:schemeClr val="tx1"/>
              </a:solidFill>
            </a:rPr>
            <a:t>, </a:t>
          </a:r>
          <a:r>
            <a:rPr lang="en-US" altLang="ru-RU" sz="2700" b="1" kern="1200" dirty="0" err="1" smtClean="0">
              <a:solidFill>
                <a:schemeClr val="tx1"/>
              </a:solidFill>
            </a:rPr>
            <a:t>які</a:t>
          </a:r>
          <a:r>
            <a:rPr lang="en-US" altLang="ru-RU" sz="2700" b="1" kern="1200" dirty="0" smtClean="0">
              <a:solidFill>
                <a:schemeClr val="tx1"/>
              </a:solidFill>
            </a:rPr>
            <a:t>:</a:t>
          </a:r>
          <a:endParaRPr lang="ru-RU" sz="2700" kern="1200" dirty="0">
            <a:solidFill>
              <a:schemeClr val="tx1"/>
            </a:solidFill>
          </a:endParaRPr>
        </a:p>
      </dsp:txBody>
      <dsp:txXfrm>
        <a:off x="1345432" y="328"/>
        <a:ext cx="6378775" cy="930158"/>
      </dsp:txXfrm>
    </dsp:sp>
    <dsp:sp modelId="{6C332B0E-A490-429A-94B0-86857CBB5C60}">
      <dsp:nvSpPr>
        <dsp:cNvPr id="0" name=""/>
        <dsp:cNvSpPr/>
      </dsp:nvSpPr>
      <dsp:spPr>
        <a:xfrm>
          <a:off x="43205" y="1482088"/>
          <a:ext cx="2626675" cy="531977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ru-RU" altLang="ru-RU" sz="2700" b="1" kern="1200" dirty="0" err="1" smtClean="0">
              <a:solidFill>
                <a:schemeClr val="tx1"/>
              </a:solidFill>
            </a:rPr>
            <a:t>утримуються</a:t>
          </a:r>
          <a:r>
            <a:rPr lang="ru-RU" altLang="ru-RU" sz="2700" b="1" kern="1200" dirty="0" smtClean="0">
              <a:solidFill>
                <a:schemeClr val="tx1"/>
              </a:solidFill>
            </a:rPr>
            <a:t> для </a:t>
          </a:r>
          <a:r>
            <a:rPr lang="ru-RU" altLang="ru-RU" sz="2700" b="1" kern="1200" dirty="0" err="1" smtClean="0">
              <a:solidFill>
                <a:schemeClr val="tx1"/>
              </a:solidFill>
            </a:rPr>
            <a:t>подальшого</a:t>
          </a:r>
          <a:r>
            <a:rPr lang="ru-RU" altLang="ru-RU" sz="2700" b="1" kern="1200" dirty="0" smtClean="0">
              <a:solidFill>
                <a:schemeClr val="tx1"/>
              </a:solidFill>
            </a:rPr>
            <a:t> продажу за умов </a:t>
          </a:r>
          <a:r>
            <a:rPr lang="ru-RU" altLang="ru-RU" sz="2700" b="1" kern="1200" dirty="0" err="1" smtClean="0">
              <a:solidFill>
                <a:schemeClr val="tx1"/>
              </a:solidFill>
            </a:rPr>
            <a:t>звичайної</a:t>
          </a:r>
          <a:r>
            <a:rPr lang="ru-RU" altLang="ru-RU" sz="2700" b="1" kern="1200" dirty="0" smtClean="0">
              <a:solidFill>
                <a:schemeClr val="tx1"/>
              </a:solidFill>
            </a:rPr>
            <a:t> </a:t>
          </a:r>
          <a:r>
            <a:rPr lang="ru-RU" altLang="ru-RU" sz="2700" b="1" kern="1200" dirty="0" err="1" smtClean="0">
              <a:solidFill>
                <a:schemeClr val="tx1"/>
              </a:solidFill>
            </a:rPr>
            <a:t>господарської</a:t>
          </a:r>
          <a:r>
            <a:rPr lang="ru-RU" altLang="ru-RU" sz="2700" b="1" kern="1200" dirty="0" smtClean="0">
              <a:solidFill>
                <a:schemeClr val="tx1"/>
              </a:solidFill>
            </a:rPr>
            <a:t> </a:t>
          </a:r>
          <a:r>
            <a:rPr lang="ru-RU" altLang="ru-RU" sz="2700" b="1" kern="1200" dirty="0" err="1" smtClean="0">
              <a:solidFill>
                <a:schemeClr val="tx1"/>
              </a:solidFill>
            </a:rPr>
            <a:t>діяльності</a:t>
          </a:r>
          <a:r>
            <a:rPr lang="ru-RU" altLang="ru-RU" sz="2700" b="1" kern="1200" dirty="0" smtClean="0">
              <a:solidFill>
                <a:schemeClr val="tx1"/>
              </a:solidFill>
            </a:rPr>
            <a:t>;</a:t>
          </a:r>
          <a:endParaRPr lang="ru-RU" sz="2700" kern="1200" dirty="0">
            <a:solidFill>
              <a:schemeClr val="tx1"/>
            </a:solidFill>
          </a:endParaRPr>
        </a:p>
      </dsp:txBody>
      <dsp:txXfrm>
        <a:off x="43205" y="1482088"/>
        <a:ext cx="2626675" cy="5319779"/>
      </dsp:txXfrm>
    </dsp:sp>
    <dsp:sp modelId="{EA9BB3FB-6131-4785-9616-E2CFBD266228}">
      <dsp:nvSpPr>
        <dsp:cNvPr id="0" name=""/>
        <dsp:cNvSpPr/>
      </dsp:nvSpPr>
      <dsp:spPr>
        <a:xfrm>
          <a:off x="3221482" y="1482088"/>
          <a:ext cx="2626675" cy="5333490"/>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ru-RU" altLang="ru-RU" sz="2700" b="1" kern="1200" dirty="0" err="1" smtClean="0">
              <a:solidFill>
                <a:schemeClr val="tx1"/>
              </a:solidFill>
            </a:rPr>
            <a:t>перебувають</a:t>
          </a:r>
          <a:r>
            <a:rPr lang="ru-RU" altLang="ru-RU" sz="2700" b="1" kern="1200" dirty="0" smtClean="0">
              <a:solidFill>
                <a:schemeClr val="tx1"/>
              </a:solidFill>
            </a:rPr>
            <a:t> у </a:t>
          </a:r>
          <a:r>
            <a:rPr lang="ru-RU" altLang="ru-RU" sz="2700" b="1" kern="1200" dirty="0" err="1" smtClean="0">
              <a:solidFill>
                <a:schemeClr val="tx1"/>
              </a:solidFill>
            </a:rPr>
            <a:t>процесі</a:t>
          </a:r>
          <a:r>
            <a:rPr lang="ru-RU" altLang="ru-RU" sz="2700" b="1" kern="1200" dirty="0" smtClean="0">
              <a:solidFill>
                <a:schemeClr val="tx1"/>
              </a:solidFill>
            </a:rPr>
            <a:t> </a:t>
          </a:r>
          <a:r>
            <a:rPr lang="ru-RU" altLang="ru-RU" sz="2700" b="1" kern="1200" dirty="0" err="1" smtClean="0">
              <a:solidFill>
                <a:schemeClr val="tx1"/>
              </a:solidFill>
            </a:rPr>
            <a:t>виробництва</a:t>
          </a:r>
          <a:r>
            <a:rPr lang="ru-RU" altLang="ru-RU" sz="2700" b="1" kern="1200" dirty="0" smtClean="0">
              <a:solidFill>
                <a:schemeClr val="tx1"/>
              </a:solidFill>
            </a:rPr>
            <a:t> з метою </a:t>
          </a:r>
          <a:r>
            <a:rPr lang="ru-RU" altLang="ru-RU" sz="2700" b="1" kern="1200" dirty="0" err="1" smtClean="0">
              <a:solidFill>
                <a:schemeClr val="tx1"/>
              </a:solidFill>
            </a:rPr>
            <a:t>подальшого</a:t>
          </a:r>
          <a:r>
            <a:rPr lang="ru-RU" altLang="ru-RU" sz="2700" b="1" kern="1200" dirty="0" smtClean="0">
              <a:solidFill>
                <a:schemeClr val="tx1"/>
              </a:solidFill>
            </a:rPr>
            <a:t> продажу продукту </a:t>
          </a:r>
          <a:r>
            <a:rPr lang="ru-RU" altLang="ru-RU" sz="2700" b="1" kern="1200" dirty="0" err="1" smtClean="0">
              <a:solidFill>
                <a:schemeClr val="tx1"/>
              </a:solidFill>
            </a:rPr>
            <a:t>виробництва</a:t>
          </a:r>
          <a:r>
            <a:rPr lang="ru-RU" altLang="ru-RU" sz="2700" b="1" i="1" kern="1200" dirty="0" smtClean="0">
              <a:solidFill>
                <a:schemeClr val="tx1"/>
              </a:solidFill>
            </a:rPr>
            <a:t>;</a:t>
          </a:r>
          <a:endParaRPr lang="ru-RU" sz="2700" kern="1200" dirty="0">
            <a:solidFill>
              <a:schemeClr val="tx1"/>
            </a:solidFill>
          </a:endParaRPr>
        </a:p>
      </dsp:txBody>
      <dsp:txXfrm>
        <a:off x="3221482" y="1482088"/>
        <a:ext cx="2626675" cy="5333490"/>
      </dsp:txXfrm>
    </dsp:sp>
    <dsp:sp modelId="{9F7F6917-E315-4673-8F5B-F7C44CA1D8DB}">
      <dsp:nvSpPr>
        <dsp:cNvPr id="0" name=""/>
        <dsp:cNvSpPr/>
      </dsp:nvSpPr>
      <dsp:spPr>
        <a:xfrm>
          <a:off x="6399759" y="1482088"/>
          <a:ext cx="2626675" cy="5375582"/>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ru-RU" altLang="ru-RU" sz="2700" b="1" kern="1200" dirty="0" err="1" smtClean="0">
              <a:solidFill>
                <a:schemeClr val="tx1"/>
              </a:solidFill>
            </a:rPr>
            <a:t>утримуються</a:t>
          </a:r>
          <a:r>
            <a:rPr lang="ru-RU" altLang="ru-RU" sz="2700" b="1" kern="1200" dirty="0" smtClean="0">
              <a:solidFill>
                <a:schemeClr val="tx1"/>
              </a:solidFill>
            </a:rPr>
            <a:t> для </a:t>
          </a:r>
          <a:r>
            <a:rPr lang="ru-RU" altLang="ru-RU" sz="2700" b="1" kern="1200" dirty="0" err="1" smtClean="0">
              <a:solidFill>
                <a:schemeClr val="tx1"/>
              </a:solidFill>
            </a:rPr>
            <a:t>споживання</a:t>
          </a:r>
          <a:r>
            <a:rPr lang="ru-RU" altLang="ru-RU" sz="2700" b="1" kern="1200" dirty="0" smtClean="0">
              <a:solidFill>
                <a:schemeClr val="tx1"/>
              </a:solidFill>
            </a:rPr>
            <a:t> </a:t>
          </a:r>
          <a:r>
            <a:rPr lang="ru-RU" altLang="ru-RU" sz="2700" b="1" kern="1200" dirty="0" err="1" smtClean="0">
              <a:solidFill>
                <a:schemeClr val="tx1"/>
              </a:solidFill>
            </a:rPr>
            <a:t>під</a:t>
          </a:r>
          <a:r>
            <a:rPr lang="ru-RU" altLang="ru-RU" sz="2700" b="1" kern="1200" dirty="0" smtClean="0">
              <a:solidFill>
                <a:schemeClr val="tx1"/>
              </a:solidFill>
            </a:rPr>
            <a:t> час </a:t>
          </a:r>
          <a:r>
            <a:rPr lang="ru-RU" altLang="ru-RU" sz="2700" b="1" kern="1200" dirty="0" err="1" smtClean="0">
              <a:solidFill>
                <a:schemeClr val="tx1"/>
              </a:solidFill>
            </a:rPr>
            <a:t>виробництва</a:t>
          </a:r>
          <a:r>
            <a:rPr lang="ru-RU" altLang="ru-RU" sz="2700" b="1" kern="1200" dirty="0" smtClean="0">
              <a:solidFill>
                <a:schemeClr val="tx1"/>
              </a:solidFill>
            </a:rPr>
            <a:t> </a:t>
          </a:r>
          <a:r>
            <a:rPr lang="ru-RU" altLang="ru-RU" sz="2700" b="1" kern="1200" dirty="0" err="1" smtClean="0">
              <a:solidFill>
                <a:schemeClr val="tx1"/>
              </a:solidFill>
            </a:rPr>
            <a:t>продукції</a:t>
          </a:r>
          <a:r>
            <a:rPr lang="ru-RU" altLang="ru-RU" sz="2700" b="1" kern="1200" dirty="0" smtClean="0">
              <a:solidFill>
                <a:schemeClr val="tx1"/>
              </a:solidFill>
            </a:rPr>
            <a:t>, </a:t>
          </a:r>
          <a:r>
            <a:rPr lang="ru-RU" altLang="ru-RU" sz="2700" b="1" kern="1200" dirty="0" err="1" smtClean="0">
              <a:solidFill>
                <a:schemeClr val="tx1"/>
              </a:solidFill>
            </a:rPr>
            <a:t>виконання</a:t>
          </a:r>
          <a:r>
            <a:rPr lang="ru-RU" altLang="ru-RU" sz="2700" b="1" kern="1200" dirty="0" smtClean="0">
              <a:solidFill>
                <a:schemeClr val="tx1"/>
              </a:solidFill>
            </a:rPr>
            <a:t> </a:t>
          </a:r>
          <a:r>
            <a:rPr lang="ru-RU" altLang="ru-RU" sz="2700" b="1" kern="1200" dirty="0" err="1" smtClean="0">
              <a:solidFill>
                <a:schemeClr val="tx1"/>
              </a:solidFill>
            </a:rPr>
            <a:t>робіт</a:t>
          </a:r>
          <a:r>
            <a:rPr lang="ru-RU" altLang="ru-RU" sz="2700" b="1" kern="1200" dirty="0" smtClean="0">
              <a:solidFill>
                <a:schemeClr val="tx1"/>
              </a:solidFill>
            </a:rPr>
            <a:t> та </a:t>
          </a:r>
          <a:r>
            <a:rPr lang="ru-RU" altLang="ru-RU" sz="2700" b="1" kern="1200" dirty="0" err="1" smtClean="0">
              <a:solidFill>
                <a:schemeClr val="tx1"/>
              </a:solidFill>
            </a:rPr>
            <a:t>надання</a:t>
          </a:r>
          <a:r>
            <a:rPr lang="ru-RU" altLang="ru-RU" sz="2700" b="1" kern="1200" dirty="0" smtClean="0">
              <a:solidFill>
                <a:schemeClr val="tx1"/>
              </a:solidFill>
            </a:rPr>
            <a:t> </a:t>
          </a:r>
          <a:r>
            <a:rPr lang="ru-RU" altLang="ru-RU" sz="2700" b="1" kern="1200" dirty="0" err="1" smtClean="0">
              <a:solidFill>
                <a:schemeClr val="tx1"/>
              </a:solidFill>
            </a:rPr>
            <a:t>послуг</a:t>
          </a:r>
          <a:r>
            <a:rPr lang="ru-RU" altLang="ru-RU" sz="2700" b="1" kern="1200" dirty="0" smtClean="0">
              <a:solidFill>
                <a:schemeClr val="tx1"/>
              </a:solidFill>
            </a:rPr>
            <a:t>, а </a:t>
          </a:r>
          <a:r>
            <a:rPr lang="ru-RU" altLang="ru-RU" sz="2700" b="1" kern="1200" dirty="0" err="1" smtClean="0">
              <a:solidFill>
                <a:schemeClr val="tx1"/>
              </a:solidFill>
            </a:rPr>
            <a:t>також</a:t>
          </a:r>
          <a:r>
            <a:rPr lang="ru-RU" altLang="ru-RU" sz="2700" b="1" kern="1200" dirty="0" smtClean="0">
              <a:solidFill>
                <a:schemeClr val="tx1"/>
              </a:solidFill>
            </a:rPr>
            <a:t> </a:t>
          </a:r>
          <a:r>
            <a:rPr lang="ru-RU" altLang="ru-RU" sz="2700" b="1" kern="1200" dirty="0" err="1" smtClean="0">
              <a:solidFill>
                <a:schemeClr val="tx1"/>
              </a:solidFill>
            </a:rPr>
            <a:t>управління</a:t>
          </a:r>
          <a:r>
            <a:rPr lang="ru-RU" altLang="ru-RU" sz="2700" b="1" kern="1200" dirty="0" smtClean="0">
              <a:solidFill>
                <a:schemeClr val="tx1"/>
              </a:solidFill>
            </a:rPr>
            <a:t>  </a:t>
          </a:r>
          <a:r>
            <a:rPr lang="ru-RU" altLang="ru-RU" sz="2700" b="1" kern="1200" dirty="0" err="1" smtClean="0">
              <a:solidFill>
                <a:schemeClr val="tx1"/>
              </a:solidFill>
            </a:rPr>
            <a:t>підприємством</a:t>
          </a:r>
          <a:endParaRPr lang="ru-RU" sz="2700" kern="1200" dirty="0">
            <a:solidFill>
              <a:schemeClr val="tx1"/>
            </a:solidFill>
          </a:endParaRPr>
        </a:p>
      </dsp:txBody>
      <dsp:txXfrm>
        <a:off x="6399759" y="1482088"/>
        <a:ext cx="2626675" cy="53755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60DA67-8768-44A4-B67F-294940266B8E}">
      <dsp:nvSpPr>
        <dsp:cNvPr id="0" name=""/>
        <dsp:cNvSpPr/>
      </dsp:nvSpPr>
      <dsp:spPr>
        <a:xfrm>
          <a:off x="52453" y="2058096"/>
          <a:ext cx="2997280" cy="244919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uk-UA" sz="3200" kern="1200" dirty="0" smtClean="0">
              <a:solidFill>
                <a:schemeClr val="tx1"/>
              </a:solidFill>
            </a:rPr>
            <a:t>Запаси визнаються </a:t>
          </a:r>
          <a:r>
            <a:rPr lang="uk-UA" sz="3200" u="sng" kern="1200" dirty="0" smtClean="0">
              <a:solidFill>
                <a:schemeClr val="tx1"/>
              </a:solidFill>
            </a:rPr>
            <a:t>активами</a:t>
          </a:r>
          <a:r>
            <a:rPr lang="uk-UA" sz="3200" kern="1200" dirty="0" smtClean="0">
              <a:solidFill>
                <a:schemeClr val="tx1"/>
              </a:solidFill>
            </a:rPr>
            <a:t>, якщо:</a:t>
          </a:r>
          <a:endParaRPr lang="ru-RU" sz="3200" kern="1200" dirty="0">
            <a:solidFill>
              <a:schemeClr val="tx1"/>
            </a:solidFill>
          </a:endParaRPr>
        </a:p>
      </dsp:txBody>
      <dsp:txXfrm>
        <a:off x="124188" y="2129831"/>
        <a:ext cx="2853810" cy="2305728"/>
      </dsp:txXfrm>
    </dsp:sp>
    <dsp:sp modelId="{FF1FDCE8-5B86-4064-81C3-48C8B33432AF}">
      <dsp:nvSpPr>
        <dsp:cNvPr id="0" name=""/>
        <dsp:cNvSpPr/>
      </dsp:nvSpPr>
      <dsp:spPr>
        <a:xfrm rot="19879793">
          <a:off x="2912838" y="2713426"/>
          <a:ext cx="2233151" cy="67148"/>
        </a:xfrm>
        <a:custGeom>
          <a:avLst/>
          <a:gdLst/>
          <a:ahLst/>
          <a:cxnLst/>
          <a:rect l="0" t="0" r="0" b="0"/>
          <a:pathLst>
            <a:path>
              <a:moveTo>
                <a:pt x="0" y="33574"/>
              </a:moveTo>
              <a:lnTo>
                <a:pt x="2233151" y="33574"/>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ru-RU" sz="800" kern="1200"/>
        </a:p>
      </dsp:txBody>
      <dsp:txXfrm>
        <a:off x="3973584" y="2691172"/>
        <a:ext cx="111657" cy="111657"/>
      </dsp:txXfrm>
    </dsp:sp>
    <dsp:sp modelId="{14AF67CF-78E0-4466-B2DD-2AAFE43F6E31}">
      <dsp:nvSpPr>
        <dsp:cNvPr id="0" name=""/>
        <dsp:cNvSpPr/>
      </dsp:nvSpPr>
      <dsp:spPr>
        <a:xfrm>
          <a:off x="5009093" y="71"/>
          <a:ext cx="7000006" cy="4422469"/>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uk-UA" sz="3200" kern="1200" dirty="0" smtClean="0">
              <a:solidFill>
                <a:schemeClr val="tx1"/>
              </a:solidFill>
            </a:rPr>
            <a:t>існує імовірність того, що підприємство одержить в майбутньому економічні вигоди, пов’язані з їх використанням (майбутня економічна вигода, втілена в активі, є потенціалом, який може сприяти надходженню грошових коштів або їх еквівалентів на підприємство);</a:t>
          </a:r>
          <a:endParaRPr lang="ru-RU" sz="3200" kern="1200" dirty="0">
            <a:solidFill>
              <a:schemeClr val="tx1"/>
            </a:solidFill>
          </a:endParaRPr>
        </a:p>
      </dsp:txBody>
      <dsp:txXfrm>
        <a:off x="5138623" y="129601"/>
        <a:ext cx="6740946" cy="4163409"/>
      </dsp:txXfrm>
    </dsp:sp>
    <dsp:sp modelId="{E590BA80-FB0D-4902-BCE0-67138B159517}">
      <dsp:nvSpPr>
        <dsp:cNvPr id="0" name=""/>
        <dsp:cNvSpPr/>
      </dsp:nvSpPr>
      <dsp:spPr>
        <a:xfrm rot="3042743">
          <a:off x="2482258" y="4446584"/>
          <a:ext cx="3094309" cy="67148"/>
        </a:xfrm>
        <a:custGeom>
          <a:avLst/>
          <a:gdLst/>
          <a:ahLst/>
          <a:cxnLst/>
          <a:rect l="0" t="0" r="0" b="0"/>
          <a:pathLst>
            <a:path>
              <a:moveTo>
                <a:pt x="0" y="33574"/>
              </a:moveTo>
              <a:lnTo>
                <a:pt x="3094309" y="33574"/>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88950">
            <a:lnSpc>
              <a:spcPct val="90000"/>
            </a:lnSpc>
            <a:spcBef>
              <a:spcPct val="0"/>
            </a:spcBef>
            <a:spcAft>
              <a:spcPct val="35000"/>
            </a:spcAft>
          </a:pPr>
          <a:endParaRPr lang="ru-RU" sz="1100" kern="1200"/>
        </a:p>
      </dsp:txBody>
      <dsp:txXfrm>
        <a:off x="3952056" y="4402800"/>
        <a:ext cx="154715" cy="154715"/>
      </dsp:txXfrm>
    </dsp:sp>
    <dsp:sp modelId="{DA12647B-2F56-40C2-B6AF-779428C9C795}">
      <dsp:nvSpPr>
        <dsp:cNvPr id="0" name=""/>
        <dsp:cNvSpPr/>
      </dsp:nvSpPr>
      <dsp:spPr>
        <a:xfrm>
          <a:off x="5009093" y="4789920"/>
          <a:ext cx="7001231" cy="1775399"/>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uk-UA" sz="3200" kern="1200" dirty="0" smtClean="0">
              <a:solidFill>
                <a:schemeClr val="tx1"/>
              </a:solidFill>
            </a:rPr>
            <a:t>їх вартість може бути достовірно визначена.</a:t>
          </a:r>
          <a:endParaRPr lang="ru-RU" sz="3200" kern="1200" dirty="0">
            <a:solidFill>
              <a:schemeClr val="tx1"/>
            </a:solidFill>
          </a:endParaRPr>
        </a:p>
      </dsp:txBody>
      <dsp:txXfrm>
        <a:off x="5061093" y="4841920"/>
        <a:ext cx="6897231" cy="167139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71DADB-83D6-44F6-9C13-C6873E54F467}">
      <dsp:nvSpPr>
        <dsp:cNvPr id="0" name=""/>
        <dsp:cNvSpPr/>
      </dsp:nvSpPr>
      <dsp:spPr>
        <a:xfrm rot="5400000">
          <a:off x="6307331" y="-2808626"/>
          <a:ext cx="407379" cy="6128019"/>
        </a:xfrm>
        <a:prstGeom prst="round2Same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r>
            <a:rPr lang="ru-RU" sz="1700" kern="1200" dirty="0" err="1" smtClean="0"/>
            <a:t>Сировина</a:t>
          </a:r>
          <a:r>
            <a:rPr lang="ru-RU" sz="1700" kern="1200" dirty="0" smtClean="0"/>
            <a:t> і </a:t>
          </a:r>
          <a:r>
            <a:rPr lang="ru-RU" sz="1700" kern="1200" dirty="0" err="1" smtClean="0"/>
            <a:t>матеріали</a:t>
          </a:r>
          <a:endParaRPr lang="ru-RU" sz="1700" kern="1200" dirty="0"/>
        </a:p>
      </dsp:txBody>
      <dsp:txXfrm rot="-5400000">
        <a:off x="3447012" y="71580"/>
        <a:ext cx="6108132" cy="367605"/>
      </dsp:txXfrm>
    </dsp:sp>
    <dsp:sp modelId="{85F3B094-7C6B-4DDF-A090-E9A651DE340B}">
      <dsp:nvSpPr>
        <dsp:cNvPr id="0" name=""/>
        <dsp:cNvSpPr/>
      </dsp:nvSpPr>
      <dsp:spPr>
        <a:xfrm>
          <a:off x="0" y="771"/>
          <a:ext cx="3447011" cy="509224"/>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ru-RU" sz="2600" kern="1200" dirty="0" smtClean="0"/>
            <a:t>201</a:t>
          </a:r>
          <a:endParaRPr lang="ru-RU" sz="2600" kern="1200" dirty="0"/>
        </a:p>
      </dsp:txBody>
      <dsp:txXfrm>
        <a:off x="24858" y="25629"/>
        <a:ext cx="3397295" cy="459508"/>
      </dsp:txXfrm>
    </dsp:sp>
    <dsp:sp modelId="{7C831942-430A-462E-AAE7-1D7945AD99C1}">
      <dsp:nvSpPr>
        <dsp:cNvPr id="0" name=""/>
        <dsp:cNvSpPr/>
      </dsp:nvSpPr>
      <dsp:spPr>
        <a:xfrm rot="5400000">
          <a:off x="6307331" y="-2273940"/>
          <a:ext cx="407379" cy="6128019"/>
        </a:xfrm>
        <a:prstGeom prst="round2Same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r>
            <a:rPr lang="ru-RU" sz="1700" kern="1200" dirty="0" err="1" smtClean="0"/>
            <a:t>Купівельні</a:t>
          </a:r>
          <a:r>
            <a:rPr lang="ru-RU" sz="1700" kern="1200" dirty="0" smtClean="0"/>
            <a:t> </a:t>
          </a:r>
          <a:r>
            <a:rPr lang="ru-RU" sz="1700" kern="1200" dirty="0" err="1" smtClean="0"/>
            <a:t>напівфабрикати</a:t>
          </a:r>
          <a:r>
            <a:rPr lang="ru-RU" sz="1700" kern="1200" dirty="0" smtClean="0"/>
            <a:t> та </a:t>
          </a:r>
          <a:r>
            <a:rPr lang="ru-RU" sz="1700" kern="1200" dirty="0" err="1" smtClean="0"/>
            <a:t>комплектуючі</a:t>
          </a:r>
          <a:r>
            <a:rPr lang="ru-RU" sz="1700" kern="1200" dirty="0" smtClean="0"/>
            <a:t> </a:t>
          </a:r>
          <a:r>
            <a:rPr lang="ru-RU" sz="1700" kern="1200" dirty="0" err="1" smtClean="0"/>
            <a:t>вироби</a:t>
          </a:r>
          <a:endParaRPr lang="ru-RU" sz="1700" kern="1200" dirty="0"/>
        </a:p>
      </dsp:txBody>
      <dsp:txXfrm rot="-5400000">
        <a:off x="3447012" y="606266"/>
        <a:ext cx="6108132" cy="367605"/>
      </dsp:txXfrm>
    </dsp:sp>
    <dsp:sp modelId="{288BA050-BD96-4449-81AF-3F67BE55E456}">
      <dsp:nvSpPr>
        <dsp:cNvPr id="0" name=""/>
        <dsp:cNvSpPr/>
      </dsp:nvSpPr>
      <dsp:spPr>
        <a:xfrm>
          <a:off x="0" y="535457"/>
          <a:ext cx="3447011" cy="509224"/>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ru-RU" sz="2600" kern="1200" dirty="0" smtClean="0"/>
            <a:t>202</a:t>
          </a:r>
          <a:endParaRPr lang="ru-RU" sz="2600" kern="1200" dirty="0"/>
        </a:p>
      </dsp:txBody>
      <dsp:txXfrm>
        <a:off x="24858" y="560315"/>
        <a:ext cx="3397295" cy="459508"/>
      </dsp:txXfrm>
    </dsp:sp>
    <dsp:sp modelId="{A730A211-7F0B-4733-8063-3400ACE8FF5E}">
      <dsp:nvSpPr>
        <dsp:cNvPr id="0" name=""/>
        <dsp:cNvSpPr/>
      </dsp:nvSpPr>
      <dsp:spPr>
        <a:xfrm rot="5400000">
          <a:off x="6307331" y="-1739254"/>
          <a:ext cx="407379" cy="6128019"/>
        </a:xfrm>
        <a:prstGeom prst="round2Same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r>
            <a:rPr lang="ru-RU" sz="1700" kern="1200" dirty="0" err="1" smtClean="0"/>
            <a:t>Паливо</a:t>
          </a:r>
          <a:endParaRPr lang="ru-RU" sz="1700" kern="1200" dirty="0"/>
        </a:p>
      </dsp:txBody>
      <dsp:txXfrm rot="-5400000">
        <a:off x="3447012" y="1140952"/>
        <a:ext cx="6108132" cy="367605"/>
      </dsp:txXfrm>
    </dsp:sp>
    <dsp:sp modelId="{56430C26-A14A-48D0-A1CA-74D20D78FCFF}">
      <dsp:nvSpPr>
        <dsp:cNvPr id="0" name=""/>
        <dsp:cNvSpPr/>
      </dsp:nvSpPr>
      <dsp:spPr>
        <a:xfrm>
          <a:off x="0" y="1070142"/>
          <a:ext cx="3447011" cy="509224"/>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ru-RU" sz="2600" kern="1200" dirty="0" smtClean="0"/>
            <a:t>203</a:t>
          </a:r>
          <a:endParaRPr lang="ru-RU" sz="2600" kern="1200" dirty="0"/>
        </a:p>
      </dsp:txBody>
      <dsp:txXfrm>
        <a:off x="24858" y="1095000"/>
        <a:ext cx="3397295" cy="45950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71DADB-83D6-44F6-9C13-C6873E54F467}">
      <dsp:nvSpPr>
        <dsp:cNvPr id="0" name=""/>
        <dsp:cNvSpPr/>
      </dsp:nvSpPr>
      <dsp:spPr>
        <a:xfrm rot="5400000">
          <a:off x="6307331" y="-2808626"/>
          <a:ext cx="407379" cy="6128019"/>
        </a:xfrm>
        <a:prstGeom prst="round2Same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r>
            <a:rPr lang="ru-RU" sz="1700" kern="1200" dirty="0" smtClean="0"/>
            <a:t>Тара й </a:t>
          </a:r>
          <a:r>
            <a:rPr lang="ru-RU" sz="1700" kern="1200" dirty="0" err="1" smtClean="0"/>
            <a:t>тарні</a:t>
          </a:r>
          <a:r>
            <a:rPr lang="ru-RU" sz="1700" kern="1200" dirty="0" smtClean="0"/>
            <a:t> </a:t>
          </a:r>
          <a:r>
            <a:rPr lang="ru-RU" sz="1700" kern="1200" dirty="0" err="1" smtClean="0"/>
            <a:t>матеріали</a:t>
          </a:r>
          <a:endParaRPr lang="ru-RU" sz="1700" kern="1200" dirty="0"/>
        </a:p>
      </dsp:txBody>
      <dsp:txXfrm rot="-5400000">
        <a:off x="3447012" y="71580"/>
        <a:ext cx="6108132" cy="367605"/>
      </dsp:txXfrm>
    </dsp:sp>
    <dsp:sp modelId="{85F3B094-7C6B-4DDF-A090-E9A651DE340B}">
      <dsp:nvSpPr>
        <dsp:cNvPr id="0" name=""/>
        <dsp:cNvSpPr/>
      </dsp:nvSpPr>
      <dsp:spPr>
        <a:xfrm>
          <a:off x="0" y="771"/>
          <a:ext cx="3447011" cy="509224"/>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ru-RU" sz="2600" kern="1200" dirty="0" smtClean="0"/>
            <a:t>204</a:t>
          </a:r>
          <a:endParaRPr lang="ru-RU" sz="2600" kern="1200" dirty="0"/>
        </a:p>
      </dsp:txBody>
      <dsp:txXfrm>
        <a:off x="24858" y="25629"/>
        <a:ext cx="3397295" cy="459508"/>
      </dsp:txXfrm>
    </dsp:sp>
    <dsp:sp modelId="{7C831942-430A-462E-AAE7-1D7945AD99C1}">
      <dsp:nvSpPr>
        <dsp:cNvPr id="0" name=""/>
        <dsp:cNvSpPr/>
      </dsp:nvSpPr>
      <dsp:spPr>
        <a:xfrm rot="5400000">
          <a:off x="6307331" y="-2273940"/>
          <a:ext cx="407379" cy="6128019"/>
        </a:xfrm>
        <a:prstGeom prst="round2Same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r>
            <a:rPr lang="ru-RU" sz="1700" kern="1200" dirty="0" err="1" smtClean="0"/>
            <a:t>Будівельні</a:t>
          </a:r>
          <a:r>
            <a:rPr lang="ru-RU" sz="1700" kern="1200" dirty="0" smtClean="0"/>
            <a:t> </a:t>
          </a:r>
          <a:r>
            <a:rPr lang="ru-RU" sz="1700" kern="1200" dirty="0" err="1" smtClean="0"/>
            <a:t>матеріали</a:t>
          </a:r>
          <a:endParaRPr lang="ru-RU" sz="1700" kern="1200" dirty="0"/>
        </a:p>
      </dsp:txBody>
      <dsp:txXfrm rot="-5400000">
        <a:off x="3447012" y="606266"/>
        <a:ext cx="6108132" cy="367605"/>
      </dsp:txXfrm>
    </dsp:sp>
    <dsp:sp modelId="{288BA050-BD96-4449-81AF-3F67BE55E456}">
      <dsp:nvSpPr>
        <dsp:cNvPr id="0" name=""/>
        <dsp:cNvSpPr/>
      </dsp:nvSpPr>
      <dsp:spPr>
        <a:xfrm>
          <a:off x="0" y="535457"/>
          <a:ext cx="3447011" cy="509224"/>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ru-RU" sz="2600" kern="1200" dirty="0" smtClean="0"/>
            <a:t>205</a:t>
          </a:r>
          <a:endParaRPr lang="ru-RU" sz="2600" kern="1200" dirty="0"/>
        </a:p>
      </dsp:txBody>
      <dsp:txXfrm>
        <a:off x="24858" y="560315"/>
        <a:ext cx="3397295" cy="459508"/>
      </dsp:txXfrm>
    </dsp:sp>
    <dsp:sp modelId="{A730A211-7F0B-4733-8063-3400ACE8FF5E}">
      <dsp:nvSpPr>
        <dsp:cNvPr id="0" name=""/>
        <dsp:cNvSpPr/>
      </dsp:nvSpPr>
      <dsp:spPr>
        <a:xfrm rot="5400000">
          <a:off x="6307331" y="-1739254"/>
          <a:ext cx="407379" cy="6128019"/>
        </a:xfrm>
        <a:prstGeom prst="round2Same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r>
            <a:rPr lang="ru-RU" sz="1700" kern="1200" dirty="0" err="1" smtClean="0"/>
            <a:t>Матеріали</a:t>
          </a:r>
          <a:r>
            <a:rPr lang="ru-RU" sz="1700" kern="1200" dirty="0" smtClean="0"/>
            <a:t>, </a:t>
          </a:r>
          <a:r>
            <a:rPr lang="ru-RU" sz="1700" kern="1200" dirty="0" err="1" smtClean="0"/>
            <a:t>передані</a:t>
          </a:r>
          <a:r>
            <a:rPr lang="ru-RU" sz="1700" kern="1200" dirty="0" smtClean="0"/>
            <a:t> в </a:t>
          </a:r>
          <a:r>
            <a:rPr lang="ru-RU" sz="1700" kern="1200" dirty="0" err="1" smtClean="0"/>
            <a:t>переробку</a:t>
          </a:r>
          <a:endParaRPr lang="ru-RU" sz="1700" kern="1200" dirty="0"/>
        </a:p>
      </dsp:txBody>
      <dsp:txXfrm rot="-5400000">
        <a:off x="3447012" y="1140952"/>
        <a:ext cx="6108132" cy="367605"/>
      </dsp:txXfrm>
    </dsp:sp>
    <dsp:sp modelId="{56430C26-A14A-48D0-A1CA-74D20D78FCFF}">
      <dsp:nvSpPr>
        <dsp:cNvPr id="0" name=""/>
        <dsp:cNvSpPr/>
      </dsp:nvSpPr>
      <dsp:spPr>
        <a:xfrm>
          <a:off x="0" y="1070142"/>
          <a:ext cx="3447011" cy="509224"/>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ru-RU" sz="2600" kern="1200" dirty="0" smtClean="0"/>
            <a:t>206</a:t>
          </a:r>
          <a:endParaRPr lang="ru-RU" sz="2600" kern="1200" dirty="0"/>
        </a:p>
      </dsp:txBody>
      <dsp:txXfrm>
        <a:off x="24858" y="1095000"/>
        <a:ext cx="3397295" cy="45950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71DADB-83D6-44F6-9C13-C6873E54F467}">
      <dsp:nvSpPr>
        <dsp:cNvPr id="0" name=""/>
        <dsp:cNvSpPr/>
      </dsp:nvSpPr>
      <dsp:spPr>
        <a:xfrm rot="5400000">
          <a:off x="6307331" y="-2808626"/>
          <a:ext cx="407379" cy="6128019"/>
        </a:xfrm>
        <a:prstGeom prst="round2Same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r>
            <a:rPr lang="ru-RU" sz="1700" kern="1200" dirty="0" err="1" smtClean="0"/>
            <a:t>Запасні</a:t>
          </a:r>
          <a:r>
            <a:rPr lang="ru-RU" sz="1700" kern="1200" dirty="0" smtClean="0"/>
            <a:t> </a:t>
          </a:r>
          <a:r>
            <a:rPr lang="ru-RU" sz="1700" kern="1200" dirty="0" err="1" smtClean="0"/>
            <a:t>частини</a:t>
          </a:r>
          <a:endParaRPr lang="ru-RU" sz="1700" kern="1200" dirty="0"/>
        </a:p>
      </dsp:txBody>
      <dsp:txXfrm rot="-5400000">
        <a:off x="3447012" y="71580"/>
        <a:ext cx="6108132" cy="367605"/>
      </dsp:txXfrm>
    </dsp:sp>
    <dsp:sp modelId="{85F3B094-7C6B-4DDF-A090-E9A651DE340B}">
      <dsp:nvSpPr>
        <dsp:cNvPr id="0" name=""/>
        <dsp:cNvSpPr/>
      </dsp:nvSpPr>
      <dsp:spPr>
        <a:xfrm>
          <a:off x="0" y="771"/>
          <a:ext cx="3447011" cy="509224"/>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ru-RU" sz="2600" kern="1200" dirty="0" smtClean="0"/>
            <a:t>207</a:t>
          </a:r>
          <a:endParaRPr lang="ru-RU" sz="2600" kern="1200" dirty="0"/>
        </a:p>
      </dsp:txBody>
      <dsp:txXfrm>
        <a:off x="24858" y="25629"/>
        <a:ext cx="3397295" cy="459508"/>
      </dsp:txXfrm>
    </dsp:sp>
    <dsp:sp modelId="{7C831942-430A-462E-AAE7-1D7945AD99C1}">
      <dsp:nvSpPr>
        <dsp:cNvPr id="0" name=""/>
        <dsp:cNvSpPr/>
      </dsp:nvSpPr>
      <dsp:spPr>
        <a:xfrm rot="5400000">
          <a:off x="6307331" y="-2273940"/>
          <a:ext cx="407379" cy="6128019"/>
        </a:xfrm>
        <a:prstGeom prst="round2Same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r>
            <a:rPr lang="ru-RU" sz="1700" kern="1200" dirty="0" err="1" smtClean="0"/>
            <a:t>Матеріали</a:t>
          </a:r>
          <a:r>
            <a:rPr lang="ru-RU" sz="1700" kern="1200" dirty="0" smtClean="0"/>
            <a:t> </a:t>
          </a:r>
          <a:r>
            <a:rPr lang="ru-RU" sz="1700" kern="1200" dirty="0" err="1" smtClean="0"/>
            <a:t>сільськогосподарського</a:t>
          </a:r>
          <a:r>
            <a:rPr lang="ru-RU" sz="1700" kern="1200" dirty="0" smtClean="0"/>
            <a:t> </a:t>
          </a:r>
          <a:r>
            <a:rPr lang="ru-RU" sz="1700" kern="1200" dirty="0" err="1" smtClean="0"/>
            <a:t>призначення</a:t>
          </a:r>
          <a:endParaRPr lang="ru-RU" sz="1700" kern="1200" dirty="0"/>
        </a:p>
      </dsp:txBody>
      <dsp:txXfrm rot="-5400000">
        <a:off x="3447012" y="606266"/>
        <a:ext cx="6108132" cy="367605"/>
      </dsp:txXfrm>
    </dsp:sp>
    <dsp:sp modelId="{288BA050-BD96-4449-81AF-3F67BE55E456}">
      <dsp:nvSpPr>
        <dsp:cNvPr id="0" name=""/>
        <dsp:cNvSpPr/>
      </dsp:nvSpPr>
      <dsp:spPr>
        <a:xfrm>
          <a:off x="0" y="535457"/>
          <a:ext cx="3447011" cy="509224"/>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ru-RU" sz="2600" kern="1200" dirty="0" smtClean="0"/>
            <a:t>208</a:t>
          </a:r>
          <a:endParaRPr lang="ru-RU" sz="2600" kern="1200" dirty="0"/>
        </a:p>
      </dsp:txBody>
      <dsp:txXfrm>
        <a:off x="24858" y="560315"/>
        <a:ext cx="3397295" cy="459508"/>
      </dsp:txXfrm>
    </dsp:sp>
    <dsp:sp modelId="{A730A211-7F0B-4733-8063-3400ACE8FF5E}">
      <dsp:nvSpPr>
        <dsp:cNvPr id="0" name=""/>
        <dsp:cNvSpPr/>
      </dsp:nvSpPr>
      <dsp:spPr>
        <a:xfrm rot="5400000">
          <a:off x="6307331" y="-1739254"/>
          <a:ext cx="407379" cy="6128019"/>
        </a:xfrm>
        <a:prstGeom prst="round2Same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r>
            <a:rPr lang="ru-RU" sz="1700" kern="1200" dirty="0" err="1" smtClean="0"/>
            <a:t>Інші</a:t>
          </a:r>
          <a:r>
            <a:rPr lang="ru-RU" sz="1700" kern="1200" dirty="0" smtClean="0"/>
            <a:t> </a:t>
          </a:r>
          <a:r>
            <a:rPr lang="ru-RU" sz="1700" kern="1200" dirty="0" err="1" smtClean="0"/>
            <a:t>матеріали</a:t>
          </a:r>
          <a:endParaRPr lang="ru-RU" sz="1700" kern="1200" dirty="0"/>
        </a:p>
      </dsp:txBody>
      <dsp:txXfrm rot="-5400000">
        <a:off x="3447012" y="1140952"/>
        <a:ext cx="6108132" cy="367605"/>
      </dsp:txXfrm>
    </dsp:sp>
    <dsp:sp modelId="{56430C26-A14A-48D0-A1CA-74D20D78FCFF}">
      <dsp:nvSpPr>
        <dsp:cNvPr id="0" name=""/>
        <dsp:cNvSpPr/>
      </dsp:nvSpPr>
      <dsp:spPr>
        <a:xfrm>
          <a:off x="0" y="1070142"/>
          <a:ext cx="3447011" cy="509224"/>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ru-RU" sz="2600" kern="1200" dirty="0" smtClean="0"/>
            <a:t>209</a:t>
          </a:r>
          <a:endParaRPr lang="ru-RU" sz="2600" kern="1200" dirty="0"/>
        </a:p>
      </dsp:txBody>
      <dsp:txXfrm>
        <a:off x="24858" y="1095000"/>
        <a:ext cx="3397295" cy="45950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57D003-9FFA-44E7-BB0C-BA117496EC53}">
      <dsp:nvSpPr>
        <dsp:cNvPr id="0" name=""/>
        <dsp:cNvSpPr/>
      </dsp:nvSpPr>
      <dsp:spPr>
        <a:xfrm rot="5400000">
          <a:off x="7655361" y="-3105035"/>
          <a:ext cx="1270396" cy="7802880"/>
        </a:xfrm>
        <a:prstGeom prst="round2Same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uk-UA" sz="2000" kern="1200" dirty="0" smtClean="0"/>
            <a:t>Собівартість запасів, яка складається з фактичних витрат на їх придбання (п. 9 </a:t>
          </a:r>
          <a:r>
            <a:rPr lang="uk-UA" sz="2000" kern="1200" dirty="0" smtClean="0"/>
            <a:t>НП(С)БО</a:t>
          </a:r>
          <a:r>
            <a:rPr lang="uk-UA" sz="2000" kern="1200" dirty="0" smtClean="0"/>
            <a:t> 9). Формується на стадії закупівлі, транспортування і зберігання цих запасів до моменту передачі їх у виробництво</a:t>
          </a:r>
          <a:endParaRPr lang="ru-RU" sz="2000" kern="1200" dirty="0"/>
        </a:p>
      </dsp:txBody>
      <dsp:txXfrm rot="-5400000">
        <a:off x="4389119" y="223223"/>
        <a:ext cx="7740864" cy="1146364"/>
      </dsp:txXfrm>
    </dsp:sp>
    <dsp:sp modelId="{47E1C6E5-F774-433D-AF25-15571835160E}">
      <dsp:nvSpPr>
        <dsp:cNvPr id="0" name=""/>
        <dsp:cNvSpPr/>
      </dsp:nvSpPr>
      <dsp:spPr>
        <a:xfrm>
          <a:off x="0" y="2406"/>
          <a:ext cx="4389120" cy="1587996"/>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lvl="0" algn="ctr" defTabSz="1511300">
            <a:lnSpc>
              <a:spcPct val="90000"/>
            </a:lnSpc>
            <a:spcBef>
              <a:spcPct val="0"/>
            </a:spcBef>
            <a:spcAft>
              <a:spcPct val="35000"/>
            </a:spcAft>
          </a:pPr>
          <a:r>
            <a:rPr lang="ru-RU" sz="3400" kern="1200" dirty="0" err="1" smtClean="0">
              <a:solidFill>
                <a:schemeClr val="tx1"/>
              </a:solidFill>
            </a:rPr>
            <a:t>Придбанні</a:t>
          </a:r>
          <a:r>
            <a:rPr lang="ru-RU" sz="3400" kern="1200" dirty="0" smtClean="0">
              <a:solidFill>
                <a:schemeClr val="tx1"/>
              </a:solidFill>
            </a:rPr>
            <a:t> запаси</a:t>
          </a:r>
          <a:endParaRPr lang="ru-RU" sz="3400" kern="1200" dirty="0">
            <a:solidFill>
              <a:schemeClr val="tx1"/>
            </a:solidFill>
          </a:endParaRPr>
        </a:p>
      </dsp:txBody>
      <dsp:txXfrm>
        <a:off x="77520" y="79926"/>
        <a:ext cx="4234080" cy="1432956"/>
      </dsp:txXfrm>
    </dsp:sp>
    <dsp:sp modelId="{C863B871-AE67-43CB-8573-470E8E8BC6BD}">
      <dsp:nvSpPr>
        <dsp:cNvPr id="0" name=""/>
        <dsp:cNvSpPr/>
      </dsp:nvSpPr>
      <dsp:spPr>
        <a:xfrm rot="5400000">
          <a:off x="7655361" y="-1437640"/>
          <a:ext cx="1270396" cy="7802880"/>
        </a:xfrm>
        <a:prstGeom prst="round2Same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uk-UA" sz="2000" kern="1200" dirty="0" smtClean="0"/>
            <a:t>Собівартість їх виробництва визначається за П(С)БО 16 “Витрати” (п. 10 </a:t>
          </a:r>
          <a:r>
            <a:rPr lang="uk-UA" sz="2000" kern="1200" dirty="0" smtClean="0"/>
            <a:t>НП(С)БО</a:t>
          </a:r>
          <a:r>
            <a:rPr lang="uk-UA" sz="2000" kern="1200" dirty="0" smtClean="0"/>
            <a:t> 9). Формується на стадії виробництва</a:t>
          </a:r>
          <a:endParaRPr lang="ru-RU" sz="2000" kern="1200" dirty="0"/>
        </a:p>
      </dsp:txBody>
      <dsp:txXfrm rot="-5400000">
        <a:off x="4389119" y="1890618"/>
        <a:ext cx="7740864" cy="1146364"/>
      </dsp:txXfrm>
    </dsp:sp>
    <dsp:sp modelId="{E1B2AA6D-719A-43B0-B496-A8C6385CBFF8}">
      <dsp:nvSpPr>
        <dsp:cNvPr id="0" name=""/>
        <dsp:cNvSpPr/>
      </dsp:nvSpPr>
      <dsp:spPr>
        <a:xfrm>
          <a:off x="0" y="1669801"/>
          <a:ext cx="4389120" cy="1587996"/>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lvl="0" algn="ctr" defTabSz="1511300">
            <a:lnSpc>
              <a:spcPct val="90000"/>
            </a:lnSpc>
            <a:spcBef>
              <a:spcPct val="0"/>
            </a:spcBef>
            <a:spcAft>
              <a:spcPct val="35000"/>
            </a:spcAft>
          </a:pPr>
          <a:r>
            <a:rPr lang="ru-RU" sz="3400" kern="1200" dirty="0" err="1" smtClean="0">
              <a:solidFill>
                <a:schemeClr val="tx1"/>
              </a:solidFill>
            </a:rPr>
            <a:t>Виготовлені</a:t>
          </a:r>
          <a:r>
            <a:rPr lang="ru-RU" sz="3400" kern="1200" dirty="0" smtClean="0">
              <a:solidFill>
                <a:schemeClr val="tx1"/>
              </a:solidFill>
            </a:rPr>
            <a:t> </a:t>
          </a:r>
          <a:r>
            <a:rPr lang="ru-RU" sz="3400" kern="1200" dirty="0" err="1" smtClean="0">
              <a:solidFill>
                <a:schemeClr val="tx1"/>
              </a:solidFill>
            </a:rPr>
            <a:t>власними</a:t>
          </a:r>
          <a:r>
            <a:rPr lang="ru-RU" sz="3400" kern="1200" dirty="0" smtClean="0">
              <a:solidFill>
                <a:schemeClr val="tx1"/>
              </a:solidFill>
            </a:rPr>
            <a:t> силами</a:t>
          </a:r>
          <a:endParaRPr lang="ru-RU" sz="3400" kern="1200" dirty="0">
            <a:solidFill>
              <a:schemeClr val="tx1"/>
            </a:solidFill>
          </a:endParaRPr>
        </a:p>
      </dsp:txBody>
      <dsp:txXfrm>
        <a:off x="77520" y="1747321"/>
        <a:ext cx="4234080" cy="1432956"/>
      </dsp:txXfrm>
    </dsp:sp>
    <dsp:sp modelId="{CF8E3691-4ED6-4DEF-BAD0-92DC83DEFEBC}">
      <dsp:nvSpPr>
        <dsp:cNvPr id="0" name=""/>
        <dsp:cNvSpPr/>
      </dsp:nvSpPr>
      <dsp:spPr>
        <a:xfrm rot="5400000">
          <a:off x="7655361" y="229755"/>
          <a:ext cx="1270396" cy="7802880"/>
        </a:xfrm>
        <a:prstGeom prst="round2Same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uk-UA" sz="2000" kern="1200" dirty="0" smtClean="0"/>
            <a:t>Погоджена засновниками (учасниками) підприємства справедлива вартість запасів з урахуванням витрат, що включаються до первісної вартості запасів, придбаних у постачальника (п. 11 </a:t>
          </a:r>
          <a:r>
            <a:rPr lang="uk-UA" sz="2000" kern="1200" dirty="0" smtClean="0"/>
            <a:t>НП(С)БО</a:t>
          </a:r>
          <a:r>
            <a:rPr lang="uk-UA" sz="2000" kern="1200" dirty="0" smtClean="0"/>
            <a:t> 9)</a:t>
          </a:r>
          <a:endParaRPr lang="ru-RU" sz="2000" kern="1200" dirty="0"/>
        </a:p>
      </dsp:txBody>
      <dsp:txXfrm rot="-5400000">
        <a:off x="4389119" y="3558013"/>
        <a:ext cx="7740864" cy="1146364"/>
      </dsp:txXfrm>
    </dsp:sp>
    <dsp:sp modelId="{DE5D9BDB-0CE7-4FAF-9202-C83B687B0E30}">
      <dsp:nvSpPr>
        <dsp:cNvPr id="0" name=""/>
        <dsp:cNvSpPr/>
      </dsp:nvSpPr>
      <dsp:spPr>
        <a:xfrm>
          <a:off x="0" y="3337197"/>
          <a:ext cx="4389120" cy="1587996"/>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lvl="0" algn="ctr" defTabSz="1511300">
            <a:lnSpc>
              <a:spcPct val="90000"/>
            </a:lnSpc>
            <a:spcBef>
              <a:spcPct val="0"/>
            </a:spcBef>
            <a:spcAft>
              <a:spcPct val="35000"/>
            </a:spcAft>
          </a:pPr>
          <a:r>
            <a:rPr lang="ru-RU" sz="3400" kern="1200" dirty="0" err="1" smtClean="0">
              <a:solidFill>
                <a:schemeClr val="tx1"/>
              </a:solidFill>
            </a:rPr>
            <a:t>Внесені</a:t>
          </a:r>
          <a:r>
            <a:rPr lang="ru-RU" sz="3400" kern="1200" dirty="0" smtClean="0">
              <a:solidFill>
                <a:schemeClr val="tx1"/>
              </a:solidFill>
            </a:rPr>
            <a:t> до статутного </a:t>
          </a:r>
          <a:r>
            <a:rPr lang="ru-RU" sz="3400" kern="1200" dirty="0" err="1" smtClean="0">
              <a:solidFill>
                <a:schemeClr val="tx1"/>
              </a:solidFill>
            </a:rPr>
            <a:t>капіталу</a:t>
          </a:r>
          <a:endParaRPr lang="ru-RU" sz="3400" kern="1200" dirty="0">
            <a:solidFill>
              <a:schemeClr val="tx1"/>
            </a:solidFill>
          </a:endParaRPr>
        </a:p>
      </dsp:txBody>
      <dsp:txXfrm>
        <a:off x="77520" y="3414717"/>
        <a:ext cx="4234080" cy="143295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57D003-9FFA-44E7-BB0C-BA117496EC53}">
      <dsp:nvSpPr>
        <dsp:cNvPr id="0" name=""/>
        <dsp:cNvSpPr/>
      </dsp:nvSpPr>
      <dsp:spPr>
        <a:xfrm rot="5400000">
          <a:off x="7240870" y="-2748323"/>
          <a:ext cx="1683210" cy="7607035"/>
        </a:xfrm>
        <a:prstGeom prst="round2Same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uk-UA" sz="2000" kern="1200" dirty="0" smtClean="0"/>
            <a:t>Справедлива вартість запасів з урахуванням витрат, що включаються до первісної вартості запасів, придбаних у постачальника (п. 12 </a:t>
          </a:r>
          <a:r>
            <a:rPr lang="uk-UA" sz="2000" kern="1200" dirty="0" smtClean="0"/>
            <a:t>НП(С)БО</a:t>
          </a:r>
          <a:r>
            <a:rPr lang="uk-UA" sz="2000" kern="1200" dirty="0" smtClean="0"/>
            <a:t> 9)</a:t>
          </a:r>
          <a:endParaRPr lang="ru-RU" sz="2000" kern="1200" dirty="0"/>
        </a:p>
      </dsp:txBody>
      <dsp:txXfrm rot="-5400000">
        <a:off x="4278958" y="295757"/>
        <a:ext cx="7524867" cy="1518874"/>
      </dsp:txXfrm>
    </dsp:sp>
    <dsp:sp modelId="{47E1C6E5-F774-433D-AF25-15571835160E}">
      <dsp:nvSpPr>
        <dsp:cNvPr id="0" name=""/>
        <dsp:cNvSpPr/>
      </dsp:nvSpPr>
      <dsp:spPr>
        <a:xfrm>
          <a:off x="0" y="3187"/>
          <a:ext cx="4278957" cy="2104012"/>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lvl="0" algn="ctr" defTabSz="1466850">
            <a:lnSpc>
              <a:spcPct val="90000"/>
            </a:lnSpc>
            <a:spcBef>
              <a:spcPct val="0"/>
            </a:spcBef>
            <a:spcAft>
              <a:spcPct val="35000"/>
            </a:spcAft>
          </a:pPr>
          <a:r>
            <a:rPr lang="ru-RU" sz="3300" kern="1200" dirty="0" err="1" smtClean="0">
              <a:solidFill>
                <a:schemeClr val="tx1"/>
              </a:solidFill>
            </a:rPr>
            <a:t>Одержані</a:t>
          </a:r>
          <a:r>
            <a:rPr lang="ru-RU" sz="3300" kern="1200" dirty="0" smtClean="0">
              <a:solidFill>
                <a:schemeClr val="tx1"/>
              </a:solidFill>
            </a:rPr>
            <a:t> </a:t>
          </a:r>
          <a:r>
            <a:rPr lang="ru-RU" sz="3300" kern="1200" dirty="0" err="1" smtClean="0">
              <a:solidFill>
                <a:schemeClr val="tx1"/>
              </a:solidFill>
            </a:rPr>
            <a:t>безоплатно</a:t>
          </a:r>
          <a:endParaRPr lang="ru-RU" sz="3300" kern="1200" dirty="0">
            <a:solidFill>
              <a:schemeClr val="tx1"/>
            </a:solidFill>
          </a:endParaRPr>
        </a:p>
      </dsp:txBody>
      <dsp:txXfrm>
        <a:off x="102709" y="105896"/>
        <a:ext cx="4073539" cy="1898594"/>
      </dsp:txXfrm>
    </dsp:sp>
    <dsp:sp modelId="{C863B871-AE67-43CB-8573-470E8E8BC6BD}">
      <dsp:nvSpPr>
        <dsp:cNvPr id="0" name=""/>
        <dsp:cNvSpPr/>
      </dsp:nvSpPr>
      <dsp:spPr>
        <a:xfrm rot="5400000">
          <a:off x="7140643" y="-539109"/>
          <a:ext cx="1883663" cy="7607035"/>
        </a:xfrm>
        <a:prstGeom prst="round2Same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uk-UA" sz="2000" kern="1200" dirty="0" smtClean="0"/>
            <a:t>Балансова вартість переданих запасів. Якщо балансова вартість перевищує їх справедливу вартість, то первісною вартістю отриманих запасів є їх справедлива вартість. Різниця між балансовою і справедливою вартістю переданих запасів включається до складу витрат звітного періоду (п. 13 </a:t>
          </a:r>
          <a:r>
            <a:rPr lang="uk-UA" sz="2000" kern="1200" dirty="0" smtClean="0"/>
            <a:t>НП(С)БО</a:t>
          </a:r>
          <a:r>
            <a:rPr lang="uk-UA" sz="2000" kern="1200" dirty="0" smtClean="0"/>
            <a:t> 9)</a:t>
          </a:r>
          <a:endParaRPr lang="ru-RU" sz="2000" kern="1200" dirty="0"/>
        </a:p>
      </dsp:txBody>
      <dsp:txXfrm rot="-5400000">
        <a:off x="4278958" y="2414530"/>
        <a:ext cx="7515082" cy="1699757"/>
      </dsp:txXfrm>
    </dsp:sp>
    <dsp:sp modelId="{E1B2AA6D-719A-43B0-B496-A8C6385CBFF8}">
      <dsp:nvSpPr>
        <dsp:cNvPr id="0" name=""/>
        <dsp:cNvSpPr/>
      </dsp:nvSpPr>
      <dsp:spPr>
        <a:xfrm>
          <a:off x="0" y="2212401"/>
          <a:ext cx="4278957" cy="2104012"/>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lvl="0" algn="ctr" defTabSz="1466850">
            <a:lnSpc>
              <a:spcPct val="90000"/>
            </a:lnSpc>
            <a:spcBef>
              <a:spcPct val="0"/>
            </a:spcBef>
            <a:spcAft>
              <a:spcPct val="35000"/>
            </a:spcAft>
          </a:pPr>
          <a:r>
            <a:rPr lang="ru-RU" sz="3300" kern="1200" dirty="0" err="1" smtClean="0">
              <a:solidFill>
                <a:schemeClr val="tx1"/>
              </a:solidFill>
            </a:rPr>
            <a:t>Придбані</a:t>
          </a:r>
          <a:r>
            <a:rPr lang="ru-RU" sz="3300" kern="1200" dirty="0" smtClean="0">
              <a:solidFill>
                <a:schemeClr val="tx1"/>
              </a:solidFill>
            </a:rPr>
            <a:t> в результату </a:t>
          </a:r>
          <a:r>
            <a:rPr lang="ru-RU" sz="3300" kern="1200" dirty="0" err="1" smtClean="0">
              <a:solidFill>
                <a:schemeClr val="tx1"/>
              </a:solidFill>
            </a:rPr>
            <a:t>обміну</a:t>
          </a:r>
          <a:r>
            <a:rPr lang="ru-RU" sz="3300" kern="1200" dirty="0" smtClean="0">
              <a:solidFill>
                <a:schemeClr val="tx1"/>
              </a:solidFill>
            </a:rPr>
            <a:t> на </a:t>
          </a:r>
          <a:r>
            <a:rPr lang="ru-RU" sz="3300" kern="1200" dirty="0" err="1" smtClean="0">
              <a:solidFill>
                <a:schemeClr val="tx1"/>
              </a:solidFill>
            </a:rPr>
            <a:t>подібні</a:t>
          </a:r>
          <a:r>
            <a:rPr lang="ru-RU" sz="3300" kern="1200" dirty="0" smtClean="0">
              <a:solidFill>
                <a:schemeClr val="tx1"/>
              </a:solidFill>
            </a:rPr>
            <a:t> </a:t>
          </a:r>
          <a:r>
            <a:rPr lang="ru-RU" sz="3300" kern="1200" dirty="0" err="1" smtClean="0">
              <a:solidFill>
                <a:schemeClr val="tx1"/>
              </a:solidFill>
            </a:rPr>
            <a:t>активи</a:t>
          </a:r>
          <a:endParaRPr lang="ru-RU" sz="3300" kern="1200" dirty="0">
            <a:solidFill>
              <a:schemeClr val="tx1"/>
            </a:solidFill>
          </a:endParaRPr>
        </a:p>
      </dsp:txBody>
      <dsp:txXfrm>
        <a:off x="102709" y="2315110"/>
        <a:ext cx="4073539" cy="1898594"/>
      </dsp:txXfrm>
    </dsp:sp>
    <dsp:sp modelId="{CF8E3691-4ED6-4DEF-BAD0-92DC83DEFEBC}">
      <dsp:nvSpPr>
        <dsp:cNvPr id="0" name=""/>
        <dsp:cNvSpPr/>
      </dsp:nvSpPr>
      <dsp:spPr>
        <a:xfrm rot="5400000">
          <a:off x="7240870" y="1670103"/>
          <a:ext cx="1683210" cy="7607035"/>
        </a:xfrm>
        <a:prstGeom prst="round2Same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uk-UA" sz="2000" kern="1200" dirty="0" smtClean="0"/>
            <a:t>Справедлива вартість отриманих запасів (п. 13 </a:t>
          </a:r>
          <a:r>
            <a:rPr lang="uk-UA" sz="2000" kern="1200" dirty="0" smtClean="0"/>
            <a:t>НП(С)БО</a:t>
          </a:r>
          <a:r>
            <a:rPr lang="uk-UA" sz="2000" kern="1200" dirty="0" smtClean="0"/>
            <a:t> 9)</a:t>
          </a:r>
          <a:endParaRPr lang="ru-RU" sz="2000" kern="1200" dirty="0"/>
        </a:p>
      </dsp:txBody>
      <dsp:txXfrm rot="-5400000">
        <a:off x="4278958" y="4714183"/>
        <a:ext cx="7524867" cy="1518874"/>
      </dsp:txXfrm>
    </dsp:sp>
    <dsp:sp modelId="{DE5D9BDB-0CE7-4FAF-9202-C83B687B0E30}">
      <dsp:nvSpPr>
        <dsp:cNvPr id="0" name=""/>
        <dsp:cNvSpPr/>
      </dsp:nvSpPr>
      <dsp:spPr>
        <a:xfrm>
          <a:off x="0" y="4421615"/>
          <a:ext cx="4278957" cy="2104012"/>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lvl="0" algn="ctr" defTabSz="1466850">
            <a:lnSpc>
              <a:spcPct val="90000"/>
            </a:lnSpc>
            <a:spcBef>
              <a:spcPct val="0"/>
            </a:spcBef>
            <a:spcAft>
              <a:spcPct val="35000"/>
            </a:spcAft>
          </a:pPr>
          <a:r>
            <a:rPr lang="ru-RU" sz="3300" kern="1200" dirty="0" err="1" smtClean="0">
              <a:solidFill>
                <a:schemeClr val="tx1"/>
              </a:solidFill>
            </a:rPr>
            <a:t>Придбані</a:t>
          </a:r>
          <a:r>
            <a:rPr lang="ru-RU" sz="3300" kern="1200" dirty="0" smtClean="0">
              <a:solidFill>
                <a:schemeClr val="tx1"/>
              </a:solidFill>
            </a:rPr>
            <a:t> в результату </a:t>
          </a:r>
          <a:r>
            <a:rPr lang="ru-RU" sz="3300" kern="1200" dirty="0" err="1" smtClean="0">
              <a:solidFill>
                <a:schemeClr val="tx1"/>
              </a:solidFill>
            </a:rPr>
            <a:t>обміну</a:t>
          </a:r>
          <a:r>
            <a:rPr lang="ru-RU" sz="3300" kern="1200" dirty="0" smtClean="0">
              <a:solidFill>
                <a:schemeClr val="tx1"/>
              </a:solidFill>
            </a:rPr>
            <a:t> на </a:t>
          </a:r>
          <a:r>
            <a:rPr lang="ru-RU" sz="3300" kern="1200" dirty="0" err="1" smtClean="0">
              <a:solidFill>
                <a:schemeClr val="tx1"/>
              </a:solidFill>
            </a:rPr>
            <a:t>неподібні</a:t>
          </a:r>
          <a:r>
            <a:rPr lang="ru-RU" sz="3300" kern="1200" dirty="0" smtClean="0">
              <a:solidFill>
                <a:schemeClr val="tx1"/>
              </a:solidFill>
            </a:rPr>
            <a:t> </a:t>
          </a:r>
          <a:r>
            <a:rPr lang="ru-RU" sz="3300" kern="1200" dirty="0" err="1" smtClean="0">
              <a:solidFill>
                <a:schemeClr val="tx1"/>
              </a:solidFill>
            </a:rPr>
            <a:t>активи</a:t>
          </a:r>
          <a:endParaRPr lang="ru-RU" sz="3300" kern="1200" dirty="0">
            <a:solidFill>
              <a:schemeClr val="tx1"/>
            </a:solidFill>
          </a:endParaRPr>
        </a:p>
      </dsp:txBody>
      <dsp:txXfrm>
        <a:off x="102709" y="4524324"/>
        <a:ext cx="4073539" cy="189859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602548-A734-474A-B51A-87C22ACC7454}">
      <dsp:nvSpPr>
        <dsp:cNvPr id="0" name=""/>
        <dsp:cNvSpPr/>
      </dsp:nvSpPr>
      <dsp:spPr>
        <a:xfrm>
          <a:off x="4837176" y="1514267"/>
          <a:ext cx="2647131" cy="918839"/>
        </a:xfrm>
        <a:custGeom>
          <a:avLst/>
          <a:gdLst/>
          <a:ahLst/>
          <a:cxnLst/>
          <a:rect l="0" t="0" r="0" b="0"/>
          <a:pathLst>
            <a:path>
              <a:moveTo>
                <a:pt x="0" y="0"/>
              </a:moveTo>
              <a:lnTo>
                <a:pt x="0" y="459419"/>
              </a:lnTo>
              <a:lnTo>
                <a:pt x="2647131" y="459419"/>
              </a:lnTo>
              <a:lnTo>
                <a:pt x="2647131" y="918839"/>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C12AAD8-1427-4B2E-90DC-243E80E6725D}">
      <dsp:nvSpPr>
        <dsp:cNvPr id="0" name=""/>
        <dsp:cNvSpPr/>
      </dsp:nvSpPr>
      <dsp:spPr>
        <a:xfrm>
          <a:off x="2190044" y="1514267"/>
          <a:ext cx="2647131" cy="918839"/>
        </a:xfrm>
        <a:custGeom>
          <a:avLst/>
          <a:gdLst/>
          <a:ahLst/>
          <a:cxnLst/>
          <a:rect l="0" t="0" r="0" b="0"/>
          <a:pathLst>
            <a:path>
              <a:moveTo>
                <a:pt x="2647131" y="0"/>
              </a:moveTo>
              <a:lnTo>
                <a:pt x="2647131" y="459419"/>
              </a:lnTo>
              <a:lnTo>
                <a:pt x="0" y="459419"/>
              </a:lnTo>
              <a:lnTo>
                <a:pt x="0" y="918839"/>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41ED00B-EC49-4C3A-BF0D-42032DA2AE88}">
      <dsp:nvSpPr>
        <dsp:cNvPr id="0" name=""/>
        <dsp:cNvSpPr/>
      </dsp:nvSpPr>
      <dsp:spPr>
        <a:xfrm>
          <a:off x="933028" y="306781"/>
          <a:ext cx="7808294" cy="1207485"/>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uk-UA" altLang="ru-RU" sz="2700" b="1" kern="1200" dirty="0" smtClean="0">
              <a:solidFill>
                <a:schemeClr val="tx1"/>
              </a:solidFill>
            </a:rPr>
            <a:t>Варіанти відображення ТЗВ у вартості виробничих запасів</a:t>
          </a:r>
          <a:endParaRPr lang="ru-RU" sz="2700" kern="1200" dirty="0">
            <a:solidFill>
              <a:schemeClr val="tx1"/>
            </a:solidFill>
          </a:endParaRPr>
        </a:p>
      </dsp:txBody>
      <dsp:txXfrm>
        <a:off x="933028" y="306781"/>
        <a:ext cx="7808294" cy="1207485"/>
      </dsp:txXfrm>
    </dsp:sp>
    <dsp:sp modelId="{E2C9BC42-26F3-40BD-8392-3C7A0586DEDA}">
      <dsp:nvSpPr>
        <dsp:cNvPr id="0" name=""/>
        <dsp:cNvSpPr/>
      </dsp:nvSpPr>
      <dsp:spPr>
        <a:xfrm>
          <a:off x="2332" y="2433106"/>
          <a:ext cx="4375424" cy="2187712"/>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uk-UA" altLang="ru-RU" sz="2700" kern="1200" dirty="0" smtClean="0">
              <a:solidFill>
                <a:schemeClr val="tx1"/>
              </a:solidFill>
            </a:rPr>
            <a:t>Сума ТЗВ  може обліковуватись у вартості запасів, що придбаваються (на окремих субрахунках рахунків запасів)</a:t>
          </a:r>
          <a:endParaRPr lang="ru-RU" sz="2700" kern="1200" dirty="0">
            <a:solidFill>
              <a:schemeClr val="tx1"/>
            </a:solidFill>
          </a:endParaRPr>
        </a:p>
      </dsp:txBody>
      <dsp:txXfrm>
        <a:off x="2332" y="2433106"/>
        <a:ext cx="4375424" cy="2187712"/>
      </dsp:txXfrm>
    </dsp:sp>
    <dsp:sp modelId="{08E921F3-4874-43E9-B604-D4AB480A6119}">
      <dsp:nvSpPr>
        <dsp:cNvPr id="0" name=""/>
        <dsp:cNvSpPr/>
      </dsp:nvSpPr>
      <dsp:spPr>
        <a:xfrm>
          <a:off x="5296595" y="2433106"/>
          <a:ext cx="4375424" cy="2187712"/>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uk-UA" altLang="ru-RU" sz="2700" kern="1200" dirty="0" smtClean="0">
              <a:solidFill>
                <a:schemeClr val="tx1"/>
              </a:solidFill>
            </a:rPr>
            <a:t>Облік ТЗВ може окремо вестися на субрахунку, що спеціально відкривається для цього обліку</a:t>
          </a:r>
          <a:endParaRPr lang="ru-RU" sz="2700" kern="1200" dirty="0">
            <a:solidFill>
              <a:schemeClr val="tx1"/>
            </a:solidFill>
          </a:endParaRPr>
        </a:p>
      </dsp:txBody>
      <dsp:txXfrm>
        <a:off x="5296595" y="2433106"/>
        <a:ext cx="4375424" cy="2187712"/>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03952880-D3C5-416C-A57F-55275ACD761F}" type="datetimeFigureOut">
              <a:rPr lang="ru-RU" smtClean="0"/>
              <a:t>29.10.2022</a:t>
            </a:fld>
            <a:endParaRPr lang="ru-RU"/>
          </a:p>
        </p:txBody>
      </p:sp>
      <p:sp>
        <p:nvSpPr>
          <p:cNvPr id="4" name="Нижний колонтитул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CBAD6345-F933-46DF-BF8D-3A51020C7407}" type="slidenum">
              <a:rPr lang="ru-RU" smtClean="0"/>
              <a:t>‹#›</a:t>
            </a:fld>
            <a:endParaRPr lang="ru-RU"/>
          </a:p>
        </p:txBody>
      </p:sp>
    </p:spTree>
    <p:extLst>
      <p:ext uri="{BB962C8B-B14F-4D97-AF65-F5344CB8AC3E}">
        <p14:creationId xmlns:p14="http://schemas.microsoft.com/office/powerpoint/2010/main" val="31203705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BDA8C6A4-C058-43FE-835A-48253F4E9266}" type="datetimeFigureOut">
              <a:rPr lang="ru-RU" smtClean="0"/>
              <a:t>29.10.2022</a:t>
            </a:fld>
            <a:endParaRPr lang="ru-RU"/>
          </a:p>
        </p:txBody>
      </p:sp>
      <p:sp>
        <p:nvSpPr>
          <p:cNvPr id="4" name="Образ слайда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6A0E4CCE-8D43-4C81-AFE2-B1D9518174AF}" type="slidenum">
              <a:rPr lang="ru-RU" smtClean="0"/>
              <a:t>‹#›</a:t>
            </a:fld>
            <a:endParaRPr lang="ru-RU"/>
          </a:p>
        </p:txBody>
      </p:sp>
    </p:spTree>
    <p:extLst>
      <p:ext uri="{BB962C8B-B14F-4D97-AF65-F5344CB8AC3E}">
        <p14:creationId xmlns:p14="http://schemas.microsoft.com/office/powerpoint/2010/main" val="1690612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6A0E4CCE-8D43-4C81-AFE2-B1D9518174AF}" type="slidenum">
              <a:rPr lang="ru-RU" smtClean="0"/>
              <a:t>25</a:t>
            </a:fld>
            <a:endParaRPr lang="ru-RU"/>
          </a:p>
        </p:txBody>
      </p:sp>
    </p:spTree>
    <p:extLst>
      <p:ext uri="{BB962C8B-B14F-4D97-AF65-F5344CB8AC3E}">
        <p14:creationId xmlns:p14="http://schemas.microsoft.com/office/powerpoint/2010/main" val="22276787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15DBD64F-5FFA-42D6-BEF0-D85406CA50AB}" type="datetimeFigureOut">
              <a:rPr lang="uk-UA" smtClean="0"/>
              <a:t>29.10.2022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7D166C8-A5CE-46BB-A450-1938D0DB6DBE}" type="slidenum">
              <a:rPr lang="uk-UA" smtClean="0"/>
              <a:t>‹#›</a:t>
            </a:fld>
            <a:endParaRPr lang="uk-UA"/>
          </a:p>
        </p:txBody>
      </p:sp>
    </p:spTree>
    <p:extLst>
      <p:ext uri="{BB962C8B-B14F-4D97-AF65-F5344CB8AC3E}">
        <p14:creationId xmlns:p14="http://schemas.microsoft.com/office/powerpoint/2010/main" val="3941507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5DBD64F-5FFA-42D6-BEF0-D85406CA50AB}" type="datetimeFigureOut">
              <a:rPr lang="uk-UA" smtClean="0"/>
              <a:t>29.10.2022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7D166C8-A5CE-46BB-A450-1938D0DB6DBE}" type="slidenum">
              <a:rPr lang="uk-UA" smtClean="0"/>
              <a:t>‹#›</a:t>
            </a:fld>
            <a:endParaRPr lang="uk-UA"/>
          </a:p>
        </p:txBody>
      </p:sp>
    </p:spTree>
    <p:extLst>
      <p:ext uri="{BB962C8B-B14F-4D97-AF65-F5344CB8AC3E}">
        <p14:creationId xmlns:p14="http://schemas.microsoft.com/office/powerpoint/2010/main" val="2724935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5DBD64F-5FFA-42D6-BEF0-D85406CA50AB}" type="datetimeFigureOut">
              <a:rPr lang="uk-UA" smtClean="0"/>
              <a:t>29.10.2022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7D166C8-A5CE-46BB-A450-1938D0DB6DBE}"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158285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5DBD64F-5FFA-42D6-BEF0-D85406CA50AB}" type="datetimeFigureOut">
              <a:rPr lang="uk-UA" smtClean="0"/>
              <a:t>29.10.2022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7D166C8-A5CE-46BB-A450-1938D0DB6DBE}" type="slidenum">
              <a:rPr lang="uk-UA" smtClean="0"/>
              <a:t>‹#›</a:t>
            </a:fld>
            <a:endParaRPr lang="uk-UA"/>
          </a:p>
        </p:txBody>
      </p:sp>
    </p:spTree>
    <p:extLst>
      <p:ext uri="{BB962C8B-B14F-4D97-AF65-F5344CB8AC3E}">
        <p14:creationId xmlns:p14="http://schemas.microsoft.com/office/powerpoint/2010/main" val="15613219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5DBD64F-5FFA-42D6-BEF0-D85406CA50AB}" type="datetimeFigureOut">
              <a:rPr lang="uk-UA" smtClean="0"/>
              <a:t>29.10.2022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7D166C8-A5CE-46BB-A450-1938D0DB6DBE}"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875413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5DBD64F-5FFA-42D6-BEF0-D85406CA50AB}" type="datetimeFigureOut">
              <a:rPr lang="uk-UA" smtClean="0"/>
              <a:t>29.10.2022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7D166C8-A5CE-46BB-A450-1938D0DB6DBE}" type="slidenum">
              <a:rPr lang="uk-UA" smtClean="0"/>
              <a:t>‹#›</a:t>
            </a:fld>
            <a:endParaRPr lang="uk-UA"/>
          </a:p>
        </p:txBody>
      </p:sp>
    </p:spTree>
    <p:extLst>
      <p:ext uri="{BB962C8B-B14F-4D97-AF65-F5344CB8AC3E}">
        <p14:creationId xmlns:p14="http://schemas.microsoft.com/office/powerpoint/2010/main" val="11424095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5DBD64F-5FFA-42D6-BEF0-D85406CA50AB}" type="datetimeFigureOut">
              <a:rPr lang="uk-UA" smtClean="0"/>
              <a:t>29.10.2022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7D166C8-A5CE-46BB-A450-1938D0DB6DBE}" type="slidenum">
              <a:rPr lang="uk-UA" smtClean="0"/>
              <a:t>‹#›</a:t>
            </a:fld>
            <a:endParaRPr lang="uk-UA"/>
          </a:p>
        </p:txBody>
      </p:sp>
    </p:spTree>
    <p:extLst>
      <p:ext uri="{BB962C8B-B14F-4D97-AF65-F5344CB8AC3E}">
        <p14:creationId xmlns:p14="http://schemas.microsoft.com/office/powerpoint/2010/main" val="20664340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5DBD64F-5FFA-42D6-BEF0-D85406CA50AB}" type="datetimeFigureOut">
              <a:rPr lang="uk-UA" smtClean="0"/>
              <a:t>29.10.2022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7D166C8-A5CE-46BB-A450-1938D0DB6DBE}" type="slidenum">
              <a:rPr lang="uk-UA" smtClean="0"/>
              <a:t>‹#›</a:t>
            </a:fld>
            <a:endParaRPr lang="uk-UA"/>
          </a:p>
        </p:txBody>
      </p:sp>
    </p:spTree>
    <p:extLst>
      <p:ext uri="{BB962C8B-B14F-4D97-AF65-F5344CB8AC3E}">
        <p14:creationId xmlns:p14="http://schemas.microsoft.com/office/powerpoint/2010/main" val="410147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5DBD64F-5FFA-42D6-BEF0-D85406CA50AB}" type="datetimeFigureOut">
              <a:rPr lang="uk-UA" smtClean="0"/>
              <a:t>29.10.2022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7D166C8-A5CE-46BB-A450-1938D0DB6DBE}" type="slidenum">
              <a:rPr lang="uk-UA" smtClean="0"/>
              <a:t>‹#›</a:t>
            </a:fld>
            <a:endParaRPr lang="uk-UA"/>
          </a:p>
        </p:txBody>
      </p:sp>
    </p:spTree>
    <p:extLst>
      <p:ext uri="{BB962C8B-B14F-4D97-AF65-F5344CB8AC3E}">
        <p14:creationId xmlns:p14="http://schemas.microsoft.com/office/powerpoint/2010/main" val="4241493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5DBD64F-5FFA-42D6-BEF0-D85406CA50AB}" type="datetimeFigureOut">
              <a:rPr lang="uk-UA" smtClean="0"/>
              <a:t>29.10.2022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7D166C8-A5CE-46BB-A450-1938D0DB6DBE}" type="slidenum">
              <a:rPr lang="uk-UA" smtClean="0"/>
              <a:t>‹#›</a:t>
            </a:fld>
            <a:endParaRPr lang="uk-UA"/>
          </a:p>
        </p:txBody>
      </p:sp>
    </p:spTree>
    <p:extLst>
      <p:ext uri="{BB962C8B-B14F-4D97-AF65-F5344CB8AC3E}">
        <p14:creationId xmlns:p14="http://schemas.microsoft.com/office/powerpoint/2010/main" val="3593285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15DBD64F-5FFA-42D6-BEF0-D85406CA50AB}" type="datetimeFigureOut">
              <a:rPr lang="uk-UA" smtClean="0"/>
              <a:t>29.10.2022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7D166C8-A5CE-46BB-A450-1938D0DB6DBE}" type="slidenum">
              <a:rPr lang="uk-UA" smtClean="0"/>
              <a:t>‹#›</a:t>
            </a:fld>
            <a:endParaRPr lang="uk-UA"/>
          </a:p>
        </p:txBody>
      </p:sp>
    </p:spTree>
    <p:extLst>
      <p:ext uri="{BB962C8B-B14F-4D97-AF65-F5344CB8AC3E}">
        <p14:creationId xmlns:p14="http://schemas.microsoft.com/office/powerpoint/2010/main" val="3454573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15DBD64F-5FFA-42D6-BEF0-D85406CA50AB}" type="datetimeFigureOut">
              <a:rPr lang="uk-UA" smtClean="0"/>
              <a:t>29.10.2022</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47D166C8-A5CE-46BB-A450-1938D0DB6DBE}" type="slidenum">
              <a:rPr lang="uk-UA" smtClean="0"/>
              <a:t>‹#›</a:t>
            </a:fld>
            <a:endParaRPr lang="uk-UA"/>
          </a:p>
        </p:txBody>
      </p:sp>
    </p:spTree>
    <p:extLst>
      <p:ext uri="{BB962C8B-B14F-4D97-AF65-F5344CB8AC3E}">
        <p14:creationId xmlns:p14="http://schemas.microsoft.com/office/powerpoint/2010/main" val="3629801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15DBD64F-5FFA-42D6-BEF0-D85406CA50AB}" type="datetimeFigureOut">
              <a:rPr lang="uk-UA" smtClean="0"/>
              <a:t>29.10.2022</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7D166C8-A5CE-46BB-A450-1938D0DB6DBE}" type="slidenum">
              <a:rPr lang="uk-UA" smtClean="0"/>
              <a:t>‹#›</a:t>
            </a:fld>
            <a:endParaRPr lang="uk-UA"/>
          </a:p>
        </p:txBody>
      </p:sp>
    </p:spTree>
    <p:extLst>
      <p:ext uri="{BB962C8B-B14F-4D97-AF65-F5344CB8AC3E}">
        <p14:creationId xmlns:p14="http://schemas.microsoft.com/office/powerpoint/2010/main" val="2537981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DBD64F-5FFA-42D6-BEF0-D85406CA50AB}" type="datetimeFigureOut">
              <a:rPr lang="uk-UA" smtClean="0"/>
              <a:t>29.10.2022</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47D166C8-A5CE-46BB-A450-1938D0DB6DBE}" type="slidenum">
              <a:rPr lang="uk-UA" smtClean="0"/>
              <a:t>‹#›</a:t>
            </a:fld>
            <a:endParaRPr lang="uk-UA"/>
          </a:p>
        </p:txBody>
      </p:sp>
    </p:spTree>
    <p:extLst>
      <p:ext uri="{BB962C8B-B14F-4D97-AF65-F5344CB8AC3E}">
        <p14:creationId xmlns:p14="http://schemas.microsoft.com/office/powerpoint/2010/main" val="21778835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15DBD64F-5FFA-42D6-BEF0-D85406CA50AB}" type="datetimeFigureOut">
              <a:rPr lang="uk-UA" smtClean="0"/>
              <a:t>29.10.2022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7D166C8-A5CE-46BB-A450-1938D0DB6DBE}" type="slidenum">
              <a:rPr lang="uk-UA" smtClean="0"/>
              <a:t>‹#›</a:t>
            </a:fld>
            <a:endParaRPr lang="uk-UA"/>
          </a:p>
        </p:txBody>
      </p:sp>
    </p:spTree>
    <p:extLst>
      <p:ext uri="{BB962C8B-B14F-4D97-AF65-F5344CB8AC3E}">
        <p14:creationId xmlns:p14="http://schemas.microsoft.com/office/powerpoint/2010/main" val="255900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7D166C8-A5CE-46BB-A450-1938D0DB6DBE}" type="slidenum">
              <a:rPr lang="uk-UA" smtClean="0"/>
              <a:t>‹#›</a:t>
            </a:fld>
            <a:endParaRPr lang="uk-UA"/>
          </a:p>
        </p:txBody>
      </p:sp>
      <p:sp>
        <p:nvSpPr>
          <p:cNvPr id="5" name="Date Placeholder 4"/>
          <p:cNvSpPr>
            <a:spLocks noGrp="1"/>
          </p:cNvSpPr>
          <p:nvPr>
            <p:ph type="dt" sz="half" idx="10"/>
          </p:nvPr>
        </p:nvSpPr>
        <p:spPr/>
        <p:txBody>
          <a:bodyPr/>
          <a:lstStyle/>
          <a:p>
            <a:fld id="{15DBD64F-5FFA-42D6-BEF0-D85406CA50AB}" type="datetimeFigureOut">
              <a:rPr lang="uk-UA" smtClean="0"/>
              <a:t>29.10.2022</a:t>
            </a:fld>
            <a:endParaRPr lang="uk-UA"/>
          </a:p>
        </p:txBody>
      </p:sp>
    </p:spTree>
    <p:extLst>
      <p:ext uri="{BB962C8B-B14F-4D97-AF65-F5344CB8AC3E}">
        <p14:creationId xmlns:p14="http://schemas.microsoft.com/office/powerpoint/2010/main" val="2619060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5DBD64F-5FFA-42D6-BEF0-D85406CA50AB}" type="datetimeFigureOut">
              <a:rPr lang="uk-UA" smtClean="0"/>
              <a:t>29.10.2022</a:t>
            </a:fld>
            <a:endParaRPr lang="uk-U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7D166C8-A5CE-46BB-A450-1938D0DB6DBE}" type="slidenum">
              <a:rPr lang="uk-UA" smtClean="0"/>
              <a:t>‹#›</a:t>
            </a:fld>
            <a:endParaRPr lang="uk-UA"/>
          </a:p>
        </p:txBody>
      </p:sp>
    </p:spTree>
    <p:extLst>
      <p:ext uri="{BB962C8B-B14F-4D97-AF65-F5344CB8AC3E}">
        <p14:creationId xmlns:p14="http://schemas.microsoft.com/office/powerpoint/2010/main" val="87099969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blank.dtkt.ua/search?query=&amp;tax=&amp;authority=&amp;form=70&amp;type=&amp;period" TargetMode="External"/><Relationship Id="rId2" Type="http://schemas.openxmlformats.org/officeDocument/2006/relationships/hyperlink" Target="https://zakon.rada.gov.ua/laws/show/996-14"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microsoft.com/office/2007/relationships/hdphoto" Target="../media/hdphoto1.wdp"/><Relationship Id="rId7" Type="http://schemas.microsoft.com/office/2007/relationships/hdphoto" Target="../media/hdphoto3.wdp"/><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3.png"/><Relationship Id="rId5" Type="http://schemas.microsoft.com/office/2007/relationships/hdphoto" Target="../media/hdphoto2.wdp"/><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4.xml"/><Relationship Id="rId13" Type="http://schemas.openxmlformats.org/officeDocument/2006/relationships/diagramLayout" Target="../diagrams/layout5.xml"/><Relationship Id="rId3" Type="http://schemas.openxmlformats.org/officeDocument/2006/relationships/diagramLayout" Target="../diagrams/layout3.xml"/><Relationship Id="rId7" Type="http://schemas.openxmlformats.org/officeDocument/2006/relationships/diagramData" Target="../diagrams/data4.xml"/><Relationship Id="rId12" Type="http://schemas.openxmlformats.org/officeDocument/2006/relationships/diagramData" Target="../diagrams/data5.xml"/><Relationship Id="rId2" Type="http://schemas.openxmlformats.org/officeDocument/2006/relationships/diagramData" Target="../diagrams/data3.xml"/><Relationship Id="rId16" Type="http://schemas.microsoft.com/office/2007/relationships/diagramDrawing" Target="../diagrams/drawing5.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5" Type="http://schemas.openxmlformats.org/officeDocument/2006/relationships/diagramColors" Target="../diagrams/colors5.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 Id="rId1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07067" y="1136073"/>
            <a:ext cx="7766936" cy="3643745"/>
          </a:xfrm>
        </p:spPr>
        <p:txBody>
          <a:bodyPr/>
          <a:lstStyle/>
          <a:p>
            <a:pPr algn="ctr"/>
            <a:r>
              <a:rPr lang="uk-UA" sz="8000" dirty="0" smtClean="0"/>
              <a:t>Облік виробничих запасів</a:t>
            </a:r>
            <a:endParaRPr lang="uk-UA" sz="8000" dirty="0"/>
          </a:p>
        </p:txBody>
      </p:sp>
    </p:spTree>
    <p:extLst>
      <p:ext uri="{BB962C8B-B14F-4D97-AF65-F5344CB8AC3E}">
        <p14:creationId xmlns:p14="http://schemas.microsoft.com/office/powerpoint/2010/main" val="10522663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558687937"/>
              </p:ext>
            </p:extLst>
          </p:nvPr>
        </p:nvGraphicFramePr>
        <p:xfrm>
          <a:off x="0" y="0"/>
          <a:ext cx="12192000" cy="6858000"/>
        </p:xfrm>
        <a:graphic>
          <a:graphicData uri="http://schemas.openxmlformats.org/drawingml/2006/table">
            <a:tbl>
              <a:tblPr firstRow="1" bandRow="1">
                <a:tableStyleId>{073A0DAA-6AF3-43AB-8588-CEC1D06C72B9}</a:tableStyleId>
              </a:tblPr>
              <a:tblGrid>
                <a:gridCol w="2615184">
                  <a:extLst>
                    <a:ext uri="{9D8B030D-6E8A-4147-A177-3AD203B41FA5}">
                      <a16:colId xmlns:a16="http://schemas.microsoft.com/office/drawing/2014/main" xmlns="" val="907714543"/>
                    </a:ext>
                  </a:extLst>
                </a:gridCol>
                <a:gridCol w="9576816">
                  <a:extLst>
                    <a:ext uri="{9D8B030D-6E8A-4147-A177-3AD203B41FA5}">
                      <a16:colId xmlns:a16="http://schemas.microsoft.com/office/drawing/2014/main" xmlns="" val="3212248183"/>
                    </a:ext>
                  </a:extLst>
                </a:gridCol>
              </a:tblGrid>
              <a:tr h="1025680">
                <a:tc>
                  <a:txBody>
                    <a:bodyPr/>
                    <a:lstStyle/>
                    <a:p>
                      <a:pPr algn="ctr" fontAlgn="base"/>
                      <a:r>
                        <a:rPr lang="uk-UA" b="1" dirty="0">
                          <a:solidFill>
                            <a:schemeClr val="bg1"/>
                          </a:solidFill>
                          <a:effectLst/>
                        </a:rPr>
                        <a:t>Рахунок (субрахунок) бухгалтерського обліку</a:t>
                      </a:r>
                      <a:endParaRPr lang="uk-UA" b="0" dirty="0">
                        <a:solidFill>
                          <a:schemeClr val="bg1"/>
                        </a:solidFill>
                        <a:effectLst/>
                      </a:endParaRPr>
                    </a:p>
                  </a:txBody>
                  <a:tcPr marL="95250" marR="95250" marT="66675" marB="66675"/>
                </a:tc>
                <a:tc>
                  <a:txBody>
                    <a:bodyPr/>
                    <a:lstStyle/>
                    <a:p>
                      <a:pPr algn="ctr" fontAlgn="base"/>
                      <a:r>
                        <a:rPr lang="uk-UA" b="1" dirty="0">
                          <a:solidFill>
                            <a:schemeClr val="bg1"/>
                          </a:solidFill>
                          <a:effectLst/>
                        </a:rPr>
                        <a:t>Зміст рахунку (субрахунку)</a:t>
                      </a:r>
                      <a:endParaRPr lang="uk-UA" b="0" dirty="0">
                        <a:solidFill>
                          <a:schemeClr val="bg1"/>
                        </a:solidFill>
                        <a:effectLst/>
                      </a:endParaRPr>
                    </a:p>
                  </a:txBody>
                  <a:tcPr marL="95250" marR="95250" marT="66675" marB="66675"/>
                </a:tc>
                <a:extLst>
                  <a:ext uri="{0D108BD9-81ED-4DB2-BD59-A6C34878D82A}">
                    <a16:rowId xmlns:a16="http://schemas.microsoft.com/office/drawing/2014/main" xmlns="" val="2914090347"/>
                  </a:ext>
                </a:extLst>
              </a:tr>
              <a:tr h="1614118">
                <a:tc>
                  <a:txBody>
                    <a:bodyPr/>
                    <a:lstStyle/>
                    <a:p>
                      <a:pPr fontAlgn="base"/>
                      <a:r>
                        <a:rPr lang="uk-UA" b="0" dirty="0">
                          <a:solidFill>
                            <a:srgbClr val="333333"/>
                          </a:solidFill>
                          <a:effectLst/>
                        </a:rPr>
                        <a:t>203 «Паливо»</a:t>
                      </a:r>
                    </a:p>
                  </a:txBody>
                  <a:tcPr marL="95250" marR="95250" marT="66675" marB="66675"/>
                </a:tc>
                <a:tc>
                  <a:txBody>
                    <a:bodyPr/>
                    <a:lstStyle/>
                    <a:p>
                      <a:pPr fontAlgn="base"/>
                      <a:r>
                        <a:rPr lang="uk-UA" b="0">
                          <a:solidFill>
                            <a:srgbClr val="333333"/>
                          </a:solidFill>
                          <a:effectLst/>
                        </a:rPr>
                        <a:t>Тут обліковують наявність і рух палива (нафтопродуктів, твердого палива, мастильних матеріалів), яке отримується або заготовлюється для технологічних потреб виробництва, експлуатації транспортних засобів, а також для виробництва енергії й опалення будівель. На цьому субрахунку також обліковують оплачені талони на нафтопродукти і газ</a:t>
                      </a:r>
                    </a:p>
                  </a:txBody>
                  <a:tcPr marL="95250" marR="95250" marT="66675" marB="66675"/>
                </a:tc>
                <a:extLst>
                  <a:ext uri="{0D108BD9-81ED-4DB2-BD59-A6C34878D82A}">
                    <a16:rowId xmlns:a16="http://schemas.microsoft.com/office/drawing/2014/main" xmlns="" val="2112496607"/>
                  </a:ext>
                </a:extLst>
              </a:tr>
              <a:tr h="1284185">
                <a:tc>
                  <a:txBody>
                    <a:bodyPr/>
                    <a:lstStyle/>
                    <a:p>
                      <a:pPr fontAlgn="base"/>
                      <a:r>
                        <a:rPr lang="ru-RU" b="0">
                          <a:solidFill>
                            <a:srgbClr val="333333"/>
                          </a:solidFill>
                          <a:effectLst/>
                        </a:rPr>
                        <a:t>204 «Тара й тарні матеріали»</a:t>
                      </a:r>
                    </a:p>
                  </a:txBody>
                  <a:tcPr marL="95250" marR="95250" marT="66675" marB="66675"/>
                </a:tc>
                <a:tc>
                  <a:txBody>
                    <a:bodyPr/>
                    <a:lstStyle/>
                    <a:p>
                      <a:pPr fontAlgn="base"/>
                      <a:r>
                        <a:rPr lang="uk-UA" b="0">
                          <a:solidFill>
                            <a:srgbClr val="333333"/>
                          </a:solidFill>
                          <a:effectLst/>
                        </a:rPr>
                        <a:t>Тут відображають наявність і рух усіх видів тари (крім тари, що використовується як господарський інвентар), а також матеріалів і деталей, які використовуються для виготовлення тари та її ремонту (деталі для збирання ящиків, бочкова клепка тощо)</a:t>
                      </a:r>
                    </a:p>
                  </a:txBody>
                  <a:tcPr marL="95250" marR="95250" marT="66675" marB="66675"/>
                </a:tc>
                <a:extLst>
                  <a:ext uri="{0D108BD9-81ED-4DB2-BD59-A6C34878D82A}">
                    <a16:rowId xmlns:a16="http://schemas.microsoft.com/office/drawing/2014/main" xmlns="" val="1814424261"/>
                  </a:ext>
                </a:extLst>
              </a:tr>
              <a:tr h="1319899">
                <a:tc>
                  <a:txBody>
                    <a:bodyPr/>
                    <a:lstStyle/>
                    <a:p>
                      <a:pPr fontAlgn="base"/>
                      <a:r>
                        <a:rPr lang="uk-UA" b="0">
                          <a:solidFill>
                            <a:srgbClr val="333333"/>
                          </a:solidFill>
                          <a:effectLst/>
                        </a:rPr>
                        <a:t>205 «Будівельні матеріали»</a:t>
                      </a:r>
                    </a:p>
                  </a:txBody>
                  <a:tcPr marL="95250" marR="95250" marT="66675" marB="66675"/>
                </a:tc>
                <a:tc>
                  <a:txBody>
                    <a:bodyPr/>
                    <a:lstStyle/>
                    <a:p>
                      <a:pPr fontAlgn="base"/>
                      <a:r>
                        <a:rPr lang="uk-UA" b="0">
                          <a:solidFill>
                            <a:srgbClr val="333333"/>
                          </a:solidFill>
                          <a:effectLst/>
                        </a:rPr>
                        <a:t>На цьому субрахунку підприємства-забудовники відображають рух будматеріалів, конструкцій і деталей, обладнання і комплектуючих виробів, що підлягають монтажу, та інших матеріальних цінностей, необхідних для виконання будівельно-монтажних робіт, виготовлення будівельних деталей і конструкцій</a:t>
                      </a:r>
                    </a:p>
                  </a:txBody>
                  <a:tcPr marL="95250" marR="95250" marT="66675" marB="66675"/>
                </a:tc>
                <a:extLst>
                  <a:ext uri="{0D108BD9-81ED-4DB2-BD59-A6C34878D82A}">
                    <a16:rowId xmlns:a16="http://schemas.microsoft.com/office/drawing/2014/main" xmlns="" val="3573338306"/>
                  </a:ext>
                </a:extLst>
              </a:tr>
              <a:tr h="1614118">
                <a:tc>
                  <a:txBody>
                    <a:bodyPr/>
                    <a:lstStyle/>
                    <a:p>
                      <a:pPr fontAlgn="base"/>
                      <a:r>
                        <a:rPr lang="ru-RU" b="0">
                          <a:solidFill>
                            <a:srgbClr val="333333"/>
                          </a:solidFill>
                          <a:effectLst/>
                        </a:rPr>
                        <a:t>206 «Матеріали, передані в переробку»</a:t>
                      </a:r>
                    </a:p>
                  </a:txBody>
                  <a:tcPr marL="95250" marR="95250" marT="66675" marB="66675"/>
                </a:tc>
                <a:tc>
                  <a:txBody>
                    <a:bodyPr/>
                    <a:lstStyle/>
                    <a:p>
                      <a:pPr fontAlgn="base"/>
                      <a:r>
                        <a:rPr lang="uk-UA" b="0" dirty="0">
                          <a:solidFill>
                            <a:srgbClr val="333333"/>
                          </a:solidFill>
                          <a:effectLst/>
                        </a:rPr>
                        <a:t>На цьому субрахунку обліковують матеріали, які передані в переробку на сторону і які надалі включаються до складу собівартості отриманих з них виробів.</a:t>
                      </a:r>
                    </a:p>
                    <a:p>
                      <a:pPr fontAlgn="base"/>
                      <a:r>
                        <a:rPr lang="uk-UA" b="0" dirty="0">
                          <a:solidFill>
                            <a:srgbClr val="333333"/>
                          </a:solidFill>
                          <a:effectLst/>
                        </a:rPr>
                        <a:t>Аналітичний облік матеріалів, переданих у переробку, ведуть у розрізі, що забезпечує інформацію про підприємства-переробники і контроль над операціями з переробки і відповідними витратами</a:t>
                      </a:r>
                    </a:p>
                  </a:txBody>
                  <a:tcPr marL="95250" marR="95250" marT="66675" marB="66675"/>
                </a:tc>
                <a:extLst>
                  <a:ext uri="{0D108BD9-81ED-4DB2-BD59-A6C34878D82A}">
                    <a16:rowId xmlns:a16="http://schemas.microsoft.com/office/drawing/2014/main" xmlns="" val="2008856098"/>
                  </a:ext>
                </a:extLst>
              </a:tr>
            </a:tbl>
          </a:graphicData>
        </a:graphic>
      </p:graphicFrame>
    </p:spTree>
    <p:extLst>
      <p:ext uri="{BB962C8B-B14F-4D97-AF65-F5344CB8AC3E}">
        <p14:creationId xmlns:p14="http://schemas.microsoft.com/office/powerpoint/2010/main" val="1546992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881545425"/>
              </p:ext>
            </p:extLst>
          </p:nvPr>
        </p:nvGraphicFramePr>
        <p:xfrm>
          <a:off x="0" y="0"/>
          <a:ext cx="12192000" cy="6858001"/>
        </p:xfrm>
        <a:graphic>
          <a:graphicData uri="http://schemas.openxmlformats.org/drawingml/2006/table">
            <a:tbl>
              <a:tblPr firstRow="1" bandRow="1">
                <a:tableStyleId>{073A0DAA-6AF3-43AB-8588-CEC1D06C72B9}</a:tableStyleId>
              </a:tblPr>
              <a:tblGrid>
                <a:gridCol w="2615184">
                  <a:extLst>
                    <a:ext uri="{9D8B030D-6E8A-4147-A177-3AD203B41FA5}">
                      <a16:colId xmlns:a16="http://schemas.microsoft.com/office/drawing/2014/main" xmlns="" val="907714543"/>
                    </a:ext>
                  </a:extLst>
                </a:gridCol>
                <a:gridCol w="9576816">
                  <a:extLst>
                    <a:ext uri="{9D8B030D-6E8A-4147-A177-3AD203B41FA5}">
                      <a16:colId xmlns:a16="http://schemas.microsoft.com/office/drawing/2014/main" xmlns="" val="3212248183"/>
                    </a:ext>
                  </a:extLst>
                </a:gridCol>
              </a:tblGrid>
              <a:tr h="1065461">
                <a:tc>
                  <a:txBody>
                    <a:bodyPr/>
                    <a:lstStyle/>
                    <a:p>
                      <a:pPr algn="ctr" fontAlgn="base"/>
                      <a:r>
                        <a:rPr lang="uk-UA" b="1" dirty="0">
                          <a:solidFill>
                            <a:schemeClr val="bg1"/>
                          </a:solidFill>
                          <a:effectLst/>
                        </a:rPr>
                        <a:t>Рахунок (субрахунок) бухгалтерського обліку</a:t>
                      </a:r>
                      <a:endParaRPr lang="uk-UA" b="0" dirty="0">
                        <a:solidFill>
                          <a:schemeClr val="bg1"/>
                        </a:solidFill>
                        <a:effectLst/>
                      </a:endParaRPr>
                    </a:p>
                  </a:txBody>
                  <a:tcPr marL="95250" marR="95250" marT="66675" marB="66675"/>
                </a:tc>
                <a:tc>
                  <a:txBody>
                    <a:bodyPr/>
                    <a:lstStyle/>
                    <a:p>
                      <a:pPr algn="ctr" fontAlgn="base"/>
                      <a:r>
                        <a:rPr lang="uk-UA" b="1" dirty="0">
                          <a:solidFill>
                            <a:schemeClr val="bg1"/>
                          </a:solidFill>
                          <a:effectLst/>
                        </a:rPr>
                        <a:t>Зміст рахунку (субрахунку)</a:t>
                      </a:r>
                      <a:endParaRPr lang="uk-UA" b="0" dirty="0">
                        <a:solidFill>
                          <a:schemeClr val="bg1"/>
                        </a:solidFill>
                        <a:effectLst/>
                      </a:endParaRPr>
                    </a:p>
                  </a:txBody>
                  <a:tcPr marL="95250" marR="95250" marT="66675" marB="66675"/>
                </a:tc>
                <a:extLst>
                  <a:ext uri="{0D108BD9-81ED-4DB2-BD59-A6C34878D82A}">
                    <a16:rowId xmlns:a16="http://schemas.microsoft.com/office/drawing/2014/main" xmlns="" val="2914090347"/>
                  </a:ext>
                </a:extLst>
              </a:tr>
              <a:tr h="2133468">
                <a:tc>
                  <a:txBody>
                    <a:bodyPr/>
                    <a:lstStyle/>
                    <a:p>
                      <a:pPr fontAlgn="base"/>
                      <a:r>
                        <a:rPr lang="uk-UA" b="0" dirty="0">
                          <a:solidFill>
                            <a:srgbClr val="333333"/>
                          </a:solidFill>
                          <a:effectLst/>
                        </a:rPr>
                        <a:t>207 «Запасні частини»</a:t>
                      </a:r>
                    </a:p>
                  </a:txBody>
                  <a:tcPr marL="95250" marR="95250" marT="66675" marB="66675"/>
                </a:tc>
                <a:tc>
                  <a:txBody>
                    <a:bodyPr/>
                    <a:lstStyle/>
                    <a:p>
                      <a:pPr fontAlgn="base"/>
                      <a:r>
                        <a:rPr lang="uk-UA" b="0" dirty="0">
                          <a:solidFill>
                            <a:srgbClr val="333333"/>
                          </a:solidFill>
                          <a:effectLst/>
                        </a:rPr>
                        <a:t>Тут ведуть облік придбаних або виготовлених запасних частин, готових деталей, вузлів, агрегатів, які використовуються для проведення ремонтів, заміни зношених частин машин, обладнання, транспортних засобів, інструменту, а також автомобільних шин у запасі й обороті. Тут же ведуть облік обмінного фонду повнокомплектних машин, устаткування, двигунів, вузлів, агрегатів, що створюються в ремонтних підрозділах підприємств або на ремонтних підприємствах</a:t>
                      </a:r>
                      <a:r>
                        <a:rPr lang="uk-UA" b="0" dirty="0" smtClean="0">
                          <a:solidFill>
                            <a:srgbClr val="333333"/>
                          </a:solidFill>
                          <a:effectLst/>
                        </a:rPr>
                        <a:t>.</a:t>
                      </a:r>
                      <a:endParaRPr lang="uk-UA" b="0" dirty="0">
                        <a:solidFill>
                          <a:srgbClr val="333333"/>
                        </a:solidFill>
                        <a:effectLst/>
                      </a:endParaRPr>
                    </a:p>
                  </a:txBody>
                  <a:tcPr marL="95250" marR="95250" marT="66675" marB="66675"/>
                </a:tc>
                <a:extLst>
                  <a:ext uri="{0D108BD9-81ED-4DB2-BD59-A6C34878D82A}">
                    <a16:rowId xmlns:a16="http://schemas.microsoft.com/office/drawing/2014/main" xmlns="" val="2112496607"/>
                  </a:ext>
                </a:extLst>
              </a:tr>
              <a:tr h="1982351">
                <a:tc>
                  <a:txBody>
                    <a:bodyPr/>
                    <a:lstStyle/>
                    <a:p>
                      <a:pPr fontAlgn="base"/>
                      <a:r>
                        <a:rPr lang="uk-UA" b="0">
                          <a:solidFill>
                            <a:srgbClr val="333333"/>
                          </a:solidFill>
                          <a:effectLst/>
                        </a:rPr>
                        <a:t>208 «Матеріали сільськогосподарського призначення»</a:t>
                      </a:r>
                    </a:p>
                  </a:txBody>
                  <a:tcPr marL="95250" marR="95250" marT="66675" marB="66675"/>
                </a:tc>
                <a:tc>
                  <a:txBody>
                    <a:bodyPr/>
                    <a:lstStyle/>
                    <a:p>
                      <a:pPr fontAlgn="base"/>
                      <a:r>
                        <a:rPr lang="uk-UA" b="0">
                          <a:solidFill>
                            <a:srgbClr val="333333"/>
                          </a:solidFill>
                          <a:effectLst/>
                        </a:rPr>
                        <a:t>На цьому субрахунку обліковують мінеральні добрива, отрутохімікати для боротьби зі шкідниками і хворобами сільгоспкультур, біопрепарати, медикаменти, хімікати, які використовуються для боротьби з хворобами сільськогосподарських тварин. Тут також відображають саджанці, насіння і корми (покупні та власного вирощування), що використовуються для висадки, посіву і відгодівлі тварин безпосередньо в господарстві</a:t>
                      </a:r>
                    </a:p>
                  </a:txBody>
                  <a:tcPr marL="95250" marR="95250" marT="66675" marB="66675"/>
                </a:tc>
                <a:extLst>
                  <a:ext uri="{0D108BD9-81ED-4DB2-BD59-A6C34878D82A}">
                    <a16:rowId xmlns:a16="http://schemas.microsoft.com/office/drawing/2014/main" xmlns="" val="1814424261"/>
                  </a:ext>
                </a:extLst>
              </a:tr>
              <a:tr h="1676721">
                <a:tc>
                  <a:txBody>
                    <a:bodyPr/>
                    <a:lstStyle/>
                    <a:p>
                      <a:pPr fontAlgn="base"/>
                      <a:r>
                        <a:rPr lang="uk-UA" b="0">
                          <a:solidFill>
                            <a:srgbClr val="333333"/>
                          </a:solidFill>
                          <a:effectLst/>
                        </a:rPr>
                        <a:t>209 «Інші матеріали»</a:t>
                      </a:r>
                    </a:p>
                  </a:txBody>
                  <a:tcPr marL="95250" marR="95250" marT="66675" marB="66675"/>
                </a:tc>
                <a:tc>
                  <a:txBody>
                    <a:bodyPr/>
                    <a:lstStyle/>
                    <a:p>
                      <a:pPr fontAlgn="base"/>
                      <a:r>
                        <a:rPr lang="uk-UA" b="0" dirty="0">
                          <a:solidFill>
                            <a:srgbClr val="333333"/>
                          </a:solidFill>
                          <a:effectLst/>
                        </a:rPr>
                        <a:t>На цьому субрахунку обліковують бланки суворого обліку (за вартістю придбання), відходи виробництва (обрубку, обрізку, стружку тощо), невиправний брак, матеріальні цінності, отримані від ліквідації основних засобів, які не можуть бути використані як матеріали, паливо або запасні частини на цьому підприємстві (металобрухт, утиль), зношені шини тощо</a:t>
                      </a:r>
                    </a:p>
                  </a:txBody>
                  <a:tcPr marL="95250" marR="95250" marT="66675" marB="66675"/>
                </a:tc>
                <a:extLst>
                  <a:ext uri="{0D108BD9-81ED-4DB2-BD59-A6C34878D82A}">
                    <a16:rowId xmlns:a16="http://schemas.microsoft.com/office/drawing/2014/main" xmlns="" val="3573338306"/>
                  </a:ext>
                </a:extLst>
              </a:tr>
            </a:tbl>
          </a:graphicData>
        </a:graphic>
      </p:graphicFrame>
    </p:spTree>
    <p:extLst>
      <p:ext uri="{BB962C8B-B14F-4D97-AF65-F5344CB8AC3E}">
        <p14:creationId xmlns:p14="http://schemas.microsoft.com/office/powerpoint/2010/main" val="16123537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smtClean="0"/>
              <a:t>2. Документування </a:t>
            </a:r>
            <a:r>
              <a:rPr lang="uk-UA" dirty="0"/>
              <a:t>операцій з виробничими </a:t>
            </a:r>
            <a:r>
              <a:rPr lang="uk-UA" dirty="0" smtClean="0"/>
              <a:t>запасами</a:t>
            </a:r>
            <a:endParaRPr lang="uk-UA" dirty="0"/>
          </a:p>
        </p:txBody>
      </p:sp>
      <p:sp>
        <p:nvSpPr>
          <p:cNvPr id="3" name="Объект 2"/>
          <p:cNvSpPr>
            <a:spLocks noGrp="1"/>
          </p:cNvSpPr>
          <p:nvPr>
            <p:ph idx="1"/>
          </p:nvPr>
        </p:nvSpPr>
        <p:spPr>
          <a:xfrm>
            <a:off x="677334" y="2560320"/>
            <a:ext cx="8596668" cy="3481042"/>
          </a:xfrm>
        </p:spPr>
        <p:txBody>
          <a:bodyPr>
            <a:normAutofit fontScale="77500" lnSpcReduction="20000"/>
          </a:bodyPr>
          <a:lstStyle/>
          <a:p>
            <a:pPr marL="0" indent="0">
              <a:buNone/>
            </a:pPr>
            <a:r>
              <a:rPr lang="uk-UA" dirty="0" smtClean="0">
                <a:solidFill>
                  <a:schemeClr val="tx1"/>
                </a:solidFill>
              </a:rPr>
              <a:t>Стаття 9</a:t>
            </a:r>
          </a:p>
          <a:p>
            <a:pPr marL="0" indent="0">
              <a:buNone/>
            </a:pPr>
            <a:endParaRPr lang="uk-UA" dirty="0">
              <a:solidFill>
                <a:schemeClr val="tx1"/>
              </a:solidFill>
            </a:endParaRPr>
          </a:p>
          <a:p>
            <a:pPr marL="0" indent="0">
              <a:buNone/>
            </a:pPr>
            <a:r>
              <a:rPr lang="cs-CZ" dirty="0" smtClean="0">
                <a:solidFill>
                  <a:schemeClr val="tx1"/>
                </a:solidFill>
                <a:hlinkClick r:id="rId2"/>
              </a:rPr>
              <a:t>https</a:t>
            </a:r>
            <a:r>
              <a:rPr lang="cs-CZ" dirty="0">
                <a:solidFill>
                  <a:schemeClr val="tx1"/>
                </a:solidFill>
                <a:hlinkClick r:id="rId2"/>
              </a:rPr>
              <a:t>://</a:t>
            </a:r>
            <a:r>
              <a:rPr lang="cs-CZ" dirty="0" smtClean="0">
                <a:solidFill>
                  <a:schemeClr val="tx1"/>
                </a:solidFill>
                <a:hlinkClick r:id="rId2"/>
              </a:rPr>
              <a:t>zakon.rada.gov.ua/laws/show/996-14#Text</a:t>
            </a:r>
            <a:endParaRPr lang="uk-UA" dirty="0" smtClean="0">
              <a:solidFill>
                <a:schemeClr val="tx1"/>
              </a:solidFill>
            </a:endParaRPr>
          </a:p>
          <a:p>
            <a:pPr marL="0" indent="0">
              <a:buNone/>
            </a:pPr>
            <a:endParaRPr lang="uk-UA" dirty="0" smtClean="0">
              <a:solidFill>
                <a:schemeClr val="tx1"/>
              </a:solidFill>
            </a:endParaRPr>
          </a:p>
          <a:p>
            <a:pPr marL="0" indent="0">
              <a:buNone/>
            </a:pPr>
            <a:endParaRPr lang="uk-UA" dirty="0">
              <a:solidFill>
                <a:schemeClr val="tx1"/>
              </a:solidFill>
            </a:endParaRPr>
          </a:p>
          <a:p>
            <a:pPr marL="0" indent="0">
              <a:buNone/>
            </a:pPr>
            <a:r>
              <a:rPr lang="uk-UA" dirty="0" smtClean="0">
                <a:solidFill>
                  <a:schemeClr val="tx1"/>
                </a:solidFill>
              </a:rPr>
              <a:t>Додаткові ресурси:</a:t>
            </a:r>
          </a:p>
          <a:p>
            <a:pPr marL="0" indent="0">
              <a:buNone/>
            </a:pPr>
            <a:r>
              <a:rPr lang="cs-CZ" dirty="0">
                <a:solidFill>
                  <a:schemeClr val="tx1"/>
                </a:solidFill>
              </a:rPr>
              <a:t>https://bux-help.pp.ua/%D0%B0%D0%BD%D0%B0%D0%BB%D1%96%D1%82%D0%B8%D1%87%D0%BD%D1%96-%D1%81%D1%82%D0%B0%D1%82%D1%82%D1%96/14-%D0%BE%D0%B1%D0%BB%D1%96%D0%BA-%D0%B7%D0%B0%D0%BF%D0%B0%D1%81%D1%96%D0%B2/182-%D0%BF%D0%B5%D1%80%D0%B2%D0%B8%D0%BD%D0%BD%D1%96-%D0%B4%D0%BE%D0%BA%D1%83%D0%BC%D0%B5%D0%BD%D1%82%D0%B8-%D0%B7-%D0%BE%D0%B1%D0%BB%D1%96%D0%BA%D1%83-%</a:t>
            </a:r>
            <a:r>
              <a:rPr lang="cs-CZ" dirty="0" smtClean="0">
                <a:solidFill>
                  <a:schemeClr val="tx1"/>
                </a:solidFill>
              </a:rPr>
              <a:t>D0%B7%D0%B0%D0%BF%D0%B0%D1%81%D1%96%D0%B2</a:t>
            </a:r>
            <a:endParaRPr lang="uk-UA" dirty="0" smtClean="0">
              <a:solidFill>
                <a:schemeClr val="tx1"/>
              </a:solidFill>
            </a:endParaRPr>
          </a:p>
          <a:p>
            <a:pPr marL="0" indent="0">
              <a:buNone/>
            </a:pPr>
            <a:r>
              <a:rPr lang="cs-CZ" dirty="0" smtClean="0">
                <a:solidFill>
                  <a:schemeClr val="tx1"/>
                </a:solidFill>
                <a:hlinkClick r:id="rId3"/>
              </a:rPr>
              <a:t>https</a:t>
            </a:r>
            <a:r>
              <a:rPr lang="cs-CZ" dirty="0">
                <a:solidFill>
                  <a:schemeClr val="tx1"/>
                </a:solidFill>
                <a:hlinkClick r:id="rId3"/>
              </a:rPr>
              <a:t>://blank.dtkt.ua/search?query=&amp;tax=&amp;authority=&amp;form=70&amp;type=&amp;period</a:t>
            </a:r>
            <a:r>
              <a:rPr lang="cs-CZ" dirty="0">
                <a:solidFill>
                  <a:schemeClr val="tx1"/>
                </a:solidFill>
              </a:rPr>
              <a:t>=</a:t>
            </a:r>
            <a:endParaRPr lang="uk-UA" dirty="0">
              <a:solidFill>
                <a:schemeClr val="tx1"/>
              </a:solidFill>
            </a:endParaRPr>
          </a:p>
          <a:p>
            <a:pPr marL="0" indent="0">
              <a:buNone/>
            </a:pPr>
            <a:endParaRPr lang="uk-UA" dirty="0">
              <a:solidFill>
                <a:schemeClr val="tx1"/>
              </a:solidFill>
            </a:endParaRPr>
          </a:p>
        </p:txBody>
      </p:sp>
    </p:spTree>
    <p:extLst>
      <p:ext uri="{BB962C8B-B14F-4D97-AF65-F5344CB8AC3E}">
        <p14:creationId xmlns:p14="http://schemas.microsoft.com/office/powerpoint/2010/main" val="17799512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smtClean="0"/>
              <a:t>3. Облік </a:t>
            </a:r>
            <a:r>
              <a:rPr lang="uk-UA" dirty="0"/>
              <a:t>надходження виробничих </a:t>
            </a:r>
            <a:r>
              <a:rPr lang="uk-UA" dirty="0" smtClean="0"/>
              <a:t>запасів</a:t>
            </a:r>
            <a:endParaRPr lang="uk-UA" dirty="0"/>
          </a:p>
        </p:txBody>
      </p:sp>
      <p:sp>
        <p:nvSpPr>
          <p:cNvPr id="3" name="Объект 2"/>
          <p:cNvSpPr>
            <a:spLocks noGrp="1"/>
          </p:cNvSpPr>
          <p:nvPr>
            <p:ph idx="1"/>
          </p:nvPr>
        </p:nvSpPr>
        <p:spPr>
          <a:xfrm>
            <a:off x="677334" y="2160589"/>
            <a:ext cx="8596668" cy="4459667"/>
          </a:xfrm>
        </p:spPr>
        <p:txBody>
          <a:bodyPr>
            <a:normAutofit/>
          </a:bodyPr>
          <a:lstStyle/>
          <a:p>
            <a:pPr>
              <a:buNone/>
            </a:pPr>
            <a:r>
              <a:rPr lang="ru-RU" altLang="uk-UA" sz="2400" dirty="0" err="1">
                <a:solidFill>
                  <a:schemeClr val="tx1"/>
                </a:solidFill>
              </a:rPr>
              <a:t>Iснують</a:t>
            </a:r>
            <a:r>
              <a:rPr lang="ru-RU" altLang="uk-UA" sz="2400" dirty="0">
                <a:solidFill>
                  <a:schemeClr val="tx1"/>
                </a:solidFill>
              </a:rPr>
              <a:t> </a:t>
            </a:r>
            <a:r>
              <a:rPr lang="ru-RU" altLang="uk-UA" sz="2400" dirty="0" err="1">
                <a:solidFill>
                  <a:schemeClr val="tx1"/>
                </a:solidFill>
              </a:rPr>
              <a:t>рiзнi</a:t>
            </a:r>
            <a:r>
              <a:rPr lang="ru-RU" altLang="uk-UA" sz="2400" dirty="0">
                <a:solidFill>
                  <a:schemeClr val="tx1"/>
                </a:solidFill>
              </a:rPr>
              <a:t> шляхи </a:t>
            </a:r>
            <a:r>
              <a:rPr lang="ru-RU" altLang="uk-UA" sz="2400" dirty="0" err="1">
                <a:solidFill>
                  <a:schemeClr val="tx1"/>
                </a:solidFill>
              </a:rPr>
              <a:t>надходження</a:t>
            </a:r>
            <a:r>
              <a:rPr lang="ru-RU" altLang="uk-UA" sz="2400" dirty="0">
                <a:solidFill>
                  <a:schemeClr val="tx1"/>
                </a:solidFill>
              </a:rPr>
              <a:t> товарно-</a:t>
            </a:r>
            <a:r>
              <a:rPr lang="ru-RU" altLang="uk-UA" sz="2400" dirty="0" err="1">
                <a:solidFill>
                  <a:schemeClr val="tx1"/>
                </a:solidFill>
              </a:rPr>
              <a:t>матерiальних</a:t>
            </a:r>
            <a:r>
              <a:rPr lang="ru-RU" altLang="uk-UA" sz="2400" dirty="0">
                <a:solidFill>
                  <a:schemeClr val="tx1"/>
                </a:solidFill>
              </a:rPr>
              <a:t> </a:t>
            </a:r>
            <a:r>
              <a:rPr lang="ru-RU" altLang="uk-UA" sz="2400" dirty="0" err="1">
                <a:solidFill>
                  <a:schemeClr val="tx1"/>
                </a:solidFill>
              </a:rPr>
              <a:t>цiнностей</a:t>
            </a:r>
            <a:r>
              <a:rPr lang="ru-RU" altLang="uk-UA" sz="2400" dirty="0">
                <a:solidFill>
                  <a:schemeClr val="tx1"/>
                </a:solidFill>
              </a:rPr>
              <a:t> на </a:t>
            </a:r>
            <a:r>
              <a:rPr lang="ru-RU" altLang="uk-UA" sz="2400" dirty="0" err="1">
                <a:solidFill>
                  <a:schemeClr val="tx1"/>
                </a:solidFill>
              </a:rPr>
              <a:t>пiдприємство</a:t>
            </a:r>
            <a:r>
              <a:rPr lang="ru-RU" altLang="uk-UA" sz="2400" dirty="0">
                <a:solidFill>
                  <a:schemeClr val="tx1"/>
                </a:solidFill>
              </a:rPr>
              <a:t>, </a:t>
            </a:r>
            <a:r>
              <a:rPr lang="ru-RU" altLang="uk-UA" sz="2400" dirty="0" err="1">
                <a:solidFill>
                  <a:schemeClr val="tx1"/>
                </a:solidFill>
              </a:rPr>
              <a:t>зокрема</a:t>
            </a:r>
            <a:r>
              <a:rPr lang="ru-RU" altLang="uk-UA" sz="2400" dirty="0">
                <a:solidFill>
                  <a:schemeClr val="tx1"/>
                </a:solidFill>
              </a:rPr>
              <a:t>: </a:t>
            </a:r>
          </a:p>
          <a:p>
            <a:pPr>
              <a:buNone/>
            </a:pPr>
            <a:endParaRPr lang="ru-RU" altLang="uk-UA" sz="2400" dirty="0">
              <a:solidFill>
                <a:schemeClr val="tx1"/>
              </a:solidFill>
            </a:endParaRPr>
          </a:p>
          <a:p>
            <a:pPr>
              <a:buNone/>
            </a:pPr>
            <a:r>
              <a:rPr lang="ru-RU" altLang="uk-UA" sz="2400" dirty="0">
                <a:solidFill>
                  <a:schemeClr val="tx1"/>
                </a:solidFill>
              </a:rPr>
              <a:t>• </a:t>
            </a:r>
            <a:r>
              <a:rPr lang="ru-RU" altLang="uk-UA" sz="2400" dirty="0" err="1">
                <a:solidFill>
                  <a:schemeClr val="tx1"/>
                </a:solidFill>
              </a:rPr>
              <a:t>купiвля</a:t>
            </a:r>
            <a:r>
              <a:rPr lang="ru-RU" altLang="uk-UA" sz="2400" dirty="0">
                <a:solidFill>
                  <a:schemeClr val="tx1"/>
                </a:solidFill>
              </a:rPr>
              <a:t> у </a:t>
            </a:r>
            <a:r>
              <a:rPr lang="ru-RU" altLang="uk-UA" sz="2400" dirty="0" err="1">
                <a:solidFill>
                  <a:schemeClr val="tx1"/>
                </a:solidFill>
              </a:rPr>
              <a:t>постачальника</a:t>
            </a:r>
            <a:r>
              <a:rPr lang="ru-RU" altLang="uk-UA" sz="2400" dirty="0">
                <a:solidFill>
                  <a:schemeClr val="tx1"/>
                </a:solidFill>
              </a:rPr>
              <a:t>; </a:t>
            </a:r>
          </a:p>
          <a:p>
            <a:pPr>
              <a:buNone/>
            </a:pPr>
            <a:r>
              <a:rPr lang="ru-RU" altLang="uk-UA" sz="2400" dirty="0">
                <a:solidFill>
                  <a:schemeClr val="tx1"/>
                </a:solidFill>
              </a:rPr>
              <a:t>• в </a:t>
            </a:r>
            <a:r>
              <a:rPr lang="ru-RU" altLang="uk-UA" sz="2400" dirty="0" err="1">
                <a:solidFill>
                  <a:schemeClr val="tx1"/>
                </a:solidFill>
              </a:rPr>
              <a:t>результатi</a:t>
            </a:r>
            <a:r>
              <a:rPr lang="ru-RU" altLang="uk-UA" sz="2400" dirty="0">
                <a:solidFill>
                  <a:schemeClr val="tx1"/>
                </a:solidFill>
              </a:rPr>
              <a:t> </a:t>
            </a:r>
            <a:r>
              <a:rPr lang="ru-RU" altLang="uk-UA" sz="2400" dirty="0" err="1">
                <a:solidFill>
                  <a:schemeClr val="tx1"/>
                </a:solidFill>
              </a:rPr>
              <a:t>обмiну</a:t>
            </a:r>
            <a:r>
              <a:rPr lang="ru-RU" altLang="uk-UA" sz="2400" dirty="0">
                <a:solidFill>
                  <a:schemeClr val="tx1"/>
                </a:solidFill>
              </a:rPr>
              <a:t> на </a:t>
            </a:r>
            <a:r>
              <a:rPr lang="ru-RU" altLang="uk-UA" sz="2400" dirty="0" err="1">
                <a:solidFill>
                  <a:schemeClr val="tx1"/>
                </a:solidFill>
              </a:rPr>
              <a:t>подiбнi</a:t>
            </a:r>
            <a:r>
              <a:rPr lang="ru-RU" altLang="uk-UA" sz="2400" dirty="0">
                <a:solidFill>
                  <a:schemeClr val="tx1"/>
                </a:solidFill>
              </a:rPr>
              <a:t> та </a:t>
            </a:r>
            <a:r>
              <a:rPr lang="ru-RU" altLang="uk-UA" sz="2400" dirty="0" err="1">
                <a:solidFill>
                  <a:schemeClr val="tx1"/>
                </a:solidFill>
              </a:rPr>
              <a:t>неподiбнi</a:t>
            </a:r>
            <a:r>
              <a:rPr lang="ru-RU" altLang="uk-UA" sz="2400" dirty="0">
                <a:solidFill>
                  <a:schemeClr val="tx1"/>
                </a:solidFill>
              </a:rPr>
              <a:t> запаси;</a:t>
            </a:r>
          </a:p>
          <a:p>
            <a:pPr>
              <a:buNone/>
            </a:pPr>
            <a:r>
              <a:rPr lang="ru-RU" altLang="uk-UA" sz="2400" dirty="0">
                <a:solidFill>
                  <a:schemeClr val="tx1"/>
                </a:solidFill>
              </a:rPr>
              <a:t>• </a:t>
            </a:r>
            <a:r>
              <a:rPr lang="ru-RU" altLang="uk-UA" sz="2400" dirty="0" err="1">
                <a:solidFill>
                  <a:schemeClr val="tx1"/>
                </a:solidFill>
              </a:rPr>
              <a:t>безоплатне</a:t>
            </a:r>
            <a:r>
              <a:rPr lang="ru-RU" altLang="uk-UA" sz="2400" dirty="0">
                <a:solidFill>
                  <a:schemeClr val="tx1"/>
                </a:solidFill>
              </a:rPr>
              <a:t> </a:t>
            </a:r>
            <a:r>
              <a:rPr lang="ru-RU" altLang="uk-UA" sz="2400" dirty="0" err="1">
                <a:solidFill>
                  <a:schemeClr val="tx1"/>
                </a:solidFill>
              </a:rPr>
              <a:t>отримання</a:t>
            </a:r>
            <a:r>
              <a:rPr lang="ru-RU" altLang="uk-UA" sz="2400" dirty="0">
                <a:solidFill>
                  <a:schemeClr val="tx1"/>
                </a:solidFill>
              </a:rPr>
              <a:t>;</a:t>
            </a:r>
          </a:p>
          <a:p>
            <a:pPr>
              <a:buNone/>
            </a:pPr>
            <a:r>
              <a:rPr lang="ru-RU" altLang="uk-UA" sz="2400" dirty="0">
                <a:solidFill>
                  <a:schemeClr val="tx1"/>
                </a:solidFill>
              </a:rPr>
              <a:t>• як </a:t>
            </a:r>
            <a:r>
              <a:rPr lang="ru-RU" altLang="uk-UA" sz="2400" dirty="0" err="1">
                <a:solidFill>
                  <a:schemeClr val="tx1"/>
                </a:solidFill>
              </a:rPr>
              <a:t>внесок</a:t>
            </a:r>
            <a:r>
              <a:rPr lang="ru-RU" altLang="uk-UA" sz="2400" dirty="0">
                <a:solidFill>
                  <a:schemeClr val="tx1"/>
                </a:solidFill>
              </a:rPr>
              <a:t> до статутного </a:t>
            </a:r>
            <a:r>
              <a:rPr lang="ru-RU" altLang="uk-UA" sz="2400" dirty="0" err="1">
                <a:solidFill>
                  <a:schemeClr val="tx1"/>
                </a:solidFill>
              </a:rPr>
              <a:t>капiталу</a:t>
            </a:r>
            <a:r>
              <a:rPr lang="ru-RU" altLang="uk-UA" sz="2400" dirty="0">
                <a:solidFill>
                  <a:schemeClr val="tx1"/>
                </a:solidFill>
              </a:rPr>
              <a:t> </a:t>
            </a:r>
            <a:r>
              <a:rPr lang="ru-RU" altLang="uk-UA" sz="2400" dirty="0" err="1">
                <a:solidFill>
                  <a:schemeClr val="tx1"/>
                </a:solidFill>
              </a:rPr>
              <a:t>засновниками</a:t>
            </a:r>
            <a:r>
              <a:rPr lang="ru-RU" altLang="uk-UA" sz="2400" dirty="0">
                <a:solidFill>
                  <a:schemeClr val="tx1"/>
                </a:solidFill>
              </a:rPr>
              <a:t> </a:t>
            </a:r>
            <a:r>
              <a:rPr lang="ru-RU" altLang="uk-UA" sz="2400" dirty="0" err="1">
                <a:solidFill>
                  <a:schemeClr val="tx1"/>
                </a:solidFill>
              </a:rPr>
              <a:t>пiдприємства</a:t>
            </a:r>
            <a:r>
              <a:rPr lang="ru-RU" altLang="uk-UA" sz="2400" dirty="0">
                <a:solidFill>
                  <a:schemeClr val="tx1"/>
                </a:solidFill>
              </a:rPr>
              <a:t>;</a:t>
            </a:r>
          </a:p>
          <a:p>
            <a:pPr>
              <a:buNone/>
            </a:pPr>
            <a:r>
              <a:rPr lang="ru-RU" altLang="uk-UA" sz="2400" dirty="0">
                <a:solidFill>
                  <a:schemeClr val="tx1"/>
                </a:solidFill>
              </a:rPr>
              <a:t>• </a:t>
            </a:r>
            <a:r>
              <a:rPr lang="ru-RU" altLang="uk-UA" sz="2400" dirty="0" err="1">
                <a:solidFill>
                  <a:schemeClr val="tx1"/>
                </a:solidFill>
              </a:rPr>
              <a:t>виготовлення</a:t>
            </a:r>
            <a:r>
              <a:rPr lang="ru-RU" altLang="uk-UA" sz="2400" dirty="0">
                <a:solidFill>
                  <a:schemeClr val="tx1"/>
                </a:solidFill>
              </a:rPr>
              <a:t> </a:t>
            </a:r>
            <a:r>
              <a:rPr lang="ru-RU" altLang="uk-UA" sz="2400" dirty="0" err="1">
                <a:solidFill>
                  <a:schemeClr val="tx1"/>
                </a:solidFill>
              </a:rPr>
              <a:t>власними</a:t>
            </a:r>
            <a:r>
              <a:rPr lang="ru-RU" altLang="uk-UA" sz="2400" dirty="0">
                <a:solidFill>
                  <a:schemeClr val="tx1"/>
                </a:solidFill>
              </a:rPr>
              <a:t> силами. </a:t>
            </a:r>
          </a:p>
          <a:p>
            <a:pPr marL="0" indent="0">
              <a:buNone/>
            </a:pPr>
            <a:endParaRPr lang="uk-UA" dirty="0">
              <a:solidFill>
                <a:schemeClr val="tx1"/>
              </a:solidFill>
            </a:endParaRPr>
          </a:p>
        </p:txBody>
      </p:sp>
    </p:spTree>
    <p:extLst>
      <p:ext uri="{BB962C8B-B14F-4D97-AF65-F5344CB8AC3E}">
        <p14:creationId xmlns:p14="http://schemas.microsoft.com/office/powerpoint/2010/main" val="12986756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solidFill>
                  <a:schemeClr val="tx1"/>
                </a:solidFill>
              </a:rPr>
              <a:t>Порядок формування первісної вартості запасів</a:t>
            </a:r>
            <a:endParaRPr lang="uk-UA" dirty="0">
              <a:solidFill>
                <a:schemeClr val="tx1"/>
              </a:solidFill>
            </a:endParaRPr>
          </a:p>
        </p:txBody>
      </p:sp>
      <p:graphicFrame>
        <p:nvGraphicFramePr>
          <p:cNvPr id="6" name="Объект 5"/>
          <p:cNvGraphicFramePr>
            <a:graphicFrameLocks noGrp="1"/>
          </p:cNvGraphicFramePr>
          <p:nvPr>
            <p:ph idx="1"/>
            <p:extLst>
              <p:ext uri="{D42A27DB-BD31-4B8C-83A1-F6EECF244321}">
                <p14:modId xmlns:p14="http://schemas.microsoft.com/office/powerpoint/2010/main" val="1131496393"/>
              </p:ext>
            </p:extLst>
          </p:nvPr>
        </p:nvGraphicFramePr>
        <p:xfrm>
          <a:off x="0" y="1930400"/>
          <a:ext cx="12192000" cy="492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289606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5"/>
          <p:cNvGraphicFramePr>
            <a:graphicFrameLocks noGrp="1"/>
          </p:cNvGraphicFramePr>
          <p:nvPr>
            <p:ph idx="1"/>
            <p:extLst>
              <p:ext uri="{D42A27DB-BD31-4B8C-83A1-F6EECF244321}">
                <p14:modId xmlns:p14="http://schemas.microsoft.com/office/powerpoint/2010/main" val="2816651526"/>
              </p:ext>
            </p:extLst>
          </p:nvPr>
        </p:nvGraphicFramePr>
        <p:xfrm>
          <a:off x="147510" y="128016"/>
          <a:ext cx="11885993" cy="65288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59052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878" y="146304"/>
            <a:ext cx="8850714" cy="6711695"/>
          </a:xfrm>
        </p:spPr>
        <p:txBody>
          <a:bodyPr>
            <a:normAutofit lnSpcReduction="10000"/>
          </a:bodyPr>
          <a:lstStyle/>
          <a:p>
            <a:pPr marL="0" indent="0">
              <a:buNone/>
            </a:pPr>
            <a:r>
              <a:rPr lang="ru-RU" altLang="uk-UA" sz="2400" dirty="0">
                <a:solidFill>
                  <a:schemeClr val="tx1"/>
                </a:solidFill>
              </a:rPr>
              <a:t>В </a:t>
            </a:r>
            <a:r>
              <a:rPr lang="ru-RU" altLang="uk-UA" sz="2400" dirty="0" err="1">
                <a:solidFill>
                  <a:schemeClr val="tx1"/>
                </a:solidFill>
              </a:rPr>
              <a:t>облiку</a:t>
            </a:r>
            <a:r>
              <a:rPr lang="ru-RU" altLang="uk-UA" sz="2400" dirty="0">
                <a:solidFill>
                  <a:schemeClr val="tx1"/>
                </a:solidFill>
              </a:rPr>
              <a:t> запаси </a:t>
            </a:r>
            <a:r>
              <a:rPr lang="ru-RU" altLang="uk-UA" sz="2400" dirty="0" err="1">
                <a:solidFill>
                  <a:schemeClr val="tx1"/>
                </a:solidFill>
              </a:rPr>
              <a:t>вiдображаються</a:t>
            </a:r>
            <a:r>
              <a:rPr lang="ru-RU" altLang="uk-UA" sz="2400" dirty="0">
                <a:solidFill>
                  <a:schemeClr val="tx1"/>
                </a:solidFill>
              </a:rPr>
              <a:t> за </a:t>
            </a:r>
            <a:r>
              <a:rPr lang="ru-RU" altLang="uk-UA" sz="2400" b="1" dirty="0" err="1">
                <a:solidFill>
                  <a:schemeClr val="tx1"/>
                </a:solidFill>
              </a:rPr>
              <a:t>первiсною</a:t>
            </a:r>
            <a:r>
              <a:rPr lang="ru-RU" altLang="uk-UA" sz="2400" b="1" dirty="0">
                <a:solidFill>
                  <a:schemeClr val="tx1"/>
                </a:solidFill>
              </a:rPr>
              <a:t> </a:t>
            </a:r>
            <a:r>
              <a:rPr lang="ru-RU" altLang="uk-UA" sz="2400" b="1" dirty="0" err="1">
                <a:solidFill>
                  <a:schemeClr val="tx1"/>
                </a:solidFill>
              </a:rPr>
              <a:t>вартiстю</a:t>
            </a:r>
            <a:r>
              <a:rPr lang="ru-RU" altLang="uk-UA" sz="2400" dirty="0">
                <a:solidFill>
                  <a:schemeClr val="tx1"/>
                </a:solidFill>
              </a:rPr>
              <a:t>. </a:t>
            </a:r>
            <a:r>
              <a:rPr lang="ru-RU" altLang="uk-UA" sz="2400" dirty="0" err="1">
                <a:solidFill>
                  <a:schemeClr val="tx1"/>
                </a:solidFill>
              </a:rPr>
              <a:t>Вiдповiдно</a:t>
            </a:r>
            <a:r>
              <a:rPr lang="ru-RU" altLang="uk-UA" sz="2400" dirty="0">
                <a:solidFill>
                  <a:schemeClr val="tx1"/>
                </a:solidFill>
              </a:rPr>
              <a:t> до </a:t>
            </a:r>
            <a:r>
              <a:rPr lang="ru-RU" altLang="uk-UA" sz="2400" dirty="0" smtClean="0">
                <a:solidFill>
                  <a:schemeClr val="tx1"/>
                </a:solidFill>
              </a:rPr>
              <a:t>НП(С)БО </a:t>
            </a:r>
            <a:r>
              <a:rPr lang="ru-RU" altLang="uk-UA" sz="2400" dirty="0">
                <a:solidFill>
                  <a:schemeClr val="tx1"/>
                </a:solidFill>
              </a:rPr>
              <a:t>9 </a:t>
            </a:r>
            <a:r>
              <a:rPr lang="ru-RU" altLang="uk-UA" sz="2400" dirty="0" err="1">
                <a:solidFill>
                  <a:schemeClr val="tx1"/>
                </a:solidFill>
              </a:rPr>
              <a:t>первiсною</a:t>
            </a:r>
            <a:r>
              <a:rPr lang="ru-RU" altLang="uk-UA" sz="2400" dirty="0">
                <a:solidFill>
                  <a:schemeClr val="tx1"/>
                </a:solidFill>
              </a:rPr>
              <a:t> </a:t>
            </a:r>
            <a:r>
              <a:rPr lang="ru-RU" altLang="uk-UA" sz="2400" dirty="0" err="1">
                <a:solidFill>
                  <a:schemeClr val="tx1"/>
                </a:solidFill>
              </a:rPr>
              <a:t>вартiстю</a:t>
            </a:r>
            <a:r>
              <a:rPr lang="ru-RU" altLang="uk-UA" sz="2400" dirty="0">
                <a:solidFill>
                  <a:schemeClr val="tx1"/>
                </a:solidFill>
              </a:rPr>
              <a:t> </a:t>
            </a:r>
            <a:r>
              <a:rPr lang="ru-RU" altLang="uk-UA" sz="2400" dirty="0" err="1">
                <a:solidFill>
                  <a:schemeClr val="tx1"/>
                </a:solidFill>
              </a:rPr>
              <a:t>запасiв</a:t>
            </a:r>
            <a:r>
              <a:rPr lang="ru-RU" altLang="uk-UA" sz="2400" dirty="0">
                <a:solidFill>
                  <a:schemeClr val="tx1"/>
                </a:solidFill>
              </a:rPr>
              <a:t>, </a:t>
            </a:r>
            <a:r>
              <a:rPr lang="ru-RU" altLang="uk-UA" sz="2400" dirty="0" err="1">
                <a:solidFill>
                  <a:schemeClr val="tx1"/>
                </a:solidFill>
              </a:rPr>
              <a:t>придбаних</a:t>
            </a:r>
            <a:r>
              <a:rPr lang="ru-RU" altLang="uk-UA" sz="2400" dirty="0">
                <a:solidFill>
                  <a:schemeClr val="tx1"/>
                </a:solidFill>
              </a:rPr>
              <a:t> за плату, є </a:t>
            </a:r>
            <a:r>
              <a:rPr lang="ru-RU" altLang="uk-UA" sz="2400" dirty="0" err="1">
                <a:solidFill>
                  <a:schemeClr val="tx1"/>
                </a:solidFill>
              </a:rPr>
              <a:t>собiвартiсть</a:t>
            </a:r>
            <a:r>
              <a:rPr lang="ru-RU" altLang="uk-UA" sz="2400" dirty="0">
                <a:solidFill>
                  <a:schemeClr val="tx1"/>
                </a:solidFill>
              </a:rPr>
              <a:t>, яка </a:t>
            </a:r>
            <a:br>
              <a:rPr lang="ru-RU" altLang="uk-UA" sz="2400" dirty="0">
                <a:solidFill>
                  <a:schemeClr val="tx1"/>
                </a:solidFill>
              </a:rPr>
            </a:br>
            <a:r>
              <a:rPr lang="ru-RU" altLang="uk-UA" sz="2400" dirty="0" err="1">
                <a:solidFill>
                  <a:schemeClr val="tx1"/>
                </a:solidFill>
              </a:rPr>
              <a:t>складається</a:t>
            </a:r>
            <a:r>
              <a:rPr lang="ru-RU" altLang="uk-UA" sz="2400" dirty="0">
                <a:solidFill>
                  <a:schemeClr val="tx1"/>
                </a:solidFill>
              </a:rPr>
              <a:t> </a:t>
            </a:r>
            <a:r>
              <a:rPr lang="ru-RU" altLang="uk-UA" sz="2400" dirty="0" err="1">
                <a:solidFill>
                  <a:schemeClr val="tx1"/>
                </a:solidFill>
              </a:rPr>
              <a:t>iз</a:t>
            </a:r>
            <a:r>
              <a:rPr lang="ru-RU" altLang="uk-UA" sz="2400" dirty="0">
                <a:solidFill>
                  <a:schemeClr val="tx1"/>
                </a:solidFill>
              </a:rPr>
              <a:t> таких </a:t>
            </a:r>
            <a:r>
              <a:rPr lang="ru-RU" altLang="uk-UA" sz="2400" dirty="0" err="1">
                <a:solidFill>
                  <a:schemeClr val="tx1"/>
                </a:solidFill>
              </a:rPr>
              <a:t>фактичних</a:t>
            </a:r>
            <a:r>
              <a:rPr lang="ru-RU" altLang="uk-UA" sz="2400" dirty="0">
                <a:solidFill>
                  <a:schemeClr val="tx1"/>
                </a:solidFill>
              </a:rPr>
              <a:t> </a:t>
            </a:r>
            <a:r>
              <a:rPr lang="ru-RU" altLang="uk-UA" sz="2400" dirty="0" err="1" smtClean="0">
                <a:solidFill>
                  <a:schemeClr val="tx1"/>
                </a:solidFill>
              </a:rPr>
              <a:t>витрат</a:t>
            </a:r>
            <a:r>
              <a:rPr lang="ru-RU" altLang="uk-UA" sz="2400" dirty="0" smtClean="0">
                <a:solidFill>
                  <a:schemeClr val="tx1"/>
                </a:solidFill>
              </a:rPr>
              <a:t>:</a:t>
            </a:r>
          </a:p>
          <a:p>
            <a:r>
              <a:rPr lang="ru-RU" altLang="uk-UA" sz="2400" dirty="0" err="1" smtClean="0">
                <a:solidFill>
                  <a:schemeClr val="tx1"/>
                </a:solidFill>
              </a:rPr>
              <a:t>сум</a:t>
            </a:r>
            <a:r>
              <a:rPr lang="ru-RU" altLang="uk-UA" sz="2400" dirty="0">
                <a:solidFill>
                  <a:schemeClr val="tx1"/>
                </a:solidFill>
              </a:rPr>
              <a:t>, </a:t>
            </a:r>
            <a:r>
              <a:rPr lang="ru-RU" altLang="uk-UA" sz="2400" dirty="0" err="1">
                <a:solidFill>
                  <a:schemeClr val="tx1"/>
                </a:solidFill>
              </a:rPr>
              <a:t>що</a:t>
            </a:r>
            <a:r>
              <a:rPr lang="ru-RU" altLang="uk-UA" sz="2400" dirty="0">
                <a:solidFill>
                  <a:schemeClr val="tx1"/>
                </a:solidFill>
              </a:rPr>
              <a:t> </a:t>
            </a:r>
            <a:r>
              <a:rPr lang="ru-RU" altLang="uk-UA" sz="2400" dirty="0" err="1">
                <a:solidFill>
                  <a:schemeClr val="tx1"/>
                </a:solidFill>
              </a:rPr>
              <a:t>сплачуються</a:t>
            </a:r>
            <a:r>
              <a:rPr lang="ru-RU" altLang="uk-UA" sz="2400" dirty="0">
                <a:solidFill>
                  <a:schemeClr val="tx1"/>
                </a:solidFill>
              </a:rPr>
              <a:t> </a:t>
            </a:r>
            <a:r>
              <a:rPr lang="ru-RU" altLang="uk-UA" sz="2400" dirty="0" err="1">
                <a:solidFill>
                  <a:schemeClr val="tx1"/>
                </a:solidFill>
              </a:rPr>
              <a:t>згiдно</a:t>
            </a:r>
            <a:r>
              <a:rPr lang="ru-RU" altLang="uk-UA" sz="2400" dirty="0">
                <a:solidFill>
                  <a:schemeClr val="tx1"/>
                </a:solidFill>
              </a:rPr>
              <a:t> з договором </a:t>
            </a:r>
            <a:r>
              <a:rPr lang="ru-RU" altLang="uk-UA" sz="2400" dirty="0" err="1">
                <a:solidFill>
                  <a:schemeClr val="tx1"/>
                </a:solidFill>
              </a:rPr>
              <a:t>постачальнику</a:t>
            </a:r>
            <a:r>
              <a:rPr lang="ru-RU" altLang="uk-UA" sz="2400" dirty="0">
                <a:solidFill>
                  <a:schemeClr val="tx1"/>
                </a:solidFill>
              </a:rPr>
              <a:t> (</a:t>
            </a:r>
            <a:r>
              <a:rPr lang="ru-RU" altLang="uk-UA" sz="2400" dirty="0" err="1">
                <a:solidFill>
                  <a:schemeClr val="tx1"/>
                </a:solidFill>
              </a:rPr>
              <a:t>продавцю</a:t>
            </a:r>
            <a:r>
              <a:rPr lang="ru-RU" altLang="uk-UA" sz="2400" dirty="0">
                <a:solidFill>
                  <a:schemeClr val="tx1"/>
                </a:solidFill>
              </a:rPr>
              <a:t>) за </a:t>
            </a:r>
            <a:r>
              <a:rPr lang="ru-RU" altLang="uk-UA" sz="2400" dirty="0" err="1">
                <a:solidFill>
                  <a:schemeClr val="tx1"/>
                </a:solidFill>
              </a:rPr>
              <a:t>вирахуванням</a:t>
            </a:r>
            <a:r>
              <a:rPr lang="ru-RU" altLang="uk-UA" sz="2400" dirty="0">
                <a:solidFill>
                  <a:schemeClr val="tx1"/>
                </a:solidFill>
              </a:rPr>
              <a:t> </a:t>
            </a:r>
            <a:r>
              <a:rPr lang="ru-RU" altLang="uk-UA" sz="2400" dirty="0" err="1">
                <a:solidFill>
                  <a:schemeClr val="tx1"/>
                </a:solidFill>
              </a:rPr>
              <a:t>непрямих</a:t>
            </a:r>
            <a:r>
              <a:rPr lang="ru-RU" altLang="uk-UA" sz="2400" dirty="0">
                <a:solidFill>
                  <a:schemeClr val="tx1"/>
                </a:solidFill>
              </a:rPr>
              <a:t> </a:t>
            </a:r>
            <a:r>
              <a:rPr lang="ru-RU" altLang="uk-UA" sz="2400" dirty="0" err="1">
                <a:solidFill>
                  <a:schemeClr val="tx1"/>
                </a:solidFill>
              </a:rPr>
              <a:t>податкiв</a:t>
            </a:r>
            <a:r>
              <a:rPr lang="ru-RU" altLang="uk-UA" sz="2400" dirty="0">
                <a:solidFill>
                  <a:schemeClr val="tx1"/>
                </a:solidFill>
              </a:rPr>
              <a:t>; </a:t>
            </a:r>
            <a:endParaRPr lang="ru-RU" altLang="uk-UA" sz="2400" dirty="0" smtClean="0">
              <a:solidFill>
                <a:schemeClr val="tx1"/>
              </a:solidFill>
            </a:endParaRPr>
          </a:p>
          <a:p>
            <a:r>
              <a:rPr lang="ru-RU" altLang="uk-UA" sz="2400" dirty="0" err="1" smtClean="0">
                <a:solidFill>
                  <a:schemeClr val="tx1"/>
                </a:solidFill>
              </a:rPr>
              <a:t>сум</a:t>
            </a:r>
            <a:r>
              <a:rPr lang="ru-RU" altLang="uk-UA" sz="2400" dirty="0" smtClean="0">
                <a:solidFill>
                  <a:schemeClr val="tx1"/>
                </a:solidFill>
              </a:rPr>
              <a:t> </a:t>
            </a:r>
            <a:r>
              <a:rPr lang="ru-RU" altLang="uk-UA" sz="2400" dirty="0" err="1">
                <a:solidFill>
                  <a:schemeClr val="tx1"/>
                </a:solidFill>
              </a:rPr>
              <a:t>ввiзного</a:t>
            </a:r>
            <a:r>
              <a:rPr lang="ru-RU" altLang="uk-UA" sz="2400" dirty="0">
                <a:solidFill>
                  <a:schemeClr val="tx1"/>
                </a:solidFill>
              </a:rPr>
              <a:t> </a:t>
            </a:r>
            <a:r>
              <a:rPr lang="ru-RU" altLang="uk-UA" sz="2400" dirty="0" err="1">
                <a:solidFill>
                  <a:schemeClr val="tx1"/>
                </a:solidFill>
              </a:rPr>
              <a:t>мита</a:t>
            </a:r>
            <a:r>
              <a:rPr lang="ru-RU" altLang="uk-UA" sz="2400" dirty="0">
                <a:solidFill>
                  <a:schemeClr val="tx1"/>
                </a:solidFill>
              </a:rPr>
              <a:t>; </a:t>
            </a:r>
            <a:endParaRPr lang="ru-RU" altLang="uk-UA" sz="2400" dirty="0" smtClean="0">
              <a:solidFill>
                <a:schemeClr val="tx1"/>
              </a:solidFill>
            </a:endParaRPr>
          </a:p>
          <a:p>
            <a:r>
              <a:rPr lang="ru-RU" altLang="uk-UA" sz="2400" dirty="0" err="1" smtClean="0">
                <a:solidFill>
                  <a:schemeClr val="tx1"/>
                </a:solidFill>
              </a:rPr>
              <a:t>сум</a:t>
            </a:r>
            <a:r>
              <a:rPr lang="ru-RU" altLang="uk-UA" sz="2400" dirty="0" smtClean="0">
                <a:solidFill>
                  <a:schemeClr val="tx1"/>
                </a:solidFill>
              </a:rPr>
              <a:t> </a:t>
            </a:r>
            <a:r>
              <a:rPr lang="ru-RU" altLang="uk-UA" sz="2400" dirty="0" err="1">
                <a:solidFill>
                  <a:schemeClr val="tx1"/>
                </a:solidFill>
              </a:rPr>
              <a:t>непрямих</a:t>
            </a:r>
            <a:r>
              <a:rPr lang="ru-RU" altLang="uk-UA" sz="2400" dirty="0">
                <a:solidFill>
                  <a:schemeClr val="tx1"/>
                </a:solidFill>
              </a:rPr>
              <a:t> </a:t>
            </a:r>
            <a:r>
              <a:rPr lang="ru-RU" altLang="uk-UA" sz="2400" dirty="0" err="1">
                <a:solidFill>
                  <a:schemeClr val="tx1"/>
                </a:solidFill>
              </a:rPr>
              <a:t>податкiв</a:t>
            </a:r>
            <a:r>
              <a:rPr lang="ru-RU" altLang="uk-UA" sz="2400" dirty="0">
                <a:solidFill>
                  <a:schemeClr val="tx1"/>
                </a:solidFill>
              </a:rPr>
              <a:t>, </a:t>
            </a:r>
            <a:r>
              <a:rPr lang="ru-RU" altLang="uk-UA" sz="2400" dirty="0" err="1">
                <a:solidFill>
                  <a:schemeClr val="tx1"/>
                </a:solidFill>
              </a:rPr>
              <a:t>якi</a:t>
            </a:r>
            <a:r>
              <a:rPr lang="ru-RU" altLang="uk-UA" sz="2400" dirty="0">
                <a:solidFill>
                  <a:schemeClr val="tx1"/>
                </a:solidFill>
              </a:rPr>
              <a:t> </a:t>
            </a:r>
            <a:r>
              <a:rPr lang="ru-RU" altLang="uk-UA" sz="2400" dirty="0" err="1">
                <a:solidFill>
                  <a:schemeClr val="tx1"/>
                </a:solidFill>
              </a:rPr>
              <a:t>пов’язанi</a:t>
            </a:r>
            <a:r>
              <a:rPr lang="ru-RU" altLang="uk-UA" sz="2400" dirty="0">
                <a:solidFill>
                  <a:schemeClr val="tx1"/>
                </a:solidFill>
              </a:rPr>
              <a:t> з </a:t>
            </a:r>
            <a:r>
              <a:rPr lang="ru-RU" altLang="uk-UA" sz="2400" dirty="0" err="1">
                <a:solidFill>
                  <a:schemeClr val="tx1"/>
                </a:solidFill>
              </a:rPr>
              <a:t>придбанням</a:t>
            </a:r>
            <a:r>
              <a:rPr lang="ru-RU" altLang="uk-UA" sz="2400" dirty="0">
                <a:solidFill>
                  <a:schemeClr val="tx1"/>
                </a:solidFill>
              </a:rPr>
              <a:t> </a:t>
            </a:r>
            <a:r>
              <a:rPr lang="ru-RU" altLang="uk-UA" sz="2400" dirty="0" err="1">
                <a:solidFill>
                  <a:schemeClr val="tx1"/>
                </a:solidFill>
              </a:rPr>
              <a:t>запасiв</a:t>
            </a:r>
            <a:r>
              <a:rPr lang="ru-RU" altLang="uk-UA" sz="2400" dirty="0">
                <a:solidFill>
                  <a:schemeClr val="tx1"/>
                </a:solidFill>
              </a:rPr>
              <a:t> i не </a:t>
            </a:r>
            <a:r>
              <a:rPr lang="ru-RU" altLang="uk-UA" sz="2400" dirty="0" err="1">
                <a:solidFill>
                  <a:schemeClr val="tx1"/>
                </a:solidFill>
              </a:rPr>
              <a:t>вiдшкодовуються</a:t>
            </a:r>
            <a:r>
              <a:rPr lang="ru-RU" altLang="uk-UA" sz="2400" dirty="0">
                <a:solidFill>
                  <a:schemeClr val="tx1"/>
                </a:solidFill>
              </a:rPr>
              <a:t> </a:t>
            </a:r>
            <a:r>
              <a:rPr lang="ru-RU" altLang="uk-UA" sz="2400" dirty="0" err="1">
                <a:solidFill>
                  <a:schemeClr val="tx1"/>
                </a:solidFill>
              </a:rPr>
              <a:t>пiдприємству</a:t>
            </a:r>
            <a:r>
              <a:rPr lang="ru-RU" altLang="uk-UA" sz="2400" dirty="0">
                <a:solidFill>
                  <a:schemeClr val="tx1"/>
                </a:solidFill>
              </a:rPr>
              <a:t>; </a:t>
            </a:r>
            <a:endParaRPr lang="ru-RU" altLang="uk-UA" sz="2400" dirty="0" smtClean="0">
              <a:solidFill>
                <a:schemeClr val="tx1"/>
              </a:solidFill>
            </a:endParaRPr>
          </a:p>
          <a:p>
            <a:r>
              <a:rPr lang="ru-RU" altLang="uk-UA" sz="2400" dirty="0" smtClean="0">
                <a:solidFill>
                  <a:schemeClr val="tx1"/>
                </a:solidFill>
              </a:rPr>
              <a:t>транспортно-</a:t>
            </a:r>
            <a:r>
              <a:rPr lang="ru-RU" altLang="uk-UA" sz="2400" dirty="0" err="1" smtClean="0">
                <a:solidFill>
                  <a:schemeClr val="tx1"/>
                </a:solidFill>
              </a:rPr>
              <a:t>заготiвельних</a:t>
            </a:r>
            <a:r>
              <a:rPr lang="ru-RU" altLang="uk-UA" sz="2400" dirty="0" smtClean="0">
                <a:solidFill>
                  <a:schemeClr val="tx1"/>
                </a:solidFill>
              </a:rPr>
              <a:t> </a:t>
            </a:r>
            <a:r>
              <a:rPr lang="ru-RU" altLang="uk-UA" sz="2400" dirty="0" err="1">
                <a:solidFill>
                  <a:schemeClr val="tx1"/>
                </a:solidFill>
              </a:rPr>
              <a:t>витрат</a:t>
            </a:r>
            <a:r>
              <a:rPr lang="ru-RU" altLang="uk-UA" sz="2400" dirty="0">
                <a:solidFill>
                  <a:schemeClr val="tx1"/>
                </a:solidFill>
              </a:rPr>
              <a:t> (</a:t>
            </a:r>
            <a:r>
              <a:rPr lang="ru-RU" altLang="uk-UA" sz="2400" dirty="0" err="1">
                <a:solidFill>
                  <a:schemeClr val="tx1"/>
                </a:solidFill>
              </a:rPr>
              <a:t>затрати</a:t>
            </a:r>
            <a:r>
              <a:rPr lang="ru-RU" altLang="uk-UA" sz="2400" dirty="0">
                <a:solidFill>
                  <a:schemeClr val="tx1"/>
                </a:solidFill>
              </a:rPr>
              <a:t> на </a:t>
            </a:r>
            <a:r>
              <a:rPr lang="ru-RU" altLang="uk-UA" sz="2400" dirty="0" err="1">
                <a:solidFill>
                  <a:schemeClr val="tx1"/>
                </a:solidFill>
              </a:rPr>
              <a:t>заготiвлю</a:t>
            </a:r>
            <a:r>
              <a:rPr lang="ru-RU" altLang="uk-UA" sz="2400" dirty="0">
                <a:solidFill>
                  <a:schemeClr val="tx1"/>
                </a:solidFill>
              </a:rPr>
              <a:t> </a:t>
            </a:r>
            <a:r>
              <a:rPr lang="ru-RU" altLang="uk-UA" sz="2400" dirty="0" err="1">
                <a:solidFill>
                  <a:schemeClr val="tx1"/>
                </a:solidFill>
              </a:rPr>
              <a:t>запасiв</a:t>
            </a:r>
            <a:r>
              <a:rPr lang="ru-RU" altLang="uk-UA" sz="2400" dirty="0">
                <a:solidFill>
                  <a:schemeClr val="tx1"/>
                </a:solidFill>
              </a:rPr>
              <a:t>, оплата </a:t>
            </a:r>
            <a:r>
              <a:rPr lang="ru-RU" altLang="uk-UA" sz="2400" dirty="0" err="1">
                <a:solidFill>
                  <a:schemeClr val="tx1"/>
                </a:solidFill>
              </a:rPr>
              <a:t>тарифiв</a:t>
            </a:r>
            <a:r>
              <a:rPr lang="ru-RU" altLang="uk-UA" sz="2400" dirty="0">
                <a:solidFill>
                  <a:schemeClr val="tx1"/>
                </a:solidFill>
              </a:rPr>
              <a:t> (фрахту) за </a:t>
            </a:r>
            <a:r>
              <a:rPr lang="ru-RU" altLang="uk-UA" sz="2400" dirty="0" err="1">
                <a:solidFill>
                  <a:schemeClr val="tx1"/>
                </a:solidFill>
              </a:rPr>
              <a:t>вантажно-розвантажувальнi</a:t>
            </a:r>
            <a:r>
              <a:rPr lang="ru-RU" altLang="uk-UA" sz="2400" dirty="0">
                <a:solidFill>
                  <a:schemeClr val="tx1"/>
                </a:solidFill>
              </a:rPr>
              <a:t> </a:t>
            </a:r>
            <a:r>
              <a:rPr lang="ru-RU" altLang="uk-UA" sz="2400" dirty="0" err="1">
                <a:solidFill>
                  <a:schemeClr val="tx1"/>
                </a:solidFill>
              </a:rPr>
              <a:t>роботи</a:t>
            </a:r>
            <a:r>
              <a:rPr lang="ru-RU" altLang="uk-UA" sz="2400" dirty="0">
                <a:solidFill>
                  <a:schemeClr val="tx1"/>
                </a:solidFill>
              </a:rPr>
              <a:t> i </a:t>
            </a:r>
            <a:r>
              <a:rPr lang="ru-RU" altLang="uk-UA" sz="2400" dirty="0" err="1">
                <a:solidFill>
                  <a:schemeClr val="tx1"/>
                </a:solidFill>
              </a:rPr>
              <a:t>транспортування</a:t>
            </a:r>
            <a:r>
              <a:rPr lang="ru-RU" altLang="uk-UA" sz="2400" dirty="0">
                <a:solidFill>
                  <a:schemeClr val="tx1"/>
                </a:solidFill>
              </a:rPr>
              <a:t> </a:t>
            </a:r>
            <a:r>
              <a:rPr lang="ru-RU" altLang="uk-UA" sz="2400" dirty="0" err="1">
                <a:solidFill>
                  <a:schemeClr val="tx1"/>
                </a:solidFill>
              </a:rPr>
              <a:t>запасiв</a:t>
            </a:r>
            <a:r>
              <a:rPr lang="ru-RU" altLang="uk-UA" sz="2400" dirty="0">
                <a:solidFill>
                  <a:schemeClr val="tx1"/>
                </a:solidFill>
              </a:rPr>
              <a:t> </a:t>
            </a:r>
            <a:r>
              <a:rPr lang="ru-RU" altLang="uk-UA" sz="2400" dirty="0" err="1">
                <a:solidFill>
                  <a:schemeClr val="tx1"/>
                </a:solidFill>
              </a:rPr>
              <a:t>усiма</a:t>
            </a:r>
            <a:r>
              <a:rPr lang="ru-RU" altLang="uk-UA" sz="2400" dirty="0">
                <a:solidFill>
                  <a:schemeClr val="tx1"/>
                </a:solidFill>
              </a:rPr>
              <a:t> видами транспорту до </a:t>
            </a:r>
            <a:r>
              <a:rPr lang="ru-RU" altLang="uk-UA" sz="2400" dirty="0" err="1">
                <a:solidFill>
                  <a:schemeClr val="tx1"/>
                </a:solidFill>
              </a:rPr>
              <a:t>мiсця</a:t>
            </a:r>
            <a:r>
              <a:rPr lang="ru-RU" altLang="uk-UA" sz="2400" dirty="0">
                <a:solidFill>
                  <a:schemeClr val="tx1"/>
                </a:solidFill>
              </a:rPr>
              <a:t> </a:t>
            </a:r>
            <a:r>
              <a:rPr lang="ru-RU" altLang="uk-UA" sz="2400" dirty="0" err="1">
                <a:solidFill>
                  <a:schemeClr val="tx1"/>
                </a:solidFill>
              </a:rPr>
              <a:t>їх</a:t>
            </a:r>
            <a:r>
              <a:rPr lang="ru-RU" altLang="uk-UA" sz="2400" dirty="0">
                <a:solidFill>
                  <a:schemeClr val="tx1"/>
                </a:solidFill>
              </a:rPr>
              <a:t> </a:t>
            </a:r>
            <a:r>
              <a:rPr lang="ru-RU" altLang="uk-UA" sz="2400" dirty="0" err="1">
                <a:solidFill>
                  <a:schemeClr val="tx1"/>
                </a:solidFill>
              </a:rPr>
              <a:t>використання</a:t>
            </a:r>
            <a:r>
              <a:rPr lang="ru-RU" altLang="uk-UA" sz="2400" dirty="0">
                <a:solidFill>
                  <a:schemeClr val="tx1"/>
                </a:solidFill>
              </a:rPr>
              <a:t>, </a:t>
            </a:r>
            <a:r>
              <a:rPr lang="ru-RU" altLang="uk-UA" sz="2400" dirty="0" err="1">
                <a:solidFill>
                  <a:schemeClr val="tx1"/>
                </a:solidFill>
              </a:rPr>
              <a:t>включаючи</a:t>
            </a:r>
            <a:r>
              <a:rPr lang="ru-RU" altLang="uk-UA" sz="2400" dirty="0">
                <a:solidFill>
                  <a:schemeClr val="tx1"/>
                </a:solidFill>
              </a:rPr>
              <a:t> </a:t>
            </a:r>
            <a:r>
              <a:rPr lang="ru-RU" altLang="uk-UA" sz="2400" dirty="0" err="1">
                <a:solidFill>
                  <a:schemeClr val="tx1"/>
                </a:solidFill>
              </a:rPr>
              <a:t>витрати</a:t>
            </a:r>
            <a:r>
              <a:rPr lang="ru-RU" altLang="uk-UA" sz="2400" dirty="0">
                <a:solidFill>
                  <a:schemeClr val="tx1"/>
                </a:solidFill>
              </a:rPr>
              <a:t> </a:t>
            </a:r>
            <a:r>
              <a:rPr lang="ru-RU" altLang="uk-UA" sz="2400" dirty="0" err="1">
                <a:solidFill>
                  <a:schemeClr val="tx1"/>
                </a:solidFill>
              </a:rPr>
              <a:t>зi</a:t>
            </a:r>
            <a:r>
              <a:rPr lang="ru-RU" altLang="uk-UA" sz="2400" dirty="0">
                <a:solidFill>
                  <a:schemeClr val="tx1"/>
                </a:solidFill>
              </a:rPr>
              <a:t> </a:t>
            </a:r>
            <a:r>
              <a:rPr lang="ru-RU" altLang="uk-UA" sz="2400" dirty="0" err="1">
                <a:solidFill>
                  <a:schemeClr val="tx1"/>
                </a:solidFill>
              </a:rPr>
              <a:t>страхування</a:t>
            </a:r>
            <a:r>
              <a:rPr lang="ru-RU" altLang="uk-UA" sz="2400" dirty="0">
                <a:solidFill>
                  <a:schemeClr val="tx1"/>
                </a:solidFill>
              </a:rPr>
              <a:t> </a:t>
            </a:r>
            <a:r>
              <a:rPr lang="ru-RU" altLang="uk-UA" sz="2400" dirty="0" err="1">
                <a:solidFill>
                  <a:schemeClr val="tx1"/>
                </a:solidFill>
              </a:rPr>
              <a:t>ризикiв</a:t>
            </a:r>
            <a:r>
              <a:rPr lang="ru-RU" altLang="uk-UA" sz="2400" dirty="0">
                <a:solidFill>
                  <a:schemeClr val="tx1"/>
                </a:solidFill>
              </a:rPr>
              <a:t> </a:t>
            </a:r>
            <a:r>
              <a:rPr lang="ru-RU" altLang="uk-UA" sz="2400" dirty="0" err="1">
                <a:solidFill>
                  <a:schemeClr val="tx1"/>
                </a:solidFill>
              </a:rPr>
              <a:t>транспортування</a:t>
            </a:r>
            <a:r>
              <a:rPr lang="ru-RU" altLang="uk-UA" sz="2400" dirty="0">
                <a:solidFill>
                  <a:schemeClr val="tx1"/>
                </a:solidFill>
              </a:rPr>
              <a:t> </a:t>
            </a:r>
            <a:r>
              <a:rPr lang="ru-RU" altLang="uk-UA" sz="2400" dirty="0" err="1">
                <a:solidFill>
                  <a:schemeClr val="tx1"/>
                </a:solidFill>
              </a:rPr>
              <a:t>запасiв</a:t>
            </a:r>
            <a:r>
              <a:rPr lang="ru-RU" altLang="uk-UA" sz="2400" dirty="0">
                <a:solidFill>
                  <a:schemeClr val="tx1"/>
                </a:solidFill>
              </a:rPr>
              <a:t>); </a:t>
            </a:r>
            <a:endParaRPr lang="ru-RU" altLang="uk-UA" sz="2400" dirty="0" smtClean="0">
              <a:solidFill>
                <a:schemeClr val="tx1"/>
              </a:solidFill>
            </a:endParaRPr>
          </a:p>
          <a:p>
            <a:r>
              <a:rPr lang="ru-RU" altLang="uk-UA" sz="2400" dirty="0" err="1" smtClean="0">
                <a:solidFill>
                  <a:schemeClr val="tx1"/>
                </a:solidFill>
              </a:rPr>
              <a:t>iнших</a:t>
            </a:r>
            <a:r>
              <a:rPr lang="ru-RU" altLang="uk-UA" sz="2400" dirty="0" smtClean="0">
                <a:solidFill>
                  <a:schemeClr val="tx1"/>
                </a:solidFill>
              </a:rPr>
              <a:t> </a:t>
            </a:r>
            <a:r>
              <a:rPr lang="ru-RU" altLang="uk-UA" sz="2400" dirty="0" err="1">
                <a:solidFill>
                  <a:schemeClr val="tx1"/>
                </a:solidFill>
              </a:rPr>
              <a:t>витрат</a:t>
            </a:r>
            <a:r>
              <a:rPr lang="ru-RU" altLang="uk-UA" sz="2400" dirty="0">
                <a:solidFill>
                  <a:schemeClr val="tx1"/>
                </a:solidFill>
              </a:rPr>
              <a:t>, </a:t>
            </a:r>
            <a:r>
              <a:rPr lang="ru-RU" altLang="uk-UA" sz="2400" dirty="0" err="1">
                <a:solidFill>
                  <a:schemeClr val="tx1"/>
                </a:solidFill>
              </a:rPr>
              <a:t>якi</a:t>
            </a:r>
            <a:r>
              <a:rPr lang="ru-RU" altLang="uk-UA" sz="2400" dirty="0">
                <a:solidFill>
                  <a:schemeClr val="tx1"/>
                </a:solidFill>
              </a:rPr>
              <a:t> </a:t>
            </a:r>
            <a:r>
              <a:rPr lang="ru-RU" altLang="uk-UA" sz="2400" dirty="0" err="1">
                <a:solidFill>
                  <a:schemeClr val="tx1"/>
                </a:solidFill>
              </a:rPr>
              <a:t>безпосередньо</a:t>
            </a:r>
            <a:r>
              <a:rPr lang="ru-RU" altLang="uk-UA" sz="2400" dirty="0">
                <a:solidFill>
                  <a:schemeClr val="tx1"/>
                </a:solidFill>
              </a:rPr>
              <a:t> </a:t>
            </a:r>
            <a:r>
              <a:rPr lang="ru-RU" altLang="uk-UA" sz="2400" dirty="0" err="1">
                <a:solidFill>
                  <a:schemeClr val="tx1"/>
                </a:solidFill>
              </a:rPr>
              <a:t>пов’язанi</a:t>
            </a:r>
            <a:r>
              <a:rPr lang="ru-RU" altLang="uk-UA" sz="2400" dirty="0">
                <a:solidFill>
                  <a:schemeClr val="tx1"/>
                </a:solidFill>
              </a:rPr>
              <a:t> з </a:t>
            </a:r>
            <a:r>
              <a:rPr lang="ru-RU" altLang="uk-UA" sz="2400" dirty="0" err="1">
                <a:solidFill>
                  <a:schemeClr val="tx1"/>
                </a:solidFill>
              </a:rPr>
              <a:t>придбанням</a:t>
            </a:r>
            <a:r>
              <a:rPr lang="ru-RU" altLang="uk-UA" sz="2400" dirty="0">
                <a:solidFill>
                  <a:schemeClr val="tx1"/>
                </a:solidFill>
              </a:rPr>
              <a:t> </a:t>
            </a:r>
            <a:r>
              <a:rPr lang="ru-RU" altLang="uk-UA" sz="2400" dirty="0" err="1">
                <a:solidFill>
                  <a:schemeClr val="tx1"/>
                </a:solidFill>
              </a:rPr>
              <a:t>запасiв</a:t>
            </a:r>
            <a:r>
              <a:rPr lang="ru-RU" altLang="uk-UA" sz="2400" dirty="0">
                <a:solidFill>
                  <a:schemeClr val="tx1"/>
                </a:solidFill>
              </a:rPr>
              <a:t> i </a:t>
            </a:r>
            <a:r>
              <a:rPr lang="ru-RU" altLang="uk-UA" sz="2400" dirty="0" err="1">
                <a:solidFill>
                  <a:schemeClr val="tx1"/>
                </a:solidFill>
              </a:rPr>
              <a:t>доведенням</a:t>
            </a:r>
            <a:r>
              <a:rPr lang="ru-RU" altLang="uk-UA" sz="2400" dirty="0">
                <a:solidFill>
                  <a:schemeClr val="tx1"/>
                </a:solidFill>
              </a:rPr>
              <a:t> </a:t>
            </a:r>
            <a:r>
              <a:rPr lang="ru-RU" altLang="uk-UA" sz="2400" dirty="0" err="1">
                <a:solidFill>
                  <a:schemeClr val="tx1"/>
                </a:solidFill>
              </a:rPr>
              <a:t>їх</a:t>
            </a:r>
            <a:r>
              <a:rPr lang="ru-RU" altLang="uk-UA" sz="2400" dirty="0">
                <a:solidFill>
                  <a:schemeClr val="tx1"/>
                </a:solidFill>
              </a:rPr>
              <a:t> до стану, в </a:t>
            </a:r>
            <a:r>
              <a:rPr lang="ru-RU" altLang="uk-UA" sz="2400" dirty="0" err="1">
                <a:solidFill>
                  <a:schemeClr val="tx1"/>
                </a:solidFill>
              </a:rPr>
              <a:t>якому</a:t>
            </a:r>
            <a:r>
              <a:rPr lang="ru-RU" altLang="uk-UA" sz="2400" dirty="0">
                <a:solidFill>
                  <a:schemeClr val="tx1"/>
                </a:solidFill>
              </a:rPr>
              <a:t> вони </a:t>
            </a:r>
            <a:r>
              <a:rPr lang="ru-RU" altLang="uk-UA" sz="2400" dirty="0" err="1">
                <a:solidFill>
                  <a:schemeClr val="tx1"/>
                </a:solidFill>
              </a:rPr>
              <a:t>придатнi</a:t>
            </a:r>
            <a:r>
              <a:rPr lang="ru-RU" altLang="uk-UA" sz="2400" dirty="0">
                <a:solidFill>
                  <a:schemeClr val="tx1"/>
                </a:solidFill>
              </a:rPr>
              <a:t> для </a:t>
            </a:r>
            <a:r>
              <a:rPr lang="ru-RU" altLang="uk-UA" sz="2400" dirty="0" err="1">
                <a:solidFill>
                  <a:schemeClr val="tx1"/>
                </a:solidFill>
              </a:rPr>
              <a:t>використання</a:t>
            </a:r>
            <a:r>
              <a:rPr lang="ru-RU" altLang="uk-UA" sz="2400" dirty="0">
                <a:solidFill>
                  <a:schemeClr val="tx1"/>
                </a:solidFill>
              </a:rPr>
              <a:t> </a:t>
            </a:r>
            <a:r>
              <a:rPr lang="ru-RU" altLang="uk-UA" sz="2400" dirty="0" err="1">
                <a:solidFill>
                  <a:schemeClr val="tx1"/>
                </a:solidFill>
              </a:rPr>
              <a:t>iз</a:t>
            </a:r>
            <a:r>
              <a:rPr lang="ru-RU" altLang="uk-UA" sz="2400" dirty="0">
                <a:solidFill>
                  <a:schemeClr val="tx1"/>
                </a:solidFill>
              </a:rPr>
              <a:t> </a:t>
            </a:r>
            <a:r>
              <a:rPr lang="ru-RU" altLang="uk-UA" sz="2400" dirty="0" err="1">
                <a:solidFill>
                  <a:schemeClr val="tx1"/>
                </a:solidFill>
              </a:rPr>
              <a:t>запланованою</a:t>
            </a:r>
            <a:r>
              <a:rPr lang="ru-RU" altLang="uk-UA" sz="2400" dirty="0">
                <a:solidFill>
                  <a:schemeClr val="tx1"/>
                </a:solidFill>
              </a:rPr>
              <a:t> метою. </a:t>
            </a:r>
          </a:p>
          <a:p>
            <a:endParaRPr lang="uk-UA" dirty="0">
              <a:solidFill>
                <a:schemeClr val="tx1"/>
              </a:solidFill>
            </a:endParaRPr>
          </a:p>
        </p:txBody>
      </p:sp>
    </p:spTree>
    <p:extLst>
      <p:ext uri="{BB962C8B-B14F-4D97-AF65-F5344CB8AC3E}">
        <p14:creationId xmlns:p14="http://schemas.microsoft.com/office/powerpoint/2010/main" val="41034918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solidFill>
                  <a:schemeClr val="tx1"/>
                </a:solidFill>
              </a:rPr>
              <a:t>Облік транспортно-заготівельних витрат</a:t>
            </a:r>
            <a:endParaRPr lang="uk-UA" dirty="0">
              <a:solidFill>
                <a:schemeClr val="tx1"/>
              </a:solidFill>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2132155109"/>
              </p:ext>
            </p:extLst>
          </p:nvPr>
        </p:nvGraphicFramePr>
        <p:xfrm>
          <a:off x="138492" y="1948873"/>
          <a:ext cx="9674352" cy="492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082114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84726" y="274320"/>
            <a:ext cx="9070170" cy="6419087"/>
          </a:xfrm>
        </p:spPr>
        <p:txBody>
          <a:bodyPr>
            <a:normAutofit lnSpcReduction="10000"/>
          </a:bodyPr>
          <a:lstStyle/>
          <a:p>
            <a:pPr marL="0" indent="0">
              <a:lnSpc>
                <a:spcPct val="80000"/>
              </a:lnSpc>
              <a:buNone/>
            </a:pPr>
            <a:r>
              <a:rPr lang="uk-UA" altLang="uk-UA" sz="2400" dirty="0">
                <a:solidFill>
                  <a:schemeClr val="tx1"/>
                </a:solidFill>
                <a:latin typeface="Times New Roman" panose="02020603050405020304" pitchFamily="18" charset="0"/>
              </a:rPr>
              <a:t>До   транспортно-заготівельних витрат включають витрати на 	заготівлю запасів, оплату тарифів (фрахту), за вантажно-	розвантажувальні роботи і транспортування запасів усіма 	видами транспорту до місця їх використання.</a:t>
            </a:r>
            <a:r>
              <a:rPr lang="ru-RU" altLang="uk-UA" sz="2400" dirty="0">
                <a:solidFill>
                  <a:schemeClr val="tx1"/>
                </a:solidFill>
                <a:latin typeface="Times New Roman" panose="02020603050405020304" pitchFamily="18" charset="0"/>
              </a:rPr>
              <a:t> </a:t>
            </a:r>
          </a:p>
          <a:p>
            <a:pPr marL="0" indent="0">
              <a:buNone/>
            </a:pPr>
            <a:r>
              <a:rPr lang="uk-UA" altLang="uk-UA" sz="2400" dirty="0">
                <a:solidFill>
                  <a:schemeClr val="tx1"/>
                </a:solidFill>
                <a:latin typeface="Times New Roman" panose="02020603050405020304" pitchFamily="18" charset="0"/>
              </a:rPr>
              <a:t>Коли запаси транспортуються власним транспортом підприємства, то витрати, пов'язані з цим, включатимуть:</a:t>
            </a:r>
          </a:p>
          <a:p>
            <a:r>
              <a:rPr lang="uk-UA" altLang="uk-UA" sz="2400" dirty="0" smtClean="0">
                <a:solidFill>
                  <a:schemeClr val="tx1"/>
                </a:solidFill>
                <a:latin typeface="Times New Roman" panose="02020603050405020304" pitchFamily="18" charset="0"/>
              </a:rPr>
              <a:t> </a:t>
            </a:r>
            <a:r>
              <a:rPr lang="uk-UA" altLang="uk-UA" sz="2400" dirty="0">
                <a:solidFill>
                  <a:schemeClr val="tx1"/>
                </a:solidFill>
                <a:latin typeface="Times New Roman" panose="02020603050405020304" pitchFamily="18" charset="0"/>
              </a:rPr>
              <a:t>паливно-мастильні матеріали;</a:t>
            </a:r>
          </a:p>
          <a:p>
            <a:r>
              <a:rPr lang="uk-UA" altLang="uk-UA" sz="2400" dirty="0" smtClean="0">
                <a:solidFill>
                  <a:schemeClr val="tx1"/>
                </a:solidFill>
                <a:latin typeface="Times New Roman" panose="02020603050405020304" pitchFamily="18" charset="0"/>
              </a:rPr>
              <a:t> </a:t>
            </a:r>
            <a:r>
              <a:rPr lang="uk-UA" altLang="uk-UA" sz="2400" dirty="0">
                <a:solidFill>
                  <a:schemeClr val="tx1"/>
                </a:solidFill>
                <a:latin typeface="Times New Roman" panose="02020603050405020304" pitchFamily="18" charset="0"/>
              </a:rPr>
              <a:t>зарплату водія транспорту з відрахуваннями до відповідних соціальних фондів;</a:t>
            </a:r>
          </a:p>
          <a:p>
            <a:r>
              <a:rPr lang="uk-UA" altLang="uk-UA" sz="2400" dirty="0" smtClean="0">
                <a:solidFill>
                  <a:schemeClr val="tx1"/>
                </a:solidFill>
                <a:latin typeface="Times New Roman" panose="02020603050405020304" pitchFamily="18" charset="0"/>
              </a:rPr>
              <a:t> </a:t>
            </a:r>
            <a:r>
              <a:rPr lang="uk-UA" altLang="uk-UA" sz="2400" dirty="0">
                <a:solidFill>
                  <a:schemeClr val="tx1"/>
                </a:solidFill>
                <a:latin typeface="Times New Roman" panose="02020603050405020304" pitchFamily="18" charset="0"/>
              </a:rPr>
              <a:t>вартість експлуатації власного транспорту, пов'язаної з доставкою запасів;</a:t>
            </a:r>
          </a:p>
          <a:p>
            <a:r>
              <a:rPr lang="uk-UA" altLang="uk-UA" sz="2400" dirty="0" smtClean="0">
                <a:solidFill>
                  <a:schemeClr val="tx1"/>
                </a:solidFill>
                <a:latin typeface="Times New Roman" panose="02020603050405020304" pitchFamily="18" charset="0"/>
              </a:rPr>
              <a:t> </a:t>
            </a:r>
            <a:r>
              <a:rPr lang="uk-UA" altLang="uk-UA" sz="2400" dirty="0">
                <a:solidFill>
                  <a:schemeClr val="tx1"/>
                </a:solidFill>
                <a:latin typeface="Times New Roman" panose="02020603050405020304" pitchFamily="18" charset="0"/>
              </a:rPr>
              <a:t>оплату службових </a:t>
            </a:r>
            <a:r>
              <a:rPr lang="uk-UA" altLang="uk-UA" sz="2400" dirty="0" err="1">
                <a:solidFill>
                  <a:schemeClr val="tx1"/>
                </a:solidFill>
                <a:latin typeface="Times New Roman" panose="02020603050405020304" pitchFamily="18" charset="0"/>
              </a:rPr>
              <a:t>відряджень</a:t>
            </a:r>
            <a:r>
              <a:rPr lang="uk-UA" altLang="uk-UA" sz="2400" dirty="0">
                <a:solidFill>
                  <a:schemeClr val="tx1"/>
                </a:solidFill>
                <a:latin typeface="Times New Roman" panose="02020603050405020304" pitchFamily="18" charset="0"/>
              </a:rPr>
              <a:t> водія (експедитора, менеджера відділу постачання) з доставки запасів;</a:t>
            </a:r>
          </a:p>
          <a:p>
            <a:r>
              <a:rPr lang="uk-UA" altLang="uk-UA" sz="2400" dirty="0" smtClean="0">
                <a:solidFill>
                  <a:schemeClr val="tx1"/>
                </a:solidFill>
                <a:latin typeface="Times New Roman" panose="02020603050405020304" pitchFamily="18" charset="0"/>
              </a:rPr>
              <a:t> </a:t>
            </a:r>
            <a:r>
              <a:rPr lang="uk-UA" altLang="uk-UA" sz="2400" dirty="0">
                <a:solidFill>
                  <a:schemeClr val="tx1"/>
                </a:solidFill>
                <a:latin typeface="Times New Roman" panose="02020603050405020304" pitchFamily="18" charset="0"/>
              </a:rPr>
              <a:t>вартість тимчасового зберігання вантажів на станціях, пристанях, у портах, аеропортах або на складах транспортно-експедиційних підприємств у межах нормативного терміну, встановленого для ввезення вантажів.</a:t>
            </a:r>
          </a:p>
          <a:p>
            <a:pPr marL="0" indent="0">
              <a:buNone/>
            </a:pPr>
            <a:endParaRPr lang="uk-UA" dirty="0">
              <a:solidFill>
                <a:schemeClr val="tx1"/>
              </a:solidFill>
            </a:endParaRPr>
          </a:p>
        </p:txBody>
      </p:sp>
    </p:spTree>
    <p:extLst>
      <p:ext uri="{BB962C8B-B14F-4D97-AF65-F5344CB8AC3E}">
        <p14:creationId xmlns:p14="http://schemas.microsoft.com/office/powerpoint/2010/main" val="17923098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2"/>
          <p:cNvSpPr txBox="1">
            <a:spLocks/>
          </p:cNvSpPr>
          <p:nvPr/>
        </p:nvSpPr>
        <p:spPr>
          <a:xfrm>
            <a:off x="329184" y="274321"/>
            <a:ext cx="8944818" cy="6364224"/>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buFont typeface="Wingdings 3" charset="2"/>
              <a:buNone/>
            </a:pPr>
            <a:r>
              <a:rPr lang="uk-UA" altLang="ru-RU" sz="2400" b="1" dirty="0" smtClean="0">
                <a:solidFill>
                  <a:schemeClr val="tx1"/>
                </a:solidFill>
              </a:rPr>
              <a:t>Сума ТЗВ, що узагальнюється на окремому субрахунку рахунків обліку запасів, щомісячно розподіляється між </a:t>
            </a:r>
          </a:p>
          <a:p>
            <a:pPr>
              <a:buFont typeface="Wingdings 3" charset="2"/>
              <a:buNone/>
            </a:pPr>
            <a:r>
              <a:rPr lang="uk-UA" altLang="ru-RU" sz="2400" b="1" i="1" dirty="0" smtClean="0">
                <a:solidFill>
                  <a:schemeClr val="tx1"/>
                </a:solidFill>
              </a:rPr>
              <a:t>сумою залишку запасів на кінець звітного періоду </a:t>
            </a:r>
          </a:p>
          <a:p>
            <a:pPr>
              <a:buFont typeface="Wingdings 3" charset="2"/>
              <a:buNone/>
            </a:pPr>
            <a:r>
              <a:rPr lang="uk-UA" altLang="ru-RU" sz="2400" b="1" i="1" dirty="0" smtClean="0">
                <a:solidFill>
                  <a:schemeClr val="tx1"/>
                </a:solidFill>
              </a:rPr>
              <a:t>і сумою запасів, що вибули</a:t>
            </a:r>
            <a:r>
              <a:rPr lang="uk-UA" altLang="ru-RU" sz="2400" b="1" dirty="0" smtClean="0">
                <a:solidFill>
                  <a:schemeClr val="tx1"/>
                </a:solidFill>
              </a:rPr>
              <a:t> (використані, реалізовані, безоплатно передані тощо) за звітний місяць</a:t>
            </a:r>
          </a:p>
          <a:p>
            <a:pPr>
              <a:buFont typeface="Wingdings 3" charset="2"/>
              <a:buNone/>
            </a:pPr>
            <a:endParaRPr lang="uk-UA" altLang="ru-RU" sz="2400" b="1" dirty="0">
              <a:solidFill>
                <a:schemeClr val="tx1"/>
              </a:solidFill>
            </a:endParaRPr>
          </a:p>
          <a:p>
            <a:pPr>
              <a:buNone/>
            </a:pPr>
            <a:r>
              <a:rPr lang="uk-UA" altLang="ru-RU" sz="2400" b="1" dirty="0">
                <a:solidFill>
                  <a:schemeClr val="tx1"/>
                </a:solidFill>
              </a:rPr>
              <a:t>При цьому вартість ТЗВ, яка відноситься на вартість запасів, що вибули за місяць відображається </a:t>
            </a:r>
          </a:p>
          <a:p>
            <a:pPr>
              <a:buNone/>
            </a:pPr>
            <a:r>
              <a:rPr lang="uk-UA" altLang="ru-RU" sz="2400" b="1" dirty="0">
                <a:solidFill>
                  <a:schemeClr val="tx1"/>
                </a:solidFill>
              </a:rPr>
              <a:t>за </a:t>
            </a:r>
            <a:r>
              <a:rPr lang="uk-UA" altLang="ru-RU" sz="2400" b="1" i="1" dirty="0">
                <a:solidFill>
                  <a:schemeClr val="tx1"/>
                </a:solidFill>
              </a:rPr>
              <a:t>кредитом відповідного субрахунку обліку ТЗВ</a:t>
            </a:r>
            <a:r>
              <a:rPr lang="uk-UA" altLang="ru-RU" sz="2400" b="1" dirty="0">
                <a:solidFill>
                  <a:schemeClr val="tx1"/>
                </a:solidFill>
              </a:rPr>
              <a:t> </a:t>
            </a:r>
          </a:p>
          <a:p>
            <a:pPr>
              <a:buNone/>
            </a:pPr>
            <a:r>
              <a:rPr lang="uk-UA" altLang="ru-RU" sz="2400" b="1" dirty="0">
                <a:solidFill>
                  <a:schemeClr val="tx1"/>
                </a:solidFill>
              </a:rPr>
              <a:t>у кореспонденції </a:t>
            </a:r>
          </a:p>
          <a:p>
            <a:pPr>
              <a:buNone/>
            </a:pPr>
            <a:r>
              <a:rPr lang="uk-UA" altLang="ru-RU" sz="2400" b="1" dirty="0">
                <a:solidFill>
                  <a:schemeClr val="tx1"/>
                </a:solidFill>
              </a:rPr>
              <a:t>з </a:t>
            </a:r>
            <a:r>
              <a:rPr lang="uk-UA" altLang="ru-RU" sz="2400" b="1" i="1" dirty="0">
                <a:solidFill>
                  <a:schemeClr val="tx1"/>
                </a:solidFill>
              </a:rPr>
              <a:t>дебетом тих самих рахунків обліку, на яких </a:t>
            </a:r>
            <a:r>
              <a:rPr lang="uk-UA" altLang="ru-RU" sz="2400" b="1" i="1" dirty="0" err="1">
                <a:solidFill>
                  <a:schemeClr val="tx1"/>
                </a:solidFill>
              </a:rPr>
              <a:t>відображаєть</a:t>
            </a:r>
            <a:r>
              <a:rPr lang="en-US" altLang="ru-RU" sz="2400" b="1" i="1" dirty="0">
                <a:solidFill>
                  <a:schemeClr val="tx1"/>
                </a:solidFill>
              </a:rPr>
              <a:t>c</a:t>
            </a:r>
            <a:r>
              <a:rPr lang="uk-UA" altLang="ru-RU" sz="2400" b="1" i="1" dirty="0">
                <a:solidFill>
                  <a:schemeClr val="tx1"/>
                </a:solidFill>
              </a:rPr>
              <a:t>я вибуття таких запасів</a:t>
            </a:r>
            <a:endParaRPr lang="ru-RU" altLang="ru-RU" sz="2400" b="1" i="1" dirty="0">
              <a:solidFill>
                <a:schemeClr val="tx1"/>
              </a:solidFill>
            </a:endParaRPr>
          </a:p>
          <a:p>
            <a:pPr algn="ctr">
              <a:buFont typeface="Wingdings 3" charset="2"/>
              <a:buNone/>
            </a:pPr>
            <a:endParaRPr lang="ru-RU" altLang="ru-RU" b="1" dirty="0" smtClean="0">
              <a:solidFill>
                <a:schemeClr val="tx1"/>
              </a:solidFill>
            </a:endParaRPr>
          </a:p>
          <a:p>
            <a:endParaRPr lang="uk-UA" dirty="0">
              <a:solidFill>
                <a:schemeClr val="tx1"/>
              </a:solidFill>
            </a:endParaRPr>
          </a:p>
        </p:txBody>
      </p:sp>
    </p:spTree>
    <p:extLst>
      <p:ext uri="{BB962C8B-B14F-4D97-AF65-F5344CB8AC3E}">
        <p14:creationId xmlns:p14="http://schemas.microsoft.com/office/powerpoint/2010/main" val="807333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План</a:t>
            </a:r>
            <a:endParaRPr lang="uk-UA" dirty="0"/>
          </a:p>
        </p:txBody>
      </p:sp>
      <p:sp>
        <p:nvSpPr>
          <p:cNvPr id="3" name="Объект 2"/>
          <p:cNvSpPr>
            <a:spLocks noGrp="1"/>
          </p:cNvSpPr>
          <p:nvPr>
            <p:ph idx="1"/>
          </p:nvPr>
        </p:nvSpPr>
        <p:spPr/>
        <p:txBody>
          <a:bodyPr>
            <a:normAutofit/>
          </a:bodyPr>
          <a:lstStyle/>
          <a:p>
            <a:pPr>
              <a:buAutoNum type="arabicPeriod"/>
            </a:pPr>
            <a:r>
              <a:rPr lang="uk-UA" sz="2400" dirty="0" smtClean="0">
                <a:solidFill>
                  <a:schemeClr val="tx1"/>
                </a:solidFill>
              </a:rPr>
              <a:t>Поняття, визнання та класифікація виробничих запасів</a:t>
            </a:r>
          </a:p>
          <a:p>
            <a:pPr>
              <a:buAutoNum type="arabicPeriod"/>
            </a:pPr>
            <a:r>
              <a:rPr lang="uk-UA" sz="2400" dirty="0" smtClean="0">
                <a:solidFill>
                  <a:schemeClr val="tx1"/>
                </a:solidFill>
              </a:rPr>
              <a:t>Документування операцій з виробничими запасами</a:t>
            </a:r>
          </a:p>
          <a:p>
            <a:pPr>
              <a:buAutoNum type="arabicPeriod"/>
            </a:pPr>
            <a:r>
              <a:rPr lang="uk-UA" sz="2400" dirty="0" smtClean="0">
                <a:solidFill>
                  <a:schemeClr val="tx1"/>
                </a:solidFill>
              </a:rPr>
              <a:t>Облік надходження виробничих запасів</a:t>
            </a:r>
          </a:p>
          <a:p>
            <a:pPr>
              <a:buAutoNum type="arabicPeriod"/>
            </a:pPr>
            <a:r>
              <a:rPr lang="uk-UA" sz="2400" dirty="0" smtClean="0">
                <a:solidFill>
                  <a:schemeClr val="tx1"/>
                </a:solidFill>
              </a:rPr>
              <a:t>Методи оцінки запасів при вибутті</a:t>
            </a:r>
          </a:p>
          <a:p>
            <a:pPr>
              <a:buAutoNum type="arabicPeriod"/>
            </a:pPr>
            <a:r>
              <a:rPr lang="uk-UA" sz="2400" dirty="0" smtClean="0">
                <a:solidFill>
                  <a:schemeClr val="tx1"/>
                </a:solidFill>
              </a:rPr>
              <a:t>Облік вибуття запасів</a:t>
            </a:r>
          </a:p>
          <a:p>
            <a:pPr>
              <a:buAutoNum type="arabicPeriod"/>
            </a:pPr>
            <a:r>
              <a:rPr lang="uk-UA" sz="2400" dirty="0" smtClean="0">
                <a:solidFill>
                  <a:schemeClr val="tx1"/>
                </a:solidFill>
              </a:rPr>
              <a:t>Відображення інформації про запаси у фінансовій звітності</a:t>
            </a:r>
            <a:endParaRPr lang="uk-UA" sz="2400" dirty="0">
              <a:solidFill>
                <a:schemeClr val="tx1"/>
              </a:solidFill>
            </a:endParaRPr>
          </a:p>
        </p:txBody>
      </p:sp>
    </p:spTree>
    <p:extLst>
      <p:ext uri="{BB962C8B-B14F-4D97-AF65-F5344CB8AC3E}">
        <p14:creationId xmlns:p14="http://schemas.microsoft.com/office/powerpoint/2010/main" val="32145005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1030" y="240349"/>
            <a:ext cx="8596668" cy="1240979"/>
          </a:xfrm>
        </p:spPr>
        <p:txBody>
          <a:bodyPr>
            <a:noAutofit/>
          </a:bodyPr>
          <a:lstStyle/>
          <a:p>
            <a:pPr marL="0" indent="0" algn="ctr">
              <a:buNone/>
            </a:pPr>
            <a:r>
              <a:rPr lang="uk-UA" altLang="ru-RU" sz="2400" i="1" u="sng" dirty="0"/>
              <a:t>Сума ТЗВ, яка включається до вартості запасів, що вибули</a:t>
            </a:r>
            <a:r>
              <a:rPr lang="uk-UA" altLang="ru-RU" sz="2400" u="sng" dirty="0"/>
              <a:t> визначається за формулою:</a:t>
            </a:r>
            <a:endParaRPr lang="uk-UA" sz="2400" dirty="0"/>
          </a:p>
        </p:txBody>
      </p:sp>
      <p:sp>
        <p:nvSpPr>
          <p:cNvPr id="5" name="Стрелка вниз 4"/>
          <p:cNvSpPr/>
          <p:nvPr/>
        </p:nvSpPr>
        <p:spPr>
          <a:xfrm>
            <a:off x="4079556" y="1170971"/>
            <a:ext cx="1297116" cy="11816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pic>
        <p:nvPicPr>
          <p:cNvPr id="6" name="Picture 5"/>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439590" y="5145087"/>
            <a:ext cx="8964613" cy="171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p:cNvPicPr>
            <a:picLocks noChangeAspect="1" noChangeArrowheads="1"/>
          </p:cNvPicPr>
          <p:nvPr/>
        </p:nvPicPr>
        <p:blipFill>
          <a:blip r:embed="rId4">
            <a:extLst>
              <a:ext uri="{BEBA8EAE-BF5A-486C-A8C5-ECC9F3942E4B}">
                <a14:imgProps xmlns:a14="http://schemas.microsoft.com/office/drawing/2010/main">
                  <a14:imgLayer r:embed="rId5">
                    <a14:imgEffect>
                      <a14:sharpenSoften amount="50000"/>
                    </a14:imgEffect>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893064" y="2352611"/>
            <a:ext cx="6553200" cy="185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p:cNvPicPr>
            <a:picLocks noChangeAspect="1" noChangeArrowheads="1"/>
          </p:cNvPicPr>
          <p:nvPr/>
        </p:nvPicPr>
        <p:blipFill>
          <a:blip r:embed="rId6">
            <a:extLst>
              <a:ext uri="{BEBA8EAE-BF5A-486C-A8C5-ECC9F3942E4B}">
                <a14:imgProps xmlns:a14="http://schemas.microsoft.com/office/drawing/2010/main">
                  <a14:imgLayer r:embed="rId7">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966089" y="4152836"/>
            <a:ext cx="7991475"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232752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39590" y="256031"/>
            <a:ext cx="8869002" cy="6364225"/>
          </a:xfrm>
        </p:spPr>
        <p:txBody>
          <a:bodyPr/>
          <a:lstStyle/>
          <a:p>
            <a:pPr marL="0" indent="0">
              <a:buNone/>
            </a:pPr>
            <a:r>
              <a:rPr lang="ru-RU" altLang="uk-UA" sz="2400" b="1" dirty="0">
                <a:solidFill>
                  <a:schemeClr val="tx1"/>
                </a:solidFill>
              </a:rPr>
              <a:t>Не </a:t>
            </a:r>
            <a:r>
              <a:rPr lang="ru-RU" altLang="uk-UA" sz="2400" b="1" dirty="0" err="1">
                <a:solidFill>
                  <a:schemeClr val="tx1"/>
                </a:solidFill>
              </a:rPr>
              <a:t>включаються</a:t>
            </a:r>
            <a:r>
              <a:rPr lang="ru-RU" altLang="uk-UA" sz="2400" b="1" dirty="0">
                <a:solidFill>
                  <a:schemeClr val="tx1"/>
                </a:solidFill>
              </a:rPr>
              <a:t> до </a:t>
            </a:r>
            <a:r>
              <a:rPr lang="ru-RU" altLang="uk-UA" sz="2400" b="1" dirty="0" err="1">
                <a:solidFill>
                  <a:schemeClr val="tx1"/>
                </a:solidFill>
              </a:rPr>
              <a:t>первiсної</a:t>
            </a:r>
            <a:r>
              <a:rPr lang="ru-RU" altLang="uk-UA" sz="2400" b="1" dirty="0">
                <a:solidFill>
                  <a:schemeClr val="tx1"/>
                </a:solidFill>
              </a:rPr>
              <a:t> </a:t>
            </a:r>
            <a:r>
              <a:rPr lang="ru-RU" altLang="uk-UA" sz="2400" b="1" dirty="0" err="1">
                <a:solidFill>
                  <a:schemeClr val="tx1"/>
                </a:solidFill>
              </a:rPr>
              <a:t>вартостi</a:t>
            </a:r>
            <a:r>
              <a:rPr lang="ru-RU" altLang="uk-UA" sz="2400" b="1" dirty="0">
                <a:solidFill>
                  <a:schemeClr val="tx1"/>
                </a:solidFill>
              </a:rPr>
              <a:t> </a:t>
            </a:r>
            <a:r>
              <a:rPr lang="ru-RU" altLang="uk-UA" sz="2400" b="1" dirty="0" err="1">
                <a:solidFill>
                  <a:schemeClr val="tx1"/>
                </a:solidFill>
              </a:rPr>
              <a:t>запасiв</a:t>
            </a:r>
            <a:r>
              <a:rPr lang="ru-RU" altLang="uk-UA" sz="2400" dirty="0">
                <a:solidFill>
                  <a:schemeClr val="tx1"/>
                </a:solidFill>
              </a:rPr>
              <a:t>, а належать до </a:t>
            </a:r>
            <a:r>
              <a:rPr lang="ru-RU" altLang="uk-UA" sz="2400" dirty="0" err="1">
                <a:solidFill>
                  <a:schemeClr val="tx1"/>
                </a:solidFill>
              </a:rPr>
              <a:t>витрат</a:t>
            </a:r>
            <a:r>
              <a:rPr lang="ru-RU" altLang="uk-UA" sz="2400" dirty="0">
                <a:solidFill>
                  <a:schemeClr val="tx1"/>
                </a:solidFill>
              </a:rPr>
              <a:t> того </a:t>
            </a:r>
            <a:r>
              <a:rPr lang="ru-RU" altLang="uk-UA" sz="2400" dirty="0" err="1">
                <a:solidFill>
                  <a:schemeClr val="tx1"/>
                </a:solidFill>
              </a:rPr>
              <a:t>перiоду</a:t>
            </a:r>
            <a:r>
              <a:rPr lang="ru-RU" altLang="uk-UA" sz="2400" dirty="0">
                <a:solidFill>
                  <a:schemeClr val="tx1"/>
                </a:solidFill>
              </a:rPr>
              <a:t>, в </a:t>
            </a:r>
            <a:r>
              <a:rPr lang="ru-RU" altLang="uk-UA" sz="2400" dirty="0" err="1">
                <a:solidFill>
                  <a:schemeClr val="tx1"/>
                </a:solidFill>
              </a:rPr>
              <a:t>якому</a:t>
            </a:r>
            <a:r>
              <a:rPr lang="ru-RU" altLang="uk-UA" sz="2400" dirty="0">
                <a:solidFill>
                  <a:schemeClr val="tx1"/>
                </a:solidFill>
              </a:rPr>
              <a:t> вони </a:t>
            </a:r>
            <a:r>
              <a:rPr lang="ru-RU" altLang="uk-UA" sz="2400" dirty="0" err="1">
                <a:solidFill>
                  <a:schemeClr val="tx1"/>
                </a:solidFill>
              </a:rPr>
              <a:t>були</a:t>
            </a:r>
            <a:r>
              <a:rPr lang="ru-RU" altLang="uk-UA" sz="2400" dirty="0">
                <a:solidFill>
                  <a:schemeClr val="tx1"/>
                </a:solidFill>
              </a:rPr>
              <a:t> </a:t>
            </a:r>
            <a:r>
              <a:rPr lang="ru-RU" altLang="uk-UA" sz="2400" dirty="0" err="1">
                <a:solidFill>
                  <a:schemeClr val="tx1"/>
                </a:solidFill>
              </a:rPr>
              <a:t>здiйсненi</a:t>
            </a:r>
            <a:r>
              <a:rPr lang="ru-RU" altLang="uk-UA" sz="2400" dirty="0">
                <a:solidFill>
                  <a:schemeClr val="tx1"/>
                </a:solidFill>
              </a:rPr>
              <a:t> (</a:t>
            </a:r>
            <a:r>
              <a:rPr lang="ru-RU" altLang="uk-UA" sz="2400" dirty="0" err="1">
                <a:solidFill>
                  <a:schemeClr val="tx1"/>
                </a:solidFill>
              </a:rPr>
              <a:t>встановленi</a:t>
            </a:r>
            <a:r>
              <a:rPr lang="ru-RU" altLang="uk-UA" sz="2400" dirty="0">
                <a:solidFill>
                  <a:schemeClr val="tx1"/>
                </a:solidFill>
              </a:rPr>
              <a:t>): </a:t>
            </a:r>
            <a:endParaRPr lang="ru-RU" altLang="uk-UA" sz="2400" dirty="0" smtClean="0">
              <a:solidFill>
                <a:schemeClr val="tx1"/>
              </a:solidFill>
            </a:endParaRPr>
          </a:p>
          <a:p>
            <a:pPr>
              <a:lnSpc>
                <a:spcPct val="90000"/>
              </a:lnSpc>
            </a:pPr>
            <a:r>
              <a:rPr lang="ru-RU" altLang="uk-UA" sz="2400" dirty="0" err="1">
                <a:solidFill>
                  <a:schemeClr val="tx1"/>
                </a:solidFill>
              </a:rPr>
              <a:t>понаднормовi</a:t>
            </a:r>
            <a:r>
              <a:rPr lang="ru-RU" altLang="uk-UA" sz="2400" dirty="0">
                <a:solidFill>
                  <a:schemeClr val="tx1"/>
                </a:solidFill>
              </a:rPr>
              <a:t> </a:t>
            </a:r>
            <a:r>
              <a:rPr lang="ru-RU" altLang="uk-UA" sz="2400" dirty="0" err="1">
                <a:solidFill>
                  <a:schemeClr val="tx1"/>
                </a:solidFill>
              </a:rPr>
              <a:t>втрати</a:t>
            </a:r>
            <a:r>
              <a:rPr lang="ru-RU" altLang="uk-UA" sz="2400" dirty="0">
                <a:solidFill>
                  <a:schemeClr val="tx1"/>
                </a:solidFill>
              </a:rPr>
              <a:t> i </a:t>
            </a:r>
            <a:r>
              <a:rPr lang="ru-RU" altLang="uk-UA" sz="2400" dirty="0" err="1">
                <a:solidFill>
                  <a:schemeClr val="tx1"/>
                </a:solidFill>
              </a:rPr>
              <a:t>нестачi</a:t>
            </a:r>
            <a:r>
              <a:rPr lang="ru-RU" altLang="uk-UA" sz="2400" dirty="0">
                <a:solidFill>
                  <a:schemeClr val="tx1"/>
                </a:solidFill>
              </a:rPr>
              <a:t> </a:t>
            </a:r>
            <a:r>
              <a:rPr lang="ru-RU" altLang="uk-UA" sz="2400" dirty="0" err="1">
                <a:solidFill>
                  <a:schemeClr val="tx1"/>
                </a:solidFill>
              </a:rPr>
              <a:t>запасiв</a:t>
            </a:r>
            <a:r>
              <a:rPr lang="ru-RU" altLang="uk-UA" sz="2400" dirty="0">
                <a:solidFill>
                  <a:schemeClr val="tx1"/>
                </a:solidFill>
              </a:rPr>
              <a:t>;</a:t>
            </a:r>
          </a:p>
          <a:p>
            <a:pPr>
              <a:lnSpc>
                <a:spcPct val="90000"/>
              </a:lnSpc>
            </a:pPr>
            <a:r>
              <a:rPr lang="ru-RU" altLang="uk-UA" sz="2400" dirty="0" err="1">
                <a:solidFill>
                  <a:schemeClr val="tx1"/>
                </a:solidFill>
              </a:rPr>
              <a:t>проценти</a:t>
            </a:r>
            <a:r>
              <a:rPr lang="ru-RU" altLang="uk-UA" sz="2400" dirty="0">
                <a:solidFill>
                  <a:schemeClr val="tx1"/>
                </a:solidFill>
              </a:rPr>
              <a:t> за </a:t>
            </a:r>
            <a:r>
              <a:rPr lang="ru-RU" altLang="uk-UA" sz="2400" dirty="0" err="1">
                <a:solidFill>
                  <a:schemeClr val="tx1"/>
                </a:solidFill>
              </a:rPr>
              <a:t>користування</a:t>
            </a:r>
            <a:r>
              <a:rPr lang="ru-RU" altLang="uk-UA" sz="2400" dirty="0">
                <a:solidFill>
                  <a:schemeClr val="tx1"/>
                </a:solidFill>
              </a:rPr>
              <a:t> </a:t>
            </a:r>
            <a:r>
              <a:rPr lang="ru-RU" altLang="uk-UA" sz="2400" dirty="0" err="1">
                <a:solidFill>
                  <a:schemeClr val="tx1"/>
                </a:solidFill>
              </a:rPr>
              <a:t>позиками</a:t>
            </a:r>
            <a:r>
              <a:rPr lang="ru-RU" altLang="uk-UA" sz="2400" dirty="0">
                <a:solidFill>
                  <a:schemeClr val="tx1"/>
                </a:solidFill>
              </a:rPr>
              <a:t>; </a:t>
            </a:r>
          </a:p>
          <a:p>
            <a:pPr>
              <a:lnSpc>
                <a:spcPct val="90000"/>
              </a:lnSpc>
            </a:pPr>
            <a:r>
              <a:rPr lang="ru-RU" altLang="uk-UA" sz="2400" dirty="0" err="1">
                <a:solidFill>
                  <a:schemeClr val="tx1"/>
                </a:solidFill>
              </a:rPr>
              <a:t>витрати</a:t>
            </a:r>
            <a:r>
              <a:rPr lang="ru-RU" altLang="uk-UA" sz="2400" dirty="0">
                <a:solidFill>
                  <a:schemeClr val="tx1"/>
                </a:solidFill>
              </a:rPr>
              <a:t> на </a:t>
            </a:r>
            <a:r>
              <a:rPr lang="ru-RU" altLang="uk-UA" sz="2400" dirty="0" err="1">
                <a:solidFill>
                  <a:schemeClr val="tx1"/>
                </a:solidFill>
              </a:rPr>
              <a:t>збут</a:t>
            </a:r>
            <a:r>
              <a:rPr lang="ru-RU" altLang="uk-UA" sz="2400" dirty="0">
                <a:solidFill>
                  <a:schemeClr val="tx1"/>
                </a:solidFill>
              </a:rPr>
              <a:t>;</a:t>
            </a:r>
          </a:p>
          <a:p>
            <a:pPr>
              <a:lnSpc>
                <a:spcPct val="90000"/>
              </a:lnSpc>
            </a:pPr>
            <a:r>
              <a:rPr lang="ru-RU" altLang="uk-UA" sz="2400" dirty="0">
                <a:solidFill>
                  <a:schemeClr val="tx1"/>
                </a:solidFill>
              </a:rPr>
              <a:t> </a:t>
            </a:r>
            <a:r>
              <a:rPr lang="ru-RU" altLang="uk-UA" sz="2400" dirty="0" err="1">
                <a:solidFill>
                  <a:schemeClr val="tx1"/>
                </a:solidFill>
              </a:rPr>
              <a:t>загальногосподарськi</a:t>
            </a:r>
            <a:r>
              <a:rPr lang="ru-RU" altLang="uk-UA" sz="2400" dirty="0">
                <a:solidFill>
                  <a:schemeClr val="tx1"/>
                </a:solidFill>
              </a:rPr>
              <a:t> та </a:t>
            </a:r>
            <a:r>
              <a:rPr lang="ru-RU" altLang="uk-UA" sz="2400" dirty="0" err="1">
                <a:solidFill>
                  <a:schemeClr val="tx1"/>
                </a:solidFill>
              </a:rPr>
              <a:t>iншi</a:t>
            </a:r>
            <a:r>
              <a:rPr lang="ru-RU" altLang="uk-UA" sz="2400" dirty="0">
                <a:solidFill>
                  <a:schemeClr val="tx1"/>
                </a:solidFill>
              </a:rPr>
              <a:t> </a:t>
            </a:r>
            <a:r>
              <a:rPr lang="ru-RU" altLang="uk-UA" sz="2400" dirty="0" err="1">
                <a:solidFill>
                  <a:schemeClr val="tx1"/>
                </a:solidFill>
              </a:rPr>
              <a:t>подiбнi</a:t>
            </a:r>
            <a:r>
              <a:rPr lang="ru-RU" altLang="uk-UA" sz="2400" dirty="0">
                <a:solidFill>
                  <a:schemeClr val="tx1"/>
                </a:solidFill>
              </a:rPr>
              <a:t> </a:t>
            </a:r>
            <a:r>
              <a:rPr lang="ru-RU" altLang="uk-UA" sz="2400" dirty="0" err="1">
                <a:solidFill>
                  <a:schemeClr val="tx1"/>
                </a:solidFill>
              </a:rPr>
              <a:t>витрати</a:t>
            </a:r>
            <a:r>
              <a:rPr lang="ru-RU" altLang="uk-UA" sz="2400" dirty="0">
                <a:solidFill>
                  <a:schemeClr val="tx1"/>
                </a:solidFill>
              </a:rPr>
              <a:t>, </a:t>
            </a:r>
            <a:r>
              <a:rPr lang="ru-RU" altLang="uk-UA" sz="2400" dirty="0" err="1">
                <a:solidFill>
                  <a:schemeClr val="tx1"/>
                </a:solidFill>
              </a:rPr>
              <a:t>якi</a:t>
            </a:r>
            <a:r>
              <a:rPr lang="ru-RU" altLang="uk-UA" sz="2400" dirty="0">
                <a:solidFill>
                  <a:schemeClr val="tx1"/>
                </a:solidFill>
              </a:rPr>
              <a:t> </a:t>
            </a:r>
            <a:r>
              <a:rPr lang="ru-RU" altLang="uk-UA" sz="2400" dirty="0" err="1">
                <a:solidFill>
                  <a:schemeClr val="tx1"/>
                </a:solidFill>
              </a:rPr>
              <a:t>безпосередньо</a:t>
            </a:r>
            <a:r>
              <a:rPr lang="ru-RU" altLang="uk-UA" sz="2400" dirty="0">
                <a:solidFill>
                  <a:schemeClr val="tx1"/>
                </a:solidFill>
              </a:rPr>
              <a:t> не </a:t>
            </a:r>
            <a:r>
              <a:rPr lang="ru-RU" altLang="uk-UA" sz="2400" dirty="0" err="1">
                <a:solidFill>
                  <a:schemeClr val="tx1"/>
                </a:solidFill>
              </a:rPr>
              <a:t>пов</a:t>
            </a:r>
            <a:r>
              <a:rPr lang="ru-RU" altLang="uk-UA" sz="2400" dirty="0">
                <a:solidFill>
                  <a:schemeClr val="tx1"/>
                </a:solidFill>
              </a:rPr>
              <a:t>’ </a:t>
            </a:r>
            <a:r>
              <a:rPr lang="ru-RU" altLang="uk-UA" sz="2400" dirty="0" err="1">
                <a:solidFill>
                  <a:schemeClr val="tx1"/>
                </a:solidFill>
              </a:rPr>
              <a:t>язанi</a:t>
            </a:r>
            <a:r>
              <a:rPr lang="ru-RU" altLang="uk-UA" sz="2400" dirty="0">
                <a:solidFill>
                  <a:schemeClr val="tx1"/>
                </a:solidFill>
              </a:rPr>
              <a:t> з </a:t>
            </a:r>
            <a:r>
              <a:rPr lang="ru-RU" altLang="uk-UA" sz="2400" dirty="0" err="1">
                <a:solidFill>
                  <a:schemeClr val="tx1"/>
                </a:solidFill>
              </a:rPr>
              <a:t>придбанням</a:t>
            </a:r>
            <a:r>
              <a:rPr lang="ru-RU" altLang="uk-UA" sz="2400" dirty="0">
                <a:solidFill>
                  <a:schemeClr val="tx1"/>
                </a:solidFill>
              </a:rPr>
              <a:t> i </a:t>
            </a:r>
            <a:r>
              <a:rPr lang="ru-RU" altLang="uk-UA" sz="2400" dirty="0" err="1">
                <a:solidFill>
                  <a:schemeClr val="tx1"/>
                </a:solidFill>
              </a:rPr>
              <a:t>доставкою</a:t>
            </a:r>
            <a:r>
              <a:rPr lang="ru-RU" altLang="uk-UA" sz="2400" dirty="0">
                <a:solidFill>
                  <a:schemeClr val="tx1"/>
                </a:solidFill>
              </a:rPr>
              <a:t> </a:t>
            </a:r>
            <a:r>
              <a:rPr lang="ru-RU" altLang="uk-UA" sz="2400" dirty="0" err="1">
                <a:solidFill>
                  <a:schemeClr val="tx1"/>
                </a:solidFill>
              </a:rPr>
              <a:t>запасiв</a:t>
            </a:r>
            <a:r>
              <a:rPr lang="ru-RU" altLang="uk-UA" sz="2400" dirty="0">
                <a:solidFill>
                  <a:schemeClr val="tx1"/>
                </a:solidFill>
              </a:rPr>
              <a:t> та </a:t>
            </a:r>
            <a:r>
              <a:rPr lang="ru-RU" altLang="uk-UA" sz="2400" dirty="0" err="1">
                <a:solidFill>
                  <a:schemeClr val="tx1"/>
                </a:solidFill>
              </a:rPr>
              <a:t>приведенням</a:t>
            </a:r>
            <a:r>
              <a:rPr lang="ru-RU" altLang="uk-UA" sz="2400" dirty="0">
                <a:solidFill>
                  <a:schemeClr val="tx1"/>
                </a:solidFill>
              </a:rPr>
              <a:t> </a:t>
            </a:r>
            <a:r>
              <a:rPr lang="ru-RU" altLang="uk-UA" sz="2400" dirty="0" err="1">
                <a:solidFill>
                  <a:schemeClr val="tx1"/>
                </a:solidFill>
              </a:rPr>
              <a:t>їх</a:t>
            </a:r>
            <a:r>
              <a:rPr lang="ru-RU" altLang="uk-UA" sz="2400" dirty="0">
                <a:solidFill>
                  <a:schemeClr val="tx1"/>
                </a:solidFill>
              </a:rPr>
              <a:t> до стану, в </a:t>
            </a:r>
            <a:r>
              <a:rPr lang="ru-RU" altLang="uk-UA" sz="2400" dirty="0" err="1">
                <a:solidFill>
                  <a:schemeClr val="tx1"/>
                </a:solidFill>
              </a:rPr>
              <a:t>якому</a:t>
            </a:r>
            <a:r>
              <a:rPr lang="ru-RU" altLang="uk-UA" sz="2400" dirty="0">
                <a:solidFill>
                  <a:schemeClr val="tx1"/>
                </a:solidFill>
              </a:rPr>
              <a:t> вони </a:t>
            </a:r>
            <a:r>
              <a:rPr lang="ru-RU" altLang="uk-UA" sz="2400" dirty="0" err="1">
                <a:solidFill>
                  <a:schemeClr val="tx1"/>
                </a:solidFill>
              </a:rPr>
              <a:t>придатнi</a:t>
            </a:r>
            <a:r>
              <a:rPr lang="ru-RU" altLang="uk-UA" sz="2400" dirty="0">
                <a:solidFill>
                  <a:schemeClr val="tx1"/>
                </a:solidFill>
              </a:rPr>
              <a:t> для </a:t>
            </a:r>
            <a:r>
              <a:rPr lang="ru-RU" altLang="uk-UA" sz="2400" dirty="0" err="1">
                <a:solidFill>
                  <a:schemeClr val="tx1"/>
                </a:solidFill>
              </a:rPr>
              <a:t>використання</a:t>
            </a:r>
            <a:r>
              <a:rPr lang="ru-RU" altLang="uk-UA" sz="2400" dirty="0">
                <a:solidFill>
                  <a:schemeClr val="tx1"/>
                </a:solidFill>
              </a:rPr>
              <a:t> у </a:t>
            </a:r>
            <a:r>
              <a:rPr lang="ru-RU" altLang="uk-UA" sz="2400" dirty="0" err="1">
                <a:solidFill>
                  <a:schemeClr val="tx1"/>
                </a:solidFill>
              </a:rPr>
              <a:t>запланованих</a:t>
            </a:r>
            <a:r>
              <a:rPr lang="ru-RU" altLang="uk-UA" sz="2400" dirty="0">
                <a:solidFill>
                  <a:schemeClr val="tx1"/>
                </a:solidFill>
              </a:rPr>
              <a:t> </a:t>
            </a:r>
            <a:r>
              <a:rPr lang="ru-RU" altLang="uk-UA" sz="2400" dirty="0" err="1">
                <a:solidFill>
                  <a:schemeClr val="tx1"/>
                </a:solidFill>
              </a:rPr>
              <a:t>цiлях</a:t>
            </a:r>
            <a:r>
              <a:rPr lang="ru-RU" altLang="uk-UA" sz="2400" dirty="0">
                <a:solidFill>
                  <a:schemeClr val="tx1"/>
                </a:solidFill>
              </a:rPr>
              <a:t>. </a:t>
            </a:r>
          </a:p>
          <a:p>
            <a:endParaRPr lang="uk-UA" dirty="0">
              <a:solidFill>
                <a:schemeClr val="tx1"/>
              </a:solidFill>
            </a:endParaRPr>
          </a:p>
        </p:txBody>
      </p:sp>
    </p:spTree>
    <p:extLst>
      <p:ext uri="{BB962C8B-B14F-4D97-AF65-F5344CB8AC3E}">
        <p14:creationId xmlns:p14="http://schemas.microsoft.com/office/powerpoint/2010/main" val="18102550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754246539"/>
              </p:ext>
            </p:extLst>
          </p:nvPr>
        </p:nvGraphicFramePr>
        <p:xfrm>
          <a:off x="0" y="1572768"/>
          <a:ext cx="12192000" cy="5285232"/>
        </p:xfrm>
        <a:graphic>
          <a:graphicData uri="http://schemas.openxmlformats.org/drawingml/2006/table">
            <a:tbl>
              <a:tblPr firstRow="1" bandRow="1">
                <a:tableStyleId>{073A0DAA-6AF3-43AB-8588-CEC1D06C72B9}</a:tableStyleId>
              </a:tblPr>
              <a:tblGrid>
                <a:gridCol w="637309">
                  <a:extLst>
                    <a:ext uri="{9D8B030D-6E8A-4147-A177-3AD203B41FA5}">
                      <a16:colId xmlns:a16="http://schemas.microsoft.com/office/drawing/2014/main" xmlns="" val="1880335957"/>
                    </a:ext>
                  </a:extLst>
                </a:gridCol>
                <a:gridCol w="6525491">
                  <a:extLst>
                    <a:ext uri="{9D8B030D-6E8A-4147-A177-3AD203B41FA5}">
                      <a16:colId xmlns:a16="http://schemas.microsoft.com/office/drawing/2014/main" xmlns="" val="854029960"/>
                    </a:ext>
                  </a:extLst>
                </a:gridCol>
                <a:gridCol w="1731818">
                  <a:extLst>
                    <a:ext uri="{9D8B030D-6E8A-4147-A177-3AD203B41FA5}">
                      <a16:colId xmlns:a16="http://schemas.microsoft.com/office/drawing/2014/main" xmlns="" val="2704580681"/>
                    </a:ext>
                  </a:extLst>
                </a:gridCol>
                <a:gridCol w="1330037">
                  <a:extLst>
                    <a:ext uri="{9D8B030D-6E8A-4147-A177-3AD203B41FA5}">
                      <a16:colId xmlns:a16="http://schemas.microsoft.com/office/drawing/2014/main" xmlns="" val="4114010500"/>
                    </a:ext>
                  </a:extLst>
                </a:gridCol>
                <a:gridCol w="1967345">
                  <a:extLst>
                    <a:ext uri="{9D8B030D-6E8A-4147-A177-3AD203B41FA5}">
                      <a16:colId xmlns:a16="http://schemas.microsoft.com/office/drawing/2014/main" xmlns="" val="415342272"/>
                    </a:ext>
                  </a:extLst>
                </a:gridCol>
              </a:tblGrid>
              <a:tr h="587248">
                <a:tc rowSpan="2">
                  <a:txBody>
                    <a:bodyPr/>
                    <a:lstStyle/>
                    <a:p>
                      <a:r>
                        <a:rPr lang="uk-UA" dirty="0" smtClean="0"/>
                        <a:t>№ з/п</a:t>
                      </a:r>
                      <a:endParaRPr lang="uk-UA" dirty="0"/>
                    </a:p>
                  </a:txBody>
                  <a:tcPr/>
                </a:tc>
                <a:tc rowSpan="2">
                  <a:txBody>
                    <a:bodyPr/>
                    <a:lstStyle/>
                    <a:p>
                      <a:r>
                        <a:rPr lang="uk-UA" dirty="0" smtClean="0"/>
                        <a:t>Господарська операція</a:t>
                      </a:r>
                      <a:endParaRPr lang="uk-UA" dirty="0"/>
                    </a:p>
                  </a:txBody>
                  <a:tcPr/>
                </a:tc>
                <a:tc gridSpan="2">
                  <a:txBody>
                    <a:bodyPr/>
                    <a:lstStyle/>
                    <a:p>
                      <a:r>
                        <a:rPr lang="uk-UA" dirty="0" smtClean="0"/>
                        <a:t>Кореспонденція рахунків</a:t>
                      </a:r>
                      <a:endParaRPr lang="uk-UA" dirty="0"/>
                    </a:p>
                  </a:txBody>
                  <a:tcPr/>
                </a:tc>
                <a:tc hMerge="1">
                  <a:txBody>
                    <a:bodyPr/>
                    <a:lstStyle/>
                    <a:p>
                      <a:endParaRPr lang="uk-UA" dirty="0"/>
                    </a:p>
                  </a:txBody>
                  <a:tcPr/>
                </a:tc>
                <a:tc rowSpan="2">
                  <a:txBody>
                    <a:bodyPr/>
                    <a:lstStyle/>
                    <a:p>
                      <a:r>
                        <a:rPr lang="uk-UA" dirty="0" smtClean="0"/>
                        <a:t>Сума, грн.</a:t>
                      </a:r>
                      <a:endParaRPr lang="uk-UA" dirty="0"/>
                    </a:p>
                  </a:txBody>
                  <a:tcPr/>
                </a:tc>
                <a:extLst>
                  <a:ext uri="{0D108BD9-81ED-4DB2-BD59-A6C34878D82A}">
                    <a16:rowId xmlns:a16="http://schemas.microsoft.com/office/drawing/2014/main" xmlns="" val="4117057578"/>
                  </a:ext>
                </a:extLst>
              </a:tr>
              <a:tr h="587248">
                <a:tc vMerge="1">
                  <a:txBody>
                    <a:bodyPr/>
                    <a:lstStyle/>
                    <a:p>
                      <a:endParaRPr lang="uk-UA" dirty="0"/>
                    </a:p>
                  </a:txBody>
                  <a:tcPr/>
                </a:tc>
                <a:tc vMerge="1">
                  <a:txBody>
                    <a:bodyPr/>
                    <a:lstStyle/>
                    <a:p>
                      <a:endParaRPr lang="uk-UA" dirty="0"/>
                    </a:p>
                  </a:txBody>
                  <a:tcPr/>
                </a:tc>
                <a:tc>
                  <a:txBody>
                    <a:bodyPr/>
                    <a:lstStyle/>
                    <a:p>
                      <a:r>
                        <a:rPr lang="uk-UA" dirty="0" smtClean="0">
                          <a:solidFill>
                            <a:schemeClr val="bg1"/>
                          </a:solidFill>
                        </a:rPr>
                        <a:t>Дебет</a:t>
                      </a:r>
                      <a:endParaRPr lang="uk-UA" dirty="0">
                        <a:solidFill>
                          <a:schemeClr val="bg1"/>
                        </a:solidFill>
                      </a:endParaRPr>
                    </a:p>
                  </a:txBody>
                  <a:tcPr>
                    <a:solidFill>
                      <a:schemeClr val="tx1"/>
                    </a:solidFill>
                  </a:tcPr>
                </a:tc>
                <a:tc>
                  <a:txBody>
                    <a:bodyPr/>
                    <a:lstStyle/>
                    <a:p>
                      <a:r>
                        <a:rPr lang="uk-UA" dirty="0" smtClean="0">
                          <a:solidFill>
                            <a:schemeClr val="bg1"/>
                          </a:solidFill>
                        </a:rPr>
                        <a:t>Кредит</a:t>
                      </a:r>
                      <a:endParaRPr lang="uk-UA" dirty="0">
                        <a:solidFill>
                          <a:schemeClr val="bg1"/>
                        </a:solidFill>
                      </a:endParaRPr>
                    </a:p>
                  </a:txBody>
                  <a:tcPr>
                    <a:solidFill>
                      <a:schemeClr val="tx1"/>
                    </a:solidFill>
                  </a:tcPr>
                </a:tc>
                <a:tc vMerge="1">
                  <a:txBody>
                    <a:bodyPr/>
                    <a:lstStyle/>
                    <a:p>
                      <a:endParaRPr lang="uk-UA" dirty="0"/>
                    </a:p>
                  </a:txBody>
                  <a:tcPr/>
                </a:tc>
                <a:extLst>
                  <a:ext uri="{0D108BD9-81ED-4DB2-BD59-A6C34878D82A}">
                    <a16:rowId xmlns:a16="http://schemas.microsoft.com/office/drawing/2014/main" xmlns="" val="1902920627"/>
                  </a:ext>
                </a:extLst>
              </a:tr>
              <a:tr h="587248">
                <a:tc>
                  <a:txBody>
                    <a:bodyPr/>
                    <a:lstStyle/>
                    <a:p>
                      <a:r>
                        <a:rPr lang="uk-UA" dirty="0" smtClean="0"/>
                        <a:t>1</a:t>
                      </a:r>
                      <a:endParaRPr lang="uk-UA" dirty="0"/>
                    </a:p>
                  </a:txBody>
                  <a:tcPr/>
                </a:tc>
                <a:tc>
                  <a:txBody>
                    <a:bodyPr/>
                    <a:lstStyle/>
                    <a:p>
                      <a:r>
                        <a:rPr lang="uk-UA" dirty="0" smtClean="0"/>
                        <a:t>Оприбутковано матеріали.</a:t>
                      </a:r>
                      <a:endParaRPr lang="uk-UA" dirty="0"/>
                    </a:p>
                  </a:txBody>
                  <a:tcPr/>
                </a:tc>
                <a:tc>
                  <a:txBody>
                    <a:bodyPr/>
                    <a:lstStyle/>
                    <a:p>
                      <a:r>
                        <a:rPr lang="uk-UA" dirty="0" smtClean="0"/>
                        <a:t>201</a:t>
                      </a:r>
                      <a:endParaRPr lang="uk-UA" dirty="0"/>
                    </a:p>
                  </a:txBody>
                  <a:tcPr/>
                </a:tc>
                <a:tc>
                  <a:txBody>
                    <a:bodyPr/>
                    <a:lstStyle/>
                    <a:p>
                      <a:r>
                        <a:rPr lang="uk-UA" dirty="0" smtClean="0"/>
                        <a:t>631</a:t>
                      </a:r>
                      <a:endParaRPr lang="uk-UA" dirty="0"/>
                    </a:p>
                  </a:txBody>
                  <a:tcPr/>
                </a:tc>
                <a:tc>
                  <a:txBody>
                    <a:bodyPr/>
                    <a:lstStyle/>
                    <a:p>
                      <a:r>
                        <a:rPr lang="uk-UA" dirty="0" smtClean="0"/>
                        <a:t>12500,00</a:t>
                      </a:r>
                      <a:endParaRPr lang="uk-UA" dirty="0"/>
                    </a:p>
                  </a:txBody>
                  <a:tcPr/>
                </a:tc>
                <a:extLst>
                  <a:ext uri="{0D108BD9-81ED-4DB2-BD59-A6C34878D82A}">
                    <a16:rowId xmlns:a16="http://schemas.microsoft.com/office/drawing/2014/main" xmlns="" val="526435915"/>
                  </a:ext>
                </a:extLst>
              </a:tr>
              <a:tr h="587248">
                <a:tc>
                  <a:txBody>
                    <a:bodyPr/>
                    <a:lstStyle/>
                    <a:p>
                      <a:r>
                        <a:rPr lang="uk-UA" dirty="0" smtClean="0"/>
                        <a:t>2</a:t>
                      </a:r>
                      <a:endParaRPr lang="uk-UA" dirty="0"/>
                    </a:p>
                  </a:txBody>
                  <a:tcPr/>
                </a:tc>
                <a:tc>
                  <a:txBody>
                    <a:bodyPr/>
                    <a:lstStyle/>
                    <a:p>
                      <a:r>
                        <a:rPr lang="uk-UA" dirty="0" smtClean="0"/>
                        <a:t>Відображено податковий кредит з ПДВ</a:t>
                      </a:r>
                      <a:endParaRPr lang="uk-UA" dirty="0"/>
                    </a:p>
                  </a:txBody>
                  <a:tcPr/>
                </a:tc>
                <a:tc>
                  <a:txBody>
                    <a:bodyPr/>
                    <a:lstStyle/>
                    <a:p>
                      <a:r>
                        <a:rPr lang="uk-UA" dirty="0" smtClean="0"/>
                        <a:t>641</a:t>
                      </a:r>
                      <a:endParaRPr lang="uk-UA" dirty="0"/>
                    </a:p>
                  </a:txBody>
                  <a:tcPr/>
                </a:tc>
                <a:tc>
                  <a:txBody>
                    <a:bodyPr/>
                    <a:lstStyle/>
                    <a:p>
                      <a:r>
                        <a:rPr lang="uk-UA" dirty="0" smtClean="0"/>
                        <a:t>631</a:t>
                      </a:r>
                      <a:endParaRPr lang="uk-UA" dirty="0"/>
                    </a:p>
                  </a:txBody>
                  <a:tcPr/>
                </a:tc>
                <a:tc>
                  <a:txBody>
                    <a:bodyPr/>
                    <a:lstStyle/>
                    <a:p>
                      <a:r>
                        <a:rPr lang="uk-UA" dirty="0" smtClean="0"/>
                        <a:t>2500,00</a:t>
                      </a:r>
                      <a:endParaRPr lang="uk-UA" dirty="0"/>
                    </a:p>
                  </a:txBody>
                  <a:tcPr/>
                </a:tc>
                <a:extLst>
                  <a:ext uri="{0D108BD9-81ED-4DB2-BD59-A6C34878D82A}">
                    <a16:rowId xmlns:a16="http://schemas.microsoft.com/office/drawing/2014/main" xmlns="" val="4234379067"/>
                  </a:ext>
                </a:extLst>
              </a:tr>
              <a:tr h="587248">
                <a:tc>
                  <a:txBody>
                    <a:bodyPr/>
                    <a:lstStyle/>
                    <a:p>
                      <a:r>
                        <a:rPr lang="uk-UA" dirty="0" smtClean="0"/>
                        <a:t>3</a:t>
                      </a:r>
                      <a:endParaRPr lang="uk-UA" dirty="0"/>
                    </a:p>
                  </a:txBody>
                  <a:tcPr/>
                </a:tc>
                <a:tc>
                  <a:txBody>
                    <a:bodyPr/>
                    <a:lstStyle/>
                    <a:p>
                      <a:r>
                        <a:rPr lang="uk-UA" dirty="0" smtClean="0"/>
                        <a:t>Відображено суму витрат на транспортування</a:t>
                      </a:r>
                      <a:endParaRPr lang="uk-UA" dirty="0"/>
                    </a:p>
                  </a:txBody>
                  <a:tcPr/>
                </a:tc>
                <a:tc>
                  <a:txBody>
                    <a:bodyPr/>
                    <a:lstStyle/>
                    <a:p>
                      <a:r>
                        <a:rPr lang="uk-UA" dirty="0" smtClean="0"/>
                        <a:t>201/ТЗВ</a:t>
                      </a:r>
                      <a:endParaRPr lang="uk-UA" dirty="0"/>
                    </a:p>
                  </a:txBody>
                  <a:tcPr/>
                </a:tc>
                <a:tc>
                  <a:txBody>
                    <a:bodyPr/>
                    <a:lstStyle/>
                    <a:p>
                      <a:r>
                        <a:rPr lang="uk-UA" dirty="0" smtClean="0"/>
                        <a:t>685</a:t>
                      </a:r>
                      <a:endParaRPr lang="uk-UA" dirty="0"/>
                    </a:p>
                  </a:txBody>
                  <a:tcPr/>
                </a:tc>
                <a:tc>
                  <a:txBody>
                    <a:bodyPr/>
                    <a:lstStyle/>
                    <a:p>
                      <a:r>
                        <a:rPr lang="uk-UA" dirty="0" smtClean="0"/>
                        <a:t>2500,00</a:t>
                      </a:r>
                      <a:endParaRPr lang="uk-UA" dirty="0"/>
                    </a:p>
                  </a:txBody>
                  <a:tcPr/>
                </a:tc>
                <a:extLst>
                  <a:ext uri="{0D108BD9-81ED-4DB2-BD59-A6C34878D82A}">
                    <a16:rowId xmlns:a16="http://schemas.microsoft.com/office/drawing/2014/main" xmlns="" val="4275050442"/>
                  </a:ext>
                </a:extLst>
              </a:tr>
              <a:tr h="587248">
                <a:tc>
                  <a:txBody>
                    <a:bodyPr/>
                    <a:lstStyle/>
                    <a:p>
                      <a:r>
                        <a:rPr lang="uk-UA" dirty="0" smtClean="0"/>
                        <a:t>4</a:t>
                      </a:r>
                      <a:endParaRPr lang="uk-UA" dirty="0"/>
                    </a:p>
                  </a:txBody>
                  <a:tcPr/>
                </a:tc>
                <a:tc>
                  <a:txBody>
                    <a:bodyPr/>
                    <a:lstStyle/>
                    <a:p>
                      <a:r>
                        <a:rPr lang="uk-UA" dirty="0" smtClean="0"/>
                        <a:t>Відображено податковий кредит з ПДВ</a:t>
                      </a:r>
                      <a:endParaRPr lang="uk-UA" dirty="0"/>
                    </a:p>
                  </a:txBody>
                  <a:tcPr/>
                </a:tc>
                <a:tc>
                  <a:txBody>
                    <a:bodyPr/>
                    <a:lstStyle/>
                    <a:p>
                      <a:r>
                        <a:rPr lang="uk-UA" dirty="0" smtClean="0"/>
                        <a:t>641</a:t>
                      </a:r>
                      <a:endParaRPr lang="uk-UA" dirty="0"/>
                    </a:p>
                  </a:txBody>
                  <a:tcPr/>
                </a:tc>
                <a:tc>
                  <a:txBody>
                    <a:bodyPr/>
                    <a:lstStyle/>
                    <a:p>
                      <a:r>
                        <a:rPr lang="uk-UA" dirty="0" smtClean="0"/>
                        <a:t>685</a:t>
                      </a:r>
                      <a:endParaRPr lang="uk-UA" dirty="0"/>
                    </a:p>
                  </a:txBody>
                  <a:tcPr/>
                </a:tc>
                <a:tc>
                  <a:txBody>
                    <a:bodyPr/>
                    <a:lstStyle/>
                    <a:p>
                      <a:r>
                        <a:rPr lang="uk-UA" dirty="0" smtClean="0"/>
                        <a:t>500,00</a:t>
                      </a:r>
                      <a:endParaRPr lang="uk-UA" dirty="0"/>
                    </a:p>
                  </a:txBody>
                  <a:tcPr/>
                </a:tc>
                <a:extLst>
                  <a:ext uri="{0D108BD9-81ED-4DB2-BD59-A6C34878D82A}">
                    <a16:rowId xmlns:a16="http://schemas.microsoft.com/office/drawing/2014/main" xmlns="" val="627570183"/>
                  </a:ext>
                </a:extLst>
              </a:tr>
              <a:tr h="587248">
                <a:tc>
                  <a:txBody>
                    <a:bodyPr/>
                    <a:lstStyle/>
                    <a:p>
                      <a:r>
                        <a:rPr lang="uk-UA" dirty="0" smtClean="0"/>
                        <a:t>5</a:t>
                      </a:r>
                      <a:endParaRPr lang="uk-UA" dirty="0"/>
                    </a:p>
                  </a:txBody>
                  <a:tcPr/>
                </a:tc>
                <a:tc>
                  <a:txBody>
                    <a:bodyPr/>
                    <a:lstStyle/>
                    <a:p>
                      <a:r>
                        <a:rPr lang="uk-UA" dirty="0" smtClean="0"/>
                        <a:t>Включено вартість транспортування до вартості</a:t>
                      </a:r>
                      <a:r>
                        <a:rPr lang="uk-UA" baseline="0" dirty="0" smtClean="0"/>
                        <a:t> матеріалів</a:t>
                      </a:r>
                      <a:endParaRPr lang="uk-UA" dirty="0"/>
                    </a:p>
                  </a:txBody>
                  <a:tcPr/>
                </a:tc>
                <a:tc>
                  <a:txBody>
                    <a:bodyPr/>
                    <a:lstStyle/>
                    <a:p>
                      <a:r>
                        <a:rPr lang="uk-UA" dirty="0" smtClean="0"/>
                        <a:t>201</a:t>
                      </a:r>
                      <a:endParaRPr lang="uk-UA" dirty="0"/>
                    </a:p>
                  </a:txBody>
                  <a:tcPr/>
                </a:tc>
                <a:tc>
                  <a:txBody>
                    <a:bodyPr/>
                    <a:lstStyle/>
                    <a:p>
                      <a:r>
                        <a:rPr lang="uk-UA" dirty="0" smtClean="0"/>
                        <a:t>201/ТЗВ</a:t>
                      </a:r>
                      <a:endParaRPr lang="uk-UA" dirty="0"/>
                    </a:p>
                  </a:txBody>
                  <a:tcPr/>
                </a:tc>
                <a:tc>
                  <a:txBody>
                    <a:bodyPr/>
                    <a:lstStyle/>
                    <a:p>
                      <a:r>
                        <a:rPr lang="uk-UA" dirty="0" smtClean="0"/>
                        <a:t>2500,00</a:t>
                      </a:r>
                      <a:endParaRPr lang="uk-UA" dirty="0"/>
                    </a:p>
                  </a:txBody>
                  <a:tcPr/>
                </a:tc>
                <a:extLst>
                  <a:ext uri="{0D108BD9-81ED-4DB2-BD59-A6C34878D82A}">
                    <a16:rowId xmlns:a16="http://schemas.microsoft.com/office/drawing/2014/main" xmlns="" val="282319632"/>
                  </a:ext>
                </a:extLst>
              </a:tr>
              <a:tr h="587248">
                <a:tc>
                  <a:txBody>
                    <a:bodyPr/>
                    <a:lstStyle/>
                    <a:p>
                      <a:r>
                        <a:rPr lang="uk-UA" dirty="0" smtClean="0"/>
                        <a:t>6</a:t>
                      </a:r>
                      <a:endParaRPr lang="uk-UA" dirty="0"/>
                    </a:p>
                  </a:txBody>
                  <a:tcPr/>
                </a:tc>
                <a:tc>
                  <a:txBody>
                    <a:bodyPr/>
                    <a:lstStyle/>
                    <a:p>
                      <a:r>
                        <a:rPr lang="uk-UA" dirty="0" smtClean="0"/>
                        <a:t>Перераховано</a:t>
                      </a:r>
                      <a:r>
                        <a:rPr lang="uk-UA" baseline="0" dirty="0" smtClean="0"/>
                        <a:t> кошти постачальнику матеріалів</a:t>
                      </a:r>
                      <a:endParaRPr lang="uk-UA" dirty="0"/>
                    </a:p>
                  </a:txBody>
                  <a:tcPr/>
                </a:tc>
                <a:tc>
                  <a:txBody>
                    <a:bodyPr/>
                    <a:lstStyle/>
                    <a:p>
                      <a:r>
                        <a:rPr lang="uk-UA" dirty="0" smtClean="0"/>
                        <a:t>631</a:t>
                      </a:r>
                      <a:endParaRPr lang="uk-UA" dirty="0"/>
                    </a:p>
                  </a:txBody>
                  <a:tcPr/>
                </a:tc>
                <a:tc>
                  <a:txBody>
                    <a:bodyPr/>
                    <a:lstStyle/>
                    <a:p>
                      <a:r>
                        <a:rPr lang="uk-UA" dirty="0" smtClean="0"/>
                        <a:t>311</a:t>
                      </a:r>
                      <a:endParaRPr lang="uk-UA" dirty="0"/>
                    </a:p>
                  </a:txBody>
                  <a:tcPr/>
                </a:tc>
                <a:tc>
                  <a:txBody>
                    <a:bodyPr/>
                    <a:lstStyle/>
                    <a:p>
                      <a:r>
                        <a:rPr lang="uk-UA" dirty="0" smtClean="0"/>
                        <a:t>15000,00</a:t>
                      </a:r>
                      <a:endParaRPr lang="uk-UA" dirty="0"/>
                    </a:p>
                  </a:txBody>
                  <a:tcPr/>
                </a:tc>
                <a:extLst>
                  <a:ext uri="{0D108BD9-81ED-4DB2-BD59-A6C34878D82A}">
                    <a16:rowId xmlns:a16="http://schemas.microsoft.com/office/drawing/2014/main" xmlns="" val="1678416400"/>
                  </a:ext>
                </a:extLst>
              </a:tr>
              <a:tr h="587248">
                <a:tc>
                  <a:txBody>
                    <a:bodyPr/>
                    <a:lstStyle/>
                    <a:p>
                      <a:r>
                        <a:rPr lang="uk-UA" dirty="0" smtClean="0"/>
                        <a:t>7</a:t>
                      </a:r>
                      <a:endParaRPr lang="uk-UA" dirty="0"/>
                    </a:p>
                  </a:txBody>
                  <a:tcPr/>
                </a:tc>
                <a:tc>
                  <a:txBody>
                    <a:bodyPr/>
                    <a:lstStyle/>
                    <a:p>
                      <a:r>
                        <a:rPr lang="uk-UA" dirty="0" smtClean="0"/>
                        <a:t>Сплачено</a:t>
                      </a:r>
                      <a:r>
                        <a:rPr lang="uk-UA" baseline="0" dirty="0" smtClean="0"/>
                        <a:t> послуги з транспортування</a:t>
                      </a:r>
                      <a:endParaRPr lang="uk-UA" dirty="0"/>
                    </a:p>
                  </a:txBody>
                  <a:tcPr/>
                </a:tc>
                <a:tc>
                  <a:txBody>
                    <a:bodyPr/>
                    <a:lstStyle/>
                    <a:p>
                      <a:r>
                        <a:rPr lang="uk-UA" dirty="0" smtClean="0"/>
                        <a:t>685</a:t>
                      </a:r>
                      <a:endParaRPr lang="uk-UA" dirty="0"/>
                    </a:p>
                  </a:txBody>
                  <a:tcPr/>
                </a:tc>
                <a:tc>
                  <a:txBody>
                    <a:bodyPr/>
                    <a:lstStyle/>
                    <a:p>
                      <a:r>
                        <a:rPr lang="uk-UA" dirty="0" smtClean="0"/>
                        <a:t>311</a:t>
                      </a:r>
                      <a:endParaRPr lang="uk-UA" dirty="0"/>
                    </a:p>
                  </a:txBody>
                  <a:tcPr/>
                </a:tc>
                <a:tc>
                  <a:txBody>
                    <a:bodyPr/>
                    <a:lstStyle/>
                    <a:p>
                      <a:r>
                        <a:rPr lang="uk-UA" dirty="0" smtClean="0"/>
                        <a:t>3000,00</a:t>
                      </a:r>
                      <a:endParaRPr lang="uk-UA" dirty="0"/>
                    </a:p>
                  </a:txBody>
                  <a:tcPr/>
                </a:tc>
                <a:extLst>
                  <a:ext uri="{0D108BD9-81ED-4DB2-BD59-A6C34878D82A}">
                    <a16:rowId xmlns:a16="http://schemas.microsoft.com/office/drawing/2014/main" xmlns="" val="2116757517"/>
                  </a:ext>
                </a:extLst>
              </a:tr>
            </a:tbl>
          </a:graphicData>
        </a:graphic>
      </p:graphicFrame>
      <p:sp>
        <p:nvSpPr>
          <p:cNvPr id="5" name="Объект 2"/>
          <p:cNvSpPr txBox="1">
            <a:spLocks/>
          </p:cNvSpPr>
          <p:nvPr/>
        </p:nvSpPr>
        <p:spPr>
          <a:xfrm>
            <a:off x="261697" y="165534"/>
            <a:ext cx="9248063" cy="1407234"/>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spcBef>
                <a:spcPts val="0"/>
              </a:spcBef>
              <a:buNone/>
            </a:pPr>
            <a:r>
              <a:rPr lang="uk-UA" sz="2000" b="1" dirty="0" smtClean="0">
                <a:solidFill>
                  <a:schemeClr val="tx1"/>
                </a:solidFill>
              </a:rPr>
              <a:t>Приклад</a:t>
            </a:r>
            <a:r>
              <a:rPr lang="uk-UA" sz="2000" dirty="0" smtClean="0">
                <a:solidFill>
                  <a:schemeClr val="tx1"/>
                </a:solidFill>
              </a:rPr>
              <a:t>. Підприємство придбало матеріали на суму </a:t>
            </a:r>
            <a:r>
              <a:rPr lang="uk-UA" sz="2000" dirty="0" smtClean="0">
                <a:solidFill>
                  <a:schemeClr val="tx1"/>
                </a:solidFill>
              </a:rPr>
              <a:t>15000 </a:t>
            </a:r>
            <a:r>
              <a:rPr lang="uk-UA" sz="2000" dirty="0" smtClean="0">
                <a:solidFill>
                  <a:schemeClr val="tx1"/>
                </a:solidFill>
              </a:rPr>
              <a:t>грн. (у </a:t>
            </a:r>
            <a:r>
              <a:rPr lang="uk-UA" sz="2000" dirty="0" err="1" smtClean="0">
                <a:solidFill>
                  <a:schemeClr val="tx1"/>
                </a:solidFill>
              </a:rPr>
              <a:t>т.ч</a:t>
            </a:r>
            <a:r>
              <a:rPr lang="uk-UA" sz="2000" dirty="0" smtClean="0">
                <a:solidFill>
                  <a:schemeClr val="tx1"/>
                </a:solidFill>
              </a:rPr>
              <a:t>. ПДВ </a:t>
            </a:r>
            <a:r>
              <a:rPr lang="uk-UA" sz="2000" dirty="0" smtClean="0">
                <a:solidFill>
                  <a:schemeClr val="tx1"/>
                </a:solidFill>
              </a:rPr>
              <a:t>2500 </a:t>
            </a:r>
            <a:r>
              <a:rPr lang="uk-UA" sz="2000" dirty="0" smtClean="0">
                <a:solidFill>
                  <a:schemeClr val="tx1"/>
                </a:solidFill>
              </a:rPr>
              <a:t>грн.). Витрати на транспортування матеріалів становлять </a:t>
            </a:r>
            <a:r>
              <a:rPr lang="uk-UA" sz="2000" dirty="0" smtClean="0">
                <a:solidFill>
                  <a:schemeClr val="tx1"/>
                </a:solidFill>
              </a:rPr>
              <a:t>3000 </a:t>
            </a:r>
            <a:r>
              <a:rPr lang="uk-UA" sz="2000" dirty="0" smtClean="0">
                <a:solidFill>
                  <a:schemeClr val="tx1"/>
                </a:solidFill>
              </a:rPr>
              <a:t>грн (у т.ч. ПДВ </a:t>
            </a:r>
            <a:r>
              <a:rPr lang="uk-UA" sz="2000" dirty="0" smtClean="0">
                <a:solidFill>
                  <a:schemeClr val="tx1"/>
                </a:solidFill>
              </a:rPr>
              <a:t>500 </a:t>
            </a:r>
            <a:r>
              <a:rPr lang="uk-UA" sz="2000" dirty="0" smtClean="0">
                <a:solidFill>
                  <a:schemeClr val="tx1"/>
                </a:solidFill>
              </a:rPr>
              <a:t>грн.).</a:t>
            </a:r>
          </a:p>
          <a:p>
            <a:pPr marL="0" indent="0">
              <a:spcBef>
                <a:spcPts val="0"/>
              </a:spcBef>
              <a:buNone/>
            </a:pPr>
            <a:r>
              <a:rPr lang="uk-UA" sz="2000" dirty="0" smtClean="0">
                <a:solidFill>
                  <a:schemeClr val="tx1"/>
                </a:solidFill>
              </a:rPr>
              <a:t>Перша подія – оприбуткування запасів. </a:t>
            </a:r>
            <a:endParaRPr lang="uk-UA" sz="2000" dirty="0">
              <a:solidFill>
                <a:schemeClr val="tx1"/>
              </a:solidFill>
            </a:endParaRPr>
          </a:p>
        </p:txBody>
      </p:sp>
    </p:spTree>
    <p:extLst>
      <p:ext uri="{BB962C8B-B14F-4D97-AF65-F5344CB8AC3E}">
        <p14:creationId xmlns:p14="http://schemas.microsoft.com/office/powerpoint/2010/main" val="26829057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149547091"/>
              </p:ext>
            </p:extLst>
          </p:nvPr>
        </p:nvGraphicFramePr>
        <p:xfrm>
          <a:off x="0" y="728582"/>
          <a:ext cx="12192000" cy="6129422"/>
        </p:xfrm>
        <a:graphic>
          <a:graphicData uri="http://schemas.openxmlformats.org/drawingml/2006/table">
            <a:tbl>
              <a:tblPr firstRow="1" bandRow="1">
                <a:tableStyleId>{073A0DAA-6AF3-43AB-8588-CEC1D06C72B9}</a:tableStyleId>
              </a:tblPr>
              <a:tblGrid>
                <a:gridCol w="637309">
                  <a:extLst>
                    <a:ext uri="{9D8B030D-6E8A-4147-A177-3AD203B41FA5}">
                      <a16:colId xmlns:a16="http://schemas.microsoft.com/office/drawing/2014/main" xmlns="" val="1880335957"/>
                    </a:ext>
                  </a:extLst>
                </a:gridCol>
                <a:gridCol w="6525491">
                  <a:extLst>
                    <a:ext uri="{9D8B030D-6E8A-4147-A177-3AD203B41FA5}">
                      <a16:colId xmlns:a16="http://schemas.microsoft.com/office/drawing/2014/main" xmlns="" val="854029960"/>
                    </a:ext>
                  </a:extLst>
                </a:gridCol>
                <a:gridCol w="1731818">
                  <a:extLst>
                    <a:ext uri="{9D8B030D-6E8A-4147-A177-3AD203B41FA5}">
                      <a16:colId xmlns:a16="http://schemas.microsoft.com/office/drawing/2014/main" xmlns="" val="2704580681"/>
                    </a:ext>
                  </a:extLst>
                </a:gridCol>
                <a:gridCol w="1330037">
                  <a:extLst>
                    <a:ext uri="{9D8B030D-6E8A-4147-A177-3AD203B41FA5}">
                      <a16:colId xmlns:a16="http://schemas.microsoft.com/office/drawing/2014/main" xmlns="" val="4114010500"/>
                    </a:ext>
                  </a:extLst>
                </a:gridCol>
                <a:gridCol w="1967345">
                  <a:extLst>
                    <a:ext uri="{9D8B030D-6E8A-4147-A177-3AD203B41FA5}">
                      <a16:colId xmlns:a16="http://schemas.microsoft.com/office/drawing/2014/main" xmlns="" val="415342272"/>
                    </a:ext>
                  </a:extLst>
                </a:gridCol>
              </a:tblGrid>
              <a:tr h="471494">
                <a:tc rowSpan="2">
                  <a:txBody>
                    <a:bodyPr/>
                    <a:lstStyle/>
                    <a:p>
                      <a:r>
                        <a:rPr lang="uk-UA" dirty="0" smtClean="0"/>
                        <a:t>№ з/п</a:t>
                      </a:r>
                      <a:endParaRPr lang="uk-UA" dirty="0"/>
                    </a:p>
                  </a:txBody>
                  <a:tcPr/>
                </a:tc>
                <a:tc rowSpan="2">
                  <a:txBody>
                    <a:bodyPr/>
                    <a:lstStyle/>
                    <a:p>
                      <a:r>
                        <a:rPr lang="uk-UA" dirty="0" smtClean="0"/>
                        <a:t>Господарська операція</a:t>
                      </a:r>
                      <a:endParaRPr lang="uk-UA" dirty="0"/>
                    </a:p>
                  </a:txBody>
                  <a:tcPr/>
                </a:tc>
                <a:tc gridSpan="2">
                  <a:txBody>
                    <a:bodyPr/>
                    <a:lstStyle/>
                    <a:p>
                      <a:r>
                        <a:rPr lang="uk-UA" dirty="0" smtClean="0"/>
                        <a:t>Кореспонденція рахунків</a:t>
                      </a:r>
                      <a:endParaRPr lang="uk-UA" dirty="0"/>
                    </a:p>
                  </a:txBody>
                  <a:tcPr/>
                </a:tc>
                <a:tc hMerge="1">
                  <a:txBody>
                    <a:bodyPr/>
                    <a:lstStyle/>
                    <a:p>
                      <a:endParaRPr lang="uk-UA" dirty="0"/>
                    </a:p>
                  </a:txBody>
                  <a:tcPr/>
                </a:tc>
                <a:tc rowSpan="2">
                  <a:txBody>
                    <a:bodyPr/>
                    <a:lstStyle/>
                    <a:p>
                      <a:r>
                        <a:rPr lang="uk-UA" dirty="0" smtClean="0"/>
                        <a:t>Сума, грн.</a:t>
                      </a:r>
                      <a:endParaRPr lang="uk-UA" dirty="0"/>
                    </a:p>
                  </a:txBody>
                  <a:tcPr/>
                </a:tc>
                <a:extLst>
                  <a:ext uri="{0D108BD9-81ED-4DB2-BD59-A6C34878D82A}">
                    <a16:rowId xmlns:a16="http://schemas.microsoft.com/office/drawing/2014/main" xmlns="" val="4117057578"/>
                  </a:ext>
                </a:extLst>
              </a:tr>
              <a:tr h="471494">
                <a:tc vMerge="1">
                  <a:txBody>
                    <a:bodyPr/>
                    <a:lstStyle/>
                    <a:p>
                      <a:endParaRPr lang="uk-UA" dirty="0"/>
                    </a:p>
                  </a:txBody>
                  <a:tcPr/>
                </a:tc>
                <a:tc vMerge="1">
                  <a:txBody>
                    <a:bodyPr/>
                    <a:lstStyle/>
                    <a:p>
                      <a:endParaRPr lang="uk-UA" dirty="0"/>
                    </a:p>
                  </a:txBody>
                  <a:tcPr/>
                </a:tc>
                <a:tc>
                  <a:txBody>
                    <a:bodyPr/>
                    <a:lstStyle/>
                    <a:p>
                      <a:r>
                        <a:rPr lang="uk-UA" dirty="0" smtClean="0">
                          <a:solidFill>
                            <a:schemeClr val="bg1"/>
                          </a:solidFill>
                        </a:rPr>
                        <a:t>Дебет</a:t>
                      </a:r>
                      <a:endParaRPr lang="uk-UA" dirty="0">
                        <a:solidFill>
                          <a:schemeClr val="bg1"/>
                        </a:solidFill>
                      </a:endParaRPr>
                    </a:p>
                  </a:txBody>
                  <a:tcPr>
                    <a:solidFill>
                      <a:schemeClr val="tx1"/>
                    </a:solidFill>
                  </a:tcPr>
                </a:tc>
                <a:tc>
                  <a:txBody>
                    <a:bodyPr/>
                    <a:lstStyle/>
                    <a:p>
                      <a:r>
                        <a:rPr lang="uk-UA" dirty="0" smtClean="0">
                          <a:solidFill>
                            <a:schemeClr val="bg1"/>
                          </a:solidFill>
                        </a:rPr>
                        <a:t>Кредит</a:t>
                      </a:r>
                      <a:endParaRPr lang="uk-UA" dirty="0">
                        <a:solidFill>
                          <a:schemeClr val="bg1"/>
                        </a:solidFill>
                      </a:endParaRPr>
                    </a:p>
                  </a:txBody>
                  <a:tcPr>
                    <a:solidFill>
                      <a:schemeClr val="tx1"/>
                    </a:solidFill>
                  </a:tcPr>
                </a:tc>
                <a:tc vMerge="1">
                  <a:txBody>
                    <a:bodyPr/>
                    <a:lstStyle/>
                    <a:p>
                      <a:endParaRPr lang="uk-UA" dirty="0"/>
                    </a:p>
                  </a:txBody>
                  <a:tcPr/>
                </a:tc>
                <a:extLst>
                  <a:ext uri="{0D108BD9-81ED-4DB2-BD59-A6C34878D82A}">
                    <a16:rowId xmlns:a16="http://schemas.microsoft.com/office/drawing/2014/main" xmlns="" val="1902920627"/>
                  </a:ext>
                </a:extLst>
              </a:tr>
              <a:tr h="471494">
                <a:tc>
                  <a:txBody>
                    <a:bodyPr/>
                    <a:lstStyle/>
                    <a:p>
                      <a:r>
                        <a:rPr lang="uk-UA" dirty="0" smtClean="0"/>
                        <a:t>1</a:t>
                      </a:r>
                      <a:endParaRPr lang="uk-UA" dirty="0"/>
                    </a:p>
                  </a:txBody>
                  <a:tcPr/>
                </a:tc>
                <a:tc>
                  <a:txBody>
                    <a:bodyPr/>
                    <a:lstStyle/>
                    <a:p>
                      <a:r>
                        <a:rPr lang="uk-UA" dirty="0" smtClean="0"/>
                        <a:t>Перераховано кошти за матеріали.</a:t>
                      </a:r>
                      <a:endParaRPr lang="uk-UA" dirty="0"/>
                    </a:p>
                  </a:txBody>
                  <a:tcPr/>
                </a:tc>
                <a:tc>
                  <a:txBody>
                    <a:bodyPr/>
                    <a:lstStyle/>
                    <a:p>
                      <a:r>
                        <a:rPr lang="uk-UA" dirty="0" smtClean="0"/>
                        <a:t>371</a:t>
                      </a:r>
                      <a:endParaRPr lang="uk-UA" dirty="0"/>
                    </a:p>
                  </a:txBody>
                  <a:tcPr/>
                </a:tc>
                <a:tc>
                  <a:txBody>
                    <a:bodyPr/>
                    <a:lstStyle/>
                    <a:p>
                      <a:r>
                        <a:rPr lang="uk-UA" dirty="0" smtClean="0"/>
                        <a:t>311</a:t>
                      </a:r>
                      <a:endParaRPr lang="uk-UA" dirty="0"/>
                    </a:p>
                  </a:txBody>
                  <a:tcPr/>
                </a:tc>
                <a:tc>
                  <a:txBody>
                    <a:bodyPr/>
                    <a:lstStyle/>
                    <a:p>
                      <a:r>
                        <a:rPr lang="uk-UA" dirty="0" smtClean="0"/>
                        <a:t>15000,00</a:t>
                      </a:r>
                      <a:endParaRPr lang="uk-UA" dirty="0"/>
                    </a:p>
                  </a:txBody>
                  <a:tcPr/>
                </a:tc>
                <a:extLst>
                  <a:ext uri="{0D108BD9-81ED-4DB2-BD59-A6C34878D82A}">
                    <a16:rowId xmlns:a16="http://schemas.microsoft.com/office/drawing/2014/main" xmlns="" val="526435915"/>
                  </a:ext>
                </a:extLst>
              </a:tr>
              <a:tr h="471494">
                <a:tc>
                  <a:txBody>
                    <a:bodyPr/>
                    <a:lstStyle/>
                    <a:p>
                      <a:r>
                        <a:rPr lang="uk-UA" dirty="0" smtClean="0"/>
                        <a:t>2</a:t>
                      </a:r>
                      <a:endParaRPr lang="uk-UA" dirty="0"/>
                    </a:p>
                  </a:txBody>
                  <a:tcPr/>
                </a:tc>
                <a:tc>
                  <a:txBody>
                    <a:bodyPr/>
                    <a:lstStyle/>
                    <a:p>
                      <a:r>
                        <a:rPr lang="uk-UA" dirty="0" smtClean="0"/>
                        <a:t>Відображено податковий кредит з ПДВ</a:t>
                      </a:r>
                      <a:endParaRPr lang="uk-UA" dirty="0"/>
                    </a:p>
                  </a:txBody>
                  <a:tcPr/>
                </a:tc>
                <a:tc>
                  <a:txBody>
                    <a:bodyPr/>
                    <a:lstStyle/>
                    <a:p>
                      <a:r>
                        <a:rPr lang="uk-UA" dirty="0" smtClean="0"/>
                        <a:t>641</a:t>
                      </a:r>
                      <a:endParaRPr lang="uk-UA" dirty="0"/>
                    </a:p>
                  </a:txBody>
                  <a:tcPr/>
                </a:tc>
                <a:tc>
                  <a:txBody>
                    <a:bodyPr/>
                    <a:lstStyle/>
                    <a:p>
                      <a:r>
                        <a:rPr lang="uk-UA" dirty="0" smtClean="0"/>
                        <a:t>644</a:t>
                      </a:r>
                      <a:endParaRPr lang="uk-UA" dirty="0"/>
                    </a:p>
                  </a:txBody>
                  <a:tcPr/>
                </a:tc>
                <a:tc>
                  <a:txBody>
                    <a:bodyPr/>
                    <a:lstStyle/>
                    <a:p>
                      <a:r>
                        <a:rPr lang="uk-UA" dirty="0" smtClean="0"/>
                        <a:t>2500,00</a:t>
                      </a:r>
                      <a:endParaRPr lang="uk-UA" dirty="0"/>
                    </a:p>
                  </a:txBody>
                  <a:tcPr/>
                </a:tc>
                <a:extLst>
                  <a:ext uri="{0D108BD9-81ED-4DB2-BD59-A6C34878D82A}">
                    <a16:rowId xmlns:a16="http://schemas.microsoft.com/office/drawing/2014/main" xmlns="" val="4234379067"/>
                  </a:ext>
                </a:extLst>
              </a:tr>
              <a:tr h="471494">
                <a:tc>
                  <a:txBody>
                    <a:bodyPr/>
                    <a:lstStyle/>
                    <a:p>
                      <a:r>
                        <a:rPr lang="uk-UA" dirty="0" smtClean="0"/>
                        <a:t>3</a:t>
                      </a:r>
                      <a:endParaRPr lang="uk-UA"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uk-UA" dirty="0" smtClean="0"/>
                        <a:t>Перераховано кошти за транспортування</a:t>
                      </a:r>
                    </a:p>
                  </a:txBody>
                  <a:tcPr/>
                </a:tc>
                <a:tc>
                  <a:txBody>
                    <a:bodyPr/>
                    <a:lstStyle/>
                    <a:p>
                      <a:r>
                        <a:rPr lang="uk-UA" dirty="0" smtClean="0"/>
                        <a:t>371</a:t>
                      </a:r>
                      <a:endParaRPr lang="uk-UA" dirty="0"/>
                    </a:p>
                  </a:txBody>
                  <a:tcPr/>
                </a:tc>
                <a:tc>
                  <a:txBody>
                    <a:bodyPr/>
                    <a:lstStyle/>
                    <a:p>
                      <a:r>
                        <a:rPr lang="uk-UA" dirty="0" smtClean="0"/>
                        <a:t>311</a:t>
                      </a:r>
                      <a:endParaRPr lang="uk-UA" dirty="0"/>
                    </a:p>
                  </a:txBody>
                  <a:tcPr/>
                </a:tc>
                <a:tc>
                  <a:txBody>
                    <a:bodyPr/>
                    <a:lstStyle/>
                    <a:p>
                      <a:r>
                        <a:rPr lang="uk-UA" dirty="0" smtClean="0"/>
                        <a:t>3000,00</a:t>
                      </a:r>
                      <a:endParaRPr lang="uk-UA" dirty="0"/>
                    </a:p>
                  </a:txBody>
                  <a:tcPr/>
                </a:tc>
                <a:extLst>
                  <a:ext uri="{0D108BD9-81ED-4DB2-BD59-A6C34878D82A}">
                    <a16:rowId xmlns:a16="http://schemas.microsoft.com/office/drawing/2014/main" xmlns="" val="4275050442"/>
                  </a:ext>
                </a:extLst>
              </a:tr>
              <a:tr h="471494">
                <a:tc>
                  <a:txBody>
                    <a:bodyPr/>
                    <a:lstStyle/>
                    <a:p>
                      <a:r>
                        <a:rPr lang="uk-UA" dirty="0" smtClean="0"/>
                        <a:t>4</a:t>
                      </a:r>
                      <a:endParaRPr lang="uk-UA"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uk-UA" dirty="0" smtClean="0"/>
                        <a:t>Відображено податковий кредит з ПДВ</a:t>
                      </a:r>
                    </a:p>
                  </a:txBody>
                  <a:tcPr/>
                </a:tc>
                <a:tc>
                  <a:txBody>
                    <a:bodyPr/>
                    <a:lstStyle/>
                    <a:p>
                      <a:r>
                        <a:rPr lang="uk-UA" dirty="0" smtClean="0"/>
                        <a:t>641</a:t>
                      </a:r>
                      <a:endParaRPr lang="uk-UA" dirty="0"/>
                    </a:p>
                  </a:txBody>
                  <a:tcPr/>
                </a:tc>
                <a:tc>
                  <a:txBody>
                    <a:bodyPr/>
                    <a:lstStyle/>
                    <a:p>
                      <a:r>
                        <a:rPr lang="uk-UA" dirty="0" smtClean="0"/>
                        <a:t>644</a:t>
                      </a:r>
                      <a:endParaRPr lang="uk-UA" dirty="0"/>
                    </a:p>
                  </a:txBody>
                  <a:tcPr/>
                </a:tc>
                <a:tc>
                  <a:txBody>
                    <a:bodyPr/>
                    <a:lstStyle/>
                    <a:p>
                      <a:r>
                        <a:rPr lang="uk-UA" dirty="0" smtClean="0"/>
                        <a:t>500,00</a:t>
                      </a:r>
                      <a:endParaRPr lang="uk-UA" dirty="0"/>
                    </a:p>
                  </a:txBody>
                  <a:tcPr/>
                </a:tc>
                <a:extLst>
                  <a:ext uri="{0D108BD9-81ED-4DB2-BD59-A6C34878D82A}">
                    <a16:rowId xmlns:a16="http://schemas.microsoft.com/office/drawing/2014/main" xmlns="" val="627570183"/>
                  </a:ext>
                </a:extLst>
              </a:tr>
              <a:tr h="471494">
                <a:tc>
                  <a:txBody>
                    <a:bodyPr/>
                    <a:lstStyle/>
                    <a:p>
                      <a:r>
                        <a:rPr lang="uk-UA" dirty="0" smtClean="0"/>
                        <a:t>5</a:t>
                      </a:r>
                      <a:endParaRPr lang="uk-UA" dirty="0"/>
                    </a:p>
                  </a:txBody>
                  <a:tcPr/>
                </a:tc>
                <a:tc>
                  <a:txBody>
                    <a:bodyPr/>
                    <a:lstStyle/>
                    <a:p>
                      <a:r>
                        <a:rPr lang="uk-UA" dirty="0" smtClean="0"/>
                        <a:t>Оприбутковано матеріали</a:t>
                      </a:r>
                      <a:endParaRPr lang="uk-UA" dirty="0"/>
                    </a:p>
                  </a:txBody>
                  <a:tcPr/>
                </a:tc>
                <a:tc>
                  <a:txBody>
                    <a:bodyPr/>
                    <a:lstStyle/>
                    <a:p>
                      <a:r>
                        <a:rPr lang="uk-UA" dirty="0" smtClean="0"/>
                        <a:t>201</a:t>
                      </a:r>
                      <a:endParaRPr lang="uk-UA" dirty="0"/>
                    </a:p>
                  </a:txBody>
                  <a:tcPr/>
                </a:tc>
                <a:tc>
                  <a:txBody>
                    <a:bodyPr/>
                    <a:lstStyle/>
                    <a:p>
                      <a:r>
                        <a:rPr lang="uk-UA" dirty="0" smtClean="0"/>
                        <a:t>631</a:t>
                      </a:r>
                      <a:endParaRPr lang="uk-UA" dirty="0"/>
                    </a:p>
                  </a:txBody>
                  <a:tcPr/>
                </a:tc>
                <a:tc>
                  <a:txBody>
                    <a:bodyPr/>
                    <a:lstStyle/>
                    <a:p>
                      <a:r>
                        <a:rPr lang="uk-UA" dirty="0" smtClean="0"/>
                        <a:t>12500,00</a:t>
                      </a:r>
                      <a:endParaRPr lang="uk-UA" dirty="0"/>
                    </a:p>
                  </a:txBody>
                  <a:tcPr/>
                </a:tc>
                <a:extLst>
                  <a:ext uri="{0D108BD9-81ED-4DB2-BD59-A6C34878D82A}">
                    <a16:rowId xmlns:a16="http://schemas.microsoft.com/office/drawing/2014/main" xmlns="" val="282319632"/>
                  </a:ext>
                </a:extLst>
              </a:tr>
              <a:tr h="471494">
                <a:tc>
                  <a:txBody>
                    <a:bodyPr/>
                    <a:lstStyle/>
                    <a:p>
                      <a:r>
                        <a:rPr lang="uk-UA" dirty="0" smtClean="0"/>
                        <a:t>6</a:t>
                      </a:r>
                      <a:endParaRPr lang="uk-UA" dirty="0"/>
                    </a:p>
                  </a:txBody>
                  <a:tcPr/>
                </a:tc>
                <a:tc>
                  <a:txBody>
                    <a:bodyPr/>
                    <a:lstStyle/>
                    <a:p>
                      <a:r>
                        <a:rPr lang="uk-UA" dirty="0" smtClean="0"/>
                        <a:t>Списано</a:t>
                      </a:r>
                      <a:r>
                        <a:rPr lang="uk-UA" baseline="0" dirty="0" smtClean="0"/>
                        <a:t> суму раніше нарахованого податкового кредиту</a:t>
                      </a:r>
                      <a:endParaRPr lang="uk-UA" dirty="0"/>
                    </a:p>
                  </a:txBody>
                  <a:tcPr/>
                </a:tc>
                <a:tc>
                  <a:txBody>
                    <a:bodyPr/>
                    <a:lstStyle/>
                    <a:p>
                      <a:r>
                        <a:rPr lang="uk-UA" dirty="0" smtClean="0"/>
                        <a:t>644</a:t>
                      </a:r>
                      <a:endParaRPr lang="uk-UA" dirty="0"/>
                    </a:p>
                  </a:txBody>
                  <a:tcPr/>
                </a:tc>
                <a:tc>
                  <a:txBody>
                    <a:bodyPr/>
                    <a:lstStyle/>
                    <a:p>
                      <a:r>
                        <a:rPr lang="uk-UA" dirty="0" smtClean="0"/>
                        <a:t>631</a:t>
                      </a:r>
                      <a:endParaRPr lang="uk-UA" dirty="0"/>
                    </a:p>
                  </a:txBody>
                  <a:tcPr/>
                </a:tc>
                <a:tc>
                  <a:txBody>
                    <a:bodyPr/>
                    <a:lstStyle/>
                    <a:p>
                      <a:r>
                        <a:rPr lang="uk-UA" dirty="0" smtClean="0"/>
                        <a:t>2500,00</a:t>
                      </a:r>
                      <a:endParaRPr lang="uk-UA" dirty="0"/>
                    </a:p>
                  </a:txBody>
                  <a:tcPr/>
                </a:tc>
                <a:extLst>
                  <a:ext uri="{0D108BD9-81ED-4DB2-BD59-A6C34878D82A}">
                    <a16:rowId xmlns:a16="http://schemas.microsoft.com/office/drawing/2014/main" xmlns="" val="1678416400"/>
                  </a:ext>
                </a:extLst>
              </a:tr>
              <a:tr h="471494">
                <a:tc>
                  <a:txBody>
                    <a:bodyPr/>
                    <a:lstStyle/>
                    <a:p>
                      <a:r>
                        <a:rPr lang="uk-UA" dirty="0" smtClean="0"/>
                        <a:t>7</a:t>
                      </a:r>
                      <a:endParaRPr lang="uk-UA" dirty="0"/>
                    </a:p>
                  </a:txBody>
                  <a:tcPr/>
                </a:tc>
                <a:tc>
                  <a:txBody>
                    <a:bodyPr/>
                    <a:lstStyle/>
                    <a:p>
                      <a:r>
                        <a:rPr lang="uk-UA" dirty="0" smtClean="0"/>
                        <a:t>Відображено взаємозалік заборгованостей</a:t>
                      </a:r>
                      <a:endParaRPr lang="uk-UA" dirty="0"/>
                    </a:p>
                  </a:txBody>
                  <a:tcPr/>
                </a:tc>
                <a:tc>
                  <a:txBody>
                    <a:bodyPr/>
                    <a:lstStyle/>
                    <a:p>
                      <a:r>
                        <a:rPr lang="uk-UA" dirty="0" smtClean="0"/>
                        <a:t>631</a:t>
                      </a:r>
                      <a:endParaRPr lang="uk-UA" dirty="0"/>
                    </a:p>
                  </a:txBody>
                  <a:tcPr/>
                </a:tc>
                <a:tc>
                  <a:txBody>
                    <a:bodyPr/>
                    <a:lstStyle/>
                    <a:p>
                      <a:r>
                        <a:rPr lang="uk-UA" dirty="0" smtClean="0"/>
                        <a:t>371</a:t>
                      </a:r>
                      <a:endParaRPr lang="uk-UA" dirty="0"/>
                    </a:p>
                  </a:txBody>
                  <a:tcPr/>
                </a:tc>
                <a:tc>
                  <a:txBody>
                    <a:bodyPr/>
                    <a:lstStyle/>
                    <a:p>
                      <a:r>
                        <a:rPr lang="uk-UA" dirty="0" smtClean="0"/>
                        <a:t>15000,00</a:t>
                      </a:r>
                      <a:endParaRPr lang="uk-UA" dirty="0"/>
                    </a:p>
                  </a:txBody>
                  <a:tcPr/>
                </a:tc>
                <a:extLst>
                  <a:ext uri="{0D108BD9-81ED-4DB2-BD59-A6C34878D82A}">
                    <a16:rowId xmlns:a16="http://schemas.microsoft.com/office/drawing/2014/main" xmlns="" val="1992164892"/>
                  </a:ext>
                </a:extLst>
              </a:tr>
              <a:tr h="471494">
                <a:tc>
                  <a:txBody>
                    <a:bodyPr/>
                    <a:lstStyle/>
                    <a:p>
                      <a:r>
                        <a:rPr lang="uk-UA" dirty="0" smtClean="0"/>
                        <a:t>8</a:t>
                      </a:r>
                      <a:endParaRPr lang="uk-UA" dirty="0"/>
                    </a:p>
                  </a:txBody>
                  <a:tcPr/>
                </a:tc>
                <a:tc>
                  <a:txBody>
                    <a:bodyPr/>
                    <a:lstStyle/>
                    <a:p>
                      <a:r>
                        <a:rPr lang="uk-UA" dirty="0" smtClean="0"/>
                        <a:t>Відображено витрати на транспортування</a:t>
                      </a:r>
                      <a:endParaRPr lang="uk-UA" dirty="0"/>
                    </a:p>
                  </a:txBody>
                  <a:tcPr/>
                </a:tc>
                <a:tc>
                  <a:txBody>
                    <a:bodyPr/>
                    <a:lstStyle/>
                    <a:p>
                      <a:r>
                        <a:rPr lang="uk-UA" dirty="0" smtClean="0"/>
                        <a:t>201/ТЗВ</a:t>
                      </a:r>
                      <a:endParaRPr lang="uk-UA" dirty="0"/>
                    </a:p>
                  </a:txBody>
                  <a:tcPr/>
                </a:tc>
                <a:tc>
                  <a:txBody>
                    <a:bodyPr/>
                    <a:lstStyle/>
                    <a:p>
                      <a:r>
                        <a:rPr lang="uk-UA" dirty="0" smtClean="0"/>
                        <a:t>685</a:t>
                      </a:r>
                      <a:endParaRPr lang="uk-UA" dirty="0"/>
                    </a:p>
                  </a:txBody>
                  <a:tcPr/>
                </a:tc>
                <a:tc>
                  <a:txBody>
                    <a:bodyPr/>
                    <a:lstStyle/>
                    <a:p>
                      <a:r>
                        <a:rPr lang="uk-UA" dirty="0" smtClean="0"/>
                        <a:t>2500,00</a:t>
                      </a:r>
                      <a:endParaRPr lang="uk-UA" dirty="0"/>
                    </a:p>
                  </a:txBody>
                  <a:tcPr/>
                </a:tc>
                <a:extLst>
                  <a:ext uri="{0D108BD9-81ED-4DB2-BD59-A6C34878D82A}">
                    <a16:rowId xmlns:a16="http://schemas.microsoft.com/office/drawing/2014/main" xmlns="" val="955561740"/>
                  </a:ext>
                </a:extLst>
              </a:tr>
              <a:tr h="471494">
                <a:tc>
                  <a:txBody>
                    <a:bodyPr/>
                    <a:lstStyle/>
                    <a:p>
                      <a:r>
                        <a:rPr lang="uk-UA" dirty="0" smtClean="0"/>
                        <a:t>9</a:t>
                      </a:r>
                      <a:endParaRPr lang="uk-UA" dirty="0"/>
                    </a:p>
                  </a:txBody>
                  <a:tcPr/>
                </a:tc>
                <a:tc>
                  <a:txBody>
                    <a:bodyPr/>
                    <a:lstStyle/>
                    <a:p>
                      <a:r>
                        <a:rPr lang="uk-UA" dirty="0" smtClean="0"/>
                        <a:t>Списано</a:t>
                      </a:r>
                      <a:r>
                        <a:rPr lang="uk-UA" baseline="0" dirty="0" smtClean="0"/>
                        <a:t> суму раніше нарахованого податкового кредиту</a:t>
                      </a:r>
                      <a:endParaRPr lang="uk-UA" dirty="0"/>
                    </a:p>
                  </a:txBody>
                  <a:tcPr/>
                </a:tc>
                <a:tc>
                  <a:txBody>
                    <a:bodyPr/>
                    <a:lstStyle/>
                    <a:p>
                      <a:r>
                        <a:rPr lang="uk-UA" dirty="0" smtClean="0"/>
                        <a:t>644</a:t>
                      </a:r>
                      <a:endParaRPr lang="uk-UA" dirty="0"/>
                    </a:p>
                  </a:txBody>
                  <a:tcPr/>
                </a:tc>
                <a:tc>
                  <a:txBody>
                    <a:bodyPr/>
                    <a:lstStyle/>
                    <a:p>
                      <a:r>
                        <a:rPr lang="uk-UA" dirty="0" smtClean="0"/>
                        <a:t>685</a:t>
                      </a:r>
                      <a:endParaRPr lang="uk-UA" dirty="0"/>
                    </a:p>
                  </a:txBody>
                  <a:tcPr/>
                </a:tc>
                <a:tc>
                  <a:txBody>
                    <a:bodyPr/>
                    <a:lstStyle/>
                    <a:p>
                      <a:r>
                        <a:rPr lang="uk-UA" dirty="0" smtClean="0"/>
                        <a:t>500,00</a:t>
                      </a:r>
                      <a:endParaRPr lang="uk-UA" dirty="0"/>
                    </a:p>
                  </a:txBody>
                  <a:tcPr/>
                </a:tc>
                <a:extLst>
                  <a:ext uri="{0D108BD9-81ED-4DB2-BD59-A6C34878D82A}">
                    <a16:rowId xmlns:a16="http://schemas.microsoft.com/office/drawing/2014/main" xmlns="" val="2901952081"/>
                  </a:ext>
                </a:extLst>
              </a:tr>
              <a:tr h="471494">
                <a:tc>
                  <a:txBody>
                    <a:bodyPr/>
                    <a:lstStyle/>
                    <a:p>
                      <a:r>
                        <a:rPr lang="uk-UA" dirty="0" smtClean="0"/>
                        <a:t>10</a:t>
                      </a:r>
                      <a:endParaRPr lang="uk-UA" dirty="0"/>
                    </a:p>
                  </a:txBody>
                  <a:tcPr/>
                </a:tc>
                <a:tc>
                  <a:txBody>
                    <a:bodyPr/>
                    <a:lstStyle/>
                    <a:p>
                      <a:r>
                        <a:rPr lang="uk-UA" dirty="0" smtClean="0"/>
                        <a:t>Відображено взаємозалік заборгованостей</a:t>
                      </a:r>
                      <a:endParaRPr lang="uk-UA" dirty="0"/>
                    </a:p>
                  </a:txBody>
                  <a:tcPr/>
                </a:tc>
                <a:tc>
                  <a:txBody>
                    <a:bodyPr/>
                    <a:lstStyle/>
                    <a:p>
                      <a:r>
                        <a:rPr lang="uk-UA" dirty="0" smtClean="0"/>
                        <a:t>685</a:t>
                      </a:r>
                      <a:endParaRPr lang="uk-UA" dirty="0"/>
                    </a:p>
                  </a:txBody>
                  <a:tcPr/>
                </a:tc>
                <a:tc>
                  <a:txBody>
                    <a:bodyPr/>
                    <a:lstStyle/>
                    <a:p>
                      <a:r>
                        <a:rPr lang="uk-UA" dirty="0" smtClean="0"/>
                        <a:t>371</a:t>
                      </a:r>
                      <a:endParaRPr lang="uk-UA" dirty="0"/>
                    </a:p>
                  </a:txBody>
                  <a:tcPr/>
                </a:tc>
                <a:tc>
                  <a:txBody>
                    <a:bodyPr/>
                    <a:lstStyle/>
                    <a:p>
                      <a:r>
                        <a:rPr lang="uk-UA" dirty="0" smtClean="0"/>
                        <a:t>3000,00</a:t>
                      </a:r>
                      <a:endParaRPr lang="uk-UA" dirty="0"/>
                    </a:p>
                  </a:txBody>
                  <a:tcPr/>
                </a:tc>
                <a:extLst>
                  <a:ext uri="{0D108BD9-81ED-4DB2-BD59-A6C34878D82A}">
                    <a16:rowId xmlns:a16="http://schemas.microsoft.com/office/drawing/2014/main" xmlns="" val="2644853021"/>
                  </a:ext>
                </a:extLst>
              </a:tr>
              <a:tr h="471494">
                <a:tc>
                  <a:txBody>
                    <a:bodyPr/>
                    <a:lstStyle/>
                    <a:p>
                      <a:r>
                        <a:rPr lang="uk-UA" dirty="0" smtClean="0"/>
                        <a:t>11</a:t>
                      </a:r>
                      <a:endParaRPr lang="uk-UA" dirty="0"/>
                    </a:p>
                  </a:txBody>
                  <a:tcPr/>
                </a:tc>
                <a:tc>
                  <a:txBody>
                    <a:bodyPr/>
                    <a:lstStyle/>
                    <a:p>
                      <a:r>
                        <a:rPr lang="uk-UA" dirty="0" smtClean="0"/>
                        <a:t>Включено</a:t>
                      </a:r>
                      <a:r>
                        <a:rPr lang="uk-UA" baseline="0" dirty="0" smtClean="0"/>
                        <a:t> вартість транспортування до вартості матеріалів</a:t>
                      </a:r>
                      <a:endParaRPr lang="uk-UA" dirty="0"/>
                    </a:p>
                  </a:txBody>
                  <a:tcPr/>
                </a:tc>
                <a:tc>
                  <a:txBody>
                    <a:bodyPr/>
                    <a:lstStyle/>
                    <a:p>
                      <a:r>
                        <a:rPr lang="uk-UA" dirty="0" smtClean="0"/>
                        <a:t>201</a:t>
                      </a:r>
                      <a:endParaRPr lang="uk-UA" dirty="0"/>
                    </a:p>
                  </a:txBody>
                  <a:tcPr/>
                </a:tc>
                <a:tc>
                  <a:txBody>
                    <a:bodyPr/>
                    <a:lstStyle/>
                    <a:p>
                      <a:r>
                        <a:rPr lang="uk-UA" dirty="0" smtClean="0"/>
                        <a:t>201/ТЗВ</a:t>
                      </a:r>
                      <a:endParaRPr lang="uk-UA" dirty="0"/>
                    </a:p>
                  </a:txBody>
                  <a:tcPr/>
                </a:tc>
                <a:tc>
                  <a:txBody>
                    <a:bodyPr/>
                    <a:lstStyle/>
                    <a:p>
                      <a:r>
                        <a:rPr lang="uk-UA" dirty="0" smtClean="0"/>
                        <a:t>2500,00</a:t>
                      </a:r>
                      <a:endParaRPr lang="uk-UA" dirty="0"/>
                    </a:p>
                  </a:txBody>
                  <a:tcPr/>
                </a:tc>
                <a:extLst>
                  <a:ext uri="{0D108BD9-81ED-4DB2-BD59-A6C34878D82A}">
                    <a16:rowId xmlns:a16="http://schemas.microsoft.com/office/drawing/2014/main" xmlns="" val="1190057881"/>
                  </a:ext>
                </a:extLst>
              </a:tr>
            </a:tbl>
          </a:graphicData>
        </a:graphic>
      </p:graphicFrame>
      <p:sp>
        <p:nvSpPr>
          <p:cNvPr id="5" name="Объект 2"/>
          <p:cNvSpPr txBox="1">
            <a:spLocks/>
          </p:cNvSpPr>
          <p:nvPr/>
        </p:nvSpPr>
        <p:spPr>
          <a:xfrm>
            <a:off x="261697" y="165534"/>
            <a:ext cx="8979285" cy="858981"/>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uk-UA" dirty="0" smtClean="0">
                <a:solidFill>
                  <a:schemeClr val="tx1"/>
                </a:solidFill>
              </a:rPr>
              <a:t>Умови попереднього прикладу. Перша подія – оплата.</a:t>
            </a:r>
            <a:endParaRPr lang="uk-UA" dirty="0">
              <a:solidFill>
                <a:schemeClr val="tx1"/>
              </a:solidFill>
            </a:endParaRPr>
          </a:p>
        </p:txBody>
      </p:sp>
    </p:spTree>
    <p:extLst>
      <p:ext uri="{BB962C8B-B14F-4D97-AF65-F5344CB8AC3E}">
        <p14:creationId xmlns:p14="http://schemas.microsoft.com/office/powerpoint/2010/main" val="30133880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537299509"/>
              </p:ext>
            </p:extLst>
          </p:nvPr>
        </p:nvGraphicFramePr>
        <p:xfrm>
          <a:off x="0" y="1496678"/>
          <a:ext cx="12192000" cy="5361324"/>
        </p:xfrm>
        <a:graphic>
          <a:graphicData uri="http://schemas.openxmlformats.org/drawingml/2006/table">
            <a:tbl>
              <a:tblPr firstRow="1" bandRow="1">
                <a:tableStyleId>{073A0DAA-6AF3-43AB-8588-CEC1D06C72B9}</a:tableStyleId>
              </a:tblPr>
              <a:tblGrid>
                <a:gridCol w="637309">
                  <a:extLst>
                    <a:ext uri="{9D8B030D-6E8A-4147-A177-3AD203B41FA5}">
                      <a16:colId xmlns:a16="http://schemas.microsoft.com/office/drawing/2014/main" xmlns="" val="1880335957"/>
                    </a:ext>
                  </a:extLst>
                </a:gridCol>
                <a:gridCol w="6525491">
                  <a:extLst>
                    <a:ext uri="{9D8B030D-6E8A-4147-A177-3AD203B41FA5}">
                      <a16:colId xmlns:a16="http://schemas.microsoft.com/office/drawing/2014/main" xmlns="" val="854029960"/>
                    </a:ext>
                  </a:extLst>
                </a:gridCol>
                <a:gridCol w="1731818">
                  <a:extLst>
                    <a:ext uri="{9D8B030D-6E8A-4147-A177-3AD203B41FA5}">
                      <a16:colId xmlns:a16="http://schemas.microsoft.com/office/drawing/2014/main" xmlns="" val="2704580681"/>
                    </a:ext>
                  </a:extLst>
                </a:gridCol>
                <a:gridCol w="1330037">
                  <a:extLst>
                    <a:ext uri="{9D8B030D-6E8A-4147-A177-3AD203B41FA5}">
                      <a16:colId xmlns:a16="http://schemas.microsoft.com/office/drawing/2014/main" xmlns="" val="4114010500"/>
                    </a:ext>
                  </a:extLst>
                </a:gridCol>
                <a:gridCol w="1967345">
                  <a:extLst>
                    <a:ext uri="{9D8B030D-6E8A-4147-A177-3AD203B41FA5}">
                      <a16:colId xmlns:a16="http://schemas.microsoft.com/office/drawing/2014/main" xmlns="" val="415342272"/>
                    </a:ext>
                  </a:extLst>
                </a:gridCol>
              </a:tblGrid>
              <a:tr h="893554">
                <a:tc rowSpan="2">
                  <a:txBody>
                    <a:bodyPr/>
                    <a:lstStyle/>
                    <a:p>
                      <a:r>
                        <a:rPr lang="uk-UA" dirty="0" smtClean="0"/>
                        <a:t>№ з/п</a:t>
                      </a:r>
                      <a:endParaRPr lang="uk-UA" dirty="0"/>
                    </a:p>
                  </a:txBody>
                  <a:tcPr/>
                </a:tc>
                <a:tc rowSpan="2">
                  <a:txBody>
                    <a:bodyPr/>
                    <a:lstStyle/>
                    <a:p>
                      <a:r>
                        <a:rPr lang="uk-UA" dirty="0" smtClean="0"/>
                        <a:t>Господарська операція</a:t>
                      </a:r>
                      <a:endParaRPr lang="uk-UA" dirty="0"/>
                    </a:p>
                  </a:txBody>
                  <a:tcPr/>
                </a:tc>
                <a:tc gridSpan="2">
                  <a:txBody>
                    <a:bodyPr/>
                    <a:lstStyle/>
                    <a:p>
                      <a:r>
                        <a:rPr lang="uk-UA" dirty="0" smtClean="0"/>
                        <a:t>Кореспонденція рахунків</a:t>
                      </a:r>
                      <a:endParaRPr lang="uk-UA" dirty="0"/>
                    </a:p>
                  </a:txBody>
                  <a:tcPr/>
                </a:tc>
                <a:tc hMerge="1">
                  <a:txBody>
                    <a:bodyPr/>
                    <a:lstStyle/>
                    <a:p>
                      <a:endParaRPr lang="uk-UA" dirty="0"/>
                    </a:p>
                  </a:txBody>
                  <a:tcPr/>
                </a:tc>
                <a:tc rowSpan="2">
                  <a:txBody>
                    <a:bodyPr/>
                    <a:lstStyle/>
                    <a:p>
                      <a:r>
                        <a:rPr lang="uk-UA" dirty="0" smtClean="0"/>
                        <a:t>Сума, грн.</a:t>
                      </a:r>
                      <a:endParaRPr lang="uk-UA" dirty="0"/>
                    </a:p>
                  </a:txBody>
                  <a:tcPr/>
                </a:tc>
                <a:extLst>
                  <a:ext uri="{0D108BD9-81ED-4DB2-BD59-A6C34878D82A}">
                    <a16:rowId xmlns:a16="http://schemas.microsoft.com/office/drawing/2014/main" xmlns="" val="4117057578"/>
                  </a:ext>
                </a:extLst>
              </a:tr>
              <a:tr h="893554">
                <a:tc vMerge="1">
                  <a:txBody>
                    <a:bodyPr/>
                    <a:lstStyle/>
                    <a:p>
                      <a:endParaRPr lang="uk-UA" dirty="0"/>
                    </a:p>
                  </a:txBody>
                  <a:tcPr/>
                </a:tc>
                <a:tc vMerge="1">
                  <a:txBody>
                    <a:bodyPr/>
                    <a:lstStyle/>
                    <a:p>
                      <a:endParaRPr lang="uk-UA" dirty="0"/>
                    </a:p>
                  </a:txBody>
                  <a:tcPr/>
                </a:tc>
                <a:tc>
                  <a:txBody>
                    <a:bodyPr/>
                    <a:lstStyle/>
                    <a:p>
                      <a:r>
                        <a:rPr lang="uk-UA" dirty="0" smtClean="0">
                          <a:solidFill>
                            <a:schemeClr val="bg1"/>
                          </a:solidFill>
                        </a:rPr>
                        <a:t>Дебет</a:t>
                      </a:r>
                      <a:endParaRPr lang="uk-UA" dirty="0">
                        <a:solidFill>
                          <a:schemeClr val="bg1"/>
                        </a:solidFill>
                      </a:endParaRPr>
                    </a:p>
                  </a:txBody>
                  <a:tcPr>
                    <a:solidFill>
                      <a:schemeClr val="tx1"/>
                    </a:solidFill>
                  </a:tcPr>
                </a:tc>
                <a:tc>
                  <a:txBody>
                    <a:bodyPr/>
                    <a:lstStyle/>
                    <a:p>
                      <a:r>
                        <a:rPr lang="uk-UA" dirty="0" smtClean="0">
                          <a:solidFill>
                            <a:schemeClr val="bg1"/>
                          </a:solidFill>
                        </a:rPr>
                        <a:t>Кредит</a:t>
                      </a:r>
                      <a:endParaRPr lang="uk-UA" dirty="0">
                        <a:solidFill>
                          <a:schemeClr val="bg1"/>
                        </a:solidFill>
                      </a:endParaRPr>
                    </a:p>
                  </a:txBody>
                  <a:tcPr>
                    <a:solidFill>
                      <a:schemeClr val="tx1"/>
                    </a:solidFill>
                  </a:tcPr>
                </a:tc>
                <a:tc vMerge="1">
                  <a:txBody>
                    <a:bodyPr/>
                    <a:lstStyle/>
                    <a:p>
                      <a:endParaRPr lang="uk-UA" dirty="0"/>
                    </a:p>
                  </a:txBody>
                  <a:tcPr/>
                </a:tc>
                <a:extLst>
                  <a:ext uri="{0D108BD9-81ED-4DB2-BD59-A6C34878D82A}">
                    <a16:rowId xmlns:a16="http://schemas.microsoft.com/office/drawing/2014/main" xmlns="" val="1902920627"/>
                  </a:ext>
                </a:extLst>
              </a:tr>
              <a:tr h="893554">
                <a:tc>
                  <a:txBody>
                    <a:bodyPr/>
                    <a:lstStyle/>
                    <a:p>
                      <a:r>
                        <a:rPr lang="uk-UA" dirty="0" smtClean="0"/>
                        <a:t>1</a:t>
                      </a:r>
                      <a:endParaRPr lang="uk-UA" dirty="0"/>
                    </a:p>
                  </a:txBody>
                  <a:tcPr/>
                </a:tc>
                <a:tc>
                  <a:txBody>
                    <a:bodyPr/>
                    <a:lstStyle/>
                    <a:p>
                      <a:r>
                        <a:rPr lang="uk-UA" dirty="0" smtClean="0"/>
                        <a:t>Видано підзвітній особі готівку</a:t>
                      </a:r>
                      <a:r>
                        <a:rPr lang="uk-UA" baseline="0" dirty="0" smtClean="0"/>
                        <a:t> для придбання матеріалів.</a:t>
                      </a:r>
                      <a:endParaRPr lang="uk-UA" dirty="0"/>
                    </a:p>
                  </a:txBody>
                  <a:tcPr/>
                </a:tc>
                <a:tc>
                  <a:txBody>
                    <a:bodyPr/>
                    <a:lstStyle/>
                    <a:p>
                      <a:r>
                        <a:rPr lang="uk-UA" dirty="0" smtClean="0"/>
                        <a:t>372</a:t>
                      </a:r>
                      <a:endParaRPr lang="uk-UA" dirty="0"/>
                    </a:p>
                  </a:txBody>
                  <a:tcPr/>
                </a:tc>
                <a:tc>
                  <a:txBody>
                    <a:bodyPr/>
                    <a:lstStyle/>
                    <a:p>
                      <a:r>
                        <a:rPr lang="uk-UA" dirty="0" smtClean="0"/>
                        <a:t>301</a:t>
                      </a:r>
                      <a:endParaRPr lang="uk-UA" dirty="0"/>
                    </a:p>
                  </a:txBody>
                  <a:tcPr/>
                </a:tc>
                <a:tc>
                  <a:txBody>
                    <a:bodyPr/>
                    <a:lstStyle/>
                    <a:p>
                      <a:r>
                        <a:rPr lang="uk-UA" dirty="0" smtClean="0"/>
                        <a:t>2000,00</a:t>
                      </a:r>
                      <a:endParaRPr lang="uk-UA" dirty="0"/>
                    </a:p>
                  </a:txBody>
                  <a:tcPr/>
                </a:tc>
                <a:extLst>
                  <a:ext uri="{0D108BD9-81ED-4DB2-BD59-A6C34878D82A}">
                    <a16:rowId xmlns:a16="http://schemas.microsoft.com/office/drawing/2014/main" xmlns="" val="526435915"/>
                  </a:ext>
                </a:extLst>
              </a:tr>
              <a:tr h="893554">
                <a:tc>
                  <a:txBody>
                    <a:bodyPr/>
                    <a:lstStyle/>
                    <a:p>
                      <a:r>
                        <a:rPr lang="uk-UA" dirty="0" smtClean="0"/>
                        <a:t>2</a:t>
                      </a:r>
                      <a:endParaRPr lang="uk-UA" dirty="0"/>
                    </a:p>
                  </a:txBody>
                  <a:tcPr/>
                </a:tc>
                <a:tc>
                  <a:txBody>
                    <a:bodyPr/>
                    <a:lstStyle/>
                    <a:p>
                      <a:r>
                        <a:rPr lang="uk-UA" dirty="0" smtClean="0"/>
                        <a:t>Оприбутковано  придбані підзвітною особою запаси.</a:t>
                      </a:r>
                      <a:endParaRPr lang="uk-UA" dirty="0"/>
                    </a:p>
                  </a:txBody>
                  <a:tcPr/>
                </a:tc>
                <a:tc>
                  <a:txBody>
                    <a:bodyPr/>
                    <a:lstStyle/>
                    <a:p>
                      <a:r>
                        <a:rPr lang="uk-UA" dirty="0" smtClean="0"/>
                        <a:t>205</a:t>
                      </a:r>
                      <a:endParaRPr lang="uk-UA" dirty="0"/>
                    </a:p>
                  </a:txBody>
                  <a:tcPr/>
                </a:tc>
                <a:tc>
                  <a:txBody>
                    <a:bodyPr/>
                    <a:lstStyle/>
                    <a:p>
                      <a:r>
                        <a:rPr lang="uk-UA" dirty="0" smtClean="0"/>
                        <a:t>372</a:t>
                      </a:r>
                      <a:endParaRPr lang="uk-UA" dirty="0"/>
                    </a:p>
                  </a:txBody>
                  <a:tcPr/>
                </a:tc>
                <a:tc>
                  <a:txBody>
                    <a:bodyPr/>
                    <a:lstStyle/>
                    <a:p>
                      <a:r>
                        <a:rPr lang="uk-UA" dirty="0" smtClean="0"/>
                        <a:t>1500,00</a:t>
                      </a:r>
                      <a:endParaRPr lang="uk-UA" dirty="0"/>
                    </a:p>
                  </a:txBody>
                  <a:tcPr/>
                </a:tc>
                <a:extLst>
                  <a:ext uri="{0D108BD9-81ED-4DB2-BD59-A6C34878D82A}">
                    <a16:rowId xmlns:a16="http://schemas.microsoft.com/office/drawing/2014/main" xmlns="" val="4234379067"/>
                  </a:ext>
                </a:extLst>
              </a:tr>
              <a:tr h="893554">
                <a:tc>
                  <a:txBody>
                    <a:bodyPr/>
                    <a:lstStyle/>
                    <a:p>
                      <a:r>
                        <a:rPr lang="uk-UA" dirty="0" smtClean="0"/>
                        <a:t>3</a:t>
                      </a:r>
                      <a:endParaRPr lang="uk-UA" dirty="0"/>
                    </a:p>
                  </a:txBody>
                  <a:tcPr/>
                </a:tc>
                <a:tc>
                  <a:txBody>
                    <a:bodyPr/>
                    <a:lstStyle/>
                    <a:p>
                      <a:r>
                        <a:rPr lang="uk-UA" dirty="0" smtClean="0"/>
                        <a:t>Відображено суму</a:t>
                      </a:r>
                      <a:r>
                        <a:rPr lang="uk-UA" baseline="0" dirty="0" smtClean="0"/>
                        <a:t> податкового кредиту з ПДВ.</a:t>
                      </a:r>
                      <a:endParaRPr lang="uk-UA" dirty="0"/>
                    </a:p>
                  </a:txBody>
                  <a:tcPr/>
                </a:tc>
                <a:tc>
                  <a:txBody>
                    <a:bodyPr/>
                    <a:lstStyle/>
                    <a:p>
                      <a:r>
                        <a:rPr lang="uk-UA" dirty="0" smtClean="0"/>
                        <a:t>641</a:t>
                      </a:r>
                      <a:endParaRPr lang="uk-UA" dirty="0"/>
                    </a:p>
                  </a:txBody>
                  <a:tcPr/>
                </a:tc>
                <a:tc>
                  <a:txBody>
                    <a:bodyPr/>
                    <a:lstStyle/>
                    <a:p>
                      <a:r>
                        <a:rPr lang="uk-UA" dirty="0" smtClean="0"/>
                        <a:t>372</a:t>
                      </a:r>
                      <a:endParaRPr lang="uk-UA" dirty="0"/>
                    </a:p>
                  </a:txBody>
                  <a:tcPr/>
                </a:tc>
                <a:tc>
                  <a:txBody>
                    <a:bodyPr/>
                    <a:lstStyle/>
                    <a:p>
                      <a:r>
                        <a:rPr lang="uk-UA" dirty="0" smtClean="0"/>
                        <a:t>300,00</a:t>
                      </a:r>
                      <a:endParaRPr lang="uk-UA" dirty="0"/>
                    </a:p>
                  </a:txBody>
                  <a:tcPr/>
                </a:tc>
                <a:extLst>
                  <a:ext uri="{0D108BD9-81ED-4DB2-BD59-A6C34878D82A}">
                    <a16:rowId xmlns:a16="http://schemas.microsoft.com/office/drawing/2014/main" xmlns="" val="4275050442"/>
                  </a:ext>
                </a:extLst>
              </a:tr>
              <a:tr h="893554">
                <a:tc>
                  <a:txBody>
                    <a:bodyPr/>
                    <a:lstStyle/>
                    <a:p>
                      <a:r>
                        <a:rPr lang="uk-UA" dirty="0" smtClean="0"/>
                        <a:t>4</a:t>
                      </a:r>
                      <a:endParaRPr lang="uk-UA" dirty="0"/>
                    </a:p>
                  </a:txBody>
                  <a:tcPr/>
                </a:tc>
                <a:tc>
                  <a:txBody>
                    <a:bodyPr/>
                    <a:lstStyle/>
                    <a:p>
                      <a:r>
                        <a:rPr lang="uk-UA" dirty="0" smtClean="0"/>
                        <a:t>Повернуто підзвітною особою в касу надлишок коштів.</a:t>
                      </a:r>
                      <a:endParaRPr lang="uk-UA" dirty="0"/>
                    </a:p>
                  </a:txBody>
                  <a:tcPr/>
                </a:tc>
                <a:tc>
                  <a:txBody>
                    <a:bodyPr/>
                    <a:lstStyle/>
                    <a:p>
                      <a:r>
                        <a:rPr lang="uk-UA" dirty="0" smtClean="0"/>
                        <a:t>301</a:t>
                      </a:r>
                      <a:endParaRPr lang="uk-UA" dirty="0"/>
                    </a:p>
                  </a:txBody>
                  <a:tcPr/>
                </a:tc>
                <a:tc>
                  <a:txBody>
                    <a:bodyPr/>
                    <a:lstStyle/>
                    <a:p>
                      <a:r>
                        <a:rPr lang="uk-UA" dirty="0" smtClean="0"/>
                        <a:t>372</a:t>
                      </a:r>
                      <a:endParaRPr lang="uk-UA" dirty="0"/>
                    </a:p>
                  </a:txBody>
                  <a:tcPr/>
                </a:tc>
                <a:tc>
                  <a:txBody>
                    <a:bodyPr/>
                    <a:lstStyle/>
                    <a:p>
                      <a:r>
                        <a:rPr lang="uk-UA" dirty="0" smtClean="0"/>
                        <a:t>200,00</a:t>
                      </a:r>
                      <a:endParaRPr lang="uk-UA" dirty="0"/>
                    </a:p>
                  </a:txBody>
                  <a:tcPr/>
                </a:tc>
                <a:extLst>
                  <a:ext uri="{0D108BD9-81ED-4DB2-BD59-A6C34878D82A}">
                    <a16:rowId xmlns:a16="http://schemas.microsoft.com/office/drawing/2014/main" xmlns="" val="627570183"/>
                  </a:ext>
                </a:extLst>
              </a:tr>
            </a:tbl>
          </a:graphicData>
        </a:graphic>
      </p:graphicFrame>
      <p:sp>
        <p:nvSpPr>
          <p:cNvPr id="5" name="Объект 2"/>
          <p:cNvSpPr txBox="1">
            <a:spLocks/>
          </p:cNvSpPr>
          <p:nvPr/>
        </p:nvSpPr>
        <p:spPr>
          <a:xfrm>
            <a:off x="261697" y="165534"/>
            <a:ext cx="8979285" cy="115120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uk-UA" sz="2000" b="1" dirty="0" smtClean="0">
                <a:solidFill>
                  <a:schemeClr val="tx1"/>
                </a:solidFill>
              </a:rPr>
              <a:t>Приклад</a:t>
            </a:r>
            <a:r>
              <a:rPr lang="uk-UA" sz="2000" dirty="0" smtClean="0">
                <a:solidFill>
                  <a:schemeClr val="tx1"/>
                </a:solidFill>
              </a:rPr>
              <a:t>. Підприємство відрядило підзвітну особу на купівлю будівельних матеріалів. Під звіт особі видано 2000 грн. Матеріали коштують 1800 грн. Надлишок підзвітною особою повернуто.</a:t>
            </a:r>
            <a:endParaRPr lang="uk-UA" sz="2000" dirty="0">
              <a:solidFill>
                <a:schemeClr val="tx1"/>
              </a:solidFill>
            </a:endParaRPr>
          </a:p>
        </p:txBody>
      </p:sp>
    </p:spTree>
    <p:extLst>
      <p:ext uri="{BB962C8B-B14F-4D97-AF65-F5344CB8AC3E}">
        <p14:creationId xmlns:p14="http://schemas.microsoft.com/office/powerpoint/2010/main" val="11380445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4434" y="504093"/>
            <a:ext cx="8677682" cy="1320800"/>
          </a:xfrm>
          <a:noFill/>
        </p:spPr>
        <p:txBody>
          <a:bodyPr>
            <a:normAutofit fontScale="90000"/>
          </a:bodyPr>
          <a:lstStyle/>
          <a:p>
            <a:pPr algn="just"/>
            <a:r>
              <a:rPr lang="ru-RU" sz="2200" b="1" dirty="0" smtClean="0">
                <a:solidFill>
                  <a:schemeClr val="tx1"/>
                </a:solidFill>
              </a:rPr>
              <a:t>Приклад. </a:t>
            </a:r>
            <a:r>
              <a:rPr lang="ru-RU" sz="2200" dirty="0" err="1" smtClean="0">
                <a:solidFill>
                  <a:schemeClr val="tx1"/>
                </a:solidFill>
              </a:rPr>
              <a:t>Підприємством</a:t>
            </a:r>
            <a:r>
              <a:rPr lang="ru-RU" sz="2200" dirty="0" smtClean="0">
                <a:solidFill>
                  <a:schemeClr val="tx1"/>
                </a:solidFill>
              </a:rPr>
              <a:t> </a:t>
            </a:r>
            <a:r>
              <a:rPr lang="ru-RU" sz="2200" dirty="0" err="1">
                <a:solidFill>
                  <a:schemeClr val="tx1"/>
                </a:solidFill>
              </a:rPr>
              <a:t>були</a:t>
            </a:r>
            <a:r>
              <a:rPr lang="ru-RU" sz="2200" dirty="0">
                <a:solidFill>
                  <a:schemeClr val="tx1"/>
                </a:solidFill>
              </a:rPr>
              <a:t> </a:t>
            </a:r>
            <a:r>
              <a:rPr lang="ru-RU" sz="2200" dirty="0" err="1">
                <a:solidFill>
                  <a:schemeClr val="tx1"/>
                </a:solidFill>
              </a:rPr>
              <a:t>отримані</a:t>
            </a:r>
            <a:r>
              <a:rPr lang="ru-RU" sz="2200" dirty="0">
                <a:solidFill>
                  <a:schemeClr val="tx1"/>
                </a:solidFill>
              </a:rPr>
              <a:t> </a:t>
            </a:r>
            <a:r>
              <a:rPr lang="ru-RU" sz="2200" dirty="0" err="1">
                <a:solidFill>
                  <a:schemeClr val="tx1"/>
                </a:solidFill>
              </a:rPr>
              <a:t>фартухи</a:t>
            </a:r>
            <a:r>
              <a:rPr lang="ru-RU" sz="2200" dirty="0">
                <a:solidFill>
                  <a:schemeClr val="tx1"/>
                </a:solidFill>
              </a:rPr>
              <a:t> </a:t>
            </a:r>
            <a:r>
              <a:rPr lang="ru-RU" sz="2200" dirty="0" err="1">
                <a:solidFill>
                  <a:schemeClr val="tx1"/>
                </a:solidFill>
              </a:rPr>
              <a:t>рожевого</a:t>
            </a:r>
            <a:r>
              <a:rPr lang="ru-RU" sz="2200" dirty="0">
                <a:solidFill>
                  <a:schemeClr val="tx1"/>
                </a:solidFill>
              </a:rPr>
              <a:t> та зеленого </a:t>
            </a:r>
            <a:r>
              <a:rPr lang="ru-RU" sz="2200" dirty="0" err="1">
                <a:solidFill>
                  <a:schemeClr val="tx1"/>
                </a:solidFill>
              </a:rPr>
              <a:t>кольору</a:t>
            </a:r>
            <a:r>
              <a:rPr lang="ru-RU" sz="2200" dirty="0">
                <a:solidFill>
                  <a:schemeClr val="tx1"/>
                </a:solidFill>
              </a:rPr>
              <a:t> в </a:t>
            </a:r>
            <a:r>
              <a:rPr lang="ru-RU" sz="2200" dirty="0" err="1">
                <a:solidFill>
                  <a:schemeClr val="tx1"/>
                </a:solidFill>
              </a:rPr>
              <a:t>обмін</a:t>
            </a:r>
            <a:r>
              <a:rPr lang="ru-RU" sz="2200" dirty="0">
                <a:solidFill>
                  <a:schemeClr val="tx1"/>
                </a:solidFill>
              </a:rPr>
              <a:t> на </a:t>
            </a:r>
            <a:r>
              <a:rPr lang="ru-RU" sz="2200" dirty="0" err="1">
                <a:solidFill>
                  <a:schemeClr val="tx1"/>
                </a:solidFill>
              </a:rPr>
              <a:t>фартухи</a:t>
            </a:r>
            <a:r>
              <a:rPr lang="ru-RU" sz="2200" dirty="0">
                <a:solidFill>
                  <a:schemeClr val="tx1"/>
                </a:solidFill>
              </a:rPr>
              <a:t> </a:t>
            </a:r>
            <a:r>
              <a:rPr lang="ru-RU" sz="2200" dirty="0" err="1">
                <a:solidFill>
                  <a:schemeClr val="tx1"/>
                </a:solidFill>
              </a:rPr>
              <a:t>білого</a:t>
            </a:r>
            <a:r>
              <a:rPr lang="ru-RU" sz="2200" dirty="0">
                <a:solidFill>
                  <a:schemeClr val="tx1"/>
                </a:solidFill>
              </a:rPr>
              <a:t> </a:t>
            </a:r>
            <a:r>
              <a:rPr lang="ru-RU" sz="2200" dirty="0" err="1">
                <a:solidFill>
                  <a:schemeClr val="tx1"/>
                </a:solidFill>
              </a:rPr>
              <a:t>кольору</a:t>
            </a:r>
            <a:r>
              <a:rPr lang="ru-RU" sz="2200" dirty="0">
                <a:solidFill>
                  <a:schemeClr val="tx1"/>
                </a:solidFill>
              </a:rPr>
              <a:t>. Справедлива </a:t>
            </a:r>
            <a:r>
              <a:rPr lang="ru-RU" sz="2200" dirty="0" err="1">
                <a:solidFill>
                  <a:schemeClr val="tx1"/>
                </a:solidFill>
              </a:rPr>
              <a:t>вартість</a:t>
            </a:r>
            <a:r>
              <a:rPr lang="ru-RU" sz="2200" dirty="0">
                <a:solidFill>
                  <a:schemeClr val="tx1"/>
                </a:solidFill>
              </a:rPr>
              <a:t> </a:t>
            </a:r>
            <a:r>
              <a:rPr lang="ru-RU" sz="2200" dirty="0" err="1">
                <a:solidFill>
                  <a:schemeClr val="tx1"/>
                </a:solidFill>
              </a:rPr>
              <a:t>переданих</a:t>
            </a:r>
            <a:r>
              <a:rPr lang="ru-RU" sz="2200" dirty="0">
                <a:solidFill>
                  <a:schemeClr val="tx1"/>
                </a:solidFill>
              </a:rPr>
              <a:t> за договором </a:t>
            </a:r>
            <a:r>
              <a:rPr lang="ru-RU" sz="2200" dirty="0" err="1">
                <a:solidFill>
                  <a:schemeClr val="tx1"/>
                </a:solidFill>
              </a:rPr>
              <a:t>фартухів</a:t>
            </a:r>
            <a:r>
              <a:rPr lang="ru-RU" sz="2200" dirty="0">
                <a:solidFill>
                  <a:schemeClr val="tx1"/>
                </a:solidFill>
              </a:rPr>
              <a:t> – 24 000 грн. (у т. ч. ПДВ – 4 000 грн.), а </a:t>
            </a:r>
            <a:r>
              <a:rPr lang="ru-RU" sz="2200" dirty="0" err="1">
                <a:solidFill>
                  <a:schemeClr val="tx1"/>
                </a:solidFill>
              </a:rPr>
              <a:t>їх</a:t>
            </a:r>
            <a:r>
              <a:rPr lang="ru-RU" sz="2200" dirty="0">
                <a:solidFill>
                  <a:schemeClr val="tx1"/>
                </a:solidFill>
              </a:rPr>
              <a:t> </a:t>
            </a:r>
            <a:r>
              <a:rPr lang="ru-RU" sz="2200" dirty="0" err="1">
                <a:solidFill>
                  <a:schemeClr val="tx1"/>
                </a:solidFill>
              </a:rPr>
              <a:t>первісна</a:t>
            </a:r>
            <a:r>
              <a:rPr lang="ru-RU" sz="2200" dirty="0">
                <a:solidFill>
                  <a:schemeClr val="tx1"/>
                </a:solidFill>
              </a:rPr>
              <a:t> (</a:t>
            </a:r>
            <a:r>
              <a:rPr lang="ru-RU" sz="2200" dirty="0" err="1">
                <a:solidFill>
                  <a:schemeClr val="tx1"/>
                </a:solidFill>
              </a:rPr>
              <a:t>балансова</a:t>
            </a:r>
            <a:r>
              <a:rPr lang="ru-RU" sz="2200" dirty="0">
                <a:solidFill>
                  <a:schemeClr val="tx1"/>
                </a:solidFill>
              </a:rPr>
              <a:t>) </a:t>
            </a:r>
            <a:r>
              <a:rPr lang="ru-RU" sz="2200" dirty="0" err="1">
                <a:solidFill>
                  <a:schemeClr val="tx1"/>
                </a:solidFill>
              </a:rPr>
              <a:t>вартість</a:t>
            </a:r>
            <a:r>
              <a:rPr lang="ru-RU" sz="2200" dirty="0">
                <a:solidFill>
                  <a:schemeClr val="tx1"/>
                </a:solidFill>
              </a:rPr>
              <a:t> – 20 000 </a:t>
            </a:r>
            <a:r>
              <a:rPr lang="ru-RU" sz="2200" dirty="0" smtClean="0">
                <a:solidFill>
                  <a:schemeClr val="tx1"/>
                </a:solidFill>
              </a:rPr>
              <a:t>грн. </a:t>
            </a:r>
            <a:br>
              <a:rPr lang="ru-RU" sz="2200" dirty="0" smtClean="0">
                <a:solidFill>
                  <a:schemeClr val="tx1"/>
                </a:solidFill>
              </a:rPr>
            </a:br>
            <a:r>
              <a:rPr lang="ru-RU" sz="2200" dirty="0" err="1" smtClean="0">
                <a:solidFill>
                  <a:schemeClr val="tx1"/>
                </a:solidFill>
              </a:rPr>
              <a:t>Первісна</a:t>
            </a:r>
            <a:r>
              <a:rPr lang="ru-RU" sz="2200" dirty="0" smtClean="0">
                <a:solidFill>
                  <a:schemeClr val="tx1"/>
                </a:solidFill>
              </a:rPr>
              <a:t> </a:t>
            </a:r>
            <a:r>
              <a:rPr lang="ru-RU" sz="2200" dirty="0" err="1">
                <a:solidFill>
                  <a:schemeClr val="tx1"/>
                </a:solidFill>
              </a:rPr>
              <a:t>вартість</a:t>
            </a:r>
            <a:r>
              <a:rPr lang="ru-RU" sz="2200" dirty="0">
                <a:solidFill>
                  <a:schemeClr val="tx1"/>
                </a:solidFill>
              </a:rPr>
              <a:t> </a:t>
            </a:r>
            <a:r>
              <a:rPr lang="ru-RU" sz="2200" dirty="0" err="1">
                <a:solidFill>
                  <a:schemeClr val="tx1"/>
                </a:solidFill>
              </a:rPr>
              <a:t>одиниці</a:t>
            </a:r>
            <a:r>
              <a:rPr lang="ru-RU" sz="2200" dirty="0">
                <a:solidFill>
                  <a:schemeClr val="tx1"/>
                </a:solidFill>
              </a:rPr>
              <a:t> </a:t>
            </a:r>
            <a:r>
              <a:rPr lang="ru-RU" sz="2200" dirty="0" err="1">
                <a:solidFill>
                  <a:schemeClr val="tx1"/>
                </a:solidFill>
              </a:rPr>
              <a:t>запасів</a:t>
            </a:r>
            <a:r>
              <a:rPr lang="ru-RU" sz="2200" dirty="0">
                <a:solidFill>
                  <a:schemeClr val="tx1"/>
                </a:solidFill>
              </a:rPr>
              <a:t>, </a:t>
            </a:r>
            <a:r>
              <a:rPr lang="ru-RU" sz="2200" dirty="0" err="1">
                <a:solidFill>
                  <a:schemeClr val="tx1"/>
                </a:solidFill>
              </a:rPr>
              <a:t>отриманих</a:t>
            </a:r>
            <a:r>
              <a:rPr lang="ru-RU" sz="2200" dirty="0">
                <a:solidFill>
                  <a:schemeClr val="tx1"/>
                </a:solidFill>
              </a:rPr>
              <a:t> в </a:t>
            </a:r>
            <a:r>
              <a:rPr lang="ru-RU" sz="2200" dirty="0" err="1">
                <a:solidFill>
                  <a:schemeClr val="tx1"/>
                </a:solidFill>
              </a:rPr>
              <a:t>обмін</a:t>
            </a:r>
            <a:r>
              <a:rPr lang="ru-RU" sz="2200" dirty="0">
                <a:solidFill>
                  <a:schemeClr val="tx1"/>
                </a:solidFill>
              </a:rPr>
              <a:t> на </a:t>
            </a:r>
            <a:r>
              <a:rPr lang="ru-RU" sz="2200" dirty="0" err="1">
                <a:solidFill>
                  <a:schemeClr val="tx1"/>
                </a:solidFill>
              </a:rPr>
              <a:t>подібні</a:t>
            </a:r>
            <a:r>
              <a:rPr lang="ru-RU" sz="2200" dirty="0">
                <a:solidFill>
                  <a:schemeClr val="tx1"/>
                </a:solidFill>
              </a:rPr>
              <a:t> запаси, </a:t>
            </a:r>
            <a:r>
              <a:rPr lang="ru-RU" sz="2200" dirty="0" err="1">
                <a:solidFill>
                  <a:schemeClr val="tx1"/>
                </a:solidFill>
              </a:rPr>
              <a:t>дорівнює</a:t>
            </a:r>
            <a:r>
              <a:rPr lang="ru-RU" sz="2200" dirty="0">
                <a:solidFill>
                  <a:schemeClr val="tx1"/>
                </a:solidFill>
              </a:rPr>
              <a:t> </a:t>
            </a:r>
            <a:r>
              <a:rPr lang="ru-RU" sz="2200" dirty="0" err="1" smtClean="0">
                <a:solidFill>
                  <a:schemeClr val="tx1"/>
                </a:solidFill>
              </a:rPr>
              <a:t>балансовій</a:t>
            </a:r>
            <a:r>
              <a:rPr lang="ru-RU" sz="2200" dirty="0">
                <a:solidFill>
                  <a:schemeClr val="tx1"/>
                </a:solidFill>
              </a:rPr>
              <a:t> </a:t>
            </a:r>
            <a:r>
              <a:rPr lang="ru-RU" sz="2200" dirty="0" err="1" smtClean="0">
                <a:solidFill>
                  <a:schemeClr val="tx1"/>
                </a:solidFill>
              </a:rPr>
              <a:t>вартості</a:t>
            </a:r>
            <a:r>
              <a:rPr lang="ru-RU" sz="2200" dirty="0" smtClean="0">
                <a:solidFill>
                  <a:schemeClr val="tx1"/>
                </a:solidFill>
              </a:rPr>
              <a:t> </a:t>
            </a:r>
            <a:r>
              <a:rPr lang="ru-RU" sz="2200" dirty="0" err="1">
                <a:solidFill>
                  <a:schemeClr val="tx1"/>
                </a:solidFill>
              </a:rPr>
              <a:t>переданих</a:t>
            </a:r>
            <a:r>
              <a:rPr lang="ru-RU" sz="2200" dirty="0">
                <a:solidFill>
                  <a:schemeClr val="tx1"/>
                </a:solidFill>
              </a:rPr>
              <a:t> </a:t>
            </a:r>
            <a:r>
              <a:rPr lang="ru-RU" sz="2200" dirty="0" err="1" smtClean="0">
                <a:solidFill>
                  <a:schemeClr val="tx1"/>
                </a:solidFill>
              </a:rPr>
              <a:t>запасів</a:t>
            </a:r>
            <a:r>
              <a:rPr lang="ru-RU" sz="2200" dirty="0" smtClean="0">
                <a:solidFill>
                  <a:schemeClr val="tx1"/>
                </a:solidFill>
              </a:rPr>
              <a:t>.</a:t>
            </a:r>
            <a:r>
              <a:rPr lang="ru-RU" sz="2200" dirty="0">
                <a:solidFill>
                  <a:schemeClr val="tx1"/>
                </a:solidFill>
              </a:rPr>
              <a:t/>
            </a:r>
            <a:br>
              <a:rPr lang="ru-RU" sz="2200" dirty="0">
                <a:solidFill>
                  <a:schemeClr val="tx1"/>
                </a:solidFill>
              </a:rPr>
            </a:br>
            <a:endParaRPr lang="ru-RU" sz="2200" dirty="0">
              <a:solidFill>
                <a:schemeClr val="tx1"/>
              </a:solidFill>
            </a:endParaRPr>
          </a:p>
        </p:txBody>
      </p:sp>
      <p:graphicFrame>
        <p:nvGraphicFramePr>
          <p:cNvPr id="5" name="Объект 3"/>
          <p:cNvGraphicFramePr>
            <a:graphicFrameLocks noGrp="1"/>
          </p:cNvGraphicFramePr>
          <p:nvPr>
            <p:ph idx="1"/>
            <p:extLst>
              <p:ext uri="{D42A27DB-BD31-4B8C-83A1-F6EECF244321}">
                <p14:modId xmlns:p14="http://schemas.microsoft.com/office/powerpoint/2010/main" val="3865355795"/>
              </p:ext>
            </p:extLst>
          </p:nvPr>
        </p:nvGraphicFramePr>
        <p:xfrm>
          <a:off x="0" y="2926080"/>
          <a:ext cx="12192000" cy="3931920"/>
        </p:xfrm>
        <a:graphic>
          <a:graphicData uri="http://schemas.openxmlformats.org/drawingml/2006/table">
            <a:tbl>
              <a:tblPr firstRow="1" bandRow="1">
                <a:tableStyleId>{073A0DAA-6AF3-43AB-8588-CEC1D06C72B9}</a:tableStyleId>
              </a:tblPr>
              <a:tblGrid>
                <a:gridCol w="637309">
                  <a:extLst>
                    <a:ext uri="{9D8B030D-6E8A-4147-A177-3AD203B41FA5}">
                      <a16:colId xmlns:a16="http://schemas.microsoft.com/office/drawing/2014/main" xmlns="" val="1880335957"/>
                    </a:ext>
                  </a:extLst>
                </a:gridCol>
                <a:gridCol w="6525491">
                  <a:extLst>
                    <a:ext uri="{9D8B030D-6E8A-4147-A177-3AD203B41FA5}">
                      <a16:colId xmlns:a16="http://schemas.microsoft.com/office/drawing/2014/main" xmlns="" val="854029960"/>
                    </a:ext>
                  </a:extLst>
                </a:gridCol>
                <a:gridCol w="1731818">
                  <a:extLst>
                    <a:ext uri="{9D8B030D-6E8A-4147-A177-3AD203B41FA5}">
                      <a16:colId xmlns:a16="http://schemas.microsoft.com/office/drawing/2014/main" xmlns="" val="2704580681"/>
                    </a:ext>
                  </a:extLst>
                </a:gridCol>
                <a:gridCol w="1330037">
                  <a:extLst>
                    <a:ext uri="{9D8B030D-6E8A-4147-A177-3AD203B41FA5}">
                      <a16:colId xmlns:a16="http://schemas.microsoft.com/office/drawing/2014/main" xmlns="" val="4114010500"/>
                    </a:ext>
                  </a:extLst>
                </a:gridCol>
                <a:gridCol w="1967345">
                  <a:extLst>
                    <a:ext uri="{9D8B030D-6E8A-4147-A177-3AD203B41FA5}">
                      <a16:colId xmlns:a16="http://schemas.microsoft.com/office/drawing/2014/main" xmlns="" val="415342272"/>
                    </a:ext>
                  </a:extLst>
                </a:gridCol>
              </a:tblGrid>
              <a:tr h="0">
                <a:tc rowSpan="2">
                  <a:txBody>
                    <a:bodyPr/>
                    <a:lstStyle/>
                    <a:p>
                      <a:r>
                        <a:rPr lang="uk-UA" dirty="0" smtClean="0"/>
                        <a:t>№ з/п</a:t>
                      </a:r>
                      <a:endParaRPr lang="uk-UA" dirty="0"/>
                    </a:p>
                  </a:txBody>
                  <a:tcPr/>
                </a:tc>
                <a:tc rowSpan="2">
                  <a:txBody>
                    <a:bodyPr/>
                    <a:lstStyle/>
                    <a:p>
                      <a:r>
                        <a:rPr lang="uk-UA" dirty="0" smtClean="0"/>
                        <a:t>Господарська операція</a:t>
                      </a:r>
                      <a:endParaRPr lang="uk-UA" dirty="0"/>
                    </a:p>
                  </a:txBody>
                  <a:tcPr/>
                </a:tc>
                <a:tc gridSpan="2">
                  <a:txBody>
                    <a:bodyPr/>
                    <a:lstStyle/>
                    <a:p>
                      <a:r>
                        <a:rPr lang="uk-UA" dirty="0" smtClean="0"/>
                        <a:t>Кореспонденція рахунків</a:t>
                      </a:r>
                      <a:endParaRPr lang="uk-UA" dirty="0"/>
                    </a:p>
                  </a:txBody>
                  <a:tcPr/>
                </a:tc>
                <a:tc hMerge="1">
                  <a:txBody>
                    <a:bodyPr/>
                    <a:lstStyle/>
                    <a:p>
                      <a:endParaRPr lang="uk-UA" dirty="0"/>
                    </a:p>
                  </a:txBody>
                  <a:tcPr/>
                </a:tc>
                <a:tc rowSpan="2">
                  <a:txBody>
                    <a:bodyPr/>
                    <a:lstStyle/>
                    <a:p>
                      <a:r>
                        <a:rPr lang="uk-UA" dirty="0" smtClean="0"/>
                        <a:t>Сума, грн.</a:t>
                      </a:r>
                      <a:endParaRPr lang="uk-UA" dirty="0"/>
                    </a:p>
                  </a:txBody>
                  <a:tcPr/>
                </a:tc>
                <a:extLst>
                  <a:ext uri="{0D108BD9-81ED-4DB2-BD59-A6C34878D82A}">
                    <a16:rowId xmlns:a16="http://schemas.microsoft.com/office/drawing/2014/main" xmlns="" val="4117057578"/>
                  </a:ext>
                </a:extLst>
              </a:tr>
              <a:tr h="0">
                <a:tc vMerge="1">
                  <a:txBody>
                    <a:bodyPr/>
                    <a:lstStyle/>
                    <a:p>
                      <a:endParaRPr lang="uk-UA" dirty="0"/>
                    </a:p>
                  </a:txBody>
                  <a:tcPr/>
                </a:tc>
                <a:tc vMerge="1">
                  <a:txBody>
                    <a:bodyPr/>
                    <a:lstStyle/>
                    <a:p>
                      <a:endParaRPr lang="uk-UA" dirty="0"/>
                    </a:p>
                  </a:txBody>
                  <a:tcPr/>
                </a:tc>
                <a:tc>
                  <a:txBody>
                    <a:bodyPr/>
                    <a:lstStyle/>
                    <a:p>
                      <a:r>
                        <a:rPr lang="uk-UA" dirty="0" smtClean="0">
                          <a:solidFill>
                            <a:schemeClr val="bg1"/>
                          </a:solidFill>
                        </a:rPr>
                        <a:t>Дебет</a:t>
                      </a:r>
                      <a:endParaRPr lang="uk-UA" dirty="0">
                        <a:solidFill>
                          <a:schemeClr val="bg1"/>
                        </a:solidFill>
                      </a:endParaRPr>
                    </a:p>
                  </a:txBody>
                  <a:tcPr>
                    <a:solidFill>
                      <a:schemeClr val="tx1"/>
                    </a:solidFill>
                  </a:tcPr>
                </a:tc>
                <a:tc>
                  <a:txBody>
                    <a:bodyPr/>
                    <a:lstStyle/>
                    <a:p>
                      <a:r>
                        <a:rPr lang="uk-UA" dirty="0" smtClean="0">
                          <a:solidFill>
                            <a:schemeClr val="bg1"/>
                          </a:solidFill>
                        </a:rPr>
                        <a:t>Кредит</a:t>
                      </a:r>
                      <a:endParaRPr lang="uk-UA" dirty="0">
                        <a:solidFill>
                          <a:schemeClr val="bg1"/>
                        </a:solidFill>
                      </a:endParaRPr>
                    </a:p>
                  </a:txBody>
                  <a:tcPr>
                    <a:solidFill>
                      <a:schemeClr val="tx1"/>
                    </a:solidFill>
                  </a:tcPr>
                </a:tc>
                <a:tc vMerge="1">
                  <a:txBody>
                    <a:bodyPr/>
                    <a:lstStyle/>
                    <a:p>
                      <a:endParaRPr lang="uk-UA" dirty="0"/>
                    </a:p>
                  </a:txBody>
                  <a:tcPr/>
                </a:tc>
                <a:extLst>
                  <a:ext uri="{0D108BD9-81ED-4DB2-BD59-A6C34878D82A}">
                    <a16:rowId xmlns:a16="http://schemas.microsoft.com/office/drawing/2014/main" xmlns="" val="1902920627"/>
                  </a:ext>
                </a:extLst>
              </a:tr>
              <a:tr h="0">
                <a:tc>
                  <a:txBody>
                    <a:bodyPr/>
                    <a:lstStyle/>
                    <a:p>
                      <a:r>
                        <a:rPr lang="uk-UA" dirty="0" smtClean="0"/>
                        <a:t>1</a:t>
                      </a:r>
                      <a:endParaRPr lang="uk-UA" dirty="0"/>
                    </a:p>
                  </a:txBody>
                  <a:tcPr/>
                </a:tc>
                <a:tc>
                  <a:txBody>
                    <a:bodyPr/>
                    <a:lstStyle/>
                    <a:p>
                      <a:r>
                        <a:rPr lang="ru-RU" sz="1800" b="0" i="0" kern="1200" dirty="0" err="1" smtClean="0">
                          <a:solidFill>
                            <a:schemeClr val="dk1"/>
                          </a:solidFill>
                          <a:effectLst/>
                          <a:latin typeface="+mn-lt"/>
                          <a:ea typeface="+mn-ea"/>
                          <a:cs typeface="+mn-cs"/>
                        </a:rPr>
                        <a:t>Оприбутковано</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фартухи</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рожевого</a:t>
                      </a:r>
                      <a:r>
                        <a:rPr lang="ru-RU" sz="1800" b="0" i="0" kern="1200" dirty="0" smtClean="0">
                          <a:solidFill>
                            <a:schemeClr val="dk1"/>
                          </a:solidFill>
                          <a:effectLst/>
                          <a:latin typeface="+mn-lt"/>
                          <a:ea typeface="+mn-ea"/>
                          <a:cs typeface="+mn-cs"/>
                        </a:rPr>
                        <a:t> та зеленого </a:t>
                      </a:r>
                      <a:r>
                        <a:rPr lang="ru-RU" sz="1800" b="0" i="0" kern="1200" dirty="0" err="1" smtClean="0">
                          <a:solidFill>
                            <a:schemeClr val="dk1"/>
                          </a:solidFill>
                          <a:effectLst/>
                          <a:latin typeface="+mn-lt"/>
                          <a:ea typeface="+mn-ea"/>
                          <a:cs typeface="+mn-cs"/>
                        </a:rPr>
                        <a:t>кольору</a:t>
                      </a:r>
                      <a:r>
                        <a:rPr lang="ru-RU" sz="1800" b="0" i="0" kern="1200" dirty="0" smtClean="0">
                          <a:solidFill>
                            <a:schemeClr val="dk1"/>
                          </a:solidFill>
                          <a:effectLst/>
                          <a:latin typeface="+mn-lt"/>
                          <a:ea typeface="+mn-ea"/>
                          <a:cs typeface="+mn-cs"/>
                        </a:rPr>
                        <a:t> в </a:t>
                      </a:r>
                      <a:r>
                        <a:rPr lang="ru-RU" sz="1800" b="0" i="0" kern="1200" dirty="0" err="1" smtClean="0">
                          <a:solidFill>
                            <a:schemeClr val="dk1"/>
                          </a:solidFill>
                          <a:effectLst/>
                          <a:latin typeface="+mn-lt"/>
                          <a:ea typeface="+mn-ea"/>
                          <a:cs typeface="+mn-cs"/>
                        </a:rPr>
                        <a:t>обмін</a:t>
                      </a:r>
                      <a:r>
                        <a:rPr lang="ru-RU" sz="1800" b="0" i="0" kern="1200" dirty="0" smtClean="0">
                          <a:solidFill>
                            <a:schemeClr val="dk1"/>
                          </a:solidFill>
                          <a:effectLst/>
                          <a:latin typeface="+mn-lt"/>
                          <a:ea typeface="+mn-ea"/>
                          <a:cs typeface="+mn-cs"/>
                        </a:rPr>
                        <a:t> на </a:t>
                      </a:r>
                      <a:r>
                        <a:rPr lang="ru-RU" sz="1800" b="0" i="0" kern="1200" dirty="0" err="1" smtClean="0">
                          <a:solidFill>
                            <a:schemeClr val="dk1"/>
                          </a:solidFill>
                          <a:effectLst/>
                          <a:latin typeface="+mn-lt"/>
                          <a:ea typeface="+mn-ea"/>
                          <a:cs typeface="+mn-cs"/>
                        </a:rPr>
                        <a:t>фартухи</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білі</a:t>
                      </a:r>
                      <a:r>
                        <a:rPr lang="ru-RU" sz="1800" b="0" i="0" kern="1200" dirty="0" smtClean="0">
                          <a:solidFill>
                            <a:schemeClr val="dk1"/>
                          </a:solidFill>
                          <a:effectLst/>
                          <a:latin typeface="+mn-lt"/>
                          <a:ea typeface="+mn-ea"/>
                          <a:cs typeface="+mn-cs"/>
                        </a:rPr>
                        <a:t> (за </a:t>
                      </a:r>
                      <a:r>
                        <a:rPr lang="ru-RU" sz="1800" b="0" i="0" kern="1200" dirty="0" err="1" smtClean="0">
                          <a:solidFill>
                            <a:schemeClr val="dk1"/>
                          </a:solidFill>
                          <a:effectLst/>
                          <a:latin typeface="+mn-lt"/>
                          <a:ea typeface="+mn-ea"/>
                          <a:cs typeface="+mn-cs"/>
                        </a:rPr>
                        <a:t>їх</a:t>
                      </a:r>
                      <a:r>
                        <a:rPr lang="ru-RU" sz="1800" b="0" i="0" kern="1200" dirty="0" smtClean="0">
                          <a:solidFill>
                            <a:schemeClr val="dk1"/>
                          </a:solidFill>
                          <a:effectLst/>
                          <a:latin typeface="+mn-lt"/>
                          <a:ea typeface="+mn-ea"/>
                          <a:cs typeface="+mn-cs"/>
                        </a:rPr>
                        <a:t> балансовою </a:t>
                      </a:r>
                      <a:r>
                        <a:rPr lang="ru-RU" sz="1800" b="0" i="0" kern="1200" dirty="0" err="1" smtClean="0">
                          <a:solidFill>
                            <a:schemeClr val="dk1"/>
                          </a:solidFill>
                          <a:effectLst/>
                          <a:latin typeface="+mn-lt"/>
                          <a:ea typeface="+mn-ea"/>
                          <a:cs typeface="+mn-cs"/>
                        </a:rPr>
                        <a:t>вартістю</a:t>
                      </a:r>
                      <a:r>
                        <a:rPr lang="ru-RU" sz="1800" b="0" i="0" kern="1200" dirty="0" smtClean="0">
                          <a:solidFill>
                            <a:schemeClr val="dk1"/>
                          </a:solidFill>
                          <a:effectLst/>
                          <a:latin typeface="+mn-lt"/>
                          <a:ea typeface="+mn-ea"/>
                          <a:cs typeface="+mn-cs"/>
                        </a:rPr>
                        <a:t>).</a:t>
                      </a:r>
                      <a:r>
                        <a:rPr lang="ru-RU" sz="1800" b="0" i="0" kern="1200" baseline="0" dirty="0" smtClean="0">
                          <a:solidFill>
                            <a:schemeClr val="dk1"/>
                          </a:solidFill>
                          <a:effectLst/>
                          <a:latin typeface="+mn-lt"/>
                          <a:ea typeface="+mn-ea"/>
                          <a:cs typeface="+mn-cs"/>
                        </a:rPr>
                        <a:t> </a:t>
                      </a:r>
                      <a:r>
                        <a:rPr lang="ru-RU" sz="1800" b="0" i="1" kern="1200" dirty="0" smtClean="0">
                          <a:solidFill>
                            <a:schemeClr val="dk1"/>
                          </a:solidFill>
                          <a:effectLst/>
                          <a:latin typeface="+mn-lt"/>
                          <a:ea typeface="+mn-ea"/>
                          <a:cs typeface="+mn-cs"/>
                        </a:rPr>
                        <a:t>Накладна, ТТН</a:t>
                      </a:r>
                      <a:endParaRPr lang="uk-UA" i="1" dirty="0"/>
                    </a:p>
                  </a:txBody>
                  <a:tcPr/>
                </a:tc>
                <a:tc>
                  <a:txBody>
                    <a:bodyPr/>
                    <a:lstStyle/>
                    <a:p>
                      <a:r>
                        <a:rPr lang="uk-UA" dirty="0" smtClean="0"/>
                        <a:t>201</a:t>
                      </a:r>
                      <a:endParaRPr lang="uk-UA" dirty="0"/>
                    </a:p>
                  </a:txBody>
                  <a:tcPr/>
                </a:tc>
                <a:tc>
                  <a:txBody>
                    <a:bodyPr/>
                    <a:lstStyle/>
                    <a:p>
                      <a:r>
                        <a:rPr lang="uk-UA" dirty="0" smtClean="0"/>
                        <a:t>631</a:t>
                      </a:r>
                      <a:endParaRPr lang="uk-UA" dirty="0"/>
                    </a:p>
                  </a:txBody>
                  <a:tcPr/>
                </a:tc>
                <a:tc>
                  <a:txBody>
                    <a:bodyPr/>
                    <a:lstStyle/>
                    <a:p>
                      <a:r>
                        <a:rPr lang="uk-UA" dirty="0" smtClean="0"/>
                        <a:t>20000,00</a:t>
                      </a:r>
                      <a:endParaRPr lang="uk-UA" dirty="0"/>
                    </a:p>
                  </a:txBody>
                  <a:tcPr/>
                </a:tc>
                <a:extLst>
                  <a:ext uri="{0D108BD9-81ED-4DB2-BD59-A6C34878D82A}">
                    <a16:rowId xmlns:a16="http://schemas.microsoft.com/office/drawing/2014/main" xmlns="" val="526435915"/>
                  </a:ext>
                </a:extLst>
              </a:tr>
              <a:tr h="0">
                <a:tc>
                  <a:txBody>
                    <a:bodyPr/>
                    <a:lstStyle/>
                    <a:p>
                      <a:r>
                        <a:rPr lang="uk-UA" dirty="0" smtClean="0"/>
                        <a:t>2</a:t>
                      </a:r>
                      <a:endParaRPr lang="uk-UA" dirty="0"/>
                    </a:p>
                  </a:txBody>
                  <a:tcPr/>
                </a:tc>
                <a:tc>
                  <a:txBody>
                    <a:bodyPr/>
                    <a:lstStyle/>
                    <a:p>
                      <a:r>
                        <a:rPr lang="ru-RU" sz="1800" b="0" i="0" kern="1200" dirty="0" err="1" smtClean="0">
                          <a:solidFill>
                            <a:schemeClr val="dk1"/>
                          </a:solidFill>
                          <a:effectLst/>
                          <a:latin typeface="+mn-lt"/>
                          <a:ea typeface="+mn-ea"/>
                          <a:cs typeface="+mn-cs"/>
                        </a:rPr>
                        <a:t>Відображено</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податковий</a:t>
                      </a:r>
                      <a:r>
                        <a:rPr lang="ru-RU" sz="1800" b="0" i="0" kern="1200" dirty="0" smtClean="0">
                          <a:solidFill>
                            <a:schemeClr val="dk1"/>
                          </a:solidFill>
                          <a:effectLst/>
                          <a:latin typeface="+mn-lt"/>
                          <a:ea typeface="+mn-ea"/>
                          <a:cs typeface="+mn-cs"/>
                        </a:rPr>
                        <a:t> кредит </a:t>
                      </a:r>
                      <a:r>
                        <a:rPr lang="ru-RU" sz="1800" b="0" i="0" kern="1200" dirty="0" err="1" smtClean="0">
                          <a:solidFill>
                            <a:schemeClr val="dk1"/>
                          </a:solidFill>
                          <a:effectLst/>
                          <a:latin typeface="+mn-lt"/>
                          <a:ea typeface="+mn-ea"/>
                          <a:cs typeface="+mn-cs"/>
                        </a:rPr>
                        <a:t>із</a:t>
                      </a:r>
                      <a:r>
                        <a:rPr lang="ru-RU" sz="1800" b="0" i="0" kern="1200" dirty="0" smtClean="0">
                          <a:solidFill>
                            <a:schemeClr val="dk1"/>
                          </a:solidFill>
                          <a:effectLst/>
                          <a:latin typeface="+mn-lt"/>
                          <a:ea typeface="+mn-ea"/>
                          <a:cs typeface="+mn-cs"/>
                        </a:rPr>
                        <a:t> ПДВ. </a:t>
                      </a:r>
                      <a:r>
                        <a:rPr lang="ru-RU" sz="1800" b="0" i="1" kern="1200" dirty="0" err="1" smtClean="0">
                          <a:solidFill>
                            <a:schemeClr val="dk1"/>
                          </a:solidFill>
                          <a:effectLst/>
                          <a:latin typeface="+mn-lt"/>
                          <a:ea typeface="+mn-ea"/>
                          <a:cs typeface="+mn-cs"/>
                        </a:rPr>
                        <a:t>Податкова</a:t>
                      </a:r>
                      <a:r>
                        <a:rPr lang="ru-RU" sz="1800" b="0" i="1" kern="1200" dirty="0" smtClean="0">
                          <a:solidFill>
                            <a:schemeClr val="dk1"/>
                          </a:solidFill>
                          <a:effectLst/>
                          <a:latin typeface="+mn-lt"/>
                          <a:ea typeface="+mn-ea"/>
                          <a:cs typeface="+mn-cs"/>
                        </a:rPr>
                        <a:t> накладна </a:t>
                      </a:r>
                      <a:endParaRPr lang="uk-UA" i="1" dirty="0"/>
                    </a:p>
                  </a:txBody>
                  <a:tcPr/>
                </a:tc>
                <a:tc>
                  <a:txBody>
                    <a:bodyPr/>
                    <a:lstStyle/>
                    <a:p>
                      <a:r>
                        <a:rPr lang="uk-UA" dirty="0" smtClean="0"/>
                        <a:t>641</a:t>
                      </a:r>
                      <a:endParaRPr lang="uk-UA" dirty="0"/>
                    </a:p>
                  </a:txBody>
                  <a:tcPr/>
                </a:tc>
                <a:tc>
                  <a:txBody>
                    <a:bodyPr/>
                    <a:lstStyle/>
                    <a:p>
                      <a:r>
                        <a:rPr lang="uk-UA" dirty="0" smtClean="0"/>
                        <a:t>631</a:t>
                      </a:r>
                      <a:endParaRPr lang="uk-UA" dirty="0"/>
                    </a:p>
                  </a:txBody>
                  <a:tcPr/>
                </a:tc>
                <a:tc>
                  <a:txBody>
                    <a:bodyPr/>
                    <a:lstStyle/>
                    <a:p>
                      <a:r>
                        <a:rPr lang="uk-UA" dirty="0" smtClean="0"/>
                        <a:t>4000,00</a:t>
                      </a:r>
                      <a:endParaRPr lang="uk-UA" dirty="0"/>
                    </a:p>
                  </a:txBody>
                  <a:tcPr/>
                </a:tc>
                <a:extLst>
                  <a:ext uri="{0D108BD9-81ED-4DB2-BD59-A6C34878D82A}">
                    <a16:rowId xmlns:a16="http://schemas.microsoft.com/office/drawing/2014/main" xmlns="" val="4234379067"/>
                  </a:ext>
                </a:extLst>
              </a:tr>
              <a:tr h="0">
                <a:tc>
                  <a:txBody>
                    <a:bodyPr/>
                    <a:lstStyle/>
                    <a:p>
                      <a:r>
                        <a:rPr lang="uk-UA" dirty="0" smtClean="0"/>
                        <a:t>3</a:t>
                      </a:r>
                      <a:endParaRPr lang="uk-UA" dirty="0"/>
                    </a:p>
                  </a:txBody>
                  <a:tcPr/>
                </a:tc>
                <a:tc>
                  <a:txBody>
                    <a:bodyPr/>
                    <a:lstStyle/>
                    <a:p>
                      <a:r>
                        <a:rPr lang="ru-RU" sz="1800" b="0" i="0" kern="1200" dirty="0" smtClean="0">
                          <a:solidFill>
                            <a:schemeClr val="dk1"/>
                          </a:solidFill>
                          <a:effectLst/>
                          <a:latin typeface="+mn-lt"/>
                          <a:ea typeface="+mn-ea"/>
                          <a:cs typeface="+mn-cs"/>
                        </a:rPr>
                        <a:t>Передано </a:t>
                      </a:r>
                      <a:r>
                        <a:rPr lang="ru-RU" sz="1800" b="0" i="0" kern="1200" dirty="0" err="1" smtClean="0">
                          <a:solidFill>
                            <a:schemeClr val="dk1"/>
                          </a:solidFill>
                          <a:effectLst/>
                          <a:latin typeface="+mn-lt"/>
                          <a:ea typeface="+mn-ea"/>
                          <a:cs typeface="+mn-cs"/>
                        </a:rPr>
                        <a:t>фартухи</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білого</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кольору</a:t>
                      </a:r>
                      <a:r>
                        <a:rPr lang="ru-RU" sz="1800" b="0" i="0" kern="1200" dirty="0" smtClean="0">
                          <a:solidFill>
                            <a:schemeClr val="dk1"/>
                          </a:solidFill>
                          <a:effectLst/>
                          <a:latin typeface="+mn-lt"/>
                          <a:ea typeface="+mn-ea"/>
                          <a:cs typeface="+mn-cs"/>
                        </a:rPr>
                        <a:t>. </a:t>
                      </a:r>
                      <a:r>
                        <a:rPr lang="ru-RU" sz="1800" b="0" i="1" kern="1200" dirty="0" smtClean="0">
                          <a:solidFill>
                            <a:schemeClr val="dk1"/>
                          </a:solidFill>
                          <a:effectLst/>
                          <a:latin typeface="+mn-lt"/>
                          <a:ea typeface="+mn-ea"/>
                          <a:cs typeface="+mn-cs"/>
                        </a:rPr>
                        <a:t>Накладна, ТТН</a:t>
                      </a:r>
                      <a:endParaRPr lang="uk-UA" i="1" dirty="0"/>
                    </a:p>
                  </a:txBody>
                  <a:tcPr/>
                </a:tc>
                <a:tc>
                  <a:txBody>
                    <a:bodyPr/>
                    <a:lstStyle/>
                    <a:p>
                      <a:r>
                        <a:rPr lang="uk-UA" dirty="0" smtClean="0"/>
                        <a:t>377</a:t>
                      </a:r>
                      <a:endParaRPr lang="uk-UA" dirty="0"/>
                    </a:p>
                  </a:txBody>
                  <a:tcPr/>
                </a:tc>
                <a:tc>
                  <a:txBody>
                    <a:bodyPr/>
                    <a:lstStyle/>
                    <a:p>
                      <a:r>
                        <a:rPr lang="uk-UA" dirty="0" smtClean="0"/>
                        <a:t>201</a:t>
                      </a:r>
                      <a:endParaRPr lang="uk-UA" dirty="0"/>
                    </a:p>
                  </a:txBody>
                  <a:tcPr/>
                </a:tc>
                <a:tc>
                  <a:txBody>
                    <a:bodyPr/>
                    <a:lstStyle/>
                    <a:p>
                      <a:r>
                        <a:rPr lang="uk-UA" dirty="0" smtClean="0"/>
                        <a:t>20000,00</a:t>
                      </a:r>
                      <a:endParaRPr lang="uk-UA" dirty="0"/>
                    </a:p>
                  </a:txBody>
                  <a:tcPr/>
                </a:tc>
                <a:extLst>
                  <a:ext uri="{0D108BD9-81ED-4DB2-BD59-A6C34878D82A}">
                    <a16:rowId xmlns:a16="http://schemas.microsoft.com/office/drawing/2014/main" xmlns="" val="4275050442"/>
                  </a:ext>
                </a:extLst>
              </a:tr>
              <a:tr h="0">
                <a:tc>
                  <a:txBody>
                    <a:bodyPr/>
                    <a:lstStyle/>
                    <a:p>
                      <a:r>
                        <a:rPr lang="uk-UA" dirty="0" smtClean="0"/>
                        <a:t>4</a:t>
                      </a:r>
                      <a:endParaRPr lang="uk-UA" dirty="0"/>
                    </a:p>
                  </a:txBody>
                  <a:tcPr/>
                </a:tc>
                <a:tc>
                  <a:txBody>
                    <a:bodyPr/>
                    <a:lstStyle/>
                    <a:p>
                      <a:r>
                        <a:rPr lang="ru-RU" sz="1800" b="0" i="0" kern="1200" dirty="0" err="1" smtClean="0">
                          <a:solidFill>
                            <a:schemeClr val="dk1"/>
                          </a:solidFill>
                          <a:effectLst/>
                          <a:latin typeface="+mn-lt"/>
                          <a:ea typeface="+mn-ea"/>
                          <a:cs typeface="+mn-cs"/>
                        </a:rPr>
                        <a:t>Нараховано</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податкові</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зобов'язання</a:t>
                      </a:r>
                      <a:r>
                        <a:rPr lang="ru-RU" sz="1800" b="0" i="0" kern="1200" dirty="0" smtClean="0">
                          <a:solidFill>
                            <a:schemeClr val="dk1"/>
                          </a:solidFill>
                          <a:effectLst/>
                          <a:latin typeface="+mn-lt"/>
                          <a:ea typeface="+mn-ea"/>
                          <a:cs typeface="+mn-cs"/>
                        </a:rPr>
                        <a:t> з ПДВ. </a:t>
                      </a:r>
                      <a:r>
                        <a:rPr lang="ru-RU" sz="1800" b="0" i="1" kern="1200" dirty="0" err="1" smtClean="0">
                          <a:solidFill>
                            <a:schemeClr val="dk1"/>
                          </a:solidFill>
                          <a:effectLst/>
                          <a:latin typeface="+mn-lt"/>
                          <a:ea typeface="+mn-ea"/>
                          <a:cs typeface="+mn-cs"/>
                        </a:rPr>
                        <a:t>Податкова</a:t>
                      </a:r>
                      <a:r>
                        <a:rPr lang="ru-RU" sz="1800" b="0" i="1" kern="1200" dirty="0" smtClean="0">
                          <a:solidFill>
                            <a:schemeClr val="dk1"/>
                          </a:solidFill>
                          <a:effectLst/>
                          <a:latin typeface="+mn-lt"/>
                          <a:ea typeface="+mn-ea"/>
                          <a:cs typeface="+mn-cs"/>
                        </a:rPr>
                        <a:t> накладна  </a:t>
                      </a:r>
                      <a:endParaRPr lang="uk-UA" i="1" dirty="0"/>
                    </a:p>
                  </a:txBody>
                  <a:tcPr/>
                </a:tc>
                <a:tc>
                  <a:txBody>
                    <a:bodyPr/>
                    <a:lstStyle/>
                    <a:p>
                      <a:r>
                        <a:rPr lang="uk-UA" dirty="0" smtClean="0"/>
                        <a:t>377</a:t>
                      </a:r>
                      <a:endParaRPr lang="uk-UA" dirty="0"/>
                    </a:p>
                  </a:txBody>
                  <a:tcPr/>
                </a:tc>
                <a:tc>
                  <a:txBody>
                    <a:bodyPr/>
                    <a:lstStyle/>
                    <a:p>
                      <a:r>
                        <a:rPr lang="uk-UA" dirty="0" smtClean="0"/>
                        <a:t>641</a:t>
                      </a:r>
                      <a:endParaRPr lang="uk-UA" dirty="0"/>
                    </a:p>
                  </a:txBody>
                  <a:tcPr/>
                </a:tc>
                <a:tc>
                  <a:txBody>
                    <a:bodyPr/>
                    <a:lstStyle/>
                    <a:p>
                      <a:r>
                        <a:rPr lang="uk-UA" dirty="0" smtClean="0"/>
                        <a:t>4000,00</a:t>
                      </a:r>
                      <a:endParaRPr lang="uk-UA" dirty="0"/>
                    </a:p>
                  </a:txBody>
                  <a:tcPr/>
                </a:tc>
                <a:extLst>
                  <a:ext uri="{0D108BD9-81ED-4DB2-BD59-A6C34878D82A}">
                    <a16:rowId xmlns:a16="http://schemas.microsoft.com/office/drawing/2014/main" xmlns="" val="627570183"/>
                  </a:ext>
                </a:extLst>
              </a:tr>
              <a:tr h="0">
                <a:tc>
                  <a:txBody>
                    <a:bodyPr/>
                    <a:lstStyle/>
                    <a:p>
                      <a:r>
                        <a:rPr lang="uk-UA" dirty="0" smtClean="0"/>
                        <a:t>5</a:t>
                      </a:r>
                      <a:endParaRPr lang="uk-UA" dirty="0"/>
                    </a:p>
                  </a:txBody>
                  <a:tcPr/>
                </a:tc>
                <a:tc>
                  <a:txBody>
                    <a:bodyPr/>
                    <a:lstStyle/>
                    <a:p>
                      <a:r>
                        <a:rPr lang="ru-RU" sz="1800" b="0" i="0" kern="1200" dirty="0" err="1" smtClean="0">
                          <a:solidFill>
                            <a:schemeClr val="dk1"/>
                          </a:solidFill>
                          <a:effectLst/>
                          <a:latin typeface="+mn-lt"/>
                          <a:ea typeface="+mn-ea"/>
                          <a:cs typeface="+mn-cs"/>
                        </a:rPr>
                        <a:t>Здійснено</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зарахування</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заборгованостей</a:t>
                      </a:r>
                      <a:r>
                        <a:rPr lang="ru-RU" sz="1800" b="0" i="0" kern="1200" dirty="0" smtClean="0">
                          <a:solidFill>
                            <a:schemeClr val="dk1"/>
                          </a:solidFill>
                          <a:effectLst/>
                          <a:latin typeface="+mn-lt"/>
                          <a:ea typeface="+mn-ea"/>
                          <a:cs typeface="+mn-cs"/>
                        </a:rPr>
                        <a:t>.</a:t>
                      </a:r>
                      <a:r>
                        <a:rPr lang="ru-RU" sz="1800" b="0" i="0" kern="1200" baseline="0" dirty="0" smtClean="0">
                          <a:solidFill>
                            <a:schemeClr val="dk1"/>
                          </a:solidFill>
                          <a:effectLst/>
                          <a:latin typeface="+mn-lt"/>
                          <a:ea typeface="+mn-ea"/>
                          <a:cs typeface="+mn-cs"/>
                        </a:rPr>
                        <a:t> </a:t>
                      </a:r>
                      <a:r>
                        <a:rPr lang="ru-RU" sz="1800" b="0" i="1" kern="1200" dirty="0" err="1" smtClean="0">
                          <a:solidFill>
                            <a:schemeClr val="dk1"/>
                          </a:solidFill>
                          <a:effectLst/>
                          <a:latin typeface="+mn-lt"/>
                          <a:ea typeface="+mn-ea"/>
                          <a:cs typeface="+mn-cs"/>
                        </a:rPr>
                        <a:t>Бухгалтерська</a:t>
                      </a:r>
                      <a:r>
                        <a:rPr lang="ru-RU" sz="1800" b="0" i="1" kern="1200" dirty="0" smtClean="0">
                          <a:solidFill>
                            <a:schemeClr val="dk1"/>
                          </a:solidFill>
                          <a:effectLst/>
                          <a:latin typeface="+mn-lt"/>
                          <a:ea typeface="+mn-ea"/>
                          <a:cs typeface="+mn-cs"/>
                        </a:rPr>
                        <a:t> </a:t>
                      </a:r>
                      <a:r>
                        <a:rPr lang="ru-RU" sz="1800" b="0" i="1" kern="1200" dirty="0" err="1" smtClean="0">
                          <a:solidFill>
                            <a:schemeClr val="dk1"/>
                          </a:solidFill>
                          <a:effectLst/>
                          <a:latin typeface="+mn-lt"/>
                          <a:ea typeface="+mn-ea"/>
                          <a:cs typeface="+mn-cs"/>
                        </a:rPr>
                        <a:t>довідка</a:t>
                      </a:r>
                      <a:endParaRPr lang="uk-UA" i="1" dirty="0"/>
                    </a:p>
                  </a:txBody>
                  <a:tcPr/>
                </a:tc>
                <a:tc>
                  <a:txBody>
                    <a:bodyPr/>
                    <a:lstStyle/>
                    <a:p>
                      <a:r>
                        <a:rPr lang="uk-UA" dirty="0" smtClean="0"/>
                        <a:t>631</a:t>
                      </a:r>
                      <a:endParaRPr lang="uk-UA" dirty="0"/>
                    </a:p>
                  </a:txBody>
                  <a:tcPr/>
                </a:tc>
                <a:tc>
                  <a:txBody>
                    <a:bodyPr/>
                    <a:lstStyle/>
                    <a:p>
                      <a:r>
                        <a:rPr lang="ru-RU" sz="1800" b="0" i="0" kern="1200" dirty="0" smtClean="0">
                          <a:solidFill>
                            <a:schemeClr val="dk1"/>
                          </a:solidFill>
                          <a:effectLst/>
                          <a:latin typeface="+mn-lt"/>
                          <a:ea typeface="+mn-ea"/>
                          <a:cs typeface="+mn-cs"/>
                        </a:rPr>
                        <a:t>377</a:t>
                      </a:r>
                      <a:endParaRPr lang="uk-UA" dirty="0"/>
                    </a:p>
                  </a:txBody>
                  <a:tcPr/>
                </a:tc>
                <a:tc>
                  <a:txBody>
                    <a:bodyPr/>
                    <a:lstStyle/>
                    <a:p>
                      <a:r>
                        <a:rPr lang="uk-UA" dirty="0" smtClean="0"/>
                        <a:t>24000,00</a:t>
                      </a:r>
                      <a:endParaRPr lang="uk-UA" dirty="0"/>
                    </a:p>
                  </a:txBody>
                  <a:tcPr/>
                </a:tc>
              </a:tr>
            </a:tbl>
          </a:graphicData>
        </a:graphic>
      </p:graphicFrame>
    </p:spTree>
    <p:extLst>
      <p:ext uri="{BB962C8B-B14F-4D97-AF65-F5344CB8AC3E}">
        <p14:creationId xmlns:p14="http://schemas.microsoft.com/office/powerpoint/2010/main" val="19503202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2029" y="581001"/>
            <a:ext cx="8698598" cy="1320800"/>
          </a:xfrm>
        </p:spPr>
        <p:txBody>
          <a:bodyPr>
            <a:normAutofit fontScale="90000"/>
          </a:bodyPr>
          <a:lstStyle/>
          <a:p>
            <a:pPr algn="just" fontAlgn="base"/>
            <a:r>
              <a:rPr lang="ru-RU" sz="2200" b="1" dirty="0" smtClean="0">
                <a:solidFill>
                  <a:schemeClr val="tx1"/>
                </a:solidFill>
              </a:rPr>
              <a:t>Приклад.</a:t>
            </a:r>
            <a:r>
              <a:rPr lang="ru-RU" sz="2200" dirty="0">
                <a:solidFill>
                  <a:schemeClr val="tx1"/>
                </a:solidFill>
              </a:rPr>
              <a:t> ТОВ «Статус» (</a:t>
            </a:r>
            <a:r>
              <a:rPr lang="ru-RU" sz="2200" dirty="0" err="1">
                <a:solidFill>
                  <a:schemeClr val="tx1"/>
                </a:solidFill>
              </a:rPr>
              <a:t>платник</a:t>
            </a:r>
            <a:r>
              <a:rPr lang="ru-RU" sz="2200" dirty="0">
                <a:solidFill>
                  <a:schemeClr val="tx1"/>
                </a:solidFill>
              </a:rPr>
              <a:t> ПДВ) передало за </a:t>
            </a:r>
            <a:r>
              <a:rPr lang="ru-RU" sz="2200" dirty="0" err="1">
                <a:solidFill>
                  <a:schemeClr val="tx1"/>
                </a:solidFill>
              </a:rPr>
              <a:t>бартерним</a:t>
            </a:r>
            <a:r>
              <a:rPr lang="ru-RU" sz="2200" dirty="0">
                <a:solidFill>
                  <a:schemeClr val="tx1"/>
                </a:solidFill>
              </a:rPr>
              <a:t> договором ТОВ «</a:t>
            </a:r>
            <a:r>
              <a:rPr lang="ru-RU" sz="2200" dirty="0" err="1">
                <a:solidFill>
                  <a:schemeClr val="tx1"/>
                </a:solidFill>
              </a:rPr>
              <a:t>Олімп</a:t>
            </a:r>
            <a:r>
              <a:rPr lang="ru-RU" sz="2200" dirty="0">
                <a:solidFill>
                  <a:schemeClr val="tx1"/>
                </a:solidFill>
              </a:rPr>
              <a:t>» (</a:t>
            </a:r>
            <a:r>
              <a:rPr lang="ru-RU" sz="2200" dirty="0" err="1">
                <a:solidFill>
                  <a:schemeClr val="tx1"/>
                </a:solidFill>
              </a:rPr>
              <a:t>платник</a:t>
            </a:r>
            <a:r>
              <a:rPr lang="ru-RU" sz="2200" dirty="0">
                <a:solidFill>
                  <a:schemeClr val="tx1"/>
                </a:solidFill>
              </a:rPr>
              <a:t> ПДВ) товар «А», </a:t>
            </a:r>
            <a:r>
              <a:rPr lang="ru-RU" sz="2200" dirty="0" err="1">
                <a:solidFill>
                  <a:schemeClr val="tx1"/>
                </a:solidFill>
              </a:rPr>
              <a:t>балансова</a:t>
            </a:r>
            <a:r>
              <a:rPr lang="ru-RU" sz="2200" dirty="0">
                <a:solidFill>
                  <a:schemeClr val="tx1"/>
                </a:solidFill>
              </a:rPr>
              <a:t> </a:t>
            </a:r>
            <a:r>
              <a:rPr lang="ru-RU" sz="2200" dirty="0" err="1">
                <a:solidFill>
                  <a:schemeClr val="tx1"/>
                </a:solidFill>
              </a:rPr>
              <a:t>вартість</a:t>
            </a:r>
            <a:r>
              <a:rPr lang="ru-RU" sz="2200" dirty="0">
                <a:solidFill>
                  <a:schemeClr val="tx1"/>
                </a:solidFill>
              </a:rPr>
              <a:t> </a:t>
            </a:r>
            <a:r>
              <a:rPr lang="ru-RU" sz="2200" dirty="0" err="1">
                <a:solidFill>
                  <a:schemeClr val="tx1"/>
                </a:solidFill>
              </a:rPr>
              <a:t>якого</a:t>
            </a:r>
            <a:r>
              <a:rPr lang="ru-RU" sz="2200" dirty="0">
                <a:solidFill>
                  <a:schemeClr val="tx1"/>
                </a:solidFill>
              </a:rPr>
              <a:t> становила 9000 грн. (сальдо за </a:t>
            </a:r>
            <a:r>
              <a:rPr lang="ru-RU" sz="2200" dirty="0" err="1">
                <a:solidFill>
                  <a:schemeClr val="tx1"/>
                </a:solidFill>
              </a:rPr>
              <a:t>субрахунком</a:t>
            </a:r>
            <a:r>
              <a:rPr lang="ru-RU" sz="2200" dirty="0">
                <a:solidFill>
                  <a:schemeClr val="tx1"/>
                </a:solidFill>
              </a:rPr>
              <a:t> 281 «</a:t>
            </a:r>
            <a:r>
              <a:rPr lang="ru-RU" sz="2200" dirty="0" err="1">
                <a:solidFill>
                  <a:schemeClr val="tx1"/>
                </a:solidFill>
              </a:rPr>
              <a:t>Товари</a:t>
            </a:r>
            <a:r>
              <a:rPr lang="ru-RU" sz="2200" dirty="0">
                <a:solidFill>
                  <a:schemeClr val="tx1"/>
                </a:solidFill>
              </a:rPr>
              <a:t> на </a:t>
            </a:r>
            <a:r>
              <a:rPr lang="ru-RU" sz="2200" dirty="0" err="1">
                <a:solidFill>
                  <a:schemeClr val="tx1"/>
                </a:solidFill>
              </a:rPr>
              <a:t>складі</a:t>
            </a:r>
            <a:r>
              <a:rPr lang="ru-RU" sz="2200" dirty="0">
                <a:solidFill>
                  <a:schemeClr val="tx1"/>
                </a:solidFill>
              </a:rPr>
              <a:t>»). Як </a:t>
            </a:r>
            <a:r>
              <a:rPr lang="ru-RU" sz="2200" dirty="0" err="1">
                <a:solidFill>
                  <a:schemeClr val="tx1"/>
                </a:solidFill>
              </a:rPr>
              <a:t>ціна</a:t>
            </a:r>
            <a:r>
              <a:rPr lang="ru-RU" sz="2200" dirty="0">
                <a:solidFill>
                  <a:schemeClr val="tx1"/>
                </a:solidFill>
              </a:rPr>
              <a:t> </a:t>
            </a:r>
            <a:r>
              <a:rPr lang="ru-RU" sz="2200" dirty="0" err="1">
                <a:solidFill>
                  <a:schemeClr val="tx1"/>
                </a:solidFill>
              </a:rPr>
              <a:t>постачання</a:t>
            </a:r>
            <a:r>
              <a:rPr lang="ru-RU" sz="2200" dirty="0">
                <a:solidFill>
                  <a:schemeClr val="tx1"/>
                </a:solidFill>
              </a:rPr>
              <a:t> </a:t>
            </a:r>
            <a:r>
              <a:rPr lang="ru-RU" sz="2200" dirty="0" err="1">
                <a:solidFill>
                  <a:schemeClr val="tx1"/>
                </a:solidFill>
              </a:rPr>
              <a:t>була</a:t>
            </a:r>
            <a:r>
              <a:rPr lang="ru-RU" sz="2200" dirty="0">
                <a:solidFill>
                  <a:schemeClr val="tx1"/>
                </a:solidFill>
              </a:rPr>
              <a:t> </a:t>
            </a:r>
            <a:r>
              <a:rPr lang="ru-RU" sz="2200" dirty="0" err="1">
                <a:solidFill>
                  <a:schemeClr val="tx1"/>
                </a:solidFill>
              </a:rPr>
              <a:t>зазначена</a:t>
            </a:r>
            <a:r>
              <a:rPr lang="ru-RU" sz="2200" dirty="0">
                <a:solidFill>
                  <a:schemeClr val="tx1"/>
                </a:solidFill>
              </a:rPr>
              <a:t> в </a:t>
            </a:r>
            <a:r>
              <a:rPr lang="ru-RU" sz="2200" dirty="0" err="1">
                <a:solidFill>
                  <a:schemeClr val="tx1"/>
                </a:solidFill>
              </a:rPr>
              <a:t>договорі</a:t>
            </a:r>
            <a:r>
              <a:rPr lang="ru-RU" sz="2200" dirty="0">
                <a:solidFill>
                  <a:schemeClr val="tx1"/>
                </a:solidFill>
              </a:rPr>
              <a:t> </a:t>
            </a:r>
            <a:r>
              <a:rPr lang="ru-RU" sz="2200" dirty="0" err="1">
                <a:solidFill>
                  <a:schemeClr val="tx1"/>
                </a:solidFill>
              </a:rPr>
              <a:t>вартість</a:t>
            </a:r>
            <a:r>
              <a:rPr lang="ru-RU" sz="2200" dirty="0">
                <a:solidFill>
                  <a:schemeClr val="tx1"/>
                </a:solidFill>
              </a:rPr>
              <a:t> 12000 грн. з ПДВ (у тому </a:t>
            </a:r>
            <a:r>
              <a:rPr lang="ru-RU" sz="2200" dirty="0" err="1">
                <a:solidFill>
                  <a:schemeClr val="tx1"/>
                </a:solidFill>
              </a:rPr>
              <a:t>числі</a:t>
            </a:r>
            <a:r>
              <a:rPr lang="ru-RU" sz="2200" dirty="0">
                <a:solidFill>
                  <a:schemeClr val="tx1"/>
                </a:solidFill>
              </a:rPr>
              <a:t> ПДВ — 2000 грн.), вона ж </a:t>
            </a:r>
            <a:r>
              <a:rPr lang="ru-RU" sz="2200" dirty="0" smtClean="0">
                <a:solidFill>
                  <a:schemeClr val="tx1"/>
                </a:solidFill>
              </a:rPr>
              <a:t>є і</a:t>
            </a:r>
            <a:r>
              <a:rPr lang="ru-RU" sz="2200" dirty="0">
                <a:solidFill>
                  <a:schemeClr val="tx1"/>
                </a:solidFill>
              </a:rPr>
              <a:t> справедливою </a:t>
            </a:r>
            <a:r>
              <a:rPr lang="ru-RU" sz="2200" dirty="0" err="1">
                <a:solidFill>
                  <a:schemeClr val="tx1"/>
                </a:solidFill>
              </a:rPr>
              <a:t>вартістю</a:t>
            </a:r>
            <a:r>
              <a:rPr lang="ru-RU" sz="2200" dirty="0">
                <a:solidFill>
                  <a:schemeClr val="tx1"/>
                </a:solidFill>
              </a:rPr>
              <a:t> товару «А</a:t>
            </a:r>
            <a:r>
              <a:rPr lang="ru-RU" sz="2200" dirty="0" smtClean="0">
                <a:solidFill>
                  <a:schemeClr val="tx1"/>
                </a:solidFill>
              </a:rPr>
              <a:t>».</a:t>
            </a:r>
            <a:r>
              <a:rPr lang="ru-RU" sz="2200" dirty="0">
                <a:solidFill>
                  <a:schemeClr val="tx1"/>
                </a:solidFill>
              </a:rPr>
              <a:t> </a:t>
            </a:r>
            <a:r>
              <a:rPr lang="ru-RU" sz="2200" dirty="0" smtClean="0">
                <a:solidFill>
                  <a:schemeClr val="tx1"/>
                </a:solidFill>
              </a:rPr>
              <a:t>В </a:t>
            </a:r>
            <a:r>
              <a:rPr lang="ru-RU" sz="2200" dirty="0" err="1">
                <a:solidFill>
                  <a:schemeClr val="tx1"/>
                </a:solidFill>
              </a:rPr>
              <a:t>обмін</a:t>
            </a:r>
            <a:r>
              <a:rPr lang="ru-RU" sz="2200" dirty="0">
                <a:solidFill>
                  <a:schemeClr val="tx1"/>
                </a:solidFill>
              </a:rPr>
              <a:t> ТОВ «Статус» </a:t>
            </a:r>
            <a:r>
              <a:rPr lang="ru-RU" sz="2200" dirty="0" err="1">
                <a:solidFill>
                  <a:schemeClr val="tx1"/>
                </a:solidFill>
              </a:rPr>
              <a:t>отримало</a:t>
            </a:r>
            <a:r>
              <a:rPr lang="ru-RU" sz="2200" dirty="0">
                <a:solidFill>
                  <a:schemeClr val="tx1"/>
                </a:solidFill>
              </a:rPr>
              <a:t> </a:t>
            </a:r>
            <a:r>
              <a:rPr lang="ru-RU" sz="2200" dirty="0" err="1">
                <a:solidFill>
                  <a:schemeClr val="tx1"/>
                </a:solidFill>
              </a:rPr>
              <a:t>інший</a:t>
            </a:r>
            <a:r>
              <a:rPr lang="ru-RU" sz="2200" dirty="0">
                <a:solidFill>
                  <a:schemeClr val="tx1"/>
                </a:solidFill>
              </a:rPr>
              <a:t> (</a:t>
            </a:r>
            <a:r>
              <a:rPr lang="ru-RU" sz="2200" dirty="0" err="1">
                <a:solidFill>
                  <a:schemeClr val="tx1"/>
                </a:solidFill>
              </a:rPr>
              <a:t>неподібний</a:t>
            </a:r>
            <a:r>
              <a:rPr lang="ru-RU" sz="2200" dirty="0">
                <a:solidFill>
                  <a:schemeClr val="tx1"/>
                </a:solidFill>
              </a:rPr>
              <a:t>) товар «Б». Справедлива </a:t>
            </a:r>
            <a:r>
              <a:rPr lang="ru-RU" sz="2200" dirty="0" err="1">
                <a:solidFill>
                  <a:schemeClr val="tx1"/>
                </a:solidFill>
              </a:rPr>
              <a:t>вартість</a:t>
            </a:r>
            <a:r>
              <a:rPr lang="ru-RU" sz="2200" dirty="0">
                <a:solidFill>
                  <a:schemeClr val="tx1"/>
                </a:solidFill>
              </a:rPr>
              <a:t> товару «Б» </a:t>
            </a:r>
            <a:r>
              <a:rPr lang="ru-RU" sz="2200" dirty="0" err="1">
                <a:solidFill>
                  <a:schemeClr val="tx1"/>
                </a:solidFill>
              </a:rPr>
              <a:t>дорівнює</a:t>
            </a:r>
            <a:r>
              <a:rPr lang="ru-RU" sz="2200" dirty="0">
                <a:solidFill>
                  <a:schemeClr val="tx1"/>
                </a:solidFill>
              </a:rPr>
              <a:t> 15000 грн. з ПДВ (у тому </a:t>
            </a:r>
            <a:r>
              <a:rPr lang="ru-RU" sz="2200" dirty="0" err="1">
                <a:solidFill>
                  <a:schemeClr val="tx1"/>
                </a:solidFill>
              </a:rPr>
              <a:t>числі</a:t>
            </a:r>
            <a:r>
              <a:rPr lang="ru-RU" sz="2200" dirty="0">
                <a:solidFill>
                  <a:schemeClr val="tx1"/>
                </a:solidFill>
              </a:rPr>
              <a:t> ПДВ — 2500 грн.), вона </a:t>
            </a:r>
            <a:r>
              <a:rPr lang="ru-RU" sz="2200" dirty="0" err="1">
                <a:solidFill>
                  <a:schemeClr val="tx1"/>
                </a:solidFill>
              </a:rPr>
              <a:t>визначена</a:t>
            </a:r>
            <a:r>
              <a:rPr lang="ru-RU" sz="2200" dirty="0">
                <a:solidFill>
                  <a:schemeClr val="tx1"/>
                </a:solidFill>
              </a:rPr>
              <a:t> і як </a:t>
            </a:r>
            <a:r>
              <a:rPr lang="ru-RU" sz="2200" dirty="0" err="1">
                <a:solidFill>
                  <a:schemeClr val="tx1"/>
                </a:solidFill>
              </a:rPr>
              <a:t>договірна</a:t>
            </a:r>
            <a:r>
              <a:rPr lang="ru-RU" sz="2200" dirty="0">
                <a:solidFill>
                  <a:schemeClr val="tx1"/>
                </a:solidFill>
              </a:rPr>
              <a:t> </a:t>
            </a:r>
            <a:r>
              <a:rPr lang="ru-RU" sz="2200" dirty="0" err="1">
                <a:solidFill>
                  <a:schemeClr val="tx1"/>
                </a:solidFill>
              </a:rPr>
              <a:t>ціна</a:t>
            </a:r>
            <a:r>
              <a:rPr lang="ru-RU" sz="2200" dirty="0">
                <a:solidFill>
                  <a:schemeClr val="tx1"/>
                </a:solidFill>
              </a:rPr>
              <a:t> товару «Б». У </a:t>
            </a:r>
            <a:r>
              <a:rPr lang="ru-RU" sz="2200" dirty="0" err="1">
                <a:solidFill>
                  <a:schemeClr val="tx1"/>
                </a:solidFill>
              </a:rPr>
              <a:t>зв’язку</a:t>
            </a:r>
            <a:r>
              <a:rPr lang="ru-RU" sz="2200" dirty="0">
                <a:solidFill>
                  <a:schemeClr val="tx1"/>
                </a:solidFill>
              </a:rPr>
              <a:t> з </a:t>
            </a:r>
            <a:r>
              <a:rPr lang="ru-RU" sz="2200" dirty="0" err="1">
                <a:solidFill>
                  <a:schemeClr val="tx1"/>
                </a:solidFill>
              </a:rPr>
              <a:t>цим</a:t>
            </a:r>
            <a:r>
              <a:rPr lang="ru-RU" sz="2200" dirty="0">
                <a:solidFill>
                  <a:schemeClr val="tx1"/>
                </a:solidFill>
              </a:rPr>
              <a:t> ТОВ «Статус» </a:t>
            </a:r>
            <a:r>
              <a:rPr lang="ru-RU" sz="2200" dirty="0" err="1">
                <a:solidFill>
                  <a:schemeClr val="tx1"/>
                </a:solidFill>
              </a:rPr>
              <a:t>доплачує</a:t>
            </a:r>
            <a:r>
              <a:rPr lang="ru-RU" sz="2200" dirty="0">
                <a:solidFill>
                  <a:schemeClr val="tx1"/>
                </a:solidFill>
              </a:rPr>
              <a:t> </a:t>
            </a:r>
            <a:r>
              <a:rPr lang="ru-RU" sz="2200" dirty="0" err="1">
                <a:solidFill>
                  <a:schemeClr val="tx1"/>
                </a:solidFill>
              </a:rPr>
              <a:t>покупцю</a:t>
            </a:r>
            <a:r>
              <a:rPr lang="ru-RU" sz="2200" dirty="0">
                <a:solidFill>
                  <a:schemeClr val="tx1"/>
                </a:solidFill>
              </a:rPr>
              <a:t> (15000 - 12000) = 3000 </a:t>
            </a:r>
            <a:r>
              <a:rPr lang="ru-RU" sz="2200" dirty="0" smtClean="0">
                <a:solidFill>
                  <a:schemeClr val="tx1"/>
                </a:solidFill>
              </a:rPr>
              <a:t>грн. </a:t>
            </a:r>
            <a:r>
              <a:rPr lang="ru-RU" sz="2200" dirty="0" err="1" smtClean="0">
                <a:solidFill>
                  <a:schemeClr val="tx1"/>
                </a:solidFill>
              </a:rPr>
              <a:t>Балансова</a:t>
            </a:r>
            <a:r>
              <a:rPr lang="ru-RU" sz="2200" dirty="0" smtClean="0">
                <a:solidFill>
                  <a:schemeClr val="tx1"/>
                </a:solidFill>
              </a:rPr>
              <a:t> </a:t>
            </a:r>
            <a:r>
              <a:rPr lang="ru-RU" sz="2200" dirty="0" err="1">
                <a:solidFill>
                  <a:schemeClr val="tx1"/>
                </a:solidFill>
              </a:rPr>
              <a:t>вартість</a:t>
            </a:r>
            <a:r>
              <a:rPr lang="ru-RU" sz="2200" dirty="0">
                <a:solidFill>
                  <a:schemeClr val="tx1"/>
                </a:solidFill>
              </a:rPr>
              <a:t> товару «Б» у ТОВ «</a:t>
            </a:r>
            <a:r>
              <a:rPr lang="ru-RU" sz="2200" dirty="0" err="1">
                <a:solidFill>
                  <a:schemeClr val="tx1"/>
                </a:solidFill>
              </a:rPr>
              <a:t>Олімп</a:t>
            </a:r>
            <a:r>
              <a:rPr lang="ru-RU" sz="2200" dirty="0">
                <a:solidFill>
                  <a:schemeClr val="tx1"/>
                </a:solidFill>
              </a:rPr>
              <a:t>» становила 11000 грн. без ПДВ (сальдо за </a:t>
            </a:r>
            <a:r>
              <a:rPr lang="ru-RU" sz="2200" dirty="0" err="1">
                <a:solidFill>
                  <a:schemeClr val="tx1"/>
                </a:solidFill>
              </a:rPr>
              <a:t>субрахунком</a:t>
            </a:r>
            <a:r>
              <a:rPr lang="ru-RU" sz="2200" dirty="0">
                <a:solidFill>
                  <a:schemeClr val="tx1"/>
                </a:solidFill>
              </a:rPr>
              <a:t> 281 «</a:t>
            </a:r>
            <a:r>
              <a:rPr lang="ru-RU" sz="2200" dirty="0" err="1">
                <a:solidFill>
                  <a:schemeClr val="tx1"/>
                </a:solidFill>
              </a:rPr>
              <a:t>Товари</a:t>
            </a:r>
            <a:r>
              <a:rPr lang="ru-RU" sz="2200" dirty="0">
                <a:solidFill>
                  <a:schemeClr val="tx1"/>
                </a:solidFill>
              </a:rPr>
              <a:t> на </a:t>
            </a:r>
            <a:r>
              <a:rPr lang="ru-RU" sz="2200" dirty="0" err="1">
                <a:solidFill>
                  <a:schemeClr val="tx1"/>
                </a:solidFill>
              </a:rPr>
              <a:t>складі</a:t>
            </a:r>
            <a:r>
              <a:rPr lang="ru-RU" sz="2200" dirty="0" smtClean="0">
                <a:solidFill>
                  <a:schemeClr val="tx1"/>
                </a:solidFill>
              </a:rPr>
              <a:t>»). </a:t>
            </a:r>
            <a:r>
              <a:rPr lang="ru-RU" sz="2200" i="1" dirty="0" err="1" smtClean="0">
                <a:solidFill>
                  <a:schemeClr val="tx1"/>
                </a:solidFill>
              </a:rPr>
              <a:t>Підприємства</a:t>
            </a:r>
            <a:r>
              <a:rPr lang="ru-RU" sz="2200" i="1" dirty="0" smtClean="0">
                <a:solidFill>
                  <a:schemeClr val="tx1"/>
                </a:solidFill>
              </a:rPr>
              <a:t> </a:t>
            </a:r>
            <a:r>
              <a:rPr lang="ru-RU" sz="2200" i="1" dirty="0" err="1">
                <a:solidFill>
                  <a:schemeClr val="tx1"/>
                </a:solidFill>
              </a:rPr>
              <a:t>класифікують</a:t>
            </a:r>
            <a:r>
              <a:rPr lang="ru-RU" sz="2200" i="1" dirty="0">
                <a:solidFill>
                  <a:schemeClr val="tx1"/>
                </a:solidFill>
              </a:rPr>
              <a:t> </a:t>
            </a:r>
            <a:r>
              <a:rPr lang="ru-RU" sz="2200" i="1" dirty="0" err="1">
                <a:solidFill>
                  <a:schemeClr val="tx1"/>
                </a:solidFill>
              </a:rPr>
              <a:t>таку</a:t>
            </a:r>
            <a:r>
              <a:rPr lang="ru-RU" sz="2200" i="1" dirty="0">
                <a:solidFill>
                  <a:schemeClr val="tx1"/>
                </a:solidFill>
              </a:rPr>
              <a:t> </a:t>
            </a:r>
            <a:r>
              <a:rPr lang="ru-RU" sz="2200" i="1" dirty="0" err="1">
                <a:solidFill>
                  <a:schemeClr val="tx1"/>
                </a:solidFill>
              </a:rPr>
              <a:t>операцію</a:t>
            </a:r>
            <a:r>
              <a:rPr lang="ru-RU" sz="2200" i="1" dirty="0">
                <a:solidFill>
                  <a:schemeClr val="tx1"/>
                </a:solidFill>
              </a:rPr>
              <a:t> як </a:t>
            </a:r>
            <a:r>
              <a:rPr lang="ru-RU" sz="2200" i="1" dirty="0" err="1">
                <a:solidFill>
                  <a:schemeClr val="tx1"/>
                </a:solidFill>
              </a:rPr>
              <a:t>обмін</a:t>
            </a:r>
            <a:r>
              <a:rPr lang="ru-RU" sz="2200" i="1" dirty="0">
                <a:solidFill>
                  <a:schemeClr val="tx1"/>
                </a:solidFill>
              </a:rPr>
              <a:t> </a:t>
            </a:r>
            <a:r>
              <a:rPr lang="ru-RU" sz="2200" i="1" dirty="0" err="1">
                <a:solidFill>
                  <a:schemeClr val="tx1"/>
                </a:solidFill>
              </a:rPr>
              <a:t>неподібними</a:t>
            </a:r>
            <a:r>
              <a:rPr lang="ru-RU" sz="2200" i="1" dirty="0">
                <a:solidFill>
                  <a:schemeClr val="tx1"/>
                </a:solidFill>
              </a:rPr>
              <a:t> </a:t>
            </a:r>
            <a:r>
              <a:rPr lang="ru-RU" sz="2200" i="1" dirty="0" smtClean="0">
                <a:solidFill>
                  <a:schemeClr val="tx1"/>
                </a:solidFill>
              </a:rPr>
              <a:t>активами.</a:t>
            </a:r>
            <a:r>
              <a:rPr lang="ru-RU" sz="2200" dirty="0">
                <a:solidFill>
                  <a:schemeClr val="tx1"/>
                </a:solidFill>
              </a:rPr>
              <a:t> </a:t>
            </a:r>
            <a:r>
              <a:rPr lang="ru-RU" sz="2200" dirty="0" smtClean="0">
                <a:solidFill>
                  <a:schemeClr val="tx1"/>
                </a:solidFill>
              </a:rPr>
              <a:t>У </a:t>
            </a:r>
            <a:r>
              <a:rPr lang="ru-RU" sz="2200" dirty="0" err="1">
                <a:solidFill>
                  <a:schemeClr val="tx1"/>
                </a:solidFill>
              </a:rPr>
              <a:t>договорі</a:t>
            </a:r>
            <a:r>
              <a:rPr lang="ru-RU" sz="2200" dirty="0">
                <a:solidFill>
                  <a:schemeClr val="tx1"/>
                </a:solidFill>
              </a:rPr>
              <a:t> не </a:t>
            </a:r>
            <a:r>
              <a:rPr lang="ru-RU" sz="2200" dirty="0" err="1">
                <a:solidFill>
                  <a:schemeClr val="tx1"/>
                </a:solidFill>
              </a:rPr>
              <a:t>передбачена</a:t>
            </a:r>
            <a:r>
              <a:rPr lang="ru-RU" sz="2200" dirty="0">
                <a:solidFill>
                  <a:schemeClr val="tx1"/>
                </a:solidFill>
              </a:rPr>
              <a:t> </a:t>
            </a:r>
            <a:r>
              <a:rPr lang="ru-RU" sz="2200" dirty="0" err="1">
                <a:solidFill>
                  <a:schemeClr val="tx1"/>
                </a:solidFill>
              </a:rPr>
              <a:t>особлива</a:t>
            </a:r>
            <a:r>
              <a:rPr lang="ru-RU" sz="2200" dirty="0">
                <a:solidFill>
                  <a:schemeClr val="tx1"/>
                </a:solidFill>
              </a:rPr>
              <a:t> </a:t>
            </a:r>
            <a:r>
              <a:rPr lang="ru-RU" sz="2200" dirty="0" err="1">
                <a:solidFill>
                  <a:schemeClr val="tx1"/>
                </a:solidFill>
              </a:rPr>
              <a:t>умова</a:t>
            </a:r>
            <a:r>
              <a:rPr lang="ru-RU" sz="2200" dirty="0">
                <a:solidFill>
                  <a:schemeClr val="tx1"/>
                </a:solidFill>
              </a:rPr>
              <a:t> про </a:t>
            </a:r>
            <a:r>
              <a:rPr lang="ru-RU" sz="2200" dirty="0" err="1">
                <a:solidFill>
                  <a:schemeClr val="tx1"/>
                </a:solidFill>
              </a:rPr>
              <a:t>перехід</a:t>
            </a:r>
            <a:r>
              <a:rPr lang="ru-RU" sz="2200" dirty="0">
                <a:solidFill>
                  <a:schemeClr val="tx1"/>
                </a:solidFill>
              </a:rPr>
              <a:t> права </a:t>
            </a:r>
            <a:r>
              <a:rPr lang="ru-RU" sz="2200" dirty="0" err="1">
                <a:solidFill>
                  <a:schemeClr val="tx1"/>
                </a:solidFill>
              </a:rPr>
              <a:t>власності</a:t>
            </a:r>
            <a:r>
              <a:rPr lang="ru-RU" sz="2200" dirty="0">
                <a:solidFill>
                  <a:schemeClr val="tx1"/>
                </a:solidFill>
              </a:rPr>
              <a:t> на </a:t>
            </a:r>
            <a:r>
              <a:rPr lang="ru-RU" sz="2200" dirty="0" err="1">
                <a:solidFill>
                  <a:schemeClr val="tx1"/>
                </a:solidFill>
              </a:rPr>
              <a:t>товари</a:t>
            </a:r>
            <a:r>
              <a:rPr lang="ru-RU" sz="2200" dirty="0">
                <a:solidFill>
                  <a:schemeClr val="tx1"/>
                </a:solidFill>
              </a:rPr>
              <a:t>, тому </a:t>
            </a:r>
            <a:r>
              <a:rPr lang="ru-RU" sz="2200" dirty="0" err="1">
                <a:solidFill>
                  <a:schemeClr val="tx1"/>
                </a:solidFill>
              </a:rPr>
              <a:t>таке</a:t>
            </a:r>
            <a:r>
              <a:rPr lang="ru-RU" sz="2200" dirty="0">
                <a:solidFill>
                  <a:schemeClr val="tx1"/>
                </a:solidFill>
              </a:rPr>
              <a:t> право переходить до </a:t>
            </a:r>
            <a:r>
              <a:rPr lang="ru-RU" sz="2200" dirty="0" err="1">
                <a:solidFill>
                  <a:schemeClr val="tx1"/>
                </a:solidFill>
              </a:rPr>
              <a:t>сторін</a:t>
            </a:r>
            <a:r>
              <a:rPr lang="ru-RU" sz="2200" dirty="0">
                <a:solidFill>
                  <a:schemeClr val="tx1"/>
                </a:solidFill>
              </a:rPr>
              <a:t> за «</a:t>
            </a:r>
            <a:r>
              <a:rPr lang="ru-RU" sz="2200" dirty="0" err="1">
                <a:solidFill>
                  <a:schemeClr val="tx1"/>
                </a:solidFill>
              </a:rPr>
              <a:t>останньою</a:t>
            </a:r>
            <a:r>
              <a:rPr lang="ru-RU" sz="2200" dirty="0">
                <a:solidFill>
                  <a:schemeClr val="tx1"/>
                </a:solidFill>
              </a:rPr>
              <a:t> </a:t>
            </a:r>
            <a:r>
              <a:rPr lang="ru-RU" sz="2200" dirty="0" err="1">
                <a:solidFill>
                  <a:schemeClr val="tx1"/>
                </a:solidFill>
              </a:rPr>
              <a:t>подією</a:t>
            </a:r>
            <a:r>
              <a:rPr lang="ru-RU" sz="2200" dirty="0">
                <a:solidFill>
                  <a:schemeClr val="tx1"/>
                </a:solidFill>
              </a:rPr>
              <a:t>». Першим передало товар «А» ТОВ «Статус», а </a:t>
            </a:r>
            <a:r>
              <a:rPr lang="ru-RU" sz="2200" dirty="0" err="1">
                <a:solidFill>
                  <a:schemeClr val="tx1"/>
                </a:solidFill>
              </a:rPr>
              <a:t>потім</a:t>
            </a:r>
            <a:r>
              <a:rPr lang="ru-RU" sz="2200" dirty="0">
                <a:solidFill>
                  <a:schemeClr val="tx1"/>
                </a:solidFill>
              </a:rPr>
              <a:t> передало товар «Б» ТОВ «</a:t>
            </a:r>
            <a:r>
              <a:rPr lang="ru-RU" sz="2200" dirty="0" err="1">
                <a:solidFill>
                  <a:schemeClr val="tx1"/>
                </a:solidFill>
              </a:rPr>
              <a:t>Олімп</a:t>
            </a:r>
            <a:r>
              <a:rPr lang="ru-RU" sz="2200" dirty="0" smtClean="0">
                <a:solidFill>
                  <a:schemeClr val="tx1"/>
                </a:solidFill>
              </a:rPr>
              <a:t>».</a:t>
            </a:r>
            <a:endParaRPr lang="ru-RU" dirty="0"/>
          </a:p>
        </p:txBody>
      </p:sp>
    </p:spTree>
    <p:extLst>
      <p:ext uri="{BB962C8B-B14F-4D97-AF65-F5344CB8AC3E}">
        <p14:creationId xmlns:p14="http://schemas.microsoft.com/office/powerpoint/2010/main" val="34826801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1093834634"/>
              </p:ext>
            </p:extLst>
          </p:nvPr>
        </p:nvGraphicFramePr>
        <p:xfrm>
          <a:off x="0" y="1493482"/>
          <a:ext cx="12192000" cy="5281380"/>
        </p:xfrm>
        <a:graphic>
          <a:graphicData uri="http://schemas.openxmlformats.org/drawingml/2006/table">
            <a:tbl>
              <a:tblPr firstRow="1" bandRow="1">
                <a:tableStyleId>{073A0DAA-6AF3-43AB-8588-CEC1D06C72B9}</a:tableStyleId>
              </a:tblPr>
              <a:tblGrid>
                <a:gridCol w="8431731"/>
                <a:gridCol w="1183907"/>
                <a:gridCol w="1126156"/>
                <a:gridCol w="1450206"/>
              </a:tblGrid>
              <a:tr h="180000">
                <a:tc rowSpan="2">
                  <a:txBody>
                    <a:bodyPr/>
                    <a:lstStyle/>
                    <a:p>
                      <a:pPr algn="ctr" fontAlgn="base"/>
                      <a:r>
                        <a:rPr lang="ru-RU" sz="1800" dirty="0" err="1">
                          <a:effectLst/>
                        </a:rPr>
                        <a:t>Господарська</a:t>
                      </a:r>
                      <a:r>
                        <a:rPr lang="ru-RU" sz="1800" dirty="0">
                          <a:effectLst/>
                        </a:rPr>
                        <a:t> </a:t>
                      </a:r>
                      <a:r>
                        <a:rPr lang="ru-RU" sz="1800" dirty="0" err="1">
                          <a:effectLst/>
                        </a:rPr>
                        <a:t>операція</a:t>
                      </a:r>
                      <a:endParaRPr lang="ru-RU" sz="1800" dirty="0">
                        <a:solidFill>
                          <a:srgbClr val="000000"/>
                        </a:solidFill>
                        <a:effectLst/>
                      </a:endParaRPr>
                    </a:p>
                  </a:txBody>
                  <a:tcPr marL="2310" marR="2310" marT="2310" marB="231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solidFill>
                      <a:schemeClr val="tx1"/>
                    </a:solidFill>
                  </a:tcPr>
                </a:tc>
                <a:tc gridSpan="2">
                  <a:txBody>
                    <a:bodyPr/>
                    <a:lstStyle/>
                    <a:p>
                      <a:pPr algn="ctr" fontAlgn="base"/>
                      <a:r>
                        <a:rPr lang="ru-RU" sz="1800" dirty="0" err="1">
                          <a:effectLst/>
                        </a:rPr>
                        <a:t>Кореспондуючі</a:t>
                      </a:r>
                      <a:r>
                        <a:rPr lang="ru-RU" sz="1800" dirty="0">
                          <a:effectLst/>
                        </a:rPr>
                        <a:t> </a:t>
                      </a:r>
                      <a:r>
                        <a:rPr lang="ru-RU" sz="1800" dirty="0" err="1">
                          <a:effectLst/>
                        </a:rPr>
                        <a:t>рахунки</a:t>
                      </a:r>
                      <a:endParaRPr lang="ru-RU" sz="1800" dirty="0">
                        <a:solidFill>
                          <a:srgbClr val="000000"/>
                        </a:solidFill>
                        <a:effectLst/>
                      </a:endParaRPr>
                    </a:p>
                  </a:txBody>
                  <a:tcPr marL="2310" marR="2310" marT="2310" marB="231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solidFill>
                      <a:schemeClr val="tx1"/>
                    </a:solidFill>
                  </a:tcPr>
                </a:tc>
                <a:tc hMerge="1">
                  <a:txBody>
                    <a:bodyPr/>
                    <a:lstStyle/>
                    <a:p>
                      <a:endParaRPr lang="ru-RU"/>
                    </a:p>
                  </a:txBody>
                  <a:tcPr/>
                </a:tc>
                <a:tc rowSpan="2">
                  <a:txBody>
                    <a:bodyPr/>
                    <a:lstStyle/>
                    <a:p>
                      <a:pPr algn="ctr" fontAlgn="base"/>
                      <a:r>
                        <a:rPr lang="ru-RU" sz="1800" b="1" dirty="0">
                          <a:solidFill>
                            <a:schemeClr val="bg1"/>
                          </a:solidFill>
                          <a:effectLst/>
                        </a:rPr>
                        <a:t>Сума, грн.</a:t>
                      </a:r>
                    </a:p>
                  </a:txBody>
                  <a:tcPr marL="2310" marR="2310" marT="2310" marB="231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solidFill>
                      <a:schemeClr val="tx1"/>
                    </a:solidFill>
                  </a:tcPr>
                </a:tc>
              </a:tr>
              <a:tr h="180000">
                <a:tc vMerge="1">
                  <a:txBody>
                    <a:bodyPr/>
                    <a:lstStyle/>
                    <a:p>
                      <a:endParaRPr lang="ru-RU"/>
                    </a:p>
                  </a:txBody>
                  <a:tcPr/>
                </a:tc>
                <a:tc>
                  <a:txBody>
                    <a:bodyPr/>
                    <a:lstStyle/>
                    <a:p>
                      <a:pPr algn="ctr" fontAlgn="base"/>
                      <a:r>
                        <a:rPr lang="ru-RU" sz="1800" b="1" dirty="0">
                          <a:solidFill>
                            <a:schemeClr val="bg1"/>
                          </a:solidFill>
                          <a:effectLst/>
                        </a:rPr>
                        <a:t>дебет</a:t>
                      </a:r>
                    </a:p>
                  </a:txBody>
                  <a:tcPr marL="2310" marR="2310" marT="2310" marB="231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solidFill>
                      <a:schemeClr val="tx1"/>
                    </a:solidFill>
                  </a:tcPr>
                </a:tc>
                <a:tc>
                  <a:txBody>
                    <a:bodyPr/>
                    <a:lstStyle/>
                    <a:p>
                      <a:pPr algn="ctr" fontAlgn="base"/>
                      <a:r>
                        <a:rPr lang="ru-RU" sz="1800" b="1" dirty="0">
                          <a:solidFill>
                            <a:schemeClr val="bg1"/>
                          </a:solidFill>
                          <a:effectLst/>
                        </a:rPr>
                        <a:t>кредит</a:t>
                      </a:r>
                    </a:p>
                  </a:txBody>
                  <a:tcPr marL="2310" marR="2310" marT="2310" marB="231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solidFill>
                      <a:schemeClr val="tx1"/>
                    </a:solidFill>
                  </a:tcPr>
                </a:tc>
                <a:tc vMerge="1">
                  <a:txBody>
                    <a:bodyPr/>
                    <a:lstStyle/>
                    <a:p>
                      <a:endParaRPr lang="ru-RU"/>
                    </a:p>
                  </a:txBody>
                  <a:tcPr/>
                </a:tc>
              </a:tr>
              <a:tr h="180000">
                <a:tc gridSpan="4">
                  <a:txBody>
                    <a:bodyPr/>
                    <a:lstStyle/>
                    <a:p>
                      <a:pPr algn="ctr" fontAlgn="base"/>
                      <a:r>
                        <a:rPr lang="ru-RU" sz="1800" b="1" dirty="0" err="1">
                          <a:solidFill>
                            <a:schemeClr val="bg1"/>
                          </a:solidFill>
                          <a:effectLst/>
                        </a:rPr>
                        <a:t>Облік</a:t>
                      </a:r>
                      <a:r>
                        <a:rPr lang="ru-RU" sz="1800" b="1" dirty="0">
                          <a:solidFill>
                            <a:schemeClr val="bg1"/>
                          </a:solidFill>
                          <a:effectLst/>
                        </a:rPr>
                        <a:t> у ТОВ «Статус»</a:t>
                      </a:r>
                    </a:p>
                  </a:txBody>
                  <a:tcPr marL="2310" marR="2310" marT="2310" marB="231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solidFill>
                      <a:schemeClr val="tx1"/>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180000">
                <a:tc>
                  <a:txBody>
                    <a:bodyPr/>
                    <a:lstStyle/>
                    <a:p>
                      <a:pPr fontAlgn="base"/>
                      <a:r>
                        <a:rPr lang="ru-RU" sz="1800" dirty="0">
                          <a:effectLst/>
                        </a:rPr>
                        <a:t>1. Передано ТОВ «</a:t>
                      </a:r>
                      <a:r>
                        <a:rPr lang="ru-RU" sz="1800" dirty="0" err="1">
                          <a:effectLst/>
                        </a:rPr>
                        <a:t>Олімп</a:t>
                      </a:r>
                      <a:r>
                        <a:rPr lang="ru-RU" sz="1800" dirty="0">
                          <a:effectLst/>
                        </a:rPr>
                        <a:t>» товар «А» за </a:t>
                      </a:r>
                      <a:r>
                        <a:rPr lang="ru-RU" sz="1800" dirty="0" err="1">
                          <a:effectLst/>
                        </a:rPr>
                        <a:t>бартерним</a:t>
                      </a:r>
                      <a:r>
                        <a:rPr lang="ru-RU" sz="1800" dirty="0">
                          <a:effectLst/>
                        </a:rPr>
                        <a:t> договором (до моменту переходу права </a:t>
                      </a:r>
                      <a:r>
                        <a:rPr lang="ru-RU" sz="1800" dirty="0" err="1">
                          <a:effectLst/>
                        </a:rPr>
                        <a:t>власності</a:t>
                      </a:r>
                      <a:r>
                        <a:rPr lang="ru-RU" sz="1800" dirty="0">
                          <a:effectLst/>
                        </a:rPr>
                        <a:t> на товар до </a:t>
                      </a:r>
                      <a:r>
                        <a:rPr lang="ru-RU" sz="1800" dirty="0" err="1">
                          <a:effectLst/>
                        </a:rPr>
                        <a:t>покупця</a:t>
                      </a:r>
                      <a:r>
                        <a:rPr lang="ru-RU" sz="1800" dirty="0">
                          <a:effectLst/>
                        </a:rPr>
                        <a:t>)</a:t>
                      </a:r>
                      <a:endParaRPr lang="ru-RU" sz="1800" dirty="0">
                        <a:solidFill>
                          <a:srgbClr val="000000"/>
                        </a:solidFill>
                        <a:effectLst/>
                      </a:endParaRPr>
                    </a:p>
                  </a:txBody>
                  <a:tcPr marL="2310" marR="2310" marT="2310" marB="2310">
                    <a:lnT w="12700" cap="flat" cmpd="sng" algn="ctr">
                      <a:solidFill>
                        <a:schemeClr val="tx1"/>
                      </a:solidFill>
                      <a:prstDash val="dot"/>
                      <a:round/>
                      <a:headEnd type="none" w="med" len="med"/>
                      <a:tailEnd type="none" w="med" len="med"/>
                    </a:lnT>
                  </a:tcPr>
                </a:tc>
                <a:tc>
                  <a:txBody>
                    <a:bodyPr/>
                    <a:lstStyle/>
                    <a:p>
                      <a:pPr algn="ctr" fontAlgn="base"/>
                      <a:r>
                        <a:rPr lang="ru-RU" sz="1800" dirty="0">
                          <a:effectLst/>
                        </a:rPr>
                        <a:t>287</a:t>
                      </a:r>
                      <a:endParaRPr lang="ru-RU" sz="1800" dirty="0">
                        <a:solidFill>
                          <a:srgbClr val="000000"/>
                        </a:solidFill>
                        <a:effectLst/>
                      </a:endParaRPr>
                    </a:p>
                  </a:txBody>
                  <a:tcPr marL="2310" marR="2310" marT="2310" marB="2310">
                    <a:lnT w="12700" cap="flat" cmpd="sng" algn="ctr">
                      <a:solidFill>
                        <a:schemeClr val="tx1"/>
                      </a:solidFill>
                      <a:prstDash val="dot"/>
                      <a:round/>
                      <a:headEnd type="none" w="med" len="med"/>
                      <a:tailEnd type="none" w="med" len="med"/>
                    </a:lnT>
                  </a:tcPr>
                </a:tc>
                <a:tc>
                  <a:txBody>
                    <a:bodyPr/>
                    <a:lstStyle/>
                    <a:p>
                      <a:pPr algn="ctr" fontAlgn="base"/>
                      <a:r>
                        <a:rPr lang="ru-RU" sz="1800">
                          <a:effectLst/>
                        </a:rPr>
                        <a:t>281/А</a:t>
                      </a:r>
                      <a:endParaRPr lang="ru-RU" sz="1800">
                        <a:solidFill>
                          <a:srgbClr val="000000"/>
                        </a:solidFill>
                        <a:effectLst/>
                      </a:endParaRPr>
                    </a:p>
                  </a:txBody>
                  <a:tcPr marL="2310" marR="2310" marT="2310" marB="2310">
                    <a:lnT w="12700" cap="flat" cmpd="sng" algn="ctr">
                      <a:solidFill>
                        <a:schemeClr val="tx1"/>
                      </a:solidFill>
                      <a:prstDash val="dot"/>
                      <a:round/>
                      <a:headEnd type="none" w="med" len="med"/>
                      <a:tailEnd type="none" w="med" len="med"/>
                    </a:lnT>
                  </a:tcPr>
                </a:tc>
                <a:tc>
                  <a:txBody>
                    <a:bodyPr/>
                    <a:lstStyle/>
                    <a:p>
                      <a:pPr algn="ctr" fontAlgn="base"/>
                      <a:r>
                        <a:rPr lang="ru-RU" sz="1800">
                          <a:effectLst/>
                        </a:rPr>
                        <a:t>9000</a:t>
                      </a:r>
                      <a:endParaRPr lang="ru-RU" sz="1800">
                        <a:solidFill>
                          <a:srgbClr val="000000"/>
                        </a:solidFill>
                        <a:effectLst/>
                      </a:endParaRPr>
                    </a:p>
                  </a:txBody>
                  <a:tcPr marL="2310" marR="2310" marT="2310" marB="2310">
                    <a:lnT w="12700" cap="flat" cmpd="sng" algn="ctr">
                      <a:solidFill>
                        <a:schemeClr val="tx1"/>
                      </a:solidFill>
                      <a:prstDash val="dot"/>
                      <a:round/>
                      <a:headEnd type="none" w="med" len="med"/>
                      <a:tailEnd type="none" w="med" len="med"/>
                    </a:lnT>
                  </a:tcPr>
                </a:tc>
              </a:tr>
              <a:tr h="180000">
                <a:tc>
                  <a:txBody>
                    <a:bodyPr/>
                    <a:lstStyle/>
                    <a:p>
                      <a:pPr fontAlgn="base"/>
                      <a:r>
                        <a:rPr lang="ru-RU" sz="1800" dirty="0">
                          <a:effectLst/>
                        </a:rPr>
                        <a:t>2. </a:t>
                      </a:r>
                      <a:r>
                        <a:rPr lang="ru-RU" sz="1800" dirty="0" err="1">
                          <a:effectLst/>
                        </a:rPr>
                        <a:t>Нараховано</a:t>
                      </a:r>
                      <a:r>
                        <a:rPr lang="ru-RU" sz="1800" dirty="0">
                          <a:effectLst/>
                        </a:rPr>
                        <a:t> </a:t>
                      </a:r>
                      <a:r>
                        <a:rPr lang="ru-RU" sz="1800" dirty="0" err="1">
                          <a:effectLst/>
                        </a:rPr>
                        <a:t>податкові</a:t>
                      </a:r>
                      <a:r>
                        <a:rPr lang="ru-RU" sz="1800" dirty="0">
                          <a:effectLst/>
                        </a:rPr>
                        <a:t> </a:t>
                      </a:r>
                      <a:r>
                        <a:rPr lang="ru-RU" sz="1800" dirty="0" err="1">
                          <a:effectLst/>
                        </a:rPr>
                        <a:t>зобов’язання</a:t>
                      </a:r>
                      <a:r>
                        <a:rPr lang="ru-RU" sz="1800" dirty="0">
                          <a:effectLst/>
                        </a:rPr>
                        <a:t> з ПДВ за </a:t>
                      </a:r>
                      <a:r>
                        <a:rPr lang="ru-RU" sz="1800" dirty="0" err="1">
                          <a:effectLst/>
                        </a:rPr>
                        <a:t>операцією</a:t>
                      </a:r>
                      <a:r>
                        <a:rPr lang="ru-RU" sz="1800" dirty="0">
                          <a:effectLst/>
                        </a:rPr>
                        <a:t> </a:t>
                      </a:r>
                      <a:r>
                        <a:rPr lang="ru-RU" sz="1800" dirty="0" err="1">
                          <a:effectLst/>
                        </a:rPr>
                        <a:t>обміну</a:t>
                      </a:r>
                      <a:endParaRPr lang="ru-RU" sz="1800" dirty="0">
                        <a:solidFill>
                          <a:srgbClr val="000000"/>
                        </a:solidFill>
                        <a:effectLst/>
                      </a:endParaRPr>
                    </a:p>
                  </a:txBody>
                  <a:tcPr marL="2310" marR="2310" marT="2310" marB="2310"/>
                </a:tc>
                <a:tc>
                  <a:txBody>
                    <a:bodyPr/>
                    <a:lstStyle/>
                    <a:p>
                      <a:pPr algn="ctr" fontAlgn="base"/>
                      <a:r>
                        <a:rPr lang="ru-RU" sz="1800" dirty="0">
                          <a:effectLst/>
                        </a:rPr>
                        <a:t>643</a:t>
                      </a:r>
                      <a:endParaRPr lang="ru-RU" sz="1800" dirty="0">
                        <a:solidFill>
                          <a:srgbClr val="000000"/>
                        </a:solidFill>
                        <a:effectLst/>
                      </a:endParaRPr>
                    </a:p>
                  </a:txBody>
                  <a:tcPr marL="2310" marR="2310" marT="2310" marB="2310"/>
                </a:tc>
                <a:tc>
                  <a:txBody>
                    <a:bodyPr/>
                    <a:lstStyle/>
                    <a:p>
                      <a:pPr algn="ctr" fontAlgn="base"/>
                      <a:r>
                        <a:rPr lang="ru-RU" sz="1800">
                          <a:effectLst/>
                        </a:rPr>
                        <a:t>641/ПДВ</a:t>
                      </a:r>
                      <a:endParaRPr lang="ru-RU" sz="1800">
                        <a:solidFill>
                          <a:srgbClr val="000000"/>
                        </a:solidFill>
                        <a:effectLst/>
                      </a:endParaRPr>
                    </a:p>
                  </a:txBody>
                  <a:tcPr marL="2310" marR="2310" marT="2310" marB="2310"/>
                </a:tc>
                <a:tc>
                  <a:txBody>
                    <a:bodyPr/>
                    <a:lstStyle/>
                    <a:p>
                      <a:pPr algn="ctr" fontAlgn="base"/>
                      <a:r>
                        <a:rPr lang="ru-RU" sz="1800" dirty="0" smtClean="0">
                          <a:effectLst/>
                        </a:rPr>
                        <a:t>2000</a:t>
                      </a:r>
                      <a:endParaRPr lang="ru-RU" sz="1800" dirty="0">
                        <a:solidFill>
                          <a:srgbClr val="000000"/>
                        </a:solidFill>
                        <a:effectLst/>
                      </a:endParaRPr>
                    </a:p>
                  </a:txBody>
                  <a:tcPr marL="2310" marR="2310" marT="2310" marB="2310"/>
                </a:tc>
              </a:tr>
              <a:tr h="180000">
                <a:tc>
                  <a:txBody>
                    <a:bodyPr/>
                    <a:lstStyle/>
                    <a:p>
                      <a:pPr fontAlgn="base"/>
                      <a:r>
                        <a:rPr lang="ru-RU" sz="1800">
                          <a:effectLst/>
                        </a:rPr>
                        <a:t>3. Отримано товар від ТОВ «Олімп»</a:t>
                      </a:r>
                      <a:endParaRPr lang="ru-RU" sz="1800">
                        <a:solidFill>
                          <a:srgbClr val="000000"/>
                        </a:solidFill>
                        <a:effectLst/>
                      </a:endParaRPr>
                    </a:p>
                  </a:txBody>
                  <a:tcPr marL="2310" marR="2310" marT="2310" marB="2310"/>
                </a:tc>
                <a:tc>
                  <a:txBody>
                    <a:bodyPr/>
                    <a:lstStyle/>
                    <a:p>
                      <a:pPr algn="ctr" fontAlgn="base"/>
                      <a:r>
                        <a:rPr lang="ru-RU" sz="1800" dirty="0">
                          <a:effectLst/>
                        </a:rPr>
                        <a:t>281/Б</a:t>
                      </a:r>
                      <a:endParaRPr lang="ru-RU" sz="1800" dirty="0">
                        <a:solidFill>
                          <a:srgbClr val="000000"/>
                        </a:solidFill>
                        <a:effectLst/>
                      </a:endParaRPr>
                    </a:p>
                  </a:txBody>
                  <a:tcPr marL="2310" marR="2310" marT="2310" marB="2310"/>
                </a:tc>
                <a:tc>
                  <a:txBody>
                    <a:bodyPr/>
                    <a:lstStyle/>
                    <a:p>
                      <a:pPr algn="ctr" fontAlgn="base"/>
                      <a:r>
                        <a:rPr lang="ru-RU" sz="1800">
                          <a:effectLst/>
                        </a:rPr>
                        <a:t>631</a:t>
                      </a:r>
                      <a:endParaRPr lang="ru-RU" sz="1800">
                        <a:solidFill>
                          <a:srgbClr val="000000"/>
                        </a:solidFill>
                        <a:effectLst/>
                      </a:endParaRPr>
                    </a:p>
                  </a:txBody>
                  <a:tcPr marL="2310" marR="2310" marT="2310" marB="2310"/>
                </a:tc>
                <a:tc>
                  <a:txBody>
                    <a:bodyPr/>
                    <a:lstStyle/>
                    <a:p>
                      <a:pPr algn="ctr" fontAlgn="base"/>
                      <a:r>
                        <a:rPr lang="ru-RU" sz="1800">
                          <a:effectLst/>
                        </a:rPr>
                        <a:t>12500</a:t>
                      </a:r>
                      <a:endParaRPr lang="ru-RU" sz="1800">
                        <a:solidFill>
                          <a:srgbClr val="000000"/>
                        </a:solidFill>
                        <a:effectLst/>
                      </a:endParaRPr>
                    </a:p>
                  </a:txBody>
                  <a:tcPr marL="2310" marR="2310" marT="2310" marB="2310"/>
                </a:tc>
              </a:tr>
              <a:tr h="180000">
                <a:tc>
                  <a:txBody>
                    <a:bodyPr/>
                    <a:lstStyle/>
                    <a:p>
                      <a:pPr fontAlgn="base"/>
                      <a:r>
                        <a:rPr lang="ru-RU" sz="1800">
                          <a:effectLst/>
                        </a:rPr>
                        <a:t>4. Відображено податковий кредит за отриманим товаром (за наявності ПН, зареєстрованої в ЄРПН)</a:t>
                      </a:r>
                      <a:endParaRPr lang="ru-RU" sz="1800">
                        <a:solidFill>
                          <a:srgbClr val="000000"/>
                        </a:solidFill>
                        <a:effectLst/>
                      </a:endParaRPr>
                    </a:p>
                  </a:txBody>
                  <a:tcPr marL="2310" marR="2310" marT="2310" marB="2310"/>
                </a:tc>
                <a:tc>
                  <a:txBody>
                    <a:bodyPr/>
                    <a:lstStyle/>
                    <a:p>
                      <a:pPr algn="ctr" fontAlgn="base"/>
                      <a:r>
                        <a:rPr lang="ru-RU" sz="1800">
                          <a:effectLst/>
                        </a:rPr>
                        <a:t>641/ПДВ</a:t>
                      </a:r>
                      <a:endParaRPr lang="ru-RU" sz="1800">
                        <a:solidFill>
                          <a:srgbClr val="000000"/>
                        </a:solidFill>
                        <a:effectLst/>
                      </a:endParaRPr>
                    </a:p>
                  </a:txBody>
                  <a:tcPr marL="2310" marR="2310" marT="2310" marB="2310"/>
                </a:tc>
                <a:tc>
                  <a:txBody>
                    <a:bodyPr/>
                    <a:lstStyle/>
                    <a:p>
                      <a:pPr algn="ctr" fontAlgn="base"/>
                      <a:r>
                        <a:rPr lang="ru-RU" sz="1800">
                          <a:effectLst/>
                        </a:rPr>
                        <a:t>631</a:t>
                      </a:r>
                      <a:endParaRPr lang="ru-RU" sz="1800">
                        <a:solidFill>
                          <a:srgbClr val="000000"/>
                        </a:solidFill>
                        <a:effectLst/>
                      </a:endParaRPr>
                    </a:p>
                  </a:txBody>
                  <a:tcPr marL="2310" marR="2310" marT="2310" marB="2310"/>
                </a:tc>
                <a:tc>
                  <a:txBody>
                    <a:bodyPr/>
                    <a:lstStyle/>
                    <a:p>
                      <a:pPr algn="ctr" fontAlgn="base"/>
                      <a:r>
                        <a:rPr lang="ru-RU" sz="1800">
                          <a:effectLst/>
                        </a:rPr>
                        <a:t>2500</a:t>
                      </a:r>
                      <a:endParaRPr lang="ru-RU" sz="1800">
                        <a:solidFill>
                          <a:srgbClr val="000000"/>
                        </a:solidFill>
                        <a:effectLst/>
                      </a:endParaRPr>
                    </a:p>
                  </a:txBody>
                  <a:tcPr marL="2310" marR="2310" marT="2310" marB="2310"/>
                </a:tc>
              </a:tr>
              <a:tr h="180000">
                <a:tc>
                  <a:txBody>
                    <a:bodyPr/>
                    <a:lstStyle/>
                    <a:p>
                      <a:pPr fontAlgn="base"/>
                      <a:r>
                        <a:rPr lang="ru-RU" sz="1800" dirty="0">
                          <a:effectLst/>
                        </a:rPr>
                        <a:t>5. </a:t>
                      </a:r>
                      <a:r>
                        <a:rPr lang="ru-RU" sz="1800" dirty="0" err="1">
                          <a:effectLst/>
                        </a:rPr>
                        <a:t>Відображено</a:t>
                      </a:r>
                      <a:r>
                        <a:rPr lang="ru-RU" sz="1800" dirty="0">
                          <a:effectLst/>
                        </a:rPr>
                        <a:t> </a:t>
                      </a:r>
                      <a:r>
                        <a:rPr lang="ru-RU" sz="1800" dirty="0" err="1">
                          <a:effectLst/>
                        </a:rPr>
                        <a:t>дохід</a:t>
                      </a:r>
                      <a:r>
                        <a:rPr lang="ru-RU" sz="1800" dirty="0">
                          <a:effectLst/>
                        </a:rPr>
                        <a:t> на дату переходу права </a:t>
                      </a:r>
                      <a:r>
                        <a:rPr lang="ru-RU" sz="1800" dirty="0" err="1">
                          <a:effectLst/>
                        </a:rPr>
                        <a:t>власності</a:t>
                      </a:r>
                      <a:r>
                        <a:rPr lang="ru-RU" sz="1800" dirty="0">
                          <a:effectLst/>
                        </a:rPr>
                        <a:t> до </a:t>
                      </a:r>
                      <a:r>
                        <a:rPr lang="ru-RU" sz="1800" dirty="0" err="1" smtClean="0">
                          <a:effectLst/>
                        </a:rPr>
                        <a:t>покупця</a:t>
                      </a:r>
                      <a:r>
                        <a:rPr lang="ru-RU" sz="1800" dirty="0" smtClean="0">
                          <a:effectLst/>
                        </a:rPr>
                        <a:t> (15000-3000)</a:t>
                      </a:r>
                      <a:endParaRPr lang="ru-RU" sz="1800" dirty="0">
                        <a:solidFill>
                          <a:srgbClr val="000000"/>
                        </a:solidFill>
                        <a:effectLst/>
                      </a:endParaRPr>
                    </a:p>
                  </a:txBody>
                  <a:tcPr marL="2310" marR="2310" marT="2310" marB="2310"/>
                </a:tc>
                <a:tc>
                  <a:txBody>
                    <a:bodyPr/>
                    <a:lstStyle/>
                    <a:p>
                      <a:pPr algn="ctr" fontAlgn="base"/>
                      <a:r>
                        <a:rPr lang="ru-RU" sz="1800">
                          <a:effectLst/>
                        </a:rPr>
                        <a:t>361</a:t>
                      </a:r>
                      <a:endParaRPr lang="ru-RU" sz="1800">
                        <a:solidFill>
                          <a:srgbClr val="000000"/>
                        </a:solidFill>
                        <a:effectLst/>
                      </a:endParaRPr>
                    </a:p>
                  </a:txBody>
                  <a:tcPr marL="2310" marR="2310" marT="2310" marB="2310"/>
                </a:tc>
                <a:tc>
                  <a:txBody>
                    <a:bodyPr/>
                    <a:lstStyle/>
                    <a:p>
                      <a:pPr algn="ctr" fontAlgn="base"/>
                      <a:r>
                        <a:rPr lang="ru-RU" sz="1800" dirty="0">
                          <a:effectLst/>
                        </a:rPr>
                        <a:t>702</a:t>
                      </a:r>
                      <a:endParaRPr lang="ru-RU" sz="1800" dirty="0">
                        <a:solidFill>
                          <a:srgbClr val="000000"/>
                        </a:solidFill>
                        <a:effectLst/>
                      </a:endParaRPr>
                    </a:p>
                  </a:txBody>
                  <a:tcPr marL="2310" marR="2310" marT="2310" marB="2310"/>
                </a:tc>
                <a:tc>
                  <a:txBody>
                    <a:bodyPr/>
                    <a:lstStyle/>
                    <a:p>
                      <a:pPr algn="ctr" fontAlgn="base"/>
                      <a:r>
                        <a:rPr lang="ru-RU" sz="1800" dirty="0" smtClean="0">
                          <a:effectLst/>
                        </a:rPr>
                        <a:t>12000</a:t>
                      </a:r>
                      <a:endParaRPr lang="ru-RU" sz="1800" dirty="0">
                        <a:solidFill>
                          <a:srgbClr val="000000"/>
                        </a:solidFill>
                        <a:effectLst/>
                      </a:endParaRPr>
                    </a:p>
                  </a:txBody>
                  <a:tcPr marL="2310" marR="2310" marT="2310" marB="2310"/>
                </a:tc>
              </a:tr>
              <a:tr h="180000">
                <a:tc>
                  <a:txBody>
                    <a:bodyPr/>
                    <a:lstStyle/>
                    <a:p>
                      <a:pPr fontAlgn="base"/>
                      <a:r>
                        <a:rPr lang="ru-RU" sz="1800">
                          <a:effectLst/>
                        </a:rPr>
                        <a:t>6. Відображено ПДВ</a:t>
                      </a:r>
                      <a:endParaRPr lang="ru-RU" sz="1800">
                        <a:solidFill>
                          <a:srgbClr val="000000"/>
                        </a:solidFill>
                        <a:effectLst/>
                      </a:endParaRPr>
                    </a:p>
                  </a:txBody>
                  <a:tcPr marL="2310" marR="2310" marT="2310" marB="2310"/>
                </a:tc>
                <a:tc>
                  <a:txBody>
                    <a:bodyPr/>
                    <a:lstStyle/>
                    <a:p>
                      <a:pPr algn="ctr" fontAlgn="base"/>
                      <a:r>
                        <a:rPr lang="ru-RU" sz="1800">
                          <a:effectLst/>
                        </a:rPr>
                        <a:t>702</a:t>
                      </a:r>
                      <a:endParaRPr lang="ru-RU" sz="1800">
                        <a:solidFill>
                          <a:srgbClr val="000000"/>
                        </a:solidFill>
                        <a:effectLst/>
                      </a:endParaRPr>
                    </a:p>
                  </a:txBody>
                  <a:tcPr marL="2310" marR="2310" marT="2310" marB="2310"/>
                </a:tc>
                <a:tc>
                  <a:txBody>
                    <a:bodyPr/>
                    <a:lstStyle/>
                    <a:p>
                      <a:pPr algn="ctr" fontAlgn="base"/>
                      <a:r>
                        <a:rPr lang="ru-RU" sz="1800" dirty="0">
                          <a:effectLst/>
                        </a:rPr>
                        <a:t>643</a:t>
                      </a:r>
                      <a:endParaRPr lang="ru-RU" sz="1800" dirty="0">
                        <a:solidFill>
                          <a:srgbClr val="000000"/>
                        </a:solidFill>
                        <a:effectLst/>
                      </a:endParaRPr>
                    </a:p>
                  </a:txBody>
                  <a:tcPr marL="2310" marR="2310" marT="2310" marB="2310"/>
                </a:tc>
                <a:tc>
                  <a:txBody>
                    <a:bodyPr/>
                    <a:lstStyle/>
                    <a:p>
                      <a:pPr algn="ctr" fontAlgn="base"/>
                      <a:r>
                        <a:rPr lang="ru-RU" sz="1800">
                          <a:effectLst/>
                        </a:rPr>
                        <a:t>2000</a:t>
                      </a:r>
                      <a:endParaRPr lang="ru-RU" sz="1800">
                        <a:solidFill>
                          <a:srgbClr val="000000"/>
                        </a:solidFill>
                        <a:effectLst/>
                      </a:endParaRPr>
                    </a:p>
                  </a:txBody>
                  <a:tcPr marL="2310" marR="2310" marT="2310" marB="2310"/>
                </a:tc>
              </a:tr>
              <a:tr h="180000">
                <a:tc>
                  <a:txBody>
                    <a:bodyPr/>
                    <a:lstStyle/>
                    <a:p>
                      <a:pPr fontAlgn="base"/>
                      <a:r>
                        <a:rPr lang="ru-RU" sz="1800">
                          <a:effectLst/>
                        </a:rPr>
                        <a:t>7. Списано собівартість переданого товару</a:t>
                      </a:r>
                      <a:endParaRPr lang="ru-RU" sz="1800">
                        <a:solidFill>
                          <a:srgbClr val="000000"/>
                        </a:solidFill>
                        <a:effectLst/>
                      </a:endParaRPr>
                    </a:p>
                  </a:txBody>
                  <a:tcPr marL="2310" marR="2310" marT="2310" marB="2310"/>
                </a:tc>
                <a:tc>
                  <a:txBody>
                    <a:bodyPr/>
                    <a:lstStyle/>
                    <a:p>
                      <a:pPr algn="ctr" fontAlgn="base"/>
                      <a:r>
                        <a:rPr lang="ru-RU" sz="1800">
                          <a:effectLst/>
                        </a:rPr>
                        <a:t>902</a:t>
                      </a:r>
                      <a:endParaRPr lang="ru-RU" sz="1800">
                        <a:solidFill>
                          <a:srgbClr val="000000"/>
                        </a:solidFill>
                        <a:effectLst/>
                      </a:endParaRPr>
                    </a:p>
                  </a:txBody>
                  <a:tcPr marL="2310" marR="2310" marT="2310" marB="2310"/>
                </a:tc>
                <a:tc>
                  <a:txBody>
                    <a:bodyPr/>
                    <a:lstStyle/>
                    <a:p>
                      <a:pPr algn="ctr" fontAlgn="base"/>
                      <a:r>
                        <a:rPr lang="ru-RU" sz="1800">
                          <a:effectLst/>
                        </a:rPr>
                        <a:t>287</a:t>
                      </a:r>
                      <a:endParaRPr lang="ru-RU" sz="1800">
                        <a:solidFill>
                          <a:srgbClr val="000000"/>
                        </a:solidFill>
                        <a:effectLst/>
                      </a:endParaRPr>
                    </a:p>
                  </a:txBody>
                  <a:tcPr marL="2310" marR="2310" marT="2310" marB="2310"/>
                </a:tc>
                <a:tc>
                  <a:txBody>
                    <a:bodyPr/>
                    <a:lstStyle/>
                    <a:p>
                      <a:pPr algn="ctr" fontAlgn="base"/>
                      <a:r>
                        <a:rPr lang="ru-RU" sz="1800">
                          <a:effectLst/>
                        </a:rPr>
                        <a:t>9000</a:t>
                      </a:r>
                      <a:endParaRPr lang="ru-RU" sz="1800">
                        <a:solidFill>
                          <a:srgbClr val="000000"/>
                        </a:solidFill>
                        <a:effectLst/>
                      </a:endParaRPr>
                    </a:p>
                  </a:txBody>
                  <a:tcPr marL="2310" marR="2310" marT="2310" marB="2310"/>
                </a:tc>
              </a:tr>
              <a:tr h="180000">
                <a:tc>
                  <a:txBody>
                    <a:bodyPr/>
                    <a:lstStyle/>
                    <a:p>
                      <a:pPr fontAlgn="base"/>
                      <a:r>
                        <a:rPr lang="ru-RU" sz="1800">
                          <a:effectLst/>
                        </a:rPr>
                        <a:t>8. Перераховано грошові кошти як доплату за товар</a:t>
                      </a:r>
                      <a:endParaRPr lang="ru-RU" sz="1800">
                        <a:solidFill>
                          <a:srgbClr val="000000"/>
                        </a:solidFill>
                        <a:effectLst/>
                      </a:endParaRPr>
                    </a:p>
                  </a:txBody>
                  <a:tcPr marL="2310" marR="2310" marT="2310" marB="2310"/>
                </a:tc>
                <a:tc>
                  <a:txBody>
                    <a:bodyPr/>
                    <a:lstStyle/>
                    <a:p>
                      <a:pPr algn="ctr" fontAlgn="base"/>
                      <a:r>
                        <a:rPr lang="ru-RU" sz="1800">
                          <a:effectLst/>
                        </a:rPr>
                        <a:t>631</a:t>
                      </a:r>
                      <a:endParaRPr lang="ru-RU" sz="1800">
                        <a:solidFill>
                          <a:srgbClr val="000000"/>
                        </a:solidFill>
                        <a:effectLst/>
                      </a:endParaRPr>
                    </a:p>
                  </a:txBody>
                  <a:tcPr marL="2310" marR="2310" marT="2310" marB="2310"/>
                </a:tc>
                <a:tc>
                  <a:txBody>
                    <a:bodyPr/>
                    <a:lstStyle/>
                    <a:p>
                      <a:pPr algn="ctr" fontAlgn="base"/>
                      <a:r>
                        <a:rPr lang="ru-RU" sz="1800">
                          <a:effectLst/>
                        </a:rPr>
                        <a:t>311</a:t>
                      </a:r>
                      <a:endParaRPr lang="ru-RU" sz="1800">
                        <a:solidFill>
                          <a:srgbClr val="000000"/>
                        </a:solidFill>
                        <a:effectLst/>
                      </a:endParaRPr>
                    </a:p>
                  </a:txBody>
                  <a:tcPr marL="2310" marR="2310" marT="2310" marB="2310"/>
                </a:tc>
                <a:tc>
                  <a:txBody>
                    <a:bodyPr/>
                    <a:lstStyle/>
                    <a:p>
                      <a:pPr algn="ctr" fontAlgn="base"/>
                      <a:r>
                        <a:rPr lang="ru-RU" sz="1800">
                          <a:effectLst/>
                        </a:rPr>
                        <a:t>3000</a:t>
                      </a:r>
                      <a:endParaRPr lang="ru-RU" sz="1800">
                        <a:solidFill>
                          <a:srgbClr val="000000"/>
                        </a:solidFill>
                        <a:effectLst/>
                      </a:endParaRPr>
                    </a:p>
                  </a:txBody>
                  <a:tcPr marL="2310" marR="2310" marT="2310" marB="2310"/>
                </a:tc>
              </a:tr>
              <a:tr h="180000">
                <a:tc>
                  <a:txBody>
                    <a:bodyPr/>
                    <a:lstStyle/>
                    <a:p>
                      <a:pPr fontAlgn="base"/>
                      <a:r>
                        <a:rPr lang="ru-RU" sz="1800">
                          <a:effectLst/>
                        </a:rPr>
                        <a:t>9. Відображено залік заборгованостей</a:t>
                      </a:r>
                      <a:endParaRPr lang="ru-RU" sz="1800">
                        <a:solidFill>
                          <a:srgbClr val="000000"/>
                        </a:solidFill>
                        <a:effectLst/>
                      </a:endParaRPr>
                    </a:p>
                  </a:txBody>
                  <a:tcPr marL="2310" marR="2310" marT="2310" marB="2310"/>
                </a:tc>
                <a:tc>
                  <a:txBody>
                    <a:bodyPr/>
                    <a:lstStyle/>
                    <a:p>
                      <a:pPr algn="ctr" fontAlgn="base"/>
                      <a:r>
                        <a:rPr lang="ru-RU" sz="1800">
                          <a:effectLst/>
                        </a:rPr>
                        <a:t>631</a:t>
                      </a:r>
                      <a:endParaRPr lang="ru-RU" sz="1800">
                        <a:solidFill>
                          <a:srgbClr val="000000"/>
                        </a:solidFill>
                        <a:effectLst/>
                      </a:endParaRPr>
                    </a:p>
                  </a:txBody>
                  <a:tcPr marL="2310" marR="2310" marT="2310" marB="2310"/>
                </a:tc>
                <a:tc>
                  <a:txBody>
                    <a:bodyPr/>
                    <a:lstStyle/>
                    <a:p>
                      <a:pPr algn="ctr" fontAlgn="base"/>
                      <a:r>
                        <a:rPr lang="ru-RU" sz="1800">
                          <a:effectLst/>
                        </a:rPr>
                        <a:t>361</a:t>
                      </a:r>
                      <a:endParaRPr lang="ru-RU" sz="1800">
                        <a:solidFill>
                          <a:srgbClr val="000000"/>
                        </a:solidFill>
                        <a:effectLst/>
                      </a:endParaRPr>
                    </a:p>
                  </a:txBody>
                  <a:tcPr marL="2310" marR="2310" marT="2310" marB="2310"/>
                </a:tc>
                <a:tc>
                  <a:txBody>
                    <a:bodyPr/>
                    <a:lstStyle/>
                    <a:p>
                      <a:pPr algn="ctr" fontAlgn="base"/>
                      <a:r>
                        <a:rPr lang="ru-RU" sz="1800" dirty="0">
                          <a:effectLst/>
                        </a:rPr>
                        <a:t>12000</a:t>
                      </a:r>
                      <a:endParaRPr lang="ru-RU" sz="1800" dirty="0">
                        <a:solidFill>
                          <a:srgbClr val="000000"/>
                        </a:solidFill>
                        <a:effectLst/>
                      </a:endParaRPr>
                    </a:p>
                  </a:txBody>
                  <a:tcPr marL="2310" marR="2310" marT="2310" marB="2310"/>
                </a:tc>
              </a:tr>
              <a:tr h="180000">
                <a:tc gridSpan="4">
                  <a:txBody>
                    <a:bodyPr/>
                    <a:lstStyle/>
                    <a:p>
                      <a:pPr fontAlgn="base"/>
                      <a:r>
                        <a:rPr lang="ru-RU" sz="1800" dirty="0">
                          <a:effectLst/>
                        </a:rPr>
                        <a:t>10. Списано на </a:t>
                      </a:r>
                      <a:r>
                        <a:rPr lang="ru-RU" sz="1800" dirty="0" err="1">
                          <a:effectLst/>
                        </a:rPr>
                        <a:t>фінансові</a:t>
                      </a:r>
                      <a:r>
                        <a:rPr lang="ru-RU" sz="1800" dirty="0">
                          <a:effectLst/>
                        </a:rPr>
                        <a:t> </a:t>
                      </a:r>
                      <a:r>
                        <a:rPr lang="ru-RU" sz="1800" dirty="0" err="1">
                          <a:effectLst/>
                        </a:rPr>
                        <a:t>результати</a:t>
                      </a:r>
                      <a:r>
                        <a:rPr lang="ru-RU" sz="1800" dirty="0">
                          <a:effectLst/>
                        </a:rPr>
                        <a:t>:</a:t>
                      </a:r>
                      <a:endParaRPr lang="ru-RU" sz="1800" dirty="0">
                        <a:solidFill>
                          <a:srgbClr val="000000"/>
                        </a:solidFill>
                        <a:effectLst/>
                      </a:endParaRPr>
                    </a:p>
                  </a:txBody>
                  <a:tcPr marL="2310" marR="2310" marT="2310" marB="2310"/>
                </a:tc>
                <a:tc hMerge="1">
                  <a:txBody>
                    <a:bodyPr/>
                    <a:lstStyle/>
                    <a:p>
                      <a:endParaRPr lang="ru-RU"/>
                    </a:p>
                  </a:txBody>
                  <a:tcPr/>
                </a:tc>
                <a:tc hMerge="1">
                  <a:txBody>
                    <a:bodyPr/>
                    <a:lstStyle/>
                    <a:p>
                      <a:endParaRPr lang="ru-RU"/>
                    </a:p>
                  </a:txBody>
                  <a:tcPr/>
                </a:tc>
                <a:tc hMerge="1">
                  <a:txBody>
                    <a:bodyPr/>
                    <a:lstStyle/>
                    <a:p>
                      <a:endParaRPr lang="ru-RU"/>
                    </a:p>
                  </a:txBody>
                  <a:tcPr/>
                </a:tc>
              </a:tr>
              <a:tr h="180000">
                <a:tc>
                  <a:txBody>
                    <a:bodyPr/>
                    <a:lstStyle/>
                    <a:p>
                      <a:pPr fontAlgn="base"/>
                      <a:r>
                        <a:rPr lang="ru-RU" sz="1800">
                          <a:effectLst/>
                        </a:rPr>
                        <a:t>• доходи</a:t>
                      </a:r>
                      <a:endParaRPr lang="ru-RU" sz="1800">
                        <a:solidFill>
                          <a:srgbClr val="000000"/>
                        </a:solidFill>
                        <a:effectLst/>
                      </a:endParaRPr>
                    </a:p>
                  </a:txBody>
                  <a:tcPr marL="2310" marR="2310" marT="2310" marB="2310"/>
                </a:tc>
                <a:tc>
                  <a:txBody>
                    <a:bodyPr/>
                    <a:lstStyle/>
                    <a:p>
                      <a:pPr algn="ctr" fontAlgn="base"/>
                      <a:r>
                        <a:rPr lang="ru-RU" sz="1800">
                          <a:effectLst/>
                        </a:rPr>
                        <a:t>702</a:t>
                      </a:r>
                      <a:endParaRPr lang="ru-RU" sz="1800">
                        <a:solidFill>
                          <a:srgbClr val="000000"/>
                        </a:solidFill>
                        <a:effectLst/>
                      </a:endParaRPr>
                    </a:p>
                  </a:txBody>
                  <a:tcPr marL="2310" marR="2310" marT="2310" marB="2310"/>
                </a:tc>
                <a:tc>
                  <a:txBody>
                    <a:bodyPr/>
                    <a:lstStyle/>
                    <a:p>
                      <a:pPr algn="ctr" fontAlgn="base"/>
                      <a:r>
                        <a:rPr lang="ru-RU" sz="1800">
                          <a:effectLst/>
                        </a:rPr>
                        <a:t>791</a:t>
                      </a:r>
                      <a:endParaRPr lang="ru-RU" sz="1800">
                        <a:solidFill>
                          <a:srgbClr val="000000"/>
                        </a:solidFill>
                        <a:effectLst/>
                      </a:endParaRPr>
                    </a:p>
                  </a:txBody>
                  <a:tcPr marL="2310" marR="2310" marT="2310" marB="2310"/>
                </a:tc>
                <a:tc>
                  <a:txBody>
                    <a:bodyPr/>
                    <a:lstStyle/>
                    <a:p>
                      <a:pPr algn="ctr" fontAlgn="base"/>
                      <a:r>
                        <a:rPr lang="ru-RU" sz="1800" dirty="0">
                          <a:effectLst/>
                        </a:rPr>
                        <a:t>10000</a:t>
                      </a:r>
                      <a:endParaRPr lang="ru-RU" sz="1800" dirty="0">
                        <a:solidFill>
                          <a:srgbClr val="000000"/>
                        </a:solidFill>
                        <a:effectLst/>
                      </a:endParaRPr>
                    </a:p>
                  </a:txBody>
                  <a:tcPr marL="2310" marR="2310" marT="2310" marB="2310"/>
                </a:tc>
              </a:tr>
              <a:tr h="180000">
                <a:tc>
                  <a:txBody>
                    <a:bodyPr/>
                    <a:lstStyle/>
                    <a:p>
                      <a:pPr fontAlgn="base"/>
                      <a:r>
                        <a:rPr lang="ru-RU" sz="1800" dirty="0">
                          <a:effectLst/>
                        </a:rPr>
                        <a:t>• </a:t>
                      </a:r>
                      <a:r>
                        <a:rPr lang="ru-RU" sz="1800" dirty="0" err="1">
                          <a:effectLst/>
                        </a:rPr>
                        <a:t>витрати</a:t>
                      </a:r>
                      <a:endParaRPr lang="ru-RU" sz="1800" dirty="0">
                        <a:solidFill>
                          <a:srgbClr val="000000"/>
                        </a:solidFill>
                        <a:effectLst/>
                      </a:endParaRPr>
                    </a:p>
                  </a:txBody>
                  <a:tcPr marL="2310" marR="2310" marT="2310" marB="2310"/>
                </a:tc>
                <a:tc>
                  <a:txBody>
                    <a:bodyPr/>
                    <a:lstStyle/>
                    <a:p>
                      <a:pPr algn="ctr" fontAlgn="base"/>
                      <a:r>
                        <a:rPr lang="ru-RU" sz="1800">
                          <a:effectLst/>
                        </a:rPr>
                        <a:t>791</a:t>
                      </a:r>
                      <a:endParaRPr lang="ru-RU" sz="1800">
                        <a:solidFill>
                          <a:srgbClr val="000000"/>
                        </a:solidFill>
                        <a:effectLst/>
                      </a:endParaRPr>
                    </a:p>
                  </a:txBody>
                  <a:tcPr marL="2310" marR="2310" marT="2310" marB="2310"/>
                </a:tc>
                <a:tc>
                  <a:txBody>
                    <a:bodyPr/>
                    <a:lstStyle/>
                    <a:p>
                      <a:pPr algn="ctr" fontAlgn="base"/>
                      <a:r>
                        <a:rPr lang="ru-RU" sz="1800">
                          <a:effectLst/>
                        </a:rPr>
                        <a:t>902</a:t>
                      </a:r>
                      <a:endParaRPr lang="ru-RU" sz="1800">
                        <a:solidFill>
                          <a:srgbClr val="000000"/>
                        </a:solidFill>
                        <a:effectLst/>
                      </a:endParaRPr>
                    </a:p>
                  </a:txBody>
                  <a:tcPr marL="2310" marR="2310" marT="2310" marB="2310"/>
                </a:tc>
                <a:tc>
                  <a:txBody>
                    <a:bodyPr/>
                    <a:lstStyle/>
                    <a:p>
                      <a:pPr algn="ctr" fontAlgn="base"/>
                      <a:r>
                        <a:rPr lang="ru-RU" sz="1800" dirty="0">
                          <a:effectLst/>
                        </a:rPr>
                        <a:t>9000</a:t>
                      </a:r>
                      <a:endParaRPr lang="ru-RU" sz="1800" dirty="0">
                        <a:solidFill>
                          <a:srgbClr val="000000"/>
                        </a:solidFill>
                        <a:effectLst/>
                      </a:endParaRPr>
                    </a:p>
                  </a:txBody>
                  <a:tcPr marL="2310" marR="2310" marT="2310" marB="2310"/>
                </a:tc>
              </a:tr>
            </a:tbl>
          </a:graphicData>
        </a:graphic>
      </p:graphicFrame>
      <p:sp>
        <p:nvSpPr>
          <p:cNvPr id="3" name="Rectangle 1"/>
          <p:cNvSpPr>
            <a:spLocks noChangeArrowheads="1"/>
          </p:cNvSpPr>
          <p:nvPr/>
        </p:nvSpPr>
        <p:spPr bwMode="auto">
          <a:xfrm>
            <a:off x="288758" y="552897"/>
            <a:ext cx="9057373" cy="553998"/>
          </a:xfrm>
          <a:prstGeom prst="rect">
            <a:avLst/>
          </a:prstGeom>
          <a:noFill/>
          <a:ln>
            <a:noFill/>
          </a:ln>
          <a:effectLst/>
        </p:spPr>
        <p:txBody>
          <a:bodyPr vert="horz" wrap="square" lIns="0" tIns="0" rIns="0" bIns="0" numCol="1" anchor="ctr" anchorCtr="0" compatLnSpc="1">
            <a:prstTxWarp prst="textNoShape">
              <a:avLst/>
            </a:prstTxWarp>
            <a:spAutoFit/>
          </a:bodyPr>
          <a:lstStyle>
            <a:lvl1pPr indent="12700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127000" algn="l" defTabSz="914400" rtl="0" eaLnBrk="1" fontAlgn="base" latinLnBrk="0" hangingPunct="1">
              <a:lnSpc>
                <a:spcPct val="100000"/>
              </a:lnSpc>
              <a:spcBef>
                <a:spcPct val="0"/>
              </a:spcBef>
              <a:spcAft>
                <a:spcPct val="0"/>
              </a:spcAft>
              <a:buClrTx/>
              <a:buSzTx/>
              <a:buFontTx/>
              <a:buNone/>
              <a:tabLst/>
            </a:pPr>
            <a:r>
              <a:rPr lang="ru-RU" altLang="ru-RU" b="1" dirty="0" err="1" smtClean="0">
                <a:latin typeface="+mn-lt"/>
              </a:rPr>
              <a:t>Таблиця</a:t>
            </a:r>
            <a:r>
              <a:rPr lang="ru-RU" altLang="ru-RU" b="1" dirty="0" smtClean="0">
                <a:latin typeface="+mn-lt"/>
              </a:rPr>
              <a:t> </a:t>
            </a:r>
            <a:r>
              <a:rPr lang="ru-RU" altLang="ru-RU" b="1" dirty="0">
                <a:latin typeface="+mn-lt"/>
              </a:rPr>
              <a:t>1. </a:t>
            </a:r>
            <a:r>
              <a:rPr lang="ru-RU" altLang="ru-RU" dirty="0" err="1">
                <a:latin typeface="+mn-lt"/>
              </a:rPr>
              <a:t>Облік</a:t>
            </a:r>
            <a:r>
              <a:rPr lang="ru-RU" altLang="ru-RU" dirty="0">
                <a:latin typeface="+mn-lt"/>
              </a:rPr>
              <a:t> </a:t>
            </a:r>
            <a:r>
              <a:rPr lang="ru-RU" altLang="ru-RU" dirty="0" err="1">
                <a:latin typeface="+mn-lt"/>
              </a:rPr>
              <a:t>операцій</a:t>
            </a:r>
            <a:r>
              <a:rPr lang="ru-RU" altLang="ru-RU" dirty="0">
                <a:latin typeface="+mn-lt"/>
              </a:rPr>
              <a:t> з </a:t>
            </a:r>
            <a:r>
              <a:rPr lang="ru-RU" altLang="ru-RU" dirty="0" err="1">
                <a:latin typeface="+mn-lt"/>
              </a:rPr>
              <a:t>обміну</a:t>
            </a:r>
            <a:r>
              <a:rPr lang="ru-RU" altLang="ru-RU" dirty="0">
                <a:latin typeface="+mn-lt"/>
              </a:rPr>
              <a:t> </a:t>
            </a:r>
            <a:r>
              <a:rPr lang="ru-RU" altLang="ru-RU" dirty="0" err="1">
                <a:latin typeface="+mn-lt"/>
              </a:rPr>
              <a:t>неподібними</a:t>
            </a:r>
            <a:r>
              <a:rPr lang="ru-RU" altLang="ru-RU" dirty="0">
                <a:latin typeface="+mn-lt"/>
              </a:rPr>
              <a:t> товарами </a:t>
            </a:r>
            <a:r>
              <a:rPr lang="ru-RU" altLang="ru-RU" dirty="0" err="1">
                <a:latin typeface="+mn-lt"/>
              </a:rPr>
              <a:t>між</a:t>
            </a:r>
            <a:r>
              <a:rPr lang="ru-RU" altLang="ru-RU" dirty="0">
                <a:latin typeface="+mn-lt"/>
              </a:rPr>
              <a:t> </a:t>
            </a:r>
            <a:r>
              <a:rPr lang="ru-RU" altLang="ru-RU" dirty="0" err="1">
                <a:latin typeface="+mn-lt"/>
              </a:rPr>
              <a:t>платниками</a:t>
            </a:r>
            <a:r>
              <a:rPr lang="ru-RU" altLang="ru-RU" dirty="0">
                <a:latin typeface="+mn-lt"/>
              </a:rPr>
              <a:t> ПДВ (справедлива </a:t>
            </a:r>
            <a:r>
              <a:rPr lang="ru-RU" altLang="ru-RU" dirty="0" err="1">
                <a:latin typeface="+mn-lt"/>
              </a:rPr>
              <a:t>вартість</a:t>
            </a:r>
            <a:r>
              <a:rPr lang="ru-RU" altLang="ru-RU" dirty="0">
                <a:latin typeface="+mn-lt"/>
              </a:rPr>
              <a:t> </a:t>
            </a:r>
            <a:r>
              <a:rPr lang="ru-RU" altLang="ru-RU" dirty="0" err="1">
                <a:latin typeface="+mn-lt"/>
              </a:rPr>
              <a:t>отриманого</a:t>
            </a:r>
            <a:r>
              <a:rPr lang="ru-RU" altLang="ru-RU" dirty="0">
                <a:latin typeface="+mn-lt"/>
              </a:rPr>
              <a:t> активу </a:t>
            </a:r>
            <a:r>
              <a:rPr lang="ru-RU" altLang="ru-RU" dirty="0" err="1">
                <a:latin typeface="+mn-lt"/>
              </a:rPr>
              <a:t>відома</a:t>
            </a:r>
            <a:r>
              <a:rPr lang="ru-RU" altLang="ru-RU" dirty="0">
                <a:latin typeface="+mn-lt"/>
              </a:rPr>
              <a:t>)</a:t>
            </a:r>
          </a:p>
        </p:txBody>
      </p:sp>
    </p:spTree>
    <p:extLst>
      <p:ext uri="{BB962C8B-B14F-4D97-AF65-F5344CB8AC3E}">
        <p14:creationId xmlns:p14="http://schemas.microsoft.com/office/powerpoint/2010/main" val="9478335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2660796382"/>
              </p:ext>
            </p:extLst>
          </p:nvPr>
        </p:nvGraphicFramePr>
        <p:xfrm>
          <a:off x="0" y="696093"/>
          <a:ext cx="12089331" cy="5573400"/>
        </p:xfrm>
        <a:graphic>
          <a:graphicData uri="http://schemas.openxmlformats.org/drawingml/2006/table">
            <a:tbl>
              <a:tblPr firstRow="1" bandRow="1">
                <a:tableStyleId>{073A0DAA-6AF3-43AB-8588-CEC1D06C72B9}</a:tableStyleId>
              </a:tblPr>
              <a:tblGrid>
                <a:gridCol w="8786113"/>
                <a:gridCol w="1157250"/>
                <a:gridCol w="1179721"/>
                <a:gridCol w="966247"/>
              </a:tblGrid>
              <a:tr h="217729">
                <a:tc gridSpan="4">
                  <a:txBody>
                    <a:bodyPr/>
                    <a:lstStyle/>
                    <a:p>
                      <a:pPr algn="ctr" fontAlgn="base"/>
                      <a:r>
                        <a:rPr lang="ru-RU" sz="1800" dirty="0" err="1">
                          <a:effectLst/>
                        </a:rPr>
                        <a:t>Облік</a:t>
                      </a:r>
                      <a:r>
                        <a:rPr lang="ru-RU" sz="1800" dirty="0">
                          <a:effectLst/>
                        </a:rPr>
                        <a:t> у ТОВ «</a:t>
                      </a:r>
                      <a:r>
                        <a:rPr lang="ru-RU" sz="1800" dirty="0" err="1">
                          <a:effectLst/>
                        </a:rPr>
                        <a:t>Олімп</a:t>
                      </a:r>
                      <a:r>
                        <a:rPr lang="ru-RU" sz="1800" dirty="0">
                          <a:effectLst/>
                        </a:rPr>
                        <a:t>»</a:t>
                      </a:r>
                      <a:endParaRPr lang="ru-RU" sz="1800" dirty="0">
                        <a:solidFill>
                          <a:srgbClr val="000000"/>
                        </a:solidFill>
                        <a:effectLst/>
                      </a:endParaRPr>
                    </a:p>
                  </a:txBody>
                  <a:tcPr marL="2104" marR="2104" marT="2104" marB="2104"/>
                </a:tc>
                <a:tc hMerge="1">
                  <a:txBody>
                    <a:bodyPr/>
                    <a:lstStyle/>
                    <a:p>
                      <a:endParaRPr lang="ru-RU"/>
                    </a:p>
                  </a:txBody>
                  <a:tcPr/>
                </a:tc>
                <a:tc hMerge="1">
                  <a:txBody>
                    <a:bodyPr/>
                    <a:lstStyle/>
                    <a:p>
                      <a:endParaRPr lang="ru-RU"/>
                    </a:p>
                  </a:txBody>
                  <a:tcPr/>
                </a:tc>
                <a:tc hMerge="1">
                  <a:txBody>
                    <a:bodyPr/>
                    <a:lstStyle/>
                    <a:p>
                      <a:endParaRPr lang="ru-RU"/>
                    </a:p>
                  </a:txBody>
                  <a:tcPr/>
                </a:tc>
              </a:tr>
              <a:tr h="625771">
                <a:tc>
                  <a:txBody>
                    <a:bodyPr/>
                    <a:lstStyle/>
                    <a:p>
                      <a:pPr fontAlgn="base"/>
                      <a:r>
                        <a:rPr lang="ru-RU" sz="1800">
                          <a:effectLst/>
                        </a:rPr>
                        <a:t>11. Отримано товар «А» від ТОВ «Статус» (до моменту переходу права власності на товар)</a:t>
                      </a:r>
                      <a:endParaRPr lang="ru-RU" sz="1800">
                        <a:solidFill>
                          <a:srgbClr val="000000"/>
                        </a:solidFill>
                        <a:effectLst/>
                      </a:endParaRPr>
                    </a:p>
                  </a:txBody>
                  <a:tcPr marL="2104" marR="2104" marT="2104" marB="2104"/>
                </a:tc>
                <a:tc>
                  <a:txBody>
                    <a:bodyPr/>
                    <a:lstStyle/>
                    <a:p>
                      <a:pPr algn="ctr" fontAlgn="base"/>
                      <a:r>
                        <a:rPr lang="ru-RU" sz="1800">
                          <a:effectLst/>
                        </a:rPr>
                        <a:t>023</a:t>
                      </a:r>
                      <a:endParaRPr lang="ru-RU" sz="1800">
                        <a:solidFill>
                          <a:srgbClr val="000000"/>
                        </a:solidFill>
                        <a:effectLst/>
                      </a:endParaRPr>
                    </a:p>
                  </a:txBody>
                  <a:tcPr marL="2104" marR="2104" marT="2104" marB="2104"/>
                </a:tc>
                <a:tc>
                  <a:txBody>
                    <a:bodyPr/>
                    <a:lstStyle/>
                    <a:p>
                      <a:pPr algn="ctr" fontAlgn="base"/>
                      <a:r>
                        <a:rPr lang="ru-RU" sz="1800">
                          <a:effectLst/>
                        </a:rPr>
                        <a:t>—</a:t>
                      </a:r>
                      <a:endParaRPr lang="ru-RU" sz="1800">
                        <a:solidFill>
                          <a:srgbClr val="000000"/>
                        </a:solidFill>
                        <a:effectLst/>
                      </a:endParaRPr>
                    </a:p>
                  </a:txBody>
                  <a:tcPr marL="2104" marR="2104" marT="2104" marB="2104"/>
                </a:tc>
                <a:tc>
                  <a:txBody>
                    <a:bodyPr/>
                    <a:lstStyle/>
                    <a:p>
                      <a:pPr algn="ctr" fontAlgn="base"/>
                      <a:r>
                        <a:rPr lang="ru-RU" sz="1800">
                          <a:effectLst/>
                        </a:rPr>
                        <a:t>12000</a:t>
                      </a:r>
                      <a:endParaRPr lang="ru-RU" sz="1800">
                        <a:solidFill>
                          <a:srgbClr val="000000"/>
                        </a:solidFill>
                        <a:effectLst/>
                      </a:endParaRPr>
                    </a:p>
                  </a:txBody>
                  <a:tcPr marL="2104" marR="2104" marT="2104" marB="2104"/>
                </a:tc>
              </a:tr>
              <a:tr h="682187">
                <a:tc>
                  <a:txBody>
                    <a:bodyPr/>
                    <a:lstStyle/>
                    <a:p>
                      <a:pPr marL="0" marR="0" indent="0" algn="l" defTabSz="457200" rtl="0" eaLnBrk="1" fontAlgn="base" latinLnBrk="0" hangingPunct="1">
                        <a:lnSpc>
                          <a:spcPct val="100000"/>
                        </a:lnSpc>
                        <a:spcBef>
                          <a:spcPts val="0"/>
                        </a:spcBef>
                        <a:spcAft>
                          <a:spcPts val="0"/>
                        </a:spcAft>
                        <a:buClrTx/>
                        <a:buSzTx/>
                        <a:buFontTx/>
                        <a:buNone/>
                        <a:tabLst/>
                        <a:defRPr/>
                      </a:pPr>
                      <a:r>
                        <a:rPr lang="ru-RU" sz="1800" dirty="0">
                          <a:effectLst/>
                        </a:rPr>
                        <a:t>12. </a:t>
                      </a:r>
                      <a:r>
                        <a:rPr lang="ru-RU" sz="1800" dirty="0" err="1">
                          <a:effectLst/>
                        </a:rPr>
                        <a:t>Відображено</a:t>
                      </a:r>
                      <a:r>
                        <a:rPr lang="ru-RU" sz="1800" dirty="0">
                          <a:effectLst/>
                        </a:rPr>
                        <a:t> </a:t>
                      </a:r>
                      <a:r>
                        <a:rPr lang="ru-RU" sz="1800" dirty="0" err="1">
                          <a:effectLst/>
                        </a:rPr>
                        <a:t>податковий</a:t>
                      </a:r>
                      <a:r>
                        <a:rPr lang="ru-RU" sz="1800" dirty="0">
                          <a:effectLst/>
                        </a:rPr>
                        <a:t> кредит з ПДВ за </a:t>
                      </a:r>
                      <a:r>
                        <a:rPr lang="ru-RU" sz="1800" dirty="0" err="1">
                          <a:effectLst/>
                        </a:rPr>
                        <a:t>отриманим</a:t>
                      </a:r>
                      <a:r>
                        <a:rPr lang="ru-RU" sz="1800" dirty="0">
                          <a:effectLst/>
                        </a:rPr>
                        <a:t> товаром (за </a:t>
                      </a:r>
                      <a:r>
                        <a:rPr lang="ru-RU" sz="1800" dirty="0" err="1">
                          <a:effectLst/>
                        </a:rPr>
                        <a:t>наявності</a:t>
                      </a:r>
                      <a:r>
                        <a:rPr lang="ru-RU" sz="1800" dirty="0">
                          <a:effectLst/>
                        </a:rPr>
                        <a:t> ПН, </a:t>
                      </a:r>
                      <a:r>
                        <a:rPr lang="ru-RU" sz="1800" dirty="0" err="1">
                          <a:effectLst/>
                        </a:rPr>
                        <a:t>зареєстрованої</a:t>
                      </a:r>
                      <a:r>
                        <a:rPr lang="ru-RU" sz="1800" dirty="0">
                          <a:effectLst/>
                        </a:rPr>
                        <a:t> в </a:t>
                      </a:r>
                      <a:r>
                        <a:rPr lang="ru-RU" sz="1800" dirty="0" smtClean="0">
                          <a:effectLst/>
                        </a:rPr>
                        <a:t>ЄРПН).</a:t>
                      </a:r>
                      <a:r>
                        <a:rPr lang="ru-RU" sz="1800" baseline="0" dirty="0" smtClean="0">
                          <a:effectLst/>
                        </a:rPr>
                        <a:t> </a:t>
                      </a:r>
                      <a:r>
                        <a:rPr lang="ru-RU" sz="1800" i="1" dirty="0" smtClean="0">
                          <a:effectLst/>
                        </a:rPr>
                        <a:t>ПДВ </a:t>
                      </a:r>
                      <a:r>
                        <a:rPr lang="ru-RU" sz="1800" i="1" dirty="0" err="1" smtClean="0">
                          <a:effectLst/>
                        </a:rPr>
                        <a:t>нараховують</a:t>
                      </a:r>
                      <a:r>
                        <a:rPr lang="ru-RU" sz="1800" i="1" dirty="0" smtClean="0">
                          <a:effectLst/>
                        </a:rPr>
                        <a:t> </a:t>
                      </a:r>
                      <a:r>
                        <a:rPr lang="ru-RU" sz="1800" i="1" dirty="0" err="1" smtClean="0">
                          <a:effectLst/>
                        </a:rPr>
                        <a:t>виходячи</a:t>
                      </a:r>
                      <a:r>
                        <a:rPr lang="ru-RU" sz="1800" i="1" dirty="0" smtClean="0">
                          <a:effectLst/>
                        </a:rPr>
                        <a:t> з </a:t>
                      </a:r>
                      <a:r>
                        <a:rPr lang="ru-RU" sz="1800" i="1" dirty="0" err="1" smtClean="0">
                          <a:effectLst/>
                        </a:rPr>
                        <a:t>договірної</a:t>
                      </a:r>
                      <a:r>
                        <a:rPr lang="ru-RU" sz="1800" i="1" dirty="0" smtClean="0">
                          <a:effectLst/>
                        </a:rPr>
                        <a:t> </a:t>
                      </a:r>
                      <a:r>
                        <a:rPr lang="ru-RU" sz="1800" i="1" dirty="0" err="1" smtClean="0">
                          <a:effectLst/>
                        </a:rPr>
                        <a:t>вартості</a:t>
                      </a:r>
                      <a:r>
                        <a:rPr lang="ru-RU" sz="1800" i="1" dirty="0" smtClean="0">
                          <a:effectLst/>
                        </a:rPr>
                        <a:t> товару «А».</a:t>
                      </a:r>
                    </a:p>
                  </a:txBody>
                  <a:tcPr marL="2104" marR="2104" marT="2104" marB="2104"/>
                </a:tc>
                <a:tc>
                  <a:txBody>
                    <a:bodyPr/>
                    <a:lstStyle/>
                    <a:p>
                      <a:pPr algn="ctr" fontAlgn="base"/>
                      <a:r>
                        <a:rPr lang="ru-RU" sz="1800">
                          <a:effectLst/>
                        </a:rPr>
                        <a:t>641/ПДВ</a:t>
                      </a:r>
                      <a:endParaRPr lang="ru-RU" sz="1800">
                        <a:solidFill>
                          <a:srgbClr val="000000"/>
                        </a:solidFill>
                        <a:effectLst/>
                      </a:endParaRPr>
                    </a:p>
                  </a:txBody>
                  <a:tcPr marL="2104" marR="2104" marT="2104" marB="2104"/>
                </a:tc>
                <a:tc>
                  <a:txBody>
                    <a:bodyPr/>
                    <a:lstStyle/>
                    <a:p>
                      <a:pPr algn="ctr" fontAlgn="base"/>
                      <a:r>
                        <a:rPr lang="ru-RU" sz="1800">
                          <a:effectLst/>
                        </a:rPr>
                        <a:t>644</a:t>
                      </a:r>
                      <a:endParaRPr lang="ru-RU" sz="1800">
                        <a:solidFill>
                          <a:srgbClr val="000000"/>
                        </a:solidFill>
                        <a:effectLst/>
                      </a:endParaRPr>
                    </a:p>
                  </a:txBody>
                  <a:tcPr marL="2104" marR="2104" marT="2104" marB="2104"/>
                </a:tc>
                <a:tc>
                  <a:txBody>
                    <a:bodyPr/>
                    <a:lstStyle/>
                    <a:p>
                      <a:pPr algn="ctr" fontAlgn="base"/>
                      <a:r>
                        <a:rPr lang="ru-RU" sz="1800" dirty="0" smtClean="0">
                          <a:effectLst/>
                        </a:rPr>
                        <a:t>2000</a:t>
                      </a:r>
                      <a:endParaRPr lang="ru-RU" sz="1800" dirty="0">
                        <a:solidFill>
                          <a:srgbClr val="000000"/>
                        </a:solidFill>
                        <a:effectLst/>
                      </a:endParaRPr>
                    </a:p>
                  </a:txBody>
                  <a:tcPr marL="2104" marR="2104" marT="2104" marB="2104"/>
                </a:tc>
              </a:tr>
              <a:tr h="400106">
                <a:tc>
                  <a:txBody>
                    <a:bodyPr/>
                    <a:lstStyle/>
                    <a:p>
                      <a:pPr fontAlgn="base"/>
                      <a:r>
                        <a:rPr lang="ru-RU" sz="1800" dirty="0">
                          <a:effectLst/>
                        </a:rPr>
                        <a:t>13. Передано ТОВ «Статус» товар за </a:t>
                      </a:r>
                      <a:r>
                        <a:rPr lang="ru-RU" sz="1800" dirty="0" err="1">
                          <a:effectLst/>
                        </a:rPr>
                        <a:t>бартерним</a:t>
                      </a:r>
                      <a:r>
                        <a:rPr lang="ru-RU" sz="1800" dirty="0">
                          <a:effectLst/>
                        </a:rPr>
                        <a:t> </a:t>
                      </a:r>
                      <a:r>
                        <a:rPr lang="ru-RU" sz="1800" dirty="0" smtClean="0">
                          <a:effectLst/>
                        </a:rPr>
                        <a:t>контрактом </a:t>
                      </a:r>
                      <a:r>
                        <a:rPr lang="ru-RU" sz="1800" i="1" dirty="0" smtClean="0">
                          <a:effectLst/>
                        </a:rPr>
                        <a:t>(12000+3000)</a:t>
                      </a:r>
                      <a:endParaRPr lang="ru-RU" sz="1800" i="1" dirty="0">
                        <a:solidFill>
                          <a:srgbClr val="000000"/>
                        </a:solidFill>
                        <a:effectLst/>
                      </a:endParaRPr>
                    </a:p>
                  </a:txBody>
                  <a:tcPr marL="2104" marR="2104" marT="2104" marB="2104"/>
                </a:tc>
                <a:tc>
                  <a:txBody>
                    <a:bodyPr/>
                    <a:lstStyle/>
                    <a:p>
                      <a:pPr algn="ctr" fontAlgn="base"/>
                      <a:r>
                        <a:rPr lang="ru-RU" sz="1800">
                          <a:effectLst/>
                        </a:rPr>
                        <a:t>361</a:t>
                      </a:r>
                      <a:endParaRPr lang="ru-RU" sz="1800">
                        <a:solidFill>
                          <a:srgbClr val="000000"/>
                        </a:solidFill>
                        <a:effectLst/>
                      </a:endParaRPr>
                    </a:p>
                  </a:txBody>
                  <a:tcPr marL="2104" marR="2104" marT="2104" marB="2104"/>
                </a:tc>
                <a:tc>
                  <a:txBody>
                    <a:bodyPr/>
                    <a:lstStyle/>
                    <a:p>
                      <a:pPr algn="ctr" fontAlgn="base"/>
                      <a:r>
                        <a:rPr lang="ru-RU" sz="1800">
                          <a:effectLst/>
                        </a:rPr>
                        <a:t>702</a:t>
                      </a:r>
                      <a:endParaRPr lang="ru-RU" sz="1800">
                        <a:solidFill>
                          <a:srgbClr val="000000"/>
                        </a:solidFill>
                        <a:effectLst/>
                      </a:endParaRPr>
                    </a:p>
                  </a:txBody>
                  <a:tcPr marL="2104" marR="2104" marT="2104" marB="2104"/>
                </a:tc>
                <a:tc>
                  <a:txBody>
                    <a:bodyPr/>
                    <a:lstStyle/>
                    <a:p>
                      <a:pPr algn="ctr" fontAlgn="base"/>
                      <a:r>
                        <a:rPr lang="ru-RU" sz="1800" dirty="0" smtClean="0">
                          <a:effectLst/>
                        </a:rPr>
                        <a:t>15000</a:t>
                      </a:r>
                      <a:endParaRPr lang="ru-RU" sz="1800" dirty="0">
                        <a:solidFill>
                          <a:srgbClr val="000000"/>
                        </a:solidFill>
                        <a:effectLst/>
                      </a:endParaRPr>
                    </a:p>
                  </a:txBody>
                  <a:tcPr marL="2104" marR="2104" marT="2104" marB="2104"/>
                </a:tc>
              </a:tr>
              <a:tr h="287274">
                <a:tc>
                  <a:txBody>
                    <a:bodyPr/>
                    <a:lstStyle/>
                    <a:p>
                      <a:pPr marL="0" marR="0" indent="0" algn="l" defTabSz="457200" rtl="0" eaLnBrk="1" fontAlgn="base" latinLnBrk="0" hangingPunct="1">
                        <a:lnSpc>
                          <a:spcPct val="100000"/>
                        </a:lnSpc>
                        <a:spcBef>
                          <a:spcPts val="0"/>
                        </a:spcBef>
                        <a:spcAft>
                          <a:spcPts val="0"/>
                        </a:spcAft>
                        <a:buClrTx/>
                        <a:buSzTx/>
                        <a:buFontTx/>
                        <a:buNone/>
                        <a:tabLst/>
                        <a:defRPr/>
                      </a:pPr>
                      <a:r>
                        <a:rPr lang="ru-RU" sz="1800" dirty="0">
                          <a:effectLst/>
                        </a:rPr>
                        <a:t>14. </a:t>
                      </a:r>
                      <a:r>
                        <a:rPr lang="ru-RU" sz="1800" dirty="0" err="1">
                          <a:effectLst/>
                        </a:rPr>
                        <a:t>Нараховано</a:t>
                      </a:r>
                      <a:r>
                        <a:rPr lang="ru-RU" sz="1800" dirty="0">
                          <a:effectLst/>
                        </a:rPr>
                        <a:t> </a:t>
                      </a:r>
                      <a:r>
                        <a:rPr lang="ru-RU" sz="1800" dirty="0" err="1">
                          <a:effectLst/>
                        </a:rPr>
                        <a:t>податкові</a:t>
                      </a:r>
                      <a:r>
                        <a:rPr lang="ru-RU" sz="1800" dirty="0">
                          <a:effectLst/>
                        </a:rPr>
                        <a:t> </a:t>
                      </a:r>
                      <a:r>
                        <a:rPr lang="ru-RU" sz="1800" dirty="0" err="1">
                          <a:effectLst/>
                        </a:rPr>
                        <a:t>зобов’язання</a:t>
                      </a:r>
                      <a:r>
                        <a:rPr lang="ru-RU" sz="1800" dirty="0">
                          <a:effectLst/>
                        </a:rPr>
                        <a:t> з </a:t>
                      </a:r>
                      <a:r>
                        <a:rPr lang="ru-RU" sz="1800" dirty="0" smtClean="0">
                          <a:effectLst/>
                        </a:rPr>
                        <a:t>ПДВ. </a:t>
                      </a:r>
                      <a:r>
                        <a:rPr lang="ru-RU" sz="1800" i="1" dirty="0" smtClean="0">
                          <a:effectLst/>
                        </a:rPr>
                        <a:t>ПДВ </a:t>
                      </a:r>
                      <a:r>
                        <a:rPr lang="ru-RU" sz="1800" i="1" dirty="0" err="1" smtClean="0">
                          <a:effectLst/>
                        </a:rPr>
                        <a:t>нараховують</a:t>
                      </a:r>
                      <a:r>
                        <a:rPr lang="ru-RU" sz="1800" i="1" dirty="0" smtClean="0">
                          <a:effectLst/>
                        </a:rPr>
                        <a:t> </a:t>
                      </a:r>
                      <a:r>
                        <a:rPr lang="ru-RU" sz="1800" i="1" dirty="0" err="1" smtClean="0">
                          <a:effectLst/>
                        </a:rPr>
                        <a:t>виходячи</a:t>
                      </a:r>
                      <a:r>
                        <a:rPr lang="ru-RU" sz="1800" i="1" dirty="0" smtClean="0">
                          <a:effectLst/>
                        </a:rPr>
                        <a:t> з </a:t>
                      </a:r>
                      <a:r>
                        <a:rPr lang="ru-RU" sz="1800" i="1" dirty="0" err="1" smtClean="0">
                          <a:effectLst/>
                        </a:rPr>
                        <a:t>договірної</a:t>
                      </a:r>
                      <a:r>
                        <a:rPr lang="ru-RU" sz="1800" i="1" dirty="0" smtClean="0">
                          <a:effectLst/>
                        </a:rPr>
                        <a:t> </a:t>
                      </a:r>
                      <a:r>
                        <a:rPr lang="ru-RU" sz="1800" i="1" dirty="0" err="1" smtClean="0">
                          <a:effectLst/>
                        </a:rPr>
                        <a:t>вартості</a:t>
                      </a:r>
                      <a:r>
                        <a:rPr lang="ru-RU" sz="1800" i="1" dirty="0" smtClean="0">
                          <a:effectLst/>
                        </a:rPr>
                        <a:t> товару «Б», </a:t>
                      </a:r>
                      <a:r>
                        <a:rPr lang="ru-RU" sz="1800" i="1" dirty="0" err="1" smtClean="0">
                          <a:effectLst/>
                        </a:rPr>
                        <a:t>зазначеної</a:t>
                      </a:r>
                      <a:r>
                        <a:rPr lang="ru-RU" sz="1800" i="1" dirty="0" smtClean="0">
                          <a:effectLst/>
                        </a:rPr>
                        <a:t> у ПН.</a:t>
                      </a:r>
                      <a:endParaRPr lang="ru-RU" sz="1800" i="1" dirty="0" smtClean="0">
                        <a:solidFill>
                          <a:srgbClr val="000000"/>
                        </a:solidFill>
                        <a:effectLst/>
                      </a:endParaRPr>
                    </a:p>
                  </a:txBody>
                  <a:tcPr marL="2104" marR="2104" marT="2104" marB="2104"/>
                </a:tc>
                <a:tc>
                  <a:txBody>
                    <a:bodyPr/>
                    <a:lstStyle/>
                    <a:p>
                      <a:pPr algn="ctr" fontAlgn="base"/>
                      <a:r>
                        <a:rPr lang="ru-RU" sz="1800">
                          <a:effectLst/>
                        </a:rPr>
                        <a:t>702</a:t>
                      </a:r>
                      <a:endParaRPr lang="ru-RU" sz="1800">
                        <a:solidFill>
                          <a:srgbClr val="000000"/>
                        </a:solidFill>
                        <a:effectLst/>
                      </a:endParaRPr>
                    </a:p>
                  </a:txBody>
                  <a:tcPr marL="2104" marR="2104" marT="2104" marB="2104"/>
                </a:tc>
                <a:tc>
                  <a:txBody>
                    <a:bodyPr/>
                    <a:lstStyle/>
                    <a:p>
                      <a:pPr algn="ctr" fontAlgn="base"/>
                      <a:r>
                        <a:rPr lang="ru-RU" sz="1800">
                          <a:effectLst/>
                        </a:rPr>
                        <a:t>641/ПДВ</a:t>
                      </a:r>
                      <a:endParaRPr lang="ru-RU" sz="1800">
                        <a:solidFill>
                          <a:srgbClr val="000000"/>
                        </a:solidFill>
                        <a:effectLst/>
                      </a:endParaRPr>
                    </a:p>
                  </a:txBody>
                  <a:tcPr marL="2104" marR="2104" marT="2104" marB="2104"/>
                </a:tc>
                <a:tc>
                  <a:txBody>
                    <a:bodyPr/>
                    <a:lstStyle/>
                    <a:p>
                      <a:pPr algn="ctr" fontAlgn="base"/>
                      <a:r>
                        <a:rPr lang="ru-RU" sz="1800" dirty="0" smtClean="0">
                          <a:effectLst/>
                        </a:rPr>
                        <a:t>2500</a:t>
                      </a:r>
                      <a:endParaRPr lang="ru-RU" sz="1800" dirty="0">
                        <a:solidFill>
                          <a:srgbClr val="000000"/>
                        </a:solidFill>
                        <a:effectLst/>
                      </a:endParaRPr>
                    </a:p>
                  </a:txBody>
                  <a:tcPr marL="2104" marR="2104" marT="2104" marB="2104"/>
                </a:tc>
              </a:tr>
              <a:tr h="230857">
                <a:tc>
                  <a:txBody>
                    <a:bodyPr/>
                    <a:lstStyle/>
                    <a:p>
                      <a:pPr fontAlgn="base"/>
                      <a:r>
                        <a:rPr lang="ru-RU" sz="1800" dirty="0">
                          <a:effectLst/>
                        </a:rPr>
                        <a:t>15. Списано </a:t>
                      </a:r>
                      <a:r>
                        <a:rPr lang="ru-RU" sz="1800" dirty="0" err="1">
                          <a:effectLst/>
                        </a:rPr>
                        <a:t>собівартість</a:t>
                      </a:r>
                      <a:r>
                        <a:rPr lang="ru-RU" sz="1800" dirty="0">
                          <a:effectLst/>
                        </a:rPr>
                        <a:t> </a:t>
                      </a:r>
                      <a:r>
                        <a:rPr lang="ru-RU" sz="1800" dirty="0" err="1">
                          <a:effectLst/>
                        </a:rPr>
                        <a:t>переданого</a:t>
                      </a:r>
                      <a:r>
                        <a:rPr lang="ru-RU" sz="1800" dirty="0">
                          <a:effectLst/>
                        </a:rPr>
                        <a:t> товару</a:t>
                      </a:r>
                      <a:endParaRPr lang="ru-RU" sz="1800" dirty="0">
                        <a:solidFill>
                          <a:srgbClr val="000000"/>
                        </a:solidFill>
                        <a:effectLst/>
                      </a:endParaRPr>
                    </a:p>
                  </a:txBody>
                  <a:tcPr marL="2104" marR="2104" marT="2104" marB="2104"/>
                </a:tc>
                <a:tc>
                  <a:txBody>
                    <a:bodyPr/>
                    <a:lstStyle/>
                    <a:p>
                      <a:pPr algn="ctr" fontAlgn="base"/>
                      <a:r>
                        <a:rPr lang="ru-RU" sz="1800">
                          <a:effectLst/>
                        </a:rPr>
                        <a:t>902</a:t>
                      </a:r>
                      <a:endParaRPr lang="ru-RU" sz="1800">
                        <a:solidFill>
                          <a:srgbClr val="000000"/>
                        </a:solidFill>
                        <a:effectLst/>
                      </a:endParaRPr>
                    </a:p>
                  </a:txBody>
                  <a:tcPr marL="2104" marR="2104" marT="2104" marB="2104"/>
                </a:tc>
                <a:tc>
                  <a:txBody>
                    <a:bodyPr/>
                    <a:lstStyle/>
                    <a:p>
                      <a:pPr algn="ctr" fontAlgn="base"/>
                      <a:r>
                        <a:rPr lang="ru-RU" sz="1800">
                          <a:effectLst/>
                        </a:rPr>
                        <a:t>281/Б</a:t>
                      </a:r>
                      <a:endParaRPr lang="ru-RU" sz="1800">
                        <a:solidFill>
                          <a:srgbClr val="000000"/>
                        </a:solidFill>
                        <a:effectLst/>
                      </a:endParaRPr>
                    </a:p>
                  </a:txBody>
                  <a:tcPr marL="2104" marR="2104" marT="2104" marB="2104"/>
                </a:tc>
                <a:tc>
                  <a:txBody>
                    <a:bodyPr/>
                    <a:lstStyle/>
                    <a:p>
                      <a:pPr algn="ctr" fontAlgn="base"/>
                      <a:r>
                        <a:rPr lang="ru-RU" sz="1800">
                          <a:effectLst/>
                        </a:rPr>
                        <a:t>11000</a:t>
                      </a:r>
                      <a:endParaRPr lang="ru-RU" sz="1800">
                        <a:solidFill>
                          <a:srgbClr val="000000"/>
                        </a:solidFill>
                        <a:effectLst/>
                      </a:endParaRPr>
                    </a:p>
                  </a:txBody>
                  <a:tcPr marL="2104" marR="2104" marT="2104" marB="2104"/>
                </a:tc>
              </a:tr>
              <a:tr h="569355">
                <a:tc>
                  <a:txBody>
                    <a:bodyPr/>
                    <a:lstStyle/>
                    <a:p>
                      <a:pPr fontAlgn="base"/>
                      <a:r>
                        <a:rPr lang="ru-RU" sz="1800">
                          <a:effectLst/>
                        </a:rPr>
                        <a:t>16. Оприбутковано товар «А» від ТОВ «Статус» (після переходу права власності на товар)</a:t>
                      </a:r>
                      <a:endParaRPr lang="ru-RU" sz="1800">
                        <a:solidFill>
                          <a:srgbClr val="000000"/>
                        </a:solidFill>
                        <a:effectLst/>
                      </a:endParaRPr>
                    </a:p>
                  </a:txBody>
                  <a:tcPr marL="2104" marR="2104" marT="2104" marB="2104"/>
                </a:tc>
                <a:tc>
                  <a:txBody>
                    <a:bodyPr/>
                    <a:lstStyle/>
                    <a:p>
                      <a:pPr algn="ctr" fontAlgn="base"/>
                      <a:r>
                        <a:rPr lang="ru-RU" sz="1800">
                          <a:effectLst/>
                        </a:rPr>
                        <a:t>281/А</a:t>
                      </a:r>
                      <a:endParaRPr lang="ru-RU" sz="1800">
                        <a:solidFill>
                          <a:srgbClr val="000000"/>
                        </a:solidFill>
                        <a:effectLst/>
                      </a:endParaRPr>
                    </a:p>
                  </a:txBody>
                  <a:tcPr marL="2104" marR="2104" marT="2104" marB="2104"/>
                </a:tc>
                <a:tc>
                  <a:txBody>
                    <a:bodyPr/>
                    <a:lstStyle/>
                    <a:p>
                      <a:pPr algn="ctr" fontAlgn="base"/>
                      <a:r>
                        <a:rPr lang="ru-RU" sz="1800">
                          <a:effectLst/>
                        </a:rPr>
                        <a:t>631</a:t>
                      </a:r>
                      <a:endParaRPr lang="ru-RU" sz="1800">
                        <a:solidFill>
                          <a:srgbClr val="000000"/>
                        </a:solidFill>
                        <a:effectLst/>
                      </a:endParaRPr>
                    </a:p>
                  </a:txBody>
                  <a:tcPr marL="2104" marR="2104" marT="2104" marB="2104"/>
                </a:tc>
                <a:tc>
                  <a:txBody>
                    <a:bodyPr/>
                    <a:lstStyle/>
                    <a:p>
                      <a:pPr algn="ctr" fontAlgn="base"/>
                      <a:r>
                        <a:rPr lang="ru-RU" sz="1800">
                          <a:effectLst/>
                        </a:rPr>
                        <a:t>10000</a:t>
                      </a:r>
                      <a:endParaRPr lang="ru-RU" sz="1800">
                        <a:solidFill>
                          <a:srgbClr val="000000"/>
                        </a:solidFill>
                        <a:effectLst/>
                      </a:endParaRPr>
                    </a:p>
                  </a:txBody>
                  <a:tcPr marL="2104" marR="2104" marT="2104" marB="2104"/>
                </a:tc>
              </a:tr>
              <a:tr h="287274">
                <a:tc>
                  <a:txBody>
                    <a:bodyPr/>
                    <a:lstStyle/>
                    <a:p>
                      <a:pPr fontAlgn="base"/>
                      <a:r>
                        <a:rPr lang="ru-RU" sz="1800">
                          <a:effectLst/>
                        </a:rPr>
                        <a:t>17. Відображено ПДВ за отриманим товаром</a:t>
                      </a:r>
                      <a:endParaRPr lang="ru-RU" sz="1800">
                        <a:solidFill>
                          <a:srgbClr val="000000"/>
                        </a:solidFill>
                        <a:effectLst/>
                      </a:endParaRPr>
                    </a:p>
                  </a:txBody>
                  <a:tcPr marL="2104" marR="2104" marT="2104" marB="2104"/>
                </a:tc>
                <a:tc>
                  <a:txBody>
                    <a:bodyPr/>
                    <a:lstStyle/>
                    <a:p>
                      <a:pPr algn="ctr" fontAlgn="base"/>
                      <a:r>
                        <a:rPr lang="ru-RU" sz="1800">
                          <a:effectLst/>
                        </a:rPr>
                        <a:t>644</a:t>
                      </a:r>
                      <a:endParaRPr lang="ru-RU" sz="1800">
                        <a:solidFill>
                          <a:srgbClr val="000000"/>
                        </a:solidFill>
                        <a:effectLst/>
                      </a:endParaRPr>
                    </a:p>
                  </a:txBody>
                  <a:tcPr marL="2104" marR="2104" marT="2104" marB="2104"/>
                </a:tc>
                <a:tc>
                  <a:txBody>
                    <a:bodyPr/>
                    <a:lstStyle/>
                    <a:p>
                      <a:pPr algn="ctr" fontAlgn="base"/>
                      <a:r>
                        <a:rPr lang="ru-RU" sz="1800">
                          <a:effectLst/>
                        </a:rPr>
                        <a:t>631</a:t>
                      </a:r>
                      <a:endParaRPr lang="ru-RU" sz="1800">
                        <a:solidFill>
                          <a:srgbClr val="000000"/>
                        </a:solidFill>
                        <a:effectLst/>
                      </a:endParaRPr>
                    </a:p>
                  </a:txBody>
                  <a:tcPr marL="2104" marR="2104" marT="2104" marB="2104"/>
                </a:tc>
                <a:tc>
                  <a:txBody>
                    <a:bodyPr/>
                    <a:lstStyle/>
                    <a:p>
                      <a:pPr algn="ctr" fontAlgn="base"/>
                      <a:r>
                        <a:rPr lang="ru-RU" sz="1800">
                          <a:effectLst/>
                        </a:rPr>
                        <a:t>2000</a:t>
                      </a:r>
                      <a:endParaRPr lang="ru-RU" sz="1800">
                        <a:solidFill>
                          <a:srgbClr val="000000"/>
                        </a:solidFill>
                        <a:effectLst/>
                      </a:endParaRPr>
                    </a:p>
                  </a:txBody>
                  <a:tcPr marL="2104" marR="2104" marT="2104" marB="2104"/>
                </a:tc>
              </a:tr>
              <a:tr h="287274">
                <a:tc>
                  <a:txBody>
                    <a:bodyPr/>
                    <a:lstStyle/>
                    <a:p>
                      <a:pPr fontAlgn="base"/>
                      <a:r>
                        <a:rPr lang="ru-RU" sz="1800">
                          <a:effectLst/>
                        </a:rPr>
                        <a:t>18. Списано товар «А» із забалансового субрахунку</a:t>
                      </a:r>
                      <a:endParaRPr lang="ru-RU" sz="1800">
                        <a:solidFill>
                          <a:srgbClr val="000000"/>
                        </a:solidFill>
                        <a:effectLst/>
                      </a:endParaRPr>
                    </a:p>
                  </a:txBody>
                  <a:tcPr marL="2104" marR="2104" marT="2104" marB="2104"/>
                </a:tc>
                <a:tc>
                  <a:txBody>
                    <a:bodyPr/>
                    <a:lstStyle/>
                    <a:p>
                      <a:pPr algn="ctr" fontAlgn="base"/>
                      <a:r>
                        <a:rPr lang="ru-RU" sz="1800">
                          <a:effectLst/>
                        </a:rPr>
                        <a:t>—</a:t>
                      </a:r>
                      <a:endParaRPr lang="ru-RU" sz="1800">
                        <a:solidFill>
                          <a:srgbClr val="000000"/>
                        </a:solidFill>
                        <a:effectLst/>
                      </a:endParaRPr>
                    </a:p>
                  </a:txBody>
                  <a:tcPr marL="2104" marR="2104" marT="2104" marB="2104"/>
                </a:tc>
                <a:tc>
                  <a:txBody>
                    <a:bodyPr/>
                    <a:lstStyle/>
                    <a:p>
                      <a:pPr algn="ctr" fontAlgn="base"/>
                      <a:r>
                        <a:rPr lang="ru-RU" sz="1800">
                          <a:effectLst/>
                        </a:rPr>
                        <a:t>023</a:t>
                      </a:r>
                      <a:endParaRPr lang="ru-RU" sz="1800">
                        <a:solidFill>
                          <a:srgbClr val="000000"/>
                        </a:solidFill>
                        <a:effectLst/>
                      </a:endParaRPr>
                    </a:p>
                  </a:txBody>
                  <a:tcPr marL="2104" marR="2104" marT="2104" marB="2104"/>
                </a:tc>
                <a:tc>
                  <a:txBody>
                    <a:bodyPr/>
                    <a:lstStyle/>
                    <a:p>
                      <a:pPr algn="ctr" fontAlgn="base"/>
                      <a:r>
                        <a:rPr lang="ru-RU" sz="1800">
                          <a:effectLst/>
                        </a:rPr>
                        <a:t>12000</a:t>
                      </a:r>
                      <a:endParaRPr lang="ru-RU" sz="1800">
                        <a:solidFill>
                          <a:srgbClr val="000000"/>
                        </a:solidFill>
                        <a:effectLst/>
                      </a:endParaRPr>
                    </a:p>
                  </a:txBody>
                  <a:tcPr marL="2104" marR="2104" marT="2104" marB="2104"/>
                </a:tc>
              </a:tr>
              <a:tr h="343690">
                <a:tc>
                  <a:txBody>
                    <a:bodyPr/>
                    <a:lstStyle/>
                    <a:p>
                      <a:pPr fontAlgn="base"/>
                      <a:r>
                        <a:rPr lang="ru-RU" sz="1800">
                          <a:effectLst/>
                        </a:rPr>
                        <a:t>19. Отримано від ТОВ «Статус» доплату за товар</a:t>
                      </a:r>
                      <a:endParaRPr lang="ru-RU" sz="1800">
                        <a:solidFill>
                          <a:srgbClr val="000000"/>
                        </a:solidFill>
                        <a:effectLst/>
                      </a:endParaRPr>
                    </a:p>
                  </a:txBody>
                  <a:tcPr marL="2104" marR="2104" marT="2104" marB="2104"/>
                </a:tc>
                <a:tc>
                  <a:txBody>
                    <a:bodyPr/>
                    <a:lstStyle/>
                    <a:p>
                      <a:pPr algn="ctr" fontAlgn="base"/>
                      <a:r>
                        <a:rPr lang="ru-RU" sz="1800">
                          <a:effectLst/>
                        </a:rPr>
                        <a:t>311</a:t>
                      </a:r>
                      <a:endParaRPr lang="ru-RU" sz="1800">
                        <a:solidFill>
                          <a:srgbClr val="000000"/>
                        </a:solidFill>
                        <a:effectLst/>
                      </a:endParaRPr>
                    </a:p>
                  </a:txBody>
                  <a:tcPr marL="2104" marR="2104" marT="2104" marB="2104"/>
                </a:tc>
                <a:tc>
                  <a:txBody>
                    <a:bodyPr/>
                    <a:lstStyle/>
                    <a:p>
                      <a:pPr algn="ctr" fontAlgn="base"/>
                      <a:r>
                        <a:rPr lang="ru-RU" sz="1800">
                          <a:effectLst/>
                        </a:rPr>
                        <a:t>361</a:t>
                      </a:r>
                      <a:endParaRPr lang="ru-RU" sz="1800">
                        <a:solidFill>
                          <a:srgbClr val="000000"/>
                        </a:solidFill>
                        <a:effectLst/>
                      </a:endParaRPr>
                    </a:p>
                  </a:txBody>
                  <a:tcPr marL="2104" marR="2104" marT="2104" marB="2104"/>
                </a:tc>
                <a:tc>
                  <a:txBody>
                    <a:bodyPr/>
                    <a:lstStyle/>
                    <a:p>
                      <a:pPr algn="ctr" fontAlgn="base"/>
                      <a:r>
                        <a:rPr lang="ru-RU" sz="1800">
                          <a:effectLst/>
                        </a:rPr>
                        <a:t>3000</a:t>
                      </a:r>
                      <a:endParaRPr lang="ru-RU" sz="1800">
                        <a:solidFill>
                          <a:srgbClr val="000000"/>
                        </a:solidFill>
                        <a:effectLst/>
                      </a:endParaRPr>
                    </a:p>
                  </a:txBody>
                  <a:tcPr marL="2104" marR="2104" marT="2104" marB="2104"/>
                </a:tc>
              </a:tr>
              <a:tr h="287274">
                <a:tc>
                  <a:txBody>
                    <a:bodyPr/>
                    <a:lstStyle/>
                    <a:p>
                      <a:pPr fontAlgn="base"/>
                      <a:r>
                        <a:rPr lang="ru-RU" sz="1800">
                          <a:effectLst/>
                        </a:rPr>
                        <a:t>20. Відображено залік заборгованостей</a:t>
                      </a:r>
                      <a:endParaRPr lang="ru-RU" sz="1800">
                        <a:solidFill>
                          <a:srgbClr val="000000"/>
                        </a:solidFill>
                        <a:effectLst/>
                      </a:endParaRPr>
                    </a:p>
                  </a:txBody>
                  <a:tcPr marL="2104" marR="2104" marT="2104" marB="2104"/>
                </a:tc>
                <a:tc>
                  <a:txBody>
                    <a:bodyPr/>
                    <a:lstStyle/>
                    <a:p>
                      <a:pPr algn="ctr" fontAlgn="base"/>
                      <a:r>
                        <a:rPr lang="ru-RU" sz="1800">
                          <a:effectLst/>
                        </a:rPr>
                        <a:t>631</a:t>
                      </a:r>
                      <a:endParaRPr lang="ru-RU" sz="1800">
                        <a:solidFill>
                          <a:srgbClr val="000000"/>
                        </a:solidFill>
                        <a:effectLst/>
                      </a:endParaRPr>
                    </a:p>
                  </a:txBody>
                  <a:tcPr marL="2104" marR="2104" marT="2104" marB="2104"/>
                </a:tc>
                <a:tc>
                  <a:txBody>
                    <a:bodyPr/>
                    <a:lstStyle/>
                    <a:p>
                      <a:pPr algn="ctr" fontAlgn="base"/>
                      <a:r>
                        <a:rPr lang="ru-RU" sz="1800">
                          <a:effectLst/>
                        </a:rPr>
                        <a:t>361</a:t>
                      </a:r>
                      <a:endParaRPr lang="ru-RU" sz="1800">
                        <a:solidFill>
                          <a:srgbClr val="000000"/>
                        </a:solidFill>
                        <a:effectLst/>
                      </a:endParaRPr>
                    </a:p>
                  </a:txBody>
                  <a:tcPr marL="2104" marR="2104" marT="2104" marB="2104"/>
                </a:tc>
                <a:tc>
                  <a:txBody>
                    <a:bodyPr/>
                    <a:lstStyle/>
                    <a:p>
                      <a:pPr algn="ctr" fontAlgn="base"/>
                      <a:r>
                        <a:rPr lang="ru-RU" sz="1800">
                          <a:effectLst/>
                        </a:rPr>
                        <a:t>12000</a:t>
                      </a:r>
                      <a:endParaRPr lang="ru-RU" sz="1800">
                        <a:solidFill>
                          <a:srgbClr val="000000"/>
                        </a:solidFill>
                        <a:effectLst/>
                      </a:endParaRPr>
                    </a:p>
                  </a:txBody>
                  <a:tcPr marL="2104" marR="2104" marT="2104" marB="2104"/>
                </a:tc>
              </a:tr>
              <a:tr h="217729">
                <a:tc gridSpan="4">
                  <a:txBody>
                    <a:bodyPr/>
                    <a:lstStyle/>
                    <a:p>
                      <a:pPr fontAlgn="base"/>
                      <a:r>
                        <a:rPr lang="ru-RU" sz="1800">
                          <a:effectLst/>
                        </a:rPr>
                        <a:t>21. Списано на фінансові результати:</a:t>
                      </a:r>
                      <a:endParaRPr lang="ru-RU" sz="1800">
                        <a:solidFill>
                          <a:srgbClr val="000000"/>
                        </a:solidFill>
                        <a:effectLst/>
                      </a:endParaRPr>
                    </a:p>
                  </a:txBody>
                  <a:tcPr marL="2104" marR="2104" marT="2104" marB="2104"/>
                </a:tc>
                <a:tc hMerge="1">
                  <a:txBody>
                    <a:bodyPr/>
                    <a:lstStyle/>
                    <a:p>
                      <a:endParaRPr lang="ru-RU"/>
                    </a:p>
                  </a:txBody>
                  <a:tcPr/>
                </a:tc>
                <a:tc hMerge="1">
                  <a:txBody>
                    <a:bodyPr/>
                    <a:lstStyle/>
                    <a:p>
                      <a:endParaRPr lang="ru-RU"/>
                    </a:p>
                  </a:txBody>
                  <a:tcPr/>
                </a:tc>
                <a:tc hMerge="1">
                  <a:txBody>
                    <a:bodyPr/>
                    <a:lstStyle/>
                    <a:p>
                      <a:endParaRPr lang="ru-RU"/>
                    </a:p>
                  </a:txBody>
                  <a:tcPr/>
                </a:tc>
              </a:tr>
              <a:tr h="217729">
                <a:tc>
                  <a:txBody>
                    <a:bodyPr/>
                    <a:lstStyle/>
                    <a:p>
                      <a:pPr fontAlgn="base"/>
                      <a:r>
                        <a:rPr lang="ru-RU" sz="1800">
                          <a:effectLst/>
                        </a:rPr>
                        <a:t>• доходи</a:t>
                      </a:r>
                      <a:endParaRPr lang="ru-RU" sz="1800">
                        <a:solidFill>
                          <a:srgbClr val="000000"/>
                        </a:solidFill>
                        <a:effectLst/>
                      </a:endParaRPr>
                    </a:p>
                  </a:txBody>
                  <a:tcPr marL="2104" marR="2104" marT="2104" marB="2104"/>
                </a:tc>
                <a:tc>
                  <a:txBody>
                    <a:bodyPr/>
                    <a:lstStyle/>
                    <a:p>
                      <a:pPr algn="ctr" fontAlgn="base"/>
                      <a:r>
                        <a:rPr lang="ru-RU" sz="1800">
                          <a:effectLst/>
                        </a:rPr>
                        <a:t>702</a:t>
                      </a:r>
                      <a:endParaRPr lang="ru-RU" sz="1800">
                        <a:solidFill>
                          <a:srgbClr val="000000"/>
                        </a:solidFill>
                        <a:effectLst/>
                      </a:endParaRPr>
                    </a:p>
                  </a:txBody>
                  <a:tcPr marL="2104" marR="2104" marT="2104" marB="2104"/>
                </a:tc>
                <a:tc>
                  <a:txBody>
                    <a:bodyPr/>
                    <a:lstStyle/>
                    <a:p>
                      <a:pPr algn="ctr" fontAlgn="base"/>
                      <a:r>
                        <a:rPr lang="ru-RU" sz="1800">
                          <a:effectLst/>
                        </a:rPr>
                        <a:t>791</a:t>
                      </a:r>
                      <a:endParaRPr lang="ru-RU" sz="1800">
                        <a:solidFill>
                          <a:srgbClr val="000000"/>
                        </a:solidFill>
                        <a:effectLst/>
                      </a:endParaRPr>
                    </a:p>
                  </a:txBody>
                  <a:tcPr marL="2104" marR="2104" marT="2104" marB="2104"/>
                </a:tc>
                <a:tc>
                  <a:txBody>
                    <a:bodyPr/>
                    <a:lstStyle/>
                    <a:p>
                      <a:pPr algn="ctr" fontAlgn="base"/>
                      <a:r>
                        <a:rPr lang="ru-RU" sz="1800">
                          <a:effectLst/>
                        </a:rPr>
                        <a:t>12500</a:t>
                      </a:r>
                      <a:endParaRPr lang="ru-RU" sz="1800">
                        <a:solidFill>
                          <a:srgbClr val="000000"/>
                        </a:solidFill>
                        <a:effectLst/>
                      </a:endParaRPr>
                    </a:p>
                  </a:txBody>
                  <a:tcPr marL="2104" marR="2104" marT="2104" marB="2104"/>
                </a:tc>
              </a:tr>
              <a:tr h="217729">
                <a:tc>
                  <a:txBody>
                    <a:bodyPr/>
                    <a:lstStyle/>
                    <a:p>
                      <a:pPr fontAlgn="base"/>
                      <a:r>
                        <a:rPr lang="ru-RU" sz="1800">
                          <a:effectLst/>
                        </a:rPr>
                        <a:t>• витрати</a:t>
                      </a:r>
                      <a:endParaRPr lang="ru-RU" sz="1800">
                        <a:solidFill>
                          <a:srgbClr val="000000"/>
                        </a:solidFill>
                        <a:effectLst/>
                      </a:endParaRPr>
                    </a:p>
                  </a:txBody>
                  <a:tcPr marL="2104" marR="2104" marT="2104" marB="2104"/>
                </a:tc>
                <a:tc>
                  <a:txBody>
                    <a:bodyPr/>
                    <a:lstStyle/>
                    <a:p>
                      <a:pPr algn="ctr" fontAlgn="base"/>
                      <a:r>
                        <a:rPr lang="ru-RU" sz="1800">
                          <a:effectLst/>
                        </a:rPr>
                        <a:t>791</a:t>
                      </a:r>
                      <a:endParaRPr lang="ru-RU" sz="1800">
                        <a:solidFill>
                          <a:srgbClr val="000000"/>
                        </a:solidFill>
                        <a:effectLst/>
                      </a:endParaRPr>
                    </a:p>
                  </a:txBody>
                  <a:tcPr marL="2104" marR="2104" marT="2104" marB="2104"/>
                </a:tc>
                <a:tc>
                  <a:txBody>
                    <a:bodyPr/>
                    <a:lstStyle/>
                    <a:p>
                      <a:pPr algn="ctr" fontAlgn="base"/>
                      <a:r>
                        <a:rPr lang="ru-RU" sz="1800" dirty="0">
                          <a:effectLst/>
                        </a:rPr>
                        <a:t>902</a:t>
                      </a:r>
                      <a:endParaRPr lang="ru-RU" sz="1800" dirty="0">
                        <a:solidFill>
                          <a:srgbClr val="000000"/>
                        </a:solidFill>
                        <a:effectLst/>
                      </a:endParaRPr>
                    </a:p>
                  </a:txBody>
                  <a:tcPr marL="2104" marR="2104" marT="2104" marB="2104"/>
                </a:tc>
                <a:tc>
                  <a:txBody>
                    <a:bodyPr/>
                    <a:lstStyle/>
                    <a:p>
                      <a:pPr algn="ctr" fontAlgn="base"/>
                      <a:r>
                        <a:rPr lang="ru-RU" sz="1800" dirty="0">
                          <a:effectLst/>
                        </a:rPr>
                        <a:t>11000</a:t>
                      </a:r>
                      <a:endParaRPr lang="ru-RU" sz="1800" dirty="0">
                        <a:solidFill>
                          <a:srgbClr val="000000"/>
                        </a:solidFill>
                        <a:effectLst/>
                      </a:endParaRPr>
                    </a:p>
                  </a:txBody>
                  <a:tcPr marL="2104" marR="2104" marT="2104" marB="2104"/>
                </a:tc>
              </a:tr>
            </a:tbl>
          </a:graphicData>
        </a:graphic>
      </p:graphicFrame>
    </p:spTree>
    <p:extLst>
      <p:ext uri="{BB962C8B-B14F-4D97-AF65-F5344CB8AC3E}">
        <p14:creationId xmlns:p14="http://schemas.microsoft.com/office/powerpoint/2010/main" val="38107624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941735485"/>
              </p:ext>
            </p:extLst>
          </p:nvPr>
        </p:nvGraphicFramePr>
        <p:xfrm>
          <a:off x="0" y="982952"/>
          <a:ext cx="12192000" cy="5875047"/>
        </p:xfrm>
        <a:graphic>
          <a:graphicData uri="http://schemas.openxmlformats.org/drawingml/2006/table">
            <a:tbl>
              <a:tblPr firstRow="1" bandRow="1">
                <a:tableStyleId>{073A0DAA-6AF3-43AB-8588-CEC1D06C72B9}</a:tableStyleId>
              </a:tblPr>
              <a:tblGrid>
                <a:gridCol w="748145">
                  <a:extLst>
                    <a:ext uri="{9D8B030D-6E8A-4147-A177-3AD203B41FA5}">
                      <a16:colId xmlns:a16="http://schemas.microsoft.com/office/drawing/2014/main" xmlns="" val="2389233843"/>
                    </a:ext>
                  </a:extLst>
                </a:gridCol>
                <a:gridCol w="8312728">
                  <a:extLst>
                    <a:ext uri="{9D8B030D-6E8A-4147-A177-3AD203B41FA5}">
                      <a16:colId xmlns:a16="http://schemas.microsoft.com/office/drawing/2014/main" xmlns="" val="1575551112"/>
                    </a:ext>
                  </a:extLst>
                </a:gridCol>
                <a:gridCol w="1593272">
                  <a:extLst>
                    <a:ext uri="{9D8B030D-6E8A-4147-A177-3AD203B41FA5}">
                      <a16:colId xmlns:a16="http://schemas.microsoft.com/office/drawing/2014/main" xmlns="" val="3884966965"/>
                    </a:ext>
                  </a:extLst>
                </a:gridCol>
                <a:gridCol w="1537855">
                  <a:extLst>
                    <a:ext uri="{9D8B030D-6E8A-4147-A177-3AD203B41FA5}">
                      <a16:colId xmlns:a16="http://schemas.microsoft.com/office/drawing/2014/main" xmlns="" val="3905401110"/>
                    </a:ext>
                  </a:extLst>
                </a:gridCol>
              </a:tblGrid>
              <a:tr h="439875">
                <a:tc rowSpan="2">
                  <a:txBody>
                    <a:bodyPr/>
                    <a:lstStyle/>
                    <a:p>
                      <a:r>
                        <a:rPr lang="uk-UA" dirty="0" smtClean="0"/>
                        <a:t>№ з/п</a:t>
                      </a:r>
                      <a:endParaRPr lang="uk-UA" dirty="0"/>
                    </a:p>
                  </a:txBody>
                  <a:tcPr/>
                </a:tc>
                <a:tc rowSpan="2">
                  <a:txBody>
                    <a:bodyPr/>
                    <a:lstStyle/>
                    <a:p>
                      <a:r>
                        <a:rPr lang="uk-UA" dirty="0" smtClean="0"/>
                        <a:t>Господарська операція</a:t>
                      </a:r>
                      <a:endParaRPr lang="uk-UA" dirty="0"/>
                    </a:p>
                  </a:txBody>
                  <a:tcPr/>
                </a:tc>
                <a:tc gridSpan="2">
                  <a:txBody>
                    <a:bodyPr/>
                    <a:lstStyle/>
                    <a:p>
                      <a:r>
                        <a:rPr lang="uk-UA" dirty="0" smtClean="0"/>
                        <a:t>Кореспонденція рахунків</a:t>
                      </a:r>
                      <a:endParaRPr lang="uk-UA" dirty="0"/>
                    </a:p>
                  </a:txBody>
                  <a:tcPr/>
                </a:tc>
                <a:tc hMerge="1">
                  <a:txBody>
                    <a:bodyPr/>
                    <a:lstStyle/>
                    <a:p>
                      <a:endParaRPr lang="uk-UA" dirty="0"/>
                    </a:p>
                  </a:txBody>
                  <a:tcPr/>
                </a:tc>
                <a:extLst>
                  <a:ext uri="{0D108BD9-81ED-4DB2-BD59-A6C34878D82A}">
                    <a16:rowId xmlns:a16="http://schemas.microsoft.com/office/drawing/2014/main" xmlns="" val="2612059972"/>
                  </a:ext>
                </a:extLst>
              </a:tr>
              <a:tr h="439875">
                <a:tc vMerge="1">
                  <a:txBody>
                    <a:bodyPr/>
                    <a:lstStyle/>
                    <a:p>
                      <a:endParaRPr lang="uk-UA" dirty="0"/>
                    </a:p>
                  </a:txBody>
                  <a:tcPr/>
                </a:tc>
                <a:tc vMerge="1">
                  <a:txBody>
                    <a:bodyPr/>
                    <a:lstStyle/>
                    <a:p>
                      <a:endParaRPr lang="uk-UA" dirty="0"/>
                    </a:p>
                  </a:txBody>
                  <a:tcPr/>
                </a:tc>
                <a:tc>
                  <a:txBody>
                    <a:bodyPr/>
                    <a:lstStyle/>
                    <a:p>
                      <a:r>
                        <a:rPr lang="uk-UA" dirty="0" smtClean="0">
                          <a:solidFill>
                            <a:schemeClr val="bg1"/>
                          </a:solidFill>
                        </a:rPr>
                        <a:t>Дебет</a:t>
                      </a:r>
                      <a:endParaRPr lang="uk-UA" dirty="0">
                        <a:solidFill>
                          <a:schemeClr val="bg1"/>
                        </a:solidFill>
                      </a:endParaRPr>
                    </a:p>
                  </a:txBody>
                  <a:tcPr>
                    <a:solidFill>
                      <a:schemeClr val="tx1"/>
                    </a:solidFill>
                  </a:tcPr>
                </a:tc>
                <a:tc>
                  <a:txBody>
                    <a:bodyPr/>
                    <a:lstStyle/>
                    <a:p>
                      <a:r>
                        <a:rPr lang="uk-UA" dirty="0" smtClean="0">
                          <a:solidFill>
                            <a:schemeClr val="bg1"/>
                          </a:solidFill>
                        </a:rPr>
                        <a:t>Кредит</a:t>
                      </a:r>
                      <a:endParaRPr lang="uk-UA" dirty="0">
                        <a:solidFill>
                          <a:schemeClr val="bg1"/>
                        </a:solidFill>
                      </a:endParaRPr>
                    </a:p>
                  </a:txBody>
                  <a:tcPr>
                    <a:solidFill>
                      <a:schemeClr val="tx1"/>
                    </a:solidFill>
                  </a:tcPr>
                </a:tc>
                <a:extLst>
                  <a:ext uri="{0D108BD9-81ED-4DB2-BD59-A6C34878D82A}">
                    <a16:rowId xmlns:a16="http://schemas.microsoft.com/office/drawing/2014/main" xmlns="" val="1899650632"/>
                  </a:ext>
                </a:extLst>
              </a:tr>
              <a:tr h="759237">
                <a:tc>
                  <a:txBody>
                    <a:bodyPr/>
                    <a:lstStyle/>
                    <a:p>
                      <a:r>
                        <a:rPr lang="uk-UA" dirty="0" smtClean="0"/>
                        <a:t>1</a:t>
                      </a:r>
                      <a:endParaRPr lang="uk-UA" dirty="0"/>
                    </a:p>
                  </a:txBody>
                  <a:tcPr/>
                </a:tc>
                <a:tc>
                  <a:txBody>
                    <a:bodyPr/>
                    <a:lstStyle/>
                    <a:p>
                      <a:r>
                        <a:rPr lang="uk-UA" dirty="0" smtClean="0"/>
                        <a:t>Оприбутковано виробничі запаси, повернуті з виробництва або виготовлені власними силами</a:t>
                      </a:r>
                      <a:endParaRPr lang="uk-UA" dirty="0"/>
                    </a:p>
                  </a:txBody>
                  <a:tcPr/>
                </a:tc>
                <a:tc>
                  <a:txBody>
                    <a:bodyPr/>
                    <a:lstStyle/>
                    <a:p>
                      <a:r>
                        <a:rPr lang="uk-UA" dirty="0" smtClean="0"/>
                        <a:t>20</a:t>
                      </a:r>
                      <a:endParaRPr lang="uk-UA" dirty="0"/>
                    </a:p>
                  </a:txBody>
                  <a:tcPr/>
                </a:tc>
                <a:tc>
                  <a:txBody>
                    <a:bodyPr/>
                    <a:lstStyle/>
                    <a:p>
                      <a:r>
                        <a:rPr lang="uk-UA" dirty="0" smtClean="0"/>
                        <a:t>23</a:t>
                      </a:r>
                      <a:endParaRPr lang="uk-UA" dirty="0"/>
                    </a:p>
                  </a:txBody>
                  <a:tcPr/>
                </a:tc>
                <a:extLst>
                  <a:ext uri="{0D108BD9-81ED-4DB2-BD59-A6C34878D82A}">
                    <a16:rowId xmlns:a16="http://schemas.microsoft.com/office/drawing/2014/main" xmlns="" val="4118218366"/>
                  </a:ext>
                </a:extLst>
              </a:tr>
              <a:tr h="759237">
                <a:tc>
                  <a:txBody>
                    <a:bodyPr/>
                    <a:lstStyle/>
                    <a:p>
                      <a:r>
                        <a:rPr lang="uk-UA" dirty="0" smtClean="0"/>
                        <a:t>2</a:t>
                      </a:r>
                      <a:endParaRPr lang="uk-UA" dirty="0"/>
                    </a:p>
                  </a:txBody>
                  <a:tcPr/>
                </a:tc>
                <a:tc>
                  <a:txBody>
                    <a:bodyPr/>
                    <a:lstStyle/>
                    <a:p>
                      <a:r>
                        <a:rPr lang="uk-UA" dirty="0" smtClean="0"/>
                        <a:t>Оприбутковано</a:t>
                      </a:r>
                      <a:r>
                        <a:rPr lang="uk-UA" baseline="0" dirty="0" smtClean="0"/>
                        <a:t> виробничі запаси як внесок до статутного капіталу засновниками підприємства</a:t>
                      </a:r>
                      <a:endParaRPr lang="uk-UA" dirty="0"/>
                    </a:p>
                  </a:txBody>
                  <a:tcPr/>
                </a:tc>
                <a:tc>
                  <a:txBody>
                    <a:bodyPr/>
                    <a:lstStyle/>
                    <a:p>
                      <a:r>
                        <a:rPr lang="uk-UA" dirty="0" smtClean="0"/>
                        <a:t>20</a:t>
                      </a:r>
                      <a:endParaRPr lang="uk-UA" dirty="0"/>
                    </a:p>
                  </a:txBody>
                  <a:tcPr/>
                </a:tc>
                <a:tc>
                  <a:txBody>
                    <a:bodyPr/>
                    <a:lstStyle/>
                    <a:p>
                      <a:r>
                        <a:rPr lang="uk-UA" dirty="0" smtClean="0"/>
                        <a:t>46</a:t>
                      </a:r>
                      <a:endParaRPr lang="uk-UA" dirty="0"/>
                    </a:p>
                  </a:txBody>
                  <a:tcPr/>
                </a:tc>
                <a:extLst>
                  <a:ext uri="{0D108BD9-81ED-4DB2-BD59-A6C34878D82A}">
                    <a16:rowId xmlns:a16="http://schemas.microsoft.com/office/drawing/2014/main" xmlns="" val="900544408"/>
                  </a:ext>
                </a:extLst>
              </a:tr>
              <a:tr h="439875">
                <a:tc>
                  <a:txBody>
                    <a:bodyPr/>
                    <a:lstStyle/>
                    <a:p>
                      <a:r>
                        <a:rPr lang="uk-UA" dirty="0" smtClean="0"/>
                        <a:t>3</a:t>
                      </a:r>
                      <a:endParaRPr lang="uk-UA" dirty="0"/>
                    </a:p>
                  </a:txBody>
                  <a:tcPr/>
                </a:tc>
                <a:tc>
                  <a:txBody>
                    <a:bodyPr/>
                    <a:lstStyle/>
                    <a:p>
                      <a:r>
                        <a:rPr lang="uk-UA" dirty="0" smtClean="0"/>
                        <a:t>Оприбутковано безоплатно отримані виробничі запаси</a:t>
                      </a:r>
                      <a:endParaRPr lang="uk-UA" dirty="0"/>
                    </a:p>
                  </a:txBody>
                  <a:tcPr/>
                </a:tc>
                <a:tc>
                  <a:txBody>
                    <a:bodyPr/>
                    <a:lstStyle/>
                    <a:p>
                      <a:r>
                        <a:rPr lang="uk-UA" dirty="0" smtClean="0"/>
                        <a:t>20</a:t>
                      </a:r>
                      <a:endParaRPr lang="uk-UA" dirty="0"/>
                    </a:p>
                  </a:txBody>
                  <a:tcPr/>
                </a:tc>
                <a:tc>
                  <a:txBody>
                    <a:bodyPr/>
                    <a:lstStyle/>
                    <a:p>
                      <a:r>
                        <a:rPr lang="uk-UA" dirty="0" smtClean="0"/>
                        <a:t>719</a:t>
                      </a:r>
                      <a:endParaRPr lang="uk-UA" dirty="0"/>
                    </a:p>
                  </a:txBody>
                  <a:tcPr/>
                </a:tc>
                <a:extLst>
                  <a:ext uri="{0D108BD9-81ED-4DB2-BD59-A6C34878D82A}">
                    <a16:rowId xmlns:a16="http://schemas.microsoft.com/office/drawing/2014/main" xmlns="" val="1950583018"/>
                  </a:ext>
                </a:extLst>
              </a:tr>
              <a:tr h="759237">
                <a:tc>
                  <a:txBody>
                    <a:bodyPr/>
                    <a:lstStyle/>
                    <a:p>
                      <a:r>
                        <a:rPr lang="uk-UA" dirty="0" smtClean="0"/>
                        <a:t>4</a:t>
                      </a:r>
                      <a:endParaRPr lang="uk-UA" dirty="0"/>
                    </a:p>
                  </a:txBody>
                  <a:tcPr/>
                </a:tc>
                <a:tc>
                  <a:txBody>
                    <a:bodyPr/>
                    <a:lstStyle/>
                    <a:p>
                      <a:r>
                        <a:rPr lang="uk-UA" dirty="0" smtClean="0"/>
                        <a:t>Оприбутковано надлишки виробничих запасів, виявлені в результаті інвентаризації</a:t>
                      </a:r>
                      <a:endParaRPr lang="uk-UA" dirty="0"/>
                    </a:p>
                  </a:txBody>
                  <a:tcPr/>
                </a:tc>
                <a:tc>
                  <a:txBody>
                    <a:bodyPr/>
                    <a:lstStyle/>
                    <a:p>
                      <a:r>
                        <a:rPr lang="uk-UA" dirty="0" smtClean="0"/>
                        <a:t>20</a:t>
                      </a:r>
                      <a:endParaRPr lang="uk-UA" dirty="0"/>
                    </a:p>
                  </a:txBody>
                  <a:tcPr/>
                </a:tc>
                <a:tc>
                  <a:txBody>
                    <a:bodyPr/>
                    <a:lstStyle/>
                    <a:p>
                      <a:r>
                        <a:rPr lang="uk-UA" dirty="0" smtClean="0"/>
                        <a:t>719</a:t>
                      </a:r>
                      <a:endParaRPr lang="uk-UA" dirty="0"/>
                    </a:p>
                  </a:txBody>
                  <a:tcPr/>
                </a:tc>
                <a:extLst>
                  <a:ext uri="{0D108BD9-81ED-4DB2-BD59-A6C34878D82A}">
                    <a16:rowId xmlns:a16="http://schemas.microsoft.com/office/drawing/2014/main" xmlns="" val="2254026481"/>
                  </a:ext>
                </a:extLst>
              </a:tr>
              <a:tr h="759237">
                <a:tc>
                  <a:txBody>
                    <a:bodyPr/>
                    <a:lstStyle/>
                    <a:p>
                      <a:r>
                        <a:rPr lang="uk-UA" dirty="0" smtClean="0"/>
                        <a:t>5</a:t>
                      </a:r>
                      <a:endParaRPr lang="uk-UA" dirty="0"/>
                    </a:p>
                  </a:txBody>
                  <a:tcPr/>
                </a:tc>
                <a:tc>
                  <a:txBody>
                    <a:bodyPr/>
                    <a:lstStyle/>
                    <a:p>
                      <a:r>
                        <a:rPr lang="uk-UA" dirty="0" smtClean="0"/>
                        <a:t>Зменшено суму браку на вартість відходів від бракованої продукції, яку переведено</a:t>
                      </a:r>
                      <a:r>
                        <a:rPr lang="uk-UA" baseline="0" dirty="0" smtClean="0"/>
                        <a:t> до складу виробничих запасів</a:t>
                      </a:r>
                      <a:endParaRPr lang="uk-UA" dirty="0"/>
                    </a:p>
                  </a:txBody>
                  <a:tcPr/>
                </a:tc>
                <a:tc>
                  <a:txBody>
                    <a:bodyPr/>
                    <a:lstStyle/>
                    <a:p>
                      <a:r>
                        <a:rPr lang="uk-UA" dirty="0" smtClean="0"/>
                        <a:t>20</a:t>
                      </a:r>
                      <a:endParaRPr lang="uk-UA" dirty="0"/>
                    </a:p>
                  </a:txBody>
                  <a:tcPr/>
                </a:tc>
                <a:tc>
                  <a:txBody>
                    <a:bodyPr/>
                    <a:lstStyle/>
                    <a:p>
                      <a:r>
                        <a:rPr lang="uk-UA" dirty="0" smtClean="0"/>
                        <a:t>24</a:t>
                      </a:r>
                      <a:endParaRPr lang="uk-UA" dirty="0"/>
                    </a:p>
                  </a:txBody>
                  <a:tcPr/>
                </a:tc>
                <a:extLst>
                  <a:ext uri="{0D108BD9-81ED-4DB2-BD59-A6C34878D82A}">
                    <a16:rowId xmlns:a16="http://schemas.microsoft.com/office/drawing/2014/main" xmlns="" val="366788138"/>
                  </a:ext>
                </a:extLst>
              </a:tr>
              <a:tr h="759237">
                <a:tc>
                  <a:txBody>
                    <a:bodyPr/>
                    <a:lstStyle/>
                    <a:p>
                      <a:r>
                        <a:rPr lang="uk-UA" dirty="0" smtClean="0"/>
                        <a:t>6</a:t>
                      </a:r>
                      <a:endParaRPr lang="uk-UA" dirty="0"/>
                    </a:p>
                  </a:txBody>
                  <a:tcPr/>
                </a:tc>
                <a:tc>
                  <a:txBody>
                    <a:bodyPr/>
                    <a:lstStyle/>
                    <a:p>
                      <a:r>
                        <a:rPr lang="uk-UA" dirty="0" smtClean="0"/>
                        <a:t>Переведено до складу запасів активи, що були придбані як товар для продажу</a:t>
                      </a:r>
                      <a:endParaRPr lang="uk-UA" dirty="0"/>
                    </a:p>
                  </a:txBody>
                  <a:tcPr/>
                </a:tc>
                <a:tc>
                  <a:txBody>
                    <a:bodyPr/>
                    <a:lstStyle/>
                    <a:p>
                      <a:r>
                        <a:rPr lang="uk-UA" dirty="0" smtClean="0"/>
                        <a:t>20</a:t>
                      </a:r>
                      <a:endParaRPr lang="uk-UA" dirty="0"/>
                    </a:p>
                  </a:txBody>
                  <a:tcPr/>
                </a:tc>
                <a:tc>
                  <a:txBody>
                    <a:bodyPr/>
                    <a:lstStyle/>
                    <a:p>
                      <a:r>
                        <a:rPr lang="uk-UA" dirty="0" smtClean="0"/>
                        <a:t>28</a:t>
                      </a:r>
                      <a:endParaRPr lang="uk-UA" dirty="0"/>
                    </a:p>
                  </a:txBody>
                  <a:tcPr/>
                </a:tc>
                <a:extLst>
                  <a:ext uri="{0D108BD9-81ED-4DB2-BD59-A6C34878D82A}">
                    <a16:rowId xmlns:a16="http://schemas.microsoft.com/office/drawing/2014/main" xmlns="" val="2948621963"/>
                  </a:ext>
                </a:extLst>
              </a:tr>
              <a:tr h="759237">
                <a:tc>
                  <a:txBody>
                    <a:bodyPr/>
                    <a:lstStyle/>
                    <a:p>
                      <a:r>
                        <a:rPr lang="uk-UA" dirty="0" smtClean="0"/>
                        <a:t>7</a:t>
                      </a:r>
                      <a:endParaRPr lang="uk-UA" dirty="0"/>
                    </a:p>
                  </a:txBody>
                  <a:tcPr/>
                </a:tc>
                <a:tc>
                  <a:txBody>
                    <a:bodyPr/>
                    <a:lstStyle/>
                    <a:p>
                      <a:r>
                        <a:rPr lang="uk-UA" dirty="0" smtClean="0"/>
                        <a:t>Відображено надходження виробничих запасів, отриманих як цільове фінансування</a:t>
                      </a:r>
                      <a:endParaRPr lang="uk-UA" dirty="0"/>
                    </a:p>
                  </a:txBody>
                  <a:tcPr/>
                </a:tc>
                <a:tc>
                  <a:txBody>
                    <a:bodyPr/>
                    <a:lstStyle/>
                    <a:p>
                      <a:r>
                        <a:rPr lang="uk-UA" dirty="0" smtClean="0"/>
                        <a:t>20</a:t>
                      </a:r>
                      <a:endParaRPr lang="uk-UA" dirty="0"/>
                    </a:p>
                  </a:txBody>
                  <a:tcPr/>
                </a:tc>
                <a:tc>
                  <a:txBody>
                    <a:bodyPr/>
                    <a:lstStyle/>
                    <a:p>
                      <a:r>
                        <a:rPr lang="uk-UA" dirty="0" smtClean="0"/>
                        <a:t>48</a:t>
                      </a:r>
                      <a:endParaRPr lang="uk-UA" dirty="0"/>
                    </a:p>
                  </a:txBody>
                  <a:tcPr/>
                </a:tc>
                <a:extLst>
                  <a:ext uri="{0D108BD9-81ED-4DB2-BD59-A6C34878D82A}">
                    <a16:rowId xmlns:a16="http://schemas.microsoft.com/office/drawing/2014/main" xmlns="" val="331386975"/>
                  </a:ext>
                </a:extLst>
              </a:tr>
            </a:tbl>
          </a:graphicData>
        </a:graphic>
      </p:graphicFrame>
      <p:sp>
        <p:nvSpPr>
          <p:cNvPr id="5" name="Объект 2"/>
          <p:cNvSpPr txBox="1">
            <a:spLocks/>
          </p:cNvSpPr>
          <p:nvPr/>
        </p:nvSpPr>
        <p:spPr>
          <a:xfrm>
            <a:off x="677507" y="331790"/>
            <a:ext cx="8596668" cy="485628"/>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uk-UA" sz="2400" dirty="0" smtClean="0">
                <a:solidFill>
                  <a:schemeClr val="tx1"/>
                </a:solidFill>
              </a:rPr>
              <a:t>Інші шляхи надходження виробничих запасів</a:t>
            </a:r>
            <a:endParaRPr lang="uk-UA" sz="2400" dirty="0">
              <a:solidFill>
                <a:schemeClr val="tx1"/>
              </a:solidFill>
            </a:endParaRPr>
          </a:p>
        </p:txBody>
      </p:sp>
    </p:spTree>
    <p:extLst>
      <p:ext uri="{BB962C8B-B14F-4D97-AF65-F5344CB8AC3E}">
        <p14:creationId xmlns:p14="http://schemas.microsoft.com/office/powerpoint/2010/main" val="3524020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smtClean="0"/>
              <a:t>1. Поняття</a:t>
            </a:r>
            <a:r>
              <a:rPr lang="uk-UA" dirty="0"/>
              <a:t>, визнання та класифікація виробничих </a:t>
            </a:r>
            <a:r>
              <a:rPr lang="uk-UA" dirty="0" smtClean="0"/>
              <a:t>запасів</a:t>
            </a:r>
            <a:endParaRPr lang="uk-UA" dirty="0"/>
          </a:p>
        </p:txBody>
      </p:sp>
      <p:sp>
        <p:nvSpPr>
          <p:cNvPr id="3" name="Объект 2"/>
          <p:cNvSpPr>
            <a:spLocks noGrp="1"/>
          </p:cNvSpPr>
          <p:nvPr>
            <p:ph idx="1"/>
          </p:nvPr>
        </p:nvSpPr>
        <p:spPr>
          <a:xfrm>
            <a:off x="677334" y="2432304"/>
            <a:ext cx="8596668" cy="3609058"/>
          </a:xfrm>
        </p:spPr>
        <p:txBody>
          <a:bodyPr/>
          <a:lstStyle/>
          <a:p>
            <a:pPr marL="0" indent="0">
              <a:buNone/>
            </a:pPr>
            <a:r>
              <a:rPr lang="uk-UA" altLang="uk-UA" sz="2400" dirty="0">
                <a:solidFill>
                  <a:schemeClr val="tx1"/>
                </a:solidFill>
              </a:rPr>
              <a:t>Методологічні засади формування в бухгалтерському обліку інформації про запаси, порядок розкриття інформації про них у фінансовій звітності визначаються </a:t>
            </a:r>
            <a:br>
              <a:rPr lang="uk-UA" altLang="uk-UA" sz="2400" dirty="0">
                <a:solidFill>
                  <a:schemeClr val="tx1"/>
                </a:solidFill>
              </a:rPr>
            </a:br>
            <a:r>
              <a:rPr lang="uk-UA" altLang="uk-UA" sz="2400" b="1" dirty="0" smtClean="0">
                <a:solidFill>
                  <a:schemeClr val="tx1"/>
                </a:solidFill>
              </a:rPr>
              <a:t>Національним положенням </a:t>
            </a:r>
            <a:r>
              <a:rPr lang="uk-UA" altLang="uk-UA" sz="2400" b="1" dirty="0">
                <a:solidFill>
                  <a:schemeClr val="tx1"/>
                </a:solidFill>
              </a:rPr>
              <a:t>(стандартом) бухгалтерського обліку 9 “Запаси" </a:t>
            </a:r>
            <a:r>
              <a:rPr lang="en-US" altLang="uk-UA" b="1" dirty="0">
                <a:solidFill>
                  <a:schemeClr val="tx1"/>
                </a:solidFill>
              </a:rPr>
              <a:t/>
            </a:r>
            <a:br>
              <a:rPr lang="en-US" altLang="uk-UA" b="1" dirty="0">
                <a:solidFill>
                  <a:schemeClr val="tx1"/>
                </a:solidFill>
              </a:rPr>
            </a:br>
            <a:endParaRPr lang="uk-UA" dirty="0">
              <a:solidFill>
                <a:schemeClr val="tx1"/>
              </a:solidFill>
            </a:endParaRPr>
          </a:p>
        </p:txBody>
      </p:sp>
    </p:spTree>
    <p:extLst>
      <p:ext uri="{BB962C8B-B14F-4D97-AF65-F5344CB8AC3E}">
        <p14:creationId xmlns:p14="http://schemas.microsoft.com/office/powerpoint/2010/main" val="2279021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4. Методи </a:t>
            </a:r>
            <a:r>
              <a:rPr lang="uk-UA" dirty="0"/>
              <a:t>оцінки запасів при </a:t>
            </a:r>
            <a:r>
              <a:rPr lang="uk-UA" dirty="0" smtClean="0"/>
              <a:t>вибутті</a:t>
            </a:r>
            <a:endParaRPr lang="uk-UA"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4092023844"/>
              </p:ext>
            </p:extLst>
          </p:nvPr>
        </p:nvGraphicFramePr>
        <p:xfrm>
          <a:off x="0" y="1538797"/>
          <a:ext cx="12192000" cy="5294388"/>
        </p:xfrm>
        <a:graphic>
          <a:graphicData uri="http://schemas.openxmlformats.org/drawingml/2006/table">
            <a:tbl>
              <a:tblPr firstRow="1" bandRow="1">
                <a:tableStyleId>{073A0DAA-6AF3-43AB-8588-CEC1D06C72B9}</a:tableStyleId>
              </a:tblPr>
              <a:tblGrid>
                <a:gridCol w="950976">
                  <a:extLst>
                    <a:ext uri="{9D8B030D-6E8A-4147-A177-3AD203B41FA5}">
                      <a16:colId xmlns:a16="http://schemas.microsoft.com/office/drawing/2014/main" xmlns="" val="241223691"/>
                    </a:ext>
                  </a:extLst>
                </a:gridCol>
                <a:gridCol w="2249424">
                  <a:extLst>
                    <a:ext uri="{9D8B030D-6E8A-4147-A177-3AD203B41FA5}">
                      <a16:colId xmlns:a16="http://schemas.microsoft.com/office/drawing/2014/main" xmlns="" val="1482330675"/>
                    </a:ext>
                  </a:extLst>
                </a:gridCol>
                <a:gridCol w="8991600">
                  <a:extLst>
                    <a:ext uri="{9D8B030D-6E8A-4147-A177-3AD203B41FA5}">
                      <a16:colId xmlns:a16="http://schemas.microsoft.com/office/drawing/2014/main" xmlns="" val="944223632"/>
                    </a:ext>
                  </a:extLst>
                </a:gridCol>
              </a:tblGrid>
              <a:tr h="1106126">
                <a:tc>
                  <a:txBody>
                    <a:bodyPr/>
                    <a:lstStyle/>
                    <a:p>
                      <a:pPr algn="ctr"/>
                      <a:r>
                        <a:rPr lang="uk-UA" sz="2400" dirty="0" smtClean="0">
                          <a:latin typeface="+mn-lt"/>
                        </a:rPr>
                        <a:t>№ з/п</a:t>
                      </a:r>
                      <a:endParaRPr lang="uk-UA" sz="2400" dirty="0">
                        <a:latin typeface="+mn-lt"/>
                      </a:endParaRPr>
                    </a:p>
                  </a:txBody>
                  <a:tcPr/>
                </a:tc>
                <a:tc>
                  <a:txBody>
                    <a:bodyPr/>
                    <a:lstStyle/>
                    <a:p>
                      <a:pPr algn="ctr"/>
                      <a:r>
                        <a:rPr lang="uk-UA" sz="2400" dirty="0" smtClean="0">
                          <a:latin typeface="+mn-lt"/>
                        </a:rPr>
                        <a:t>Метод оцінки вибуття запасів</a:t>
                      </a:r>
                      <a:endParaRPr lang="uk-UA" sz="2400" dirty="0">
                        <a:latin typeface="+mn-lt"/>
                      </a:endParaRPr>
                    </a:p>
                  </a:txBody>
                  <a:tcPr/>
                </a:tc>
                <a:tc>
                  <a:txBody>
                    <a:bodyPr/>
                    <a:lstStyle/>
                    <a:p>
                      <a:pPr algn="ctr"/>
                      <a:r>
                        <a:rPr lang="uk-UA" sz="2400" dirty="0" smtClean="0">
                          <a:latin typeface="+mn-lt"/>
                        </a:rPr>
                        <a:t>Характеристика</a:t>
                      </a:r>
                      <a:endParaRPr lang="uk-UA" sz="2400" dirty="0">
                        <a:latin typeface="+mn-lt"/>
                      </a:endParaRPr>
                    </a:p>
                  </a:txBody>
                  <a:tcPr/>
                </a:tc>
                <a:extLst>
                  <a:ext uri="{0D108BD9-81ED-4DB2-BD59-A6C34878D82A}">
                    <a16:rowId xmlns:a16="http://schemas.microsoft.com/office/drawing/2014/main" xmlns="" val="2477338446"/>
                  </a:ext>
                </a:extLst>
              </a:tr>
              <a:tr h="181275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mn-lt"/>
                          <a:cs typeface="Times New Roman" pitchFamily="18" charset="0"/>
                        </a:rPr>
                        <a:t>1</a:t>
                      </a:r>
                      <a:endParaRPr kumimoji="0" lang="uk-UA" sz="2000" b="0" i="0" u="none" strike="noStrike" cap="none" normalizeH="0" baseline="0" dirty="0" smtClean="0">
                        <a:ln>
                          <a:noFill/>
                        </a:ln>
                        <a:solidFill>
                          <a:schemeClr val="tx1"/>
                        </a:solidFill>
                        <a:effectLst/>
                        <a:latin typeface="+mn-lt"/>
                      </a:endParaRPr>
                    </a:p>
                  </a:txBody>
                  <a:tcPr marT="45723" marB="45723" horzOverflow="overflow"/>
                </a:tc>
                <a:tc>
                  <a:txBody>
                    <a:bodyPr/>
                    <a:lstStyle/>
                    <a:p>
                      <a:pPr marL="0" marR="0" lvl="0" indent="0" algn="just" defTabSz="914400" rtl="0" eaLnBrk="1" fontAlgn="base" latinLnBrk="0" hangingPunct="1">
                        <a:lnSpc>
                          <a:spcPct val="90000"/>
                        </a:lnSpc>
                        <a:spcBef>
                          <a:spcPct val="0"/>
                        </a:spcBef>
                        <a:spcAft>
                          <a:spcPct val="0"/>
                        </a:spcAft>
                        <a:buClrTx/>
                        <a:buSzTx/>
                        <a:buFontTx/>
                        <a:buNone/>
                        <a:tabLst/>
                      </a:pPr>
                      <a:r>
                        <a:rPr kumimoji="0" lang="uk-UA" sz="2500" b="1" i="0" u="sng" strike="noStrike" cap="none" spc="-30" normalizeH="0" baseline="0" dirty="0" err="1" smtClean="0">
                          <a:ln>
                            <a:noFill/>
                          </a:ln>
                          <a:solidFill>
                            <a:schemeClr val="tx1"/>
                          </a:solidFill>
                          <a:effectLst/>
                          <a:latin typeface="+mn-lt"/>
                          <a:cs typeface="Times New Roman" pitchFamily="18" charset="0"/>
                        </a:rPr>
                        <a:t>Ідентифіко-вана</a:t>
                      </a:r>
                      <a:r>
                        <a:rPr kumimoji="0" lang="uk-UA" sz="2500" b="1" i="0" u="sng" strike="noStrike" cap="none" spc="-30" normalizeH="0" baseline="0" dirty="0" smtClean="0">
                          <a:ln>
                            <a:noFill/>
                          </a:ln>
                          <a:solidFill>
                            <a:schemeClr val="tx1"/>
                          </a:solidFill>
                          <a:effectLst/>
                          <a:latin typeface="+mn-lt"/>
                          <a:cs typeface="Times New Roman" pitchFamily="18" charset="0"/>
                        </a:rPr>
                        <a:t> собівартість</a:t>
                      </a:r>
                      <a:endParaRPr kumimoji="0" lang="uk-UA" sz="2500" b="1" i="0" u="sng" strike="noStrike" cap="none" spc="-30" normalizeH="0" baseline="0" dirty="0" smtClean="0">
                        <a:ln>
                          <a:noFill/>
                        </a:ln>
                        <a:solidFill>
                          <a:schemeClr val="tx1"/>
                        </a:solidFill>
                        <a:effectLst/>
                        <a:latin typeface="+mn-lt"/>
                      </a:endParaRPr>
                    </a:p>
                  </a:txBody>
                  <a:tcPr marT="45723" marB="45723" horzOverflow="overflow"/>
                </a:tc>
                <a:tc>
                  <a:txBody>
                    <a:bodyPr/>
                    <a:lstStyle/>
                    <a:p>
                      <a:pPr marL="0" marR="0" lvl="0" indent="0" algn="just" defTabSz="914400" rtl="0" eaLnBrk="1" fontAlgn="base" latinLnBrk="0" hangingPunct="1">
                        <a:lnSpc>
                          <a:spcPct val="90000"/>
                        </a:lnSpc>
                        <a:spcBef>
                          <a:spcPct val="0"/>
                        </a:spcBef>
                        <a:spcAft>
                          <a:spcPct val="0"/>
                        </a:spcAft>
                        <a:buClrTx/>
                        <a:buSzTx/>
                        <a:buFontTx/>
                        <a:buNone/>
                        <a:tabLst/>
                      </a:pPr>
                      <a:r>
                        <a:rPr kumimoji="0" lang="uk-UA" sz="2600" b="0" i="0" u="none" strike="noStrike" cap="none" normalizeH="0" baseline="0" dirty="0" smtClean="0">
                          <a:ln>
                            <a:noFill/>
                          </a:ln>
                          <a:solidFill>
                            <a:schemeClr val="tx1"/>
                          </a:solidFill>
                          <a:effectLst/>
                          <a:latin typeface="+mn-lt"/>
                          <a:cs typeface="Times New Roman" pitchFamily="18" charset="0"/>
                        </a:rPr>
                        <a:t>Передбачає особливе маркування кожної одиниці запасів, що дозволяє в будь-який момент часу визначити вартість, а також встановити дату витрачання кожної одиниці запасу певного виду, собівартість витраченого запасу та вартість запасів, що залишилися</a:t>
                      </a:r>
                      <a:endParaRPr kumimoji="0" lang="uk-UA" sz="2600" b="0" i="0" u="none" strike="noStrike" cap="none" normalizeH="0" baseline="0" dirty="0" smtClean="0">
                        <a:ln>
                          <a:noFill/>
                        </a:ln>
                        <a:solidFill>
                          <a:schemeClr val="tx1"/>
                        </a:solidFill>
                        <a:effectLst/>
                        <a:latin typeface="+mn-lt"/>
                      </a:endParaRPr>
                    </a:p>
                  </a:txBody>
                  <a:tcPr marT="45723" marB="45723" horzOverflow="overflow"/>
                </a:tc>
                <a:extLst>
                  <a:ext uri="{0D108BD9-81ED-4DB2-BD59-A6C34878D82A}">
                    <a16:rowId xmlns:a16="http://schemas.microsoft.com/office/drawing/2014/main" xmlns="" val="2785388921"/>
                  </a:ext>
                </a:extLst>
              </a:tr>
              <a:tr h="198468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mn-lt"/>
                          <a:cs typeface="Times New Roman" pitchFamily="18" charset="0"/>
                        </a:rPr>
                        <a:t>2</a:t>
                      </a:r>
                      <a:endParaRPr kumimoji="0" lang="uk-UA" sz="2000" b="0" i="0" u="none" strike="noStrike" cap="none" normalizeH="0" baseline="0" dirty="0" smtClean="0">
                        <a:ln>
                          <a:noFill/>
                        </a:ln>
                        <a:solidFill>
                          <a:schemeClr val="tx1"/>
                        </a:solidFill>
                        <a:effectLst/>
                        <a:latin typeface="+mn-lt"/>
                      </a:endParaRPr>
                    </a:p>
                  </a:txBody>
                  <a:tcPr marT="45723" marB="45723" horzOverflow="overflow"/>
                </a:tc>
                <a:tc>
                  <a:txBody>
                    <a:bodyPr/>
                    <a:lstStyle/>
                    <a:p>
                      <a:pPr marL="0" marR="0" lvl="0" indent="0" algn="just" defTabSz="914400" rtl="0" eaLnBrk="1" fontAlgn="base" latinLnBrk="0" hangingPunct="1">
                        <a:lnSpc>
                          <a:spcPct val="90000"/>
                        </a:lnSpc>
                        <a:spcBef>
                          <a:spcPct val="0"/>
                        </a:spcBef>
                        <a:spcAft>
                          <a:spcPct val="0"/>
                        </a:spcAft>
                        <a:buClrTx/>
                        <a:buSzTx/>
                        <a:buFontTx/>
                        <a:buNone/>
                        <a:tabLst/>
                      </a:pPr>
                      <a:r>
                        <a:rPr kumimoji="0" lang="uk-UA" sz="2500" b="1" i="0" u="sng" strike="noStrike" kern="1200" cap="none" spc="-30" normalizeH="0" baseline="0" dirty="0" err="1" smtClean="0">
                          <a:ln>
                            <a:noFill/>
                          </a:ln>
                          <a:solidFill>
                            <a:schemeClr val="tx1"/>
                          </a:solidFill>
                          <a:effectLst/>
                          <a:latin typeface="+mn-lt"/>
                          <a:ea typeface="+mn-ea"/>
                          <a:cs typeface="Times New Roman" pitchFamily="18" charset="0"/>
                        </a:rPr>
                        <a:t>Середньо-зважена</a:t>
                      </a:r>
                      <a:r>
                        <a:rPr kumimoji="0" lang="uk-UA" sz="2500" b="1" i="0" u="sng" strike="noStrike" kern="1200" cap="none" spc="-30" normalizeH="0" baseline="0" dirty="0" smtClean="0">
                          <a:ln>
                            <a:noFill/>
                          </a:ln>
                          <a:solidFill>
                            <a:schemeClr val="tx1"/>
                          </a:solidFill>
                          <a:effectLst/>
                          <a:latin typeface="+mn-lt"/>
                          <a:ea typeface="+mn-ea"/>
                          <a:cs typeface="Times New Roman" pitchFamily="18" charset="0"/>
                        </a:rPr>
                        <a:t> собівартість</a:t>
                      </a:r>
                    </a:p>
                  </a:txBody>
                  <a:tcPr marT="45723" marB="45723" horzOverflow="overflow"/>
                </a:tc>
                <a:tc>
                  <a:txBody>
                    <a:bodyPr/>
                    <a:lstStyle/>
                    <a:p>
                      <a:pPr marL="0" marR="0" lvl="0" indent="0" algn="just" defTabSz="914400" rtl="0" eaLnBrk="1" fontAlgn="base" latinLnBrk="0" hangingPunct="1">
                        <a:lnSpc>
                          <a:spcPct val="90000"/>
                        </a:lnSpc>
                        <a:spcBef>
                          <a:spcPct val="0"/>
                        </a:spcBef>
                        <a:spcAft>
                          <a:spcPct val="0"/>
                        </a:spcAft>
                        <a:buClrTx/>
                        <a:buSzTx/>
                        <a:buFontTx/>
                        <a:buNone/>
                        <a:tabLst/>
                      </a:pPr>
                      <a:r>
                        <a:rPr kumimoji="0" lang="uk-UA" sz="2600" b="0" i="0" u="none" strike="noStrike" cap="none" normalizeH="0" baseline="0" dirty="0" smtClean="0">
                          <a:ln>
                            <a:noFill/>
                          </a:ln>
                          <a:solidFill>
                            <a:schemeClr val="tx1"/>
                          </a:solidFill>
                          <a:effectLst/>
                          <a:latin typeface="+mn-lt"/>
                          <a:cs typeface="Times New Roman" pitchFamily="18" charset="0"/>
                        </a:rPr>
                        <a:t>Проводиться за кожною одиницею запасів діленням сумарної вартості залишку таких запасів на початок звітного місяця та вартості одержаних у звітному місяці запасів на сумарну кількість запасів на початок звітного місяця й одержаних у звітному місяці запасів (п. 18 П(С)БО 9)</a:t>
                      </a:r>
                      <a:endParaRPr kumimoji="0" lang="uk-UA" sz="2600" b="0" i="0" u="none" strike="noStrike" cap="none" normalizeH="0" baseline="0" dirty="0" smtClean="0">
                        <a:ln>
                          <a:noFill/>
                        </a:ln>
                        <a:solidFill>
                          <a:schemeClr val="tx1"/>
                        </a:solidFill>
                        <a:effectLst/>
                        <a:latin typeface="+mn-lt"/>
                      </a:endParaRPr>
                    </a:p>
                  </a:txBody>
                  <a:tcPr marT="45723" marB="45723" horzOverflow="overflow"/>
                </a:tc>
                <a:extLst>
                  <a:ext uri="{0D108BD9-81ED-4DB2-BD59-A6C34878D82A}">
                    <a16:rowId xmlns:a16="http://schemas.microsoft.com/office/drawing/2014/main" xmlns="" val="241338006"/>
                  </a:ext>
                </a:extLst>
              </a:tr>
            </a:tbl>
          </a:graphicData>
        </a:graphic>
      </p:graphicFrame>
    </p:spTree>
    <p:extLst>
      <p:ext uri="{BB962C8B-B14F-4D97-AF65-F5344CB8AC3E}">
        <p14:creationId xmlns:p14="http://schemas.microsoft.com/office/powerpoint/2010/main" val="30292838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122581697"/>
              </p:ext>
            </p:extLst>
          </p:nvPr>
        </p:nvGraphicFramePr>
        <p:xfrm>
          <a:off x="0" y="0"/>
          <a:ext cx="12192000" cy="6858000"/>
        </p:xfrm>
        <a:graphic>
          <a:graphicData uri="http://schemas.openxmlformats.org/drawingml/2006/table">
            <a:tbl>
              <a:tblPr firstRow="1" bandRow="1">
                <a:tableStyleId>{073A0DAA-6AF3-43AB-8588-CEC1D06C72B9}</a:tableStyleId>
              </a:tblPr>
              <a:tblGrid>
                <a:gridCol w="950976">
                  <a:extLst>
                    <a:ext uri="{9D8B030D-6E8A-4147-A177-3AD203B41FA5}">
                      <a16:colId xmlns:a16="http://schemas.microsoft.com/office/drawing/2014/main" xmlns="" val="241223691"/>
                    </a:ext>
                  </a:extLst>
                </a:gridCol>
                <a:gridCol w="2249424">
                  <a:extLst>
                    <a:ext uri="{9D8B030D-6E8A-4147-A177-3AD203B41FA5}">
                      <a16:colId xmlns:a16="http://schemas.microsoft.com/office/drawing/2014/main" xmlns="" val="1482330675"/>
                    </a:ext>
                  </a:extLst>
                </a:gridCol>
                <a:gridCol w="8991600">
                  <a:extLst>
                    <a:ext uri="{9D8B030D-6E8A-4147-A177-3AD203B41FA5}">
                      <a16:colId xmlns:a16="http://schemas.microsoft.com/office/drawing/2014/main" xmlns="" val="944223632"/>
                    </a:ext>
                  </a:extLst>
                </a:gridCol>
              </a:tblGrid>
              <a:tr h="1394153">
                <a:tc>
                  <a:txBody>
                    <a:bodyPr/>
                    <a:lstStyle/>
                    <a:p>
                      <a:pPr algn="ctr"/>
                      <a:r>
                        <a:rPr lang="uk-UA" sz="2400" dirty="0" smtClean="0">
                          <a:latin typeface="+mn-lt"/>
                        </a:rPr>
                        <a:t>№ з/п</a:t>
                      </a:r>
                      <a:endParaRPr lang="uk-UA" sz="2400" dirty="0">
                        <a:latin typeface="+mn-lt"/>
                      </a:endParaRPr>
                    </a:p>
                  </a:txBody>
                  <a:tcPr/>
                </a:tc>
                <a:tc>
                  <a:txBody>
                    <a:bodyPr/>
                    <a:lstStyle/>
                    <a:p>
                      <a:pPr algn="ctr"/>
                      <a:r>
                        <a:rPr lang="uk-UA" sz="2400" dirty="0" smtClean="0">
                          <a:latin typeface="+mn-lt"/>
                        </a:rPr>
                        <a:t>Метод оцінки вибуття запасів</a:t>
                      </a:r>
                      <a:endParaRPr lang="uk-UA" sz="2400" dirty="0">
                        <a:latin typeface="+mn-lt"/>
                      </a:endParaRPr>
                    </a:p>
                  </a:txBody>
                  <a:tcPr/>
                </a:tc>
                <a:tc>
                  <a:txBody>
                    <a:bodyPr/>
                    <a:lstStyle/>
                    <a:p>
                      <a:pPr algn="ctr"/>
                      <a:r>
                        <a:rPr lang="uk-UA" sz="2400" dirty="0" smtClean="0">
                          <a:latin typeface="+mn-lt"/>
                        </a:rPr>
                        <a:t>Характеристика</a:t>
                      </a:r>
                      <a:endParaRPr lang="uk-UA" sz="2400" dirty="0">
                        <a:latin typeface="+mn-lt"/>
                      </a:endParaRPr>
                    </a:p>
                  </a:txBody>
                  <a:tcPr/>
                </a:tc>
                <a:extLst>
                  <a:ext uri="{0D108BD9-81ED-4DB2-BD59-A6C34878D82A}">
                    <a16:rowId xmlns:a16="http://schemas.microsoft.com/office/drawing/2014/main" xmlns="" val="2477338446"/>
                  </a:ext>
                </a:extLst>
              </a:tr>
              <a:tr h="2711167">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outerShdw blurRad="38100" dist="38100" dir="2700000" algn="tl">
                              <a:srgbClr val="464646"/>
                            </a:outerShdw>
                          </a:effectLst>
                          <a:latin typeface="+mn-lt"/>
                          <a:cs typeface="Times New Roman" pitchFamily="18" charset="0"/>
                        </a:rPr>
                        <a:t>3</a:t>
                      </a:r>
                      <a:endParaRPr kumimoji="0" lang="uk-UA" sz="2400" b="0" i="0" u="none" strike="noStrike" cap="none" normalizeH="0" baseline="0" dirty="0" smtClean="0">
                        <a:ln>
                          <a:noFill/>
                        </a:ln>
                        <a:solidFill>
                          <a:schemeClr val="tx1"/>
                        </a:solidFill>
                        <a:effectLst>
                          <a:outerShdw blurRad="38100" dist="38100" dir="2700000" algn="tl">
                            <a:srgbClr val="464646"/>
                          </a:outerShdw>
                        </a:effectLst>
                        <a:latin typeface="+mn-lt"/>
                      </a:endParaRPr>
                    </a:p>
                  </a:txBody>
                  <a:tcPr marT="45725" marB="45725" horzOverflow="overflow"/>
                </a:tc>
                <a:tc>
                  <a:txBody>
                    <a:bodyPr/>
                    <a:lstStyle/>
                    <a:p>
                      <a:pPr marL="0" marR="0" lvl="0" indent="0" algn="just" defTabSz="914400" rtl="0" eaLnBrk="1" fontAlgn="base" latinLnBrk="0" hangingPunct="1">
                        <a:lnSpc>
                          <a:spcPct val="90000"/>
                        </a:lnSpc>
                        <a:spcBef>
                          <a:spcPct val="0"/>
                        </a:spcBef>
                        <a:spcAft>
                          <a:spcPct val="0"/>
                        </a:spcAft>
                        <a:buClrTx/>
                        <a:buSzTx/>
                        <a:buFontTx/>
                        <a:buNone/>
                        <a:tabLst/>
                      </a:pPr>
                      <a:r>
                        <a:rPr kumimoji="0" lang="uk-UA" sz="2500" b="1" i="0" u="sng" strike="noStrike" kern="1200" cap="none" spc="-30" normalizeH="0" baseline="0" dirty="0" smtClean="0">
                          <a:ln>
                            <a:noFill/>
                          </a:ln>
                          <a:solidFill>
                            <a:schemeClr val="tx1"/>
                          </a:solidFill>
                          <a:effectLst/>
                          <a:latin typeface="+mn-lt"/>
                          <a:ea typeface="+mn-ea"/>
                          <a:cs typeface="Times New Roman" pitchFamily="18" charset="0"/>
                        </a:rPr>
                        <a:t>ФІФО</a:t>
                      </a:r>
                    </a:p>
                  </a:txBody>
                  <a:tcPr marT="45725" marB="45725" horzOverflow="overflow"/>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uk-UA" sz="2600" b="0" i="0" u="none" strike="noStrike" kern="1200" cap="none" normalizeH="0" baseline="0" dirty="0" smtClean="0">
                          <a:ln>
                            <a:noFill/>
                          </a:ln>
                          <a:solidFill>
                            <a:schemeClr val="tx1"/>
                          </a:solidFill>
                          <a:effectLst/>
                          <a:latin typeface="+mn-lt"/>
                          <a:ea typeface="+mn-ea"/>
                          <a:cs typeface="Times New Roman" pitchFamily="18" charset="0"/>
                        </a:rPr>
                        <a:t>Базується на припущенні, що запаси </a:t>
                      </a:r>
                    </a:p>
                    <a:p>
                      <a:pPr marL="0" marR="0" lvl="0" indent="0" algn="just" defTabSz="914400" rtl="0" eaLnBrk="1" fontAlgn="base" latinLnBrk="0" hangingPunct="1">
                        <a:lnSpc>
                          <a:spcPct val="90000"/>
                        </a:lnSpc>
                        <a:spcBef>
                          <a:spcPct val="0"/>
                        </a:spcBef>
                        <a:spcAft>
                          <a:spcPct val="0"/>
                        </a:spcAft>
                        <a:buClrTx/>
                        <a:buSzTx/>
                        <a:buFontTx/>
                        <a:buNone/>
                        <a:tabLst/>
                      </a:pPr>
                      <a:r>
                        <a:rPr kumimoji="0" lang="uk-UA" sz="2600" b="0" i="0" u="none" strike="noStrike" kern="1200" cap="none" normalizeH="0" baseline="0" dirty="0" smtClean="0">
                          <a:ln>
                            <a:noFill/>
                          </a:ln>
                          <a:solidFill>
                            <a:schemeClr val="tx1"/>
                          </a:solidFill>
                          <a:effectLst/>
                          <a:latin typeface="+mn-lt"/>
                          <a:ea typeface="+mn-ea"/>
                          <a:cs typeface="Times New Roman" pitchFamily="18" charset="0"/>
                        </a:rPr>
                        <a:t>використовуються у тій послідовності, в якій вони надходили на підприємство</a:t>
                      </a:r>
                      <a:r>
                        <a:rPr kumimoji="0" lang="en-US" sz="2600" b="0" i="0" u="none" strike="noStrike" kern="1200" cap="none" normalizeH="0" baseline="0" dirty="0" smtClean="0">
                          <a:ln>
                            <a:noFill/>
                          </a:ln>
                          <a:solidFill>
                            <a:schemeClr val="tx1"/>
                          </a:solidFill>
                          <a:effectLst/>
                          <a:latin typeface="+mn-lt"/>
                          <a:ea typeface="+mn-ea"/>
                          <a:cs typeface="Times New Roman" pitchFamily="18" charset="0"/>
                        </a:rPr>
                        <a:t> </a:t>
                      </a:r>
                      <a:r>
                        <a:rPr kumimoji="0" lang="uk-UA" sz="2600" b="0" i="0" u="none" strike="noStrike" kern="1200" cap="none" normalizeH="0" baseline="0" dirty="0" smtClean="0">
                          <a:ln>
                            <a:noFill/>
                          </a:ln>
                          <a:solidFill>
                            <a:schemeClr val="tx1"/>
                          </a:solidFill>
                          <a:effectLst/>
                          <a:latin typeface="+mn-lt"/>
                          <a:ea typeface="+mn-ea"/>
                          <a:cs typeface="Times New Roman" pitchFamily="18" charset="0"/>
                        </a:rPr>
                        <a:t>та відображені в бухгалтерському обліку, тобто запаси, які першими відпускаються у виробництво (продаж та інше вибуття), оцінюються за собівартістю перших за часом надходження запасів (п. 19,20 П(С)БО 9)</a:t>
                      </a:r>
                    </a:p>
                  </a:txBody>
                  <a:tcPr marT="45725" marB="45725" horzOverflow="overflow"/>
                </a:tc>
                <a:extLst>
                  <a:ext uri="{0D108BD9-81ED-4DB2-BD59-A6C34878D82A}">
                    <a16:rowId xmlns:a16="http://schemas.microsoft.com/office/drawing/2014/main" xmlns="" val="4211793125"/>
                  </a:ext>
                </a:extLst>
              </a:tr>
              <a:tr h="2752680">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outerShdw blurRad="38100" dist="38100" dir="2700000" algn="tl">
                              <a:srgbClr val="464646"/>
                            </a:outerShdw>
                          </a:effectLst>
                          <a:latin typeface="+mn-lt"/>
                          <a:cs typeface="Times New Roman" pitchFamily="18" charset="0"/>
                        </a:rPr>
                        <a:t>4</a:t>
                      </a:r>
                      <a:endParaRPr kumimoji="0" lang="uk-UA" sz="2400" b="0" i="0" u="none" strike="noStrike" cap="none" normalizeH="0" baseline="0" dirty="0" smtClean="0">
                        <a:ln>
                          <a:noFill/>
                        </a:ln>
                        <a:solidFill>
                          <a:schemeClr val="tx1"/>
                        </a:solidFill>
                        <a:effectLst>
                          <a:outerShdw blurRad="38100" dist="38100" dir="2700000" algn="tl">
                            <a:srgbClr val="464646"/>
                          </a:outerShdw>
                        </a:effectLst>
                        <a:latin typeface="+mn-lt"/>
                      </a:endParaRPr>
                    </a:p>
                  </a:txBody>
                  <a:tcPr marT="45725" marB="45725" horzOverflow="overflow"/>
                </a:tc>
                <a:tc>
                  <a:txBody>
                    <a:bodyPr/>
                    <a:lstStyle/>
                    <a:p>
                      <a:pPr marL="0" marR="0" lvl="0" indent="0" algn="just" defTabSz="914400" rtl="0" eaLnBrk="1" fontAlgn="base" latinLnBrk="0" hangingPunct="1">
                        <a:lnSpc>
                          <a:spcPct val="90000"/>
                        </a:lnSpc>
                        <a:spcBef>
                          <a:spcPct val="0"/>
                        </a:spcBef>
                        <a:spcAft>
                          <a:spcPct val="0"/>
                        </a:spcAft>
                        <a:buClrTx/>
                        <a:buSzTx/>
                        <a:buFontTx/>
                        <a:buNone/>
                        <a:tabLst/>
                      </a:pPr>
                      <a:r>
                        <a:rPr kumimoji="0" lang="uk-UA" sz="2500" b="1" i="0" u="sng" strike="noStrike" kern="1200" cap="none" spc="-30" normalizeH="0" baseline="0" dirty="0" smtClean="0">
                          <a:ln>
                            <a:noFill/>
                          </a:ln>
                          <a:solidFill>
                            <a:schemeClr val="tx1"/>
                          </a:solidFill>
                          <a:effectLst/>
                          <a:latin typeface="+mn-lt"/>
                          <a:ea typeface="+mn-ea"/>
                          <a:cs typeface="Times New Roman" pitchFamily="18" charset="0"/>
                        </a:rPr>
                        <a:t>Нормативні затрати</a:t>
                      </a:r>
                    </a:p>
                  </a:txBody>
                  <a:tcPr marT="45725" marB="45725" horzOverflow="overflow"/>
                </a:tc>
                <a:tc>
                  <a:txBody>
                    <a:bodyPr/>
                    <a:lstStyle/>
                    <a:p>
                      <a:pPr marL="0" marR="0" lvl="0" indent="0" algn="just" defTabSz="914400" rtl="0" eaLnBrk="1" fontAlgn="base" latinLnBrk="0" hangingPunct="1">
                        <a:lnSpc>
                          <a:spcPct val="80000"/>
                        </a:lnSpc>
                        <a:spcBef>
                          <a:spcPct val="0"/>
                        </a:spcBef>
                        <a:spcAft>
                          <a:spcPct val="0"/>
                        </a:spcAft>
                        <a:buClrTx/>
                        <a:buSzTx/>
                        <a:buFontTx/>
                        <a:buNone/>
                        <a:tabLst/>
                      </a:pPr>
                      <a:r>
                        <a:rPr kumimoji="0" lang="uk-UA" sz="2600" b="0" i="0" u="none" strike="noStrike" kern="1200" cap="none" normalizeH="0" baseline="0" dirty="0" smtClean="0">
                          <a:ln>
                            <a:noFill/>
                          </a:ln>
                          <a:solidFill>
                            <a:schemeClr val="tx1"/>
                          </a:solidFill>
                          <a:effectLst/>
                          <a:latin typeface="+mn-lt"/>
                          <a:ea typeface="+mn-ea"/>
                          <a:cs typeface="Times New Roman" pitchFamily="18" charset="0"/>
                        </a:rPr>
                        <a:t>Полягає у застосуванні норм витрат на одиницю продукції (робіт, послуг), які встановлені підприємством з урахуванням нормальних рівнів використання запасів, праці, виробничих потужностей і діючих цін. Для забезпечення максимального наближення нормативних витрат до фактичних витрат і ціни у нормативній базі повинні регулярно перевірятися та переглядатися (п. 21 П(С)БО 9)</a:t>
                      </a:r>
                    </a:p>
                  </a:txBody>
                  <a:tcPr marT="45725" marB="45725" horzOverflow="overflow"/>
                </a:tc>
                <a:extLst>
                  <a:ext uri="{0D108BD9-81ED-4DB2-BD59-A6C34878D82A}">
                    <a16:rowId xmlns:a16="http://schemas.microsoft.com/office/drawing/2014/main" xmlns="" val="3771238036"/>
                  </a:ext>
                </a:extLst>
              </a:tr>
            </a:tbl>
          </a:graphicData>
        </a:graphic>
      </p:graphicFrame>
    </p:spTree>
    <p:extLst>
      <p:ext uri="{BB962C8B-B14F-4D97-AF65-F5344CB8AC3E}">
        <p14:creationId xmlns:p14="http://schemas.microsoft.com/office/powerpoint/2010/main" val="10932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719709802"/>
              </p:ext>
            </p:extLst>
          </p:nvPr>
        </p:nvGraphicFramePr>
        <p:xfrm>
          <a:off x="0" y="0"/>
          <a:ext cx="12192000" cy="6858000"/>
        </p:xfrm>
        <a:graphic>
          <a:graphicData uri="http://schemas.openxmlformats.org/drawingml/2006/table">
            <a:tbl>
              <a:tblPr firstRow="1" bandRow="1">
                <a:tableStyleId>{073A0DAA-6AF3-43AB-8588-CEC1D06C72B9}</a:tableStyleId>
              </a:tblPr>
              <a:tblGrid>
                <a:gridCol w="950976">
                  <a:extLst>
                    <a:ext uri="{9D8B030D-6E8A-4147-A177-3AD203B41FA5}">
                      <a16:colId xmlns:a16="http://schemas.microsoft.com/office/drawing/2014/main" xmlns="" val="241223691"/>
                    </a:ext>
                  </a:extLst>
                </a:gridCol>
                <a:gridCol w="2249424">
                  <a:extLst>
                    <a:ext uri="{9D8B030D-6E8A-4147-A177-3AD203B41FA5}">
                      <a16:colId xmlns:a16="http://schemas.microsoft.com/office/drawing/2014/main" xmlns="" val="1482330675"/>
                    </a:ext>
                  </a:extLst>
                </a:gridCol>
                <a:gridCol w="8991600">
                  <a:extLst>
                    <a:ext uri="{9D8B030D-6E8A-4147-A177-3AD203B41FA5}">
                      <a16:colId xmlns:a16="http://schemas.microsoft.com/office/drawing/2014/main" xmlns="" val="944223632"/>
                    </a:ext>
                  </a:extLst>
                </a:gridCol>
              </a:tblGrid>
              <a:tr h="1815762">
                <a:tc>
                  <a:txBody>
                    <a:bodyPr/>
                    <a:lstStyle/>
                    <a:p>
                      <a:r>
                        <a:rPr lang="uk-UA" sz="2400" dirty="0" smtClean="0">
                          <a:latin typeface="+mn-lt"/>
                        </a:rPr>
                        <a:t>№ з/п</a:t>
                      </a:r>
                      <a:endParaRPr lang="uk-UA" sz="2400" dirty="0">
                        <a:latin typeface="+mn-lt"/>
                      </a:endParaRPr>
                    </a:p>
                  </a:txBody>
                  <a:tcPr/>
                </a:tc>
                <a:tc>
                  <a:txBody>
                    <a:bodyPr/>
                    <a:lstStyle/>
                    <a:p>
                      <a:r>
                        <a:rPr lang="uk-UA" sz="2400" dirty="0" smtClean="0">
                          <a:latin typeface="+mn-lt"/>
                        </a:rPr>
                        <a:t>Метод оцінки вибуття запасів</a:t>
                      </a:r>
                      <a:endParaRPr lang="uk-UA" sz="2400" dirty="0">
                        <a:latin typeface="+mn-lt"/>
                      </a:endParaRPr>
                    </a:p>
                  </a:txBody>
                  <a:tcPr/>
                </a:tc>
                <a:tc>
                  <a:txBody>
                    <a:bodyPr/>
                    <a:lstStyle/>
                    <a:p>
                      <a:r>
                        <a:rPr lang="uk-UA" sz="2400" dirty="0" smtClean="0">
                          <a:latin typeface="+mn-lt"/>
                        </a:rPr>
                        <a:t>Характеристика</a:t>
                      </a:r>
                      <a:endParaRPr lang="uk-UA" sz="2400" dirty="0">
                        <a:latin typeface="+mn-lt"/>
                      </a:endParaRPr>
                    </a:p>
                  </a:txBody>
                  <a:tcPr/>
                </a:tc>
                <a:extLst>
                  <a:ext uri="{0D108BD9-81ED-4DB2-BD59-A6C34878D82A}">
                    <a16:rowId xmlns:a16="http://schemas.microsoft.com/office/drawing/2014/main" xmlns="" val="2477338446"/>
                  </a:ext>
                </a:extLst>
              </a:tr>
              <a:tr h="504223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2700" b="0" i="0" u="none" strike="noStrike" cap="none" normalizeH="0" baseline="0" dirty="0" smtClean="0">
                          <a:ln>
                            <a:noFill/>
                          </a:ln>
                          <a:solidFill>
                            <a:schemeClr val="tx1"/>
                          </a:solidFill>
                          <a:effectLst>
                            <a:outerShdw blurRad="38100" dist="38100" dir="2700000" algn="tl">
                              <a:srgbClr val="000000"/>
                            </a:outerShdw>
                          </a:effectLst>
                          <a:latin typeface="+mn-lt"/>
                          <a:cs typeface="Times New Roman" pitchFamily="18" charset="0"/>
                        </a:rPr>
                        <a:t> 5</a:t>
                      </a:r>
                      <a:endParaRPr kumimoji="0" lang="uk-UA" sz="2700" b="0" i="0" u="none" strike="noStrike" cap="none" normalizeH="0" baseline="0" dirty="0" smtClean="0">
                        <a:ln>
                          <a:noFill/>
                        </a:ln>
                        <a:solidFill>
                          <a:schemeClr val="tx1"/>
                        </a:solidFill>
                        <a:effectLst>
                          <a:outerShdw blurRad="38100" dist="38100" dir="2700000" algn="tl">
                            <a:srgbClr val="000000"/>
                          </a:outerShdw>
                        </a:effectLst>
                        <a:latin typeface="+mn-lt"/>
                      </a:endParaRPr>
                    </a:p>
                  </a:txBody>
                  <a:tcPr marT="45722" marB="45722" horzOverflow="overflow"/>
                </a:tc>
                <a:tc>
                  <a:txBody>
                    <a:bodyPr/>
                    <a:lstStyle/>
                    <a:p>
                      <a:pPr marL="0" marR="0" lvl="0" indent="0" algn="just" defTabSz="914400" rtl="0" eaLnBrk="1" fontAlgn="base" latinLnBrk="0" hangingPunct="1">
                        <a:lnSpc>
                          <a:spcPct val="90000"/>
                        </a:lnSpc>
                        <a:spcBef>
                          <a:spcPct val="0"/>
                        </a:spcBef>
                        <a:spcAft>
                          <a:spcPct val="0"/>
                        </a:spcAft>
                        <a:buClrTx/>
                        <a:buSzTx/>
                        <a:buFontTx/>
                        <a:buNone/>
                        <a:tabLst/>
                      </a:pPr>
                      <a:r>
                        <a:rPr kumimoji="0" lang="uk-UA" sz="2500" b="1" i="0" u="sng" strike="noStrike" kern="1200" cap="none" spc="-30" normalizeH="0" baseline="0" dirty="0" smtClean="0">
                          <a:ln>
                            <a:noFill/>
                          </a:ln>
                          <a:solidFill>
                            <a:schemeClr val="tx1"/>
                          </a:solidFill>
                          <a:effectLst/>
                          <a:latin typeface="+mn-lt"/>
                          <a:ea typeface="+mn-ea"/>
                          <a:cs typeface="Times New Roman" pitchFamily="18" charset="0"/>
                        </a:rPr>
                        <a:t>Ціни продаж</a:t>
                      </a:r>
                    </a:p>
                  </a:txBody>
                  <a:tcPr marT="45722" marB="45722" horzOverflow="overflow"/>
                </a:tc>
                <a:tc>
                  <a:txBody>
                    <a:bodyPr/>
                    <a:lstStyle/>
                    <a:p>
                      <a:pPr marL="0" marR="0" lvl="0" indent="0" algn="just" defTabSz="914400" rtl="0" eaLnBrk="1" fontAlgn="base" latinLnBrk="0" hangingPunct="1">
                        <a:lnSpc>
                          <a:spcPct val="90000"/>
                        </a:lnSpc>
                        <a:spcBef>
                          <a:spcPct val="0"/>
                        </a:spcBef>
                        <a:spcAft>
                          <a:spcPct val="0"/>
                        </a:spcAft>
                        <a:buClrTx/>
                        <a:buSzTx/>
                        <a:buFontTx/>
                        <a:buNone/>
                        <a:tabLst/>
                      </a:pPr>
                      <a:r>
                        <a:rPr kumimoji="0" lang="uk-UA" sz="2600" b="0" i="0" u="none" strike="noStrike" kern="1200" cap="none" normalizeH="0" baseline="0" dirty="0" smtClean="0">
                          <a:ln>
                            <a:noFill/>
                          </a:ln>
                          <a:solidFill>
                            <a:schemeClr val="tx1"/>
                          </a:solidFill>
                          <a:effectLst/>
                          <a:latin typeface="+mn-lt"/>
                          <a:ea typeface="+mn-ea"/>
                          <a:cs typeface="Times New Roman" pitchFamily="18" charset="0"/>
                        </a:rPr>
                        <a:t>Базується на застосуванні підприємствами роздрібної торгівлі середнього відсотку торговельної націнки товарів. Цей метод можуть застосовувати (якщо інші методи оцінки вибуття запасів не виправдані) підприємства, що мають значну та змінну номенклатуру товарів з приблизно однаковим рівнем торговельної націнки. Собівартість реалізованих товарів визначається як різниця між продажною (роздрібною) вартістю реалізованих товарів і сумою торговельної націнки на ці товари</a:t>
                      </a:r>
                    </a:p>
                  </a:txBody>
                  <a:tcPr marT="45722" marB="45722" horzOverflow="overflow"/>
                </a:tc>
                <a:extLst>
                  <a:ext uri="{0D108BD9-81ED-4DB2-BD59-A6C34878D82A}">
                    <a16:rowId xmlns:a16="http://schemas.microsoft.com/office/drawing/2014/main" xmlns="" val="1648454917"/>
                  </a:ext>
                </a:extLst>
              </a:tr>
            </a:tbl>
          </a:graphicData>
        </a:graphic>
      </p:graphicFrame>
    </p:spTree>
    <p:extLst>
      <p:ext uri="{BB962C8B-B14F-4D97-AF65-F5344CB8AC3E}">
        <p14:creationId xmlns:p14="http://schemas.microsoft.com/office/powerpoint/2010/main" val="21576886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solidFill>
                  <a:schemeClr val="tx1"/>
                </a:solidFill>
              </a:rPr>
              <a:t>Метод ідентифікованої собівартості відповідної одиниці запасів</a:t>
            </a:r>
            <a:endParaRPr lang="uk-UA" dirty="0">
              <a:solidFill>
                <a:schemeClr val="tx1"/>
              </a:solidFill>
            </a:endParaRPr>
          </a:p>
        </p:txBody>
      </p:sp>
      <p:sp>
        <p:nvSpPr>
          <p:cNvPr id="3" name="Объект 2"/>
          <p:cNvSpPr>
            <a:spLocks noGrp="1"/>
          </p:cNvSpPr>
          <p:nvPr>
            <p:ph idx="1"/>
          </p:nvPr>
        </p:nvSpPr>
        <p:spPr/>
        <p:txBody>
          <a:bodyPr>
            <a:normAutofit/>
          </a:bodyPr>
          <a:lstStyle/>
          <a:p>
            <a:pPr>
              <a:buNone/>
            </a:pPr>
            <a:r>
              <a:rPr lang="uk-UA" altLang="uk-UA" sz="2400" dirty="0">
                <a:solidFill>
                  <a:schemeClr val="tx1"/>
                </a:solidFill>
              </a:rPr>
              <a:t>Конкретна </a:t>
            </a:r>
            <a:r>
              <a:rPr lang="uk-UA" altLang="uk-UA" sz="2400" dirty="0" err="1">
                <a:solidFill>
                  <a:schemeClr val="tx1"/>
                </a:solidFill>
              </a:rPr>
              <a:t>iдентифiкацiя</a:t>
            </a:r>
            <a:r>
              <a:rPr lang="uk-UA" altLang="uk-UA" sz="2400" dirty="0">
                <a:solidFill>
                  <a:schemeClr val="tx1"/>
                </a:solidFill>
              </a:rPr>
              <a:t> означає, що </a:t>
            </a:r>
            <a:r>
              <a:rPr lang="uk-UA" altLang="uk-UA" sz="2400" dirty="0" err="1">
                <a:solidFill>
                  <a:schemeClr val="tx1"/>
                </a:solidFill>
              </a:rPr>
              <a:t>облiк</a:t>
            </a:r>
            <a:r>
              <a:rPr lang="uk-UA" altLang="uk-UA" sz="2400" dirty="0">
                <a:solidFill>
                  <a:schemeClr val="tx1"/>
                </a:solidFill>
              </a:rPr>
              <a:t> витрат i розрахунок </a:t>
            </a:r>
            <a:r>
              <a:rPr lang="uk-UA" altLang="uk-UA" sz="2400" dirty="0" err="1">
                <a:solidFill>
                  <a:schemeClr val="tx1"/>
                </a:solidFill>
              </a:rPr>
              <a:t>собiвартостi</a:t>
            </a:r>
            <a:r>
              <a:rPr lang="uk-UA" altLang="uk-UA" sz="2400" dirty="0">
                <a:solidFill>
                  <a:schemeClr val="tx1"/>
                </a:solidFill>
              </a:rPr>
              <a:t> </a:t>
            </a:r>
            <a:r>
              <a:rPr lang="uk-UA" altLang="uk-UA" sz="2400" dirty="0" err="1">
                <a:solidFill>
                  <a:schemeClr val="tx1"/>
                </a:solidFill>
              </a:rPr>
              <a:t>здiйснюється</a:t>
            </a:r>
            <a:r>
              <a:rPr lang="uk-UA" altLang="uk-UA" sz="2400" dirty="0">
                <a:solidFill>
                  <a:schemeClr val="tx1"/>
                </a:solidFill>
              </a:rPr>
              <a:t> за кожною </a:t>
            </a:r>
            <a:r>
              <a:rPr lang="uk-UA" altLang="uk-UA" sz="2400" dirty="0" err="1">
                <a:solidFill>
                  <a:schemeClr val="tx1"/>
                </a:solidFill>
              </a:rPr>
              <a:t>відповiдною</a:t>
            </a:r>
            <a:r>
              <a:rPr lang="uk-UA" altLang="uk-UA" sz="2400" dirty="0">
                <a:solidFill>
                  <a:schemeClr val="tx1"/>
                </a:solidFill>
              </a:rPr>
              <a:t> одиницею </a:t>
            </a:r>
            <a:r>
              <a:rPr lang="uk-UA" altLang="uk-UA" sz="2400" dirty="0" err="1">
                <a:solidFill>
                  <a:schemeClr val="tx1"/>
                </a:solidFill>
              </a:rPr>
              <a:t>запасiв</a:t>
            </a:r>
            <a:r>
              <a:rPr lang="uk-UA" altLang="uk-UA" sz="2400" dirty="0">
                <a:solidFill>
                  <a:schemeClr val="tx1"/>
                </a:solidFill>
              </a:rPr>
              <a:t>. </a:t>
            </a:r>
          </a:p>
          <a:p>
            <a:pPr>
              <a:buNone/>
            </a:pPr>
            <a:r>
              <a:rPr lang="uk-UA" altLang="uk-UA" sz="2400" dirty="0">
                <a:solidFill>
                  <a:schemeClr val="tx1"/>
                </a:solidFill>
              </a:rPr>
              <a:t>Цей метод застосовується для визначення </a:t>
            </a:r>
            <a:r>
              <a:rPr lang="uk-UA" altLang="uk-UA" sz="2400" dirty="0" err="1">
                <a:solidFill>
                  <a:schemeClr val="tx1"/>
                </a:solidFill>
              </a:rPr>
              <a:t>собiвартостi</a:t>
            </a:r>
            <a:r>
              <a:rPr lang="uk-UA" altLang="uk-UA" sz="2400" dirty="0">
                <a:solidFill>
                  <a:schemeClr val="tx1"/>
                </a:solidFill>
              </a:rPr>
              <a:t> </a:t>
            </a:r>
            <a:r>
              <a:rPr lang="uk-UA" altLang="uk-UA" sz="2400" dirty="0" err="1">
                <a:solidFill>
                  <a:schemeClr val="tx1"/>
                </a:solidFill>
              </a:rPr>
              <a:t>запасiв</a:t>
            </a:r>
            <a:r>
              <a:rPr lang="uk-UA" altLang="uk-UA" sz="2400" dirty="0">
                <a:solidFill>
                  <a:schemeClr val="tx1"/>
                </a:solidFill>
              </a:rPr>
              <a:t>, </a:t>
            </a:r>
            <a:r>
              <a:rPr lang="uk-UA" altLang="uk-UA" sz="2400" dirty="0" err="1">
                <a:solidFill>
                  <a:schemeClr val="tx1"/>
                </a:solidFill>
              </a:rPr>
              <a:t>якi</a:t>
            </a:r>
            <a:r>
              <a:rPr lang="uk-UA" altLang="uk-UA" sz="2400" dirty="0">
                <a:solidFill>
                  <a:schemeClr val="tx1"/>
                </a:solidFill>
              </a:rPr>
              <a:t> </a:t>
            </a:r>
            <a:r>
              <a:rPr lang="uk-UA" altLang="uk-UA" sz="2400" dirty="0" err="1">
                <a:solidFill>
                  <a:schemeClr val="tx1"/>
                </a:solidFill>
              </a:rPr>
              <a:t>вiдпускаються</a:t>
            </a:r>
            <a:r>
              <a:rPr lang="uk-UA" altLang="uk-UA" sz="2400" dirty="0">
                <a:solidFill>
                  <a:schemeClr val="tx1"/>
                </a:solidFill>
              </a:rPr>
              <a:t>, та послуг що надаються для </a:t>
            </a:r>
            <a:r>
              <a:rPr lang="uk-UA" altLang="uk-UA" sz="2400" dirty="0" err="1">
                <a:solidFill>
                  <a:schemeClr val="tx1"/>
                </a:solidFill>
              </a:rPr>
              <a:t>спецiальних</a:t>
            </a:r>
            <a:r>
              <a:rPr lang="uk-UA" altLang="uk-UA" sz="2400" dirty="0">
                <a:solidFill>
                  <a:schemeClr val="tx1"/>
                </a:solidFill>
              </a:rPr>
              <a:t> замовлень і проектів (виробництво </a:t>
            </a:r>
            <a:r>
              <a:rPr lang="uk-UA" altLang="uk-UA" sz="2400" dirty="0" err="1">
                <a:solidFill>
                  <a:schemeClr val="tx1"/>
                </a:solidFill>
              </a:rPr>
              <a:t>лiтакiв</a:t>
            </a:r>
            <a:r>
              <a:rPr lang="uk-UA" altLang="uk-UA" sz="2400" dirty="0">
                <a:solidFill>
                  <a:schemeClr val="tx1"/>
                </a:solidFill>
              </a:rPr>
              <a:t>, </a:t>
            </a:r>
            <a:r>
              <a:rPr lang="uk-UA" altLang="uk-UA" sz="2400" dirty="0" err="1">
                <a:solidFill>
                  <a:schemeClr val="tx1"/>
                </a:solidFill>
              </a:rPr>
              <a:t>кораблiв</a:t>
            </a:r>
            <a:r>
              <a:rPr lang="uk-UA" altLang="uk-UA" sz="2400" dirty="0">
                <a:solidFill>
                  <a:schemeClr val="tx1"/>
                </a:solidFill>
              </a:rPr>
              <a:t> і </a:t>
            </a:r>
            <a:r>
              <a:rPr lang="uk-UA" altLang="uk-UA" sz="2400" dirty="0" err="1">
                <a:solidFill>
                  <a:schemeClr val="tx1"/>
                </a:solidFill>
              </a:rPr>
              <a:t>т.д</a:t>
            </a:r>
            <a:r>
              <a:rPr lang="uk-UA" altLang="uk-UA" sz="2400" dirty="0">
                <a:solidFill>
                  <a:schemeClr val="tx1"/>
                </a:solidFill>
              </a:rPr>
              <a:t>.), а також </a:t>
            </a:r>
            <a:r>
              <a:rPr lang="uk-UA" altLang="uk-UA" sz="2400" dirty="0" err="1">
                <a:solidFill>
                  <a:schemeClr val="tx1"/>
                </a:solidFill>
              </a:rPr>
              <a:t>запасiв</a:t>
            </a:r>
            <a:r>
              <a:rPr lang="uk-UA" altLang="uk-UA" sz="2400" dirty="0">
                <a:solidFill>
                  <a:schemeClr val="tx1"/>
                </a:solidFill>
              </a:rPr>
              <a:t>, </a:t>
            </a:r>
            <a:r>
              <a:rPr lang="uk-UA" altLang="uk-UA" sz="2400" dirty="0" err="1">
                <a:solidFill>
                  <a:schemeClr val="tx1"/>
                </a:solidFill>
              </a:rPr>
              <a:t>якi</a:t>
            </a:r>
            <a:r>
              <a:rPr lang="uk-UA" altLang="uk-UA" sz="2400" dirty="0">
                <a:solidFill>
                  <a:schemeClr val="tx1"/>
                </a:solidFill>
              </a:rPr>
              <a:t> не </a:t>
            </a:r>
            <a:r>
              <a:rPr lang="uk-UA" altLang="uk-UA" sz="2400" dirty="0" err="1">
                <a:solidFill>
                  <a:schemeClr val="tx1"/>
                </a:solidFill>
              </a:rPr>
              <a:t>замiнюють</a:t>
            </a:r>
            <a:r>
              <a:rPr lang="uk-UA" altLang="uk-UA" sz="2400" dirty="0">
                <a:solidFill>
                  <a:schemeClr val="tx1"/>
                </a:solidFill>
              </a:rPr>
              <a:t> одне одного (</a:t>
            </a:r>
            <a:r>
              <a:rPr lang="uk-UA" altLang="uk-UA" sz="2400" dirty="0" err="1">
                <a:solidFill>
                  <a:schemeClr val="tx1"/>
                </a:solidFill>
              </a:rPr>
              <a:t>торгiвля</a:t>
            </a:r>
            <a:r>
              <a:rPr lang="uk-UA" altLang="uk-UA" sz="2400" dirty="0">
                <a:solidFill>
                  <a:schemeClr val="tx1"/>
                </a:solidFill>
              </a:rPr>
              <a:t> </a:t>
            </a:r>
            <a:r>
              <a:rPr lang="uk-UA" altLang="uk-UA" sz="2400" dirty="0" err="1">
                <a:solidFill>
                  <a:schemeClr val="tx1"/>
                </a:solidFill>
              </a:rPr>
              <a:t>автомобiлями</a:t>
            </a:r>
            <a:r>
              <a:rPr lang="uk-UA" altLang="uk-UA" sz="2400" dirty="0">
                <a:solidFill>
                  <a:schemeClr val="tx1"/>
                </a:solidFill>
              </a:rPr>
              <a:t>, </a:t>
            </a:r>
            <a:r>
              <a:rPr lang="uk-UA" altLang="uk-UA" sz="2400" dirty="0" err="1">
                <a:solidFill>
                  <a:schemeClr val="tx1"/>
                </a:solidFill>
              </a:rPr>
              <a:t>ювелiрними</a:t>
            </a:r>
            <a:r>
              <a:rPr lang="uk-UA" altLang="uk-UA" sz="2400" dirty="0">
                <a:solidFill>
                  <a:schemeClr val="tx1"/>
                </a:solidFill>
              </a:rPr>
              <a:t> виробами тощо).</a:t>
            </a:r>
          </a:p>
          <a:p>
            <a:pPr marL="0" indent="0">
              <a:buNone/>
            </a:pPr>
            <a:endParaRPr lang="uk-UA" sz="2400" dirty="0">
              <a:solidFill>
                <a:schemeClr val="tx1"/>
              </a:solidFill>
            </a:endParaRPr>
          </a:p>
        </p:txBody>
      </p:sp>
    </p:spTree>
    <p:extLst>
      <p:ext uri="{BB962C8B-B14F-4D97-AF65-F5344CB8AC3E}">
        <p14:creationId xmlns:p14="http://schemas.microsoft.com/office/powerpoint/2010/main" val="20932063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632142742"/>
              </p:ext>
            </p:extLst>
          </p:nvPr>
        </p:nvGraphicFramePr>
        <p:xfrm>
          <a:off x="0" y="1977708"/>
          <a:ext cx="12191998" cy="3962400"/>
        </p:xfrm>
        <a:graphic>
          <a:graphicData uri="http://schemas.openxmlformats.org/drawingml/2006/table">
            <a:tbl>
              <a:tblPr firstRow="1" bandRow="1">
                <a:tableStyleId>{073A0DAA-6AF3-43AB-8588-CEC1D06C72B9}</a:tableStyleId>
              </a:tblPr>
              <a:tblGrid>
                <a:gridCol w="2048256">
                  <a:extLst>
                    <a:ext uri="{9D8B030D-6E8A-4147-A177-3AD203B41FA5}">
                      <a16:colId xmlns:a16="http://schemas.microsoft.com/office/drawing/2014/main" xmlns="" val="1982129983"/>
                    </a:ext>
                  </a:extLst>
                </a:gridCol>
                <a:gridCol w="1591056">
                  <a:extLst>
                    <a:ext uri="{9D8B030D-6E8A-4147-A177-3AD203B41FA5}">
                      <a16:colId xmlns:a16="http://schemas.microsoft.com/office/drawing/2014/main" xmlns="" val="978836307"/>
                    </a:ext>
                  </a:extLst>
                </a:gridCol>
                <a:gridCol w="1585830">
                  <a:extLst>
                    <a:ext uri="{9D8B030D-6E8A-4147-A177-3AD203B41FA5}">
                      <a16:colId xmlns:a16="http://schemas.microsoft.com/office/drawing/2014/main" xmlns="" val="591557486"/>
                    </a:ext>
                  </a:extLst>
                </a:gridCol>
                <a:gridCol w="1888890">
                  <a:extLst>
                    <a:ext uri="{9D8B030D-6E8A-4147-A177-3AD203B41FA5}">
                      <a16:colId xmlns:a16="http://schemas.microsoft.com/office/drawing/2014/main" xmlns="" val="3843876026"/>
                    </a:ext>
                  </a:extLst>
                </a:gridCol>
                <a:gridCol w="1755648">
                  <a:extLst>
                    <a:ext uri="{9D8B030D-6E8A-4147-A177-3AD203B41FA5}">
                      <a16:colId xmlns:a16="http://schemas.microsoft.com/office/drawing/2014/main" xmlns="" val="1805104450"/>
                    </a:ext>
                  </a:extLst>
                </a:gridCol>
                <a:gridCol w="1580604">
                  <a:extLst>
                    <a:ext uri="{9D8B030D-6E8A-4147-A177-3AD203B41FA5}">
                      <a16:colId xmlns:a16="http://schemas.microsoft.com/office/drawing/2014/main" xmlns="" val="3506252244"/>
                    </a:ext>
                  </a:extLst>
                </a:gridCol>
                <a:gridCol w="1741714">
                  <a:extLst>
                    <a:ext uri="{9D8B030D-6E8A-4147-A177-3AD203B41FA5}">
                      <a16:colId xmlns:a16="http://schemas.microsoft.com/office/drawing/2014/main" xmlns="" val="2578871410"/>
                    </a:ext>
                  </a:extLst>
                </a:gridCol>
              </a:tblGrid>
              <a:tr h="370840">
                <a:tc rowSpan="2">
                  <a:txBody>
                    <a:bodyPr/>
                    <a:lstStyle/>
                    <a:p>
                      <a:pPr algn="ctr"/>
                      <a:r>
                        <a:rPr lang="uk-UA" dirty="0" smtClean="0"/>
                        <a:t>Дата</a:t>
                      </a:r>
                      <a:endParaRPr lang="uk-UA" dirty="0"/>
                    </a:p>
                  </a:txBody>
                  <a:tcPr/>
                </a:tc>
                <a:tc gridSpan="3">
                  <a:txBody>
                    <a:bodyPr/>
                    <a:lstStyle/>
                    <a:p>
                      <a:pPr algn="ctr"/>
                      <a:r>
                        <a:rPr lang="uk-UA" dirty="0" smtClean="0"/>
                        <a:t>Надходження</a:t>
                      </a:r>
                      <a:endParaRPr lang="uk-UA" dirty="0"/>
                    </a:p>
                  </a:txBody>
                  <a:tcPr/>
                </a:tc>
                <a:tc hMerge="1">
                  <a:txBody>
                    <a:bodyPr/>
                    <a:lstStyle/>
                    <a:p>
                      <a:endParaRPr lang="uk-UA" dirty="0"/>
                    </a:p>
                  </a:txBody>
                  <a:tcPr/>
                </a:tc>
                <a:tc hMerge="1">
                  <a:txBody>
                    <a:bodyPr/>
                    <a:lstStyle/>
                    <a:p>
                      <a:endParaRPr lang="uk-UA" dirty="0"/>
                    </a:p>
                  </a:txBody>
                  <a:tcPr/>
                </a:tc>
                <a:tc gridSpan="3">
                  <a:txBody>
                    <a:bodyPr/>
                    <a:lstStyle/>
                    <a:p>
                      <a:pPr algn="ctr"/>
                      <a:r>
                        <a:rPr lang="uk-UA" dirty="0" smtClean="0"/>
                        <a:t>Вибуття</a:t>
                      </a:r>
                      <a:endParaRPr lang="uk-UA" dirty="0"/>
                    </a:p>
                  </a:txBody>
                  <a:tcPr/>
                </a:tc>
                <a:tc hMerge="1">
                  <a:txBody>
                    <a:bodyPr/>
                    <a:lstStyle/>
                    <a:p>
                      <a:endParaRPr lang="uk-UA" dirty="0"/>
                    </a:p>
                  </a:txBody>
                  <a:tcPr/>
                </a:tc>
                <a:tc hMerge="1">
                  <a:txBody>
                    <a:bodyPr/>
                    <a:lstStyle/>
                    <a:p>
                      <a:endParaRPr lang="uk-UA" dirty="0"/>
                    </a:p>
                  </a:txBody>
                  <a:tcPr/>
                </a:tc>
                <a:extLst>
                  <a:ext uri="{0D108BD9-81ED-4DB2-BD59-A6C34878D82A}">
                    <a16:rowId xmlns:a16="http://schemas.microsoft.com/office/drawing/2014/main" xmlns="" val="4268221547"/>
                  </a:ext>
                </a:extLst>
              </a:tr>
              <a:tr h="370840">
                <a:tc vMerge="1">
                  <a:txBody>
                    <a:bodyPr/>
                    <a:lstStyle/>
                    <a:p>
                      <a:endParaRPr lang="uk-UA" dirty="0"/>
                    </a:p>
                  </a:txBody>
                  <a:tcPr/>
                </a:tc>
                <a:tc>
                  <a:txBody>
                    <a:bodyPr/>
                    <a:lstStyle/>
                    <a:p>
                      <a:pPr algn="ctr"/>
                      <a:r>
                        <a:rPr lang="uk-UA" dirty="0" smtClean="0">
                          <a:solidFill>
                            <a:schemeClr val="bg1"/>
                          </a:solidFill>
                        </a:rPr>
                        <a:t>Кількість</a:t>
                      </a:r>
                      <a:endParaRPr lang="uk-UA" dirty="0">
                        <a:solidFill>
                          <a:schemeClr val="bg1"/>
                        </a:solidFill>
                      </a:endParaRPr>
                    </a:p>
                  </a:txBody>
                  <a:tcPr>
                    <a:solidFill>
                      <a:schemeClr val="tx1"/>
                    </a:solidFill>
                  </a:tcPr>
                </a:tc>
                <a:tc>
                  <a:txBody>
                    <a:bodyPr/>
                    <a:lstStyle/>
                    <a:p>
                      <a:pPr algn="ctr"/>
                      <a:r>
                        <a:rPr lang="uk-UA" dirty="0" smtClean="0">
                          <a:solidFill>
                            <a:schemeClr val="bg1"/>
                          </a:solidFill>
                        </a:rPr>
                        <a:t>Ціна, грн. </a:t>
                      </a:r>
                      <a:endParaRPr lang="uk-UA" dirty="0">
                        <a:solidFill>
                          <a:schemeClr val="bg1"/>
                        </a:solidFill>
                      </a:endParaRPr>
                    </a:p>
                  </a:txBody>
                  <a:tcPr>
                    <a:solidFill>
                      <a:schemeClr val="tx1"/>
                    </a:solidFill>
                  </a:tcPr>
                </a:tc>
                <a:tc>
                  <a:txBody>
                    <a:bodyPr/>
                    <a:lstStyle/>
                    <a:p>
                      <a:pPr algn="ctr"/>
                      <a:r>
                        <a:rPr lang="uk-UA" dirty="0" smtClean="0">
                          <a:solidFill>
                            <a:schemeClr val="bg1"/>
                          </a:solidFill>
                        </a:rPr>
                        <a:t>Сума, грн.</a:t>
                      </a:r>
                      <a:endParaRPr lang="uk-UA" dirty="0">
                        <a:solidFill>
                          <a:schemeClr val="bg1"/>
                        </a:solidFill>
                      </a:endParaRPr>
                    </a:p>
                  </a:txBody>
                  <a:tcPr>
                    <a:solidFill>
                      <a:schemeClr val="tx1"/>
                    </a:solidFill>
                  </a:tcPr>
                </a:tc>
                <a:tc>
                  <a:txBody>
                    <a:bodyPr/>
                    <a:lstStyle/>
                    <a:p>
                      <a:pPr algn="ctr"/>
                      <a:r>
                        <a:rPr lang="uk-UA" dirty="0" smtClean="0">
                          <a:solidFill>
                            <a:schemeClr val="bg1"/>
                          </a:solidFill>
                        </a:rPr>
                        <a:t>Кількість</a:t>
                      </a:r>
                      <a:endParaRPr lang="uk-UA" dirty="0">
                        <a:solidFill>
                          <a:schemeClr val="bg1"/>
                        </a:solidFill>
                      </a:endParaRPr>
                    </a:p>
                  </a:txBody>
                  <a:tcPr>
                    <a:solidFill>
                      <a:schemeClr val="tx1"/>
                    </a:solidFill>
                  </a:tcPr>
                </a:tc>
                <a:tc>
                  <a:txBody>
                    <a:bodyPr/>
                    <a:lstStyle/>
                    <a:p>
                      <a:pPr algn="ctr"/>
                      <a:r>
                        <a:rPr lang="uk-UA" dirty="0" smtClean="0">
                          <a:solidFill>
                            <a:schemeClr val="bg1"/>
                          </a:solidFill>
                        </a:rPr>
                        <a:t>Ціна, грн. </a:t>
                      </a:r>
                      <a:endParaRPr lang="uk-UA" dirty="0">
                        <a:solidFill>
                          <a:schemeClr val="bg1"/>
                        </a:solidFill>
                      </a:endParaRPr>
                    </a:p>
                  </a:txBody>
                  <a:tcPr>
                    <a:solidFill>
                      <a:schemeClr val="tx1"/>
                    </a:solidFill>
                  </a:tcPr>
                </a:tc>
                <a:tc>
                  <a:txBody>
                    <a:bodyPr/>
                    <a:lstStyle/>
                    <a:p>
                      <a:pPr algn="ctr"/>
                      <a:r>
                        <a:rPr lang="uk-UA" dirty="0" smtClean="0">
                          <a:solidFill>
                            <a:schemeClr val="bg1"/>
                          </a:solidFill>
                        </a:rPr>
                        <a:t>Сума, грн.</a:t>
                      </a:r>
                      <a:endParaRPr lang="uk-UA" dirty="0">
                        <a:solidFill>
                          <a:schemeClr val="bg1"/>
                        </a:solidFill>
                      </a:endParaRPr>
                    </a:p>
                  </a:txBody>
                  <a:tcPr>
                    <a:solidFill>
                      <a:schemeClr val="tx1"/>
                    </a:solidFill>
                  </a:tcPr>
                </a:tc>
                <a:extLst>
                  <a:ext uri="{0D108BD9-81ED-4DB2-BD59-A6C34878D82A}">
                    <a16:rowId xmlns:a16="http://schemas.microsoft.com/office/drawing/2014/main" xmlns="" val="1028706436"/>
                  </a:ext>
                </a:extLst>
              </a:tr>
              <a:tr h="370840">
                <a:tc>
                  <a:txBody>
                    <a:bodyPr/>
                    <a:lstStyle/>
                    <a:p>
                      <a:r>
                        <a:rPr lang="uk-UA" dirty="0" smtClean="0"/>
                        <a:t>Залишок на початок періоду</a:t>
                      </a:r>
                      <a:endParaRPr lang="uk-UA" dirty="0"/>
                    </a:p>
                  </a:txBody>
                  <a:tcPr/>
                </a:tc>
                <a:tc>
                  <a:txBody>
                    <a:bodyPr/>
                    <a:lstStyle/>
                    <a:p>
                      <a:r>
                        <a:rPr lang="uk-UA" dirty="0" smtClean="0"/>
                        <a:t>80</a:t>
                      </a:r>
                      <a:endParaRPr lang="uk-UA" dirty="0"/>
                    </a:p>
                  </a:txBody>
                  <a:tcPr/>
                </a:tc>
                <a:tc>
                  <a:txBody>
                    <a:bodyPr/>
                    <a:lstStyle/>
                    <a:p>
                      <a:r>
                        <a:rPr lang="uk-UA" dirty="0" smtClean="0"/>
                        <a:t>12</a:t>
                      </a:r>
                      <a:endParaRPr lang="uk-UA" dirty="0"/>
                    </a:p>
                  </a:txBody>
                  <a:tcPr/>
                </a:tc>
                <a:tc>
                  <a:txBody>
                    <a:bodyPr/>
                    <a:lstStyle/>
                    <a:p>
                      <a:r>
                        <a:rPr lang="uk-UA" dirty="0" smtClean="0"/>
                        <a:t>960,00</a:t>
                      </a:r>
                      <a:endParaRPr lang="uk-UA" dirty="0"/>
                    </a:p>
                  </a:txBody>
                  <a:tcPr/>
                </a:tc>
                <a:tc>
                  <a:txBody>
                    <a:bodyPr/>
                    <a:lstStyle/>
                    <a:p>
                      <a:endParaRPr lang="uk-UA"/>
                    </a:p>
                  </a:txBody>
                  <a:tcPr/>
                </a:tc>
                <a:tc>
                  <a:txBody>
                    <a:bodyPr/>
                    <a:lstStyle/>
                    <a:p>
                      <a:endParaRPr lang="uk-UA" dirty="0"/>
                    </a:p>
                  </a:txBody>
                  <a:tcPr/>
                </a:tc>
                <a:tc>
                  <a:txBody>
                    <a:bodyPr/>
                    <a:lstStyle/>
                    <a:p>
                      <a:endParaRPr lang="uk-UA"/>
                    </a:p>
                  </a:txBody>
                  <a:tcPr/>
                </a:tc>
                <a:extLst>
                  <a:ext uri="{0D108BD9-81ED-4DB2-BD59-A6C34878D82A}">
                    <a16:rowId xmlns:a16="http://schemas.microsoft.com/office/drawing/2014/main" xmlns="" val="1895539294"/>
                  </a:ext>
                </a:extLst>
              </a:tr>
              <a:tr h="370840">
                <a:tc>
                  <a:txBody>
                    <a:bodyPr/>
                    <a:lstStyle/>
                    <a:p>
                      <a:r>
                        <a:rPr lang="uk-UA" dirty="0" smtClean="0"/>
                        <a:t>12.01</a:t>
                      </a:r>
                      <a:endParaRPr lang="uk-UA" dirty="0"/>
                    </a:p>
                  </a:txBody>
                  <a:tcPr/>
                </a:tc>
                <a:tc>
                  <a:txBody>
                    <a:bodyPr/>
                    <a:lstStyle/>
                    <a:p>
                      <a:r>
                        <a:rPr lang="uk-UA" dirty="0" smtClean="0"/>
                        <a:t>100</a:t>
                      </a:r>
                      <a:endParaRPr lang="uk-UA" dirty="0"/>
                    </a:p>
                  </a:txBody>
                  <a:tcPr/>
                </a:tc>
                <a:tc>
                  <a:txBody>
                    <a:bodyPr/>
                    <a:lstStyle/>
                    <a:p>
                      <a:r>
                        <a:rPr lang="uk-UA" dirty="0" smtClean="0"/>
                        <a:t>15</a:t>
                      </a:r>
                      <a:endParaRPr lang="uk-UA" dirty="0"/>
                    </a:p>
                  </a:txBody>
                  <a:tcPr/>
                </a:tc>
                <a:tc>
                  <a:txBody>
                    <a:bodyPr/>
                    <a:lstStyle/>
                    <a:p>
                      <a:r>
                        <a:rPr lang="uk-UA" dirty="0" smtClean="0"/>
                        <a:t>1500,00</a:t>
                      </a:r>
                      <a:endParaRPr lang="uk-UA" dirty="0"/>
                    </a:p>
                  </a:txBody>
                  <a:tcPr/>
                </a:tc>
                <a:tc>
                  <a:txBody>
                    <a:bodyPr/>
                    <a:lstStyle/>
                    <a:p>
                      <a:endParaRPr lang="uk-UA"/>
                    </a:p>
                  </a:txBody>
                  <a:tcPr/>
                </a:tc>
                <a:tc>
                  <a:txBody>
                    <a:bodyPr/>
                    <a:lstStyle/>
                    <a:p>
                      <a:endParaRPr lang="uk-UA"/>
                    </a:p>
                  </a:txBody>
                  <a:tcPr/>
                </a:tc>
                <a:tc>
                  <a:txBody>
                    <a:bodyPr/>
                    <a:lstStyle/>
                    <a:p>
                      <a:endParaRPr lang="uk-UA" dirty="0"/>
                    </a:p>
                  </a:txBody>
                  <a:tcPr/>
                </a:tc>
                <a:extLst>
                  <a:ext uri="{0D108BD9-81ED-4DB2-BD59-A6C34878D82A}">
                    <a16:rowId xmlns:a16="http://schemas.microsoft.com/office/drawing/2014/main" xmlns="" val="3384271539"/>
                  </a:ext>
                </a:extLst>
              </a:tr>
              <a:tr h="370840">
                <a:tc>
                  <a:txBody>
                    <a:bodyPr/>
                    <a:lstStyle/>
                    <a:p>
                      <a:r>
                        <a:rPr lang="uk-UA" dirty="0" smtClean="0"/>
                        <a:t>16.01</a:t>
                      </a:r>
                      <a:endParaRPr lang="uk-UA" dirty="0"/>
                    </a:p>
                  </a:txBody>
                  <a:tcPr/>
                </a:tc>
                <a:tc>
                  <a:txBody>
                    <a:bodyPr/>
                    <a:lstStyle/>
                    <a:p>
                      <a:endParaRPr lang="uk-UA"/>
                    </a:p>
                  </a:txBody>
                  <a:tcPr/>
                </a:tc>
                <a:tc>
                  <a:txBody>
                    <a:bodyPr/>
                    <a:lstStyle/>
                    <a:p>
                      <a:endParaRPr lang="uk-UA"/>
                    </a:p>
                  </a:txBody>
                  <a:tcPr/>
                </a:tc>
                <a:tc>
                  <a:txBody>
                    <a:bodyPr/>
                    <a:lstStyle/>
                    <a:p>
                      <a:endParaRPr lang="uk-UA"/>
                    </a:p>
                  </a:txBody>
                  <a:tcPr/>
                </a:tc>
                <a:tc>
                  <a:txBody>
                    <a:bodyPr/>
                    <a:lstStyle/>
                    <a:p>
                      <a:r>
                        <a:rPr lang="uk-UA" dirty="0" smtClean="0"/>
                        <a:t>60</a:t>
                      </a:r>
                      <a:endParaRPr lang="uk-UA" dirty="0"/>
                    </a:p>
                  </a:txBody>
                  <a:tcPr/>
                </a:tc>
                <a:tc>
                  <a:txBody>
                    <a:bodyPr/>
                    <a:lstStyle/>
                    <a:p>
                      <a:r>
                        <a:rPr lang="uk-UA" dirty="0" smtClean="0"/>
                        <a:t>12</a:t>
                      </a:r>
                      <a:endParaRPr lang="uk-UA" dirty="0"/>
                    </a:p>
                  </a:txBody>
                  <a:tcPr/>
                </a:tc>
                <a:tc>
                  <a:txBody>
                    <a:bodyPr/>
                    <a:lstStyle/>
                    <a:p>
                      <a:r>
                        <a:rPr lang="uk-UA" dirty="0" smtClean="0"/>
                        <a:t>720,00</a:t>
                      </a:r>
                      <a:endParaRPr lang="uk-UA" dirty="0"/>
                    </a:p>
                  </a:txBody>
                  <a:tcPr/>
                </a:tc>
                <a:extLst>
                  <a:ext uri="{0D108BD9-81ED-4DB2-BD59-A6C34878D82A}">
                    <a16:rowId xmlns:a16="http://schemas.microsoft.com/office/drawing/2014/main" xmlns="" val="1841309167"/>
                  </a:ext>
                </a:extLst>
              </a:tr>
              <a:tr h="370840">
                <a:tc>
                  <a:txBody>
                    <a:bodyPr/>
                    <a:lstStyle/>
                    <a:p>
                      <a:r>
                        <a:rPr lang="uk-UA" dirty="0" smtClean="0"/>
                        <a:t>18.01</a:t>
                      </a:r>
                      <a:endParaRPr lang="uk-UA" dirty="0"/>
                    </a:p>
                  </a:txBody>
                  <a:tcPr/>
                </a:tc>
                <a:tc>
                  <a:txBody>
                    <a:bodyPr/>
                    <a:lstStyle/>
                    <a:p>
                      <a:r>
                        <a:rPr lang="uk-UA" dirty="0" smtClean="0"/>
                        <a:t>40</a:t>
                      </a:r>
                      <a:endParaRPr lang="uk-UA" dirty="0"/>
                    </a:p>
                  </a:txBody>
                  <a:tcPr/>
                </a:tc>
                <a:tc>
                  <a:txBody>
                    <a:bodyPr/>
                    <a:lstStyle/>
                    <a:p>
                      <a:r>
                        <a:rPr lang="uk-UA" dirty="0" smtClean="0"/>
                        <a:t>18</a:t>
                      </a:r>
                      <a:endParaRPr lang="uk-UA" dirty="0"/>
                    </a:p>
                  </a:txBody>
                  <a:tcPr/>
                </a:tc>
                <a:tc>
                  <a:txBody>
                    <a:bodyPr/>
                    <a:lstStyle/>
                    <a:p>
                      <a:r>
                        <a:rPr lang="uk-UA" dirty="0" smtClean="0"/>
                        <a:t>720,00</a:t>
                      </a:r>
                      <a:endParaRPr lang="uk-UA" dirty="0"/>
                    </a:p>
                  </a:txBody>
                  <a:tcPr/>
                </a:tc>
                <a:tc>
                  <a:txBody>
                    <a:bodyPr/>
                    <a:lstStyle/>
                    <a:p>
                      <a:endParaRPr lang="uk-UA" dirty="0"/>
                    </a:p>
                  </a:txBody>
                  <a:tcPr/>
                </a:tc>
                <a:tc>
                  <a:txBody>
                    <a:bodyPr/>
                    <a:lstStyle/>
                    <a:p>
                      <a:endParaRPr lang="uk-UA"/>
                    </a:p>
                  </a:txBody>
                  <a:tcPr/>
                </a:tc>
                <a:tc>
                  <a:txBody>
                    <a:bodyPr/>
                    <a:lstStyle/>
                    <a:p>
                      <a:endParaRPr lang="uk-UA"/>
                    </a:p>
                  </a:txBody>
                  <a:tcPr/>
                </a:tc>
                <a:extLst>
                  <a:ext uri="{0D108BD9-81ED-4DB2-BD59-A6C34878D82A}">
                    <a16:rowId xmlns:a16="http://schemas.microsoft.com/office/drawing/2014/main" xmlns="" val="1183113147"/>
                  </a:ext>
                </a:extLst>
              </a:tr>
              <a:tr h="370840">
                <a:tc>
                  <a:txBody>
                    <a:bodyPr/>
                    <a:lstStyle/>
                    <a:p>
                      <a:r>
                        <a:rPr lang="uk-UA" dirty="0" smtClean="0"/>
                        <a:t>24.01</a:t>
                      </a:r>
                      <a:endParaRPr lang="uk-UA" dirty="0"/>
                    </a:p>
                  </a:txBody>
                  <a:tcPr/>
                </a:tc>
                <a:tc>
                  <a:txBody>
                    <a:bodyPr/>
                    <a:lstStyle/>
                    <a:p>
                      <a:endParaRPr lang="uk-UA"/>
                    </a:p>
                  </a:txBody>
                  <a:tcPr/>
                </a:tc>
                <a:tc>
                  <a:txBody>
                    <a:bodyPr/>
                    <a:lstStyle/>
                    <a:p>
                      <a:endParaRPr lang="uk-UA"/>
                    </a:p>
                  </a:txBody>
                  <a:tcPr/>
                </a:tc>
                <a:tc>
                  <a:txBody>
                    <a:bodyPr/>
                    <a:lstStyle/>
                    <a:p>
                      <a:endParaRPr lang="uk-UA"/>
                    </a:p>
                  </a:txBody>
                  <a:tcPr/>
                </a:tc>
                <a:tc>
                  <a:txBody>
                    <a:bodyPr/>
                    <a:lstStyle/>
                    <a:p>
                      <a:r>
                        <a:rPr lang="uk-UA" dirty="0" smtClean="0"/>
                        <a:t>30</a:t>
                      </a:r>
                      <a:endParaRPr lang="uk-UA" dirty="0"/>
                    </a:p>
                  </a:txBody>
                  <a:tcPr/>
                </a:tc>
                <a:tc>
                  <a:txBody>
                    <a:bodyPr/>
                    <a:lstStyle/>
                    <a:p>
                      <a:r>
                        <a:rPr lang="uk-UA" dirty="0" smtClean="0"/>
                        <a:t>18</a:t>
                      </a:r>
                      <a:endParaRPr lang="uk-UA" dirty="0"/>
                    </a:p>
                  </a:txBody>
                  <a:tcPr/>
                </a:tc>
                <a:tc>
                  <a:txBody>
                    <a:bodyPr/>
                    <a:lstStyle/>
                    <a:p>
                      <a:r>
                        <a:rPr lang="uk-UA" dirty="0" smtClean="0"/>
                        <a:t>540,00</a:t>
                      </a:r>
                      <a:endParaRPr lang="uk-UA" dirty="0"/>
                    </a:p>
                  </a:txBody>
                  <a:tcPr/>
                </a:tc>
                <a:extLst>
                  <a:ext uri="{0D108BD9-81ED-4DB2-BD59-A6C34878D82A}">
                    <a16:rowId xmlns:a16="http://schemas.microsoft.com/office/drawing/2014/main" xmlns="" val="1621304877"/>
                  </a:ext>
                </a:extLst>
              </a:tr>
              <a:tr h="213360">
                <a:tc rowSpan="3">
                  <a:txBody>
                    <a:bodyPr/>
                    <a:lstStyle/>
                    <a:p>
                      <a:r>
                        <a:rPr lang="uk-UA" dirty="0" smtClean="0"/>
                        <a:t>Залишок на кінець періоду</a:t>
                      </a:r>
                      <a:endParaRPr lang="uk-UA" dirty="0"/>
                    </a:p>
                  </a:txBody>
                  <a:tcPr/>
                </a:tc>
                <a:tc>
                  <a:txBody>
                    <a:bodyPr/>
                    <a:lstStyle/>
                    <a:p>
                      <a:r>
                        <a:rPr lang="uk-UA" dirty="0" smtClean="0"/>
                        <a:t>20</a:t>
                      </a:r>
                      <a:endParaRPr lang="uk-UA" dirty="0"/>
                    </a:p>
                  </a:txBody>
                  <a:tcPr/>
                </a:tc>
                <a:tc>
                  <a:txBody>
                    <a:bodyPr/>
                    <a:lstStyle/>
                    <a:p>
                      <a:r>
                        <a:rPr lang="uk-UA" dirty="0" smtClean="0"/>
                        <a:t>12</a:t>
                      </a:r>
                      <a:endParaRPr lang="uk-UA" dirty="0"/>
                    </a:p>
                  </a:txBody>
                  <a:tcPr/>
                </a:tc>
                <a:tc>
                  <a:txBody>
                    <a:bodyPr/>
                    <a:lstStyle/>
                    <a:p>
                      <a:r>
                        <a:rPr lang="uk-UA" dirty="0" smtClean="0"/>
                        <a:t>240,00</a:t>
                      </a:r>
                      <a:endParaRPr lang="uk-UA" dirty="0"/>
                    </a:p>
                  </a:txBody>
                  <a:tcPr/>
                </a:tc>
                <a:tc rowSpan="3">
                  <a:txBody>
                    <a:bodyPr/>
                    <a:lstStyle/>
                    <a:p>
                      <a:endParaRPr lang="uk-UA"/>
                    </a:p>
                  </a:txBody>
                  <a:tcPr/>
                </a:tc>
                <a:tc rowSpan="3">
                  <a:txBody>
                    <a:bodyPr/>
                    <a:lstStyle/>
                    <a:p>
                      <a:endParaRPr lang="uk-UA"/>
                    </a:p>
                  </a:txBody>
                  <a:tcPr/>
                </a:tc>
                <a:tc rowSpan="3">
                  <a:txBody>
                    <a:bodyPr/>
                    <a:lstStyle/>
                    <a:p>
                      <a:endParaRPr lang="uk-UA" dirty="0"/>
                    </a:p>
                  </a:txBody>
                  <a:tcPr/>
                </a:tc>
                <a:extLst>
                  <a:ext uri="{0D108BD9-81ED-4DB2-BD59-A6C34878D82A}">
                    <a16:rowId xmlns:a16="http://schemas.microsoft.com/office/drawing/2014/main" xmlns="" val="288715639"/>
                  </a:ext>
                </a:extLst>
              </a:tr>
              <a:tr h="213360">
                <a:tc vMerge="1">
                  <a:txBody>
                    <a:bodyPr/>
                    <a:lstStyle/>
                    <a:p>
                      <a:endParaRPr lang="uk-UA"/>
                    </a:p>
                  </a:txBody>
                  <a:tcPr/>
                </a:tc>
                <a:tc>
                  <a:txBody>
                    <a:bodyPr/>
                    <a:lstStyle/>
                    <a:p>
                      <a:r>
                        <a:rPr lang="uk-UA" dirty="0" smtClean="0"/>
                        <a:t>100</a:t>
                      </a:r>
                      <a:endParaRPr lang="uk-UA" dirty="0"/>
                    </a:p>
                  </a:txBody>
                  <a:tcPr/>
                </a:tc>
                <a:tc>
                  <a:txBody>
                    <a:bodyPr/>
                    <a:lstStyle/>
                    <a:p>
                      <a:r>
                        <a:rPr lang="uk-UA" dirty="0" smtClean="0"/>
                        <a:t>15</a:t>
                      </a:r>
                      <a:endParaRPr lang="uk-UA" dirty="0"/>
                    </a:p>
                  </a:txBody>
                  <a:tcPr/>
                </a:tc>
                <a:tc>
                  <a:txBody>
                    <a:bodyPr/>
                    <a:lstStyle/>
                    <a:p>
                      <a:r>
                        <a:rPr lang="uk-UA" dirty="0" smtClean="0"/>
                        <a:t>1500,00</a:t>
                      </a:r>
                      <a:endParaRPr lang="uk-UA" dirty="0"/>
                    </a:p>
                  </a:txBody>
                  <a:tcPr/>
                </a:tc>
                <a:tc vMerge="1">
                  <a:txBody>
                    <a:bodyPr/>
                    <a:lstStyle/>
                    <a:p>
                      <a:endParaRPr lang="uk-UA"/>
                    </a:p>
                  </a:txBody>
                  <a:tcPr/>
                </a:tc>
                <a:tc vMerge="1">
                  <a:txBody>
                    <a:bodyPr/>
                    <a:lstStyle/>
                    <a:p>
                      <a:endParaRPr lang="uk-UA"/>
                    </a:p>
                  </a:txBody>
                  <a:tcPr/>
                </a:tc>
                <a:tc vMerge="1">
                  <a:txBody>
                    <a:bodyPr/>
                    <a:lstStyle/>
                    <a:p>
                      <a:endParaRPr lang="uk-UA"/>
                    </a:p>
                  </a:txBody>
                  <a:tcPr/>
                </a:tc>
                <a:extLst>
                  <a:ext uri="{0D108BD9-81ED-4DB2-BD59-A6C34878D82A}">
                    <a16:rowId xmlns:a16="http://schemas.microsoft.com/office/drawing/2014/main" xmlns="" val="3355870230"/>
                  </a:ext>
                </a:extLst>
              </a:tr>
              <a:tr h="213360">
                <a:tc vMerge="1">
                  <a:txBody>
                    <a:bodyPr/>
                    <a:lstStyle/>
                    <a:p>
                      <a:endParaRPr lang="uk-UA"/>
                    </a:p>
                  </a:txBody>
                  <a:tcPr/>
                </a:tc>
                <a:tc>
                  <a:txBody>
                    <a:bodyPr/>
                    <a:lstStyle/>
                    <a:p>
                      <a:r>
                        <a:rPr lang="uk-UA" dirty="0" smtClean="0"/>
                        <a:t>10</a:t>
                      </a:r>
                      <a:endParaRPr lang="uk-UA" dirty="0"/>
                    </a:p>
                  </a:txBody>
                  <a:tcPr/>
                </a:tc>
                <a:tc>
                  <a:txBody>
                    <a:bodyPr/>
                    <a:lstStyle/>
                    <a:p>
                      <a:r>
                        <a:rPr lang="uk-UA" dirty="0" smtClean="0"/>
                        <a:t>18</a:t>
                      </a:r>
                      <a:endParaRPr lang="uk-UA" dirty="0"/>
                    </a:p>
                  </a:txBody>
                  <a:tcPr/>
                </a:tc>
                <a:tc>
                  <a:txBody>
                    <a:bodyPr/>
                    <a:lstStyle/>
                    <a:p>
                      <a:r>
                        <a:rPr lang="uk-UA" dirty="0" smtClean="0"/>
                        <a:t>180,00</a:t>
                      </a:r>
                      <a:endParaRPr lang="uk-UA" dirty="0"/>
                    </a:p>
                  </a:txBody>
                  <a:tcPr/>
                </a:tc>
                <a:tc vMerge="1">
                  <a:txBody>
                    <a:bodyPr/>
                    <a:lstStyle/>
                    <a:p>
                      <a:endParaRPr lang="uk-UA"/>
                    </a:p>
                  </a:txBody>
                  <a:tcPr/>
                </a:tc>
                <a:tc vMerge="1">
                  <a:txBody>
                    <a:bodyPr/>
                    <a:lstStyle/>
                    <a:p>
                      <a:endParaRPr lang="uk-UA"/>
                    </a:p>
                  </a:txBody>
                  <a:tcPr/>
                </a:tc>
                <a:tc vMerge="1">
                  <a:txBody>
                    <a:bodyPr/>
                    <a:lstStyle/>
                    <a:p>
                      <a:endParaRPr lang="uk-UA"/>
                    </a:p>
                  </a:txBody>
                  <a:tcPr/>
                </a:tc>
                <a:extLst>
                  <a:ext uri="{0D108BD9-81ED-4DB2-BD59-A6C34878D82A}">
                    <a16:rowId xmlns:a16="http://schemas.microsoft.com/office/drawing/2014/main" xmlns="" val="829694829"/>
                  </a:ext>
                </a:extLst>
              </a:tr>
            </a:tbl>
          </a:graphicData>
        </a:graphic>
      </p:graphicFrame>
      <p:sp>
        <p:nvSpPr>
          <p:cNvPr id="5" name="Объект 2"/>
          <p:cNvSpPr txBox="1">
            <a:spLocks/>
          </p:cNvSpPr>
          <p:nvPr/>
        </p:nvSpPr>
        <p:spPr>
          <a:xfrm>
            <a:off x="261697" y="165534"/>
            <a:ext cx="9248063" cy="1480386"/>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spcBef>
                <a:spcPts val="0"/>
              </a:spcBef>
              <a:buNone/>
            </a:pPr>
            <a:r>
              <a:rPr lang="uk-UA" sz="2000" b="1" dirty="0" smtClean="0">
                <a:solidFill>
                  <a:schemeClr val="tx1"/>
                </a:solidFill>
              </a:rPr>
              <a:t>Приклад</a:t>
            </a:r>
            <a:r>
              <a:rPr lang="uk-UA" sz="2000" dirty="0" smtClean="0">
                <a:solidFill>
                  <a:schemeClr val="tx1"/>
                </a:solidFill>
              </a:rPr>
              <a:t>. Дані про рух сировини представлено в таблиці. Розрахувати вартість запасів, які вибули за методом ідентифікованої собівартості.</a:t>
            </a:r>
          </a:p>
          <a:p>
            <a:pPr marL="0" indent="0">
              <a:spcBef>
                <a:spcPts val="0"/>
              </a:spcBef>
              <a:buNone/>
            </a:pPr>
            <a:r>
              <a:rPr lang="uk-UA" sz="2000" dirty="0" smtClean="0">
                <a:solidFill>
                  <a:schemeClr val="tx1"/>
                </a:solidFill>
              </a:rPr>
              <a:t>Відомо, що 16 січня реалізовано 60 одиниць із залишку на початок місяця, а 24 січня реалізовано 30 одиниць із надходжень 18 січня</a:t>
            </a:r>
            <a:endParaRPr lang="uk-UA" sz="2000" dirty="0">
              <a:solidFill>
                <a:schemeClr val="tx1"/>
              </a:solidFill>
            </a:endParaRPr>
          </a:p>
        </p:txBody>
      </p:sp>
    </p:spTree>
    <p:extLst>
      <p:ext uri="{BB962C8B-B14F-4D97-AF65-F5344CB8AC3E}">
        <p14:creationId xmlns:p14="http://schemas.microsoft.com/office/powerpoint/2010/main" val="5590275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solidFill>
                  <a:schemeClr val="tx1"/>
                </a:solidFill>
              </a:rPr>
              <a:t>Метод середньозваженої собівартості запасів</a:t>
            </a:r>
            <a:endParaRPr lang="uk-UA" dirty="0">
              <a:solidFill>
                <a:schemeClr val="tx1"/>
              </a:solidFill>
            </a:endParaRPr>
          </a:p>
        </p:txBody>
      </p:sp>
      <p:sp>
        <p:nvSpPr>
          <p:cNvPr id="3" name="Объект 2"/>
          <p:cNvSpPr>
            <a:spLocks noGrp="1"/>
          </p:cNvSpPr>
          <p:nvPr>
            <p:ph idx="1"/>
          </p:nvPr>
        </p:nvSpPr>
        <p:spPr>
          <a:xfrm>
            <a:off x="677334" y="2160589"/>
            <a:ext cx="8596668" cy="4477955"/>
          </a:xfrm>
        </p:spPr>
        <p:txBody>
          <a:bodyPr>
            <a:normAutofit/>
          </a:bodyPr>
          <a:lstStyle/>
          <a:p>
            <a:pPr>
              <a:buNone/>
            </a:pPr>
            <a:r>
              <a:rPr lang="ru-RU" altLang="uk-UA" dirty="0" err="1">
                <a:solidFill>
                  <a:schemeClr val="tx1"/>
                </a:solidFill>
              </a:rPr>
              <a:t>Оцiнка</a:t>
            </a:r>
            <a:r>
              <a:rPr lang="ru-RU" altLang="uk-UA" dirty="0">
                <a:solidFill>
                  <a:schemeClr val="tx1"/>
                </a:solidFill>
              </a:rPr>
              <a:t> </a:t>
            </a:r>
            <a:r>
              <a:rPr lang="ru-RU" altLang="uk-UA" dirty="0" err="1">
                <a:solidFill>
                  <a:schemeClr val="tx1"/>
                </a:solidFill>
              </a:rPr>
              <a:t>запасiв</a:t>
            </a:r>
            <a:r>
              <a:rPr lang="ru-RU" altLang="uk-UA" dirty="0">
                <a:solidFill>
                  <a:schemeClr val="tx1"/>
                </a:solidFill>
              </a:rPr>
              <a:t> проводиться по </a:t>
            </a:r>
            <a:r>
              <a:rPr lang="ru-RU" altLang="uk-UA" dirty="0" err="1">
                <a:solidFill>
                  <a:schemeClr val="tx1"/>
                </a:solidFill>
              </a:rPr>
              <a:t>кожнiй</a:t>
            </a:r>
            <a:r>
              <a:rPr lang="ru-RU" altLang="uk-UA" dirty="0">
                <a:solidFill>
                  <a:schemeClr val="tx1"/>
                </a:solidFill>
              </a:rPr>
              <a:t> </a:t>
            </a:r>
            <a:r>
              <a:rPr lang="ru-RU" altLang="uk-UA" dirty="0" err="1">
                <a:solidFill>
                  <a:schemeClr val="tx1"/>
                </a:solidFill>
              </a:rPr>
              <a:t>одиницi</a:t>
            </a:r>
            <a:r>
              <a:rPr lang="ru-RU" altLang="uk-UA" dirty="0">
                <a:solidFill>
                  <a:schemeClr val="tx1"/>
                </a:solidFill>
              </a:rPr>
              <a:t> </a:t>
            </a:r>
            <a:r>
              <a:rPr lang="ru-RU" altLang="uk-UA" dirty="0" err="1">
                <a:solidFill>
                  <a:schemeClr val="tx1"/>
                </a:solidFill>
              </a:rPr>
              <a:t>запасiв</a:t>
            </a:r>
            <a:r>
              <a:rPr lang="ru-RU" altLang="uk-UA" dirty="0">
                <a:solidFill>
                  <a:schemeClr val="tx1"/>
                </a:solidFill>
              </a:rPr>
              <a:t> за формулою:</a:t>
            </a:r>
          </a:p>
          <a:p>
            <a:pPr>
              <a:buNone/>
            </a:pPr>
            <a:endParaRPr lang="uk-UA" altLang="uk-UA" dirty="0">
              <a:solidFill>
                <a:schemeClr val="tx1"/>
              </a:solidFill>
            </a:endParaRPr>
          </a:p>
          <a:p>
            <a:pPr>
              <a:buNone/>
            </a:pPr>
            <a:endParaRPr lang="uk-UA" altLang="uk-UA" dirty="0">
              <a:solidFill>
                <a:schemeClr val="tx1"/>
              </a:solidFill>
            </a:endParaRPr>
          </a:p>
          <a:p>
            <a:pPr>
              <a:buNone/>
            </a:pPr>
            <a:endParaRPr lang="uk-UA" altLang="uk-UA" dirty="0">
              <a:solidFill>
                <a:schemeClr val="tx1"/>
              </a:solidFill>
            </a:endParaRPr>
          </a:p>
          <a:p>
            <a:pPr>
              <a:buNone/>
            </a:pPr>
            <a:endParaRPr lang="ru-RU" altLang="uk-UA" dirty="0">
              <a:solidFill>
                <a:schemeClr val="tx1"/>
              </a:solidFill>
            </a:endParaRPr>
          </a:p>
          <a:p>
            <a:pPr>
              <a:buNone/>
            </a:pPr>
            <a:r>
              <a:rPr lang="uk-UA" altLang="uk-UA" dirty="0">
                <a:solidFill>
                  <a:schemeClr val="tx1"/>
                </a:solidFill>
              </a:rPr>
              <a:t>де:</a:t>
            </a:r>
          </a:p>
          <a:p>
            <a:pPr marL="0" indent="0">
              <a:buNone/>
            </a:pPr>
            <a:r>
              <a:rPr lang="uk-UA" altLang="uk-UA" dirty="0" err="1">
                <a:solidFill>
                  <a:schemeClr val="tx1"/>
                </a:solidFill>
              </a:rPr>
              <a:t>Сс</a:t>
            </a:r>
            <a:r>
              <a:rPr lang="uk-UA" altLang="uk-UA" dirty="0">
                <a:solidFill>
                  <a:schemeClr val="tx1"/>
                </a:solidFill>
              </a:rPr>
              <a:t> - середньозважена </a:t>
            </a:r>
            <a:r>
              <a:rPr lang="uk-UA" altLang="uk-UA" dirty="0" err="1">
                <a:solidFill>
                  <a:schemeClr val="tx1"/>
                </a:solidFill>
              </a:rPr>
              <a:t>собiвартiсть</a:t>
            </a:r>
            <a:r>
              <a:rPr lang="uk-UA" altLang="uk-UA" dirty="0">
                <a:solidFill>
                  <a:schemeClr val="tx1"/>
                </a:solidFill>
              </a:rPr>
              <a:t>;</a:t>
            </a:r>
          </a:p>
          <a:p>
            <a:pPr marL="0" indent="0">
              <a:buNone/>
            </a:pPr>
            <a:r>
              <a:rPr lang="uk-UA" altLang="uk-UA" dirty="0" err="1" smtClean="0">
                <a:solidFill>
                  <a:schemeClr val="tx1"/>
                </a:solidFill>
              </a:rPr>
              <a:t>Сп</a:t>
            </a:r>
            <a:r>
              <a:rPr lang="uk-UA" altLang="uk-UA" dirty="0">
                <a:solidFill>
                  <a:schemeClr val="tx1"/>
                </a:solidFill>
              </a:rPr>
              <a:t>- </a:t>
            </a:r>
            <a:r>
              <a:rPr lang="uk-UA" altLang="uk-UA" dirty="0" err="1">
                <a:solidFill>
                  <a:schemeClr val="tx1"/>
                </a:solidFill>
              </a:rPr>
              <a:t>собiвартiсть</a:t>
            </a:r>
            <a:r>
              <a:rPr lang="uk-UA" altLang="uk-UA" dirty="0">
                <a:solidFill>
                  <a:schemeClr val="tx1"/>
                </a:solidFill>
              </a:rPr>
              <a:t> </a:t>
            </a:r>
            <a:r>
              <a:rPr lang="uk-UA" altLang="uk-UA" dirty="0" err="1" smtClean="0">
                <a:solidFill>
                  <a:schemeClr val="tx1"/>
                </a:solidFill>
              </a:rPr>
              <a:t>запасiв</a:t>
            </a:r>
            <a:r>
              <a:rPr lang="uk-UA" altLang="uk-UA" dirty="0" smtClean="0">
                <a:solidFill>
                  <a:schemeClr val="tx1"/>
                </a:solidFill>
              </a:rPr>
              <a:t> </a:t>
            </a:r>
            <a:r>
              <a:rPr lang="uk-UA" altLang="uk-UA" dirty="0">
                <a:solidFill>
                  <a:schemeClr val="tx1"/>
                </a:solidFill>
              </a:rPr>
              <a:t>на початок </a:t>
            </a:r>
            <a:r>
              <a:rPr lang="uk-UA" altLang="uk-UA" dirty="0" err="1">
                <a:solidFill>
                  <a:schemeClr val="tx1"/>
                </a:solidFill>
              </a:rPr>
              <a:t>перiоду</a:t>
            </a:r>
            <a:r>
              <a:rPr lang="uk-UA" altLang="uk-UA" dirty="0" smtClean="0">
                <a:solidFill>
                  <a:schemeClr val="tx1"/>
                </a:solidFill>
              </a:rPr>
              <a:t>; </a:t>
            </a:r>
            <a:endParaRPr lang="uk-UA" altLang="uk-UA" dirty="0">
              <a:solidFill>
                <a:schemeClr val="tx1"/>
              </a:solidFill>
            </a:endParaRPr>
          </a:p>
          <a:p>
            <a:pPr marL="0" indent="0">
              <a:buNone/>
            </a:pPr>
            <a:r>
              <a:rPr lang="uk-UA" altLang="uk-UA" dirty="0" err="1" smtClean="0">
                <a:solidFill>
                  <a:schemeClr val="tx1"/>
                </a:solidFill>
              </a:rPr>
              <a:t>Кп</a:t>
            </a:r>
            <a:r>
              <a:rPr lang="uk-UA" altLang="uk-UA" dirty="0" smtClean="0">
                <a:solidFill>
                  <a:schemeClr val="tx1"/>
                </a:solidFill>
              </a:rPr>
              <a:t>- </a:t>
            </a:r>
            <a:r>
              <a:rPr lang="uk-UA" altLang="uk-UA" dirty="0" err="1" smtClean="0">
                <a:solidFill>
                  <a:schemeClr val="tx1"/>
                </a:solidFill>
              </a:rPr>
              <a:t>кiлькiсть</a:t>
            </a:r>
            <a:r>
              <a:rPr lang="uk-UA" altLang="uk-UA" dirty="0" smtClean="0">
                <a:solidFill>
                  <a:schemeClr val="tx1"/>
                </a:solidFill>
              </a:rPr>
              <a:t> </a:t>
            </a:r>
            <a:r>
              <a:rPr lang="uk-UA" altLang="uk-UA" dirty="0" err="1">
                <a:solidFill>
                  <a:schemeClr val="tx1"/>
                </a:solidFill>
              </a:rPr>
              <a:t>запасiв</a:t>
            </a:r>
            <a:r>
              <a:rPr lang="uk-UA" altLang="uk-UA" dirty="0">
                <a:solidFill>
                  <a:schemeClr val="tx1"/>
                </a:solidFill>
              </a:rPr>
              <a:t> на початок </a:t>
            </a:r>
            <a:r>
              <a:rPr lang="uk-UA" altLang="uk-UA" dirty="0" err="1">
                <a:solidFill>
                  <a:schemeClr val="tx1"/>
                </a:solidFill>
              </a:rPr>
              <a:t>перiоду</a:t>
            </a:r>
            <a:r>
              <a:rPr lang="uk-UA" altLang="uk-UA" dirty="0">
                <a:solidFill>
                  <a:schemeClr val="tx1"/>
                </a:solidFill>
              </a:rPr>
              <a:t>;</a:t>
            </a:r>
          </a:p>
          <a:p>
            <a:pPr marL="0" indent="0">
              <a:buNone/>
            </a:pPr>
            <a:r>
              <a:rPr lang="uk-UA" altLang="uk-UA" dirty="0" err="1">
                <a:solidFill>
                  <a:schemeClr val="tx1"/>
                </a:solidFill>
              </a:rPr>
              <a:t>Сн</a:t>
            </a:r>
            <a:r>
              <a:rPr lang="uk-UA" altLang="uk-UA" dirty="0">
                <a:solidFill>
                  <a:schemeClr val="tx1"/>
                </a:solidFill>
              </a:rPr>
              <a:t> - </a:t>
            </a:r>
            <a:r>
              <a:rPr lang="uk-UA" altLang="uk-UA" dirty="0" err="1" smtClean="0">
                <a:solidFill>
                  <a:schemeClr val="tx1"/>
                </a:solidFill>
              </a:rPr>
              <a:t>собiвартiсть</a:t>
            </a:r>
            <a:r>
              <a:rPr lang="uk-UA" altLang="uk-UA" dirty="0" smtClean="0">
                <a:solidFill>
                  <a:schemeClr val="tx1"/>
                </a:solidFill>
              </a:rPr>
              <a:t> запасів</a:t>
            </a:r>
            <a:r>
              <a:rPr lang="uk-UA" altLang="uk-UA" dirty="0">
                <a:solidFill>
                  <a:schemeClr val="tx1"/>
                </a:solidFill>
              </a:rPr>
              <a:t>, що </a:t>
            </a:r>
            <a:r>
              <a:rPr lang="uk-UA" altLang="uk-UA" dirty="0" err="1">
                <a:solidFill>
                  <a:schemeClr val="tx1"/>
                </a:solidFill>
              </a:rPr>
              <a:t>надiйшли</a:t>
            </a:r>
            <a:r>
              <a:rPr lang="uk-UA" altLang="uk-UA" dirty="0">
                <a:solidFill>
                  <a:schemeClr val="tx1"/>
                </a:solidFill>
              </a:rPr>
              <a:t> протягом </a:t>
            </a:r>
            <a:r>
              <a:rPr lang="uk-UA" altLang="uk-UA" dirty="0" err="1">
                <a:solidFill>
                  <a:schemeClr val="tx1"/>
                </a:solidFill>
              </a:rPr>
              <a:t>перiоду</a:t>
            </a:r>
            <a:endParaRPr lang="uk-UA" altLang="uk-UA" dirty="0">
              <a:solidFill>
                <a:schemeClr val="tx1"/>
              </a:solidFill>
            </a:endParaRPr>
          </a:p>
          <a:p>
            <a:pPr marL="0" indent="0">
              <a:buNone/>
            </a:pPr>
            <a:r>
              <a:rPr lang="uk-UA" altLang="uk-UA" dirty="0" err="1" smtClean="0">
                <a:solidFill>
                  <a:schemeClr val="tx1"/>
                </a:solidFill>
              </a:rPr>
              <a:t>Кн</a:t>
            </a:r>
            <a:r>
              <a:rPr lang="uk-UA" altLang="uk-UA" dirty="0" smtClean="0">
                <a:solidFill>
                  <a:schemeClr val="tx1"/>
                </a:solidFill>
              </a:rPr>
              <a:t> </a:t>
            </a:r>
            <a:r>
              <a:rPr lang="uk-UA" altLang="uk-UA" dirty="0">
                <a:solidFill>
                  <a:schemeClr val="tx1"/>
                </a:solidFill>
              </a:rPr>
              <a:t>- </a:t>
            </a:r>
            <a:r>
              <a:rPr lang="uk-UA" altLang="uk-UA" dirty="0" err="1" smtClean="0">
                <a:solidFill>
                  <a:schemeClr val="tx1"/>
                </a:solidFill>
              </a:rPr>
              <a:t>кiлькiсть</a:t>
            </a:r>
            <a:r>
              <a:rPr lang="uk-UA" altLang="uk-UA" dirty="0" smtClean="0">
                <a:solidFill>
                  <a:schemeClr val="tx1"/>
                </a:solidFill>
              </a:rPr>
              <a:t> </a:t>
            </a:r>
            <a:r>
              <a:rPr lang="uk-UA" altLang="uk-UA" dirty="0">
                <a:solidFill>
                  <a:schemeClr val="tx1"/>
                </a:solidFill>
              </a:rPr>
              <a:t>запасів, що </a:t>
            </a:r>
            <a:r>
              <a:rPr lang="uk-UA" altLang="uk-UA" dirty="0" err="1">
                <a:solidFill>
                  <a:schemeClr val="tx1"/>
                </a:solidFill>
              </a:rPr>
              <a:t>надiйшли</a:t>
            </a:r>
            <a:r>
              <a:rPr lang="uk-UA" altLang="uk-UA" dirty="0">
                <a:solidFill>
                  <a:schemeClr val="tx1"/>
                </a:solidFill>
              </a:rPr>
              <a:t> протягом </a:t>
            </a:r>
            <a:r>
              <a:rPr lang="uk-UA" altLang="uk-UA" dirty="0" err="1">
                <a:solidFill>
                  <a:schemeClr val="tx1"/>
                </a:solidFill>
              </a:rPr>
              <a:t>перiоду</a:t>
            </a:r>
            <a:r>
              <a:rPr lang="uk-UA" altLang="uk-UA" dirty="0">
                <a:solidFill>
                  <a:schemeClr val="tx1"/>
                </a:solidFill>
              </a:rPr>
              <a:t>.</a:t>
            </a:r>
          </a:p>
          <a:p>
            <a:pPr marL="0" indent="0">
              <a:buNone/>
            </a:pPr>
            <a:endParaRPr lang="uk-UA" dirty="0">
              <a:solidFill>
                <a:schemeClr val="tx1"/>
              </a:solidFill>
            </a:endParaRPr>
          </a:p>
        </p:txBody>
      </p:sp>
      <p:pic>
        <p:nvPicPr>
          <p:cNvPr id="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4477" y="2839054"/>
            <a:ext cx="4608512" cy="156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374532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4097206376"/>
              </p:ext>
            </p:extLst>
          </p:nvPr>
        </p:nvGraphicFramePr>
        <p:xfrm>
          <a:off x="0" y="1099884"/>
          <a:ext cx="12191998" cy="3505200"/>
        </p:xfrm>
        <a:graphic>
          <a:graphicData uri="http://schemas.openxmlformats.org/drawingml/2006/table">
            <a:tbl>
              <a:tblPr firstRow="1" bandRow="1">
                <a:tableStyleId>{073A0DAA-6AF3-43AB-8588-CEC1D06C72B9}</a:tableStyleId>
              </a:tblPr>
              <a:tblGrid>
                <a:gridCol w="2048256">
                  <a:extLst>
                    <a:ext uri="{9D8B030D-6E8A-4147-A177-3AD203B41FA5}">
                      <a16:colId xmlns:a16="http://schemas.microsoft.com/office/drawing/2014/main" xmlns="" val="1982129983"/>
                    </a:ext>
                  </a:extLst>
                </a:gridCol>
                <a:gridCol w="1591056">
                  <a:extLst>
                    <a:ext uri="{9D8B030D-6E8A-4147-A177-3AD203B41FA5}">
                      <a16:colId xmlns:a16="http://schemas.microsoft.com/office/drawing/2014/main" xmlns="" val="978836307"/>
                    </a:ext>
                  </a:extLst>
                </a:gridCol>
                <a:gridCol w="1585830">
                  <a:extLst>
                    <a:ext uri="{9D8B030D-6E8A-4147-A177-3AD203B41FA5}">
                      <a16:colId xmlns:a16="http://schemas.microsoft.com/office/drawing/2014/main" xmlns="" val="591557486"/>
                    </a:ext>
                  </a:extLst>
                </a:gridCol>
                <a:gridCol w="1888890">
                  <a:extLst>
                    <a:ext uri="{9D8B030D-6E8A-4147-A177-3AD203B41FA5}">
                      <a16:colId xmlns:a16="http://schemas.microsoft.com/office/drawing/2014/main" xmlns="" val="3843876026"/>
                    </a:ext>
                  </a:extLst>
                </a:gridCol>
                <a:gridCol w="1755648">
                  <a:extLst>
                    <a:ext uri="{9D8B030D-6E8A-4147-A177-3AD203B41FA5}">
                      <a16:colId xmlns:a16="http://schemas.microsoft.com/office/drawing/2014/main" xmlns="" val="1805104450"/>
                    </a:ext>
                  </a:extLst>
                </a:gridCol>
                <a:gridCol w="1580604">
                  <a:extLst>
                    <a:ext uri="{9D8B030D-6E8A-4147-A177-3AD203B41FA5}">
                      <a16:colId xmlns:a16="http://schemas.microsoft.com/office/drawing/2014/main" xmlns="" val="3506252244"/>
                    </a:ext>
                  </a:extLst>
                </a:gridCol>
                <a:gridCol w="1741714">
                  <a:extLst>
                    <a:ext uri="{9D8B030D-6E8A-4147-A177-3AD203B41FA5}">
                      <a16:colId xmlns:a16="http://schemas.microsoft.com/office/drawing/2014/main" xmlns="" val="2578871410"/>
                    </a:ext>
                  </a:extLst>
                </a:gridCol>
              </a:tblGrid>
              <a:tr h="370840">
                <a:tc rowSpan="2">
                  <a:txBody>
                    <a:bodyPr/>
                    <a:lstStyle/>
                    <a:p>
                      <a:pPr algn="ctr"/>
                      <a:r>
                        <a:rPr lang="uk-UA" dirty="0" smtClean="0"/>
                        <a:t>Дата</a:t>
                      </a:r>
                      <a:endParaRPr lang="uk-UA" dirty="0"/>
                    </a:p>
                  </a:txBody>
                  <a:tcPr/>
                </a:tc>
                <a:tc gridSpan="3">
                  <a:txBody>
                    <a:bodyPr/>
                    <a:lstStyle/>
                    <a:p>
                      <a:pPr algn="ctr"/>
                      <a:r>
                        <a:rPr lang="uk-UA" dirty="0" smtClean="0"/>
                        <a:t>Надходження</a:t>
                      </a:r>
                      <a:endParaRPr lang="uk-UA" dirty="0"/>
                    </a:p>
                  </a:txBody>
                  <a:tcPr/>
                </a:tc>
                <a:tc hMerge="1">
                  <a:txBody>
                    <a:bodyPr/>
                    <a:lstStyle/>
                    <a:p>
                      <a:endParaRPr lang="uk-UA" dirty="0"/>
                    </a:p>
                  </a:txBody>
                  <a:tcPr/>
                </a:tc>
                <a:tc hMerge="1">
                  <a:txBody>
                    <a:bodyPr/>
                    <a:lstStyle/>
                    <a:p>
                      <a:endParaRPr lang="uk-UA" dirty="0"/>
                    </a:p>
                  </a:txBody>
                  <a:tcPr/>
                </a:tc>
                <a:tc gridSpan="3">
                  <a:txBody>
                    <a:bodyPr/>
                    <a:lstStyle/>
                    <a:p>
                      <a:pPr algn="ctr"/>
                      <a:r>
                        <a:rPr lang="uk-UA" dirty="0" smtClean="0"/>
                        <a:t>Вибуття</a:t>
                      </a:r>
                      <a:endParaRPr lang="uk-UA" dirty="0"/>
                    </a:p>
                  </a:txBody>
                  <a:tcPr/>
                </a:tc>
                <a:tc hMerge="1">
                  <a:txBody>
                    <a:bodyPr/>
                    <a:lstStyle/>
                    <a:p>
                      <a:endParaRPr lang="uk-UA" dirty="0"/>
                    </a:p>
                  </a:txBody>
                  <a:tcPr/>
                </a:tc>
                <a:tc hMerge="1">
                  <a:txBody>
                    <a:bodyPr/>
                    <a:lstStyle/>
                    <a:p>
                      <a:endParaRPr lang="uk-UA" dirty="0"/>
                    </a:p>
                  </a:txBody>
                  <a:tcPr/>
                </a:tc>
                <a:extLst>
                  <a:ext uri="{0D108BD9-81ED-4DB2-BD59-A6C34878D82A}">
                    <a16:rowId xmlns:a16="http://schemas.microsoft.com/office/drawing/2014/main" xmlns="" val="4268221547"/>
                  </a:ext>
                </a:extLst>
              </a:tr>
              <a:tr h="370840">
                <a:tc vMerge="1">
                  <a:txBody>
                    <a:bodyPr/>
                    <a:lstStyle/>
                    <a:p>
                      <a:endParaRPr lang="uk-UA" dirty="0"/>
                    </a:p>
                  </a:txBody>
                  <a:tcPr/>
                </a:tc>
                <a:tc>
                  <a:txBody>
                    <a:bodyPr/>
                    <a:lstStyle/>
                    <a:p>
                      <a:pPr algn="ctr"/>
                      <a:r>
                        <a:rPr lang="uk-UA" dirty="0" smtClean="0">
                          <a:solidFill>
                            <a:schemeClr val="bg1"/>
                          </a:solidFill>
                        </a:rPr>
                        <a:t>Кількість</a:t>
                      </a:r>
                      <a:endParaRPr lang="uk-UA" dirty="0">
                        <a:solidFill>
                          <a:schemeClr val="bg1"/>
                        </a:solidFill>
                      </a:endParaRPr>
                    </a:p>
                  </a:txBody>
                  <a:tcPr>
                    <a:solidFill>
                      <a:schemeClr val="tx1"/>
                    </a:solidFill>
                  </a:tcPr>
                </a:tc>
                <a:tc>
                  <a:txBody>
                    <a:bodyPr/>
                    <a:lstStyle/>
                    <a:p>
                      <a:pPr algn="ctr"/>
                      <a:r>
                        <a:rPr lang="uk-UA" dirty="0" smtClean="0">
                          <a:solidFill>
                            <a:schemeClr val="bg1"/>
                          </a:solidFill>
                        </a:rPr>
                        <a:t>Ціна, грн. </a:t>
                      </a:r>
                      <a:endParaRPr lang="uk-UA" dirty="0">
                        <a:solidFill>
                          <a:schemeClr val="bg1"/>
                        </a:solidFill>
                      </a:endParaRPr>
                    </a:p>
                  </a:txBody>
                  <a:tcPr>
                    <a:solidFill>
                      <a:schemeClr val="tx1"/>
                    </a:solidFill>
                  </a:tcPr>
                </a:tc>
                <a:tc>
                  <a:txBody>
                    <a:bodyPr/>
                    <a:lstStyle/>
                    <a:p>
                      <a:pPr algn="ctr"/>
                      <a:r>
                        <a:rPr lang="uk-UA" dirty="0" smtClean="0">
                          <a:solidFill>
                            <a:schemeClr val="bg1"/>
                          </a:solidFill>
                        </a:rPr>
                        <a:t>Сума, грн.</a:t>
                      </a:r>
                      <a:endParaRPr lang="uk-UA" dirty="0">
                        <a:solidFill>
                          <a:schemeClr val="bg1"/>
                        </a:solidFill>
                      </a:endParaRPr>
                    </a:p>
                  </a:txBody>
                  <a:tcPr>
                    <a:solidFill>
                      <a:schemeClr val="tx1"/>
                    </a:solidFill>
                  </a:tcPr>
                </a:tc>
                <a:tc>
                  <a:txBody>
                    <a:bodyPr/>
                    <a:lstStyle/>
                    <a:p>
                      <a:pPr algn="ctr"/>
                      <a:r>
                        <a:rPr lang="uk-UA" dirty="0" smtClean="0">
                          <a:solidFill>
                            <a:schemeClr val="bg1"/>
                          </a:solidFill>
                        </a:rPr>
                        <a:t>Кількість</a:t>
                      </a:r>
                      <a:endParaRPr lang="uk-UA" dirty="0">
                        <a:solidFill>
                          <a:schemeClr val="bg1"/>
                        </a:solidFill>
                      </a:endParaRPr>
                    </a:p>
                  </a:txBody>
                  <a:tcPr>
                    <a:solidFill>
                      <a:schemeClr val="tx1"/>
                    </a:solidFill>
                  </a:tcPr>
                </a:tc>
                <a:tc>
                  <a:txBody>
                    <a:bodyPr/>
                    <a:lstStyle/>
                    <a:p>
                      <a:pPr algn="ctr"/>
                      <a:r>
                        <a:rPr lang="uk-UA" dirty="0" smtClean="0">
                          <a:solidFill>
                            <a:schemeClr val="bg1"/>
                          </a:solidFill>
                        </a:rPr>
                        <a:t>Ціна, грн. </a:t>
                      </a:r>
                      <a:endParaRPr lang="uk-UA" dirty="0">
                        <a:solidFill>
                          <a:schemeClr val="bg1"/>
                        </a:solidFill>
                      </a:endParaRPr>
                    </a:p>
                  </a:txBody>
                  <a:tcPr>
                    <a:solidFill>
                      <a:schemeClr val="tx1"/>
                    </a:solidFill>
                  </a:tcPr>
                </a:tc>
                <a:tc>
                  <a:txBody>
                    <a:bodyPr/>
                    <a:lstStyle/>
                    <a:p>
                      <a:pPr algn="ctr"/>
                      <a:r>
                        <a:rPr lang="uk-UA" dirty="0" smtClean="0">
                          <a:solidFill>
                            <a:schemeClr val="bg1"/>
                          </a:solidFill>
                        </a:rPr>
                        <a:t>Сума, грн.</a:t>
                      </a:r>
                      <a:endParaRPr lang="uk-UA" dirty="0">
                        <a:solidFill>
                          <a:schemeClr val="bg1"/>
                        </a:solidFill>
                      </a:endParaRPr>
                    </a:p>
                  </a:txBody>
                  <a:tcPr>
                    <a:solidFill>
                      <a:schemeClr val="tx1"/>
                    </a:solidFill>
                  </a:tcPr>
                </a:tc>
                <a:extLst>
                  <a:ext uri="{0D108BD9-81ED-4DB2-BD59-A6C34878D82A}">
                    <a16:rowId xmlns:a16="http://schemas.microsoft.com/office/drawing/2014/main" xmlns="" val="1028706436"/>
                  </a:ext>
                </a:extLst>
              </a:tr>
              <a:tr h="370840">
                <a:tc>
                  <a:txBody>
                    <a:bodyPr/>
                    <a:lstStyle/>
                    <a:p>
                      <a:r>
                        <a:rPr lang="uk-UA" dirty="0" smtClean="0"/>
                        <a:t>Залишок на початок періоду</a:t>
                      </a:r>
                      <a:endParaRPr lang="uk-UA" dirty="0"/>
                    </a:p>
                  </a:txBody>
                  <a:tcPr/>
                </a:tc>
                <a:tc>
                  <a:txBody>
                    <a:bodyPr/>
                    <a:lstStyle/>
                    <a:p>
                      <a:r>
                        <a:rPr lang="uk-UA" dirty="0" smtClean="0"/>
                        <a:t>80</a:t>
                      </a:r>
                      <a:endParaRPr lang="uk-UA" dirty="0"/>
                    </a:p>
                  </a:txBody>
                  <a:tcPr/>
                </a:tc>
                <a:tc>
                  <a:txBody>
                    <a:bodyPr/>
                    <a:lstStyle/>
                    <a:p>
                      <a:r>
                        <a:rPr lang="uk-UA" dirty="0" smtClean="0"/>
                        <a:t>12</a:t>
                      </a:r>
                      <a:endParaRPr lang="uk-UA" dirty="0"/>
                    </a:p>
                  </a:txBody>
                  <a:tcPr/>
                </a:tc>
                <a:tc>
                  <a:txBody>
                    <a:bodyPr/>
                    <a:lstStyle/>
                    <a:p>
                      <a:r>
                        <a:rPr lang="uk-UA" dirty="0" smtClean="0"/>
                        <a:t>960,00</a:t>
                      </a:r>
                      <a:endParaRPr lang="uk-UA" dirty="0"/>
                    </a:p>
                  </a:txBody>
                  <a:tcPr/>
                </a:tc>
                <a:tc>
                  <a:txBody>
                    <a:bodyPr/>
                    <a:lstStyle/>
                    <a:p>
                      <a:endParaRPr lang="uk-UA"/>
                    </a:p>
                  </a:txBody>
                  <a:tcPr/>
                </a:tc>
                <a:tc>
                  <a:txBody>
                    <a:bodyPr/>
                    <a:lstStyle/>
                    <a:p>
                      <a:endParaRPr lang="uk-UA" dirty="0"/>
                    </a:p>
                  </a:txBody>
                  <a:tcPr/>
                </a:tc>
                <a:tc>
                  <a:txBody>
                    <a:bodyPr/>
                    <a:lstStyle/>
                    <a:p>
                      <a:endParaRPr lang="uk-UA"/>
                    </a:p>
                  </a:txBody>
                  <a:tcPr/>
                </a:tc>
                <a:extLst>
                  <a:ext uri="{0D108BD9-81ED-4DB2-BD59-A6C34878D82A}">
                    <a16:rowId xmlns:a16="http://schemas.microsoft.com/office/drawing/2014/main" xmlns="" val="1895539294"/>
                  </a:ext>
                </a:extLst>
              </a:tr>
              <a:tr h="370840">
                <a:tc>
                  <a:txBody>
                    <a:bodyPr/>
                    <a:lstStyle/>
                    <a:p>
                      <a:r>
                        <a:rPr lang="uk-UA" dirty="0" smtClean="0"/>
                        <a:t>12.01</a:t>
                      </a:r>
                      <a:endParaRPr lang="uk-UA" dirty="0"/>
                    </a:p>
                  </a:txBody>
                  <a:tcPr/>
                </a:tc>
                <a:tc>
                  <a:txBody>
                    <a:bodyPr/>
                    <a:lstStyle/>
                    <a:p>
                      <a:r>
                        <a:rPr lang="uk-UA" dirty="0" smtClean="0"/>
                        <a:t>100</a:t>
                      </a:r>
                      <a:endParaRPr lang="uk-UA" dirty="0"/>
                    </a:p>
                  </a:txBody>
                  <a:tcPr/>
                </a:tc>
                <a:tc>
                  <a:txBody>
                    <a:bodyPr/>
                    <a:lstStyle/>
                    <a:p>
                      <a:r>
                        <a:rPr lang="uk-UA" dirty="0" smtClean="0"/>
                        <a:t>15</a:t>
                      </a:r>
                      <a:endParaRPr lang="uk-UA" dirty="0"/>
                    </a:p>
                  </a:txBody>
                  <a:tcPr/>
                </a:tc>
                <a:tc>
                  <a:txBody>
                    <a:bodyPr/>
                    <a:lstStyle/>
                    <a:p>
                      <a:r>
                        <a:rPr lang="uk-UA" dirty="0" smtClean="0"/>
                        <a:t>1500,00</a:t>
                      </a:r>
                      <a:endParaRPr lang="uk-UA" dirty="0"/>
                    </a:p>
                  </a:txBody>
                  <a:tcPr/>
                </a:tc>
                <a:tc>
                  <a:txBody>
                    <a:bodyPr/>
                    <a:lstStyle/>
                    <a:p>
                      <a:endParaRPr lang="uk-UA"/>
                    </a:p>
                  </a:txBody>
                  <a:tcPr/>
                </a:tc>
                <a:tc>
                  <a:txBody>
                    <a:bodyPr/>
                    <a:lstStyle/>
                    <a:p>
                      <a:endParaRPr lang="uk-UA"/>
                    </a:p>
                  </a:txBody>
                  <a:tcPr/>
                </a:tc>
                <a:tc>
                  <a:txBody>
                    <a:bodyPr/>
                    <a:lstStyle/>
                    <a:p>
                      <a:endParaRPr lang="uk-UA" dirty="0"/>
                    </a:p>
                  </a:txBody>
                  <a:tcPr/>
                </a:tc>
                <a:extLst>
                  <a:ext uri="{0D108BD9-81ED-4DB2-BD59-A6C34878D82A}">
                    <a16:rowId xmlns:a16="http://schemas.microsoft.com/office/drawing/2014/main" xmlns="" val="3384271539"/>
                  </a:ext>
                </a:extLst>
              </a:tr>
              <a:tr h="370840">
                <a:tc>
                  <a:txBody>
                    <a:bodyPr/>
                    <a:lstStyle/>
                    <a:p>
                      <a:r>
                        <a:rPr lang="uk-UA" dirty="0" smtClean="0"/>
                        <a:t>16.01</a:t>
                      </a:r>
                      <a:endParaRPr lang="uk-UA" dirty="0"/>
                    </a:p>
                  </a:txBody>
                  <a:tcPr/>
                </a:tc>
                <a:tc>
                  <a:txBody>
                    <a:bodyPr/>
                    <a:lstStyle/>
                    <a:p>
                      <a:endParaRPr lang="uk-UA"/>
                    </a:p>
                  </a:txBody>
                  <a:tcPr/>
                </a:tc>
                <a:tc>
                  <a:txBody>
                    <a:bodyPr/>
                    <a:lstStyle/>
                    <a:p>
                      <a:endParaRPr lang="uk-UA"/>
                    </a:p>
                  </a:txBody>
                  <a:tcPr/>
                </a:tc>
                <a:tc>
                  <a:txBody>
                    <a:bodyPr/>
                    <a:lstStyle/>
                    <a:p>
                      <a:endParaRPr lang="uk-UA"/>
                    </a:p>
                  </a:txBody>
                  <a:tcPr/>
                </a:tc>
                <a:tc>
                  <a:txBody>
                    <a:bodyPr/>
                    <a:lstStyle/>
                    <a:p>
                      <a:r>
                        <a:rPr lang="uk-UA" dirty="0" smtClean="0"/>
                        <a:t>60</a:t>
                      </a:r>
                      <a:endParaRPr lang="uk-UA" dirty="0"/>
                    </a:p>
                  </a:txBody>
                  <a:tcPr/>
                </a:tc>
                <a:tc>
                  <a:txBody>
                    <a:bodyPr/>
                    <a:lstStyle/>
                    <a:p>
                      <a:r>
                        <a:rPr lang="uk-UA" dirty="0" smtClean="0"/>
                        <a:t>14,45</a:t>
                      </a:r>
                      <a:endParaRPr lang="uk-UA" dirty="0"/>
                    </a:p>
                  </a:txBody>
                  <a:tcPr/>
                </a:tc>
                <a:tc>
                  <a:txBody>
                    <a:bodyPr/>
                    <a:lstStyle/>
                    <a:p>
                      <a:r>
                        <a:rPr lang="uk-UA" dirty="0" smtClean="0"/>
                        <a:t>867,00</a:t>
                      </a:r>
                      <a:endParaRPr lang="uk-UA" dirty="0"/>
                    </a:p>
                  </a:txBody>
                  <a:tcPr/>
                </a:tc>
                <a:extLst>
                  <a:ext uri="{0D108BD9-81ED-4DB2-BD59-A6C34878D82A}">
                    <a16:rowId xmlns:a16="http://schemas.microsoft.com/office/drawing/2014/main" xmlns="" val="1841309167"/>
                  </a:ext>
                </a:extLst>
              </a:tr>
              <a:tr h="370840">
                <a:tc>
                  <a:txBody>
                    <a:bodyPr/>
                    <a:lstStyle/>
                    <a:p>
                      <a:r>
                        <a:rPr lang="uk-UA" dirty="0" smtClean="0"/>
                        <a:t>18.01</a:t>
                      </a:r>
                      <a:endParaRPr lang="uk-UA" dirty="0"/>
                    </a:p>
                  </a:txBody>
                  <a:tcPr/>
                </a:tc>
                <a:tc>
                  <a:txBody>
                    <a:bodyPr/>
                    <a:lstStyle/>
                    <a:p>
                      <a:r>
                        <a:rPr lang="uk-UA" dirty="0" smtClean="0"/>
                        <a:t>40</a:t>
                      </a:r>
                      <a:endParaRPr lang="uk-UA" dirty="0"/>
                    </a:p>
                  </a:txBody>
                  <a:tcPr/>
                </a:tc>
                <a:tc>
                  <a:txBody>
                    <a:bodyPr/>
                    <a:lstStyle/>
                    <a:p>
                      <a:r>
                        <a:rPr lang="uk-UA" dirty="0" smtClean="0"/>
                        <a:t>18</a:t>
                      </a:r>
                      <a:endParaRPr lang="uk-UA" dirty="0"/>
                    </a:p>
                  </a:txBody>
                  <a:tcPr/>
                </a:tc>
                <a:tc>
                  <a:txBody>
                    <a:bodyPr/>
                    <a:lstStyle/>
                    <a:p>
                      <a:r>
                        <a:rPr lang="uk-UA" dirty="0" smtClean="0"/>
                        <a:t>720,00</a:t>
                      </a:r>
                      <a:endParaRPr lang="uk-UA" dirty="0"/>
                    </a:p>
                  </a:txBody>
                  <a:tcPr/>
                </a:tc>
                <a:tc>
                  <a:txBody>
                    <a:bodyPr/>
                    <a:lstStyle/>
                    <a:p>
                      <a:endParaRPr lang="uk-UA" dirty="0"/>
                    </a:p>
                  </a:txBody>
                  <a:tcPr/>
                </a:tc>
                <a:tc>
                  <a:txBody>
                    <a:bodyPr/>
                    <a:lstStyle/>
                    <a:p>
                      <a:endParaRPr lang="uk-UA"/>
                    </a:p>
                  </a:txBody>
                  <a:tcPr/>
                </a:tc>
                <a:tc>
                  <a:txBody>
                    <a:bodyPr/>
                    <a:lstStyle/>
                    <a:p>
                      <a:endParaRPr lang="uk-UA"/>
                    </a:p>
                  </a:txBody>
                  <a:tcPr/>
                </a:tc>
                <a:extLst>
                  <a:ext uri="{0D108BD9-81ED-4DB2-BD59-A6C34878D82A}">
                    <a16:rowId xmlns:a16="http://schemas.microsoft.com/office/drawing/2014/main" xmlns="" val="1183113147"/>
                  </a:ext>
                </a:extLst>
              </a:tr>
              <a:tr h="370840">
                <a:tc>
                  <a:txBody>
                    <a:bodyPr/>
                    <a:lstStyle/>
                    <a:p>
                      <a:r>
                        <a:rPr lang="uk-UA" dirty="0" smtClean="0"/>
                        <a:t>24.01</a:t>
                      </a:r>
                      <a:endParaRPr lang="uk-UA" dirty="0"/>
                    </a:p>
                  </a:txBody>
                  <a:tcPr/>
                </a:tc>
                <a:tc>
                  <a:txBody>
                    <a:bodyPr/>
                    <a:lstStyle/>
                    <a:p>
                      <a:endParaRPr lang="uk-UA"/>
                    </a:p>
                  </a:txBody>
                  <a:tcPr/>
                </a:tc>
                <a:tc>
                  <a:txBody>
                    <a:bodyPr/>
                    <a:lstStyle/>
                    <a:p>
                      <a:endParaRPr lang="uk-UA"/>
                    </a:p>
                  </a:txBody>
                  <a:tcPr/>
                </a:tc>
                <a:tc>
                  <a:txBody>
                    <a:bodyPr/>
                    <a:lstStyle/>
                    <a:p>
                      <a:endParaRPr lang="uk-UA"/>
                    </a:p>
                  </a:txBody>
                  <a:tcPr/>
                </a:tc>
                <a:tc>
                  <a:txBody>
                    <a:bodyPr/>
                    <a:lstStyle/>
                    <a:p>
                      <a:r>
                        <a:rPr lang="uk-UA" dirty="0" smtClean="0"/>
                        <a:t>30</a:t>
                      </a:r>
                      <a:endParaRPr lang="uk-UA" dirty="0"/>
                    </a:p>
                  </a:txBody>
                  <a:tcPr/>
                </a:tc>
                <a:tc>
                  <a:txBody>
                    <a:bodyPr/>
                    <a:lstStyle/>
                    <a:p>
                      <a:r>
                        <a:rPr lang="uk-UA" dirty="0" smtClean="0"/>
                        <a:t>14,45</a:t>
                      </a:r>
                      <a:endParaRPr lang="uk-UA" dirty="0"/>
                    </a:p>
                  </a:txBody>
                  <a:tcPr/>
                </a:tc>
                <a:tc>
                  <a:txBody>
                    <a:bodyPr/>
                    <a:lstStyle/>
                    <a:p>
                      <a:r>
                        <a:rPr lang="uk-UA" dirty="0" smtClean="0"/>
                        <a:t>433,50</a:t>
                      </a:r>
                      <a:endParaRPr lang="uk-UA" dirty="0"/>
                    </a:p>
                  </a:txBody>
                  <a:tcPr/>
                </a:tc>
                <a:extLst>
                  <a:ext uri="{0D108BD9-81ED-4DB2-BD59-A6C34878D82A}">
                    <a16:rowId xmlns:a16="http://schemas.microsoft.com/office/drawing/2014/main" xmlns="" val="1621304877"/>
                  </a:ext>
                </a:extLst>
              </a:tr>
              <a:tr h="370840">
                <a:tc>
                  <a:txBody>
                    <a:bodyPr/>
                    <a:lstStyle/>
                    <a:p>
                      <a:r>
                        <a:rPr lang="uk-UA" dirty="0" smtClean="0"/>
                        <a:t>Залишок на кінець періоду</a:t>
                      </a:r>
                      <a:endParaRPr lang="uk-UA" dirty="0"/>
                    </a:p>
                  </a:txBody>
                  <a:tcPr/>
                </a:tc>
                <a:tc>
                  <a:txBody>
                    <a:bodyPr/>
                    <a:lstStyle/>
                    <a:p>
                      <a:r>
                        <a:rPr lang="uk-UA" dirty="0" smtClean="0"/>
                        <a:t>130</a:t>
                      </a:r>
                      <a:endParaRPr lang="uk-UA" dirty="0"/>
                    </a:p>
                  </a:txBody>
                  <a:tcPr/>
                </a:tc>
                <a:tc>
                  <a:txBody>
                    <a:bodyPr/>
                    <a:lstStyle/>
                    <a:p>
                      <a:r>
                        <a:rPr lang="uk-UA" dirty="0" smtClean="0"/>
                        <a:t>14,45</a:t>
                      </a:r>
                      <a:endParaRPr lang="uk-UA" dirty="0"/>
                    </a:p>
                  </a:txBody>
                  <a:tcPr/>
                </a:tc>
                <a:tc>
                  <a:txBody>
                    <a:bodyPr/>
                    <a:lstStyle/>
                    <a:p>
                      <a:r>
                        <a:rPr lang="uk-UA" dirty="0" smtClean="0"/>
                        <a:t>1879,50</a:t>
                      </a:r>
                      <a:endParaRPr lang="uk-UA" dirty="0"/>
                    </a:p>
                  </a:txBody>
                  <a:tcPr/>
                </a:tc>
                <a:tc>
                  <a:txBody>
                    <a:bodyPr/>
                    <a:lstStyle/>
                    <a:p>
                      <a:endParaRPr lang="uk-UA"/>
                    </a:p>
                  </a:txBody>
                  <a:tcPr/>
                </a:tc>
                <a:tc>
                  <a:txBody>
                    <a:bodyPr/>
                    <a:lstStyle/>
                    <a:p>
                      <a:endParaRPr lang="uk-UA"/>
                    </a:p>
                  </a:txBody>
                  <a:tcPr/>
                </a:tc>
                <a:tc>
                  <a:txBody>
                    <a:bodyPr/>
                    <a:lstStyle/>
                    <a:p>
                      <a:endParaRPr lang="uk-UA" dirty="0"/>
                    </a:p>
                  </a:txBody>
                  <a:tcPr/>
                </a:tc>
                <a:extLst>
                  <a:ext uri="{0D108BD9-81ED-4DB2-BD59-A6C34878D82A}">
                    <a16:rowId xmlns:a16="http://schemas.microsoft.com/office/drawing/2014/main" xmlns="" val="288715639"/>
                  </a:ext>
                </a:extLst>
              </a:tr>
            </a:tbl>
          </a:graphicData>
        </a:graphic>
      </p:graphicFrame>
      <p:sp>
        <p:nvSpPr>
          <p:cNvPr id="5" name="Объект 2"/>
          <p:cNvSpPr txBox="1">
            <a:spLocks/>
          </p:cNvSpPr>
          <p:nvPr/>
        </p:nvSpPr>
        <p:spPr>
          <a:xfrm>
            <a:off x="261697" y="165534"/>
            <a:ext cx="9248063" cy="78544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spcBef>
                <a:spcPts val="0"/>
              </a:spcBef>
              <a:buNone/>
            </a:pPr>
            <a:r>
              <a:rPr lang="uk-UA" sz="2000" b="1" dirty="0" smtClean="0">
                <a:solidFill>
                  <a:schemeClr val="tx1"/>
                </a:solidFill>
              </a:rPr>
              <a:t>Приклад</a:t>
            </a:r>
            <a:r>
              <a:rPr lang="uk-UA" sz="2000" dirty="0" smtClean="0">
                <a:solidFill>
                  <a:schemeClr val="tx1"/>
                </a:solidFill>
              </a:rPr>
              <a:t>. Дані про рух сировини представлено в таблиці. Розрахувати вартість запасів, які вибули за методом середньозваженої собівартості.</a:t>
            </a:r>
            <a:endParaRPr lang="uk-UA" sz="2000" dirty="0">
              <a:solidFill>
                <a:schemeClr val="tx1"/>
              </a:solidFill>
            </a:endParaRPr>
          </a:p>
        </p:txBody>
      </p:sp>
      <p:sp>
        <p:nvSpPr>
          <p:cNvPr id="6" name="Объект 2"/>
          <p:cNvSpPr txBox="1">
            <a:spLocks/>
          </p:cNvSpPr>
          <p:nvPr/>
        </p:nvSpPr>
        <p:spPr>
          <a:xfrm>
            <a:off x="261697" y="4883838"/>
            <a:ext cx="9248063" cy="78544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spcBef>
                <a:spcPts val="0"/>
              </a:spcBef>
              <a:buNone/>
            </a:pPr>
            <a:r>
              <a:rPr lang="uk-UA" sz="2000" dirty="0" smtClean="0">
                <a:solidFill>
                  <a:schemeClr val="tx1"/>
                </a:solidFill>
              </a:rPr>
              <a:t>Ціна вибуття = (Сума на початок + Сума надходження)/(Кількість на початок + Кількість надходження) = (960+1500+720)/(80+100+40)=14,45</a:t>
            </a:r>
            <a:endParaRPr lang="uk-UA" sz="2000" dirty="0">
              <a:solidFill>
                <a:schemeClr val="tx1"/>
              </a:solidFill>
            </a:endParaRPr>
          </a:p>
        </p:txBody>
      </p:sp>
    </p:spTree>
    <p:extLst>
      <p:ext uri="{BB962C8B-B14F-4D97-AF65-F5344CB8AC3E}">
        <p14:creationId xmlns:p14="http://schemas.microsoft.com/office/powerpoint/2010/main" val="35800798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solidFill>
                  <a:schemeClr val="tx1"/>
                </a:solidFill>
              </a:rPr>
              <a:t>Метод собівартості перших за часом надходження запасів (ФІФО)</a:t>
            </a:r>
            <a:endParaRPr lang="uk-UA" dirty="0">
              <a:solidFill>
                <a:schemeClr val="tx1"/>
              </a:solidFill>
            </a:endParaRPr>
          </a:p>
        </p:txBody>
      </p:sp>
      <p:sp>
        <p:nvSpPr>
          <p:cNvPr id="3" name="Объект 2"/>
          <p:cNvSpPr>
            <a:spLocks noGrp="1"/>
          </p:cNvSpPr>
          <p:nvPr>
            <p:ph idx="1"/>
          </p:nvPr>
        </p:nvSpPr>
        <p:spPr/>
        <p:txBody>
          <a:bodyPr/>
          <a:lstStyle/>
          <a:p>
            <a:pPr marL="0" indent="0">
              <a:buNone/>
            </a:pPr>
            <a:r>
              <a:rPr lang="ru-RU" altLang="uk-UA" sz="2400" dirty="0" err="1">
                <a:solidFill>
                  <a:schemeClr val="tx1"/>
                </a:solidFill>
              </a:rPr>
              <a:t>Оцiнка</a:t>
            </a:r>
            <a:r>
              <a:rPr lang="ru-RU" altLang="uk-UA" sz="2400" dirty="0">
                <a:solidFill>
                  <a:schemeClr val="tx1"/>
                </a:solidFill>
              </a:rPr>
              <a:t> </a:t>
            </a:r>
            <a:r>
              <a:rPr lang="ru-RU" altLang="uk-UA" sz="2400" dirty="0" err="1">
                <a:solidFill>
                  <a:schemeClr val="tx1"/>
                </a:solidFill>
              </a:rPr>
              <a:t>запасiв</a:t>
            </a:r>
            <a:r>
              <a:rPr lang="ru-RU" altLang="uk-UA" sz="2400" dirty="0">
                <a:solidFill>
                  <a:schemeClr val="tx1"/>
                </a:solidFill>
              </a:rPr>
              <a:t> за </a:t>
            </a:r>
            <a:r>
              <a:rPr lang="uk-UA" altLang="uk-UA" sz="2400" dirty="0">
                <a:solidFill>
                  <a:schemeClr val="tx1"/>
                </a:solidFill>
              </a:rPr>
              <a:t>ц</a:t>
            </a:r>
            <a:r>
              <a:rPr lang="ru-RU" altLang="uk-UA" sz="2400" dirty="0">
                <a:solidFill>
                  <a:schemeClr val="tx1"/>
                </a:solidFill>
              </a:rPr>
              <a:t>им методом </a:t>
            </a:r>
            <a:r>
              <a:rPr lang="ru-RU" altLang="uk-UA" sz="2400" dirty="0" err="1">
                <a:solidFill>
                  <a:schemeClr val="tx1"/>
                </a:solidFill>
              </a:rPr>
              <a:t>базується</a:t>
            </a:r>
            <a:r>
              <a:rPr lang="ru-RU" altLang="uk-UA" sz="2400" dirty="0">
                <a:solidFill>
                  <a:schemeClr val="tx1"/>
                </a:solidFill>
              </a:rPr>
              <a:t> на </a:t>
            </a:r>
            <a:r>
              <a:rPr lang="ru-RU" altLang="uk-UA" sz="2400" dirty="0" err="1">
                <a:solidFill>
                  <a:schemeClr val="tx1"/>
                </a:solidFill>
              </a:rPr>
              <a:t>припущеннi</a:t>
            </a:r>
            <a:r>
              <a:rPr lang="ru-RU" altLang="uk-UA" sz="2400" dirty="0">
                <a:solidFill>
                  <a:schemeClr val="tx1"/>
                </a:solidFill>
              </a:rPr>
              <a:t>, </a:t>
            </a:r>
            <a:r>
              <a:rPr lang="ru-RU" altLang="uk-UA" sz="2400" dirty="0" err="1">
                <a:solidFill>
                  <a:schemeClr val="tx1"/>
                </a:solidFill>
              </a:rPr>
              <a:t>що</a:t>
            </a:r>
            <a:r>
              <a:rPr lang="ru-RU" altLang="uk-UA" sz="2400" dirty="0">
                <a:solidFill>
                  <a:schemeClr val="tx1"/>
                </a:solidFill>
              </a:rPr>
              <a:t> запаси </a:t>
            </a:r>
            <a:r>
              <a:rPr lang="ru-RU" altLang="uk-UA" sz="2400" dirty="0" err="1">
                <a:solidFill>
                  <a:schemeClr val="tx1"/>
                </a:solidFill>
              </a:rPr>
              <a:t>використовуються</a:t>
            </a:r>
            <a:r>
              <a:rPr lang="ru-RU" altLang="uk-UA" sz="2400" dirty="0">
                <a:solidFill>
                  <a:schemeClr val="tx1"/>
                </a:solidFill>
              </a:rPr>
              <a:t> у </a:t>
            </a:r>
            <a:r>
              <a:rPr lang="ru-RU" altLang="uk-UA" sz="2400" dirty="0" err="1">
                <a:solidFill>
                  <a:schemeClr val="tx1"/>
                </a:solidFill>
              </a:rPr>
              <a:t>тiй</a:t>
            </a:r>
            <a:r>
              <a:rPr lang="ru-RU" altLang="uk-UA" sz="2400" dirty="0">
                <a:solidFill>
                  <a:schemeClr val="tx1"/>
                </a:solidFill>
              </a:rPr>
              <a:t> </a:t>
            </a:r>
            <a:r>
              <a:rPr lang="ru-RU" altLang="uk-UA" sz="2400" dirty="0" err="1">
                <a:solidFill>
                  <a:schemeClr val="tx1"/>
                </a:solidFill>
              </a:rPr>
              <a:t>послiдовностi</a:t>
            </a:r>
            <a:r>
              <a:rPr lang="ru-RU" altLang="uk-UA" sz="2400" dirty="0">
                <a:solidFill>
                  <a:schemeClr val="tx1"/>
                </a:solidFill>
              </a:rPr>
              <a:t>, у </a:t>
            </a:r>
            <a:r>
              <a:rPr lang="ru-RU" altLang="uk-UA" sz="2400" dirty="0" err="1">
                <a:solidFill>
                  <a:schemeClr val="tx1"/>
                </a:solidFill>
              </a:rPr>
              <a:t>якiй</a:t>
            </a:r>
            <a:r>
              <a:rPr lang="ru-RU" altLang="uk-UA" sz="2400" dirty="0">
                <a:solidFill>
                  <a:schemeClr val="tx1"/>
                </a:solidFill>
              </a:rPr>
              <a:t> вони </a:t>
            </a:r>
            <a:r>
              <a:rPr lang="ru-RU" altLang="uk-UA" sz="2400" dirty="0" err="1">
                <a:solidFill>
                  <a:schemeClr val="tx1"/>
                </a:solidFill>
              </a:rPr>
              <a:t>надходили</a:t>
            </a:r>
            <a:r>
              <a:rPr lang="ru-RU" altLang="uk-UA" sz="2400" dirty="0">
                <a:solidFill>
                  <a:schemeClr val="tx1"/>
                </a:solidFill>
              </a:rPr>
              <a:t> на </a:t>
            </a:r>
            <a:r>
              <a:rPr lang="ru-RU" altLang="uk-UA" sz="2400" dirty="0" err="1">
                <a:solidFill>
                  <a:schemeClr val="tx1"/>
                </a:solidFill>
              </a:rPr>
              <a:t>пiдприємство</a:t>
            </a:r>
            <a:r>
              <a:rPr lang="ru-RU" altLang="uk-UA" sz="2400" dirty="0">
                <a:solidFill>
                  <a:schemeClr val="tx1"/>
                </a:solidFill>
              </a:rPr>
              <a:t> (</a:t>
            </a:r>
            <a:r>
              <a:rPr lang="ru-RU" altLang="uk-UA" sz="2400" dirty="0" err="1">
                <a:solidFill>
                  <a:schemeClr val="tx1"/>
                </a:solidFill>
              </a:rPr>
              <a:t>вiдображенi</a:t>
            </a:r>
            <a:r>
              <a:rPr lang="ru-RU" altLang="uk-UA" sz="2400" dirty="0">
                <a:solidFill>
                  <a:schemeClr val="tx1"/>
                </a:solidFill>
              </a:rPr>
              <a:t> у </a:t>
            </a:r>
            <a:r>
              <a:rPr lang="ru-RU" altLang="uk-UA" sz="2400" dirty="0" err="1">
                <a:solidFill>
                  <a:schemeClr val="tx1"/>
                </a:solidFill>
              </a:rPr>
              <a:t>бухгалтерському</a:t>
            </a:r>
            <a:r>
              <a:rPr lang="ru-RU" altLang="uk-UA" sz="2400" dirty="0">
                <a:solidFill>
                  <a:schemeClr val="tx1"/>
                </a:solidFill>
              </a:rPr>
              <a:t> </a:t>
            </a:r>
            <a:r>
              <a:rPr lang="ru-RU" altLang="uk-UA" sz="2400" dirty="0" err="1">
                <a:solidFill>
                  <a:schemeClr val="tx1"/>
                </a:solidFill>
              </a:rPr>
              <a:t>облiку</a:t>
            </a:r>
            <a:r>
              <a:rPr lang="ru-RU" altLang="uk-UA" sz="2400" dirty="0">
                <a:solidFill>
                  <a:schemeClr val="tx1"/>
                </a:solidFill>
              </a:rPr>
              <a:t>), </a:t>
            </a:r>
            <a:r>
              <a:rPr lang="ru-RU" altLang="uk-UA" sz="2400" dirty="0" err="1">
                <a:solidFill>
                  <a:schemeClr val="tx1"/>
                </a:solidFill>
              </a:rPr>
              <a:t>тобто</a:t>
            </a:r>
            <a:r>
              <a:rPr lang="ru-RU" altLang="uk-UA" sz="2400" dirty="0">
                <a:solidFill>
                  <a:schemeClr val="tx1"/>
                </a:solidFill>
              </a:rPr>
              <a:t> </a:t>
            </a:r>
            <a:r>
              <a:rPr lang="ru-RU" altLang="uk-UA" sz="2400" dirty="0" err="1">
                <a:solidFill>
                  <a:schemeClr val="tx1"/>
                </a:solidFill>
              </a:rPr>
              <a:t>одиницi</a:t>
            </a:r>
            <a:r>
              <a:rPr lang="ru-RU" altLang="uk-UA" sz="2400" dirty="0">
                <a:solidFill>
                  <a:schemeClr val="tx1"/>
                </a:solidFill>
              </a:rPr>
              <a:t> </a:t>
            </a:r>
            <a:r>
              <a:rPr lang="ru-RU" altLang="uk-UA" sz="2400" dirty="0" err="1">
                <a:solidFill>
                  <a:schemeClr val="tx1"/>
                </a:solidFill>
              </a:rPr>
              <a:t>запасiв</a:t>
            </a:r>
            <a:r>
              <a:rPr lang="ru-RU" altLang="uk-UA" sz="2400" dirty="0">
                <a:solidFill>
                  <a:schemeClr val="tx1"/>
                </a:solidFill>
              </a:rPr>
              <a:t>, </a:t>
            </a:r>
            <a:r>
              <a:rPr lang="ru-RU" altLang="uk-UA" sz="2400" dirty="0" err="1">
                <a:solidFill>
                  <a:schemeClr val="tx1"/>
                </a:solidFill>
              </a:rPr>
              <a:t>якi</a:t>
            </a:r>
            <a:r>
              <a:rPr lang="ru-RU" altLang="uk-UA" sz="2400" dirty="0">
                <a:solidFill>
                  <a:schemeClr val="tx1"/>
                </a:solidFill>
              </a:rPr>
              <a:t> </a:t>
            </a:r>
            <a:r>
              <a:rPr lang="ru-RU" altLang="uk-UA" sz="2400" dirty="0" err="1">
                <a:solidFill>
                  <a:schemeClr val="tx1"/>
                </a:solidFill>
              </a:rPr>
              <a:t>надiйшли</a:t>
            </a:r>
            <a:r>
              <a:rPr lang="ru-RU" altLang="uk-UA" sz="2400" dirty="0">
                <a:solidFill>
                  <a:schemeClr val="tx1"/>
                </a:solidFill>
              </a:rPr>
              <a:t> (</a:t>
            </a:r>
            <a:r>
              <a:rPr lang="ru-RU" altLang="uk-UA" sz="2400" dirty="0" err="1">
                <a:solidFill>
                  <a:schemeClr val="tx1"/>
                </a:solidFill>
              </a:rPr>
              <a:t>придбанi</a:t>
            </a:r>
            <a:r>
              <a:rPr lang="ru-RU" altLang="uk-UA" sz="2400" dirty="0">
                <a:solidFill>
                  <a:schemeClr val="tx1"/>
                </a:solidFill>
              </a:rPr>
              <a:t>, </a:t>
            </a:r>
            <a:r>
              <a:rPr lang="ru-RU" altLang="uk-UA" sz="2400" dirty="0" err="1">
                <a:solidFill>
                  <a:schemeClr val="tx1"/>
                </a:solidFill>
              </a:rPr>
              <a:t>виробленi</a:t>
            </a:r>
            <a:r>
              <a:rPr lang="ru-RU" altLang="uk-UA" sz="2400" dirty="0">
                <a:solidFill>
                  <a:schemeClr val="tx1"/>
                </a:solidFill>
              </a:rPr>
              <a:t>) першими, </a:t>
            </a:r>
            <a:r>
              <a:rPr lang="ru-RU" altLang="uk-UA" sz="2400" dirty="0" err="1">
                <a:solidFill>
                  <a:schemeClr val="tx1"/>
                </a:solidFill>
              </a:rPr>
              <a:t>вiдпускаються</a:t>
            </a:r>
            <a:r>
              <a:rPr lang="ru-RU" altLang="uk-UA" sz="2400" dirty="0">
                <a:solidFill>
                  <a:schemeClr val="tx1"/>
                </a:solidFill>
              </a:rPr>
              <a:t> (</a:t>
            </a:r>
            <a:r>
              <a:rPr lang="ru-RU" altLang="uk-UA" sz="2400" dirty="0" err="1">
                <a:solidFill>
                  <a:schemeClr val="tx1"/>
                </a:solidFill>
              </a:rPr>
              <a:t>продаються</a:t>
            </a:r>
            <a:r>
              <a:rPr lang="ru-RU" altLang="uk-UA" sz="2400" dirty="0">
                <a:solidFill>
                  <a:schemeClr val="tx1"/>
                </a:solidFill>
              </a:rPr>
              <a:t>) </a:t>
            </a:r>
            <a:r>
              <a:rPr lang="ru-RU" altLang="uk-UA" sz="2400" dirty="0" err="1">
                <a:solidFill>
                  <a:schemeClr val="tx1"/>
                </a:solidFill>
              </a:rPr>
              <a:t>також</a:t>
            </a:r>
            <a:r>
              <a:rPr lang="ru-RU" altLang="uk-UA" sz="2400" dirty="0">
                <a:solidFill>
                  <a:schemeClr val="tx1"/>
                </a:solidFill>
              </a:rPr>
              <a:t> першими.</a:t>
            </a:r>
          </a:p>
          <a:p>
            <a:pPr marL="0" indent="0">
              <a:buNone/>
            </a:pPr>
            <a:endParaRPr lang="uk-UA" dirty="0">
              <a:solidFill>
                <a:schemeClr val="tx1"/>
              </a:solidFill>
            </a:endParaRPr>
          </a:p>
        </p:txBody>
      </p:sp>
    </p:spTree>
    <p:extLst>
      <p:ext uri="{BB962C8B-B14F-4D97-AF65-F5344CB8AC3E}">
        <p14:creationId xmlns:p14="http://schemas.microsoft.com/office/powerpoint/2010/main" val="34354986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148571094"/>
              </p:ext>
            </p:extLst>
          </p:nvPr>
        </p:nvGraphicFramePr>
        <p:xfrm>
          <a:off x="0" y="1099884"/>
          <a:ext cx="12191998" cy="4231640"/>
        </p:xfrm>
        <a:graphic>
          <a:graphicData uri="http://schemas.openxmlformats.org/drawingml/2006/table">
            <a:tbl>
              <a:tblPr firstRow="1" bandRow="1">
                <a:tableStyleId>{073A0DAA-6AF3-43AB-8588-CEC1D06C72B9}</a:tableStyleId>
              </a:tblPr>
              <a:tblGrid>
                <a:gridCol w="2048256">
                  <a:extLst>
                    <a:ext uri="{9D8B030D-6E8A-4147-A177-3AD203B41FA5}">
                      <a16:colId xmlns:a16="http://schemas.microsoft.com/office/drawing/2014/main" xmlns="" val="1982129983"/>
                    </a:ext>
                  </a:extLst>
                </a:gridCol>
                <a:gridCol w="1591056">
                  <a:extLst>
                    <a:ext uri="{9D8B030D-6E8A-4147-A177-3AD203B41FA5}">
                      <a16:colId xmlns:a16="http://schemas.microsoft.com/office/drawing/2014/main" xmlns="" val="978836307"/>
                    </a:ext>
                  </a:extLst>
                </a:gridCol>
                <a:gridCol w="1585830">
                  <a:extLst>
                    <a:ext uri="{9D8B030D-6E8A-4147-A177-3AD203B41FA5}">
                      <a16:colId xmlns:a16="http://schemas.microsoft.com/office/drawing/2014/main" xmlns="" val="591557486"/>
                    </a:ext>
                  </a:extLst>
                </a:gridCol>
                <a:gridCol w="1888890">
                  <a:extLst>
                    <a:ext uri="{9D8B030D-6E8A-4147-A177-3AD203B41FA5}">
                      <a16:colId xmlns:a16="http://schemas.microsoft.com/office/drawing/2014/main" xmlns="" val="3843876026"/>
                    </a:ext>
                  </a:extLst>
                </a:gridCol>
                <a:gridCol w="1755648">
                  <a:extLst>
                    <a:ext uri="{9D8B030D-6E8A-4147-A177-3AD203B41FA5}">
                      <a16:colId xmlns:a16="http://schemas.microsoft.com/office/drawing/2014/main" xmlns="" val="1805104450"/>
                    </a:ext>
                  </a:extLst>
                </a:gridCol>
                <a:gridCol w="1580604">
                  <a:extLst>
                    <a:ext uri="{9D8B030D-6E8A-4147-A177-3AD203B41FA5}">
                      <a16:colId xmlns:a16="http://schemas.microsoft.com/office/drawing/2014/main" xmlns="" val="3506252244"/>
                    </a:ext>
                  </a:extLst>
                </a:gridCol>
                <a:gridCol w="1741714">
                  <a:extLst>
                    <a:ext uri="{9D8B030D-6E8A-4147-A177-3AD203B41FA5}">
                      <a16:colId xmlns:a16="http://schemas.microsoft.com/office/drawing/2014/main" xmlns="" val="2578871410"/>
                    </a:ext>
                  </a:extLst>
                </a:gridCol>
              </a:tblGrid>
              <a:tr h="370840">
                <a:tc rowSpan="2">
                  <a:txBody>
                    <a:bodyPr/>
                    <a:lstStyle/>
                    <a:p>
                      <a:pPr algn="ctr"/>
                      <a:r>
                        <a:rPr lang="uk-UA" dirty="0" smtClean="0"/>
                        <a:t>Дата</a:t>
                      </a:r>
                      <a:endParaRPr lang="uk-UA" dirty="0"/>
                    </a:p>
                  </a:txBody>
                  <a:tcPr/>
                </a:tc>
                <a:tc gridSpan="3">
                  <a:txBody>
                    <a:bodyPr/>
                    <a:lstStyle/>
                    <a:p>
                      <a:pPr algn="ctr"/>
                      <a:r>
                        <a:rPr lang="uk-UA" dirty="0" smtClean="0"/>
                        <a:t>Надходження</a:t>
                      </a:r>
                      <a:endParaRPr lang="uk-UA" dirty="0"/>
                    </a:p>
                  </a:txBody>
                  <a:tcPr/>
                </a:tc>
                <a:tc hMerge="1">
                  <a:txBody>
                    <a:bodyPr/>
                    <a:lstStyle/>
                    <a:p>
                      <a:endParaRPr lang="uk-UA" dirty="0"/>
                    </a:p>
                  </a:txBody>
                  <a:tcPr/>
                </a:tc>
                <a:tc hMerge="1">
                  <a:txBody>
                    <a:bodyPr/>
                    <a:lstStyle/>
                    <a:p>
                      <a:endParaRPr lang="uk-UA" dirty="0"/>
                    </a:p>
                  </a:txBody>
                  <a:tcPr/>
                </a:tc>
                <a:tc gridSpan="3">
                  <a:txBody>
                    <a:bodyPr/>
                    <a:lstStyle/>
                    <a:p>
                      <a:pPr algn="ctr"/>
                      <a:r>
                        <a:rPr lang="uk-UA" dirty="0" smtClean="0"/>
                        <a:t>Вибуття</a:t>
                      </a:r>
                      <a:endParaRPr lang="uk-UA" dirty="0"/>
                    </a:p>
                  </a:txBody>
                  <a:tcPr/>
                </a:tc>
                <a:tc hMerge="1">
                  <a:txBody>
                    <a:bodyPr/>
                    <a:lstStyle/>
                    <a:p>
                      <a:endParaRPr lang="uk-UA" dirty="0"/>
                    </a:p>
                  </a:txBody>
                  <a:tcPr/>
                </a:tc>
                <a:tc hMerge="1">
                  <a:txBody>
                    <a:bodyPr/>
                    <a:lstStyle/>
                    <a:p>
                      <a:endParaRPr lang="uk-UA" dirty="0"/>
                    </a:p>
                  </a:txBody>
                  <a:tcPr/>
                </a:tc>
                <a:extLst>
                  <a:ext uri="{0D108BD9-81ED-4DB2-BD59-A6C34878D82A}">
                    <a16:rowId xmlns:a16="http://schemas.microsoft.com/office/drawing/2014/main" xmlns="" val="4268221547"/>
                  </a:ext>
                </a:extLst>
              </a:tr>
              <a:tr h="370840">
                <a:tc vMerge="1">
                  <a:txBody>
                    <a:bodyPr/>
                    <a:lstStyle/>
                    <a:p>
                      <a:endParaRPr lang="uk-UA" dirty="0"/>
                    </a:p>
                  </a:txBody>
                  <a:tcPr/>
                </a:tc>
                <a:tc>
                  <a:txBody>
                    <a:bodyPr/>
                    <a:lstStyle/>
                    <a:p>
                      <a:pPr algn="ctr"/>
                      <a:r>
                        <a:rPr lang="uk-UA" dirty="0" smtClean="0">
                          <a:solidFill>
                            <a:schemeClr val="bg1"/>
                          </a:solidFill>
                        </a:rPr>
                        <a:t>Кількість</a:t>
                      </a:r>
                      <a:endParaRPr lang="uk-UA" dirty="0">
                        <a:solidFill>
                          <a:schemeClr val="bg1"/>
                        </a:solidFill>
                      </a:endParaRPr>
                    </a:p>
                  </a:txBody>
                  <a:tcPr>
                    <a:solidFill>
                      <a:schemeClr val="tx1"/>
                    </a:solidFill>
                  </a:tcPr>
                </a:tc>
                <a:tc>
                  <a:txBody>
                    <a:bodyPr/>
                    <a:lstStyle/>
                    <a:p>
                      <a:pPr algn="ctr"/>
                      <a:r>
                        <a:rPr lang="uk-UA" dirty="0" smtClean="0">
                          <a:solidFill>
                            <a:schemeClr val="bg1"/>
                          </a:solidFill>
                        </a:rPr>
                        <a:t>Ціна, грн. </a:t>
                      </a:r>
                      <a:endParaRPr lang="uk-UA" dirty="0">
                        <a:solidFill>
                          <a:schemeClr val="bg1"/>
                        </a:solidFill>
                      </a:endParaRPr>
                    </a:p>
                  </a:txBody>
                  <a:tcPr>
                    <a:solidFill>
                      <a:schemeClr val="tx1"/>
                    </a:solidFill>
                  </a:tcPr>
                </a:tc>
                <a:tc>
                  <a:txBody>
                    <a:bodyPr/>
                    <a:lstStyle/>
                    <a:p>
                      <a:pPr algn="ctr"/>
                      <a:r>
                        <a:rPr lang="uk-UA" dirty="0" smtClean="0">
                          <a:solidFill>
                            <a:schemeClr val="bg1"/>
                          </a:solidFill>
                        </a:rPr>
                        <a:t>Сума, грн.</a:t>
                      </a:r>
                      <a:endParaRPr lang="uk-UA" dirty="0">
                        <a:solidFill>
                          <a:schemeClr val="bg1"/>
                        </a:solidFill>
                      </a:endParaRPr>
                    </a:p>
                  </a:txBody>
                  <a:tcPr>
                    <a:solidFill>
                      <a:schemeClr val="tx1"/>
                    </a:solidFill>
                  </a:tcPr>
                </a:tc>
                <a:tc>
                  <a:txBody>
                    <a:bodyPr/>
                    <a:lstStyle/>
                    <a:p>
                      <a:pPr algn="ctr"/>
                      <a:r>
                        <a:rPr lang="uk-UA" dirty="0" smtClean="0">
                          <a:solidFill>
                            <a:schemeClr val="bg1"/>
                          </a:solidFill>
                        </a:rPr>
                        <a:t>Кількість</a:t>
                      </a:r>
                      <a:endParaRPr lang="uk-UA" dirty="0">
                        <a:solidFill>
                          <a:schemeClr val="bg1"/>
                        </a:solidFill>
                      </a:endParaRPr>
                    </a:p>
                  </a:txBody>
                  <a:tcPr>
                    <a:solidFill>
                      <a:schemeClr val="tx1"/>
                    </a:solidFill>
                  </a:tcPr>
                </a:tc>
                <a:tc>
                  <a:txBody>
                    <a:bodyPr/>
                    <a:lstStyle/>
                    <a:p>
                      <a:pPr algn="ctr"/>
                      <a:r>
                        <a:rPr lang="uk-UA" dirty="0" smtClean="0">
                          <a:solidFill>
                            <a:schemeClr val="bg1"/>
                          </a:solidFill>
                        </a:rPr>
                        <a:t>Ціна, грн. </a:t>
                      </a:r>
                      <a:endParaRPr lang="uk-UA" dirty="0">
                        <a:solidFill>
                          <a:schemeClr val="bg1"/>
                        </a:solidFill>
                      </a:endParaRPr>
                    </a:p>
                  </a:txBody>
                  <a:tcPr>
                    <a:solidFill>
                      <a:schemeClr val="tx1"/>
                    </a:solidFill>
                  </a:tcPr>
                </a:tc>
                <a:tc>
                  <a:txBody>
                    <a:bodyPr/>
                    <a:lstStyle/>
                    <a:p>
                      <a:pPr algn="ctr"/>
                      <a:r>
                        <a:rPr lang="uk-UA" dirty="0" smtClean="0">
                          <a:solidFill>
                            <a:schemeClr val="bg1"/>
                          </a:solidFill>
                        </a:rPr>
                        <a:t>Сума, грн.</a:t>
                      </a:r>
                      <a:endParaRPr lang="uk-UA" dirty="0">
                        <a:solidFill>
                          <a:schemeClr val="bg1"/>
                        </a:solidFill>
                      </a:endParaRPr>
                    </a:p>
                  </a:txBody>
                  <a:tcPr>
                    <a:solidFill>
                      <a:schemeClr val="tx1"/>
                    </a:solidFill>
                  </a:tcPr>
                </a:tc>
                <a:extLst>
                  <a:ext uri="{0D108BD9-81ED-4DB2-BD59-A6C34878D82A}">
                    <a16:rowId xmlns:a16="http://schemas.microsoft.com/office/drawing/2014/main" xmlns="" val="1028706436"/>
                  </a:ext>
                </a:extLst>
              </a:tr>
              <a:tr h="370840">
                <a:tc>
                  <a:txBody>
                    <a:bodyPr/>
                    <a:lstStyle/>
                    <a:p>
                      <a:r>
                        <a:rPr lang="uk-UA" dirty="0" smtClean="0"/>
                        <a:t>Залишок на початок періоду</a:t>
                      </a:r>
                      <a:endParaRPr lang="uk-UA" dirty="0"/>
                    </a:p>
                  </a:txBody>
                  <a:tcPr/>
                </a:tc>
                <a:tc>
                  <a:txBody>
                    <a:bodyPr/>
                    <a:lstStyle/>
                    <a:p>
                      <a:r>
                        <a:rPr lang="uk-UA" dirty="0" smtClean="0"/>
                        <a:t>80</a:t>
                      </a:r>
                      <a:endParaRPr lang="uk-UA" dirty="0"/>
                    </a:p>
                  </a:txBody>
                  <a:tcPr/>
                </a:tc>
                <a:tc>
                  <a:txBody>
                    <a:bodyPr/>
                    <a:lstStyle/>
                    <a:p>
                      <a:r>
                        <a:rPr lang="uk-UA" dirty="0" smtClean="0"/>
                        <a:t>12</a:t>
                      </a:r>
                      <a:endParaRPr lang="uk-UA" dirty="0"/>
                    </a:p>
                  </a:txBody>
                  <a:tcPr/>
                </a:tc>
                <a:tc>
                  <a:txBody>
                    <a:bodyPr/>
                    <a:lstStyle/>
                    <a:p>
                      <a:r>
                        <a:rPr lang="uk-UA" dirty="0" smtClean="0"/>
                        <a:t>960,00</a:t>
                      </a:r>
                      <a:endParaRPr lang="uk-UA" dirty="0"/>
                    </a:p>
                  </a:txBody>
                  <a:tcPr/>
                </a:tc>
                <a:tc>
                  <a:txBody>
                    <a:bodyPr/>
                    <a:lstStyle/>
                    <a:p>
                      <a:endParaRPr lang="uk-UA"/>
                    </a:p>
                  </a:txBody>
                  <a:tcPr/>
                </a:tc>
                <a:tc>
                  <a:txBody>
                    <a:bodyPr/>
                    <a:lstStyle/>
                    <a:p>
                      <a:endParaRPr lang="uk-UA" dirty="0"/>
                    </a:p>
                  </a:txBody>
                  <a:tcPr/>
                </a:tc>
                <a:tc>
                  <a:txBody>
                    <a:bodyPr/>
                    <a:lstStyle/>
                    <a:p>
                      <a:endParaRPr lang="uk-UA"/>
                    </a:p>
                  </a:txBody>
                  <a:tcPr/>
                </a:tc>
                <a:extLst>
                  <a:ext uri="{0D108BD9-81ED-4DB2-BD59-A6C34878D82A}">
                    <a16:rowId xmlns:a16="http://schemas.microsoft.com/office/drawing/2014/main" xmlns="" val="1895539294"/>
                  </a:ext>
                </a:extLst>
              </a:tr>
              <a:tr h="370840">
                <a:tc>
                  <a:txBody>
                    <a:bodyPr/>
                    <a:lstStyle/>
                    <a:p>
                      <a:r>
                        <a:rPr lang="uk-UA" dirty="0" smtClean="0"/>
                        <a:t>12.01</a:t>
                      </a:r>
                      <a:endParaRPr lang="uk-UA" dirty="0"/>
                    </a:p>
                  </a:txBody>
                  <a:tcPr/>
                </a:tc>
                <a:tc>
                  <a:txBody>
                    <a:bodyPr/>
                    <a:lstStyle/>
                    <a:p>
                      <a:r>
                        <a:rPr lang="uk-UA" dirty="0" smtClean="0"/>
                        <a:t>100</a:t>
                      </a:r>
                      <a:endParaRPr lang="uk-UA" dirty="0"/>
                    </a:p>
                  </a:txBody>
                  <a:tcPr/>
                </a:tc>
                <a:tc>
                  <a:txBody>
                    <a:bodyPr/>
                    <a:lstStyle/>
                    <a:p>
                      <a:r>
                        <a:rPr lang="uk-UA" dirty="0" smtClean="0"/>
                        <a:t>15</a:t>
                      </a:r>
                      <a:endParaRPr lang="uk-UA" dirty="0"/>
                    </a:p>
                  </a:txBody>
                  <a:tcPr/>
                </a:tc>
                <a:tc>
                  <a:txBody>
                    <a:bodyPr/>
                    <a:lstStyle/>
                    <a:p>
                      <a:r>
                        <a:rPr lang="uk-UA" dirty="0" smtClean="0"/>
                        <a:t>1500,00</a:t>
                      </a:r>
                      <a:endParaRPr lang="uk-UA" dirty="0"/>
                    </a:p>
                  </a:txBody>
                  <a:tcPr/>
                </a:tc>
                <a:tc>
                  <a:txBody>
                    <a:bodyPr/>
                    <a:lstStyle/>
                    <a:p>
                      <a:endParaRPr lang="uk-UA"/>
                    </a:p>
                  </a:txBody>
                  <a:tcPr/>
                </a:tc>
                <a:tc>
                  <a:txBody>
                    <a:bodyPr/>
                    <a:lstStyle/>
                    <a:p>
                      <a:endParaRPr lang="uk-UA"/>
                    </a:p>
                  </a:txBody>
                  <a:tcPr/>
                </a:tc>
                <a:tc>
                  <a:txBody>
                    <a:bodyPr/>
                    <a:lstStyle/>
                    <a:p>
                      <a:endParaRPr lang="uk-UA" dirty="0"/>
                    </a:p>
                  </a:txBody>
                  <a:tcPr/>
                </a:tc>
                <a:extLst>
                  <a:ext uri="{0D108BD9-81ED-4DB2-BD59-A6C34878D82A}">
                    <a16:rowId xmlns:a16="http://schemas.microsoft.com/office/drawing/2014/main" xmlns="" val="3384271539"/>
                  </a:ext>
                </a:extLst>
              </a:tr>
              <a:tr h="370840">
                <a:tc>
                  <a:txBody>
                    <a:bodyPr/>
                    <a:lstStyle/>
                    <a:p>
                      <a:r>
                        <a:rPr lang="uk-UA" dirty="0" smtClean="0"/>
                        <a:t>16.01</a:t>
                      </a:r>
                      <a:endParaRPr lang="uk-UA" dirty="0"/>
                    </a:p>
                  </a:txBody>
                  <a:tcPr/>
                </a:tc>
                <a:tc>
                  <a:txBody>
                    <a:bodyPr/>
                    <a:lstStyle/>
                    <a:p>
                      <a:endParaRPr lang="uk-UA"/>
                    </a:p>
                  </a:txBody>
                  <a:tcPr/>
                </a:tc>
                <a:tc>
                  <a:txBody>
                    <a:bodyPr/>
                    <a:lstStyle/>
                    <a:p>
                      <a:endParaRPr lang="uk-UA"/>
                    </a:p>
                  </a:txBody>
                  <a:tcPr/>
                </a:tc>
                <a:tc>
                  <a:txBody>
                    <a:bodyPr/>
                    <a:lstStyle/>
                    <a:p>
                      <a:endParaRPr lang="uk-UA"/>
                    </a:p>
                  </a:txBody>
                  <a:tcPr/>
                </a:tc>
                <a:tc>
                  <a:txBody>
                    <a:bodyPr/>
                    <a:lstStyle/>
                    <a:p>
                      <a:r>
                        <a:rPr lang="uk-UA" dirty="0" smtClean="0"/>
                        <a:t>60</a:t>
                      </a:r>
                      <a:endParaRPr lang="uk-UA" dirty="0"/>
                    </a:p>
                  </a:txBody>
                  <a:tcPr/>
                </a:tc>
                <a:tc>
                  <a:txBody>
                    <a:bodyPr/>
                    <a:lstStyle/>
                    <a:p>
                      <a:r>
                        <a:rPr lang="uk-UA" dirty="0" smtClean="0"/>
                        <a:t>12</a:t>
                      </a:r>
                      <a:endParaRPr lang="uk-UA" dirty="0"/>
                    </a:p>
                  </a:txBody>
                  <a:tcPr/>
                </a:tc>
                <a:tc>
                  <a:txBody>
                    <a:bodyPr/>
                    <a:lstStyle/>
                    <a:p>
                      <a:r>
                        <a:rPr lang="uk-UA" dirty="0" smtClean="0"/>
                        <a:t>720,00</a:t>
                      </a:r>
                      <a:endParaRPr lang="uk-UA" dirty="0"/>
                    </a:p>
                  </a:txBody>
                  <a:tcPr/>
                </a:tc>
                <a:extLst>
                  <a:ext uri="{0D108BD9-81ED-4DB2-BD59-A6C34878D82A}">
                    <a16:rowId xmlns:a16="http://schemas.microsoft.com/office/drawing/2014/main" xmlns="" val="1841309167"/>
                  </a:ext>
                </a:extLst>
              </a:tr>
              <a:tr h="370840">
                <a:tc>
                  <a:txBody>
                    <a:bodyPr/>
                    <a:lstStyle/>
                    <a:p>
                      <a:r>
                        <a:rPr lang="uk-UA" dirty="0" smtClean="0"/>
                        <a:t>18.01</a:t>
                      </a:r>
                      <a:endParaRPr lang="uk-UA" dirty="0"/>
                    </a:p>
                  </a:txBody>
                  <a:tcPr/>
                </a:tc>
                <a:tc>
                  <a:txBody>
                    <a:bodyPr/>
                    <a:lstStyle/>
                    <a:p>
                      <a:r>
                        <a:rPr lang="uk-UA" dirty="0" smtClean="0"/>
                        <a:t>40</a:t>
                      </a:r>
                      <a:endParaRPr lang="uk-UA" dirty="0"/>
                    </a:p>
                  </a:txBody>
                  <a:tcPr/>
                </a:tc>
                <a:tc>
                  <a:txBody>
                    <a:bodyPr/>
                    <a:lstStyle/>
                    <a:p>
                      <a:r>
                        <a:rPr lang="uk-UA" dirty="0" smtClean="0"/>
                        <a:t>18</a:t>
                      </a:r>
                      <a:endParaRPr lang="uk-UA" dirty="0"/>
                    </a:p>
                  </a:txBody>
                  <a:tcPr/>
                </a:tc>
                <a:tc>
                  <a:txBody>
                    <a:bodyPr/>
                    <a:lstStyle/>
                    <a:p>
                      <a:r>
                        <a:rPr lang="uk-UA" dirty="0" smtClean="0"/>
                        <a:t>720,00</a:t>
                      </a:r>
                      <a:endParaRPr lang="uk-UA" dirty="0"/>
                    </a:p>
                  </a:txBody>
                  <a:tcPr/>
                </a:tc>
                <a:tc>
                  <a:txBody>
                    <a:bodyPr/>
                    <a:lstStyle/>
                    <a:p>
                      <a:endParaRPr lang="uk-UA" dirty="0"/>
                    </a:p>
                  </a:txBody>
                  <a:tcPr/>
                </a:tc>
                <a:tc>
                  <a:txBody>
                    <a:bodyPr/>
                    <a:lstStyle/>
                    <a:p>
                      <a:endParaRPr lang="uk-UA"/>
                    </a:p>
                  </a:txBody>
                  <a:tcPr/>
                </a:tc>
                <a:tc>
                  <a:txBody>
                    <a:bodyPr/>
                    <a:lstStyle/>
                    <a:p>
                      <a:endParaRPr lang="uk-UA" dirty="0"/>
                    </a:p>
                  </a:txBody>
                  <a:tcPr/>
                </a:tc>
                <a:extLst>
                  <a:ext uri="{0D108BD9-81ED-4DB2-BD59-A6C34878D82A}">
                    <a16:rowId xmlns:a16="http://schemas.microsoft.com/office/drawing/2014/main" xmlns="" val="1183113147"/>
                  </a:ext>
                </a:extLst>
              </a:tr>
              <a:tr h="548640">
                <a:tc rowSpan="2">
                  <a:txBody>
                    <a:bodyPr/>
                    <a:lstStyle/>
                    <a:p>
                      <a:r>
                        <a:rPr lang="uk-UA" dirty="0" smtClean="0"/>
                        <a:t>24.01</a:t>
                      </a:r>
                      <a:endParaRPr lang="uk-UA" dirty="0"/>
                    </a:p>
                  </a:txBody>
                  <a:tcPr/>
                </a:tc>
                <a:tc rowSpan="2">
                  <a:txBody>
                    <a:bodyPr/>
                    <a:lstStyle/>
                    <a:p>
                      <a:endParaRPr lang="uk-UA"/>
                    </a:p>
                  </a:txBody>
                  <a:tcPr/>
                </a:tc>
                <a:tc rowSpan="2">
                  <a:txBody>
                    <a:bodyPr/>
                    <a:lstStyle/>
                    <a:p>
                      <a:endParaRPr lang="uk-UA"/>
                    </a:p>
                  </a:txBody>
                  <a:tcPr/>
                </a:tc>
                <a:tc rowSpan="2">
                  <a:txBody>
                    <a:bodyPr/>
                    <a:lstStyle/>
                    <a:p>
                      <a:endParaRPr lang="uk-UA"/>
                    </a:p>
                  </a:txBody>
                  <a:tcPr/>
                </a:tc>
                <a:tc>
                  <a:txBody>
                    <a:bodyPr/>
                    <a:lstStyle/>
                    <a:p>
                      <a:r>
                        <a:rPr lang="uk-UA" dirty="0" smtClean="0"/>
                        <a:t>20</a:t>
                      </a:r>
                    </a:p>
                  </a:txBody>
                  <a:tcPr/>
                </a:tc>
                <a:tc>
                  <a:txBody>
                    <a:bodyPr/>
                    <a:lstStyle/>
                    <a:p>
                      <a:r>
                        <a:rPr lang="uk-UA" dirty="0" smtClean="0"/>
                        <a:t>12</a:t>
                      </a:r>
                      <a:endParaRPr lang="uk-UA" dirty="0"/>
                    </a:p>
                  </a:txBody>
                  <a:tcPr/>
                </a:tc>
                <a:tc>
                  <a:txBody>
                    <a:bodyPr/>
                    <a:lstStyle/>
                    <a:p>
                      <a:r>
                        <a:rPr lang="uk-UA" dirty="0" smtClean="0"/>
                        <a:t>240,00</a:t>
                      </a:r>
                      <a:endParaRPr lang="uk-UA" dirty="0"/>
                    </a:p>
                  </a:txBody>
                  <a:tcPr/>
                </a:tc>
                <a:extLst>
                  <a:ext uri="{0D108BD9-81ED-4DB2-BD59-A6C34878D82A}">
                    <a16:rowId xmlns:a16="http://schemas.microsoft.com/office/drawing/2014/main" xmlns="" val="1621304877"/>
                  </a:ext>
                </a:extLst>
              </a:tr>
              <a:tr h="457200">
                <a:tc vMerge="1">
                  <a:txBody>
                    <a:bodyPr/>
                    <a:lstStyle/>
                    <a:p>
                      <a:endParaRPr lang="uk-UA"/>
                    </a:p>
                  </a:txBody>
                  <a:tcPr/>
                </a:tc>
                <a:tc vMerge="1">
                  <a:txBody>
                    <a:bodyPr/>
                    <a:lstStyle/>
                    <a:p>
                      <a:endParaRPr lang="uk-UA"/>
                    </a:p>
                  </a:txBody>
                  <a:tcPr/>
                </a:tc>
                <a:tc vMerge="1">
                  <a:txBody>
                    <a:bodyPr/>
                    <a:lstStyle/>
                    <a:p>
                      <a:endParaRPr lang="uk-UA"/>
                    </a:p>
                  </a:txBody>
                  <a:tcPr/>
                </a:tc>
                <a:tc vMerge="1">
                  <a:txBody>
                    <a:bodyPr/>
                    <a:lstStyle/>
                    <a:p>
                      <a:endParaRPr lang="uk-UA"/>
                    </a:p>
                  </a:txBody>
                  <a:tcPr/>
                </a:tc>
                <a:tc>
                  <a:txBody>
                    <a:bodyPr/>
                    <a:lstStyle/>
                    <a:p>
                      <a:r>
                        <a:rPr lang="uk-UA" dirty="0" smtClean="0"/>
                        <a:t>10</a:t>
                      </a:r>
                      <a:endParaRPr lang="uk-UA" dirty="0"/>
                    </a:p>
                  </a:txBody>
                  <a:tcPr/>
                </a:tc>
                <a:tc>
                  <a:txBody>
                    <a:bodyPr/>
                    <a:lstStyle/>
                    <a:p>
                      <a:r>
                        <a:rPr lang="uk-UA" dirty="0" smtClean="0"/>
                        <a:t>15</a:t>
                      </a:r>
                      <a:endParaRPr lang="uk-UA" dirty="0"/>
                    </a:p>
                  </a:txBody>
                  <a:tcPr/>
                </a:tc>
                <a:tc>
                  <a:txBody>
                    <a:bodyPr/>
                    <a:lstStyle/>
                    <a:p>
                      <a:r>
                        <a:rPr lang="uk-UA" dirty="0" smtClean="0"/>
                        <a:t>150,00</a:t>
                      </a:r>
                      <a:endParaRPr lang="uk-UA" dirty="0"/>
                    </a:p>
                  </a:txBody>
                  <a:tcPr/>
                </a:tc>
                <a:extLst>
                  <a:ext uri="{0D108BD9-81ED-4DB2-BD59-A6C34878D82A}">
                    <a16:rowId xmlns:a16="http://schemas.microsoft.com/office/drawing/2014/main" xmlns="" val="4156619594"/>
                  </a:ext>
                </a:extLst>
              </a:tr>
              <a:tr h="320040">
                <a:tc rowSpan="2">
                  <a:txBody>
                    <a:bodyPr/>
                    <a:lstStyle/>
                    <a:p>
                      <a:r>
                        <a:rPr lang="uk-UA" dirty="0" smtClean="0"/>
                        <a:t>Залишок на кінець періоду</a:t>
                      </a:r>
                      <a:endParaRPr lang="uk-UA" dirty="0"/>
                    </a:p>
                  </a:txBody>
                  <a:tcPr/>
                </a:tc>
                <a:tc>
                  <a:txBody>
                    <a:bodyPr/>
                    <a:lstStyle/>
                    <a:p>
                      <a:r>
                        <a:rPr lang="uk-UA" dirty="0" smtClean="0"/>
                        <a:t>90</a:t>
                      </a:r>
                      <a:endParaRPr lang="uk-UA" dirty="0"/>
                    </a:p>
                  </a:txBody>
                  <a:tcPr/>
                </a:tc>
                <a:tc>
                  <a:txBody>
                    <a:bodyPr/>
                    <a:lstStyle/>
                    <a:p>
                      <a:r>
                        <a:rPr lang="uk-UA" dirty="0" smtClean="0"/>
                        <a:t>15</a:t>
                      </a:r>
                      <a:endParaRPr lang="uk-UA" dirty="0"/>
                    </a:p>
                  </a:txBody>
                  <a:tcPr/>
                </a:tc>
                <a:tc>
                  <a:txBody>
                    <a:bodyPr/>
                    <a:lstStyle/>
                    <a:p>
                      <a:r>
                        <a:rPr lang="uk-UA" dirty="0" smtClean="0"/>
                        <a:t>1350,00</a:t>
                      </a:r>
                      <a:endParaRPr lang="uk-UA" dirty="0"/>
                    </a:p>
                  </a:txBody>
                  <a:tcPr/>
                </a:tc>
                <a:tc rowSpan="2">
                  <a:txBody>
                    <a:bodyPr/>
                    <a:lstStyle/>
                    <a:p>
                      <a:endParaRPr lang="uk-UA"/>
                    </a:p>
                  </a:txBody>
                  <a:tcPr/>
                </a:tc>
                <a:tc rowSpan="2">
                  <a:txBody>
                    <a:bodyPr/>
                    <a:lstStyle/>
                    <a:p>
                      <a:endParaRPr lang="uk-UA"/>
                    </a:p>
                  </a:txBody>
                  <a:tcPr/>
                </a:tc>
                <a:tc rowSpan="2">
                  <a:txBody>
                    <a:bodyPr/>
                    <a:lstStyle/>
                    <a:p>
                      <a:endParaRPr lang="uk-UA" dirty="0"/>
                    </a:p>
                  </a:txBody>
                  <a:tcPr/>
                </a:tc>
                <a:extLst>
                  <a:ext uri="{0D108BD9-81ED-4DB2-BD59-A6C34878D82A}">
                    <a16:rowId xmlns:a16="http://schemas.microsoft.com/office/drawing/2014/main" xmlns="" val="288715639"/>
                  </a:ext>
                </a:extLst>
              </a:tr>
              <a:tr h="320040">
                <a:tc vMerge="1">
                  <a:txBody>
                    <a:bodyPr/>
                    <a:lstStyle/>
                    <a:p>
                      <a:endParaRPr lang="uk-UA"/>
                    </a:p>
                  </a:txBody>
                  <a:tcPr/>
                </a:tc>
                <a:tc>
                  <a:txBody>
                    <a:bodyPr/>
                    <a:lstStyle/>
                    <a:p>
                      <a:r>
                        <a:rPr lang="uk-UA" dirty="0" smtClean="0"/>
                        <a:t>40</a:t>
                      </a:r>
                      <a:endParaRPr lang="uk-UA" dirty="0"/>
                    </a:p>
                  </a:txBody>
                  <a:tcPr/>
                </a:tc>
                <a:tc>
                  <a:txBody>
                    <a:bodyPr/>
                    <a:lstStyle/>
                    <a:p>
                      <a:r>
                        <a:rPr lang="uk-UA" dirty="0" smtClean="0"/>
                        <a:t>18</a:t>
                      </a:r>
                      <a:endParaRPr lang="uk-UA" dirty="0"/>
                    </a:p>
                  </a:txBody>
                  <a:tcPr/>
                </a:tc>
                <a:tc>
                  <a:txBody>
                    <a:bodyPr/>
                    <a:lstStyle/>
                    <a:p>
                      <a:r>
                        <a:rPr lang="uk-UA" dirty="0" smtClean="0"/>
                        <a:t>720,00</a:t>
                      </a:r>
                      <a:endParaRPr lang="uk-UA" dirty="0"/>
                    </a:p>
                  </a:txBody>
                  <a:tcPr/>
                </a:tc>
                <a:tc vMerge="1">
                  <a:txBody>
                    <a:bodyPr/>
                    <a:lstStyle/>
                    <a:p>
                      <a:endParaRPr lang="uk-UA"/>
                    </a:p>
                  </a:txBody>
                  <a:tcPr/>
                </a:tc>
                <a:tc vMerge="1">
                  <a:txBody>
                    <a:bodyPr/>
                    <a:lstStyle/>
                    <a:p>
                      <a:endParaRPr lang="uk-UA"/>
                    </a:p>
                  </a:txBody>
                  <a:tcPr/>
                </a:tc>
                <a:tc vMerge="1">
                  <a:txBody>
                    <a:bodyPr/>
                    <a:lstStyle/>
                    <a:p>
                      <a:endParaRPr lang="uk-UA"/>
                    </a:p>
                  </a:txBody>
                  <a:tcPr/>
                </a:tc>
                <a:extLst>
                  <a:ext uri="{0D108BD9-81ED-4DB2-BD59-A6C34878D82A}">
                    <a16:rowId xmlns:a16="http://schemas.microsoft.com/office/drawing/2014/main" xmlns="" val="4216603307"/>
                  </a:ext>
                </a:extLst>
              </a:tr>
            </a:tbl>
          </a:graphicData>
        </a:graphic>
      </p:graphicFrame>
      <p:sp>
        <p:nvSpPr>
          <p:cNvPr id="5" name="Объект 2"/>
          <p:cNvSpPr txBox="1">
            <a:spLocks/>
          </p:cNvSpPr>
          <p:nvPr/>
        </p:nvSpPr>
        <p:spPr>
          <a:xfrm>
            <a:off x="261697" y="165534"/>
            <a:ext cx="9248063" cy="78544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spcBef>
                <a:spcPts val="0"/>
              </a:spcBef>
              <a:buNone/>
            </a:pPr>
            <a:r>
              <a:rPr lang="uk-UA" sz="2000" b="1" dirty="0" smtClean="0">
                <a:solidFill>
                  <a:schemeClr val="tx1"/>
                </a:solidFill>
              </a:rPr>
              <a:t>Приклад</a:t>
            </a:r>
            <a:r>
              <a:rPr lang="uk-UA" sz="2000" dirty="0" smtClean="0">
                <a:solidFill>
                  <a:schemeClr val="tx1"/>
                </a:solidFill>
              </a:rPr>
              <a:t>. Дані про рух сировини представлено в таблиці. Розрахувати вартість запасів, які вибули за методом ФІФО.</a:t>
            </a:r>
            <a:endParaRPr lang="uk-UA" sz="2000" dirty="0">
              <a:solidFill>
                <a:schemeClr val="tx1"/>
              </a:solidFill>
            </a:endParaRPr>
          </a:p>
        </p:txBody>
      </p:sp>
    </p:spTree>
    <p:extLst>
      <p:ext uri="{BB962C8B-B14F-4D97-AF65-F5344CB8AC3E}">
        <p14:creationId xmlns:p14="http://schemas.microsoft.com/office/powerpoint/2010/main" val="31671709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solidFill>
                  <a:schemeClr val="tx1"/>
                </a:solidFill>
              </a:rPr>
              <a:t>Метод нормативних затрат</a:t>
            </a:r>
            <a:endParaRPr lang="uk-UA" dirty="0">
              <a:solidFill>
                <a:schemeClr val="tx1"/>
              </a:solidFill>
            </a:endParaRPr>
          </a:p>
        </p:txBody>
      </p:sp>
      <p:sp>
        <p:nvSpPr>
          <p:cNvPr id="3" name="Объект 2"/>
          <p:cNvSpPr>
            <a:spLocks noGrp="1"/>
          </p:cNvSpPr>
          <p:nvPr>
            <p:ph idx="1"/>
          </p:nvPr>
        </p:nvSpPr>
        <p:spPr/>
        <p:txBody>
          <a:bodyPr/>
          <a:lstStyle/>
          <a:p>
            <a:pPr>
              <a:buNone/>
            </a:pPr>
            <a:r>
              <a:rPr lang="ru-RU" altLang="uk-UA" sz="2400" b="1" dirty="0" err="1">
                <a:solidFill>
                  <a:schemeClr val="tx1"/>
                </a:solidFill>
              </a:rPr>
              <a:t>Нормативні</a:t>
            </a:r>
            <a:r>
              <a:rPr lang="ru-RU" altLang="uk-UA" sz="2400" b="1" dirty="0">
                <a:solidFill>
                  <a:schemeClr val="tx1"/>
                </a:solidFill>
              </a:rPr>
              <a:t> (</a:t>
            </a:r>
            <a:r>
              <a:rPr lang="ru-RU" altLang="uk-UA" sz="2400" b="1" dirty="0" err="1">
                <a:solidFill>
                  <a:schemeClr val="tx1"/>
                </a:solidFill>
              </a:rPr>
              <a:t>стандартні</a:t>
            </a:r>
            <a:r>
              <a:rPr lang="ru-RU" altLang="uk-UA" sz="2400" b="1" dirty="0">
                <a:solidFill>
                  <a:schemeClr val="tx1"/>
                </a:solidFill>
              </a:rPr>
              <a:t>) </a:t>
            </a:r>
            <a:r>
              <a:rPr lang="ru-RU" altLang="uk-UA" sz="2400" b="1" dirty="0" err="1">
                <a:solidFill>
                  <a:schemeClr val="tx1"/>
                </a:solidFill>
              </a:rPr>
              <a:t>затрати</a:t>
            </a:r>
            <a:r>
              <a:rPr lang="ru-RU" altLang="uk-UA" sz="2400" dirty="0">
                <a:solidFill>
                  <a:schemeClr val="tx1"/>
                </a:solidFill>
              </a:rPr>
              <a:t> – </a:t>
            </a:r>
            <a:r>
              <a:rPr lang="ru-RU" altLang="uk-UA" sz="2400" dirty="0" err="1">
                <a:solidFill>
                  <a:schemeClr val="tx1"/>
                </a:solidFill>
              </a:rPr>
              <a:t>це</a:t>
            </a:r>
            <a:r>
              <a:rPr lang="ru-RU" altLang="uk-UA" sz="2400" dirty="0">
                <a:solidFill>
                  <a:schemeClr val="tx1"/>
                </a:solidFill>
              </a:rPr>
              <a:t> </a:t>
            </a:r>
            <a:r>
              <a:rPr lang="ru-RU" altLang="uk-UA" sz="2400" dirty="0" err="1">
                <a:solidFill>
                  <a:schemeClr val="tx1"/>
                </a:solidFill>
              </a:rPr>
              <a:t>заплановані</a:t>
            </a:r>
            <a:r>
              <a:rPr lang="ru-RU" altLang="uk-UA" sz="2400" dirty="0">
                <a:solidFill>
                  <a:schemeClr val="tx1"/>
                </a:solidFill>
              </a:rPr>
              <a:t> </a:t>
            </a:r>
            <a:r>
              <a:rPr lang="ru-RU" altLang="uk-UA" sz="2400" dirty="0" err="1">
                <a:solidFill>
                  <a:schemeClr val="tx1"/>
                </a:solidFill>
              </a:rPr>
              <a:t>витрати</a:t>
            </a:r>
            <a:r>
              <a:rPr lang="ru-RU" altLang="uk-UA" sz="2400" dirty="0">
                <a:solidFill>
                  <a:schemeClr val="tx1"/>
                </a:solidFill>
              </a:rPr>
              <a:t> на </a:t>
            </a:r>
            <a:r>
              <a:rPr lang="ru-RU" altLang="uk-UA" sz="2400" dirty="0" err="1">
                <a:solidFill>
                  <a:schemeClr val="tx1"/>
                </a:solidFill>
              </a:rPr>
              <a:t>виробництво</a:t>
            </a:r>
            <a:r>
              <a:rPr lang="ru-RU" altLang="uk-UA" sz="2400" dirty="0">
                <a:solidFill>
                  <a:schemeClr val="tx1"/>
                </a:solidFill>
              </a:rPr>
              <a:t> </a:t>
            </a:r>
            <a:r>
              <a:rPr lang="ru-RU" altLang="uk-UA" sz="2400" dirty="0" err="1">
                <a:solidFill>
                  <a:schemeClr val="tx1"/>
                </a:solidFill>
              </a:rPr>
              <a:t>одиниці</a:t>
            </a:r>
            <a:r>
              <a:rPr lang="ru-RU" altLang="uk-UA" sz="2400" dirty="0">
                <a:solidFill>
                  <a:schemeClr val="tx1"/>
                </a:solidFill>
              </a:rPr>
              <a:t> </a:t>
            </a:r>
            <a:r>
              <a:rPr lang="ru-RU" altLang="uk-UA" sz="2400" dirty="0" err="1">
                <a:solidFill>
                  <a:schemeClr val="tx1"/>
                </a:solidFill>
              </a:rPr>
              <a:t>продукції</a:t>
            </a:r>
            <a:r>
              <a:rPr lang="ru-RU" altLang="uk-UA" sz="2400" dirty="0">
                <a:solidFill>
                  <a:schemeClr val="tx1"/>
                </a:solidFill>
              </a:rPr>
              <a:t> (</a:t>
            </a:r>
            <a:r>
              <a:rPr lang="ru-RU" altLang="uk-UA" sz="2400" dirty="0" err="1">
                <a:solidFill>
                  <a:schemeClr val="tx1"/>
                </a:solidFill>
              </a:rPr>
              <a:t>послуг</a:t>
            </a:r>
            <a:r>
              <a:rPr lang="ru-RU" altLang="uk-UA" sz="2400" dirty="0">
                <a:solidFill>
                  <a:schemeClr val="tx1"/>
                </a:solidFill>
              </a:rPr>
              <a:t>), </a:t>
            </a:r>
            <a:r>
              <a:rPr lang="ru-RU" altLang="uk-UA" sz="2400" dirty="0" err="1">
                <a:solidFill>
                  <a:schemeClr val="tx1"/>
                </a:solidFill>
              </a:rPr>
              <a:t>які</a:t>
            </a:r>
            <a:r>
              <a:rPr lang="ru-RU" altLang="uk-UA" sz="2400" dirty="0">
                <a:solidFill>
                  <a:schemeClr val="tx1"/>
                </a:solidFill>
              </a:rPr>
              <a:t> </a:t>
            </a:r>
            <a:r>
              <a:rPr lang="ru-RU" altLang="uk-UA" sz="2400" dirty="0" err="1">
                <a:solidFill>
                  <a:schemeClr val="tx1"/>
                </a:solidFill>
              </a:rPr>
              <a:t>базуються</a:t>
            </a:r>
            <a:r>
              <a:rPr lang="ru-RU" altLang="uk-UA" sz="2400" dirty="0">
                <a:solidFill>
                  <a:schemeClr val="tx1"/>
                </a:solidFill>
              </a:rPr>
              <a:t> на нормах </a:t>
            </a:r>
            <a:r>
              <a:rPr lang="ru-RU" altLang="uk-UA" sz="2400" dirty="0" err="1">
                <a:solidFill>
                  <a:schemeClr val="tx1"/>
                </a:solidFill>
              </a:rPr>
              <a:t>використання</a:t>
            </a:r>
            <a:r>
              <a:rPr lang="ru-RU" altLang="uk-UA" sz="2400" dirty="0">
                <a:solidFill>
                  <a:schemeClr val="tx1"/>
                </a:solidFill>
              </a:rPr>
              <a:t> </a:t>
            </a:r>
            <a:r>
              <a:rPr lang="ru-RU" altLang="uk-UA" sz="2400" dirty="0" err="1">
                <a:solidFill>
                  <a:schemeClr val="tx1"/>
                </a:solidFill>
              </a:rPr>
              <a:t>матеріалів</a:t>
            </a:r>
            <a:r>
              <a:rPr lang="ru-RU" altLang="uk-UA" sz="2400" dirty="0">
                <a:solidFill>
                  <a:schemeClr val="tx1"/>
                </a:solidFill>
              </a:rPr>
              <a:t>, </a:t>
            </a:r>
            <a:r>
              <a:rPr lang="ru-RU" altLang="uk-UA" sz="2400" dirty="0" err="1">
                <a:solidFill>
                  <a:schemeClr val="tx1"/>
                </a:solidFill>
              </a:rPr>
              <a:t>праці</a:t>
            </a:r>
            <a:r>
              <a:rPr lang="ru-RU" altLang="uk-UA" sz="2400" dirty="0">
                <a:solidFill>
                  <a:schemeClr val="tx1"/>
                </a:solidFill>
              </a:rPr>
              <a:t> і </a:t>
            </a:r>
            <a:r>
              <a:rPr lang="ru-RU" altLang="uk-UA" sz="2400" dirty="0" err="1">
                <a:solidFill>
                  <a:schemeClr val="tx1"/>
                </a:solidFill>
              </a:rPr>
              <a:t>нормальної</a:t>
            </a:r>
            <a:r>
              <a:rPr lang="ru-RU" altLang="uk-UA" sz="2400" dirty="0">
                <a:solidFill>
                  <a:schemeClr val="tx1"/>
                </a:solidFill>
              </a:rPr>
              <a:t> </a:t>
            </a:r>
            <a:r>
              <a:rPr lang="ru-RU" altLang="uk-UA" sz="2400" dirty="0" err="1">
                <a:solidFill>
                  <a:schemeClr val="tx1"/>
                </a:solidFill>
              </a:rPr>
              <a:t>виробничої</a:t>
            </a:r>
            <a:r>
              <a:rPr lang="ru-RU" altLang="uk-UA" sz="2400" dirty="0">
                <a:solidFill>
                  <a:schemeClr val="tx1"/>
                </a:solidFill>
              </a:rPr>
              <a:t> </a:t>
            </a:r>
            <a:r>
              <a:rPr lang="ru-RU" altLang="uk-UA" sz="2400" dirty="0" err="1">
                <a:solidFill>
                  <a:schemeClr val="tx1"/>
                </a:solidFill>
              </a:rPr>
              <a:t>потужності</a:t>
            </a:r>
            <a:r>
              <a:rPr lang="ru-RU" altLang="uk-UA" sz="2400" dirty="0">
                <a:solidFill>
                  <a:schemeClr val="tx1"/>
                </a:solidFill>
              </a:rPr>
              <a:t>.</a:t>
            </a:r>
          </a:p>
          <a:p>
            <a:pPr>
              <a:buNone/>
            </a:pPr>
            <a:r>
              <a:rPr lang="uk-UA" altLang="uk-UA" sz="2400" dirty="0">
                <a:solidFill>
                  <a:schemeClr val="tx1"/>
                </a:solidFill>
              </a:rPr>
              <a:t>Оцінка за методом нормативних затрат полягає у застосуванні норм витрат на одиницю продукції (робіт, послуг), які встановлені на підприємстві з урахуванням нормальних рівнів використання запасів, праці, виробничих </a:t>
            </a:r>
            <a:r>
              <a:rPr lang="uk-UA" altLang="uk-UA" sz="2400" dirty="0" err="1">
                <a:solidFill>
                  <a:schemeClr val="tx1"/>
                </a:solidFill>
              </a:rPr>
              <a:t>потужностей</a:t>
            </a:r>
            <a:r>
              <a:rPr lang="uk-UA" altLang="uk-UA" sz="2400" dirty="0">
                <a:solidFill>
                  <a:schemeClr val="tx1"/>
                </a:solidFill>
              </a:rPr>
              <a:t> і діючих цін.</a:t>
            </a:r>
            <a:endParaRPr lang="ru-RU" altLang="uk-UA" sz="2400" dirty="0">
              <a:solidFill>
                <a:schemeClr val="tx1"/>
              </a:solidFill>
            </a:endParaRPr>
          </a:p>
          <a:p>
            <a:pPr marL="0" indent="0">
              <a:buNone/>
            </a:pPr>
            <a:endParaRPr lang="uk-UA" dirty="0">
              <a:solidFill>
                <a:schemeClr val="tx1"/>
              </a:solidFill>
            </a:endParaRPr>
          </a:p>
        </p:txBody>
      </p:sp>
    </p:spTree>
    <p:extLst>
      <p:ext uri="{BB962C8B-B14F-4D97-AF65-F5344CB8AC3E}">
        <p14:creationId xmlns:p14="http://schemas.microsoft.com/office/powerpoint/2010/main" val="919226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898497337"/>
              </p:ext>
            </p:extLst>
          </p:nvPr>
        </p:nvGraphicFramePr>
        <p:xfrm>
          <a:off x="421831" y="0"/>
          <a:ext cx="9069641"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913568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solidFill>
                  <a:schemeClr val="tx1"/>
                </a:solidFill>
              </a:rPr>
              <a:t>Метод ціни продажу</a:t>
            </a:r>
            <a:endParaRPr lang="uk-UA" dirty="0">
              <a:solidFill>
                <a:schemeClr val="tx1"/>
              </a:solidFill>
            </a:endParaRPr>
          </a:p>
        </p:txBody>
      </p:sp>
      <p:sp>
        <p:nvSpPr>
          <p:cNvPr id="3" name="Объект 2"/>
          <p:cNvSpPr>
            <a:spLocks noGrp="1"/>
          </p:cNvSpPr>
          <p:nvPr>
            <p:ph idx="1"/>
          </p:nvPr>
        </p:nvSpPr>
        <p:spPr/>
        <p:txBody>
          <a:bodyPr/>
          <a:lstStyle/>
          <a:p>
            <a:pPr>
              <a:buNone/>
            </a:pPr>
            <a:r>
              <a:rPr lang="ru-RU" altLang="uk-UA" sz="2400" dirty="0">
                <a:solidFill>
                  <a:schemeClr val="tx1"/>
                </a:solidFill>
              </a:rPr>
              <a:t>Метод </a:t>
            </a:r>
            <a:r>
              <a:rPr lang="ru-RU" altLang="uk-UA" sz="2400" dirty="0" err="1">
                <a:solidFill>
                  <a:schemeClr val="tx1"/>
                </a:solidFill>
              </a:rPr>
              <a:t>цiни</a:t>
            </a:r>
            <a:r>
              <a:rPr lang="ru-RU" altLang="uk-UA" sz="2400" dirty="0">
                <a:solidFill>
                  <a:schemeClr val="tx1"/>
                </a:solidFill>
              </a:rPr>
              <a:t> продажу </a:t>
            </a:r>
            <a:r>
              <a:rPr lang="ru-RU" altLang="uk-UA" sz="2400" dirty="0" err="1">
                <a:solidFill>
                  <a:schemeClr val="tx1"/>
                </a:solidFill>
              </a:rPr>
              <a:t>використовують</a:t>
            </a:r>
            <a:r>
              <a:rPr lang="ru-RU" altLang="uk-UA" sz="2400" dirty="0">
                <a:solidFill>
                  <a:schemeClr val="tx1"/>
                </a:solidFill>
              </a:rPr>
              <a:t> </a:t>
            </a:r>
            <a:r>
              <a:rPr lang="ru-RU" altLang="uk-UA" sz="2400" dirty="0" err="1">
                <a:solidFill>
                  <a:schemeClr val="tx1"/>
                </a:solidFill>
              </a:rPr>
              <a:t>пiдприємства</a:t>
            </a:r>
            <a:r>
              <a:rPr lang="ru-RU" altLang="uk-UA" sz="2400" dirty="0">
                <a:solidFill>
                  <a:schemeClr val="tx1"/>
                </a:solidFill>
              </a:rPr>
              <a:t> </a:t>
            </a:r>
            <a:r>
              <a:rPr lang="ru-RU" altLang="uk-UA" sz="2400" dirty="0" err="1">
                <a:solidFill>
                  <a:schemeClr val="tx1"/>
                </a:solidFill>
              </a:rPr>
              <a:t>роздрiбної</a:t>
            </a:r>
            <a:r>
              <a:rPr lang="ru-RU" altLang="uk-UA" sz="2400" dirty="0">
                <a:solidFill>
                  <a:schemeClr val="tx1"/>
                </a:solidFill>
              </a:rPr>
              <a:t> та </a:t>
            </a:r>
            <a:r>
              <a:rPr lang="ru-RU" altLang="uk-UA" sz="2400" dirty="0" err="1">
                <a:solidFill>
                  <a:schemeClr val="tx1"/>
                </a:solidFill>
              </a:rPr>
              <a:t>оптової</a:t>
            </a:r>
            <a:r>
              <a:rPr lang="ru-RU" altLang="uk-UA" sz="2400" dirty="0">
                <a:solidFill>
                  <a:schemeClr val="tx1"/>
                </a:solidFill>
              </a:rPr>
              <a:t> </a:t>
            </a:r>
            <a:r>
              <a:rPr lang="ru-RU" altLang="uk-UA" sz="2400" dirty="0" err="1">
                <a:solidFill>
                  <a:schemeClr val="tx1"/>
                </a:solidFill>
              </a:rPr>
              <a:t>торгiвлi</a:t>
            </a:r>
            <a:r>
              <a:rPr lang="ru-RU" altLang="uk-UA" sz="2400" dirty="0">
                <a:solidFill>
                  <a:schemeClr val="tx1"/>
                </a:solidFill>
              </a:rPr>
              <a:t> для </a:t>
            </a:r>
            <a:r>
              <a:rPr lang="ru-RU" altLang="uk-UA" sz="2400" dirty="0" err="1">
                <a:solidFill>
                  <a:schemeClr val="tx1"/>
                </a:solidFill>
              </a:rPr>
              <a:t>визначення</a:t>
            </a:r>
            <a:r>
              <a:rPr lang="ru-RU" altLang="uk-UA" sz="2400" dirty="0">
                <a:solidFill>
                  <a:schemeClr val="tx1"/>
                </a:solidFill>
              </a:rPr>
              <a:t> </a:t>
            </a:r>
            <a:r>
              <a:rPr lang="ru-RU" altLang="uk-UA" sz="2400" dirty="0" err="1">
                <a:solidFill>
                  <a:schemeClr val="tx1"/>
                </a:solidFill>
              </a:rPr>
              <a:t>собiвартос</a:t>
            </a:r>
            <a:r>
              <a:rPr lang="uk-UA" altLang="uk-UA" sz="2400" dirty="0">
                <a:solidFill>
                  <a:schemeClr val="tx1"/>
                </a:solidFill>
              </a:rPr>
              <a:t>т</a:t>
            </a:r>
            <a:r>
              <a:rPr lang="ru-RU" altLang="uk-UA" sz="2400" dirty="0">
                <a:solidFill>
                  <a:schemeClr val="tx1"/>
                </a:solidFill>
              </a:rPr>
              <a:t>i широкого </a:t>
            </a:r>
            <a:r>
              <a:rPr lang="ru-RU" altLang="uk-UA" sz="2400" dirty="0" err="1">
                <a:solidFill>
                  <a:schemeClr val="tx1"/>
                </a:solidFill>
              </a:rPr>
              <a:t>асортименту</a:t>
            </a:r>
            <a:r>
              <a:rPr lang="ru-RU" altLang="uk-UA" sz="2400" dirty="0">
                <a:solidFill>
                  <a:schemeClr val="tx1"/>
                </a:solidFill>
              </a:rPr>
              <a:t> </a:t>
            </a:r>
            <a:r>
              <a:rPr lang="ru-RU" altLang="uk-UA" sz="2400" dirty="0" err="1">
                <a:solidFill>
                  <a:schemeClr val="tx1"/>
                </a:solidFill>
              </a:rPr>
              <a:t>товарiв</a:t>
            </a:r>
            <a:r>
              <a:rPr lang="ru-RU" altLang="uk-UA" sz="2400" dirty="0">
                <a:solidFill>
                  <a:schemeClr val="tx1"/>
                </a:solidFill>
              </a:rPr>
              <a:t>, </a:t>
            </a:r>
            <a:r>
              <a:rPr lang="ru-RU" altLang="uk-UA" sz="2400" dirty="0" err="1">
                <a:solidFill>
                  <a:schemeClr val="tx1"/>
                </a:solidFill>
              </a:rPr>
              <a:t>якi</a:t>
            </a:r>
            <a:r>
              <a:rPr lang="ru-RU" altLang="uk-UA" sz="2400" dirty="0">
                <a:solidFill>
                  <a:schemeClr val="tx1"/>
                </a:solidFill>
              </a:rPr>
              <a:t> </a:t>
            </a:r>
            <a:r>
              <a:rPr lang="ru-RU" altLang="uk-UA" sz="2400" dirty="0" err="1">
                <a:solidFill>
                  <a:schemeClr val="tx1"/>
                </a:solidFill>
              </a:rPr>
              <a:t>мають</a:t>
            </a:r>
            <a:r>
              <a:rPr lang="ru-RU" altLang="uk-UA" sz="2400" dirty="0">
                <a:solidFill>
                  <a:schemeClr val="tx1"/>
                </a:solidFill>
              </a:rPr>
              <a:t> схожу </a:t>
            </a:r>
            <a:r>
              <a:rPr lang="ru-RU" altLang="uk-UA" sz="2400" dirty="0" err="1">
                <a:solidFill>
                  <a:schemeClr val="tx1"/>
                </a:solidFill>
              </a:rPr>
              <a:t>нацiнку</a:t>
            </a:r>
            <a:r>
              <a:rPr lang="ru-RU" altLang="uk-UA" sz="2400" dirty="0">
                <a:solidFill>
                  <a:schemeClr val="tx1"/>
                </a:solidFill>
              </a:rPr>
              <a:t> в </a:t>
            </a:r>
            <a:r>
              <a:rPr lang="ru-RU" altLang="uk-UA" sz="2400" dirty="0" err="1">
                <a:solidFill>
                  <a:schemeClr val="tx1"/>
                </a:solidFill>
              </a:rPr>
              <a:t>цiнi</a:t>
            </a:r>
            <a:r>
              <a:rPr lang="ru-RU" altLang="uk-UA" sz="2400" dirty="0">
                <a:solidFill>
                  <a:schemeClr val="tx1"/>
                </a:solidFill>
              </a:rPr>
              <a:t> продажу.</a:t>
            </a:r>
          </a:p>
          <a:p>
            <a:pPr>
              <a:buNone/>
            </a:pPr>
            <a:r>
              <a:rPr lang="ru-RU" altLang="uk-UA" sz="2400" dirty="0" err="1">
                <a:solidFill>
                  <a:schemeClr val="tx1"/>
                </a:solidFill>
              </a:rPr>
              <a:t>Собiвартiсть</a:t>
            </a:r>
            <a:r>
              <a:rPr lang="ru-RU" altLang="uk-UA" sz="2400" dirty="0">
                <a:solidFill>
                  <a:schemeClr val="tx1"/>
                </a:solidFill>
              </a:rPr>
              <a:t> </a:t>
            </a:r>
            <a:r>
              <a:rPr lang="ru-RU" altLang="uk-UA" sz="2400" dirty="0" err="1">
                <a:solidFill>
                  <a:schemeClr val="tx1"/>
                </a:solidFill>
              </a:rPr>
              <a:t>товарiв</a:t>
            </a:r>
            <a:r>
              <a:rPr lang="ru-RU" altLang="uk-UA" sz="2400" dirty="0">
                <a:solidFill>
                  <a:schemeClr val="tx1"/>
                </a:solidFill>
              </a:rPr>
              <a:t>, </a:t>
            </a:r>
            <a:r>
              <a:rPr lang="ru-RU" altLang="uk-UA" sz="2400" dirty="0" err="1">
                <a:solidFill>
                  <a:schemeClr val="tx1"/>
                </a:solidFill>
              </a:rPr>
              <a:t>що</a:t>
            </a:r>
            <a:r>
              <a:rPr lang="ru-RU" altLang="uk-UA" sz="2400" dirty="0">
                <a:solidFill>
                  <a:schemeClr val="tx1"/>
                </a:solidFill>
              </a:rPr>
              <a:t> </a:t>
            </a:r>
            <a:r>
              <a:rPr lang="ru-RU" altLang="uk-UA" sz="2400" dirty="0" err="1">
                <a:solidFill>
                  <a:schemeClr val="tx1"/>
                </a:solidFill>
              </a:rPr>
              <a:t>вибули</a:t>
            </a:r>
            <a:r>
              <a:rPr lang="ru-RU" altLang="uk-UA" sz="2400" dirty="0">
                <a:solidFill>
                  <a:schemeClr val="tx1"/>
                </a:solidFill>
              </a:rPr>
              <a:t> </a:t>
            </a:r>
            <a:r>
              <a:rPr lang="ru-RU" altLang="uk-UA" sz="2400" dirty="0" err="1">
                <a:solidFill>
                  <a:schemeClr val="tx1"/>
                </a:solidFill>
              </a:rPr>
              <a:t>визначається</a:t>
            </a:r>
            <a:r>
              <a:rPr lang="ru-RU" altLang="uk-UA" sz="2400" dirty="0">
                <a:solidFill>
                  <a:schemeClr val="tx1"/>
                </a:solidFill>
              </a:rPr>
              <a:t> шляхом </a:t>
            </a:r>
            <a:r>
              <a:rPr lang="ru-RU" altLang="uk-UA" sz="2400" dirty="0" err="1">
                <a:solidFill>
                  <a:schemeClr val="tx1"/>
                </a:solidFill>
              </a:rPr>
              <a:t>зменшення</a:t>
            </a:r>
            <a:r>
              <a:rPr lang="ru-RU" altLang="uk-UA" sz="2400" dirty="0">
                <a:solidFill>
                  <a:schemeClr val="tx1"/>
                </a:solidFill>
              </a:rPr>
              <a:t> </a:t>
            </a:r>
            <a:r>
              <a:rPr lang="ru-RU" altLang="uk-UA" sz="2400" dirty="0" err="1">
                <a:solidFill>
                  <a:schemeClr val="tx1"/>
                </a:solidFill>
              </a:rPr>
              <a:t>цiни</a:t>
            </a:r>
            <a:r>
              <a:rPr lang="ru-RU" altLang="uk-UA" sz="2400" dirty="0">
                <a:solidFill>
                  <a:schemeClr val="tx1"/>
                </a:solidFill>
              </a:rPr>
              <a:t> </a:t>
            </a:r>
            <a:r>
              <a:rPr lang="ru-RU" altLang="uk-UA" sz="2400" dirty="0" err="1">
                <a:solidFill>
                  <a:schemeClr val="tx1"/>
                </a:solidFill>
              </a:rPr>
              <a:t>їх</a:t>
            </a:r>
            <a:r>
              <a:rPr lang="ru-RU" altLang="uk-UA" sz="2400" dirty="0">
                <a:solidFill>
                  <a:schemeClr val="tx1"/>
                </a:solidFill>
              </a:rPr>
              <a:t> продажу на суму </a:t>
            </a:r>
            <a:r>
              <a:rPr lang="ru-RU" altLang="uk-UA" sz="2400" dirty="0" err="1">
                <a:solidFill>
                  <a:schemeClr val="tx1"/>
                </a:solidFill>
              </a:rPr>
              <a:t>торгової</a:t>
            </a:r>
            <a:r>
              <a:rPr lang="ru-RU" altLang="uk-UA" sz="2400" dirty="0">
                <a:solidFill>
                  <a:schemeClr val="tx1"/>
                </a:solidFill>
              </a:rPr>
              <a:t> </a:t>
            </a:r>
            <a:r>
              <a:rPr lang="ru-RU" altLang="uk-UA" sz="2400" dirty="0" err="1">
                <a:solidFill>
                  <a:schemeClr val="tx1"/>
                </a:solidFill>
              </a:rPr>
              <a:t>нацiнки</a:t>
            </a:r>
            <a:r>
              <a:rPr lang="ru-RU" altLang="uk-UA" sz="2400" dirty="0">
                <a:solidFill>
                  <a:schemeClr val="tx1"/>
                </a:solidFill>
              </a:rPr>
              <a:t> яка </a:t>
            </a:r>
            <a:r>
              <a:rPr lang="ru-RU" altLang="uk-UA" sz="2400" dirty="0" err="1">
                <a:solidFill>
                  <a:schemeClr val="tx1"/>
                </a:solidFill>
              </a:rPr>
              <a:t>розраховується</a:t>
            </a:r>
            <a:r>
              <a:rPr lang="ru-RU" altLang="uk-UA" sz="2400" dirty="0">
                <a:solidFill>
                  <a:schemeClr val="tx1"/>
                </a:solidFill>
              </a:rPr>
              <a:t> за </a:t>
            </a:r>
            <a:r>
              <a:rPr lang="ru-RU" altLang="uk-UA" sz="2400" dirty="0" err="1">
                <a:solidFill>
                  <a:schemeClr val="tx1"/>
                </a:solidFill>
              </a:rPr>
              <a:t>допомогою</a:t>
            </a:r>
            <a:r>
              <a:rPr lang="ru-RU" altLang="uk-UA" sz="2400" dirty="0">
                <a:solidFill>
                  <a:schemeClr val="tx1"/>
                </a:solidFill>
              </a:rPr>
              <a:t> </a:t>
            </a:r>
            <a:r>
              <a:rPr lang="ru-RU" altLang="uk-UA" sz="2400" dirty="0" err="1">
                <a:solidFill>
                  <a:schemeClr val="tx1"/>
                </a:solidFill>
              </a:rPr>
              <a:t>середнього</a:t>
            </a:r>
            <a:r>
              <a:rPr lang="ru-RU" altLang="uk-UA" sz="2400" dirty="0">
                <a:solidFill>
                  <a:schemeClr val="tx1"/>
                </a:solidFill>
              </a:rPr>
              <a:t> </a:t>
            </a:r>
            <a:r>
              <a:rPr lang="ru-RU" altLang="uk-UA" sz="2400" dirty="0" err="1">
                <a:solidFill>
                  <a:schemeClr val="tx1"/>
                </a:solidFill>
              </a:rPr>
              <a:t>вiдсотка</a:t>
            </a:r>
            <a:r>
              <a:rPr lang="ru-RU" altLang="uk-UA" sz="2400" dirty="0">
                <a:solidFill>
                  <a:schemeClr val="tx1"/>
                </a:solidFill>
              </a:rPr>
              <a:t>:</a:t>
            </a:r>
          </a:p>
          <a:p>
            <a:pPr marL="0" indent="0">
              <a:buNone/>
            </a:pPr>
            <a:endParaRPr lang="uk-UA" dirty="0">
              <a:solidFill>
                <a:schemeClr val="tx1"/>
              </a:solidFill>
            </a:endParaRPr>
          </a:p>
        </p:txBody>
      </p:sp>
    </p:spTree>
    <p:extLst>
      <p:ext uri="{BB962C8B-B14F-4D97-AF65-F5344CB8AC3E}">
        <p14:creationId xmlns:p14="http://schemas.microsoft.com/office/powerpoint/2010/main" val="22316753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1341438"/>
            <a:ext cx="8596668" cy="5370257"/>
          </a:xfrm>
        </p:spPr>
        <p:txBody>
          <a:bodyPr>
            <a:normAutofit/>
          </a:bodyPr>
          <a:lstStyle/>
          <a:p>
            <a:pPr>
              <a:buNone/>
            </a:pPr>
            <a:r>
              <a:rPr lang="ru-RU" altLang="uk-UA" sz="2400" dirty="0">
                <a:solidFill>
                  <a:schemeClr val="tx1"/>
                </a:solidFill>
              </a:rPr>
              <a:t>де:</a:t>
            </a:r>
          </a:p>
          <a:p>
            <a:pPr>
              <a:buNone/>
            </a:pPr>
            <a:r>
              <a:rPr lang="ru-RU" altLang="uk-UA" sz="2400" dirty="0">
                <a:solidFill>
                  <a:schemeClr val="tx1"/>
                </a:solidFill>
              </a:rPr>
              <a:t>	СВТН - </a:t>
            </a:r>
            <a:r>
              <a:rPr lang="ru-RU" altLang="uk-UA" sz="2400" dirty="0" err="1">
                <a:solidFill>
                  <a:schemeClr val="tx1"/>
                </a:solidFill>
              </a:rPr>
              <a:t>середнiй</a:t>
            </a:r>
            <a:r>
              <a:rPr lang="ru-RU" altLang="uk-UA" sz="2400" dirty="0">
                <a:solidFill>
                  <a:schemeClr val="tx1"/>
                </a:solidFill>
              </a:rPr>
              <a:t> </a:t>
            </a:r>
            <a:r>
              <a:rPr lang="ru-RU" altLang="uk-UA" sz="2400" dirty="0" err="1">
                <a:solidFill>
                  <a:schemeClr val="tx1"/>
                </a:solidFill>
              </a:rPr>
              <a:t>вiдсоток</a:t>
            </a:r>
            <a:r>
              <a:rPr lang="ru-RU" altLang="uk-UA" sz="2400" dirty="0">
                <a:solidFill>
                  <a:schemeClr val="tx1"/>
                </a:solidFill>
              </a:rPr>
              <a:t> </a:t>
            </a:r>
            <a:r>
              <a:rPr lang="ru-RU" altLang="uk-UA" sz="2400" dirty="0" err="1">
                <a:solidFill>
                  <a:schemeClr val="tx1"/>
                </a:solidFill>
              </a:rPr>
              <a:t>торгової</a:t>
            </a:r>
            <a:r>
              <a:rPr lang="ru-RU" altLang="uk-UA" sz="2400" dirty="0">
                <a:solidFill>
                  <a:schemeClr val="tx1"/>
                </a:solidFill>
              </a:rPr>
              <a:t> </a:t>
            </a:r>
            <a:r>
              <a:rPr lang="ru-RU" altLang="uk-UA" sz="2400" dirty="0" err="1">
                <a:solidFill>
                  <a:schemeClr val="tx1"/>
                </a:solidFill>
              </a:rPr>
              <a:t>нацiнки</a:t>
            </a:r>
            <a:r>
              <a:rPr lang="ru-RU" altLang="uk-UA" sz="2400" dirty="0">
                <a:solidFill>
                  <a:schemeClr val="tx1"/>
                </a:solidFill>
              </a:rPr>
              <a:t>;</a:t>
            </a:r>
          </a:p>
          <a:p>
            <a:pPr>
              <a:buNone/>
            </a:pPr>
            <a:r>
              <a:rPr lang="ru-RU" altLang="uk-UA" sz="2400" dirty="0">
                <a:solidFill>
                  <a:schemeClr val="tx1"/>
                </a:solidFill>
              </a:rPr>
              <a:t>	ЗТНП - </a:t>
            </a:r>
            <a:r>
              <a:rPr lang="ru-RU" altLang="uk-UA" sz="2400" dirty="0" err="1">
                <a:solidFill>
                  <a:schemeClr val="tx1"/>
                </a:solidFill>
              </a:rPr>
              <a:t>залишок</a:t>
            </a:r>
            <a:r>
              <a:rPr lang="ru-RU" altLang="uk-UA" sz="2400" dirty="0">
                <a:solidFill>
                  <a:schemeClr val="tx1"/>
                </a:solidFill>
              </a:rPr>
              <a:t> </a:t>
            </a:r>
            <a:r>
              <a:rPr lang="ru-RU" altLang="uk-UA" sz="2400" dirty="0" err="1">
                <a:solidFill>
                  <a:schemeClr val="tx1"/>
                </a:solidFill>
              </a:rPr>
              <a:t>торгової</a:t>
            </a:r>
            <a:r>
              <a:rPr lang="ru-RU" altLang="uk-UA" sz="2400" dirty="0">
                <a:solidFill>
                  <a:schemeClr val="tx1"/>
                </a:solidFill>
              </a:rPr>
              <a:t> </a:t>
            </a:r>
            <a:r>
              <a:rPr lang="ru-RU" altLang="uk-UA" sz="2400" dirty="0" err="1">
                <a:solidFill>
                  <a:schemeClr val="tx1"/>
                </a:solidFill>
              </a:rPr>
              <a:t>нацiнки</a:t>
            </a:r>
            <a:r>
              <a:rPr lang="ru-RU" altLang="uk-UA" sz="2400" dirty="0">
                <a:solidFill>
                  <a:schemeClr val="tx1"/>
                </a:solidFill>
              </a:rPr>
              <a:t> на початок </a:t>
            </a:r>
            <a:r>
              <a:rPr lang="ru-RU" altLang="uk-UA" sz="2400" dirty="0" err="1">
                <a:solidFill>
                  <a:schemeClr val="tx1"/>
                </a:solidFill>
              </a:rPr>
              <a:t>звiтного</a:t>
            </a:r>
            <a:r>
              <a:rPr lang="ru-RU" altLang="uk-UA" sz="2400" dirty="0">
                <a:solidFill>
                  <a:schemeClr val="tx1"/>
                </a:solidFill>
              </a:rPr>
              <a:t> </a:t>
            </a:r>
            <a:r>
              <a:rPr lang="ru-RU" altLang="uk-UA" sz="2400" dirty="0" err="1">
                <a:solidFill>
                  <a:schemeClr val="tx1"/>
                </a:solidFill>
              </a:rPr>
              <a:t>перiоду</a:t>
            </a:r>
            <a:r>
              <a:rPr lang="ru-RU" altLang="uk-UA" sz="2400" dirty="0">
                <a:solidFill>
                  <a:schemeClr val="tx1"/>
                </a:solidFill>
              </a:rPr>
              <a:t>;</a:t>
            </a:r>
          </a:p>
          <a:p>
            <a:pPr>
              <a:buNone/>
            </a:pPr>
            <a:r>
              <a:rPr lang="ru-RU" altLang="uk-UA" sz="2400" dirty="0">
                <a:solidFill>
                  <a:schemeClr val="tx1"/>
                </a:solidFill>
              </a:rPr>
              <a:t>	ТНОТ - </a:t>
            </a:r>
            <a:r>
              <a:rPr lang="ru-RU" altLang="uk-UA" sz="2400" dirty="0" err="1">
                <a:solidFill>
                  <a:schemeClr val="tx1"/>
                </a:solidFill>
              </a:rPr>
              <a:t>торгова</a:t>
            </a:r>
            <a:r>
              <a:rPr lang="ru-RU" altLang="uk-UA" sz="2400" dirty="0">
                <a:solidFill>
                  <a:schemeClr val="tx1"/>
                </a:solidFill>
              </a:rPr>
              <a:t> </a:t>
            </a:r>
            <a:r>
              <a:rPr lang="ru-RU" altLang="uk-UA" sz="2400" dirty="0" err="1">
                <a:solidFill>
                  <a:schemeClr val="tx1"/>
                </a:solidFill>
              </a:rPr>
              <a:t>нацiнка</a:t>
            </a:r>
            <a:r>
              <a:rPr lang="ru-RU" altLang="uk-UA" sz="2400" dirty="0">
                <a:solidFill>
                  <a:schemeClr val="tx1"/>
                </a:solidFill>
              </a:rPr>
              <a:t> у </a:t>
            </a:r>
            <a:r>
              <a:rPr lang="ru-RU" altLang="uk-UA" sz="2400" dirty="0" err="1">
                <a:solidFill>
                  <a:schemeClr val="tx1"/>
                </a:solidFill>
              </a:rPr>
              <a:t>продажнiй</a:t>
            </a:r>
            <a:r>
              <a:rPr lang="ru-RU" altLang="uk-UA" sz="2400" dirty="0">
                <a:solidFill>
                  <a:schemeClr val="tx1"/>
                </a:solidFill>
              </a:rPr>
              <a:t> </a:t>
            </a:r>
            <a:r>
              <a:rPr lang="ru-RU" altLang="uk-UA" sz="2400" dirty="0" err="1">
                <a:solidFill>
                  <a:schemeClr val="tx1"/>
                </a:solidFill>
              </a:rPr>
              <a:t>вартостi</a:t>
            </a:r>
            <a:r>
              <a:rPr lang="ru-RU" altLang="uk-UA" sz="2400" dirty="0">
                <a:solidFill>
                  <a:schemeClr val="tx1"/>
                </a:solidFill>
              </a:rPr>
              <a:t> </a:t>
            </a:r>
            <a:r>
              <a:rPr lang="ru-RU" altLang="uk-UA" sz="2400" dirty="0" err="1">
                <a:solidFill>
                  <a:schemeClr val="tx1"/>
                </a:solidFill>
              </a:rPr>
              <a:t>одержаних</a:t>
            </a:r>
            <a:r>
              <a:rPr lang="ru-RU" altLang="uk-UA" sz="2400" dirty="0">
                <a:solidFill>
                  <a:schemeClr val="tx1"/>
                </a:solidFill>
              </a:rPr>
              <a:t> у </a:t>
            </a:r>
            <a:r>
              <a:rPr lang="ru-RU" altLang="uk-UA" sz="2400" dirty="0" err="1">
                <a:solidFill>
                  <a:schemeClr val="tx1"/>
                </a:solidFill>
              </a:rPr>
              <a:t>звiтному</a:t>
            </a:r>
            <a:r>
              <a:rPr lang="ru-RU" altLang="uk-UA" sz="2400" dirty="0">
                <a:solidFill>
                  <a:schemeClr val="tx1"/>
                </a:solidFill>
              </a:rPr>
              <a:t> </a:t>
            </a:r>
            <a:r>
              <a:rPr lang="ru-RU" altLang="uk-UA" sz="2400" dirty="0" err="1">
                <a:solidFill>
                  <a:schemeClr val="tx1"/>
                </a:solidFill>
              </a:rPr>
              <a:t>мiсяцi</a:t>
            </a:r>
            <a:r>
              <a:rPr lang="ru-RU" altLang="uk-UA" sz="2400" dirty="0">
                <a:solidFill>
                  <a:schemeClr val="tx1"/>
                </a:solidFill>
              </a:rPr>
              <a:t> </a:t>
            </a:r>
            <a:r>
              <a:rPr lang="ru-RU" altLang="uk-UA" sz="2400" dirty="0" err="1">
                <a:solidFill>
                  <a:schemeClr val="tx1"/>
                </a:solidFill>
              </a:rPr>
              <a:t>товарiв</a:t>
            </a:r>
            <a:r>
              <a:rPr lang="ru-RU" altLang="uk-UA" sz="2400" dirty="0">
                <a:solidFill>
                  <a:schemeClr val="tx1"/>
                </a:solidFill>
              </a:rPr>
              <a:t>;</a:t>
            </a:r>
          </a:p>
          <a:p>
            <a:pPr>
              <a:buNone/>
            </a:pPr>
            <a:r>
              <a:rPr lang="ru-RU" altLang="uk-UA" sz="2400" dirty="0">
                <a:solidFill>
                  <a:schemeClr val="tx1"/>
                </a:solidFill>
              </a:rPr>
              <a:t>	ПВЗТ - продажна (</a:t>
            </a:r>
            <a:r>
              <a:rPr lang="ru-RU" altLang="uk-UA" sz="2400" dirty="0" err="1">
                <a:solidFill>
                  <a:schemeClr val="tx1"/>
                </a:solidFill>
              </a:rPr>
              <a:t>роздрiбна</a:t>
            </a:r>
            <a:r>
              <a:rPr lang="ru-RU" altLang="uk-UA" sz="2400" dirty="0">
                <a:solidFill>
                  <a:schemeClr val="tx1"/>
                </a:solidFill>
              </a:rPr>
              <a:t>) </a:t>
            </a:r>
            <a:r>
              <a:rPr lang="ru-RU" altLang="uk-UA" sz="2400" dirty="0" err="1">
                <a:solidFill>
                  <a:schemeClr val="tx1"/>
                </a:solidFill>
              </a:rPr>
              <a:t>вартiсть</a:t>
            </a:r>
            <a:r>
              <a:rPr lang="ru-RU" altLang="uk-UA" sz="2400" dirty="0">
                <a:solidFill>
                  <a:schemeClr val="tx1"/>
                </a:solidFill>
              </a:rPr>
              <a:t> </a:t>
            </a:r>
            <a:r>
              <a:rPr lang="ru-RU" altLang="uk-UA" sz="2400" dirty="0" err="1">
                <a:solidFill>
                  <a:schemeClr val="tx1"/>
                </a:solidFill>
              </a:rPr>
              <a:t>залишку</a:t>
            </a:r>
            <a:r>
              <a:rPr lang="ru-RU" altLang="uk-UA" sz="2400" dirty="0">
                <a:solidFill>
                  <a:schemeClr val="tx1"/>
                </a:solidFill>
              </a:rPr>
              <a:t> </a:t>
            </a:r>
            <a:r>
              <a:rPr lang="ru-RU" altLang="uk-UA" sz="2400" dirty="0" err="1">
                <a:solidFill>
                  <a:schemeClr val="tx1"/>
                </a:solidFill>
              </a:rPr>
              <a:t>товарiв</a:t>
            </a:r>
            <a:r>
              <a:rPr lang="ru-RU" altLang="uk-UA" sz="2400" dirty="0">
                <a:solidFill>
                  <a:schemeClr val="tx1"/>
                </a:solidFill>
              </a:rPr>
              <a:t> на початок </a:t>
            </a:r>
            <a:r>
              <a:rPr lang="ru-RU" altLang="uk-UA" sz="2400" dirty="0" err="1">
                <a:solidFill>
                  <a:schemeClr val="tx1"/>
                </a:solidFill>
              </a:rPr>
              <a:t>звiтного</a:t>
            </a:r>
            <a:r>
              <a:rPr lang="ru-RU" altLang="uk-UA" sz="2400" dirty="0">
                <a:solidFill>
                  <a:schemeClr val="tx1"/>
                </a:solidFill>
              </a:rPr>
              <a:t> </a:t>
            </a:r>
            <a:r>
              <a:rPr lang="ru-RU" altLang="uk-UA" sz="2400" dirty="0" err="1">
                <a:solidFill>
                  <a:schemeClr val="tx1"/>
                </a:solidFill>
              </a:rPr>
              <a:t>перiоду</a:t>
            </a:r>
            <a:r>
              <a:rPr lang="ru-RU" altLang="uk-UA" sz="2400" dirty="0">
                <a:solidFill>
                  <a:schemeClr val="tx1"/>
                </a:solidFill>
              </a:rPr>
              <a:t>;</a:t>
            </a:r>
          </a:p>
          <a:p>
            <a:pPr>
              <a:buNone/>
            </a:pPr>
            <a:r>
              <a:rPr lang="ru-RU" altLang="uk-UA" sz="2400" dirty="0">
                <a:solidFill>
                  <a:schemeClr val="tx1"/>
                </a:solidFill>
              </a:rPr>
              <a:t>	ПВТО - продажна (</a:t>
            </a:r>
            <a:r>
              <a:rPr lang="ru-RU" altLang="uk-UA" sz="2400" dirty="0" err="1">
                <a:solidFill>
                  <a:schemeClr val="tx1"/>
                </a:solidFill>
              </a:rPr>
              <a:t>роздрiбна</a:t>
            </a:r>
            <a:r>
              <a:rPr lang="ru-RU" altLang="uk-UA" sz="2400" dirty="0">
                <a:solidFill>
                  <a:schemeClr val="tx1"/>
                </a:solidFill>
              </a:rPr>
              <a:t>) </a:t>
            </a:r>
            <a:r>
              <a:rPr lang="ru-RU" altLang="uk-UA" sz="2400" dirty="0" err="1">
                <a:solidFill>
                  <a:schemeClr val="tx1"/>
                </a:solidFill>
              </a:rPr>
              <a:t>вартiсть</a:t>
            </a:r>
            <a:r>
              <a:rPr lang="ru-RU" altLang="uk-UA" sz="2400" dirty="0">
                <a:solidFill>
                  <a:schemeClr val="tx1"/>
                </a:solidFill>
              </a:rPr>
              <a:t> </a:t>
            </a:r>
            <a:r>
              <a:rPr lang="ru-RU" altLang="uk-UA" sz="2400" dirty="0" err="1">
                <a:solidFill>
                  <a:schemeClr val="tx1"/>
                </a:solidFill>
              </a:rPr>
              <a:t>одержаних</a:t>
            </a:r>
            <a:r>
              <a:rPr lang="ru-RU" altLang="uk-UA" sz="2400" dirty="0">
                <a:solidFill>
                  <a:schemeClr val="tx1"/>
                </a:solidFill>
              </a:rPr>
              <a:t> у </a:t>
            </a:r>
            <a:r>
              <a:rPr lang="ru-RU" altLang="uk-UA" sz="2400" dirty="0" err="1">
                <a:solidFill>
                  <a:schemeClr val="tx1"/>
                </a:solidFill>
              </a:rPr>
              <a:t>звiтному</a:t>
            </a:r>
            <a:r>
              <a:rPr lang="ru-RU" altLang="uk-UA" sz="2400" dirty="0">
                <a:solidFill>
                  <a:schemeClr val="tx1"/>
                </a:solidFill>
              </a:rPr>
              <a:t> </a:t>
            </a:r>
            <a:r>
              <a:rPr lang="ru-RU" altLang="uk-UA" sz="2400" dirty="0" err="1">
                <a:solidFill>
                  <a:schemeClr val="tx1"/>
                </a:solidFill>
              </a:rPr>
              <a:t>мiсяцi</a:t>
            </a:r>
            <a:r>
              <a:rPr lang="ru-RU" altLang="uk-UA" sz="2400" dirty="0">
                <a:solidFill>
                  <a:schemeClr val="tx1"/>
                </a:solidFill>
              </a:rPr>
              <a:t> </a:t>
            </a:r>
            <a:r>
              <a:rPr lang="ru-RU" altLang="uk-UA" sz="2400" dirty="0" err="1">
                <a:solidFill>
                  <a:schemeClr val="tx1"/>
                </a:solidFill>
              </a:rPr>
              <a:t>товарiв</a:t>
            </a:r>
            <a:r>
              <a:rPr lang="ru-RU" altLang="uk-UA" sz="2400" dirty="0">
                <a:solidFill>
                  <a:schemeClr val="tx1"/>
                </a:solidFill>
              </a:rPr>
              <a:t>.</a:t>
            </a:r>
          </a:p>
          <a:p>
            <a:pPr marL="0" indent="0">
              <a:buNone/>
            </a:pPr>
            <a:endParaRPr lang="uk-UA" sz="2400" dirty="0">
              <a:solidFill>
                <a:schemeClr val="tx1"/>
              </a:solidFill>
            </a:endParaRPr>
          </a:p>
        </p:txBody>
      </p:sp>
      <p:pic>
        <p:nvPicPr>
          <p:cNvPr id="4"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513" y="188913"/>
            <a:ext cx="4681537"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6349256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5. Облік </a:t>
            </a:r>
            <a:r>
              <a:rPr lang="uk-UA" dirty="0"/>
              <a:t>вибуття </a:t>
            </a:r>
            <a:r>
              <a:rPr lang="uk-UA" dirty="0" smtClean="0"/>
              <a:t>запасів</a:t>
            </a:r>
            <a:endParaRPr lang="uk-UA" dirty="0"/>
          </a:p>
        </p:txBody>
      </p:sp>
      <p:sp>
        <p:nvSpPr>
          <p:cNvPr id="3" name="Объект 2"/>
          <p:cNvSpPr>
            <a:spLocks noGrp="1"/>
          </p:cNvSpPr>
          <p:nvPr>
            <p:ph idx="1"/>
          </p:nvPr>
        </p:nvSpPr>
        <p:spPr/>
        <p:txBody>
          <a:bodyPr>
            <a:normAutofit/>
          </a:bodyPr>
          <a:lstStyle/>
          <a:p>
            <a:pPr marL="0" indent="0">
              <a:buNone/>
            </a:pPr>
            <a:r>
              <a:rPr lang="ru-RU" sz="2400" dirty="0" err="1">
                <a:solidFill>
                  <a:schemeClr val="tx1"/>
                </a:solidFill>
              </a:rPr>
              <a:t>Питання</a:t>
            </a:r>
            <a:r>
              <a:rPr lang="ru-RU" sz="2400" dirty="0">
                <a:solidFill>
                  <a:schemeClr val="tx1"/>
                </a:solidFill>
              </a:rPr>
              <a:t> </a:t>
            </a:r>
            <a:r>
              <a:rPr lang="ru-RU" sz="2400" dirty="0" err="1">
                <a:solidFill>
                  <a:schemeClr val="tx1"/>
                </a:solidFill>
              </a:rPr>
              <a:t>щодо</a:t>
            </a:r>
            <a:r>
              <a:rPr lang="ru-RU" sz="2400" dirty="0">
                <a:solidFill>
                  <a:schemeClr val="tx1"/>
                </a:solidFill>
              </a:rPr>
              <a:t> переходу права </a:t>
            </a:r>
            <a:r>
              <a:rPr lang="ru-RU" sz="2400" dirty="0" err="1">
                <a:solidFill>
                  <a:schemeClr val="tx1"/>
                </a:solidFill>
              </a:rPr>
              <a:t>власності</a:t>
            </a:r>
            <a:r>
              <a:rPr lang="ru-RU" sz="2400" dirty="0">
                <a:solidFill>
                  <a:schemeClr val="tx1"/>
                </a:solidFill>
              </a:rPr>
              <a:t> на запаси при </a:t>
            </a:r>
            <a:r>
              <a:rPr lang="ru-RU" sz="2400" dirty="0" err="1">
                <a:solidFill>
                  <a:schemeClr val="tx1"/>
                </a:solidFill>
              </a:rPr>
              <a:t>їх</a:t>
            </a:r>
            <a:r>
              <a:rPr lang="ru-RU" sz="2400" dirty="0">
                <a:solidFill>
                  <a:schemeClr val="tx1"/>
                </a:solidFill>
              </a:rPr>
              <a:t> </a:t>
            </a:r>
            <a:r>
              <a:rPr lang="ru-RU" sz="2400" dirty="0" err="1">
                <a:solidFill>
                  <a:schemeClr val="tx1"/>
                </a:solidFill>
              </a:rPr>
              <a:t>вибутті</a:t>
            </a:r>
            <a:r>
              <a:rPr lang="ru-RU" sz="2400" dirty="0">
                <a:solidFill>
                  <a:schemeClr val="tx1"/>
                </a:solidFill>
              </a:rPr>
              <a:t> </a:t>
            </a:r>
            <a:r>
              <a:rPr lang="ru-RU" sz="2400" dirty="0" err="1">
                <a:solidFill>
                  <a:schemeClr val="tx1"/>
                </a:solidFill>
              </a:rPr>
              <a:t>вирішується</a:t>
            </a:r>
            <a:r>
              <a:rPr lang="ru-RU" sz="2400" dirty="0">
                <a:solidFill>
                  <a:schemeClr val="tx1"/>
                </a:solidFill>
              </a:rPr>
              <a:t> </a:t>
            </a:r>
            <a:r>
              <a:rPr lang="ru-RU" sz="2400" dirty="0" err="1">
                <a:solidFill>
                  <a:schemeClr val="tx1"/>
                </a:solidFill>
              </a:rPr>
              <a:t>аналогічно</a:t>
            </a:r>
            <a:r>
              <a:rPr lang="ru-RU" sz="2400" dirty="0">
                <a:solidFill>
                  <a:schemeClr val="tx1"/>
                </a:solidFill>
              </a:rPr>
              <a:t>, як і при </a:t>
            </a:r>
            <a:r>
              <a:rPr lang="ru-RU" sz="2400" dirty="0" err="1">
                <a:solidFill>
                  <a:schemeClr val="tx1"/>
                </a:solidFill>
              </a:rPr>
              <a:t>надходженні</a:t>
            </a:r>
            <a:r>
              <a:rPr lang="ru-RU" sz="2400" dirty="0">
                <a:solidFill>
                  <a:schemeClr val="tx1"/>
                </a:solidFill>
              </a:rPr>
              <a:t> </a:t>
            </a:r>
            <a:r>
              <a:rPr lang="ru-RU" sz="2400" dirty="0" err="1">
                <a:solidFill>
                  <a:schemeClr val="tx1"/>
                </a:solidFill>
              </a:rPr>
              <a:t>запасів</a:t>
            </a:r>
            <a:r>
              <a:rPr lang="ru-RU" sz="2400" dirty="0" smtClean="0">
                <a:solidFill>
                  <a:schemeClr val="tx1"/>
                </a:solidFill>
              </a:rPr>
              <a:t>.</a:t>
            </a:r>
          </a:p>
          <a:p>
            <a:pPr marL="0" indent="0">
              <a:buNone/>
            </a:pPr>
            <a:r>
              <a:rPr lang="ru-RU" sz="2400" dirty="0" err="1" smtClean="0">
                <a:solidFill>
                  <a:schemeClr val="tx1"/>
                </a:solidFill>
              </a:rPr>
              <a:t>Шляхів</a:t>
            </a:r>
            <a:r>
              <a:rPr lang="ru-RU" sz="2400" dirty="0" smtClean="0">
                <a:solidFill>
                  <a:schemeClr val="tx1"/>
                </a:solidFill>
              </a:rPr>
              <a:t> </a:t>
            </a:r>
            <a:r>
              <a:rPr lang="ru-RU" sz="2400" dirty="0" err="1" smtClean="0">
                <a:solidFill>
                  <a:schemeClr val="tx1"/>
                </a:solidFill>
              </a:rPr>
              <a:t>вибуття</a:t>
            </a:r>
            <a:r>
              <a:rPr lang="ru-RU" sz="2400" dirty="0" smtClean="0">
                <a:solidFill>
                  <a:schemeClr val="tx1"/>
                </a:solidFill>
              </a:rPr>
              <a:t> </a:t>
            </a:r>
            <a:r>
              <a:rPr lang="ru-RU" sz="2400" dirty="0" err="1" smtClean="0">
                <a:solidFill>
                  <a:schemeClr val="tx1"/>
                </a:solidFill>
              </a:rPr>
              <a:t>запасів</a:t>
            </a:r>
            <a:r>
              <a:rPr lang="ru-RU" sz="2400" dirty="0" smtClean="0">
                <a:solidFill>
                  <a:schemeClr val="tx1"/>
                </a:solidFill>
              </a:rPr>
              <a:t> з </a:t>
            </a:r>
            <a:r>
              <a:rPr lang="ru-RU" sz="2400" dirty="0" err="1" smtClean="0">
                <a:solidFill>
                  <a:schemeClr val="tx1"/>
                </a:solidFill>
              </a:rPr>
              <a:t>підприємства</a:t>
            </a:r>
            <a:r>
              <a:rPr lang="ru-RU" sz="2400" dirty="0" smtClean="0">
                <a:solidFill>
                  <a:schemeClr val="tx1"/>
                </a:solidFill>
              </a:rPr>
              <a:t> є </a:t>
            </a:r>
            <a:r>
              <a:rPr lang="ru-RU" sz="2400" dirty="0" err="1" smtClean="0">
                <a:solidFill>
                  <a:schemeClr val="tx1"/>
                </a:solidFill>
              </a:rPr>
              <a:t>безліч</a:t>
            </a:r>
            <a:r>
              <a:rPr lang="ru-RU" sz="2400" dirty="0" smtClean="0">
                <a:solidFill>
                  <a:schemeClr val="tx1"/>
                </a:solidFill>
              </a:rPr>
              <a:t>. </a:t>
            </a:r>
            <a:r>
              <a:rPr lang="ru-RU" sz="2400" dirty="0" err="1" smtClean="0">
                <a:solidFill>
                  <a:schemeClr val="tx1"/>
                </a:solidFill>
              </a:rPr>
              <a:t>Зокрема</a:t>
            </a:r>
            <a:r>
              <a:rPr lang="ru-RU" sz="2400" dirty="0" smtClean="0">
                <a:solidFill>
                  <a:schemeClr val="tx1"/>
                </a:solidFill>
              </a:rPr>
              <a:t>, </a:t>
            </a:r>
            <a:r>
              <a:rPr lang="ru-RU" sz="2400" dirty="0" err="1" smtClean="0">
                <a:solidFill>
                  <a:schemeClr val="tx1"/>
                </a:solidFill>
              </a:rPr>
              <a:t>відпуск</a:t>
            </a:r>
            <a:r>
              <a:rPr lang="ru-RU" sz="2400" dirty="0" smtClean="0">
                <a:solidFill>
                  <a:schemeClr val="tx1"/>
                </a:solidFill>
              </a:rPr>
              <a:t> у </a:t>
            </a:r>
            <a:r>
              <a:rPr lang="ru-RU" sz="2400" dirty="0" err="1" smtClean="0">
                <a:solidFill>
                  <a:schemeClr val="tx1"/>
                </a:solidFill>
              </a:rPr>
              <a:t>виробництво</a:t>
            </a:r>
            <a:r>
              <a:rPr lang="ru-RU" sz="2400" dirty="0" smtClean="0">
                <a:solidFill>
                  <a:schemeClr val="tx1"/>
                </a:solidFill>
              </a:rPr>
              <a:t>, </a:t>
            </a:r>
            <a:r>
              <a:rPr lang="ru-RU" sz="2400" dirty="0" err="1" smtClean="0">
                <a:solidFill>
                  <a:schemeClr val="tx1"/>
                </a:solidFill>
              </a:rPr>
              <a:t>псування</a:t>
            </a:r>
            <a:r>
              <a:rPr lang="ru-RU" sz="2400" dirty="0" smtClean="0">
                <a:solidFill>
                  <a:schemeClr val="tx1"/>
                </a:solidFill>
              </a:rPr>
              <a:t>, продаж, </a:t>
            </a:r>
            <a:r>
              <a:rPr lang="ru-RU" sz="2400" dirty="0" err="1" smtClean="0">
                <a:solidFill>
                  <a:schemeClr val="tx1"/>
                </a:solidFill>
              </a:rPr>
              <a:t>внесення</a:t>
            </a:r>
            <a:r>
              <a:rPr lang="ru-RU" sz="2400" dirty="0" smtClean="0">
                <a:solidFill>
                  <a:schemeClr val="tx1"/>
                </a:solidFill>
              </a:rPr>
              <a:t> до статутного </a:t>
            </a:r>
            <a:r>
              <a:rPr lang="ru-RU" sz="2400" dirty="0" err="1" smtClean="0">
                <a:solidFill>
                  <a:schemeClr val="tx1"/>
                </a:solidFill>
              </a:rPr>
              <a:t>капіталу</a:t>
            </a:r>
            <a:r>
              <a:rPr lang="ru-RU" sz="2400" dirty="0" smtClean="0">
                <a:solidFill>
                  <a:schemeClr val="tx1"/>
                </a:solidFill>
              </a:rPr>
              <a:t> </a:t>
            </a:r>
            <a:r>
              <a:rPr lang="ru-RU" sz="2400" dirty="0" err="1" smtClean="0">
                <a:solidFill>
                  <a:schemeClr val="tx1"/>
                </a:solidFill>
              </a:rPr>
              <a:t>інших</a:t>
            </a:r>
            <a:r>
              <a:rPr lang="ru-RU" sz="2400" dirty="0" smtClean="0">
                <a:solidFill>
                  <a:schemeClr val="tx1"/>
                </a:solidFill>
              </a:rPr>
              <a:t> </a:t>
            </a:r>
            <a:r>
              <a:rPr lang="ru-RU" sz="2400" dirty="0" err="1" smtClean="0">
                <a:solidFill>
                  <a:schemeClr val="tx1"/>
                </a:solidFill>
              </a:rPr>
              <a:t>підприємств</a:t>
            </a:r>
            <a:r>
              <a:rPr lang="ru-RU" sz="2400" dirty="0" smtClean="0">
                <a:solidFill>
                  <a:schemeClr val="tx1"/>
                </a:solidFill>
              </a:rPr>
              <a:t> </a:t>
            </a:r>
            <a:r>
              <a:rPr lang="ru-RU" sz="2400" dirty="0" err="1" smtClean="0">
                <a:solidFill>
                  <a:schemeClr val="tx1"/>
                </a:solidFill>
              </a:rPr>
              <a:t>тощо</a:t>
            </a:r>
            <a:r>
              <a:rPr lang="ru-RU" sz="2400" dirty="0" smtClean="0">
                <a:solidFill>
                  <a:schemeClr val="tx1"/>
                </a:solidFill>
              </a:rPr>
              <a:t>.</a:t>
            </a:r>
            <a:endParaRPr lang="uk-UA" sz="2400" dirty="0">
              <a:solidFill>
                <a:schemeClr val="tx1"/>
              </a:solidFill>
            </a:endParaRPr>
          </a:p>
        </p:txBody>
      </p:sp>
    </p:spTree>
    <p:extLst>
      <p:ext uri="{BB962C8B-B14F-4D97-AF65-F5344CB8AC3E}">
        <p14:creationId xmlns:p14="http://schemas.microsoft.com/office/powerpoint/2010/main" val="21298900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4064107064"/>
              </p:ext>
            </p:extLst>
          </p:nvPr>
        </p:nvGraphicFramePr>
        <p:xfrm>
          <a:off x="0" y="1572768"/>
          <a:ext cx="12192000" cy="5285232"/>
        </p:xfrm>
        <a:graphic>
          <a:graphicData uri="http://schemas.openxmlformats.org/drawingml/2006/table">
            <a:tbl>
              <a:tblPr firstRow="1" bandRow="1">
                <a:tableStyleId>{073A0DAA-6AF3-43AB-8588-CEC1D06C72B9}</a:tableStyleId>
              </a:tblPr>
              <a:tblGrid>
                <a:gridCol w="637309">
                  <a:extLst>
                    <a:ext uri="{9D8B030D-6E8A-4147-A177-3AD203B41FA5}">
                      <a16:colId xmlns:a16="http://schemas.microsoft.com/office/drawing/2014/main" xmlns="" val="1880335957"/>
                    </a:ext>
                  </a:extLst>
                </a:gridCol>
                <a:gridCol w="6525491">
                  <a:extLst>
                    <a:ext uri="{9D8B030D-6E8A-4147-A177-3AD203B41FA5}">
                      <a16:colId xmlns:a16="http://schemas.microsoft.com/office/drawing/2014/main" xmlns="" val="854029960"/>
                    </a:ext>
                  </a:extLst>
                </a:gridCol>
                <a:gridCol w="1731818">
                  <a:extLst>
                    <a:ext uri="{9D8B030D-6E8A-4147-A177-3AD203B41FA5}">
                      <a16:colId xmlns:a16="http://schemas.microsoft.com/office/drawing/2014/main" xmlns="" val="2704580681"/>
                    </a:ext>
                  </a:extLst>
                </a:gridCol>
                <a:gridCol w="1330037">
                  <a:extLst>
                    <a:ext uri="{9D8B030D-6E8A-4147-A177-3AD203B41FA5}">
                      <a16:colId xmlns:a16="http://schemas.microsoft.com/office/drawing/2014/main" xmlns="" val="4114010500"/>
                    </a:ext>
                  </a:extLst>
                </a:gridCol>
                <a:gridCol w="1967345">
                  <a:extLst>
                    <a:ext uri="{9D8B030D-6E8A-4147-A177-3AD203B41FA5}">
                      <a16:colId xmlns:a16="http://schemas.microsoft.com/office/drawing/2014/main" xmlns="" val="415342272"/>
                    </a:ext>
                  </a:extLst>
                </a:gridCol>
              </a:tblGrid>
              <a:tr h="880872">
                <a:tc rowSpan="2">
                  <a:txBody>
                    <a:bodyPr/>
                    <a:lstStyle/>
                    <a:p>
                      <a:r>
                        <a:rPr lang="uk-UA" dirty="0" smtClean="0"/>
                        <a:t>№ з/п</a:t>
                      </a:r>
                      <a:endParaRPr lang="uk-UA" dirty="0"/>
                    </a:p>
                  </a:txBody>
                  <a:tcPr/>
                </a:tc>
                <a:tc rowSpan="2">
                  <a:txBody>
                    <a:bodyPr/>
                    <a:lstStyle/>
                    <a:p>
                      <a:r>
                        <a:rPr lang="uk-UA" dirty="0" smtClean="0"/>
                        <a:t>Господарська операція</a:t>
                      </a:r>
                      <a:endParaRPr lang="uk-UA" dirty="0"/>
                    </a:p>
                  </a:txBody>
                  <a:tcPr/>
                </a:tc>
                <a:tc gridSpan="2">
                  <a:txBody>
                    <a:bodyPr/>
                    <a:lstStyle/>
                    <a:p>
                      <a:r>
                        <a:rPr lang="uk-UA" dirty="0" smtClean="0"/>
                        <a:t>Кореспонденція рахунків</a:t>
                      </a:r>
                      <a:endParaRPr lang="uk-UA" dirty="0"/>
                    </a:p>
                  </a:txBody>
                  <a:tcPr/>
                </a:tc>
                <a:tc hMerge="1">
                  <a:txBody>
                    <a:bodyPr/>
                    <a:lstStyle/>
                    <a:p>
                      <a:endParaRPr lang="uk-UA" dirty="0"/>
                    </a:p>
                  </a:txBody>
                  <a:tcPr/>
                </a:tc>
                <a:tc rowSpan="2">
                  <a:txBody>
                    <a:bodyPr/>
                    <a:lstStyle/>
                    <a:p>
                      <a:r>
                        <a:rPr lang="uk-UA" dirty="0" smtClean="0"/>
                        <a:t>Сума, грн.</a:t>
                      </a:r>
                      <a:endParaRPr lang="uk-UA" dirty="0"/>
                    </a:p>
                  </a:txBody>
                  <a:tcPr/>
                </a:tc>
                <a:extLst>
                  <a:ext uri="{0D108BD9-81ED-4DB2-BD59-A6C34878D82A}">
                    <a16:rowId xmlns:a16="http://schemas.microsoft.com/office/drawing/2014/main" xmlns="" val="4117057578"/>
                  </a:ext>
                </a:extLst>
              </a:tr>
              <a:tr h="880872">
                <a:tc vMerge="1">
                  <a:txBody>
                    <a:bodyPr/>
                    <a:lstStyle/>
                    <a:p>
                      <a:endParaRPr lang="uk-UA" dirty="0"/>
                    </a:p>
                  </a:txBody>
                  <a:tcPr/>
                </a:tc>
                <a:tc vMerge="1">
                  <a:txBody>
                    <a:bodyPr/>
                    <a:lstStyle/>
                    <a:p>
                      <a:endParaRPr lang="uk-UA" dirty="0"/>
                    </a:p>
                  </a:txBody>
                  <a:tcPr/>
                </a:tc>
                <a:tc>
                  <a:txBody>
                    <a:bodyPr/>
                    <a:lstStyle/>
                    <a:p>
                      <a:r>
                        <a:rPr lang="uk-UA" dirty="0" smtClean="0">
                          <a:solidFill>
                            <a:schemeClr val="bg1"/>
                          </a:solidFill>
                        </a:rPr>
                        <a:t>Дебет</a:t>
                      </a:r>
                      <a:endParaRPr lang="uk-UA" dirty="0">
                        <a:solidFill>
                          <a:schemeClr val="bg1"/>
                        </a:solidFill>
                      </a:endParaRPr>
                    </a:p>
                  </a:txBody>
                  <a:tcPr>
                    <a:solidFill>
                      <a:schemeClr val="tx1"/>
                    </a:solidFill>
                  </a:tcPr>
                </a:tc>
                <a:tc>
                  <a:txBody>
                    <a:bodyPr/>
                    <a:lstStyle/>
                    <a:p>
                      <a:r>
                        <a:rPr lang="uk-UA" dirty="0" smtClean="0">
                          <a:solidFill>
                            <a:schemeClr val="bg1"/>
                          </a:solidFill>
                        </a:rPr>
                        <a:t>Кредит</a:t>
                      </a:r>
                      <a:endParaRPr lang="uk-UA" dirty="0">
                        <a:solidFill>
                          <a:schemeClr val="bg1"/>
                        </a:solidFill>
                      </a:endParaRPr>
                    </a:p>
                  </a:txBody>
                  <a:tcPr>
                    <a:solidFill>
                      <a:schemeClr val="tx1"/>
                    </a:solidFill>
                  </a:tcPr>
                </a:tc>
                <a:tc vMerge="1">
                  <a:txBody>
                    <a:bodyPr/>
                    <a:lstStyle/>
                    <a:p>
                      <a:endParaRPr lang="uk-UA" dirty="0"/>
                    </a:p>
                  </a:txBody>
                  <a:tcPr/>
                </a:tc>
                <a:extLst>
                  <a:ext uri="{0D108BD9-81ED-4DB2-BD59-A6C34878D82A}">
                    <a16:rowId xmlns:a16="http://schemas.microsoft.com/office/drawing/2014/main" xmlns="" val="1902920627"/>
                  </a:ext>
                </a:extLst>
              </a:tr>
              <a:tr h="880872">
                <a:tc>
                  <a:txBody>
                    <a:bodyPr/>
                    <a:lstStyle/>
                    <a:p>
                      <a:r>
                        <a:rPr lang="uk-UA" dirty="0" smtClean="0"/>
                        <a:t>1</a:t>
                      </a:r>
                      <a:endParaRPr lang="uk-UA" dirty="0"/>
                    </a:p>
                  </a:txBody>
                  <a:tcPr/>
                </a:tc>
                <a:tc>
                  <a:txBody>
                    <a:bodyPr/>
                    <a:lstStyle/>
                    <a:p>
                      <a:r>
                        <a:rPr lang="uk-UA" dirty="0" smtClean="0"/>
                        <a:t>Відображено відвантаження матеріалів.</a:t>
                      </a:r>
                      <a:endParaRPr lang="uk-UA" dirty="0"/>
                    </a:p>
                  </a:txBody>
                  <a:tcPr/>
                </a:tc>
                <a:tc>
                  <a:txBody>
                    <a:bodyPr/>
                    <a:lstStyle/>
                    <a:p>
                      <a:r>
                        <a:rPr lang="uk-UA" dirty="0" smtClean="0"/>
                        <a:t>377</a:t>
                      </a:r>
                      <a:endParaRPr lang="uk-UA" dirty="0"/>
                    </a:p>
                  </a:txBody>
                  <a:tcPr/>
                </a:tc>
                <a:tc>
                  <a:txBody>
                    <a:bodyPr/>
                    <a:lstStyle/>
                    <a:p>
                      <a:r>
                        <a:rPr lang="uk-UA" dirty="0" smtClean="0"/>
                        <a:t>712</a:t>
                      </a:r>
                      <a:endParaRPr lang="uk-UA" dirty="0"/>
                    </a:p>
                  </a:txBody>
                  <a:tcPr/>
                </a:tc>
                <a:tc>
                  <a:txBody>
                    <a:bodyPr/>
                    <a:lstStyle/>
                    <a:p>
                      <a:r>
                        <a:rPr lang="uk-UA" dirty="0" smtClean="0"/>
                        <a:t>600,00</a:t>
                      </a:r>
                      <a:endParaRPr lang="uk-UA" dirty="0"/>
                    </a:p>
                  </a:txBody>
                  <a:tcPr/>
                </a:tc>
                <a:extLst>
                  <a:ext uri="{0D108BD9-81ED-4DB2-BD59-A6C34878D82A}">
                    <a16:rowId xmlns:a16="http://schemas.microsoft.com/office/drawing/2014/main" xmlns="" val="526435915"/>
                  </a:ext>
                </a:extLst>
              </a:tr>
              <a:tr h="880872">
                <a:tc>
                  <a:txBody>
                    <a:bodyPr/>
                    <a:lstStyle/>
                    <a:p>
                      <a:r>
                        <a:rPr lang="uk-UA" dirty="0" smtClean="0"/>
                        <a:t>2</a:t>
                      </a:r>
                      <a:endParaRPr lang="uk-UA" dirty="0"/>
                    </a:p>
                  </a:txBody>
                  <a:tcPr/>
                </a:tc>
                <a:tc>
                  <a:txBody>
                    <a:bodyPr/>
                    <a:lstStyle/>
                    <a:p>
                      <a:r>
                        <a:rPr lang="uk-UA" dirty="0" smtClean="0"/>
                        <a:t>Відображено податкове зобов'язання</a:t>
                      </a:r>
                      <a:r>
                        <a:rPr lang="uk-UA" baseline="0" dirty="0" smtClean="0"/>
                        <a:t> з ПДВ</a:t>
                      </a:r>
                      <a:endParaRPr lang="uk-UA" dirty="0"/>
                    </a:p>
                  </a:txBody>
                  <a:tcPr/>
                </a:tc>
                <a:tc>
                  <a:txBody>
                    <a:bodyPr/>
                    <a:lstStyle/>
                    <a:p>
                      <a:r>
                        <a:rPr lang="uk-UA" dirty="0" smtClean="0"/>
                        <a:t>712</a:t>
                      </a:r>
                      <a:endParaRPr lang="uk-UA" dirty="0"/>
                    </a:p>
                  </a:txBody>
                  <a:tcPr/>
                </a:tc>
                <a:tc>
                  <a:txBody>
                    <a:bodyPr/>
                    <a:lstStyle/>
                    <a:p>
                      <a:r>
                        <a:rPr lang="uk-UA" dirty="0" smtClean="0"/>
                        <a:t>641</a:t>
                      </a:r>
                      <a:endParaRPr lang="uk-UA" dirty="0"/>
                    </a:p>
                  </a:txBody>
                  <a:tcPr/>
                </a:tc>
                <a:tc>
                  <a:txBody>
                    <a:bodyPr/>
                    <a:lstStyle/>
                    <a:p>
                      <a:r>
                        <a:rPr lang="uk-UA" dirty="0" smtClean="0"/>
                        <a:t>100,00</a:t>
                      </a:r>
                      <a:endParaRPr lang="uk-UA" dirty="0"/>
                    </a:p>
                  </a:txBody>
                  <a:tcPr/>
                </a:tc>
                <a:extLst>
                  <a:ext uri="{0D108BD9-81ED-4DB2-BD59-A6C34878D82A}">
                    <a16:rowId xmlns:a16="http://schemas.microsoft.com/office/drawing/2014/main" xmlns="" val="4234379067"/>
                  </a:ext>
                </a:extLst>
              </a:tr>
              <a:tr h="880872">
                <a:tc>
                  <a:txBody>
                    <a:bodyPr/>
                    <a:lstStyle/>
                    <a:p>
                      <a:r>
                        <a:rPr lang="uk-UA" dirty="0" smtClean="0"/>
                        <a:t>3</a:t>
                      </a:r>
                      <a:endParaRPr lang="uk-UA" dirty="0"/>
                    </a:p>
                  </a:txBody>
                  <a:tcPr/>
                </a:tc>
                <a:tc>
                  <a:txBody>
                    <a:bodyPr/>
                    <a:lstStyle/>
                    <a:p>
                      <a:r>
                        <a:rPr lang="uk-UA" dirty="0" smtClean="0"/>
                        <a:t>Списано собівартість матеріалів</a:t>
                      </a:r>
                      <a:endParaRPr lang="uk-UA" dirty="0"/>
                    </a:p>
                  </a:txBody>
                  <a:tcPr/>
                </a:tc>
                <a:tc>
                  <a:txBody>
                    <a:bodyPr/>
                    <a:lstStyle/>
                    <a:p>
                      <a:r>
                        <a:rPr lang="uk-UA" dirty="0" smtClean="0"/>
                        <a:t>943</a:t>
                      </a:r>
                      <a:endParaRPr lang="uk-UA" dirty="0"/>
                    </a:p>
                  </a:txBody>
                  <a:tcPr/>
                </a:tc>
                <a:tc>
                  <a:txBody>
                    <a:bodyPr/>
                    <a:lstStyle/>
                    <a:p>
                      <a:r>
                        <a:rPr lang="uk-UA" dirty="0" smtClean="0"/>
                        <a:t>201</a:t>
                      </a:r>
                      <a:endParaRPr lang="uk-UA" dirty="0"/>
                    </a:p>
                  </a:txBody>
                  <a:tcPr/>
                </a:tc>
                <a:tc>
                  <a:txBody>
                    <a:bodyPr/>
                    <a:lstStyle/>
                    <a:p>
                      <a:r>
                        <a:rPr lang="uk-UA" dirty="0" smtClean="0"/>
                        <a:t>500,00</a:t>
                      </a:r>
                      <a:endParaRPr lang="uk-UA" dirty="0"/>
                    </a:p>
                  </a:txBody>
                  <a:tcPr/>
                </a:tc>
                <a:extLst>
                  <a:ext uri="{0D108BD9-81ED-4DB2-BD59-A6C34878D82A}">
                    <a16:rowId xmlns:a16="http://schemas.microsoft.com/office/drawing/2014/main" xmlns="" val="4275050442"/>
                  </a:ext>
                </a:extLst>
              </a:tr>
              <a:tr h="880872">
                <a:tc>
                  <a:txBody>
                    <a:bodyPr/>
                    <a:lstStyle/>
                    <a:p>
                      <a:r>
                        <a:rPr lang="uk-UA" dirty="0" smtClean="0"/>
                        <a:t>4</a:t>
                      </a:r>
                      <a:endParaRPr lang="uk-UA" dirty="0"/>
                    </a:p>
                  </a:txBody>
                  <a:tcPr/>
                </a:tc>
                <a:tc>
                  <a:txBody>
                    <a:bodyPr/>
                    <a:lstStyle/>
                    <a:p>
                      <a:r>
                        <a:rPr lang="uk-UA" dirty="0" smtClean="0"/>
                        <a:t>Отримано оплату за реалізовані матеріали</a:t>
                      </a:r>
                      <a:endParaRPr lang="uk-UA" dirty="0"/>
                    </a:p>
                  </a:txBody>
                  <a:tcPr/>
                </a:tc>
                <a:tc>
                  <a:txBody>
                    <a:bodyPr/>
                    <a:lstStyle/>
                    <a:p>
                      <a:r>
                        <a:rPr lang="uk-UA" dirty="0" smtClean="0"/>
                        <a:t>311</a:t>
                      </a:r>
                      <a:endParaRPr lang="uk-UA" dirty="0"/>
                    </a:p>
                  </a:txBody>
                  <a:tcPr/>
                </a:tc>
                <a:tc>
                  <a:txBody>
                    <a:bodyPr/>
                    <a:lstStyle/>
                    <a:p>
                      <a:r>
                        <a:rPr lang="uk-UA" dirty="0" smtClean="0"/>
                        <a:t>377</a:t>
                      </a:r>
                      <a:endParaRPr lang="uk-UA" dirty="0"/>
                    </a:p>
                  </a:txBody>
                  <a:tcPr/>
                </a:tc>
                <a:tc>
                  <a:txBody>
                    <a:bodyPr/>
                    <a:lstStyle/>
                    <a:p>
                      <a:r>
                        <a:rPr lang="uk-UA" dirty="0" smtClean="0"/>
                        <a:t>600,00</a:t>
                      </a:r>
                      <a:endParaRPr lang="uk-UA" dirty="0"/>
                    </a:p>
                  </a:txBody>
                  <a:tcPr/>
                </a:tc>
                <a:extLst>
                  <a:ext uri="{0D108BD9-81ED-4DB2-BD59-A6C34878D82A}">
                    <a16:rowId xmlns:a16="http://schemas.microsoft.com/office/drawing/2014/main" xmlns="" val="627570183"/>
                  </a:ext>
                </a:extLst>
              </a:tr>
            </a:tbl>
          </a:graphicData>
        </a:graphic>
      </p:graphicFrame>
      <p:sp>
        <p:nvSpPr>
          <p:cNvPr id="5" name="Объект 2"/>
          <p:cNvSpPr txBox="1">
            <a:spLocks/>
          </p:cNvSpPr>
          <p:nvPr/>
        </p:nvSpPr>
        <p:spPr>
          <a:xfrm>
            <a:off x="261697" y="165534"/>
            <a:ext cx="9248063" cy="1407234"/>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spcBef>
                <a:spcPts val="0"/>
              </a:spcBef>
              <a:buNone/>
            </a:pPr>
            <a:r>
              <a:rPr lang="uk-UA" sz="2000" b="1" dirty="0" smtClean="0">
                <a:solidFill>
                  <a:schemeClr val="tx1"/>
                </a:solidFill>
              </a:rPr>
              <a:t>Приклад</a:t>
            </a:r>
            <a:r>
              <a:rPr lang="uk-UA" sz="2000" dirty="0" smtClean="0">
                <a:solidFill>
                  <a:schemeClr val="tx1"/>
                </a:solidFill>
              </a:rPr>
              <a:t>. Підприємство у зв'язку з припиненням виробництва реалізує залишки матеріалів обліковою вартістю 500 грн. (ПДВ – 100 грн.)</a:t>
            </a:r>
          </a:p>
          <a:p>
            <a:pPr marL="0" indent="0">
              <a:spcBef>
                <a:spcPts val="0"/>
              </a:spcBef>
              <a:buNone/>
            </a:pPr>
            <a:r>
              <a:rPr lang="uk-UA" sz="2000" dirty="0" smtClean="0">
                <a:solidFill>
                  <a:schemeClr val="tx1"/>
                </a:solidFill>
              </a:rPr>
              <a:t>Перша подія – відвантаження запасів. </a:t>
            </a:r>
            <a:endParaRPr lang="uk-UA" sz="2000" dirty="0">
              <a:solidFill>
                <a:schemeClr val="tx1"/>
              </a:solidFill>
            </a:endParaRPr>
          </a:p>
        </p:txBody>
      </p:sp>
    </p:spTree>
    <p:extLst>
      <p:ext uri="{BB962C8B-B14F-4D97-AF65-F5344CB8AC3E}">
        <p14:creationId xmlns:p14="http://schemas.microsoft.com/office/powerpoint/2010/main" val="270630491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36579172"/>
              </p:ext>
            </p:extLst>
          </p:nvPr>
        </p:nvGraphicFramePr>
        <p:xfrm>
          <a:off x="0" y="728582"/>
          <a:ext cx="12192000" cy="6129416"/>
        </p:xfrm>
        <a:graphic>
          <a:graphicData uri="http://schemas.openxmlformats.org/drawingml/2006/table">
            <a:tbl>
              <a:tblPr firstRow="1" bandRow="1">
                <a:tableStyleId>{073A0DAA-6AF3-43AB-8588-CEC1D06C72B9}</a:tableStyleId>
              </a:tblPr>
              <a:tblGrid>
                <a:gridCol w="637309">
                  <a:extLst>
                    <a:ext uri="{9D8B030D-6E8A-4147-A177-3AD203B41FA5}">
                      <a16:colId xmlns:a16="http://schemas.microsoft.com/office/drawing/2014/main" xmlns="" val="1880335957"/>
                    </a:ext>
                  </a:extLst>
                </a:gridCol>
                <a:gridCol w="6525491">
                  <a:extLst>
                    <a:ext uri="{9D8B030D-6E8A-4147-A177-3AD203B41FA5}">
                      <a16:colId xmlns:a16="http://schemas.microsoft.com/office/drawing/2014/main" xmlns="" val="854029960"/>
                    </a:ext>
                  </a:extLst>
                </a:gridCol>
                <a:gridCol w="1731818">
                  <a:extLst>
                    <a:ext uri="{9D8B030D-6E8A-4147-A177-3AD203B41FA5}">
                      <a16:colId xmlns:a16="http://schemas.microsoft.com/office/drawing/2014/main" xmlns="" val="2704580681"/>
                    </a:ext>
                  </a:extLst>
                </a:gridCol>
                <a:gridCol w="1330037">
                  <a:extLst>
                    <a:ext uri="{9D8B030D-6E8A-4147-A177-3AD203B41FA5}">
                      <a16:colId xmlns:a16="http://schemas.microsoft.com/office/drawing/2014/main" xmlns="" val="4114010500"/>
                    </a:ext>
                  </a:extLst>
                </a:gridCol>
                <a:gridCol w="1967345">
                  <a:extLst>
                    <a:ext uri="{9D8B030D-6E8A-4147-A177-3AD203B41FA5}">
                      <a16:colId xmlns:a16="http://schemas.microsoft.com/office/drawing/2014/main" xmlns="" val="415342272"/>
                    </a:ext>
                  </a:extLst>
                </a:gridCol>
              </a:tblGrid>
              <a:tr h="720191">
                <a:tc rowSpan="2">
                  <a:txBody>
                    <a:bodyPr/>
                    <a:lstStyle/>
                    <a:p>
                      <a:r>
                        <a:rPr lang="uk-UA" dirty="0" smtClean="0"/>
                        <a:t>№ з/п</a:t>
                      </a:r>
                      <a:endParaRPr lang="uk-UA" dirty="0"/>
                    </a:p>
                  </a:txBody>
                  <a:tcPr/>
                </a:tc>
                <a:tc rowSpan="2">
                  <a:txBody>
                    <a:bodyPr/>
                    <a:lstStyle/>
                    <a:p>
                      <a:r>
                        <a:rPr lang="uk-UA" dirty="0" smtClean="0"/>
                        <a:t>Господарська операція</a:t>
                      </a:r>
                      <a:endParaRPr lang="uk-UA" dirty="0"/>
                    </a:p>
                  </a:txBody>
                  <a:tcPr/>
                </a:tc>
                <a:tc gridSpan="2">
                  <a:txBody>
                    <a:bodyPr/>
                    <a:lstStyle/>
                    <a:p>
                      <a:r>
                        <a:rPr lang="uk-UA" dirty="0" smtClean="0"/>
                        <a:t>Кореспонденція рахунків</a:t>
                      </a:r>
                      <a:endParaRPr lang="uk-UA" dirty="0"/>
                    </a:p>
                  </a:txBody>
                  <a:tcPr/>
                </a:tc>
                <a:tc hMerge="1">
                  <a:txBody>
                    <a:bodyPr/>
                    <a:lstStyle/>
                    <a:p>
                      <a:endParaRPr lang="uk-UA" dirty="0"/>
                    </a:p>
                  </a:txBody>
                  <a:tcPr/>
                </a:tc>
                <a:tc rowSpan="2">
                  <a:txBody>
                    <a:bodyPr/>
                    <a:lstStyle/>
                    <a:p>
                      <a:r>
                        <a:rPr lang="uk-UA" dirty="0" smtClean="0"/>
                        <a:t>Сума, грн.</a:t>
                      </a:r>
                      <a:endParaRPr lang="uk-UA" dirty="0"/>
                    </a:p>
                  </a:txBody>
                  <a:tcPr/>
                </a:tc>
                <a:extLst>
                  <a:ext uri="{0D108BD9-81ED-4DB2-BD59-A6C34878D82A}">
                    <a16:rowId xmlns:a16="http://schemas.microsoft.com/office/drawing/2014/main" xmlns="" val="4117057578"/>
                  </a:ext>
                </a:extLst>
              </a:tr>
              <a:tr h="720191">
                <a:tc vMerge="1">
                  <a:txBody>
                    <a:bodyPr/>
                    <a:lstStyle/>
                    <a:p>
                      <a:endParaRPr lang="uk-UA" dirty="0"/>
                    </a:p>
                  </a:txBody>
                  <a:tcPr/>
                </a:tc>
                <a:tc vMerge="1">
                  <a:txBody>
                    <a:bodyPr/>
                    <a:lstStyle/>
                    <a:p>
                      <a:endParaRPr lang="uk-UA" dirty="0"/>
                    </a:p>
                  </a:txBody>
                  <a:tcPr/>
                </a:tc>
                <a:tc>
                  <a:txBody>
                    <a:bodyPr/>
                    <a:lstStyle/>
                    <a:p>
                      <a:r>
                        <a:rPr lang="uk-UA" dirty="0" smtClean="0">
                          <a:solidFill>
                            <a:schemeClr val="bg1"/>
                          </a:solidFill>
                        </a:rPr>
                        <a:t>Дебет</a:t>
                      </a:r>
                      <a:endParaRPr lang="uk-UA" dirty="0">
                        <a:solidFill>
                          <a:schemeClr val="bg1"/>
                        </a:solidFill>
                      </a:endParaRPr>
                    </a:p>
                  </a:txBody>
                  <a:tcPr>
                    <a:solidFill>
                      <a:schemeClr val="tx1"/>
                    </a:solidFill>
                  </a:tcPr>
                </a:tc>
                <a:tc>
                  <a:txBody>
                    <a:bodyPr/>
                    <a:lstStyle/>
                    <a:p>
                      <a:r>
                        <a:rPr lang="uk-UA" dirty="0" smtClean="0">
                          <a:solidFill>
                            <a:schemeClr val="bg1"/>
                          </a:solidFill>
                        </a:rPr>
                        <a:t>Кредит</a:t>
                      </a:r>
                      <a:endParaRPr lang="uk-UA" dirty="0">
                        <a:solidFill>
                          <a:schemeClr val="bg1"/>
                        </a:solidFill>
                      </a:endParaRPr>
                    </a:p>
                  </a:txBody>
                  <a:tcPr>
                    <a:solidFill>
                      <a:schemeClr val="tx1"/>
                    </a:solidFill>
                  </a:tcPr>
                </a:tc>
                <a:tc vMerge="1">
                  <a:txBody>
                    <a:bodyPr/>
                    <a:lstStyle/>
                    <a:p>
                      <a:endParaRPr lang="uk-UA" dirty="0"/>
                    </a:p>
                  </a:txBody>
                  <a:tcPr/>
                </a:tc>
                <a:extLst>
                  <a:ext uri="{0D108BD9-81ED-4DB2-BD59-A6C34878D82A}">
                    <a16:rowId xmlns:a16="http://schemas.microsoft.com/office/drawing/2014/main" xmlns="" val="1902920627"/>
                  </a:ext>
                </a:extLst>
              </a:tr>
              <a:tr h="720191">
                <a:tc>
                  <a:txBody>
                    <a:bodyPr/>
                    <a:lstStyle/>
                    <a:p>
                      <a:r>
                        <a:rPr lang="uk-UA" dirty="0" smtClean="0"/>
                        <a:t>1</a:t>
                      </a:r>
                      <a:endParaRPr lang="uk-UA" dirty="0"/>
                    </a:p>
                  </a:txBody>
                  <a:tcPr/>
                </a:tc>
                <a:tc>
                  <a:txBody>
                    <a:bodyPr/>
                    <a:lstStyle/>
                    <a:p>
                      <a:r>
                        <a:rPr lang="uk-UA" dirty="0" smtClean="0"/>
                        <a:t>Отримано попередню оплату за матеріали</a:t>
                      </a:r>
                      <a:endParaRPr lang="uk-UA" dirty="0"/>
                    </a:p>
                  </a:txBody>
                  <a:tcPr/>
                </a:tc>
                <a:tc>
                  <a:txBody>
                    <a:bodyPr/>
                    <a:lstStyle/>
                    <a:p>
                      <a:r>
                        <a:rPr lang="uk-UA" dirty="0" smtClean="0"/>
                        <a:t>311</a:t>
                      </a:r>
                      <a:endParaRPr lang="uk-UA" dirty="0"/>
                    </a:p>
                  </a:txBody>
                  <a:tcPr/>
                </a:tc>
                <a:tc>
                  <a:txBody>
                    <a:bodyPr/>
                    <a:lstStyle/>
                    <a:p>
                      <a:r>
                        <a:rPr lang="uk-UA" dirty="0" smtClean="0"/>
                        <a:t>681</a:t>
                      </a:r>
                      <a:endParaRPr lang="uk-UA" dirty="0"/>
                    </a:p>
                  </a:txBody>
                  <a:tcPr/>
                </a:tc>
                <a:tc>
                  <a:txBody>
                    <a:bodyPr/>
                    <a:lstStyle/>
                    <a:p>
                      <a:r>
                        <a:rPr lang="uk-UA" dirty="0" smtClean="0"/>
                        <a:t>600,00</a:t>
                      </a:r>
                      <a:endParaRPr lang="uk-UA" dirty="0"/>
                    </a:p>
                  </a:txBody>
                  <a:tcPr/>
                </a:tc>
                <a:extLst>
                  <a:ext uri="{0D108BD9-81ED-4DB2-BD59-A6C34878D82A}">
                    <a16:rowId xmlns:a16="http://schemas.microsoft.com/office/drawing/2014/main" xmlns="" val="526435915"/>
                  </a:ext>
                </a:extLst>
              </a:tr>
              <a:tr h="720191">
                <a:tc>
                  <a:txBody>
                    <a:bodyPr/>
                    <a:lstStyle/>
                    <a:p>
                      <a:r>
                        <a:rPr lang="uk-UA" dirty="0" smtClean="0"/>
                        <a:t>2</a:t>
                      </a:r>
                      <a:endParaRPr lang="uk-UA" dirty="0"/>
                    </a:p>
                  </a:txBody>
                  <a:tcPr/>
                </a:tc>
                <a:tc>
                  <a:txBody>
                    <a:bodyPr/>
                    <a:lstStyle/>
                    <a:p>
                      <a:r>
                        <a:rPr lang="uk-UA" dirty="0" smtClean="0"/>
                        <a:t>Відображено податкові зобов'язання з ПДВ</a:t>
                      </a:r>
                      <a:endParaRPr lang="uk-UA" dirty="0"/>
                    </a:p>
                  </a:txBody>
                  <a:tcPr/>
                </a:tc>
                <a:tc>
                  <a:txBody>
                    <a:bodyPr/>
                    <a:lstStyle/>
                    <a:p>
                      <a:r>
                        <a:rPr lang="uk-UA" dirty="0" smtClean="0"/>
                        <a:t>643</a:t>
                      </a:r>
                      <a:endParaRPr lang="uk-UA" dirty="0"/>
                    </a:p>
                  </a:txBody>
                  <a:tcPr/>
                </a:tc>
                <a:tc>
                  <a:txBody>
                    <a:bodyPr/>
                    <a:lstStyle/>
                    <a:p>
                      <a:r>
                        <a:rPr lang="uk-UA" dirty="0" smtClean="0"/>
                        <a:t>641</a:t>
                      </a:r>
                      <a:endParaRPr lang="uk-UA" dirty="0"/>
                    </a:p>
                  </a:txBody>
                  <a:tcPr/>
                </a:tc>
                <a:tc>
                  <a:txBody>
                    <a:bodyPr/>
                    <a:lstStyle/>
                    <a:p>
                      <a:r>
                        <a:rPr lang="uk-UA" dirty="0" smtClean="0"/>
                        <a:t>100,00</a:t>
                      </a:r>
                      <a:endParaRPr lang="uk-UA" dirty="0"/>
                    </a:p>
                  </a:txBody>
                  <a:tcPr/>
                </a:tc>
                <a:extLst>
                  <a:ext uri="{0D108BD9-81ED-4DB2-BD59-A6C34878D82A}">
                    <a16:rowId xmlns:a16="http://schemas.microsoft.com/office/drawing/2014/main" xmlns="" val="4234379067"/>
                  </a:ext>
                </a:extLst>
              </a:tr>
              <a:tr h="720191">
                <a:tc>
                  <a:txBody>
                    <a:bodyPr/>
                    <a:lstStyle/>
                    <a:p>
                      <a:r>
                        <a:rPr lang="uk-UA" dirty="0" smtClean="0"/>
                        <a:t>3</a:t>
                      </a:r>
                      <a:endParaRPr lang="uk-UA"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uk-UA" dirty="0" smtClean="0"/>
                        <a:t>Відображено відвантаження матеріалів</a:t>
                      </a:r>
                    </a:p>
                  </a:txBody>
                  <a:tcPr/>
                </a:tc>
                <a:tc>
                  <a:txBody>
                    <a:bodyPr/>
                    <a:lstStyle/>
                    <a:p>
                      <a:r>
                        <a:rPr lang="uk-UA" dirty="0" smtClean="0"/>
                        <a:t>377</a:t>
                      </a:r>
                      <a:endParaRPr lang="uk-UA" dirty="0"/>
                    </a:p>
                  </a:txBody>
                  <a:tcPr/>
                </a:tc>
                <a:tc>
                  <a:txBody>
                    <a:bodyPr/>
                    <a:lstStyle/>
                    <a:p>
                      <a:r>
                        <a:rPr lang="uk-UA" dirty="0" smtClean="0"/>
                        <a:t>712</a:t>
                      </a:r>
                      <a:endParaRPr lang="uk-UA" dirty="0"/>
                    </a:p>
                  </a:txBody>
                  <a:tcPr/>
                </a:tc>
                <a:tc>
                  <a:txBody>
                    <a:bodyPr/>
                    <a:lstStyle/>
                    <a:p>
                      <a:r>
                        <a:rPr lang="uk-UA" dirty="0" smtClean="0"/>
                        <a:t>600,00</a:t>
                      </a:r>
                      <a:endParaRPr lang="uk-UA" dirty="0"/>
                    </a:p>
                  </a:txBody>
                  <a:tcPr/>
                </a:tc>
                <a:extLst>
                  <a:ext uri="{0D108BD9-81ED-4DB2-BD59-A6C34878D82A}">
                    <a16:rowId xmlns:a16="http://schemas.microsoft.com/office/drawing/2014/main" xmlns="" val="4275050442"/>
                  </a:ext>
                </a:extLst>
              </a:tr>
              <a:tr h="1088079">
                <a:tc>
                  <a:txBody>
                    <a:bodyPr/>
                    <a:lstStyle/>
                    <a:p>
                      <a:r>
                        <a:rPr lang="uk-UA" dirty="0" smtClean="0"/>
                        <a:t>4</a:t>
                      </a:r>
                      <a:endParaRPr lang="uk-UA"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uk-UA" dirty="0" smtClean="0"/>
                        <a:t>Відображено списання раніше нарахованих податкових зобов'язань</a:t>
                      </a:r>
                      <a:r>
                        <a:rPr lang="uk-UA" baseline="0" dirty="0" smtClean="0"/>
                        <a:t> з ПДВ</a:t>
                      </a:r>
                      <a:endParaRPr lang="uk-UA" dirty="0" smtClean="0"/>
                    </a:p>
                  </a:txBody>
                  <a:tcPr/>
                </a:tc>
                <a:tc>
                  <a:txBody>
                    <a:bodyPr/>
                    <a:lstStyle/>
                    <a:p>
                      <a:r>
                        <a:rPr lang="uk-UA" dirty="0" smtClean="0"/>
                        <a:t>712</a:t>
                      </a:r>
                      <a:endParaRPr lang="uk-UA" dirty="0"/>
                    </a:p>
                  </a:txBody>
                  <a:tcPr/>
                </a:tc>
                <a:tc>
                  <a:txBody>
                    <a:bodyPr/>
                    <a:lstStyle/>
                    <a:p>
                      <a:r>
                        <a:rPr lang="uk-UA" dirty="0" smtClean="0"/>
                        <a:t>643</a:t>
                      </a:r>
                      <a:endParaRPr lang="uk-UA" dirty="0"/>
                    </a:p>
                  </a:txBody>
                  <a:tcPr/>
                </a:tc>
                <a:tc>
                  <a:txBody>
                    <a:bodyPr/>
                    <a:lstStyle/>
                    <a:p>
                      <a:r>
                        <a:rPr lang="uk-UA" dirty="0" smtClean="0"/>
                        <a:t>100,00</a:t>
                      </a:r>
                      <a:endParaRPr lang="uk-UA" dirty="0"/>
                    </a:p>
                  </a:txBody>
                  <a:tcPr/>
                </a:tc>
                <a:extLst>
                  <a:ext uri="{0D108BD9-81ED-4DB2-BD59-A6C34878D82A}">
                    <a16:rowId xmlns:a16="http://schemas.microsoft.com/office/drawing/2014/main" xmlns="" val="627570183"/>
                  </a:ext>
                </a:extLst>
              </a:tr>
              <a:tr h="720191">
                <a:tc>
                  <a:txBody>
                    <a:bodyPr/>
                    <a:lstStyle/>
                    <a:p>
                      <a:r>
                        <a:rPr lang="uk-UA" dirty="0" smtClean="0"/>
                        <a:t>5</a:t>
                      </a:r>
                      <a:endParaRPr lang="uk-UA" dirty="0"/>
                    </a:p>
                  </a:txBody>
                  <a:tcPr/>
                </a:tc>
                <a:tc>
                  <a:txBody>
                    <a:bodyPr/>
                    <a:lstStyle/>
                    <a:p>
                      <a:r>
                        <a:rPr lang="uk-UA" dirty="0" smtClean="0"/>
                        <a:t>Списано собівартість проданих матеріалів</a:t>
                      </a:r>
                      <a:endParaRPr lang="uk-UA" dirty="0"/>
                    </a:p>
                  </a:txBody>
                  <a:tcPr/>
                </a:tc>
                <a:tc>
                  <a:txBody>
                    <a:bodyPr/>
                    <a:lstStyle/>
                    <a:p>
                      <a:r>
                        <a:rPr lang="uk-UA" dirty="0" smtClean="0"/>
                        <a:t>943</a:t>
                      </a:r>
                      <a:endParaRPr lang="uk-UA" dirty="0"/>
                    </a:p>
                  </a:txBody>
                  <a:tcPr/>
                </a:tc>
                <a:tc>
                  <a:txBody>
                    <a:bodyPr/>
                    <a:lstStyle/>
                    <a:p>
                      <a:r>
                        <a:rPr lang="uk-UA" dirty="0" smtClean="0"/>
                        <a:t>201</a:t>
                      </a:r>
                      <a:endParaRPr lang="uk-UA" dirty="0"/>
                    </a:p>
                  </a:txBody>
                  <a:tcPr/>
                </a:tc>
                <a:tc>
                  <a:txBody>
                    <a:bodyPr/>
                    <a:lstStyle/>
                    <a:p>
                      <a:r>
                        <a:rPr lang="uk-UA" dirty="0" smtClean="0"/>
                        <a:t>500,00</a:t>
                      </a:r>
                      <a:endParaRPr lang="uk-UA" dirty="0"/>
                    </a:p>
                  </a:txBody>
                  <a:tcPr/>
                </a:tc>
                <a:extLst>
                  <a:ext uri="{0D108BD9-81ED-4DB2-BD59-A6C34878D82A}">
                    <a16:rowId xmlns:a16="http://schemas.microsoft.com/office/drawing/2014/main" xmlns="" val="282319632"/>
                  </a:ext>
                </a:extLst>
              </a:tr>
              <a:tr h="720191">
                <a:tc>
                  <a:txBody>
                    <a:bodyPr/>
                    <a:lstStyle/>
                    <a:p>
                      <a:r>
                        <a:rPr lang="uk-UA" dirty="0" smtClean="0"/>
                        <a:t>6</a:t>
                      </a:r>
                      <a:endParaRPr lang="uk-UA" dirty="0"/>
                    </a:p>
                  </a:txBody>
                  <a:tcPr/>
                </a:tc>
                <a:tc>
                  <a:txBody>
                    <a:bodyPr/>
                    <a:lstStyle/>
                    <a:p>
                      <a:r>
                        <a:rPr lang="uk-UA" dirty="0" smtClean="0"/>
                        <a:t>Проведено взаємозалік</a:t>
                      </a:r>
                      <a:r>
                        <a:rPr lang="uk-UA" baseline="0" dirty="0" smtClean="0"/>
                        <a:t> заборгованостей</a:t>
                      </a:r>
                      <a:endParaRPr lang="uk-UA" dirty="0"/>
                    </a:p>
                  </a:txBody>
                  <a:tcPr/>
                </a:tc>
                <a:tc>
                  <a:txBody>
                    <a:bodyPr/>
                    <a:lstStyle/>
                    <a:p>
                      <a:r>
                        <a:rPr lang="uk-UA" dirty="0" smtClean="0"/>
                        <a:t>681</a:t>
                      </a:r>
                      <a:endParaRPr lang="uk-UA" dirty="0"/>
                    </a:p>
                  </a:txBody>
                  <a:tcPr/>
                </a:tc>
                <a:tc>
                  <a:txBody>
                    <a:bodyPr/>
                    <a:lstStyle/>
                    <a:p>
                      <a:r>
                        <a:rPr lang="uk-UA" dirty="0" smtClean="0"/>
                        <a:t>377</a:t>
                      </a:r>
                      <a:endParaRPr lang="uk-UA" dirty="0"/>
                    </a:p>
                  </a:txBody>
                  <a:tcPr/>
                </a:tc>
                <a:tc>
                  <a:txBody>
                    <a:bodyPr/>
                    <a:lstStyle/>
                    <a:p>
                      <a:r>
                        <a:rPr lang="uk-UA" dirty="0" smtClean="0"/>
                        <a:t>600,00</a:t>
                      </a:r>
                      <a:endParaRPr lang="uk-UA" dirty="0"/>
                    </a:p>
                  </a:txBody>
                  <a:tcPr/>
                </a:tc>
                <a:extLst>
                  <a:ext uri="{0D108BD9-81ED-4DB2-BD59-A6C34878D82A}">
                    <a16:rowId xmlns:a16="http://schemas.microsoft.com/office/drawing/2014/main" xmlns="" val="1678416400"/>
                  </a:ext>
                </a:extLst>
              </a:tr>
            </a:tbl>
          </a:graphicData>
        </a:graphic>
      </p:graphicFrame>
      <p:sp>
        <p:nvSpPr>
          <p:cNvPr id="5" name="Объект 2"/>
          <p:cNvSpPr txBox="1">
            <a:spLocks/>
          </p:cNvSpPr>
          <p:nvPr/>
        </p:nvSpPr>
        <p:spPr>
          <a:xfrm>
            <a:off x="261697" y="165534"/>
            <a:ext cx="8979285" cy="858981"/>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uk-UA" dirty="0" smtClean="0">
                <a:solidFill>
                  <a:schemeClr val="tx1"/>
                </a:solidFill>
              </a:rPr>
              <a:t>Умови попереднього прикладу. Перша подія – оплата.</a:t>
            </a:r>
            <a:endParaRPr lang="uk-UA" dirty="0">
              <a:solidFill>
                <a:schemeClr val="tx1"/>
              </a:solidFill>
            </a:endParaRPr>
          </a:p>
        </p:txBody>
      </p:sp>
    </p:spTree>
    <p:extLst>
      <p:ext uri="{BB962C8B-B14F-4D97-AF65-F5344CB8AC3E}">
        <p14:creationId xmlns:p14="http://schemas.microsoft.com/office/powerpoint/2010/main" val="304584061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408594215"/>
              </p:ext>
            </p:extLst>
          </p:nvPr>
        </p:nvGraphicFramePr>
        <p:xfrm>
          <a:off x="0" y="964664"/>
          <a:ext cx="12192000" cy="5893335"/>
        </p:xfrm>
        <a:graphic>
          <a:graphicData uri="http://schemas.openxmlformats.org/drawingml/2006/table">
            <a:tbl>
              <a:tblPr firstRow="1" bandRow="1">
                <a:tableStyleId>{073A0DAA-6AF3-43AB-8588-CEC1D06C72B9}</a:tableStyleId>
              </a:tblPr>
              <a:tblGrid>
                <a:gridCol w="748145">
                  <a:extLst>
                    <a:ext uri="{9D8B030D-6E8A-4147-A177-3AD203B41FA5}">
                      <a16:colId xmlns:a16="http://schemas.microsoft.com/office/drawing/2014/main" xmlns="" val="2389233843"/>
                    </a:ext>
                  </a:extLst>
                </a:gridCol>
                <a:gridCol w="8312728">
                  <a:extLst>
                    <a:ext uri="{9D8B030D-6E8A-4147-A177-3AD203B41FA5}">
                      <a16:colId xmlns:a16="http://schemas.microsoft.com/office/drawing/2014/main" xmlns="" val="1575551112"/>
                    </a:ext>
                  </a:extLst>
                </a:gridCol>
                <a:gridCol w="1593272">
                  <a:extLst>
                    <a:ext uri="{9D8B030D-6E8A-4147-A177-3AD203B41FA5}">
                      <a16:colId xmlns:a16="http://schemas.microsoft.com/office/drawing/2014/main" xmlns="" val="3884966965"/>
                    </a:ext>
                  </a:extLst>
                </a:gridCol>
                <a:gridCol w="1537855">
                  <a:extLst>
                    <a:ext uri="{9D8B030D-6E8A-4147-A177-3AD203B41FA5}">
                      <a16:colId xmlns:a16="http://schemas.microsoft.com/office/drawing/2014/main" xmlns="" val="3905401110"/>
                    </a:ext>
                  </a:extLst>
                </a:gridCol>
              </a:tblGrid>
              <a:tr h="516080">
                <a:tc rowSpan="2">
                  <a:txBody>
                    <a:bodyPr/>
                    <a:lstStyle/>
                    <a:p>
                      <a:r>
                        <a:rPr lang="uk-UA" dirty="0" smtClean="0"/>
                        <a:t>№ з/п</a:t>
                      </a:r>
                      <a:endParaRPr lang="uk-UA" dirty="0"/>
                    </a:p>
                  </a:txBody>
                  <a:tcPr/>
                </a:tc>
                <a:tc rowSpan="2">
                  <a:txBody>
                    <a:bodyPr/>
                    <a:lstStyle/>
                    <a:p>
                      <a:r>
                        <a:rPr lang="uk-UA" dirty="0" smtClean="0"/>
                        <a:t>Господарська операція</a:t>
                      </a:r>
                      <a:endParaRPr lang="uk-UA" dirty="0"/>
                    </a:p>
                  </a:txBody>
                  <a:tcPr/>
                </a:tc>
                <a:tc gridSpan="2">
                  <a:txBody>
                    <a:bodyPr/>
                    <a:lstStyle/>
                    <a:p>
                      <a:r>
                        <a:rPr lang="uk-UA" dirty="0" smtClean="0"/>
                        <a:t>Кореспонденція рахунків</a:t>
                      </a:r>
                      <a:endParaRPr lang="uk-UA" dirty="0"/>
                    </a:p>
                  </a:txBody>
                  <a:tcPr/>
                </a:tc>
                <a:tc hMerge="1">
                  <a:txBody>
                    <a:bodyPr/>
                    <a:lstStyle/>
                    <a:p>
                      <a:endParaRPr lang="uk-UA" dirty="0"/>
                    </a:p>
                  </a:txBody>
                  <a:tcPr/>
                </a:tc>
                <a:extLst>
                  <a:ext uri="{0D108BD9-81ED-4DB2-BD59-A6C34878D82A}">
                    <a16:rowId xmlns:a16="http://schemas.microsoft.com/office/drawing/2014/main" xmlns="" val="2612059972"/>
                  </a:ext>
                </a:extLst>
              </a:tr>
              <a:tr h="516080">
                <a:tc vMerge="1">
                  <a:txBody>
                    <a:bodyPr/>
                    <a:lstStyle/>
                    <a:p>
                      <a:endParaRPr lang="uk-UA" dirty="0"/>
                    </a:p>
                  </a:txBody>
                  <a:tcPr/>
                </a:tc>
                <a:tc vMerge="1">
                  <a:txBody>
                    <a:bodyPr/>
                    <a:lstStyle/>
                    <a:p>
                      <a:endParaRPr lang="uk-UA" dirty="0"/>
                    </a:p>
                  </a:txBody>
                  <a:tcPr/>
                </a:tc>
                <a:tc>
                  <a:txBody>
                    <a:bodyPr/>
                    <a:lstStyle/>
                    <a:p>
                      <a:r>
                        <a:rPr lang="uk-UA" dirty="0" smtClean="0">
                          <a:solidFill>
                            <a:schemeClr val="bg1"/>
                          </a:solidFill>
                        </a:rPr>
                        <a:t>Дебет</a:t>
                      </a:r>
                      <a:endParaRPr lang="uk-UA" dirty="0">
                        <a:solidFill>
                          <a:schemeClr val="bg1"/>
                        </a:solidFill>
                      </a:endParaRPr>
                    </a:p>
                  </a:txBody>
                  <a:tcPr>
                    <a:solidFill>
                      <a:schemeClr val="tx1"/>
                    </a:solidFill>
                  </a:tcPr>
                </a:tc>
                <a:tc>
                  <a:txBody>
                    <a:bodyPr/>
                    <a:lstStyle/>
                    <a:p>
                      <a:r>
                        <a:rPr lang="uk-UA" dirty="0" smtClean="0">
                          <a:solidFill>
                            <a:schemeClr val="bg1"/>
                          </a:solidFill>
                        </a:rPr>
                        <a:t>Кредит</a:t>
                      </a:r>
                      <a:endParaRPr lang="uk-UA" dirty="0">
                        <a:solidFill>
                          <a:schemeClr val="bg1"/>
                        </a:solidFill>
                      </a:endParaRPr>
                    </a:p>
                  </a:txBody>
                  <a:tcPr>
                    <a:solidFill>
                      <a:schemeClr val="tx1"/>
                    </a:solidFill>
                  </a:tcPr>
                </a:tc>
                <a:extLst>
                  <a:ext uri="{0D108BD9-81ED-4DB2-BD59-A6C34878D82A}">
                    <a16:rowId xmlns:a16="http://schemas.microsoft.com/office/drawing/2014/main" xmlns="" val="1899650632"/>
                  </a:ext>
                </a:extLst>
              </a:tr>
              <a:tr h="624306">
                <a:tc>
                  <a:txBody>
                    <a:bodyPr/>
                    <a:lstStyle/>
                    <a:p>
                      <a:r>
                        <a:rPr lang="uk-UA" dirty="0" smtClean="0">
                          <a:latin typeface="+mn-lt"/>
                        </a:rPr>
                        <a:t>1</a:t>
                      </a:r>
                      <a:endParaRPr lang="uk-UA" dirty="0">
                        <a:latin typeface="+mn-lt"/>
                      </a:endParaRPr>
                    </a:p>
                  </a:txBody>
                  <a:tcPr/>
                </a:tc>
                <a:tc>
                  <a:txBody>
                    <a:bodyPr/>
                    <a:lstStyle/>
                    <a:p>
                      <a:r>
                        <a:rPr lang="uk-UA" dirty="0" smtClean="0">
                          <a:latin typeface="+mn-lt"/>
                        </a:rPr>
                        <a:t>Передано запаси як</a:t>
                      </a:r>
                      <a:r>
                        <a:rPr lang="uk-UA" baseline="0" dirty="0" smtClean="0">
                          <a:latin typeface="+mn-lt"/>
                        </a:rPr>
                        <a:t> внесок до статутного капіталу іншому підприємству.</a:t>
                      </a:r>
                      <a:endParaRPr lang="uk-UA" dirty="0">
                        <a:latin typeface="+mn-lt"/>
                      </a:endParaRPr>
                    </a:p>
                  </a:txBody>
                  <a:tcPr/>
                </a:tc>
                <a:tc>
                  <a:txBody>
                    <a:bodyPr/>
                    <a:lstStyle/>
                    <a:p>
                      <a:r>
                        <a:rPr lang="uk-UA" dirty="0" smtClean="0">
                          <a:latin typeface="+mn-lt"/>
                        </a:rPr>
                        <a:t>14</a:t>
                      </a:r>
                      <a:endParaRPr lang="uk-UA" dirty="0">
                        <a:latin typeface="+mn-lt"/>
                      </a:endParaRPr>
                    </a:p>
                  </a:txBody>
                  <a:tcPr/>
                </a:tc>
                <a:tc>
                  <a:txBody>
                    <a:bodyPr/>
                    <a:lstStyle/>
                    <a:p>
                      <a:r>
                        <a:rPr lang="uk-UA" dirty="0" smtClean="0">
                          <a:latin typeface="+mn-lt"/>
                        </a:rPr>
                        <a:t>20</a:t>
                      </a:r>
                      <a:endParaRPr lang="uk-UA" dirty="0">
                        <a:latin typeface="+mn-lt"/>
                      </a:endParaRPr>
                    </a:p>
                  </a:txBody>
                  <a:tcPr/>
                </a:tc>
                <a:extLst>
                  <a:ext uri="{0D108BD9-81ED-4DB2-BD59-A6C34878D82A}">
                    <a16:rowId xmlns:a16="http://schemas.microsoft.com/office/drawing/2014/main" xmlns="" val="4118218366"/>
                  </a:ext>
                </a:extLst>
              </a:tr>
              <a:tr h="903141">
                <a:tc>
                  <a:txBody>
                    <a:bodyPr/>
                    <a:lstStyle/>
                    <a:p>
                      <a:r>
                        <a:rPr lang="uk-UA" dirty="0" smtClean="0">
                          <a:latin typeface="+mn-lt"/>
                        </a:rPr>
                        <a:t>2</a:t>
                      </a:r>
                      <a:endParaRPr lang="uk-UA" dirty="0">
                        <a:latin typeface="+mn-lt"/>
                      </a:endParaRPr>
                    </a:p>
                  </a:txBody>
                  <a:tcPr/>
                </a:tc>
                <a:tc>
                  <a:txBody>
                    <a:bodyPr/>
                    <a:lstStyle/>
                    <a:p>
                      <a:r>
                        <a:rPr lang="uk-UA" dirty="0" smtClean="0">
                          <a:latin typeface="+mn-lt"/>
                        </a:rPr>
                        <a:t>Відпущено зі складу виробничі запаси для капітального будівництва власними силами</a:t>
                      </a:r>
                      <a:endParaRPr lang="uk-UA" dirty="0">
                        <a:latin typeface="+mn-lt"/>
                      </a:endParaRPr>
                    </a:p>
                  </a:txBody>
                  <a:tcPr/>
                </a:tc>
                <a:tc>
                  <a:txBody>
                    <a:bodyPr/>
                    <a:lstStyle/>
                    <a:p>
                      <a:r>
                        <a:rPr lang="uk-UA" dirty="0" smtClean="0">
                          <a:latin typeface="+mn-lt"/>
                        </a:rPr>
                        <a:t>15</a:t>
                      </a:r>
                      <a:endParaRPr lang="uk-UA" dirty="0">
                        <a:latin typeface="+mn-lt"/>
                      </a:endParaRPr>
                    </a:p>
                  </a:txBody>
                  <a:tcPr/>
                </a:tc>
                <a:tc>
                  <a:txBody>
                    <a:bodyPr/>
                    <a:lstStyle/>
                    <a:p>
                      <a:r>
                        <a:rPr lang="uk-UA" dirty="0" smtClean="0">
                          <a:latin typeface="+mn-lt"/>
                        </a:rPr>
                        <a:t>20</a:t>
                      </a:r>
                      <a:endParaRPr lang="uk-UA" dirty="0">
                        <a:latin typeface="+mn-lt"/>
                      </a:endParaRPr>
                    </a:p>
                  </a:txBody>
                  <a:tcPr/>
                </a:tc>
                <a:extLst>
                  <a:ext uri="{0D108BD9-81ED-4DB2-BD59-A6C34878D82A}">
                    <a16:rowId xmlns:a16="http://schemas.microsoft.com/office/drawing/2014/main" xmlns="" val="900544408"/>
                  </a:ext>
                </a:extLst>
              </a:tr>
              <a:tr h="516080">
                <a:tc>
                  <a:txBody>
                    <a:bodyPr/>
                    <a:lstStyle/>
                    <a:p>
                      <a:r>
                        <a:rPr lang="uk-UA" dirty="0" smtClean="0">
                          <a:latin typeface="+mn-lt"/>
                        </a:rPr>
                        <a:t>3</a:t>
                      </a:r>
                      <a:endParaRPr lang="uk-UA" dirty="0">
                        <a:latin typeface="+mn-lt"/>
                      </a:endParaRPr>
                    </a:p>
                  </a:txBody>
                  <a:tcPr/>
                </a:tc>
                <a:tc>
                  <a:txBody>
                    <a:bodyPr/>
                    <a:lstStyle/>
                    <a:p>
                      <a:r>
                        <a:rPr lang="uk-UA" dirty="0" smtClean="0">
                          <a:latin typeface="+mn-lt"/>
                        </a:rPr>
                        <a:t>Відпущено зі складу виробничі запаси для виробництва продукції</a:t>
                      </a:r>
                      <a:endParaRPr lang="uk-UA" dirty="0">
                        <a:latin typeface="+mn-lt"/>
                      </a:endParaRPr>
                    </a:p>
                  </a:txBody>
                  <a:tcPr/>
                </a:tc>
                <a:tc>
                  <a:txBody>
                    <a:bodyPr/>
                    <a:lstStyle/>
                    <a:p>
                      <a:r>
                        <a:rPr lang="uk-UA" dirty="0" smtClean="0">
                          <a:latin typeface="+mn-lt"/>
                        </a:rPr>
                        <a:t>23</a:t>
                      </a:r>
                      <a:endParaRPr lang="uk-UA" dirty="0">
                        <a:latin typeface="+mn-lt"/>
                      </a:endParaRPr>
                    </a:p>
                  </a:txBody>
                  <a:tcPr/>
                </a:tc>
                <a:tc>
                  <a:txBody>
                    <a:bodyPr/>
                    <a:lstStyle/>
                    <a:p>
                      <a:r>
                        <a:rPr lang="uk-UA" dirty="0" smtClean="0">
                          <a:latin typeface="+mn-lt"/>
                        </a:rPr>
                        <a:t>20</a:t>
                      </a:r>
                      <a:endParaRPr lang="uk-UA" dirty="0">
                        <a:latin typeface="+mn-lt"/>
                      </a:endParaRPr>
                    </a:p>
                  </a:txBody>
                  <a:tcPr/>
                </a:tc>
                <a:extLst>
                  <a:ext uri="{0D108BD9-81ED-4DB2-BD59-A6C34878D82A}">
                    <a16:rowId xmlns:a16="http://schemas.microsoft.com/office/drawing/2014/main" xmlns="" val="1950583018"/>
                  </a:ext>
                </a:extLst>
              </a:tr>
              <a:tr h="1290201">
                <a:tc>
                  <a:txBody>
                    <a:bodyPr/>
                    <a:lstStyle/>
                    <a:p>
                      <a:r>
                        <a:rPr lang="uk-UA" dirty="0" smtClean="0">
                          <a:latin typeface="+mn-lt"/>
                        </a:rPr>
                        <a:t>4</a:t>
                      </a:r>
                      <a:endParaRPr lang="uk-UA" dirty="0">
                        <a:latin typeface="+mn-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uk-UA" sz="1800" b="0" i="0" u="none" strike="noStrike" kern="1200" cap="none" spc="-20" normalizeH="0" baseline="0" dirty="0" smtClean="0">
                          <a:ln>
                            <a:noFill/>
                          </a:ln>
                          <a:solidFill>
                            <a:schemeClr val="tx1"/>
                          </a:solidFill>
                          <a:effectLst/>
                          <a:latin typeface="+mn-lt"/>
                          <a:ea typeface="+mn-ea"/>
                          <a:cs typeface="Times New Roman" pitchFamily="18" charset="0"/>
                        </a:rPr>
                        <a:t>Списано виробничі запаси на витрати, пов’язані з виправленням браку, або на гарантійний ремонт в обсязі, що перевищує норму, витрати на утримання гарантійних майстерень</a:t>
                      </a:r>
                      <a:endParaRPr kumimoji="0" lang="ru-RU" sz="1800" b="0" i="0" u="none" strike="noStrike" kern="1200" cap="none" spc="-20" normalizeH="0" baseline="0" dirty="0" smtClean="0">
                        <a:ln>
                          <a:noFill/>
                        </a:ln>
                        <a:solidFill>
                          <a:schemeClr val="tx1"/>
                        </a:solidFill>
                        <a:effectLst/>
                        <a:latin typeface="+mn-lt"/>
                        <a:ea typeface="+mn-ea"/>
                        <a:cs typeface="Times New Roman" pitchFamily="18" charset="0"/>
                      </a:endParaRPr>
                    </a:p>
                  </a:txBody>
                  <a:tcPr/>
                </a:tc>
                <a:tc>
                  <a:txBody>
                    <a:bodyPr/>
                    <a:lstStyle/>
                    <a:p>
                      <a:r>
                        <a:rPr lang="uk-UA" dirty="0" smtClean="0">
                          <a:latin typeface="+mn-lt"/>
                        </a:rPr>
                        <a:t>24</a:t>
                      </a:r>
                      <a:endParaRPr lang="uk-UA" dirty="0">
                        <a:latin typeface="+mn-lt"/>
                      </a:endParaRPr>
                    </a:p>
                  </a:txBody>
                  <a:tcPr/>
                </a:tc>
                <a:tc>
                  <a:txBody>
                    <a:bodyPr/>
                    <a:lstStyle/>
                    <a:p>
                      <a:r>
                        <a:rPr lang="uk-UA" dirty="0" smtClean="0">
                          <a:latin typeface="+mn-lt"/>
                        </a:rPr>
                        <a:t>20</a:t>
                      </a:r>
                      <a:endParaRPr lang="uk-UA" dirty="0">
                        <a:latin typeface="+mn-lt"/>
                      </a:endParaRPr>
                    </a:p>
                  </a:txBody>
                  <a:tcPr/>
                </a:tc>
                <a:extLst>
                  <a:ext uri="{0D108BD9-81ED-4DB2-BD59-A6C34878D82A}">
                    <a16:rowId xmlns:a16="http://schemas.microsoft.com/office/drawing/2014/main" xmlns="" val="2254026481"/>
                  </a:ext>
                </a:extLst>
              </a:tr>
              <a:tr h="903141">
                <a:tc>
                  <a:txBody>
                    <a:bodyPr/>
                    <a:lstStyle/>
                    <a:p>
                      <a:r>
                        <a:rPr lang="uk-UA" dirty="0" smtClean="0">
                          <a:latin typeface="+mn-lt"/>
                        </a:rPr>
                        <a:t>5</a:t>
                      </a:r>
                      <a:endParaRPr lang="uk-UA" dirty="0">
                        <a:latin typeface="+mn-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uk-UA" sz="1800" b="0" i="0" u="none" strike="noStrike" kern="1200" cap="none" spc="-20" normalizeH="0" baseline="0" dirty="0" smtClean="0">
                          <a:ln>
                            <a:noFill/>
                          </a:ln>
                          <a:solidFill>
                            <a:schemeClr val="tx1"/>
                          </a:solidFill>
                          <a:effectLst/>
                          <a:latin typeface="+mn-lt"/>
                          <a:ea typeface="+mn-ea"/>
                          <a:cs typeface="Times New Roman" pitchFamily="18" charset="0"/>
                        </a:rPr>
                        <a:t>Переведено до складу товарів для продажу виробничі запаси, раніше придбані з метою використання у виробництві</a:t>
                      </a:r>
                      <a:endParaRPr kumimoji="0" lang="ru-RU" sz="1800" b="0" i="0" u="none" strike="noStrike" kern="1200" cap="none" spc="-20" normalizeH="0" baseline="0" dirty="0" smtClean="0">
                        <a:ln>
                          <a:noFill/>
                        </a:ln>
                        <a:solidFill>
                          <a:schemeClr val="tx1"/>
                        </a:solidFill>
                        <a:effectLst/>
                        <a:latin typeface="+mn-lt"/>
                        <a:ea typeface="+mn-ea"/>
                        <a:cs typeface="Times New Roman" pitchFamily="18" charset="0"/>
                      </a:endParaRPr>
                    </a:p>
                  </a:txBody>
                  <a:tcPr/>
                </a:tc>
                <a:tc>
                  <a:txBody>
                    <a:bodyPr/>
                    <a:lstStyle/>
                    <a:p>
                      <a:r>
                        <a:rPr lang="uk-UA" dirty="0" smtClean="0">
                          <a:latin typeface="+mn-lt"/>
                        </a:rPr>
                        <a:t>28</a:t>
                      </a:r>
                      <a:endParaRPr lang="uk-UA" dirty="0">
                        <a:latin typeface="+mn-lt"/>
                      </a:endParaRPr>
                    </a:p>
                  </a:txBody>
                  <a:tcPr/>
                </a:tc>
                <a:tc>
                  <a:txBody>
                    <a:bodyPr/>
                    <a:lstStyle/>
                    <a:p>
                      <a:r>
                        <a:rPr lang="uk-UA" dirty="0" smtClean="0">
                          <a:latin typeface="+mn-lt"/>
                        </a:rPr>
                        <a:t>20</a:t>
                      </a:r>
                      <a:endParaRPr lang="uk-UA" dirty="0">
                        <a:latin typeface="+mn-lt"/>
                      </a:endParaRPr>
                    </a:p>
                  </a:txBody>
                  <a:tcPr/>
                </a:tc>
                <a:extLst>
                  <a:ext uri="{0D108BD9-81ED-4DB2-BD59-A6C34878D82A}">
                    <a16:rowId xmlns:a16="http://schemas.microsoft.com/office/drawing/2014/main" xmlns="" val="366788138"/>
                  </a:ext>
                </a:extLst>
              </a:tr>
              <a:tr h="624306">
                <a:tc>
                  <a:txBody>
                    <a:bodyPr/>
                    <a:lstStyle/>
                    <a:p>
                      <a:r>
                        <a:rPr lang="uk-UA" dirty="0" smtClean="0">
                          <a:latin typeface="+mn-lt"/>
                        </a:rPr>
                        <a:t>6</a:t>
                      </a:r>
                      <a:endParaRPr lang="uk-UA" dirty="0">
                        <a:latin typeface="+mn-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uk-UA" sz="1800" b="0" i="0" u="none" strike="noStrike" kern="1200" cap="none" spc="-20" normalizeH="0" baseline="0" dirty="0" smtClean="0">
                          <a:ln>
                            <a:noFill/>
                          </a:ln>
                          <a:solidFill>
                            <a:schemeClr val="tx1"/>
                          </a:solidFill>
                          <a:effectLst/>
                          <a:latin typeface="+mn-lt"/>
                          <a:ea typeface="+mn-ea"/>
                          <a:cs typeface="Times New Roman" pitchFamily="18" charset="0"/>
                        </a:rPr>
                        <a:t>Відвантажено виробничі запаси в обмін на подібні активи</a:t>
                      </a:r>
                      <a:endParaRPr kumimoji="0" lang="ru-RU" sz="1800" b="0" i="0" u="none" strike="noStrike" kern="1200" cap="none" spc="-20" normalizeH="0" baseline="0" dirty="0" smtClean="0">
                        <a:ln>
                          <a:noFill/>
                        </a:ln>
                        <a:solidFill>
                          <a:schemeClr val="tx1"/>
                        </a:solidFill>
                        <a:effectLst/>
                        <a:latin typeface="+mn-lt"/>
                        <a:ea typeface="+mn-ea"/>
                        <a:cs typeface="Times New Roman" pitchFamily="18" charset="0"/>
                      </a:endParaRPr>
                    </a:p>
                  </a:txBody>
                  <a:tcPr/>
                </a:tc>
                <a:tc>
                  <a:txBody>
                    <a:bodyPr/>
                    <a:lstStyle/>
                    <a:p>
                      <a:r>
                        <a:rPr lang="uk-UA" dirty="0" smtClean="0">
                          <a:latin typeface="+mn-lt"/>
                        </a:rPr>
                        <a:t>36</a:t>
                      </a:r>
                      <a:endParaRPr lang="uk-UA" dirty="0">
                        <a:latin typeface="+mn-lt"/>
                      </a:endParaRPr>
                    </a:p>
                  </a:txBody>
                  <a:tcPr/>
                </a:tc>
                <a:tc>
                  <a:txBody>
                    <a:bodyPr/>
                    <a:lstStyle/>
                    <a:p>
                      <a:r>
                        <a:rPr lang="uk-UA" dirty="0" smtClean="0">
                          <a:latin typeface="+mn-lt"/>
                        </a:rPr>
                        <a:t>20</a:t>
                      </a:r>
                      <a:endParaRPr lang="uk-UA" dirty="0">
                        <a:latin typeface="+mn-lt"/>
                      </a:endParaRPr>
                    </a:p>
                  </a:txBody>
                  <a:tcPr/>
                </a:tc>
                <a:extLst>
                  <a:ext uri="{0D108BD9-81ED-4DB2-BD59-A6C34878D82A}">
                    <a16:rowId xmlns:a16="http://schemas.microsoft.com/office/drawing/2014/main" xmlns="" val="2948621963"/>
                  </a:ext>
                </a:extLst>
              </a:tr>
            </a:tbl>
          </a:graphicData>
        </a:graphic>
      </p:graphicFrame>
      <p:sp>
        <p:nvSpPr>
          <p:cNvPr id="5" name="Объект 2"/>
          <p:cNvSpPr txBox="1">
            <a:spLocks/>
          </p:cNvSpPr>
          <p:nvPr/>
        </p:nvSpPr>
        <p:spPr>
          <a:xfrm>
            <a:off x="677507" y="331790"/>
            <a:ext cx="8596668" cy="485628"/>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uk-UA" sz="2400" dirty="0" smtClean="0">
                <a:solidFill>
                  <a:schemeClr val="tx1"/>
                </a:solidFill>
              </a:rPr>
              <a:t>Інші шляхи вибуття виробничих запасів</a:t>
            </a:r>
            <a:endParaRPr lang="uk-UA" sz="2400" dirty="0">
              <a:solidFill>
                <a:schemeClr val="tx1"/>
              </a:solidFill>
            </a:endParaRPr>
          </a:p>
        </p:txBody>
      </p:sp>
    </p:spTree>
    <p:extLst>
      <p:ext uri="{BB962C8B-B14F-4D97-AF65-F5344CB8AC3E}">
        <p14:creationId xmlns:p14="http://schemas.microsoft.com/office/powerpoint/2010/main" val="136866880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196884196"/>
              </p:ext>
            </p:extLst>
          </p:nvPr>
        </p:nvGraphicFramePr>
        <p:xfrm>
          <a:off x="0" y="0"/>
          <a:ext cx="12192000" cy="6857999"/>
        </p:xfrm>
        <a:graphic>
          <a:graphicData uri="http://schemas.openxmlformats.org/drawingml/2006/table">
            <a:tbl>
              <a:tblPr firstRow="1" bandRow="1">
                <a:tableStyleId>{073A0DAA-6AF3-43AB-8588-CEC1D06C72B9}</a:tableStyleId>
              </a:tblPr>
              <a:tblGrid>
                <a:gridCol w="748145">
                  <a:extLst>
                    <a:ext uri="{9D8B030D-6E8A-4147-A177-3AD203B41FA5}">
                      <a16:colId xmlns:a16="http://schemas.microsoft.com/office/drawing/2014/main" xmlns="" val="2389233843"/>
                    </a:ext>
                  </a:extLst>
                </a:gridCol>
                <a:gridCol w="8312728">
                  <a:extLst>
                    <a:ext uri="{9D8B030D-6E8A-4147-A177-3AD203B41FA5}">
                      <a16:colId xmlns:a16="http://schemas.microsoft.com/office/drawing/2014/main" xmlns="" val="1575551112"/>
                    </a:ext>
                  </a:extLst>
                </a:gridCol>
                <a:gridCol w="1593272">
                  <a:extLst>
                    <a:ext uri="{9D8B030D-6E8A-4147-A177-3AD203B41FA5}">
                      <a16:colId xmlns:a16="http://schemas.microsoft.com/office/drawing/2014/main" xmlns="" val="3884966965"/>
                    </a:ext>
                  </a:extLst>
                </a:gridCol>
                <a:gridCol w="1537855">
                  <a:extLst>
                    <a:ext uri="{9D8B030D-6E8A-4147-A177-3AD203B41FA5}">
                      <a16:colId xmlns:a16="http://schemas.microsoft.com/office/drawing/2014/main" xmlns="" val="3905401110"/>
                    </a:ext>
                  </a:extLst>
                </a:gridCol>
              </a:tblGrid>
              <a:tr h="457837">
                <a:tc rowSpan="2">
                  <a:txBody>
                    <a:bodyPr/>
                    <a:lstStyle/>
                    <a:p>
                      <a:r>
                        <a:rPr lang="uk-UA" dirty="0" smtClean="0"/>
                        <a:t>№ з/п</a:t>
                      </a:r>
                      <a:endParaRPr lang="uk-UA" dirty="0"/>
                    </a:p>
                  </a:txBody>
                  <a:tcPr/>
                </a:tc>
                <a:tc rowSpan="2">
                  <a:txBody>
                    <a:bodyPr/>
                    <a:lstStyle/>
                    <a:p>
                      <a:r>
                        <a:rPr lang="uk-UA" dirty="0" smtClean="0"/>
                        <a:t>Господарська операція</a:t>
                      </a:r>
                      <a:endParaRPr lang="uk-UA" dirty="0"/>
                    </a:p>
                  </a:txBody>
                  <a:tcPr/>
                </a:tc>
                <a:tc gridSpan="2">
                  <a:txBody>
                    <a:bodyPr/>
                    <a:lstStyle/>
                    <a:p>
                      <a:r>
                        <a:rPr lang="uk-UA" dirty="0" smtClean="0"/>
                        <a:t>Кореспонденція рахунків</a:t>
                      </a:r>
                      <a:endParaRPr lang="uk-UA" dirty="0"/>
                    </a:p>
                  </a:txBody>
                  <a:tcPr/>
                </a:tc>
                <a:tc hMerge="1">
                  <a:txBody>
                    <a:bodyPr/>
                    <a:lstStyle/>
                    <a:p>
                      <a:endParaRPr lang="uk-UA" dirty="0"/>
                    </a:p>
                  </a:txBody>
                  <a:tcPr/>
                </a:tc>
                <a:extLst>
                  <a:ext uri="{0D108BD9-81ED-4DB2-BD59-A6C34878D82A}">
                    <a16:rowId xmlns:a16="http://schemas.microsoft.com/office/drawing/2014/main" xmlns="" val="2612059972"/>
                  </a:ext>
                </a:extLst>
              </a:tr>
              <a:tr h="457837">
                <a:tc vMerge="1">
                  <a:txBody>
                    <a:bodyPr/>
                    <a:lstStyle/>
                    <a:p>
                      <a:endParaRPr lang="uk-UA" dirty="0"/>
                    </a:p>
                  </a:txBody>
                  <a:tcPr/>
                </a:tc>
                <a:tc vMerge="1">
                  <a:txBody>
                    <a:bodyPr/>
                    <a:lstStyle/>
                    <a:p>
                      <a:endParaRPr lang="uk-UA" dirty="0"/>
                    </a:p>
                  </a:txBody>
                  <a:tcPr/>
                </a:tc>
                <a:tc>
                  <a:txBody>
                    <a:bodyPr/>
                    <a:lstStyle/>
                    <a:p>
                      <a:r>
                        <a:rPr lang="uk-UA" dirty="0" smtClean="0">
                          <a:solidFill>
                            <a:schemeClr val="bg1"/>
                          </a:solidFill>
                        </a:rPr>
                        <a:t>Дебет</a:t>
                      </a:r>
                      <a:endParaRPr lang="uk-UA" dirty="0">
                        <a:solidFill>
                          <a:schemeClr val="bg1"/>
                        </a:solidFill>
                      </a:endParaRPr>
                    </a:p>
                  </a:txBody>
                  <a:tcPr>
                    <a:solidFill>
                      <a:schemeClr val="tx1"/>
                    </a:solidFill>
                  </a:tcPr>
                </a:tc>
                <a:tc>
                  <a:txBody>
                    <a:bodyPr/>
                    <a:lstStyle/>
                    <a:p>
                      <a:r>
                        <a:rPr lang="uk-UA" dirty="0" smtClean="0">
                          <a:solidFill>
                            <a:schemeClr val="bg1"/>
                          </a:solidFill>
                        </a:rPr>
                        <a:t>Кредит</a:t>
                      </a:r>
                      <a:endParaRPr lang="uk-UA" dirty="0">
                        <a:solidFill>
                          <a:schemeClr val="bg1"/>
                        </a:solidFill>
                      </a:endParaRPr>
                    </a:p>
                  </a:txBody>
                  <a:tcPr>
                    <a:solidFill>
                      <a:schemeClr val="tx1"/>
                    </a:solidFill>
                  </a:tcPr>
                </a:tc>
                <a:extLst>
                  <a:ext uri="{0D108BD9-81ED-4DB2-BD59-A6C34878D82A}">
                    <a16:rowId xmlns:a16="http://schemas.microsoft.com/office/drawing/2014/main" xmlns="" val="1899650632"/>
                  </a:ext>
                </a:extLst>
              </a:tr>
              <a:tr h="801215">
                <a:tc>
                  <a:txBody>
                    <a:bodyPr/>
                    <a:lstStyle/>
                    <a:p>
                      <a:r>
                        <a:rPr lang="uk-UA" dirty="0" smtClean="0">
                          <a:latin typeface="+mn-lt"/>
                        </a:rPr>
                        <a:t>7</a:t>
                      </a:r>
                      <a:endParaRPr lang="uk-UA" dirty="0">
                        <a:latin typeface="+mn-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uk-UA" sz="1800" b="0" i="0" u="none" strike="noStrike" kern="1200" cap="none" spc="-20" normalizeH="0" baseline="0" dirty="0" smtClean="0">
                          <a:ln>
                            <a:noFill/>
                          </a:ln>
                          <a:solidFill>
                            <a:schemeClr val="tx1"/>
                          </a:solidFill>
                          <a:effectLst/>
                          <a:latin typeface="+mn-lt"/>
                          <a:ea typeface="+mn-ea"/>
                          <a:cs typeface="Times New Roman" pitchFamily="18" charset="0"/>
                        </a:rPr>
                        <a:t>Списано запаси для загальновиробничих потреб, цехам основного та допоміжного виробництв</a:t>
                      </a:r>
                      <a:endParaRPr kumimoji="0" lang="ru-RU" sz="1800" b="0" i="0" u="none" strike="noStrike" kern="1200" cap="none" spc="-20" normalizeH="0" baseline="0" dirty="0" smtClean="0">
                        <a:ln>
                          <a:noFill/>
                        </a:ln>
                        <a:solidFill>
                          <a:schemeClr val="tx1"/>
                        </a:solidFill>
                        <a:effectLst/>
                        <a:latin typeface="+mn-lt"/>
                        <a:ea typeface="+mn-ea"/>
                        <a:cs typeface="Times New Roman" pitchFamily="18" charset="0"/>
                      </a:endParaRPr>
                    </a:p>
                  </a:txBody>
                  <a:tcPr/>
                </a:tc>
                <a:tc>
                  <a:txBody>
                    <a:bodyPr/>
                    <a:lstStyle/>
                    <a:p>
                      <a:r>
                        <a:rPr lang="uk-UA" dirty="0" smtClean="0">
                          <a:latin typeface="+mn-lt"/>
                        </a:rPr>
                        <a:t>91</a:t>
                      </a:r>
                      <a:endParaRPr lang="uk-UA" dirty="0">
                        <a:latin typeface="+mn-lt"/>
                      </a:endParaRPr>
                    </a:p>
                  </a:txBody>
                  <a:tcPr/>
                </a:tc>
                <a:tc>
                  <a:txBody>
                    <a:bodyPr/>
                    <a:lstStyle/>
                    <a:p>
                      <a:r>
                        <a:rPr lang="uk-UA" dirty="0" smtClean="0">
                          <a:latin typeface="+mn-lt"/>
                        </a:rPr>
                        <a:t>20</a:t>
                      </a:r>
                      <a:endParaRPr lang="uk-UA" dirty="0">
                        <a:latin typeface="+mn-lt"/>
                      </a:endParaRPr>
                    </a:p>
                  </a:txBody>
                  <a:tcPr/>
                </a:tc>
                <a:extLst>
                  <a:ext uri="{0D108BD9-81ED-4DB2-BD59-A6C34878D82A}">
                    <a16:rowId xmlns:a16="http://schemas.microsoft.com/office/drawing/2014/main" xmlns="" val="331386975"/>
                  </a:ext>
                </a:extLst>
              </a:tr>
              <a:tr h="1144593">
                <a:tc>
                  <a:txBody>
                    <a:bodyPr/>
                    <a:lstStyle/>
                    <a:p>
                      <a:r>
                        <a:rPr lang="uk-UA" dirty="0" smtClean="0">
                          <a:latin typeface="+mn-lt"/>
                        </a:rPr>
                        <a:t>8</a:t>
                      </a:r>
                      <a:endParaRPr lang="uk-UA" dirty="0">
                        <a:latin typeface="+mn-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uk-UA" sz="1800" b="0" i="0" u="none" strike="noStrike" kern="1200" cap="none" spc="-20" normalizeH="0" baseline="0" dirty="0" smtClean="0">
                          <a:ln>
                            <a:noFill/>
                          </a:ln>
                          <a:solidFill>
                            <a:schemeClr val="tx1"/>
                          </a:solidFill>
                          <a:effectLst/>
                          <a:latin typeface="+mn-lt"/>
                          <a:ea typeface="+mn-ea"/>
                          <a:cs typeface="Times New Roman" pitchFamily="18" charset="0"/>
                        </a:rPr>
                        <a:t>Використано запаси для адміністративних потреб на утримання і поточний ремонт будівель та інвентарю загальногосподарського призначення й інші господарські потреби</a:t>
                      </a:r>
                      <a:endParaRPr kumimoji="0" lang="ru-RU" sz="1800" b="0" i="0" u="none" strike="noStrike" kern="1200" cap="none" spc="-20" normalizeH="0" baseline="0" dirty="0" smtClean="0">
                        <a:ln>
                          <a:noFill/>
                        </a:ln>
                        <a:solidFill>
                          <a:schemeClr val="tx1"/>
                        </a:solidFill>
                        <a:effectLst/>
                        <a:latin typeface="+mn-lt"/>
                        <a:ea typeface="+mn-ea"/>
                        <a:cs typeface="Times New Roman" pitchFamily="18" charset="0"/>
                      </a:endParaRPr>
                    </a:p>
                  </a:txBody>
                  <a:tcPr/>
                </a:tc>
                <a:tc>
                  <a:txBody>
                    <a:bodyPr/>
                    <a:lstStyle/>
                    <a:p>
                      <a:r>
                        <a:rPr lang="uk-UA" dirty="0" smtClean="0">
                          <a:latin typeface="+mn-lt"/>
                        </a:rPr>
                        <a:t>92</a:t>
                      </a:r>
                      <a:endParaRPr lang="uk-UA" dirty="0">
                        <a:latin typeface="+mn-lt"/>
                      </a:endParaRPr>
                    </a:p>
                  </a:txBody>
                  <a:tcPr/>
                </a:tc>
                <a:tc>
                  <a:txBody>
                    <a:bodyPr/>
                    <a:lstStyle/>
                    <a:p>
                      <a:r>
                        <a:rPr lang="uk-UA" dirty="0" smtClean="0">
                          <a:latin typeface="+mn-lt"/>
                        </a:rPr>
                        <a:t>20</a:t>
                      </a:r>
                      <a:endParaRPr lang="uk-UA" dirty="0">
                        <a:latin typeface="+mn-lt"/>
                      </a:endParaRPr>
                    </a:p>
                  </a:txBody>
                  <a:tcPr/>
                </a:tc>
                <a:extLst>
                  <a:ext uri="{0D108BD9-81ED-4DB2-BD59-A6C34878D82A}">
                    <a16:rowId xmlns:a16="http://schemas.microsoft.com/office/drawing/2014/main" xmlns="" val="174403447"/>
                  </a:ext>
                </a:extLst>
              </a:tr>
              <a:tr h="553849">
                <a:tc>
                  <a:txBody>
                    <a:bodyPr/>
                    <a:lstStyle/>
                    <a:p>
                      <a:r>
                        <a:rPr lang="uk-UA" dirty="0" smtClean="0">
                          <a:latin typeface="+mn-lt"/>
                        </a:rPr>
                        <a:t>9</a:t>
                      </a:r>
                      <a:endParaRPr lang="uk-UA" dirty="0">
                        <a:latin typeface="+mn-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uk-UA" sz="1800" b="0" i="0" u="none" strike="noStrike" kern="1200" cap="none" spc="-20" normalizeH="0" baseline="0" dirty="0" smtClean="0">
                          <a:ln>
                            <a:noFill/>
                          </a:ln>
                          <a:solidFill>
                            <a:schemeClr val="tx1"/>
                          </a:solidFill>
                          <a:effectLst/>
                          <a:latin typeface="+mn-lt"/>
                          <a:ea typeface="+mn-ea"/>
                          <a:cs typeface="Times New Roman" pitchFamily="18" charset="0"/>
                        </a:rPr>
                        <a:t>Списано запаси для забезпечення збуту продукції</a:t>
                      </a:r>
                      <a:endParaRPr kumimoji="0" lang="ru-RU" sz="1800" b="0" i="0" u="none" strike="noStrike" kern="1200" cap="none" spc="-20" normalizeH="0" baseline="0" dirty="0" smtClean="0">
                        <a:ln>
                          <a:noFill/>
                        </a:ln>
                        <a:solidFill>
                          <a:schemeClr val="tx1"/>
                        </a:solidFill>
                        <a:effectLst/>
                        <a:latin typeface="+mn-lt"/>
                        <a:ea typeface="+mn-ea"/>
                        <a:cs typeface="Times New Roman" pitchFamily="18" charset="0"/>
                      </a:endParaRPr>
                    </a:p>
                  </a:txBody>
                  <a:tcPr/>
                </a:tc>
                <a:tc>
                  <a:txBody>
                    <a:bodyPr/>
                    <a:lstStyle/>
                    <a:p>
                      <a:r>
                        <a:rPr lang="uk-UA" dirty="0" smtClean="0">
                          <a:latin typeface="+mn-lt"/>
                        </a:rPr>
                        <a:t>93</a:t>
                      </a:r>
                      <a:endParaRPr lang="uk-UA" dirty="0">
                        <a:latin typeface="+mn-lt"/>
                      </a:endParaRPr>
                    </a:p>
                  </a:txBody>
                  <a:tcPr/>
                </a:tc>
                <a:tc>
                  <a:txBody>
                    <a:bodyPr/>
                    <a:lstStyle/>
                    <a:p>
                      <a:r>
                        <a:rPr lang="uk-UA" dirty="0" smtClean="0">
                          <a:latin typeface="+mn-lt"/>
                        </a:rPr>
                        <a:t>20</a:t>
                      </a:r>
                      <a:endParaRPr lang="uk-UA" dirty="0">
                        <a:latin typeface="+mn-lt"/>
                      </a:endParaRPr>
                    </a:p>
                  </a:txBody>
                  <a:tcPr/>
                </a:tc>
                <a:extLst>
                  <a:ext uri="{0D108BD9-81ED-4DB2-BD59-A6C34878D82A}">
                    <a16:rowId xmlns:a16="http://schemas.microsoft.com/office/drawing/2014/main" xmlns="" val="631853092"/>
                  </a:ext>
                </a:extLst>
              </a:tr>
              <a:tr h="801215">
                <a:tc>
                  <a:txBody>
                    <a:bodyPr/>
                    <a:lstStyle/>
                    <a:p>
                      <a:r>
                        <a:rPr lang="uk-UA" dirty="0" smtClean="0">
                          <a:latin typeface="+mn-lt"/>
                        </a:rPr>
                        <a:t>10</a:t>
                      </a:r>
                      <a:endParaRPr lang="uk-UA" dirty="0">
                        <a:latin typeface="+mn-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uk-UA" sz="1800" b="0" i="0" u="none" strike="noStrike" kern="1200" cap="none" spc="-20" normalizeH="0" baseline="0" dirty="0" smtClean="0">
                          <a:ln>
                            <a:noFill/>
                          </a:ln>
                          <a:solidFill>
                            <a:schemeClr val="tx1"/>
                          </a:solidFill>
                          <a:effectLst/>
                          <a:latin typeface="+mn-lt"/>
                          <a:ea typeface="+mn-ea"/>
                          <a:cs typeface="Times New Roman" pitchFamily="18" charset="0"/>
                        </a:rPr>
                        <a:t>Списано запаси на утримання об’єктів житлово-комунального господарства, соціально-культурного призначення тощо</a:t>
                      </a:r>
                      <a:endParaRPr kumimoji="0" lang="ru-RU" sz="1800" b="0" i="0" u="none" strike="noStrike" kern="1200" cap="none" spc="-20" normalizeH="0" baseline="0" dirty="0" smtClean="0">
                        <a:ln>
                          <a:noFill/>
                        </a:ln>
                        <a:solidFill>
                          <a:schemeClr val="tx1"/>
                        </a:solidFill>
                        <a:effectLst/>
                        <a:latin typeface="+mn-lt"/>
                        <a:ea typeface="+mn-ea"/>
                        <a:cs typeface="Times New Roman" pitchFamily="18" charset="0"/>
                      </a:endParaRPr>
                    </a:p>
                  </a:txBody>
                  <a:tcPr/>
                </a:tc>
                <a:tc>
                  <a:txBody>
                    <a:bodyPr/>
                    <a:lstStyle/>
                    <a:p>
                      <a:r>
                        <a:rPr lang="uk-UA" dirty="0" smtClean="0">
                          <a:latin typeface="+mn-lt"/>
                        </a:rPr>
                        <a:t>94</a:t>
                      </a:r>
                      <a:endParaRPr lang="uk-UA" dirty="0">
                        <a:latin typeface="+mn-lt"/>
                      </a:endParaRPr>
                    </a:p>
                  </a:txBody>
                  <a:tcPr/>
                </a:tc>
                <a:tc>
                  <a:txBody>
                    <a:bodyPr/>
                    <a:lstStyle/>
                    <a:p>
                      <a:r>
                        <a:rPr lang="uk-UA" dirty="0" smtClean="0">
                          <a:latin typeface="+mn-lt"/>
                        </a:rPr>
                        <a:t>20</a:t>
                      </a:r>
                      <a:endParaRPr lang="uk-UA" dirty="0">
                        <a:latin typeface="+mn-lt"/>
                      </a:endParaRPr>
                    </a:p>
                  </a:txBody>
                  <a:tcPr/>
                </a:tc>
                <a:extLst>
                  <a:ext uri="{0D108BD9-81ED-4DB2-BD59-A6C34878D82A}">
                    <a16:rowId xmlns:a16="http://schemas.microsoft.com/office/drawing/2014/main" xmlns="" val="184456509"/>
                  </a:ext>
                </a:extLst>
              </a:tr>
              <a:tr h="732540">
                <a:tc>
                  <a:txBody>
                    <a:bodyPr/>
                    <a:lstStyle/>
                    <a:p>
                      <a:r>
                        <a:rPr lang="uk-UA" dirty="0" smtClean="0">
                          <a:latin typeface="+mn-lt"/>
                        </a:rPr>
                        <a:t>11</a:t>
                      </a:r>
                      <a:endParaRPr lang="uk-UA" dirty="0">
                        <a:latin typeface="+mn-lt"/>
                      </a:endParaRPr>
                    </a:p>
                  </a:txBody>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uk-UA" sz="1800" b="0" i="0" u="none" strike="noStrike" kern="1200" cap="none" spc="-20" normalizeH="0" baseline="0" dirty="0" smtClean="0">
                          <a:ln>
                            <a:noFill/>
                          </a:ln>
                          <a:solidFill>
                            <a:schemeClr val="tx1"/>
                          </a:solidFill>
                          <a:effectLst/>
                          <a:latin typeface="+mn-lt"/>
                          <a:ea typeface="+mn-ea"/>
                          <a:cs typeface="Times New Roman" pitchFamily="18" charset="0"/>
                        </a:rPr>
                        <a:t>Списано різницю між балансовою та справедливою вартістю виробничих запасів, обміняних на подібні активи</a:t>
                      </a:r>
                      <a:endParaRPr kumimoji="0" lang="ru-RU" sz="1800" b="0" i="0" u="none" strike="noStrike" kern="1200" cap="none" spc="-20" normalizeH="0" baseline="0" dirty="0" smtClean="0">
                        <a:ln>
                          <a:noFill/>
                        </a:ln>
                        <a:solidFill>
                          <a:schemeClr val="tx1"/>
                        </a:solidFill>
                        <a:effectLst/>
                        <a:latin typeface="+mn-lt"/>
                        <a:ea typeface="+mn-ea"/>
                        <a:cs typeface="Times New Roman" pitchFamily="18" charset="0"/>
                      </a:endParaRPr>
                    </a:p>
                  </a:txBody>
                  <a:tcPr/>
                </a:tc>
                <a:tc>
                  <a:txBody>
                    <a:bodyPr/>
                    <a:lstStyle/>
                    <a:p>
                      <a:r>
                        <a:rPr lang="uk-UA" dirty="0" smtClean="0">
                          <a:latin typeface="+mn-lt"/>
                        </a:rPr>
                        <a:t>946</a:t>
                      </a:r>
                      <a:endParaRPr lang="uk-UA" dirty="0">
                        <a:latin typeface="+mn-lt"/>
                      </a:endParaRPr>
                    </a:p>
                  </a:txBody>
                  <a:tcPr/>
                </a:tc>
                <a:tc>
                  <a:txBody>
                    <a:bodyPr/>
                    <a:lstStyle/>
                    <a:p>
                      <a:r>
                        <a:rPr lang="uk-UA" dirty="0" smtClean="0">
                          <a:latin typeface="+mn-lt"/>
                        </a:rPr>
                        <a:t>20</a:t>
                      </a:r>
                      <a:endParaRPr lang="uk-UA" dirty="0">
                        <a:latin typeface="+mn-lt"/>
                      </a:endParaRPr>
                    </a:p>
                  </a:txBody>
                  <a:tcPr/>
                </a:tc>
                <a:extLst>
                  <a:ext uri="{0D108BD9-81ED-4DB2-BD59-A6C34878D82A}">
                    <a16:rowId xmlns:a16="http://schemas.microsoft.com/office/drawing/2014/main" xmlns="" val="1145555242"/>
                  </a:ext>
                </a:extLst>
              </a:tr>
              <a:tr h="553849">
                <a:tc>
                  <a:txBody>
                    <a:bodyPr/>
                    <a:lstStyle/>
                    <a:p>
                      <a:r>
                        <a:rPr lang="uk-UA" dirty="0" smtClean="0">
                          <a:latin typeface="+mn-lt"/>
                        </a:rPr>
                        <a:t>12</a:t>
                      </a:r>
                      <a:endParaRPr lang="uk-UA" dirty="0">
                        <a:latin typeface="+mn-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uk-UA" sz="1800" b="0" i="0" u="none" strike="noStrike" kern="1200" cap="none" spc="-20" normalizeH="0" baseline="0" dirty="0" smtClean="0">
                          <a:ln>
                            <a:noFill/>
                          </a:ln>
                          <a:solidFill>
                            <a:schemeClr val="tx1"/>
                          </a:solidFill>
                          <a:effectLst/>
                          <a:latin typeface="+mn-lt"/>
                          <a:ea typeface="+mn-ea"/>
                          <a:cs typeface="Times New Roman" pitchFamily="18" charset="0"/>
                        </a:rPr>
                        <a:t>Списано суму зниження ціни виробничих запасів до чистої вартості реалізації </a:t>
                      </a:r>
                      <a:endParaRPr kumimoji="0" lang="ru-RU" sz="1800" b="0" i="0" u="none" strike="noStrike" kern="1200" cap="none" spc="-20" normalizeH="0" baseline="0" dirty="0" smtClean="0">
                        <a:ln>
                          <a:noFill/>
                        </a:ln>
                        <a:solidFill>
                          <a:schemeClr val="tx1"/>
                        </a:solidFill>
                        <a:effectLst/>
                        <a:latin typeface="+mn-lt"/>
                        <a:ea typeface="+mn-ea"/>
                        <a:cs typeface="Times New Roman" pitchFamily="18" charset="0"/>
                      </a:endParaRPr>
                    </a:p>
                  </a:txBody>
                  <a:tcPr/>
                </a:tc>
                <a:tc>
                  <a:txBody>
                    <a:bodyPr/>
                    <a:lstStyle/>
                    <a:p>
                      <a:r>
                        <a:rPr lang="uk-UA" dirty="0" smtClean="0">
                          <a:latin typeface="+mn-lt"/>
                        </a:rPr>
                        <a:t>946</a:t>
                      </a:r>
                      <a:endParaRPr lang="uk-UA" dirty="0">
                        <a:latin typeface="+mn-lt"/>
                      </a:endParaRPr>
                    </a:p>
                  </a:txBody>
                  <a:tcPr/>
                </a:tc>
                <a:tc>
                  <a:txBody>
                    <a:bodyPr/>
                    <a:lstStyle/>
                    <a:p>
                      <a:r>
                        <a:rPr lang="uk-UA" dirty="0" smtClean="0">
                          <a:latin typeface="+mn-lt"/>
                        </a:rPr>
                        <a:t>20</a:t>
                      </a:r>
                      <a:endParaRPr lang="uk-UA" dirty="0">
                        <a:latin typeface="+mn-lt"/>
                      </a:endParaRPr>
                    </a:p>
                  </a:txBody>
                  <a:tcPr/>
                </a:tc>
                <a:extLst>
                  <a:ext uri="{0D108BD9-81ED-4DB2-BD59-A6C34878D82A}">
                    <a16:rowId xmlns:a16="http://schemas.microsoft.com/office/drawing/2014/main" xmlns="" val="1928266610"/>
                  </a:ext>
                </a:extLst>
              </a:tr>
              <a:tr h="801215">
                <a:tc>
                  <a:txBody>
                    <a:bodyPr/>
                    <a:lstStyle/>
                    <a:p>
                      <a:r>
                        <a:rPr lang="uk-UA" dirty="0" smtClean="0">
                          <a:latin typeface="+mn-lt"/>
                        </a:rPr>
                        <a:t>13</a:t>
                      </a:r>
                      <a:endParaRPr lang="uk-UA" dirty="0">
                        <a:latin typeface="+mn-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uk-UA" sz="1800" b="0" i="0" u="none" strike="noStrike" kern="1200" cap="none" spc="-20" normalizeH="0" baseline="0" dirty="0" smtClean="0">
                          <a:ln>
                            <a:noFill/>
                          </a:ln>
                          <a:solidFill>
                            <a:schemeClr val="tx1"/>
                          </a:solidFill>
                          <a:effectLst/>
                          <a:latin typeface="+mn-lt"/>
                          <a:ea typeface="+mn-ea"/>
                          <a:cs typeface="Times New Roman" pitchFamily="18" charset="0"/>
                        </a:rPr>
                        <a:t>Відображено суму недостачі виробничих запасів у складі витрат звітного періоду</a:t>
                      </a:r>
                      <a:endParaRPr kumimoji="0" lang="ru-RU" sz="1800" b="0" i="0" u="none" strike="noStrike" kern="1200" cap="none" spc="-20" normalizeH="0" baseline="0" dirty="0" smtClean="0">
                        <a:ln>
                          <a:noFill/>
                        </a:ln>
                        <a:solidFill>
                          <a:schemeClr val="tx1"/>
                        </a:solidFill>
                        <a:effectLst/>
                        <a:latin typeface="+mn-lt"/>
                        <a:ea typeface="+mn-ea"/>
                        <a:cs typeface="Times New Roman" pitchFamily="18" charset="0"/>
                      </a:endParaRPr>
                    </a:p>
                  </a:txBody>
                  <a:tcPr/>
                </a:tc>
                <a:tc>
                  <a:txBody>
                    <a:bodyPr/>
                    <a:lstStyle/>
                    <a:p>
                      <a:r>
                        <a:rPr lang="uk-UA" dirty="0" smtClean="0">
                          <a:latin typeface="+mn-lt"/>
                        </a:rPr>
                        <a:t>947</a:t>
                      </a:r>
                      <a:endParaRPr lang="uk-UA" dirty="0">
                        <a:latin typeface="+mn-lt"/>
                      </a:endParaRPr>
                    </a:p>
                  </a:txBody>
                  <a:tcPr/>
                </a:tc>
                <a:tc>
                  <a:txBody>
                    <a:bodyPr/>
                    <a:lstStyle/>
                    <a:p>
                      <a:r>
                        <a:rPr lang="uk-UA" dirty="0" smtClean="0">
                          <a:latin typeface="+mn-lt"/>
                        </a:rPr>
                        <a:t>20</a:t>
                      </a:r>
                      <a:endParaRPr lang="uk-UA" dirty="0">
                        <a:latin typeface="+mn-lt"/>
                      </a:endParaRPr>
                    </a:p>
                  </a:txBody>
                  <a:tcPr/>
                </a:tc>
                <a:extLst>
                  <a:ext uri="{0D108BD9-81ED-4DB2-BD59-A6C34878D82A}">
                    <a16:rowId xmlns:a16="http://schemas.microsoft.com/office/drawing/2014/main" xmlns="" val="3841605962"/>
                  </a:ext>
                </a:extLst>
              </a:tr>
              <a:tr h="553849">
                <a:tc>
                  <a:txBody>
                    <a:bodyPr/>
                    <a:lstStyle/>
                    <a:p>
                      <a:r>
                        <a:rPr lang="uk-UA" dirty="0" smtClean="0">
                          <a:latin typeface="+mn-lt"/>
                        </a:rPr>
                        <a:t>14</a:t>
                      </a:r>
                      <a:endParaRPr lang="uk-UA" dirty="0">
                        <a:latin typeface="+mn-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uk-UA" sz="1800" b="0" i="0" u="none" strike="noStrike" kern="1200" cap="none" spc="-20" normalizeH="0" baseline="0" dirty="0" smtClean="0">
                          <a:ln>
                            <a:noFill/>
                          </a:ln>
                          <a:solidFill>
                            <a:schemeClr val="tx1"/>
                          </a:solidFill>
                          <a:effectLst/>
                          <a:latin typeface="+mn-lt"/>
                          <a:ea typeface="+mn-ea"/>
                          <a:cs typeface="Times New Roman" pitchFamily="18" charset="0"/>
                        </a:rPr>
                        <a:t>Безоплатно передано запаси іншому підприємству за балансовою вартістю</a:t>
                      </a:r>
                      <a:endParaRPr kumimoji="0" lang="ru-RU" sz="1800" b="0" i="0" u="none" strike="noStrike" kern="1200" cap="none" spc="-20" normalizeH="0" baseline="0" dirty="0" smtClean="0">
                        <a:ln>
                          <a:noFill/>
                        </a:ln>
                        <a:solidFill>
                          <a:schemeClr val="tx1"/>
                        </a:solidFill>
                        <a:effectLst/>
                        <a:latin typeface="+mn-lt"/>
                        <a:ea typeface="+mn-ea"/>
                        <a:cs typeface="Times New Roman" pitchFamily="18" charset="0"/>
                      </a:endParaRPr>
                    </a:p>
                  </a:txBody>
                  <a:tcPr/>
                </a:tc>
                <a:tc>
                  <a:txBody>
                    <a:bodyPr/>
                    <a:lstStyle/>
                    <a:p>
                      <a:r>
                        <a:rPr lang="uk-UA" dirty="0" smtClean="0">
                          <a:latin typeface="+mn-lt"/>
                        </a:rPr>
                        <a:t>949</a:t>
                      </a:r>
                      <a:endParaRPr lang="uk-UA" dirty="0">
                        <a:latin typeface="+mn-lt"/>
                      </a:endParaRPr>
                    </a:p>
                  </a:txBody>
                  <a:tcPr/>
                </a:tc>
                <a:tc>
                  <a:txBody>
                    <a:bodyPr/>
                    <a:lstStyle/>
                    <a:p>
                      <a:r>
                        <a:rPr lang="uk-UA" dirty="0" smtClean="0">
                          <a:latin typeface="+mn-lt"/>
                        </a:rPr>
                        <a:t>20</a:t>
                      </a:r>
                      <a:endParaRPr lang="uk-UA" dirty="0">
                        <a:latin typeface="+mn-lt"/>
                      </a:endParaRPr>
                    </a:p>
                  </a:txBody>
                  <a:tcPr/>
                </a:tc>
                <a:extLst>
                  <a:ext uri="{0D108BD9-81ED-4DB2-BD59-A6C34878D82A}">
                    <a16:rowId xmlns:a16="http://schemas.microsoft.com/office/drawing/2014/main" xmlns="" val="1640187605"/>
                  </a:ext>
                </a:extLst>
              </a:tr>
            </a:tbl>
          </a:graphicData>
        </a:graphic>
      </p:graphicFrame>
    </p:spTree>
    <p:extLst>
      <p:ext uri="{BB962C8B-B14F-4D97-AF65-F5344CB8AC3E}">
        <p14:creationId xmlns:p14="http://schemas.microsoft.com/office/powerpoint/2010/main" val="224005046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0758" y="353568"/>
            <a:ext cx="8596668" cy="1320800"/>
          </a:xfrm>
        </p:spPr>
        <p:txBody>
          <a:bodyPr>
            <a:normAutofit/>
          </a:bodyPr>
          <a:lstStyle/>
          <a:p>
            <a:r>
              <a:rPr lang="uk-UA" dirty="0" smtClean="0"/>
              <a:t>6. Відображення </a:t>
            </a:r>
            <a:r>
              <a:rPr lang="uk-UA" dirty="0"/>
              <a:t>інформації про запаси у фінансовій </a:t>
            </a:r>
            <a:r>
              <a:rPr lang="uk-UA" dirty="0" smtClean="0"/>
              <a:t>звітності</a:t>
            </a:r>
            <a:endParaRPr lang="uk-UA"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8150" y="1674368"/>
            <a:ext cx="10642938" cy="492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366670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202293963"/>
              </p:ext>
            </p:extLst>
          </p:nvPr>
        </p:nvGraphicFramePr>
        <p:xfrm>
          <a:off x="129222" y="164592"/>
          <a:ext cx="12062778" cy="65653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19022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84048" y="201168"/>
            <a:ext cx="9162288" cy="6656831"/>
          </a:xfrm>
        </p:spPr>
        <p:txBody>
          <a:bodyPr>
            <a:normAutofit lnSpcReduction="10000"/>
          </a:bodyPr>
          <a:lstStyle/>
          <a:p>
            <a:pPr marL="0" indent="0">
              <a:buNone/>
            </a:pPr>
            <a:r>
              <a:rPr lang="uk-UA" sz="2400" dirty="0" smtClean="0">
                <a:solidFill>
                  <a:schemeClr val="tx1"/>
                </a:solidFill>
              </a:rPr>
              <a:t>Запаси включають:</a:t>
            </a:r>
          </a:p>
          <a:p>
            <a:r>
              <a:rPr lang="ru-RU" altLang="uk-UA" sz="2400" dirty="0" err="1">
                <a:solidFill>
                  <a:schemeClr val="tx1"/>
                </a:solidFill>
              </a:rPr>
              <a:t>сировина</a:t>
            </a:r>
            <a:r>
              <a:rPr lang="ru-RU" altLang="uk-UA" sz="2400" dirty="0">
                <a:solidFill>
                  <a:schemeClr val="tx1"/>
                </a:solidFill>
              </a:rPr>
              <a:t>, </a:t>
            </a:r>
            <a:r>
              <a:rPr lang="ru-RU" altLang="uk-UA" sz="2400" dirty="0" err="1">
                <a:solidFill>
                  <a:schemeClr val="tx1"/>
                </a:solidFill>
              </a:rPr>
              <a:t>основнi</a:t>
            </a:r>
            <a:r>
              <a:rPr lang="ru-RU" altLang="uk-UA" sz="2400" dirty="0">
                <a:solidFill>
                  <a:schemeClr val="tx1"/>
                </a:solidFill>
              </a:rPr>
              <a:t> та </a:t>
            </a:r>
            <a:r>
              <a:rPr lang="ru-RU" altLang="uk-UA" sz="2400" dirty="0" err="1">
                <a:solidFill>
                  <a:schemeClr val="tx1"/>
                </a:solidFill>
              </a:rPr>
              <a:t>допомiжнi</a:t>
            </a:r>
            <a:r>
              <a:rPr lang="ru-RU" altLang="uk-UA" sz="2400" dirty="0">
                <a:solidFill>
                  <a:schemeClr val="tx1"/>
                </a:solidFill>
              </a:rPr>
              <a:t> </a:t>
            </a:r>
            <a:r>
              <a:rPr lang="ru-RU" altLang="uk-UA" sz="2400" dirty="0" err="1">
                <a:solidFill>
                  <a:schemeClr val="tx1"/>
                </a:solidFill>
              </a:rPr>
              <a:t>матерiали</a:t>
            </a:r>
            <a:r>
              <a:rPr lang="ru-RU" altLang="uk-UA" sz="2400" dirty="0">
                <a:solidFill>
                  <a:schemeClr val="tx1"/>
                </a:solidFill>
              </a:rPr>
              <a:t>, </a:t>
            </a:r>
            <a:r>
              <a:rPr lang="ru-RU" altLang="uk-UA" sz="2400" dirty="0" err="1">
                <a:solidFill>
                  <a:schemeClr val="tx1"/>
                </a:solidFill>
              </a:rPr>
              <a:t>комплектуючi</a:t>
            </a:r>
            <a:r>
              <a:rPr lang="ru-RU" altLang="uk-UA" sz="2400" dirty="0">
                <a:solidFill>
                  <a:schemeClr val="tx1"/>
                </a:solidFill>
              </a:rPr>
              <a:t> </a:t>
            </a:r>
            <a:r>
              <a:rPr lang="ru-RU" altLang="uk-UA" sz="2400" dirty="0" err="1">
                <a:solidFill>
                  <a:schemeClr val="tx1"/>
                </a:solidFill>
              </a:rPr>
              <a:t>вироби</a:t>
            </a:r>
            <a:r>
              <a:rPr lang="ru-RU" altLang="uk-UA" sz="2400" dirty="0">
                <a:solidFill>
                  <a:schemeClr val="tx1"/>
                </a:solidFill>
              </a:rPr>
              <a:t> та </a:t>
            </a:r>
            <a:r>
              <a:rPr lang="ru-RU" altLang="uk-UA" sz="2400" dirty="0" err="1">
                <a:solidFill>
                  <a:schemeClr val="tx1"/>
                </a:solidFill>
              </a:rPr>
              <a:t>iншi</a:t>
            </a:r>
            <a:r>
              <a:rPr lang="ru-RU" altLang="uk-UA" sz="2400" dirty="0">
                <a:solidFill>
                  <a:schemeClr val="tx1"/>
                </a:solidFill>
              </a:rPr>
              <a:t> </a:t>
            </a:r>
            <a:r>
              <a:rPr lang="ru-RU" altLang="uk-UA" sz="2400" dirty="0" err="1">
                <a:solidFill>
                  <a:schemeClr val="tx1"/>
                </a:solidFill>
              </a:rPr>
              <a:t>матерiальнi</a:t>
            </a:r>
            <a:r>
              <a:rPr lang="ru-RU" altLang="uk-UA" sz="2400" dirty="0">
                <a:solidFill>
                  <a:schemeClr val="tx1"/>
                </a:solidFill>
              </a:rPr>
              <a:t> </a:t>
            </a:r>
            <a:r>
              <a:rPr lang="ru-RU" altLang="uk-UA" sz="2400" dirty="0" err="1">
                <a:solidFill>
                  <a:schemeClr val="tx1"/>
                </a:solidFill>
              </a:rPr>
              <a:t>цiнностi</a:t>
            </a:r>
            <a:r>
              <a:rPr lang="ru-RU" altLang="uk-UA" sz="2400" dirty="0">
                <a:solidFill>
                  <a:schemeClr val="tx1"/>
                </a:solidFill>
              </a:rPr>
              <a:t>, </a:t>
            </a:r>
            <a:r>
              <a:rPr lang="ru-RU" altLang="uk-UA" sz="2400" dirty="0" err="1">
                <a:solidFill>
                  <a:schemeClr val="tx1"/>
                </a:solidFill>
              </a:rPr>
              <a:t>що</a:t>
            </a:r>
            <a:r>
              <a:rPr lang="ru-RU" altLang="uk-UA" sz="2400" dirty="0">
                <a:solidFill>
                  <a:schemeClr val="tx1"/>
                </a:solidFill>
              </a:rPr>
              <a:t> </a:t>
            </a:r>
            <a:r>
              <a:rPr lang="ru-RU" altLang="uk-UA" sz="2400" dirty="0" err="1">
                <a:solidFill>
                  <a:schemeClr val="tx1"/>
                </a:solidFill>
              </a:rPr>
              <a:t>призначенi</a:t>
            </a:r>
            <a:r>
              <a:rPr lang="ru-RU" altLang="uk-UA" sz="2400" dirty="0">
                <a:solidFill>
                  <a:schemeClr val="tx1"/>
                </a:solidFill>
              </a:rPr>
              <a:t> для </a:t>
            </a:r>
            <a:r>
              <a:rPr lang="ru-RU" altLang="uk-UA" sz="2400" dirty="0" err="1">
                <a:solidFill>
                  <a:schemeClr val="tx1"/>
                </a:solidFill>
              </a:rPr>
              <a:t>виробництва</a:t>
            </a:r>
            <a:r>
              <a:rPr lang="ru-RU" altLang="uk-UA" sz="2400" dirty="0">
                <a:solidFill>
                  <a:schemeClr val="tx1"/>
                </a:solidFill>
              </a:rPr>
              <a:t> </a:t>
            </a:r>
            <a:r>
              <a:rPr lang="ru-RU" altLang="uk-UA" sz="2400" dirty="0" err="1">
                <a:solidFill>
                  <a:schemeClr val="tx1"/>
                </a:solidFill>
              </a:rPr>
              <a:t>продукцiї</a:t>
            </a:r>
            <a:r>
              <a:rPr lang="ru-RU" altLang="uk-UA" sz="2400" dirty="0">
                <a:solidFill>
                  <a:schemeClr val="tx1"/>
                </a:solidFill>
              </a:rPr>
              <a:t>, </a:t>
            </a:r>
            <a:r>
              <a:rPr lang="ru-RU" altLang="uk-UA" sz="2400" dirty="0" err="1">
                <a:solidFill>
                  <a:schemeClr val="tx1"/>
                </a:solidFill>
              </a:rPr>
              <a:t>виконання</a:t>
            </a:r>
            <a:r>
              <a:rPr lang="ru-RU" altLang="uk-UA" sz="2400" dirty="0">
                <a:solidFill>
                  <a:schemeClr val="tx1"/>
                </a:solidFill>
              </a:rPr>
              <a:t> </a:t>
            </a:r>
            <a:r>
              <a:rPr lang="ru-RU" altLang="uk-UA" sz="2400" dirty="0" err="1">
                <a:solidFill>
                  <a:schemeClr val="tx1"/>
                </a:solidFill>
              </a:rPr>
              <a:t>робiт</a:t>
            </a:r>
            <a:r>
              <a:rPr lang="ru-RU" altLang="uk-UA" sz="2400" dirty="0">
                <a:solidFill>
                  <a:schemeClr val="tx1"/>
                </a:solidFill>
              </a:rPr>
              <a:t> i </a:t>
            </a:r>
            <a:r>
              <a:rPr lang="ru-RU" altLang="uk-UA" sz="2400" dirty="0" err="1">
                <a:solidFill>
                  <a:schemeClr val="tx1"/>
                </a:solidFill>
              </a:rPr>
              <a:t>надання</a:t>
            </a:r>
            <a:r>
              <a:rPr lang="ru-RU" altLang="uk-UA" sz="2400" dirty="0">
                <a:solidFill>
                  <a:schemeClr val="tx1"/>
                </a:solidFill>
              </a:rPr>
              <a:t> </a:t>
            </a:r>
            <a:r>
              <a:rPr lang="ru-RU" altLang="uk-UA" sz="2400" dirty="0" err="1">
                <a:solidFill>
                  <a:schemeClr val="tx1"/>
                </a:solidFill>
              </a:rPr>
              <a:t>послуг</a:t>
            </a:r>
            <a:r>
              <a:rPr lang="ru-RU" altLang="uk-UA" sz="2400" dirty="0">
                <a:solidFill>
                  <a:schemeClr val="tx1"/>
                </a:solidFill>
              </a:rPr>
              <a:t>, </a:t>
            </a:r>
            <a:r>
              <a:rPr lang="ru-RU" altLang="uk-UA" sz="2400" dirty="0" err="1">
                <a:solidFill>
                  <a:schemeClr val="tx1"/>
                </a:solidFill>
              </a:rPr>
              <a:t>обслуговуван</a:t>
            </a:r>
            <a:r>
              <a:rPr lang="uk-UA" altLang="uk-UA" sz="2400" dirty="0">
                <a:solidFill>
                  <a:schemeClr val="tx1"/>
                </a:solidFill>
              </a:rPr>
              <a:t>н</a:t>
            </a:r>
            <a:r>
              <a:rPr lang="ru-RU" altLang="uk-UA" sz="2400" dirty="0">
                <a:solidFill>
                  <a:schemeClr val="tx1"/>
                </a:solidFill>
              </a:rPr>
              <a:t>я </a:t>
            </a:r>
            <a:r>
              <a:rPr lang="ru-RU" altLang="uk-UA" sz="2400" dirty="0" err="1">
                <a:solidFill>
                  <a:schemeClr val="tx1"/>
                </a:solidFill>
              </a:rPr>
              <a:t>виробництва</a:t>
            </a:r>
            <a:r>
              <a:rPr lang="ru-RU" altLang="uk-UA" sz="2400" dirty="0">
                <a:solidFill>
                  <a:schemeClr val="tx1"/>
                </a:solidFill>
              </a:rPr>
              <a:t> й </a:t>
            </a:r>
            <a:r>
              <a:rPr lang="ru-RU" altLang="uk-UA" sz="2400" dirty="0" err="1">
                <a:solidFill>
                  <a:schemeClr val="tx1"/>
                </a:solidFill>
              </a:rPr>
              <a:t>адмiнiстративних</a:t>
            </a:r>
            <a:r>
              <a:rPr lang="ru-RU" altLang="uk-UA" sz="2400" dirty="0">
                <a:solidFill>
                  <a:schemeClr val="tx1"/>
                </a:solidFill>
              </a:rPr>
              <a:t> потреб; </a:t>
            </a:r>
          </a:p>
          <a:p>
            <a:r>
              <a:rPr lang="ru-RU" altLang="uk-UA" sz="2400" dirty="0">
                <a:solidFill>
                  <a:schemeClr val="tx1"/>
                </a:solidFill>
              </a:rPr>
              <a:t>готова </a:t>
            </a:r>
            <a:r>
              <a:rPr lang="ru-RU" altLang="uk-UA" sz="2400" dirty="0" err="1">
                <a:solidFill>
                  <a:schemeClr val="tx1"/>
                </a:solidFill>
              </a:rPr>
              <a:t>продукцiя</a:t>
            </a:r>
            <a:r>
              <a:rPr lang="ru-RU" altLang="uk-UA" sz="2400" dirty="0">
                <a:solidFill>
                  <a:schemeClr val="tx1"/>
                </a:solidFill>
              </a:rPr>
              <a:t>, </a:t>
            </a:r>
            <a:r>
              <a:rPr lang="ru-RU" altLang="uk-UA" sz="2400" dirty="0" err="1">
                <a:solidFill>
                  <a:schemeClr val="tx1"/>
                </a:solidFill>
              </a:rPr>
              <a:t>що</a:t>
            </a:r>
            <a:r>
              <a:rPr lang="ru-RU" altLang="uk-UA" sz="2400" dirty="0">
                <a:solidFill>
                  <a:schemeClr val="tx1"/>
                </a:solidFill>
              </a:rPr>
              <a:t> </a:t>
            </a:r>
            <a:r>
              <a:rPr lang="ru-RU" altLang="uk-UA" sz="2400" dirty="0" err="1">
                <a:solidFill>
                  <a:schemeClr val="tx1"/>
                </a:solidFill>
              </a:rPr>
              <a:t>виготовлена</a:t>
            </a:r>
            <a:r>
              <a:rPr lang="ru-RU" altLang="uk-UA" sz="2400" dirty="0">
                <a:solidFill>
                  <a:schemeClr val="tx1"/>
                </a:solidFill>
              </a:rPr>
              <a:t> на </a:t>
            </a:r>
            <a:r>
              <a:rPr lang="ru-RU" altLang="uk-UA" sz="2400" dirty="0" err="1">
                <a:solidFill>
                  <a:schemeClr val="tx1"/>
                </a:solidFill>
              </a:rPr>
              <a:t>пiдприємствi</a:t>
            </a:r>
            <a:r>
              <a:rPr lang="ru-RU" altLang="uk-UA" sz="2400" dirty="0">
                <a:solidFill>
                  <a:schemeClr val="tx1"/>
                </a:solidFill>
              </a:rPr>
              <a:t> та </a:t>
            </a:r>
            <a:r>
              <a:rPr lang="ru-RU" altLang="uk-UA" sz="2400" dirty="0" err="1">
                <a:solidFill>
                  <a:schemeClr val="tx1"/>
                </a:solidFill>
              </a:rPr>
              <a:t>призначена</a:t>
            </a:r>
            <a:r>
              <a:rPr lang="ru-RU" altLang="uk-UA" sz="2400" dirty="0">
                <a:solidFill>
                  <a:schemeClr val="tx1"/>
                </a:solidFill>
              </a:rPr>
              <a:t> для продажу;</a:t>
            </a:r>
          </a:p>
          <a:p>
            <a:r>
              <a:rPr lang="ru-RU" altLang="uk-UA" sz="2400" dirty="0" err="1">
                <a:solidFill>
                  <a:schemeClr val="tx1"/>
                </a:solidFill>
              </a:rPr>
              <a:t>товари</a:t>
            </a:r>
            <a:r>
              <a:rPr lang="ru-RU" altLang="uk-UA" sz="2400" dirty="0">
                <a:solidFill>
                  <a:schemeClr val="tx1"/>
                </a:solidFill>
              </a:rPr>
              <a:t> у </a:t>
            </a:r>
            <a:r>
              <a:rPr lang="ru-RU" altLang="uk-UA" sz="2400" dirty="0" err="1">
                <a:solidFill>
                  <a:schemeClr val="tx1"/>
                </a:solidFill>
              </a:rPr>
              <a:t>виглядi</a:t>
            </a:r>
            <a:r>
              <a:rPr lang="ru-RU" altLang="uk-UA" sz="2400" dirty="0">
                <a:solidFill>
                  <a:schemeClr val="tx1"/>
                </a:solidFill>
              </a:rPr>
              <a:t> </a:t>
            </a:r>
            <a:r>
              <a:rPr lang="ru-RU" altLang="uk-UA" sz="2400" dirty="0" err="1">
                <a:solidFill>
                  <a:schemeClr val="tx1"/>
                </a:solidFill>
              </a:rPr>
              <a:t>матерiальних</a:t>
            </a:r>
            <a:r>
              <a:rPr lang="ru-RU" altLang="uk-UA" sz="2400" dirty="0">
                <a:solidFill>
                  <a:schemeClr val="tx1"/>
                </a:solidFill>
              </a:rPr>
              <a:t> </a:t>
            </a:r>
            <a:r>
              <a:rPr lang="ru-RU" altLang="uk-UA" sz="2400" dirty="0" err="1">
                <a:solidFill>
                  <a:schemeClr val="tx1"/>
                </a:solidFill>
              </a:rPr>
              <a:t>цiнностей</a:t>
            </a:r>
            <a:r>
              <a:rPr lang="ru-RU" altLang="uk-UA" sz="2400" dirty="0">
                <a:solidFill>
                  <a:schemeClr val="tx1"/>
                </a:solidFill>
              </a:rPr>
              <a:t>, </a:t>
            </a:r>
            <a:r>
              <a:rPr lang="ru-RU" altLang="uk-UA" sz="2400" dirty="0" err="1">
                <a:solidFill>
                  <a:schemeClr val="tx1"/>
                </a:solidFill>
              </a:rPr>
              <a:t>якi</a:t>
            </a:r>
            <a:r>
              <a:rPr lang="ru-RU" altLang="uk-UA" sz="2400" dirty="0">
                <a:solidFill>
                  <a:schemeClr val="tx1"/>
                </a:solidFill>
              </a:rPr>
              <a:t> </a:t>
            </a:r>
            <a:r>
              <a:rPr lang="ru-RU" altLang="uk-UA" sz="2400" dirty="0" err="1">
                <a:solidFill>
                  <a:schemeClr val="tx1"/>
                </a:solidFill>
              </a:rPr>
              <a:t>придбанi</a:t>
            </a:r>
            <a:r>
              <a:rPr lang="ru-RU" altLang="uk-UA" sz="2400" dirty="0">
                <a:solidFill>
                  <a:schemeClr val="tx1"/>
                </a:solidFill>
              </a:rPr>
              <a:t> та </a:t>
            </a:r>
            <a:r>
              <a:rPr lang="ru-RU" altLang="uk-UA" sz="2400" dirty="0" err="1">
                <a:solidFill>
                  <a:schemeClr val="tx1"/>
                </a:solidFill>
              </a:rPr>
              <a:t>зберiгаються</a:t>
            </a:r>
            <a:r>
              <a:rPr lang="ru-RU" altLang="uk-UA" sz="2400" dirty="0">
                <a:solidFill>
                  <a:schemeClr val="tx1"/>
                </a:solidFill>
              </a:rPr>
              <a:t> на </a:t>
            </a:r>
            <a:r>
              <a:rPr lang="ru-RU" altLang="uk-UA" sz="2400" dirty="0" err="1">
                <a:solidFill>
                  <a:schemeClr val="tx1"/>
                </a:solidFill>
              </a:rPr>
              <a:t>пiдприємствi</a:t>
            </a:r>
            <a:r>
              <a:rPr lang="ru-RU" altLang="uk-UA" sz="2400" dirty="0">
                <a:solidFill>
                  <a:schemeClr val="tx1"/>
                </a:solidFill>
              </a:rPr>
              <a:t> з метою </a:t>
            </a:r>
            <a:r>
              <a:rPr lang="ru-RU" altLang="uk-UA" sz="2400" dirty="0" err="1">
                <a:solidFill>
                  <a:schemeClr val="tx1"/>
                </a:solidFill>
              </a:rPr>
              <a:t>подальшої</a:t>
            </a:r>
            <a:r>
              <a:rPr lang="ru-RU" altLang="uk-UA" sz="2400" dirty="0">
                <a:solidFill>
                  <a:schemeClr val="tx1"/>
                </a:solidFill>
              </a:rPr>
              <a:t> </a:t>
            </a:r>
            <a:r>
              <a:rPr lang="ru-RU" altLang="uk-UA" sz="2400" dirty="0" err="1">
                <a:solidFill>
                  <a:schemeClr val="tx1"/>
                </a:solidFill>
              </a:rPr>
              <a:t>реалiзацii</a:t>
            </a:r>
            <a:r>
              <a:rPr lang="ru-RU" altLang="uk-UA" sz="2400" dirty="0">
                <a:solidFill>
                  <a:schemeClr val="tx1"/>
                </a:solidFill>
              </a:rPr>
              <a:t>; </a:t>
            </a:r>
          </a:p>
          <a:p>
            <a:r>
              <a:rPr lang="ru-RU" altLang="uk-UA" sz="2400" dirty="0" err="1">
                <a:solidFill>
                  <a:schemeClr val="tx1"/>
                </a:solidFill>
              </a:rPr>
              <a:t>малоцiннi</a:t>
            </a:r>
            <a:r>
              <a:rPr lang="ru-RU" altLang="uk-UA" sz="2400" dirty="0">
                <a:solidFill>
                  <a:schemeClr val="tx1"/>
                </a:solidFill>
              </a:rPr>
              <a:t> i </a:t>
            </a:r>
            <a:r>
              <a:rPr lang="ru-RU" altLang="uk-UA" sz="2400" dirty="0" err="1">
                <a:solidFill>
                  <a:schemeClr val="tx1"/>
                </a:solidFill>
              </a:rPr>
              <a:t>швидкозношуванi</a:t>
            </a:r>
            <a:r>
              <a:rPr lang="ru-RU" altLang="uk-UA" sz="2400" dirty="0">
                <a:solidFill>
                  <a:schemeClr val="tx1"/>
                </a:solidFill>
              </a:rPr>
              <a:t> </a:t>
            </a:r>
            <a:r>
              <a:rPr lang="ru-RU" altLang="uk-UA" sz="2400" dirty="0" err="1">
                <a:solidFill>
                  <a:schemeClr val="tx1"/>
                </a:solidFill>
              </a:rPr>
              <a:t>предмети</a:t>
            </a:r>
            <a:r>
              <a:rPr lang="ru-RU" altLang="uk-UA" sz="2400" dirty="0">
                <a:solidFill>
                  <a:schemeClr val="tx1"/>
                </a:solidFill>
              </a:rPr>
              <a:t>, </a:t>
            </a:r>
            <a:r>
              <a:rPr lang="ru-RU" altLang="uk-UA" sz="2400" dirty="0" err="1">
                <a:solidFill>
                  <a:schemeClr val="tx1"/>
                </a:solidFill>
              </a:rPr>
              <a:t>якi</a:t>
            </a:r>
            <a:r>
              <a:rPr lang="ru-RU" altLang="uk-UA" sz="2400" dirty="0">
                <a:solidFill>
                  <a:schemeClr val="tx1"/>
                </a:solidFill>
              </a:rPr>
              <a:t> </a:t>
            </a:r>
            <a:r>
              <a:rPr lang="ru-RU" altLang="uk-UA" sz="2400" dirty="0" err="1">
                <a:solidFill>
                  <a:schemeClr val="tx1"/>
                </a:solidFill>
              </a:rPr>
              <a:t>використовуються</a:t>
            </a:r>
            <a:r>
              <a:rPr lang="ru-RU" altLang="uk-UA" sz="2400" dirty="0">
                <a:solidFill>
                  <a:schemeClr val="tx1"/>
                </a:solidFill>
              </a:rPr>
              <a:t> не </a:t>
            </a:r>
            <a:r>
              <a:rPr lang="ru-RU" altLang="uk-UA" sz="2400" dirty="0" err="1">
                <a:solidFill>
                  <a:schemeClr val="tx1"/>
                </a:solidFill>
              </a:rPr>
              <a:t>бiльше</a:t>
            </a:r>
            <a:r>
              <a:rPr lang="ru-RU" altLang="uk-UA" sz="2400" dirty="0">
                <a:solidFill>
                  <a:schemeClr val="tx1"/>
                </a:solidFill>
              </a:rPr>
              <a:t> одного року </a:t>
            </a:r>
            <a:r>
              <a:rPr lang="ru-RU" altLang="uk-UA" sz="2400" dirty="0" err="1">
                <a:solidFill>
                  <a:schemeClr val="tx1"/>
                </a:solidFill>
              </a:rPr>
              <a:t>чи</a:t>
            </a:r>
            <a:r>
              <a:rPr lang="ru-RU" altLang="uk-UA" sz="2400" dirty="0">
                <a:solidFill>
                  <a:schemeClr val="tx1"/>
                </a:solidFill>
              </a:rPr>
              <a:t> нормального </a:t>
            </a:r>
            <a:r>
              <a:rPr lang="ru-RU" altLang="uk-UA" sz="2400" dirty="0" err="1">
                <a:solidFill>
                  <a:schemeClr val="tx1"/>
                </a:solidFill>
              </a:rPr>
              <a:t>операцiйного</a:t>
            </a:r>
            <a:r>
              <a:rPr lang="ru-RU" altLang="uk-UA" sz="2400" dirty="0">
                <a:solidFill>
                  <a:schemeClr val="tx1"/>
                </a:solidFill>
              </a:rPr>
              <a:t> циклу, </a:t>
            </a:r>
            <a:r>
              <a:rPr lang="ru-RU" altLang="uk-UA" sz="2400" dirty="0" err="1">
                <a:solidFill>
                  <a:schemeClr val="tx1"/>
                </a:solidFill>
              </a:rPr>
              <a:t>якщо</a:t>
            </a:r>
            <a:r>
              <a:rPr lang="ru-RU" altLang="uk-UA" sz="2400" dirty="0">
                <a:solidFill>
                  <a:schemeClr val="tx1"/>
                </a:solidFill>
              </a:rPr>
              <a:t> </a:t>
            </a:r>
            <a:r>
              <a:rPr lang="ru-RU" altLang="uk-UA" sz="2400" dirty="0" err="1">
                <a:solidFill>
                  <a:schemeClr val="tx1"/>
                </a:solidFill>
              </a:rPr>
              <a:t>вiн</a:t>
            </a:r>
            <a:r>
              <a:rPr lang="ru-RU" altLang="uk-UA" sz="2400" dirty="0">
                <a:solidFill>
                  <a:schemeClr val="tx1"/>
                </a:solidFill>
              </a:rPr>
              <a:t> </a:t>
            </a:r>
            <a:r>
              <a:rPr lang="ru-RU" altLang="uk-UA" sz="2400" dirty="0" err="1">
                <a:solidFill>
                  <a:schemeClr val="tx1"/>
                </a:solidFill>
              </a:rPr>
              <a:t>бiльший</a:t>
            </a:r>
            <a:r>
              <a:rPr lang="ru-RU" altLang="uk-UA" sz="2400" dirty="0">
                <a:solidFill>
                  <a:schemeClr val="tx1"/>
                </a:solidFill>
              </a:rPr>
              <a:t> одного року;</a:t>
            </a:r>
          </a:p>
          <a:p>
            <a:r>
              <a:rPr lang="ru-RU" altLang="uk-UA" sz="2400" dirty="0" err="1">
                <a:solidFill>
                  <a:schemeClr val="tx1"/>
                </a:solidFill>
              </a:rPr>
              <a:t>поточні</a:t>
            </a:r>
            <a:r>
              <a:rPr lang="ru-RU" altLang="uk-UA" sz="2400" dirty="0">
                <a:solidFill>
                  <a:schemeClr val="tx1"/>
                </a:solidFill>
              </a:rPr>
              <a:t> </a:t>
            </a:r>
            <a:r>
              <a:rPr lang="ru-RU" altLang="uk-UA" sz="2400" dirty="0" err="1">
                <a:solidFill>
                  <a:schemeClr val="tx1"/>
                </a:solidFill>
              </a:rPr>
              <a:t>біологічні</a:t>
            </a:r>
            <a:r>
              <a:rPr lang="ru-RU" altLang="uk-UA" sz="2400" dirty="0">
                <a:solidFill>
                  <a:schemeClr val="tx1"/>
                </a:solidFill>
              </a:rPr>
              <a:t> </a:t>
            </a:r>
            <a:r>
              <a:rPr lang="ru-RU" altLang="uk-UA" sz="2400" dirty="0" err="1">
                <a:solidFill>
                  <a:schemeClr val="tx1"/>
                </a:solidFill>
              </a:rPr>
              <a:t>активи</a:t>
            </a:r>
            <a:r>
              <a:rPr lang="ru-RU" altLang="uk-UA" sz="2400" dirty="0">
                <a:solidFill>
                  <a:schemeClr val="tx1"/>
                </a:solidFill>
              </a:rPr>
              <a:t> (молодняк </a:t>
            </a:r>
            <a:r>
              <a:rPr lang="ru-RU" altLang="uk-UA" sz="2400" dirty="0" err="1">
                <a:solidFill>
                  <a:schemeClr val="tx1"/>
                </a:solidFill>
              </a:rPr>
              <a:t>тварин</a:t>
            </a:r>
            <a:r>
              <a:rPr lang="ru-RU" altLang="uk-UA" sz="2400" dirty="0">
                <a:solidFill>
                  <a:schemeClr val="tx1"/>
                </a:solidFill>
              </a:rPr>
              <a:t> i </a:t>
            </a:r>
            <a:r>
              <a:rPr lang="ru-RU" altLang="uk-UA" sz="2400" dirty="0" err="1">
                <a:solidFill>
                  <a:schemeClr val="tx1"/>
                </a:solidFill>
              </a:rPr>
              <a:t>тварини</a:t>
            </a:r>
            <a:r>
              <a:rPr lang="ru-RU" altLang="uk-UA" sz="2400" dirty="0">
                <a:solidFill>
                  <a:schemeClr val="tx1"/>
                </a:solidFill>
              </a:rPr>
              <a:t> на </a:t>
            </a:r>
            <a:r>
              <a:rPr lang="ru-RU" altLang="uk-UA" sz="2400" dirty="0" err="1">
                <a:solidFill>
                  <a:schemeClr val="tx1"/>
                </a:solidFill>
              </a:rPr>
              <a:t>вiдгодiвлi</a:t>
            </a:r>
            <a:r>
              <a:rPr lang="ru-RU" altLang="uk-UA" sz="2400" dirty="0">
                <a:solidFill>
                  <a:schemeClr val="tx1"/>
                </a:solidFill>
              </a:rPr>
              <a:t>, </a:t>
            </a:r>
            <a:r>
              <a:rPr lang="ru-RU" altLang="uk-UA" sz="2400" dirty="0" err="1">
                <a:solidFill>
                  <a:schemeClr val="tx1"/>
                </a:solidFill>
              </a:rPr>
              <a:t>продукцiя</a:t>
            </a:r>
            <a:r>
              <a:rPr lang="ru-RU" altLang="uk-UA" sz="2400" dirty="0">
                <a:solidFill>
                  <a:schemeClr val="tx1"/>
                </a:solidFill>
              </a:rPr>
              <a:t> </a:t>
            </a:r>
            <a:r>
              <a:rPr lang="ru-RU" altLang="uk-UA" sz="2400" dirty="0" err="1">
                <a:solidFill>
                  <a:schemeClr val="tx1"/>
                </a:solidFill>
              </a:rPr>
              <a:t>сiльського</a:t>
            </a:r>
            <a:r>
              <a:rPr lang="ru-RU" altLang="uk-UA" sz="2400" dirty="0">
                <a:solidFill>
                  <a:schemeClr val="tx1"/>
                </a:solidFill>
              </a:rPr>
              <a:t> та </a:t>
            </a:r>
            <a:r>
              <a:rPr lang="ru-RU" altLang="uk-UA" sz="2400" dirty="0" err="1">
                <a:solidFill>
                  <a:schemeClr val="tx1"/>
                </a:solidFill>
              </a:rPr>
              <a:t>лiсового</a:t>
            </a:r>
            <a:r>
              <a:rPr lang="ru-RU" altLang="uk-UA" sz="2400" dirty="0">
                <a:solidFill>
                  <a:schemeClr val="tx1"/>
                </a:solidFill>
              </a:rPr>
              <a:t> </a:t>
            </a:r>
            <a:r>
              <a:rPr lang="ru-RU" altLang="uk-UA" sz="2400" dirty="0" err="1">
                <a:solidFill>
                  <a:schemeClr val="tx1"/>
                </a:solidFill>
              </a:rPr>
              <a:t>господарства</a:t>
            </a:r>
            <a:r>
              <a:rPr lang="ru-RU" altLang="uk-UA" sz="2400" dirty="0">
                <a:solidFill>
                  <a:schemeClr val="tx1"/>
                </a:solidFill>
              </a:rPr>
              <a:t>);</a:t>
            </a:r>
          </a:p>
          <a:p>
            <a:r>
              <a:rPr lang="ru-RU" altLang="uk-UA" sz="2400" dirty="0" err="1">
                <a:solidFill>
                  <a:schemeClr val="tx1"/>
                </a:solidFill>
              </a:rPr>
              <a:t>незавершене</a:t>
            </a:r>
            <a:r>
              <a:rPr lang="ru-RU" altLang="uk-UA" sz="2400" dirty="0">
                <a:solidFill>
                  <a:schemeClr val="tx1"/>
                </a:solidFill>
              </a:rPr>
              <a:t> </a:t>
            </a:r>
            <a:r>
              <a:rPr lang="ru-RU" altLang="uk-UA" sz="2400" dirty="0" err="1">
                <a:solidFill>
                  <a:schemeClr val="tx1"/>
                </a:solidFill>
              </a:rPr>
              <a:t>виробництво</a:t>
            </a:r>
            <a:r>
              <a:rPr lang="ru-RU" altLang="uk-UA" sz="2400" dirty="0">
                <a:solidFill>
                  <a:schemeClr val="tx1"/>
                </a:solidFill>
              </a:rPr>
              <a:t> у </a:t>
            </a:r>
            <a:r>
              <a:rPr lang="ru-RU" altLang="uk-UA" sz="2400" dirty="0" err="1">
                <a:solidFill>
                  <a:schemeClr val="tx1"/>
                </a:solidFill>
              </a:rPr>
              <a:t>виглядi</a:t>
            </a:r>
            <a:r>
              <a:rPr lang="ru-RU" altLang="uk-UA" sz="2400" dirty="0">
                <a:solidFill>
                  <a:schemeClr val="tx1"/>
                </a:solidFill>
              </a:rPr>
              <a:t> </a:t>
            </a:r>
            <a:r>
              <a:rPr lang="ru-RU" altLang="uk-UA" sz="2400" dirty="0" err="1">
                <a:solidFill>
                  <a:schemeClr val="tx1"/>
                </a:solidFill>
              </a:rPr>
              <a:t>незавершеної</a:t>
            </a:r>
            <a:r>
              <a:rPr lang="ru-RU" altLang="uk-UA" sz="2400" dirty="0">
                <a:solidFill>
                  <a:schemeClr val="tx1"/>
                </a:solidFill>
              </a:rPr>
              <a:t> </a:t>
            </a:r>
            <a:r>
              <a:rPr lang="ru-RU" altLang="uk-UA" sz="2400" dirty="0" err="1">
                <a:solidFill>
                  <a:schemeClr val="tx1"/>
                </a:solidFill>
              </a:rPr>
              <a:t>обробки</a:t>
            </a:r>
            <a:r>
              <a:rPr lang="ru-RU" altLang="uk-UA" sz="2400" dirty="0">
                <a:solidFill>
                  <a:schemeClr val="tx1"/>
                </a:solidFill>
              </a:rPr>
              <a:t> i </a:t>
            </a:r>
            <a:r>
              <a:rPr lang="ru-RU" altLang="uk-UA" sz="2400" dirty="0" err="1">
                <a:solidFill>
                  <a:schemeClr val="tx1"/>
                </a:solidFill>
              </a:rPr>
              <a:t>складання</a:t>
            </a:r>
            <a:r>
              <a:rPr lang="ru-RU" altLang="uk-UA" sz="2400" dirty="0">
                <a:solidFill>
                  <a:schemeClr val="tx1"/>
                </a:solidFill>
              </a:rPr>
              <a:t> деталей, </a:t>
            </a:r>
            <a:r>
              <a:rPr lang="ru-RU" altLang="uk-UA" sz="2400" dirty="0" err="1">
                <a:solidFill>
                  <a:schemeClr val="tx1"/>
                </a:solidFill>
              </a:rPr>
              <a:t>вузлiв</a:t>
            </a:r>
            <a:r>
              <a:rPr lang="ru-RU" altLang="uk-UA" sz="2400" dirty="0">
                <a:solidFill>
                  <a:schemeClr val="tx1"/>
                </a:solidFill>
              </a:rPr>
              <a:t>, </a:t>
            </a:r>
            <a:r>
              <a:rPr lang="ru-RU" altLang="uk-UA" sz="2400" dirty="0" err="1">
                <a:solidFill>
                  <a:schemeClr val="tx1"/>
                </a:solidFill>
              </a:rPr>
              <a:t>виробiв</a:t>
            </a:r>
            <a:r>
              <a:rPr lang="ru-RU" altLang="uk-UA" sz="2400" dirty="0">
                <a:solidFill>
                  <a:schemeClr val="tx1"/>
                </a:solidFill>
              </a:rPr>
              <a:t> i </a:t>
            </a:r>
            <a:r>
              <a:rPr lang="ru-RU" altLang="uk-UA" sz="2400" dirty="0" err="1">
                <a:solidFill>
                  <a:schemeClr val="tx1"/>
                </a:solidFill>
              </a:rPr>
              <a:t>незавершених</a:t>
            </a:r>
            <a:r>
              <a:rPr lang="ru-RU" altLang="uk-UA" sz="2400" dirty="0">
                <a:solidFill>
                  <a:schemeClr val="tx1"/>
                </a:solidFill>
              </a:rPr>
              <a:t> </a:t>
            </a:r>
            <a:r>
              <a:rPr lang="ru-RU" altLang="uk-UA" sz="2400" dirty="0" err="1">
                <a:solidFill>
                  <a:schemeClr val="tx1"/>
                </a:solidFill>
              </a:rPr>
              <a:t>технологiчних</a:t>
            </a:r>
            <a:r>
              <a:rPr lang="ru-RU" altLang="uk-UA" sz="2400" dirty="0">
                <a:solidFill>
                  <a:schemeClr val="tx1"/>
                </a:solidFill>
              </a:rPr>
              <a:t> </a:t>
            </a:r>
            <a:r>
              <a:rPr lang="ru-RU" altLang="uk-UA" sz="2400" dirty="0" err="1">
                <a:solidFill>
                  <a:schemeClr val="tx1"/>
                </a:solidFill>
              </a:rPr>
              <a:t>процесiв</a:t>
            </a:r>
            <a:r>
              <a:rPr lang="ru-RU" altLang="uk-UA" sz="2400" dirty="0">
                <a:solidFill>
                  <a:schemeClr val="tx1"/>
                </a:solidFill>
              </a:rPr>
              <a:t>. </a:t>
            </a:r>
          </a:p>
          <a:p>
            <a:pPr marL="0" indent="0">
              <a:buNone/>
            </a:pPr>
            <a:endParaRPr lang="uk-UA" dirty="0">
              <a:solidFill>
                <a:schemeClr val="tx1"/>
              </a:solidFill>
            </a:endParaRPr>
          </a:p>
        </p:txBody>
      </p:sp>
    </p:spTree>
    <p:extLst>
      <p:ext uri="{BB962C8B-B14F-4D97-AF65-F5344CB8AC3E}">
        <p14:creationId xmlns:p14="http://schemas.microsoft.com/office/powerpoint/2010/main" val="4145610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274638"/>
            <a:ext cx="9384850" cy="1290872"/>
          </a:xfrm>
        </p:spPr>
        <p:txBody>
          <a:bodyPr/>
          <a:lstStyle/>
          <a:p>
            <a:pPr eaLnBrk="1" hangingPunct="1"/>
            <a:r>
              <a:rPr lang="uk-UA" altLang="ru-RU" sz="2800" dirty="0" smtClean="0">
                <a:solidFill>
                  <a:schemeClr val="tx1"/>
                </a:solidFill>
                <a:latin typeface="+mn-lt"/>
              </a:rPr>
              <a:t>Побудова синтетичного та аналітичного обліку</a:t>
            </a:r>
            <a:endParaRPr lang="ru-RU" altLang="ru-RU" sz="2800" dirty="0" smtClean="0">
              <a:solidFill>
                <a:schemeClr val="tx1"/>
              </a:solidFill>
              <a:latin typeface="+mn-lt"/>
            </a:endParaRPr>
          </a:p>
        </p:txBody>
      </p:sp>
      <p:sp>
        <p:nvSpPr>
          <p:cNvPr id="5" name="Rectangle 4"/>
          <p:cNvSpPr txBox="1">
            <a:spLocks noChangeArrowheads="1"/>
          </p:cNvSpPr>
          <p:nvPr/>
        </p:nvSpPr>
        <p:spPr>
          <a:xfrm>
            <a:off x="457200" y="1600200"/>
            <a:ext cx="4605528" cy="5111496"/>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ctr">
              <a:buFontTx/>
              <a:buNone/>
            </a:pPr>
            <a:r>
              <a:rPr lang="uk-UA" altLang="ru-RU" sz="2400" b="1" i="1" dirty="0" smtClean="0">
                <a:solidFill>
                  <a:schemeClr val="tx1"/>
                </a:solidFill>
              </a:rPr>
              <a:t>Синтетичний облік</a:t>
            </a:r>
          </a:p>
          <a:p>
            <a:pPr algn="ctr">
              <a:buFontTx/>
              <a:buNone/>
            </a:pPr>
            <a:endParaRPr lang="uk-UA" altLang="ru-RU" sz="2400" b="1" i="1" dirty="0" smtClean="0">
              <a:solidFill>
                <a:schemeClr val="tx1"/>
              </a:solidFill>
            </a:endParaRPr>
          </a:p>
          <a:p>
            <a:pPr algn="ctr">
              <a:buFontTx/>
              <a:buNone/>
            </a:pPr>
            <a:endParaRPr lang="uk-UA" altLang="ru-RU" sz="2400" b="1" dirty="0" smtClean="0">
              <a:solidFill>
                <a:schemeClr val="tx1"/>
              </a:solidFill>
            </a:endParaRPr>
          </a:p>
          <a:p>
            <a:pPr algn="ctr">
              <a:buFontTx/>
              <a:buNone/>
            </a:pPr>
            <a:r>
              <a:rPr lang="uk-UA" altLang="ru-RU" sz="2400" b="1" dirty="0" smtClean="0">
                <a:solidFill>
                  <a:schemeClr val="tx1"/>
                </a:solidFill>
              </a:rPr>
              <a:t>Рахунок 20 </a:t>
            </a:r>
          </a:p>
          <a:p>
            <a:pPr algn="ctr">
              <a:buFontTx/>
              <a:buNone/>
            </a:pPr>
            <a:r>
              <a:rPr lang="uk-UA" altLang="ru-RU" sz="2400" b="1" dirty="0" smtClean="0">
                <a:solidFill>
                  <a:schemeClr val="tx1"/>
                </a:solidFill>
              </a:rPr>
              <a:t>“Виробничі запаси” з </a:t>
            </a:r>
          </a:p>
          <a:p>
            <a:pPr algn="ctr">
              <a:buFontTx/>
              <a:buNone/>
            </a:pPr>
            <a:r>
              <a:rPr lang="uk-UA" altLang="ru-RU" sz="2400" b="1" dirty="0" smtClean="0">
                <a:solidFill>
                  <a:schemeClr val="tx1"/>
                </a:solidFill>
              </a:rPr>
              <a:t>відповідними </a:t>
            </a:r>
          </a:p>
          <a:p>
            <a:pPr algn="ctr">
              <a:buFontTx/>
              <a:buNone/>
            </a:pPr>
            <a:r>
              <a:rPr lang="uk-UA" altLang="ru-RU" sz="2400" b="1" dirty="0" smtClean="0">
                <a:solidFill>
                  <a:schemeClr val="tx1"/>
                </a:solidFill>
              </a:rPr>
              <a:t>субрахунками</a:t>
            </a:r>
          </a:p>
          <a:p>
            <a:pPr algn="ctr">
              <a:buFontTx/>
              <a:buNone/>
            </a:pPr>
            <a:endParaRPr lang="uk-UA" altLang="ru-RU" sz="2400" b="1" dirty="0" smtClean="0">
              <a:solidFill>
                <a:schemeClr val="tx1"/>
              </a:solidFill>
            </a:endParaRPr>
          </a:p>
          <a:p>
            <a:pPr algn="ctr">
              <a:buFontTx/>
              <a:buNone/>
            </a:pPr>
            <a:endParaRPr lang="ru-RU" altLang="ru-RU" sz="2400" b="1" dirty="0" smtClean="0">
              <a:solidFill>
                <a:schemeClr val="tx1"/>
              </a:solidFill>
            </a:endParaRPr>
          </a:p>
        </p:txBody>
      </p:sp>
      <p:sp>
        <p:nvSpPr>
          <p:cNvPr id="6" name="Rectangle 5"/>
          <p:cNvSpPr txBox="1">
            <a:spLocks noChangeArrowheads="1"/>
          </p:cNvSpPr>
          <p:nvPr/>
        </p:nvSpPr>
        <p:spPr>
          <a:xfrm>
            <a:off x="4648200" y="1600200"/>
            <a:ext cx="4605528" cy="5111496"/>
          </a:xfrm>
          <a:prstGeom prst="rect">
            <a:avLst/>
          </a:prstGeom>
        </p:spPr>
        <p:txBody>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ctr">
              <a:buFontTx/>
              <a:buNone/>
            </a:pPr>
            <a:r>
              <a:rPr lang="uk-UA" altLang="ru-RU" sz="2400" b="1" i="1" smtClean="0">
                <a:solidFill>
                  <a:schemeClr val="tx1"/>
                </a:solidFill>
              </a:rPr>
              <a:t>Аналітичний облік</a:t>
            </a:r>
          </a:p>
          <a:p>
            <a:pPr algn="ctr">
              <a:buFontTx/>
              <a:buNone/>
            </a:pPr>
            <a:endParaRPr lang="uk-UA" altLang="ru-RU" sz="2400" b="1" smtClean="0">
              <a:solidFill>
                <a:schemeClr val="tx1"/>
              </a:solidFill>
            </a:endParaRPr>
          </a:p>
          <a:p>
            <a:pPr algn="ctr">
              <a:buFontTx/>
              <a:buNone/>
            </a:pPr>
            <a:endParaRPr lang="uk-UA" altLang="ru-RU" sz="2400" b="1" smtClean="0">
              <a:solidFill>
                <a:schemeClr val="tx1"/>
              </a:solidFill>
            </a:endParaRPr>
          </a:p>
          <a:p>
            <a:pPr algn="ctr">
              <a:buFontTx/>
              <a:buChar char="-"/>
            </a:pPr>
            <a:r>
              <a:rPr lang="uk-UA" altLang="ru-RU" sz="2400" b="1" smtClean="0">
                <a:solidFill>
                  <a:schemeClr val="tx1"/>
                </a:solidFill>
              </a:rPr>
              <a:t>за місцями зберігання,</a:t>
            </a:r>
          </a:p>
          <a:p>
            <a:pPr algn="ctr">
              <a:buFontTx/>
              <a:buChar char="-"/>
            </a:pPr>
            <a:r>
              <a:rPr lang="uk-UA" altLang="ru-RU" sz="2400" b="1" smtClean="0">
                <a:solidFill>
                  <a:schemeClr val="tx1"/>
                </a:solidFill>
              </a:rPr>
              <a:t>МВО,</a:t>
            </a:r>
            <a:br>
              <a:rPr lang="uk-UA" altLang="ru-RU" sz="2400" b="1" smtClean="0">
                <a:solidFill>
                  <a:schemeClr val="tx1"/>
                </a:solidFill>
              </a:rPr>
            </a:br>
            <a:r>
              <a:rPr lang="uk-UA" altLang="ru-RU" sz="2400" b="1" smtClean="0">
                <a:solidFill>
                  <a:schemeClr val="tx1"/>
                </a:solidFill>
              </a:rPr>
              <a:t>- групами ВЗ,</a:t>
            </a:r>
          </a:p>
          <a:p>
            <a:pPr algn="ctr">
              <a:buFontTx/>
              <a:buChar char="-"/>
            </a:pPr>
            <a:r>
              <a:rPr lang="uk-UA" altLang="ru-RU" sz="2400" b="1" smtClean="0">
                <a:solidFill>
                  <a:schemeClr val="tx1"/>
                </a:solidFill>
              </a:rPr>
              <a:t>центрами витрат,</a:t>
            </a:r>
          </a:p>
          <a:p>
            <a:pPr algn="ctr">
              <a:buFontTx/>
              <a:buChar char="-"/>
            </a:pPr>
            <a:r>
              <a:rPr lang="uk-UA" altLang="ru-RU" sz="2400" b="1" smtClean="0">
                <a:solidFill>
                  <a:schemeClr val="tx1"/>
                </a:solidFill>
              </a:rPr>
              <a:t>видами діяльності,</a:t>
            </a:r>
          </a:p>
          <a:p>
            <a:pPr algn="ctr">
              <a:buFontTx/>
              <a:buChar char="-"/>
            </a:pPr>
            <a:r>
              <a:rPr lang="uk-UA" altLang="ru-RU" sz="2400" b="1" smtClean="0">
                <a:solidFill>
                  <a:schemeClr val="tx1"/>
                </a:solidFill>
              </a:rPr>
              <a:t>Іншими ознаками</a:t>
            </a:r>
            <a:endParaRPr lang="ru-RU" altLang="ru-RU" sz="2400" b="1" dirty="0" smtClean="0">
              <a:solidFill>
                <a:schemeClr val="tx1"/>
              </a:solidFill>
            </a:endParaRPr>
          </a:p>
        </p:txBody>
      </p:sp>
      <p:sp>
        <p:nvSpPr>
          <p:cNvPr id="7" name="Стрелка вниз 6"/>
          <p:cNvSpPr/>
          <p:nvPr/>
        </p:nvSpPr>
        <p:spPr>
          <a:xfrm>
            <a:off x="2111406" y="1969594"/>
            <a:ext cx="1297116" cy="11816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Стрелка вниз 7"/>
          <p:cNvSpPr/>
          <p:nvPr/>
        </p:nvSpPr>
        <p:spPr>
          <a:xfrm>
            <a:off x="6509670" y="1981739"/>
            <a:ext cx="1297116" cy="11816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3125078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solidFill>
                  <a:schemeClr val="tx1"/>
                </a:solidFill>
              </a:rPr>
              <a:t>Субрахунки до рахунку 20 «Виробничі запаси»</a:t>
            </a:r>
            <a:endParaRPr lang="uk-UA" dirty="0">
              <a:solidFill>
                <a:schemeClr val="tx1"/>
              </a:solidFill>
            </a:endParaRPr>
          </a:p>
        </p:txBody>
      </p:sp>
      <p:graphicFrame>
        <p:nvGraphicFramePr>
          <p:cNvPr id="15" name="Объект 14"/>
          <p:cNvGraphicFramePr>
            <a:graphicFrameLocks noGrp="1"/>
          </p:cNvGraphicFramePr>
          <p:nvPr>
            <p:ph idx="1"/>
            <p:extLst>
              <p:ext uri="{D42A27DB-BD31-4B8C-83A1-F6EECF244321}">
                <p14:modId xmlns:p14="http://schemas.microsoft.com/office/powerpoint/2010/main" val="653415456"/>
              </p:ext>
            </p:extLst>
          </p:nvPr>
        </p:nvGraphicFramePr>
        <p:xfrm>
          <a:off x="677333" y="1930400"/>
          <a:ext cx="9575031" cy="15801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6" name="Объект 14"/>
          <p:cNvGraphicFramePr>
            <a:graphicFrameLocks/>
          </p:cNvGraphicFramePr>
          <p:nvPr>
            <p:extLst>
              <p:ext uri="{D42A27DB-BD31-4B8C-83A1-F6EECF244321}">
                <p14:modId xmlns:p14="http://schemas.microsoft.com/office/powerpoint/2010/main" val="737068020"/>
              </p:ext>
            </p:extLst>
          </p:nvPr>
        </p:nvGraphicFramePr>
        <p:xfrm>
          <a:off x="677333" y="3510539"/>
          <a:ext cx="9575031" cy="158013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7" name="Объект 14"/>
          <p:cNvGraphicFramePr>
            <a:graphicFrameLocks/>
          </p:cNvGraphicFramePr>
          <p:nvPr>
            <p:extLst>
              <p:ext uri="{D42A27DB-BD31-4B8C-83A1-F6EECF244321}">
                <p14:modId xmlns:p14="http://schemas.microsoft.com/office/powerpoint/2010/main" val="4292397651"/>
              </p:ext>
            </p:extLst>
          </p:nvPr>
        </p:nvGraphicFramePr>
        <p:xfrm>
          <a:off x="677333" y="5090678"/>
          <a:ext cx="9575031" cy="1580139"/>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6618544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243840"/>
            <a:ext cx="8596668" cy="1002030"/>
          </a:xfrm>
        </p:spPr>
        <p:txBody>
          <a:bodyPr/>
          <a:lstStyle/>
          <a:p>
            <a:r>
              <a:rPr lang="uk-UA" dirty="0" smtClean="0">
                <a:solidFill>
                  <a:schemeClr val="tx1"/>
                </a:solidFill>
              </a:rPr>
              <a:t>Зміст субрахунків рахунку 20</a:t>
            </a:r>
            <a:endParaRPr lang="uk-UA" dirty="0">
              <a:solidFill>
                <a:schemeClr val="tx1"/>
              </a:solidFill>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2700945354"/>
              </p:ext>
            </p:extLst>
          </p:nvPr>
        </p:nvGraphicFramePr>
        <p:xfrm>
          <a:off x="0" y="1245870"/>
          <a:ext cx="12192000" cy="5612130"/>
        </p:xfrm>
        <a:graphic>
          <a:graphicData uri="http://schemas.openxmlformats.org/drawingml/2006/table">
            <a:tbl>
              <a:tblPr firstRow="1" bandRow="1">
                <a:tableStyleId>{073A0DAA-6AF3-43AB-8588-CEC1D06C72B9}</a:tableStyleId>
              </a:tblPr>
              <a:tblGrid>
                <a:gridCol w="2615184">
                  <a:extLst>
                    <a:ext uri="{9D8B030D-6E8A-4147-A177-3AD203B41FA5}">
                      <a16:colId xmlns:a16="http://schemas.microsoft.com/office/drawing/2014/main" xmlns="" val="907714543"/>
                    </a:ext>
                  </a:extLst>
                </a:gridCol>
                <a:gridCol w="9576816">
                  <a:extLst>
                    <a:ext uri="{9D8B030D-6E8A-4147-A177-3AD203B41FA5}">
                      <a16:colId xmlns:a16="http://schemas.microsoft.com/office/drawing/2014/main" xmlns="" val="3212248183"/>
                    </a:ext>
                  </a:extLst>
                </a:gridCol>
              </a:tblGrid>
              <a:tr h="850302">
                <a:tc>
                  <a:txBody>
                    <a:bodyPr/>
                    <a:lstStyle/>
                    <a:p>
                      <a:pPr algn="ctr" fontAlgn="base"/>
                      <a:r>
                        <a:rPr lang="uk-UA" b="1" dirty="0">
                          <a:solidFill>
                            <a:schemeClr val="bg1"/>
                          </a:solidFill>
                          <a:effectLst/>
                        </a:rPr>
                        <a:t>Рахунок (субрахунок) бухгалтерського обліку</a:t>
                      </a:r>
                      <a:endParaRPr lang="uk-UA" b="0" dirty="0">
                        <a:solidFill>
                          <a:schemeClr val="bg1"/>
                        </a:solidFill>
                        <a:effectLst/>
                      </a:endParaRPr>
                    </a:p>
                  </a:txBody>
                  <a:tcPr marL="95250" marR="95250" marT="66675" marB="66675"/>
                </a:tc>
                <a:tc>
                  <a:txBody>
                    <a:bodyPr/>
                    <a:lstStyle/>
                    <a:p>
                      <a:pPr algn="ctr" fontAlgn="base"/>
                      <a:r>
                        <a:rPr lang="uk-UA" b="1" dirty="0">
                          <a:solidFill>
                            <a:schemeClr val="bg1"/>
                          </a:solidFill>
                          <a:effectLst/>
                        </a:rPr>
                        <a:t>Зміст рахунку (субрахунку)</a:t>
                      </a:r>
                      <a:endParaRPr lang="uk-UA" b="0" dirty="0">
                        <a:solidFill>
                          <a:schemeClr val="bg1"/>
                        </a:solidFill>
                        <a:effectLst/>
                      </a:endParaRPr>
                    </a:p>
                  </a:txBody>
                  <a:tcPr marL="95250" marR="95250" marT="66675" marB="66675"/>
                </a:tc>
                <a:extLst>
                  <a:ext uri="{0D108BD9-81ED-4DB2-BD59-A6C34878D82A}">
                    <a16:rowId xmlns:a16="http://schemas.microsoft.com/office/drawing/2014/main" xmlns="" val="2914090347"/>
                  </a:ext>
                </a:extLst>
              </a:tr>
              <a:tr h="2069859">
                <a:tc>
                  <a:txBody>
                    <a:bodyPr/>
                    <a:lstStyle/>
                    <a:p>
                      <a:pPr fontAlgn="base"/>
                      <a:r>
                        <a:rPr lang="uk-UA" b="0" dirty="0">
                          <a:solidFill>
                            <a:srgbClr val="333333"/>
                          </a:solidFill>
                          <a:effectLst/>
                        </a:rPr>
                        <a:t>201 «Сировина й матеріали»</a:t>
                      </a:r>
                    </a:p>
                  </a:txBody>
                  <a:tcPr marL="95250" marR="95250" marT="66675" marB="66675"/>
                </a:tc>
                <a:tc>
                  <a:txBody>
                    <a:bodyPr/>
                    <a:lstStyle/>
                    <a:p>
                      <a:pPr fontAlgn="base"/>
                      <a:r>
                        <a:rPr lang="uk-UA" b="0" dirty="0">
                          <a:solidFill>
                            <a:srgbClr val="333333"/>
                          </a:solidFill>
                          <a:effectLst/>
                        </a:rPr>
                        <a:t>На цьому субрахунку відображають наявність і рух сировини й основних матеріалів, які входять до складу продукції, що виготовляється, або є необхідними компонентами при її виробництві. Тут же відображають допоміжні матеріали, які використовуються при виробництві продукції або для господарських потреб, технічних цілей і сприяння у виробничому процесі. Підприємства, що заготовлюють сільгосппродукцію для переробки, також відображають на цьому субрахунку її вартість. Підрядні будівельні підприємства ведуть на цьому субрахунку облік основних матеріалів, які використовуються при здійсненні будівельно-монтажних і ремонтних робіт</a:t>
                      </a:r>
                    </a:p>
                  </a:txBody>
                  <a:tcPr marL="95250" marR="95250" marT="66675" marB="66675"/>
                </a:tc>
                <a:extLst>
                  <a:ext uri="{0D108BD9-81ED-4DB2-BD59-A6C34878D82A}">
                    <a16:rowId xmlns:a16="http://schemas.microsoft.com/office/drawing/2014/main" xmlns="" val="2112496607"/>
                  </a:ext>
                </a:extLst>
              </a:tr>
              <a:tr h="2069859">
                <a:tc>
                  <a:txBody>
                    <a:bodyPr/>
                    <a:lstStyle/>
                    <a:p>
                      <a:pPr fontAlgn="base"/>
                      <a:r>
                        <a:rPr lang="ru-RU" b="0">
                          <a:solidFill>
                            <a:srgbClr val="333333"/>
                          </a:solidFill>
                          <a:effectLst/>
                        </a:rPr>
                        <a:t>202 «Купівельні напівфабрикати та комплектуючі вироби»</a:t>
                      </a:r>
                    </a:p>
                  </a:txBody>
                  <a:tcPr marL="95250" marR="95250" marT="66675" marB="66675"/>
                </a:tc>
                <a:tc>
                  <a:txBody>
                    <a:bodyPr/>
                    <a:lstStyle/>
                    <a:p>
                      <a:pPr fontAlgn="base"/>
                      <a:r>
                        <a:rPr lang="uk-UA" b="0" dirty="0">
                          <a:solidFill>
                            <a:srgbClr val="333333"/>
                          </a:solidFill>
                          <a:effectLst/>
                        </a:rPr>
                        <a:t>На цьому субрахунку відображають наявність і рух купівельних напівфабрикатів, готових комплектуючих виробів, які придбані для комплектування продукції, що випускається, і потребують додаткових витрат праці для їх обробки або складання.</a:t>
                      </a:r>
                    </a:p>
                    <a:p>
                      <a:pPr fontAlgn="base"/>
                      <a:r>
                        <a:rPr lang="uk-UA" b="0" dirty="0">
                          <a:solidFill>
                            <a:srgbClr val="333333"/>
                          </a:solidFill>
                          <a:effectLst/>
                        </a:rPr>
                        <a:t>На цьому ж субрахунку науково-дослідні і конструкторські організації відображають придбані ними комплектуючі вироби для проведення наукових (експериментальних) робіт, спеціальне обладнання й інструменти, пристрої та інші прилади.</a:t>
                      </a:r>
                    </a:p>
                    <a:p>
                      <a:pPr fontAlgn="base"/>
                      <a:r>
                        <a:rPr lang="uk-UA" b="0" dirty="0">
                          <a:solidFill>
                            <a:srgbClr val="333333"/>
                          </a:solidFill>
                          <a:effectLst/>
                        </a:rPr>
                        <a:t>Вироби, придбані для комплектації готової продукції, вартість яких не включається в собівартість продукції підприємства, відображають на рахунку 28 «Товари»</a:t>
                      </a:r>
                    </a:p>
                  </a:txBody>
                  <a:tcPr marL="95250" marR="95250" marT="66675" marB="66675"/>
                </a:tc>
                <a:extLst>
                  <a:ext uri="{0D108BD9-81ED-4DB2-BD59-A6C34878D82A}">
                    <a16:rowId xmlns:a16="http://schemas.microsoft.com/office/drawing/2014/main" xmlns="" val="2008856098"/>
                  </a:ext>
                </a:extLst>
              </a:tr>
            </a:tbl>
          </a:graphicData>
        </a:graphic>
      </p:graphicFrame>
    </p:spTree>
    <p:extLst>
      <p:ext uri="{BB962C8B-B14F-4D97-AF65-F5344CB8AC3E}">
        <p14:creationId xmlns:p14="http://schemas.microsoft.com/office/powerpoint/2010/main" val="3600688929"/>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Аспект">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0B5AB586-D108-4FC1-8368-649FE654B89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334</TotalTime>
  <Words>3627</Words>
  <Application>Microsoft Office PowerPoint</Application>
  <PresentationFormat>Произвольный</PresentationFormat>
  <Paragraphs>757</Paragraphs>
  <Slides>47</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47</vt:i4>
      </vt:variant>
    </vt:vector>
  </HeadingPairs>
  <TitlesOfParts>
    <vt:vector size="48" baseType="lpstr">
      <vt:lpstr>Аспект</vt:lpstr>
      <vt:lpstr>Облік виробничих запасів</vt:lpstr>
      <vt:lpstr>План</vt:lpstr>
      <vt:lpstr>1. Поняття, визнання та класифікація виробничих запасів</vt:lpstr>
      <vt:lpstr>Презентация PowerPoint</vt:lpstr>
      <vt:lpstr>Презентация PowerPoint</vt:lpstr>
      <vt:lpstr>Презентация PowerPoint</vt:lpstr>
      <vt:lpstr>Побудова синтетичного та аналітичного обліку</vt:lpstr>
      <vt:lpstr>Субрахунки до рахунку 20 «Виробничі запаси»</vt:lpstr>
      <vt:lpstr>Зміст субрахунків рахунку 20</vt:lpstr>
      <vt:lpstr>Презентация PowerPoint</vt:lpstr>
      <vt:lpstr>Презентация PowerPoint</vt:lpstr>
      <vt:lpstr>2. Документування операцій з виробничими запасами</vt:lpstr>
      <vt:lpstr>3. Облік надходження виробничих запасів</vt:lpstr>
      <vt:lpstr>Порядок формування первісної вартості запасів</vt:lpstr>
      <vt:lpstr>Презентация PowerPoint</vt:lpstr>
      <vt:lpstr>Презентация PowerPoint</vt:lpstr>
      <vt:lpstr>Облік транспортно-заготівельних витрат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Приклад. Підприємством були отримані фартухи рожевого та зеленого кольору в обмін на фартухи білого кольору. Справедлива вартість переданих за договором фартухів – 24 000 грн. (у т. ч. ПДВ – 4 000 грн.), а їх первісна (балансова) вартість – 20 000 грн.  Первісна вартість одиниці запасів, отриманих в обмін на подібні запаси, дорівнює балансовій вартості переданих запасів. </vt:lpstr>
      <vt:lpstr>Приклад. ТОВ «Статус» (платник ПДВ) передало за бартерним договором ТОВ «Олімп» (платник ПДВ) товар «А», балансова вартість якого становила 9000 грн. (сальдо за субрахунком 281 «Товари на складі»). Як ціна постачання була зазначена в договорі вартість 12000 грн. з ПДВ (у тому числі ПДВ — 2000 грн.), вона ж є і справедливою вартістю товару «А». В обмін ТОВ «Статус» отримало інший (неподібний) товар «Б». Справедлива вартість товару «Б» дорівнює 15000 грн. з ПДВ (у тому числі ПДВ — 2500 грн.), вона визначена і як договірна ціна товару «Б». У зв’язку з цим ТОВ «Статус» доплачує покупцю (15000 - 12000) = 3000 грн. Балансова вартість товару «Б» у ТОВ «Олімп» становила 11000 грн. без ПДВ (сальдо за субрахунком 281 «Товари на складі»). Підприємства класифікують таку операцію як обмін неподібними активами. У договорі не передбачена особлива умова про перехід права власності на товари, тому таке право переходить до сторін за «останньою подією». Першим передало товар «А» ТОВ «Статус», а потім передало товар «Б» ТОВ «Олімп».</vt:lpstr>
      <vt:lpstr>Презентация PowerPoint</vt:lpstr>
      <vt:lpstr>Презентация PowerPoint</vt:lpstr>
      <vt:lpstr>Презентация PowerPoint</vt:lpstr>
      <vt:lpstr>4. Методи оцінки запасів при вибутті</vt:lpstr>
      <vt:lpstr>Презентация PowerPoint</vt:lpstr>
      <vt:lpstr>Презентация PowerPoint</vt:lpstr>
      <vt:lpstr>Метод ідентифікованої собівартості відповідної одиниці запасів</vt:lpstr>
      <vt:lpstr>Презентация PowerPoint</vt:lpstr>
      <vt:lpstr>Метод середньозваженої собівартості запасів</vt:lpstr>
      <vt:lpstr>Презентация PowerPoint</vt:lpstr>
      <vt:lpstr>Метод собівартості перших за часом надходження запасів (ФІФО)</vt:lpstr>
      <vt:lpstr>Презентация PowerPoint</vt:lpstr>
      <vt:lpstr>Метод нормативних затрат</vt:lpstr>
      <vt:lpstr>Метод ціни продажу</vt:lpstr>
      <vt:lpstr>Презентация PowerPoint</vt:lpstr>
      <vt:lpstr>5. Облік вибуття запасів</vt:lpstr>
      <vt:lpstr>Презентация PowerPoint</vt:lpstr>
      <vt:lpstr>Презентация PowerPoint</vt:lpstr>
      <vt:lpstr>Презентация PowerPoint</vt:lpstr>
      <vt:lpstr>Презентация PowerPoint</vt:lpstr>
      <vt:lpstr>6. Відображення інформації про запаси у фінансовій звітності</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Облік виробничих запасів</dc:title>
  <dc:creator>Пользователь</dc:creator>
  <cp:lastModifiedBy>MSI</cp:lastModifiedBy>
  <cp:revision>43</cp:revision>
  <cp:lastPrinted>2019-10-16T06:53:50Z</cp:lastPrinted>
  <dcterms:created xsi:type="dcterms:W3CDTF">2018-10-25T07:20:18Z</dcterms:created>
  <dcterms:modified xsi:type="dcterms:W3CDTF">2022-10-29T17:38:19Z</dcterms:modified>
</cp:coreProperties>
</file>