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47" r:id="rId3"/>
    <p:sldId id="393" r:id="rId4"/>
    <p:sldId id="350" r:id="rId5"/>
    <p:sldId id="391" r:id="rId6"/>
    <p:sldId id="392" r:id="rId7"/>
    <p:sldId id="351" r:id="rId8"/>
    <p:sldId id="352" r:id="rId9"/>
    <p:sldId id="354" r:id="rId10"/>
    <p:sldId id="355" r:id="rId11"/>
    <p:sldId id="394" r:id="rId12"/>
    <p:sldId id="375" r:id="rId13"/>
    <p:sldId id="376" r:id="rId14"/>
    <p:sldId id="377" r:id="rId15"/>
    <p:sldId id="378" r:id="rId16"/>
    <p:sldId id="380" r:id="rId17"/>
    <p:sldId id="381" r:id="rId18"/>
    <p:sldId id="383" r:id="rId19"/>
    <p:sldId id="382" r:id="rId20"/>
    <p:sldId id="384" r:id="rId21"/>
    <p:sldId id="385" r:id="rId22"/>
    <p:sldId id="386" r:id="rId23"/>
    <p:sldId id="387" r:id="rId24"/>
    <p:sldId id="379" r:id="rId25"/>
    <p:sldId id="39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10" r:id="rId4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18.03.2024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18.03.2024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18.03.2024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18.03.2024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18.03.2024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18.03.2024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18.03.2024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18.03.2024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18.03.2024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18.03.2024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18.03.2024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18.03.2024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18.03.2024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45106"/>
          </a:xfrm>
        </p:spPr>
        <p:txBody>
          <a:bodyPr>
            <a:normAutofit/>
          </a:bodyPr>
          <a:lstStyle/>
          <a:p>
            <a:r>
              <a:rPr lang="uk-UA" dirty="0" smtClean="0"/>
              <a:t>ЛЕКЦІЯ </a:t>
            </a:r>
            <a:r>
              <a:rPr lang="en-US" dirty="0" smtClean="0"/>
              <a:t>6</a:t>
            </a:r>
            <a:r>
              <a:rPr lang="uk-UA" dirty="0"/>
              <a:t/>
            </a:r>
            <a:br>
              <a:rPr lang="uk-UA" dirty="0"/>
            </a:br>
            <a:r>
              <a:rPr lang="uk-UA" dirty="0"/>
              <a:t/>
            </a:r>
            <a:br>
              <a:rPr lang="uk-UA" dirty="0"/>
            </a:br>
            <a:r>
              <a:rPr lang="uk-UA" b="1" dirty="0"/>
              <a:t/>
            </a:r>
            <a:br>
              <a:rPr lang="uk-UA" b="1" dirty="0"/>
            </a:br>
            <a:r>
              <a:rPr lang="uk-UA" b="1" dirty="0"/>
              <a:t>Вступ до </a:t>
            </a:r>
            <a:r>
              <a:rPr lang="en-US" b="1" dirty="0"/>
              <a:t>CI/CD</a:t>
            </a:r>
            <a:br>
              <a:rPr lang="en-US" b="1" dirty="0"/>
            </a:br>
            <a:endParaRPr lang="uk-UA" b="1" dirty="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Переваги </a:t>
            </a:r>
            <a:r>
              <a:rPr lang="en-US" sz="1800" b="1" dirty="0"/>
              <a:t>CI/CD</a:t>
            </a:r>
          </a:p>
          <a:p>
            <a:pPr marL="0" indent="0">
              <a:buNone/>
            </a:pPr>
            <a:r>
              <a:rPr lang="ru-RU" sz="1800" dirty="0"/>
              <a:t>Компанії готові вносити такі, здавалося б, «кардинальні» зміни в свої процеси через переваги, які надає використання </a:t>
            </a:r>
            <a:r>
              <a:rPr lang="en-US" sz="1800" dirty="0"/>
              <a:t>CI/CD </a:t>
            </a:r>
            <a:r>
              <a:rPr lang="ru-RU" sz="1800" dirty="0"/>
              <a:t>для розробки. Ці переваги включають:</a:t>
            </a:r>
          </a:p>
          <a:p>
            <a:r>
              <a:rPr lang="ru-RU" sz="1800" b="1" dirty="0"/>
              <a:t>Інтеграція з гнучкими методологіями -</a:t>
            </a:r>
            <a:r>
              <a:rPr lang="ru-RU" sz="1800" dirty="0"/>
              <a:t> </a:t>
            </a:r>
            <a:r>
              <a:rPr lang="en-US" sz="1800" dirty="0"/>
              <a:t>Agile </a:t>
            </a:r>
            <a:r>
              <a:rPr lang="ru-RU" sz="1800" dirty="0"/>
              <a:t>розробка побудована навколо ідеї коротких спринтів, після яких команда розробників постачає працездатний застосунок з деякою підмножиною необхідних функцій. </a:t>
            </a:r>
            <a:r>
              <a:rPr lang="en-US" sz="1800" dirty="0"/>
              <a:t>CI/CD </a:t>
            </a:r>
            <a:r>
              <a:rPr lang="ru-RU" sz="1800" dirty="0"/>
              <a:t>працює за тією ж схемою коротких спринтів. Кожен </a:t>
            </a:r>
            <a:r>
              <a:rPr lang="en-US" sz="1800" dirty="0"/>
              <a:t>commit — </a:t>
            </a:r>
            <a:r>
              <a:rPr lang="ru-RU" sz="1800" dirty="0"/>
              <a:t>це версія концепції «доставки робочої версії програмного забезпечення».</a:t>
            </a:r>
          </a:p>
          <a:p>
            <a:r>
              <a:rPr lang="ru-RU" sz="1800" b="1" dirty="0"/>
              <a:t>Коротше середнє значення часу для вирішення проблем (</a:t>
            </a:r>
            <a:r>
              <a:rPr lang="en-US" sz="1800" b="1" dirty="0"/>
              <a:t>Shorter Mean Time To Resolution, MTTR) -</a:t>
            </a:r>
            <a:r>
              <a:rPr lang="en-US" sz="1800" dirty="0"/>
              <a:t> </a:t>
            </a:r>
            <a:r>
              <a:rPr lang="ru-RU" sz="1800" dirty="0"/>
              <a:t>Оскільки набори змін малі, стає набагато простіше ізолювати несправності, коли вони виникають, і виправити їх або відкотити та вирішити будь-які проблеми.</a:t>
            </a:r>
          </a:p>
          <a:p>
            <a:r>
              <a:rPr lang="ru-RU" sz="1800" b="1" dirty="0"/>
              <a:t>Автоматизоване розгортання -</a:t>
            </a:r>
            <a:r>
              <a:rPr lang="ru-RU" sz="1800" dirty="0"/>
              <a:t> з автоматизованим тестуванням і передбачуваним розгортанням дає можливість робити автоматизовані розгортання. Це означає, що можна використовувати стратегії розгортання, такі як </a:t>
            </a:r>
            <a:r>
              <a:rPr lang="en-US" sz="1800"/>
              <a:t>canary </a:t>
            </a:r>
            <a:r>
              <a:rPr lang="en-US" sz="1800" smtClean="0"/>
              <a:t>pipeline</a:t>
            </a:r>
            <a:r>
              <a:rPr lang="ru-RU" sz="1800" smtClean="0"/>
              <a:t> </a:t>
            </a:r>
            <a:r>
              <a:rPr lang="ru-RU" sz="1800" dirty="0"/>
              <a:t>розгортання випуску, в якому одна група користувачів отримує новий набір функцій, а решта отримують старий. Цей процес дозволяє отримати живе тестування нової функції, щоб переконатися, що вона функціонує належним чином, перш ніж розповсюдити її на всю базу користувачів.</a:t>
            </a:r>
          </a:p>
          <a:p>
            <a:r>
              <a:rPr lang="ru-RU" sz="1800" b="1" dirty="0"/>
              <a:t>Випуски функцій з меншою кількістю збоїв -</a:t>
            </a:r>
            <a:r>
              <a:rPr lang="ru-RU" sz="1800" dirty="0"/>
              <a:t> З розробкою, яка відбувається невеликими частинами, що завжди призводить до </a:t>
            </a:r>
            <a:r>
              <a:rPr lang="ru-RU" sz="1800" b="1" dirty="0"/>
              <a:t>покращеної якості -</a:t>
            </a:r>
            <a:r>
              <a:rPr lang="ru-RU" sz="1800" dirty="0"/>
              <a:t> Всі ці переваги складаються у програмне забезпечення більш високої якості, тому що воно було ретельно протестовано до впровадження у широкому масштабі. Вирішення помилок тут простіше, і через це вони скоріш за все будуть оброблені своєчасно, тобто не буде накопичуватись технічний борг.</a:t>
            </a:r>
          </a:p>
          <a:p>
            <a:r>
              <a:rPr lang="ru-RU" sz="1800" b="1" dirty="0"/>
              <a:t>Покращений час виводу на ринок -</a:t>
            </a:r>
            <a:r>
              <a:rPr lang="ru-RU" sz="1800" dirty="0"/>
              <a:t> Оскільки функції можуть бути розгорнуті окремо, вони будуть запропоновані користувачам набагато швидше, ніж якби вони мали бути розгорнуті всі одночасно.</a:t>
            </a:r>
          </a:p>
          <a:p>
            <a:pPr marL="0" indent="0" algn="ctr">
              <a:buNone/>
            </a:pPr>
            <a:endParaRPr lang="uk-UA" sz="1800" dirty="0"/>
          </a:p>
        </p:txBody>
      </p:sp>
    </p:spTree>
    <p:extLst>
      <p:ext uri="{BB962C8B-B14F-4D97-AF65-F5344CB8AC3E}">
        <p14:creationId xmlns:p14="http://schemas.microsoft.com/office/powerpoint/2010/main" val="727335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37" y="368017"/>
            <a:ext cx="11782330" cy="2664894"/>
          </a:xfrm>
        </p:spPr>
        <p:txBody>
          <a:bodyPr>
            <a:normAutofit/>
          </a:bodyPr>
          <a:lstStyle/>
          <a:p>
            <a:pPr marL="0" indent="0" algn="ctr">
              <a:buNone/>
            </a:pPr>
            <a:r>
              <a:rPr lang="uk-UA" sz="1600" b="1" dirty="0"/>
              <a:t>Учасники проекту та їх роль у забезпечення процесів CI/CD та перевірки якості </a:t>
            </a:r>
            <a:endParaRPr lang="en-US" sz="1600" b="1" dirty="0"/>
          </a:p>
          <a:p>
            <a:pPr marL="0" indent="0">
              <a:buNone/>
            </a:pPr>
            <a:r>
              <a:rPr lang="uk-UA" sz="1600" b="1" dirty="0"/>
              <a:t>Розробники </a:t>
            </a:r>
            <a:r>
              <a:rPr lang="uk-UA" sz="1600" dirty="0"/>
              <a:t>відповідають за модульні тести, що знижують ризик неправильного функціонування окремих компонентів програми. </a:t>
            </a:r>
            <a:endParaRPr lang="en-US" sz="1600" dirty="0"/>
          </a:p>
          <a:p>
            <a:pPr marL="0" indent="0">
              <a:buNone/>
            </a:pPr>
            <a:r>
              <a:rPr lang="uk-UA" sz="1600" b="1" dirty="0"/>
              <a:t>Команда тестування (QA) </a:t>
            </a:r>
            <a:r>
              <a:rPr lang="uk-UA" sz="1600" dirty="0"/>
              <a:t>відповідає за підготовку тестів та тестування загальної функціональності програми. </a:t>
            </a:r>
            <a:endParaRPr lang="en-US" sz="1600" dirty="0"/>
          </a:p>
          <a:p>
            <a:pPr marL="0" indent="0">
              <a:buNone/>
            </a:pPr>
            <a:r>
              <a:rPr lang="uk-UA" sz="1600" b="1" dirty="0"/>
              <a:t>Бізнес-аналітики</a:t>
            </a:r>
            <a:r>
              <a:rPr lang="uk-UA" sz="1600" dirty="0"/>
              <a:t> контролюють зручність використання ПЗ і беруть участь у приймальних тестах, щоб знизити ризик створення функцій, що працюють не так, як очікують користувачі. </a:t>
            </a:r>
            <a:endParaRPr lang="en-US" sz="1600" dirty="0"/>
          </a:p>
          <a:p>
            <a:pPr marL="0" indent="0">
              <a:buNone/>
            </a:pPr>
            <a:r>
              <a:rPr lang="uk-UA" sz="1600" b="1" dirty="0"/>
              <a:t>Інженери інфраструктури (DevOps) </a:t>
            </a:r>
            <a:r>
              <a:rPr lang="uk-UA" sz="1600" dirty="0"/>
              <a:t>відповідають за розгортання програми, міграцію даних та масштабування з метою зниження ризику недоступності продукту. Наявність автоматизованих (в рамках CI/CD) процесів розгортання інфраструктури проекту та підхід IaC (Infrastructure as Соde) дозволяють готувати оточення (DEV/QA/PROD) «одною кнопкою».</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128" y="3105338"/>
            <a:ext cx="5490241" cy="3347708"/>
          </a:xfrm>
          <a:prstGeom prst="rect">
            <a:avLst/>
          </a:prstGeom>
        </p:spPr>
      </p:pic>
    </p:spTree>
    <p:extLst>
      <p:ext uri="{BB962C8B-B14F-4D97-AF65-F5344CB8AC3E}">
        <p14:creationId xmlns:p14="http://schemas.microsoft.com/office/powerpoint/2010/main" val="164778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480"/>
            <a:ext cx="12077061" cy="6310265"/>
          </a:xfrm>
        </p:spPr>
      </p:pic>
    </p:spTree>
    <p:extLst>
      <p:ext uri="{BB962C8B-B14F-4D97-AF65-F5344CB8AC3E}">
        <p14:creationId xmlns:p14="http://schemas.microsoft.com/office/powerpoint/2010/main" val="847495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509" y="0"/>
            <a:ext cx="6950550" cy="1668132"/>
          </a:xfrm>
        </p:spPr>
      </p:pic>
      <p:sp>
        <p:nvSpPr>
          <p:cNvPr id="5" name="Rectangle 4"/>
          <p:cNvSpPr/>
          <p:nvPr/>
        </p:nvSpPr>
        <p:spPr>
          <a:xfrm>
            <a:off x="108642" y="1523472"/>
            <a:ext cx="11371153" cy="2554545"/>
          </a:xfrm>
          <a:prstGeom prst="rect">
            <a:avLst/>
          </a:prstGeom>
        </p:spPr>
        <p:txBody>
          <a:bodyPr wrap="square">
            <a:spAutoFit/>
          </a:bodyPr>
          <a:lstStyle/>
          <a:p>
            <a:r>
              <a:rPr lang="uk-UA" sz="1600" dirty="0"/>
              <a:t>Функції: </a:t>
            </a:r>
            <a:endParaRPr lang="en-US" sz="1600" dirty="0"/>
          </a:p>
          <a:p>
            <a:pPr marL="285750" indent="-285750">
              <a:buFont typeface="Arial" panose="020B0604020202020204" pitchFamily="34" charset="0"/>
              <a:buChar char="•"/>
            </a:pPr>
            <a:r>
              <a:rPr lang="uk-UA" sz="1600" dirty="0"/>
              <a:t>CircleCI — це хмарна система, для якої не потрібно налаштовувати окремий сервер, і яку не доведеться адмініструвати. Однак існує і локальна версія, яку ви можете розгорнути у приватній хмарі. </a:t>
            </a:r>
            <a:endParaRPr lang="en-US" sz="1600" dirty="0"/>
          </a:p>
          <a:p>
            <a:pPr marL="285750" indent="-285750">
              <a:buFont typeface="Arial" panose="020B0604020202020204" pitchFamily="34" charset="0"/>
              <a:buChar char="•"/>
            </a:pPr>
            <a:r>
              <a:rPr lang="uk-UA" sz="1600" dirty="0"/>
              <a:t>Навіть для комерційного використання є безкоштовна версія. </a:t>
            </a:r>
            <a:endParaRPr lang="en-US" sz="1600" dirty="0"/>
          </a:p>
          <a:p>
            <a:pPr marL="285750" indent="-285750">
              <a:buFont typeface="Arial" panose="020B0604020202020204" pitchFamily="34" charset="0"/>
              <a:buChar char="•"/>
            </a:pPr>
            <a:r>
              <a:rPr lang="uk-UA" sz="1600" dirty="0"/>
              <a:t>За допомогою REST API можна отримати доступ до проектів, збірок та артефактів. Результатом складання є артефакт або група артефактів. Артефактом можуть бути скомпільована програма або виконувані файли (наприклад, APK для Android) або метадані (наприклад, інформація про успішне тестування). </a:t>
            </a:r>
            <a:endParaRPr lang="en-US" sz="1600" dirty="0"/>
          </a:p>
          <a:p>
            <a:pPr marL="285750" indent="-285750">
              <a:buFont typeface="Arial" panose="020B0604020202020204" pitchFamily="34" charset="0"/>
              <a:buChar char="•"/>
            </a:pPr>
            <a:r>
              <a:rPr lang="uk-UA" sz="1600" dirty="0"/>
              <a:t>CircleCI кешує сторонні залежності, що дозволяє уникнути постійної установки необхідних оточень. </a:t>
            </a:r>
            <a:endParaRPr lang="en-US" sz="1600" dirty="0"/>
          </a:p>
          <a:p>
            <a:pPr marL="285750" indent="-285750">
              <a:buFont typeface="Arial" panose="020B0604020202020204" pitchFamily="34" charset="0"/>
              <a:buChar char="•"/>
            </a:pPr>
            <a:r>
              <a:rPr lang="uk-UA" sz="1600" dirty="0"/>
              <a:t>Існує можливість підключення до контейнера SSH. Це може знадобитися, якщо виникнуть якісь проблеми. </a:t>
            </a:r>
            <a:endParaRPr lang="en-US" sz="1600" dirty="0"/>
          </a:p>
          <a:p>
            <a:pPr marL="285750" indent="-285750">
              <a:buFont typeface="Arial" panose="020B0604020202020204" pitchFamily="34" charset="0"/>
              <a:buChar char="•"/>
            </a:pPr>
            <a:r>
              <a:rPr lang="uk-UA" sz="1600" dirty="0"/>
              <a:t>CircleCI - повністю готове рішення, що вимагає мінімального налаштування.</a:t>
            </a:r>
          </a:p>
        </p:txBody>
      </p:sp>
      <p:sp>
        <p:nvSpPr>
          <p:cNvPr id="6" name="Rectangle 5"/>
          <p:cNvSpPr/>
          <p:nvPr/>
        </p:nvSpPr>
        <p:spPr>
          <a:xfrm>
            <a:off x="334978" y="5101255"/>
            <a:ext cx="6096000" cy="1323439"/>
          </a:xfrm>
          <a:prstGeom prst="rect">
            <a:avLst/>
          </a:prstGeom>
        </p:spPr>
        <p:txBody>
          <a:bodyPr>
            <a:spAutoFit/>
          </a:bodyPr>
          <a:lstStyle/>
          <a:p>
            <a:r>
              <a:rPr lang="uk-UA" sz="1600" dirty="0"/>
              <a:t>Переваги CircleCI: </a:t>
            </a:r>
            <a:endParaRPr lang="en-US" sz="1600" dirty="0"/>
          </a:p>
          <a:p>
            <a:pPr marL="285750" indent="-285750">
              <a:buFont typeface="Arial" panose="020B0604020202020204" pitchFamily="34" charset="0"/>
              <a:buChar char="•"/>
            </a:pPr>
            <a:r>
              <a:rPr lang="uk-UA" sz="1600" dirty="0"/>
              <a:t>легкий та швидкий початок роботи; </a:t>
            </a:r>
            <a:endParaRPr lang="en-US" sz="1600" dirty="0"/>
          </a:p>
          <a:p>
            <a:pPr marL="285750" indent="-285750">
              <a:buFont typeface="Arial" panose="020B0604020202020204" pitchFamily="34" charset="0"/>
              <a:buChar char="•"/>
            </a:pPr>
            <a:r>
              <a:rPr lang="uk-UA" sz="1600" dirty="0"/>
              <a:t>безкоштовна версія для комерційного користування; </a:t>
            </a:r>
            <a:endParaRPr lang="en-US" sz="1600" dirty="0"/>
          </a:p>
          <a:p>
            <a:pPr marL="285750" indent="-285750">
              <a:buFont typeface="Arial" panose="020B0604020202020204" pitchFamily="34" charset="0"/>
              <a:buChar char="•"/>
            </a:pPr>
            <a:r>
              <a:rPr lang="uk-UA" sz="1600" dirty="0"/>
              <a:t>невеликі та легкі в читанні файли конфігурацій у форматі YAML; </a:t>
            </a:r>
            <a:endParaRPr lang="en-US" sz="1600" dirty="0"/>
          </a:p>
          <a:p>
            <a:pPr marL="285750" indent="-285750">
              <a:buFont typeface="Arial" panose="020B0604020202020204" pitchFamily="34" charset="0"/>
              <a:buChar char="•"/>
            </a:pPr>
            <a:r>
              <a:rPr lang="uk-UA" sz="1600" dirty="0"/>
              <a:t>відсутність необхідності у виділеному сервері CircleCI.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231" y="3850961"/>
            <a:ext cx="4074059" cy="2932474"/>
          </a:xfrm>
          <a:prstGeom prst="rect">
            <a:avLst/>
          </a:prstGeom>
        </p:spPr>
      </p:pic>
    </p:spTree>
    <p:extLst>
      <p:ext uri="{BB962C8B-B14F-4D97-AF65-F5344CB8AC3E}">
        <p14:creationId xmlns:p14="http://schemas.microsoft.com/office/powerpoint/2010/main" val="425581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9813" y="108721"/>
            <a:ext cx="5907300" cy="6535737"/>
          </a:xfrm>
          <a:prstGeom prst="rect">
            <a:avLst/>
          </a:prstGeom>
        </p:spPr>
      </p:pic>
      <p:pic>
        <p:nvPicPr>
          <p:cNvPr id="7" name="Picture 6"/>
          <p:cNvPicPr>
            <a:picLocks noChangeAspect="1"/>
          </p:cNvPicPr>
          <p:nvPr/>
        </p:nvPicPr>
        <p:blipFill>
          <a:blip r:embed="rId3"/>
          <a:stretch>
            <a:fillRect/>
          </a:stretch>
        </p:blipFill>
        <p:spPr>
          <a:xfrm>
            <a:off x="6180819" y="108721"/>
            <a:ext cx="6011181" cy="2280688"/>
          </a:xfrm>
          <a:prstGeom prst="rect">
            <a:avLst/>
          </a:prstGeom>
        </p:spPr>
      </p:pic>
      <p:sp>
        <p:nvSpPr>
          <p:cNvPr id="8" name="Rectangle 7"/>
          <p:cNvSpPr/>
          <p:nvPr/>
        </p:nvSpPr>
        <p:spPr>
          <a:xfrm>
            <a:off x="6325355" y="2522939"/>
            <a:ext cx="5715754" cy="2062103"/>
          </a:xfrm>
          <a:prstGeom prst="rect">
            <a:avLst/>
          </a:prstGeom>
        </p:spPr>
        <p:txBody>
          <a:bodyPr wrap="square">
            <a:spAutoFit/>
          </a:bodyPr>
          <a:lstStyle/>
          <a:p>
            <a:r>
              <a:rPr lang="uk-UA" sz="1600" b="1" dirty="0"/>
              <a:t>CircleCI </a:t>
            </a:r>
            <a:r>
              <a:rPr lang="en-US" sz="1600" b="1" dirty="0"/>
              <a:t>orbs </a:t>
            </a:r>
            <a:r>
              <a:rPr lang="uk-UA" sz="1600" dirty="0"/>
              <a:t>— це пакети елементів конфігурації, які можна спільно використовувати, включаючи </a:t>
            </a:r>
            <a:r>
              <a:rPr lang="en-US" sz="1600" dirty="0"/>
              <a:t>jobs</a:t>
            </a:r>
            <a:r>
              <a:rPr lang="uk-UA" sz="1600" dirty="0"/>
              <a:t>, команди та виконавці. </a:t>
            </a:r>
            <a:r>
              <a:rPr lang="en-US" sz="1600" dirty="0"/>
              <a:t>Orbs</a:t>
            </a:r>
            <a:r>
              <a:rPr lang="uk-UA" sz="1600" dirty="0"/>
              <a:t> спрощують написання та налаштування конфігурації CircleCI. </a:t>
            </a:r>
            <a:endParaRPr lang="en-US" sz="1600" dirty="0"/>
          </a:p>
          <a:p>
            <a:endParaRPr lang="en-US" sz="1600" dirty="0"/>
          </a:p>
          <a:p>
            <a:r>
              <a:rPr lang="uk-UA" sz="1600" dirty="0"/>
              <a:t>Функції багаторазової конфігурації CircleCI дозволяють визначати параметризовані елементи конфігурації та повторно використовувати ці елементи в файлі конфігурації проекту. </a:t>
            </a:r>
          </a:p>
        </p:txBody>
      </p:sp>
      <p:pic>
        <p:nvPicPr>
          <p:cNvPr id="9" name="Picture 8"/>
          <p:cNvPicPr>
            <a:picLocks noChangeAspect="1"/>
          </p:cNvPicPr>
          <p:nvPr/>
        </p:nvPicPr>
        <p:blipFill>
          <a:blip r:embed="rId4"/>
          <a:stretch>
            <a:fillRect/>
          </a:stretch>
        </p:blipFill>
        <p:spPr>
          <a:xfrm>
            <a:off x="6177641" y="4602832"/>
            <a:ext cx="6011181" cy="2041626"/>
          </a:xfrm>
          <a:prstGeom prst="rect">
            <a:avLst/>
          </a:prstGeom>
        </p:spPr>
      </p:pic>
    </p:spTree>
    <p:extLst>
      <p:ext uri="{BB962C8B-B14F-4D97-AF65-F5344CB8AC3E}">
        <p14:creationId xmlns:p14="http://schemas.microsoft.com/office/powerpoint/2010/main" val="399495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486" y="121806"/>
            <a:ext cx="5175306" cy="1725102"/>
          </a:xfrm>
        </p:spPr>
      </p:pic>
      <p:sp>
        <p:nvSpPr>
          <p:cNvPr id="4" name="Rectangle 3"/>
          <p:cNvSpPr/>
          <p:nvPr/>
        </p:nvSpPr>
        <p:spPr>
          <a:xfrm>
            <a:off x="295747" y="1846908"/>
            <a:ext cx="6096000" cy="1077218"/>
          </a:xfrm>
          <a:prstGeom prst="rect">
            <a:avLst/>
          </a:prstGeom>
        </p:spPr>
        <p:txBody>
          <a:bodyPr>
            <a:spAutoFit/>
          </a:bodyPr>
          <a:lstStyle/>
          <a:p>
            <a:r>
              <a:rPr lang="uk-UA" sz="1600" dirty="0"/>
              <a:t>Travis CI і CircleCI дуже схожі</a:t>
            </a:r>
            <a:r>
              <a:rPr lang="en-US" sz="1600" dirty="0"/>
              <a:t>. </a:t>
            </a:r>
            <a:r>
              <a:rPr lang="uk-UA" sz="1600" dirty="0"/>
              <a:t>Обидві системи: </a:t>
            </a:r>
          </a:p>
          <a:p>
            <a:pPr marL="285750" indent="-285750">
              <a:buFont typeface="Arial" panose="020B0604020202020204" pitchFamily="34" charset="0"/>
              <a:buChar char="•"/>
            </a:pPr>
            <a:r>
              <a:rPr lang="uk-UA" sz="1600" dirty="0"/>
              <a:t>використовують файли конфігурації в форматі YAML;</a:t>
            </a:r>
          </a:p>
          <a:p>
            <a:pPr marL="285750" indent="-285750">
              <a:buFont typeface="Arial" panose="020B0604020202020204" pitchFamily="34" charset="0"/>
              <a:buChar char="•"/>
            </a:pPr>
            <a:r>
              <a:rPr lang="uk-UA" sz="1600" dirty="0"/>
              <a:t>Розгорнуті в хмарі; </a:t>
            </a:r>
          </a:p>
          <a:p>
            <a:pPr marL="285750" indent="-285750">
              <a:buFont typeface="Arial" panose="020B0604020202020204" pitchFamily="34" charset="0"/>
              <a:buChar char="•"/>
            </a:pPr>
            <a:r>
              <a:rPr lang="uk-UA" sz="1600" dirty="0"/>
              <a:t>підтримують Docker для запуску тестів.</a:t>
            </a:r>
          </a:p>
        </p:txBody>
      </p:sp>
      <p:sp>
        <p:nvSpPr>
          <p:cNvPr id="5" name="Rectangle 4"/>
          <p:cNvSpPr/>
          <p:nvPr/>
        </p:nvSpPr>
        <p:spPr>
          <a:xfrm>
            <a:off x="4813424" y="3047237"/>
            <a:ext cx="3606299" cy="2800767"/>
          </a:xfrm>
          <a:prstGeom prst="rect">
            <a:avLst/>
          </a:prstGeom>
        </p:spPr>
        <p:txBody>
          <a:bodyPr wrap="square">
            <a:spAutoFit/>
          </a:bodyPr>
          <a:lstStyle/>
          <a:p>
            <a:r>
              <a:rPr lang="uk-UA" sz="1600" b="1" dirty="0"/>
              <a:t>Build matrix </a:t>
            </a:r>
            <a:r>
              <a:rPr lang="uk-UA" sz="1600" dirty="0"/>
              <a:t>— це інструмент, який дозволяє виконувати тести, використовуючи різні версії мов і пакетів. Він має багаті можливості з налаштування. Наприклад, при невдалих складаннях у деяких оточеннях система може видати попередження, але складання повністю не вважатиметься невдалим (це зручно при використанні dev-версій пакетів).</a:t>
            </a:r>
          </a:p>
        </p:txBody>
      </p:sp>
      <p:pic>
        <p:nvPicPr>
          <p:cNvPr id="6" name="Picture 5"/>
          <p:cNvPicPr>
            <a:picLocks noChangeAspect="1"/>
          </p:cNvPicPr>
          <p:nvPr/>
        </p:nvPicPr>
        <p:blipFill>
          <a:blip r:embed="rId3"/>
          <a:stretch>
            <a:fillRect/>
          </a:stretch>
        </p:blipFill>
        <p:spPr>
          <a:xfrm>
            <a:off x="295747" y="3234051"/>
            <a:ext cx="4366788" cy="3499932"/>
          </a:xfrm>
          <a:prstGeom prst="rect">
            <a:avLst/>
          </a:prstGeom>
        </p:spPr>
      </p:pic>
      <p:pic>
        <p:nvPicPr>
          <p:cNvPr id="23" name="Picture 22"/>
          <p:cNvPicPr>
            <a:picLocks noChangeAspect="1"/>
          </p:cNvPicPr>
          <p:nvPr/>
        </p:nvPicPr>
        <p:blipFill>
          <a:blip r:embed="rId4"/>
          <a:stretch>
            <a:fillRect/>
          </a:stretch>
        </p:blipFill>
        <p:spPr>
          <a:xfrm>
            <a:off x="8600792" y="3149144"/>
            <a:ext cx="3390900" cy="3076575"/>
          </a:xfrm>
          <a:prstGeom prst="rect">
            <a:avLst/>
          </a:prstGeom>
        </p:spPr>
      </p:pic>
    </p:spTree>
    <p:extLst>
      <p:ext uri="{BB962C8B-B14F-4D97-AF65-F5344CB8AC3E}">
        <p14:creationId xmlns:p14="http://schemas.microsoft.com/office/powerpoint/2010/main" val="68901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739081" y="0"/>
            <a:ext cx="4677954" cy="1580030"/>
          </a:xfrm>
          <a:prstGeom prst="rect">
            <a:avLst/>
          </a:prstGeom>
        </p:spPr>
      </p:pic>
      <p:sp>
        <p:nvSpPr>
          <p:cNvPr id="4" name="Rectangle 3"/>
          <p:cNvSpPr/>
          <p:nvPr/>
        </p:nvSpPr>
        <p:spPr>
          <a:xfrm>
            <a:off x="259533" y="2119379"/>
            <a:ext cx="10903390" cy="3293209"/>
          </a:xfrm>
          <a:prstGeom prst="rect">
            <a:avLst/>
          </a:prstGeom>
        </p:spPr>
        <p:txBody>
          <a:bodyPr wrap="square">
            <a:spAutoFit/>
          </a:bodyPr>
          <a:lstStyle/>
          <a:p>
            <a:pPr marL="285750" indent="-285750">
              <a:buFont typeface="Arial" panose="020B0604020202020204" pitchFamily="34" charset="0"/>
              <a:buChar char="•"/>
            </a:pPr>
            <a:r>
              <a:rPr lang="uk-UA" sz="1600" dirty="0"/>
              <a:t>Налаштування білд-пайплайнів через веб-інтерфейс TeamCity або створення їх програмним способом (за допомогою коду), використовуючи типовий DSL. Пайплайн-конфігурації як код полегшують їх використання та дозволяють тримати ситуацію під контролем у міру зростання проектів. </a:t>
            </a:r>
          </a:p>
          <a:p>
            <a:pPr marL="285750" indent="-285750">
              <a:buFont typeface="Arial" panose="020B0604020202020204" pitchFamily="34" charset="0"/>
              <a:buChar char="•"/>
            </a:pPr>
            <a:r>
              <a:rPr lang="uk-UA" sz="1600" dirty="0"/>
              <a:t>TeamCity організовує чітку роботу збірок та тестів за рахунок оптимізації черги збірок, перевикористання артефактів попередніх зборок та запуску мінімального набору кроків у пайплайні. Це дозволяє щоденно заощаджувати від 30% загального часу збірок. </a:t>
            </a:r>
          </a:p>
          <a:p>
            <a:pPr marL="285750" indent="-285750">
              <a:buFont typeface="Arial" panose="020B0604020202020204" pitchFamily="34" charset="0"/>
              <a:buChar char="•"/>
            </a:pPr>
            <a:r>
              <a:rPr lang="uk-UA" sz="1600" dirty="0"/>
              <a:t>Шаблони конфігурацій складання значно спрощують створення однакових налаштувань у різних проектах. Шаблони збирання дозволяють забути про складне налаштування CI/CD-пайплайну з нуля для кожного проекту. </a:t>
            </a:r>
          </a:p>
          <a:p>
            <a:pPr marL="285750" indent="-285750">
              <a:buFont typeface="Arial" panose="020B0604020202020204" pitchFamily="34" charset="0"/>
              <a:buChar char="•"/>
            </a:pPr>
            <a:r>
              <a:rPr lang="uk-UA" sz="1600" dirty="0"/>
              <a:t>Практично будь-яка функціональність TeamCity доступна через RESTful API, який дозволяє інтегрувати продукт із вашими програмами або взаємодіяти з ними, використовуючи скрипти. </a:t>
            </a:r>
          </a:p>
          <a:p>
            <a:pPr marL="285750" indent="-285750">
              <a:buFont typeface="Arial" panose="020B0604020202020204" pitchFamily="34" charset="0"/>
              <a:buChar char="•"/>
            </a:pPr>
            <a:r>
              <a:rPr lang="uk-UA" sz="1600" dirty="0"/>
              <a:t>TeamCity підтримує всі мови програмування та інтегрується з популярними інструментами збирання та тестування ПЗ. Можна створювати та автоматизувати DevOps-пайплайни будь-якої складності та масштабу з безліччю залежностей та тригерів.</a:t>
            </a:r>
          </a:p>
        </p:txBody>
      </p:sp>
    </p:spTree>
    <p:extLst>
      <p:ext uri="{BB962C8B-B14F-4D97-AF65-F5344CB8AC3E}">
        <p14:creationId xmlns:p14="http://schemas.microsoft.com/office/powerpoint/2010/main" val="1890286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532" y="252073"/>
            <a:ext cx="11806096" cy="6206718"/>
          </a:xfrm>
        </p:spPr>
      </p:pic>
    </p:spTree>
    <p:extLst>
      <p:ext uri="{BB962C8B-B14F-4D97-AF65-F5344CB8AC3E}">
        <p14:creationId xmlns:p14="http://schemas.microsoft.com/office/powerpoint/2010/main" val="1992114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873" y="188637"/>
            <a:ext cx="7143750" cy="1143000"/>
          </a:xfrm>
        </p:spPr>
      </p:pic>
      <p:sp>
        <p:nvSpPr>
          <p:cNvPr id="4" name="Rectangle 3"/>
          <p:cNvSpPr/>
          <p:nvPr/>
        </p:nvSpPr>
        <p:spPr>
          <a:xfrm>
            <a:off x="304799" y="1531493"/>
            <a:ext cx="10885283" cy="3046988"/>
          </a:xfrm>
          <a:prstGeom prst="rect">
            <a:avLst/>
          </a:prstGeom>
        </p:spPr>
        <p:txBody>
          <a:bodyPr wrap="square">
            <a:spAutoFit/>
          </a:bodyPr>
          <a:lstStyle/>
          <a:p>
            <a:r>
              <a:rPr lang="uk-UA" sz="1600" b="1" dirty="0"/>
              <a:t>Buddy</a:t>
            </a:r>
            <a:r>
              <a:rPr lang="uk-UA" sz="1600" dirty="0"/>
              <a:t> — це програмне забезпечення CI/CD, яке створює, тестує та розгортає веб-сайти та програми за допомогою коду з GitHub, Bitbucket та GitLab. Він використовує контейнери Docker з встановленими мовами та платформами. </a:t>
            </a:r>
            <a:endParaRPr lang="en-US" sz="1600" dirty="0"/>
          </a:p>
          <a:p>
            <a:endParaRPr lang="en-US" sz="1600" dirty="0"/>
          </a:p>
          <a:p>
            <a:r>
              <a:rPr lang="uk-UA" sz="1600" dirty="0"/>
              <a:t>Ключові особливості:</a:t>
            </a:r>
            <a:endParaRPr lang="en-US" sz="1600" dirty="0"/>
          </a:p>
          <a:p>
            <a:pPr marL="285750" indent="-285750">
              <a:buFont typeface="Arial" panose="020B0604020202020204" pitchFamily="34" charset="0"/>
              <a:buChar char="•"/>
            </a:pPr>
            <a:r>
              <a:rPr lang="uk-UA" sz="1600" dirty="0"/>
              <a:t>Зручне налаштування образів на основі Docker як тестове середовище; </a:t>
            </a:r>
            <a:endParaRPr lang="en-US" sz="1600" dirty="0"/>
          </a:p>
          <a:p>
            <a:pPr marL="285750" indent="-285750">
              <a:buFont typeface="Arial" panose="020B0604020202020204" pitchFamily="34" charset="0"/>
              <a:buChar char="•"/>
            </a:pPr>
            <a:r>
              <a:rPr lang="uk-UA" sz="1600" dirty="0"/>
              <a:t>забезпечує інтелектуальне виявлення змін, сучасне кешування, паралелізм та всебічну оптимізацію; </a:t>
            </a:r>
            <a:endParaRPr lang="en-US" sz="1600" dirty="0"/>
          </a:p>
          <a:p>
            <a:pPr marL="285750" indent="-285750">
              <a:buFont typeface="Arial" panose="020B0604020202020204" pitchFamily="34" charset="0"/>
              <a:buChar char="•"/>
            </a:pPr>
            <a:r>
              <a:rPr lang="uk-UA" sz="1600" dirty="0"/>
              <a:t>створює, налаштовує та повторно використовує збірки та тестові середовища; </a:t>
            </a:r>
            <a:endParaRPr lang="en-US" sz="1600" dirty="0"/>
          </a:p>
          <a:p>
            <a:pPr marL="285750" indent="-285750">
              <a:buFont typeface="Arial" panose="020B0604020202020204" pitchFamily="34" charset="0"/>
              <a:buChar char="•"/>
            </a:pPr>
            <a:r>
              <a:rPr lang="uk-UA" sz="1600" dirty="0"/>
              <a:t>має прості та зашифровані, фіксовані та встановлювані області: робоча область, проект, конвеєр, дії; включає підключення сервісів Elastic, MariaDB, Memcached, Mongo, PostgreSQL, RabbitMQ, Redis, Selenium Chrome та Firefox; </a:t>
            </a:r>
            <a:endParaRPr lang="en-US" sz="1600" dirty="0"/>
          </a:p>
          <a:p>
            <a:pPr marL="285750" indent="-285750">
              <a:buFont typeface="Arial" panose="020B0604020202020204" pitchFamily="34" charset="0"/>
              <a:buChar char="•"/>
            </a:pPr>
            <a:r>
              <a:rPr lang="uk-UA" sz="1600" dirty="0"/>
              <a:t>проводить моніторинг з прогресом та логуванням у реальному часі, має необмежену історію; </a:t>
            </a:r>
          </a:p>
          <a:p>
            <a:pPr marL="285750" indent="-285750">
              <a:buFont typeface="Arial" panose="020B0604020202020204" pitchFamily="34" charset="0"/>
              <a:buChar char="•"/>
            </a:pPr>
            <a:r>
              <a:rPr lang="uk-UA" sz="1600" dirty="0"/>
              <a:t>керує робочими процесами за допомогою шаблонів для клонування, експорту та імпорту конвеєрів; </a:t>
            </a:r>
            <a:endParaRPr lang="en-US" sz="1600" dirty="0"/>
          </a:p>
          <a:p>
            <a:pPr marL="285750" indent="-285750">
              <a:buFont typeface="Arial" panose="020B0604020202020204" pitchFamily="34" charset="0"/>
              <a:buChar char="•"/>
            </a:pPr>
            <a:r>
              <a:rPr lang="uk-UA" sz="1600" dirty="0"/>
              <a:t>надає хороший рівень підтримки та інтеграції з Git; пропонує безкоштовну ліцензію.</a:t>
            </a:r>
          </a:p>
        </p:txBody>
      </p:sp>
    </p:spTree>
    <p:extLst>
      <p:ext uri="{BB962C8B-B14F-4D97-AF65-F5344CB8AC3E}">
        <p14:creationId xmlns:p14="http://schemas.microsoft.com/office/powerpoint/2010/main" val="343786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675" y="107156"/>
            <a:ext cx="7143750" cy="1143000"/>
          </a:xfrm>
        </p:spPr>
      </p:pic>
      <p:sp>
        <p:nvSpPr>
          <p:cNvPr id="4" name="Rectangle 3"/>
          <p:cNvSpPr/>
          <p:nvPr/>
        </p:nvSpPr>
        <p:spPr>
          <a:xfrm>
            <a:off x="91853" y="1775257"/>
            <a:ext cx="11777240" cy="3293209"/>
          </a:xfrm>
          <a:prstGeom prst="rect">
            <a:avLst/>
          </a:prstGeom>
        </p:spPr>
        <p:txBody>
          <a:bodyPr wrap="square">
            <a:spAutoFit/>
          </a:bodyPr>
          <a:lstStyle/>
          <a:p>
            <a:r>
              <a:rPr lang="uk-UA" sz="1600" dirty="0"/>
              <a:t>GitLab </a:t>
            </a:r>
            <a:r>
              <a:rPr lang="en-US" sz="1600" dirty="0"/>
              <a:t>CI/CD</a:t>
            </a:r>
            <a:r>
              <a:rPr lang="uk-UA" sz="1600" dirty="0"/>
              <a:t>– це набір інструментів для керування різними аспектами життєвого циклу розробки програмного забезпечення. Основним продуктом є веб-менеджер репозиторію Git з такими функціями, як відстеження проблем, аналітика та вікі. GitLab дозволяє запускати складання, тести та розгортати код при кожній фіксації або надсиланні. Ви можете створювати завдання на віртуальній машині, контейнері Docker або іншому сервері. </a:t>
            </a:r>
            <a:endParaRPr lang="en-US" sz="1600" dirty="0"/>
          </a:p>
          <a:p>
            <a:endParaRPr lang="en-US" sz="1600" dirty="0"/>
          </a:p>
          <a:p>
            <a:r>
              <a:rPr lang="uk-UA" sz="1600" dirty="0"/>
              <a:t>Ключові особливості:</a:t>
            </a:r>
            <a:endParaRPr lang="en-US" sz="1600" dirty="0"/>
          </a:p>
          <a:p>
            <a:pPr marL="285750" indent="-285750">
              <a:buFont typeface="Arial" panose="020B0604020202020204" pitchFamily="34" charset="0"/>
              <a:buChar char="•"/>
            </a:pPr>
            <a:r>
              <a:rPr lang="uk-UA" sz="1600" dirty="0"/>
              <a:t>включає перегляд, створення та управління кодом та даними проекту за допомогою інструментів розгалуження; </a:t>
            </a:r>
            <a:endParaRPr lang="en-US" sz="1600" dirty="0"/>
          </a:p>
          <a:p>
            <a:pPr marL="285750" indent="-285750">
              <a:buFont typeface="Arial" panose="020B0604020202020204" pitchFamily="34" charset="0"/>
              <a:buChar char="•"/>
            </a:pPr>
            <a:r>
              <a:rPr lang="uk-UA" sz="1600" dirty="0"/>
              <a:t>надає єдине джерело достовірної інформації та масштабованість для спільної роботи над проектами та кодом; </a:t>
            </a:r>
            <a:endParaRPr lang="en-US" sz="1600" dirty="0"/>
          </a:p>
          <a:p>
            <a:pPr marL="285750" indent="-285750">
              <a:buFont typeface="Arial" panose="020B0604020202020204" pitchFamily="34" charset="0"/>
              <a:buChar char="•"/>
            </a:pPr>
            <a:r>
              <a:rPr lang="uk-UA" sz="1600" dirty="0"/>
              <a:t>допомагає групам доставки повністю впровадити CI за рахунок автоматизації збирання, інтеграції та перевірки вихідних кодів; </a:t>
            </a:r>
            <a:endParaRPr lang="en-US" sz="1600" dirty="0"/>
          </a:p>
          <a:p>
            <a:pPr marL="285750" indent="-285750">
              <a:buFont typeface="Arial" panose="020B0604020202020204" pitchFamily="34" charset="0"/>
              <a:buChar char="•"/>
            </a:pPr>
            <a:r>
              <a:rPr lang="uk-UA" sz="1600" dirty="0"/>
              <a:t>забезпечує сканування контейнерів, статичне тестування безпеки додатків (SAST), динамічне тестування безпеки додатків (DAST) та сканування залежностей; </a:t>
            </a:r>
            <a:endParaRPr lang="en-US" sz="1600" dirty="0"/>
          </a:p>
          <a:p>
            <a:pPr marL="285750" indent="-285750">
              <a:buFont typeface="Arial" panose="020B0604020202020204" pitchFamily="34" charset="0"/>
              <a:buChar char="•"/>
            </a:pPr>
            <a:r>
              <a:rPr lang="uk-UA" sz="1600" dirty="0"/>
              <a:t>допомагає автоматизувати та скоротити випуск та доставку додатків; </a:t>
            </a:r>
            <a:endParaRPr lang="en-US" sz="1600" dirty="0"/>
          </a:p>
          <a:p>
            <a:pPr marL="285750" indent="-285750">
              <a:buFont typeface="Arial" panose="020B0604020202020204" pitchFamily="34" charset="0"/>
              <a:buChar char="•"/>
            </a:pPr>
            <a:r>
              <a:rPr lang="uk-UA" sz="1600" dirty="0"/>
              <a:t>пропонує хостинг SaaS у GitLab або у вашому локальному екземплярі та/або у загальнодоступній хмарі.</a:t>
            </a:r>
          </a:p>
        </p:txBody>
      </p:sp>
    </p:spTree>
    <p:extLst>
      <p:ext uri="{BB962C8B-B14F-4D97-AF65-F5344CB8AC3E}">
        <p14:creationId xmlns:p14="http://schemas.microsoft.com/office/powerpoint/2010/main" val="332935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32" y="117696"/>
            <a:ext cx="11660863" cy="6636190"/>
          </a:xfrm>
        </p:spPr>
        <p:txBody>
          <a:bodyPr>
            <a:normAutofit/>
          </a:bodyPr>
          <a:lstStyle/>
          <a:p>
            <a:pPr marL="0" indent="0" algn="ctr">
              <a:buNone/>
            </a:pPr>
            <a:r>
              <a:rPr lang="ru-RU" sz="1800" b="1" dirty="0"/>
              <a:t>Безперервна інтеграція/Безперервне розгортання (</a:t>
            </a:r>
            <a:r>
              <a:rPr lang="en-US" sz="1800" b="1" dirty="0"/>
              <a:t>CI/CD)</a:t>
            </a:r>
          </a:p>
          <a:p>
            <a:pPr marL="0" indent="0">
              <a:buNone/>
            </a:pPr>
            <a:r>
              <a:rPr lang="ru-RU" sz="1800" b="1" dirty="0"/>
              <a:t>Безперервна інтеграція</a:t>
            </a:r>
          </a:p>
          <a:p>
            <a:pPr marL="0" indent="0">
              <a:buNone/>
            </a:pPr>
            <a:r>
              <a:rPr lang="ru-RU" sz="1800" dirty="0"/>
              <a:t>Ідея безперервної інтеграції полягає в тому, що ви, і всі інші розробники проекту, </a:t>
            </a:r>
            <a:r>
              <a:rPr lang="ru-RU" sz="1800" u="sng" dirty="0"/>
              <a:t>постійно поєднуєте зроблені вами зміни з основною гілкою існуючого застосунку</a:t>
            </a:r>
            <a:r>
              <a:rPr lang="ru-RU" sz="1800" dirty="0"/>
              <a:t>. Це означає, що будь-який набір змін буде невеликим, а потенціал для проблем низьким. Якщо кожен використовує основну гілку, будь-хто, хто перевіряє </a:t>
            </a:r>
            <a:r>
              <a:rPr lang="ru-RU" sz="1800" u="sng" dirty="0"/>
              <a:t>код, матиме останню версію</a:t>
            </a:r>
            <a:r>
              <a:rPr lang="ru-RU" sz="1800" dirty="0"/>
              <a:t> того, що розробляють всі інші.</a:t>
            </a:r>
          </a:p>
          <a:p>
            <a:pPr marL="0" indent="0">
              <a:buNone/>
            </a:pPr>
            <a:r>
              <a:rPr lang="ru-RU" sz="1800" dirty="0"/>
              <a:t>В межах цього процесу розробники, як очікується, виконують ретельне, і, як правило, </a:t>
            </a:r>
            <a:r>
              <a:rPr lang="ru-RU" sz="1800" u="sng" dirty="0"/>
              <a:t>автоматизоване тестування свого коду перед об'єднанням з основною гілкою</a:t>
            </a:r>
            <a:r>
              <a:rPr lang="ru-RU" sz="1800" dirty="0"/>
              <a:t>. Ідея такої роботи полягає в тому, щоб більшість проблем були знайдені, перш ніж вони переростуть у більш серйозну проблему.</a:t>
            </a:r>
          </a:p>
          <a:p>
            <a:pPr marL="0" indent="0">
              <a:buNone/>
            </a:pPr>
            <a:endParaRPr lang="en-US" sz="1800" dirty="0"/>
          </a:p>
          <a:p>
            <a:pPr marL="0" indent="0">
              <a:buNone/>
            </a:pPr>
            <a:r>
              <a:rPr lang="ru-RU" sz="1800" dirty="0"/>
              <a:t>Процес безперервної інтеграції забезпечує низку додаткових переваг, оскільки кожен </a:t>
            </a:r>
            <a:r>
              <a:rPr lang="en-US" sz="1800" dirty="0"/>
              <a:t>commit </a:t>
            </a:r>
            <a:r>
              <a:rPr lang="ru-RU" sz="1800" dirty="0"/>
              <a:t>надає можливість системі виконувати додаткові завдання. Наприклад, конвеєр може бути налаштований для виконання наступних завдань:</a:t>
            </a:r>
          </a:p>
          <a:p>
            <a:r>
              <a:rPr lang="ru-RU" sz="1800" dirty="0"/>
              <a:t>Компіляція коду</a:t>
            </a:r>
          </a:p>
          <a:p>
            <a:r>
              <a:rPr lang="ru-RU" sz="1800" dirty="0"/>
              <a:t>Виконання модульного тестування (</a:t>
            </a:r>
            <a:r>
              <a:rPr lang="en-US" sz="1800" dirty="0"/>
              <a:t>Unit test execution)</a:t>
            </a:r>
          </a:p>
          <a:p>
            <a:r>
              <a:rPr lang="ru-RU" sz="1800" dirty="0"/>
              <a:t>Статичний аналіз коду</a:t>
            </a:r>
          </a:p>
          <a:p>
            <a:r>
              <a:rPr lang="ru-RU" sz="1800" dirty="0"/>
              <a:t>Інтеграційне тестування</a:t>
            </a:r>
          </a:p>
          <a:p>
            <a:r>
              <a:rPr lang="ru-RU" sz="1800" dirty="0"/>
              <a:t>Керування пакетами та керування версіями</a:t>
            </a:r>
          </a:p>
          <a:p>
            <a:r>
              <a:rPr lang="ru-RU" sz="1800" dirty="0"/>
              <a:t>Публікація версії пакету до </a:t>
            </a:r>
            <a:r>
              <a:rPr lang="en-US" sz="1800" dirty="0" err="1"/>
              <a:t>Docker</a:t>
            </a:r>
            <a:r>
              <a:rPr lang="en-US" sz="1800" dirty="0"/>
              <a:t> Hub </a:t>
            </a:r>
            <a:r>
              <a:rPr lang="ru-RU" sz="1800" dirty="0"/>
              <a:t>або інших сховищ пакетів</a:t>
            </a:r>
          </a:p>
        </p:txBody>
      </p:sp>
    </p:spTree>
    <p:extLst>
      <p:ext uri="{BB962C8B-B14F-4D97-AF65-F5344CB8AC3E}">
        <p14:creationId xmlns:p14="http://schemas.microsoft.com/office/powerpoint/2010/main" val="65603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8158" y="456139"/>
            <a:ext cx="7750143" cy="1771793"/>
          </a:xfrm>
          <a:prstGeom prst="rect">
            <a:avLst/>
          </a:prstGeom>
        </p:spPr>
      </p:pic>
      <p:sp>
        <p:nvSpPr>
          <p:cNvPr id="2" name="Rectangle 1"/>
          <p:cNvSpPr/>
          <p:nvPr/>
        </p:nvSpPr>
        <p:spPr>
          <a:xfrm>
            <a:off x="132784" y="0"/>
            <a:ext cx="11817790" cy="584775"/>
          </a:xfrm>
          <a:prstGeom prst="rect">
            <a:avLst/>
          </a:prstGeom>
        </p:spPr>
        <p:txBody>
          <a:bodyPr wrap="square">
            <a:spAutoFit/>
          </a:bodyPr>
          <a:lstStyle/>
          <a:p>
            <a:r>
              <a:rPr lang="uk-UA" sz="1600" dirty="0"/>
              <a:t>Для кожного запущеного комміту запускається пайплайн. Нижче можна побачити перелік пайплайнів, які запускалися для різних коммітів.</a:t>
            </a:r>
          </a:p>
        </p:txBody>
      </p:sp>
      <p:sp>
        <p:nvSpPr>
          <p:cNvPr id="5" name="Rectangle 4"/>
          <p:cNvSpPr/>
          <p:nvPr/>
        </p:nvSpPr>
        <p:spPr>
          <a:xfrm>
            <a:off x="132783" y="2265623"/>
            <a:ext cx="11899271" cy="584775"/>
          </a:xfrm>
          <a:prstGeom prst="rect">
            <a:avLst/>
          </a:prstGeom>
        </p:spPr>
        <p:txBody>
          <a:bodyPr wrap="square">
            <a:spAutoFit/>
          </a:bodyPr>
          <a:lstStyle/>
          <a:p>
            <a:r>
              <a:rPr lang="uk-UA" sz="1600" dirty="0"/>
              <a:t>Пайплайн складається із кроків (steps). Степи, своєю чергою, складаються із завдань (jobs). Нижче можна побачити розгорнуту структуру пайплайну. Колонки Setup, Code_quality і далі це steps. Кожен блок із зеленою іконкою – це окрема job.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58" y="2887350"/>
            <a:ext cx="7590575" cy="1735314"/>
          </a:xfrm>
          <a:prstGeom prst="rect">
            <a:avLst/>
          </a:prstGeom>
        </p:spPr>
      </p:pic>
      <p:sp>
        <p:nvSpPr>
          <p:cNvPr id="7" name="Rectangle 6"/>
          <p:cNvSpPr/>
          <p:nvPr/>
        </p:nvSpPr>
        <p:spPr>
          <a:xfrm>
            <a:off x="132783" y="4622664"/>
            <a:ext cx="11826842" cy="830997"/>
          </a:xfrm>
          <a:prstGeom prst="rect">
            <a:avLst/>
          </a:prstGeom>
        </p:spPr>
        <p:txBody>
          <a:bodyPr wrap="square">
            <a:spAutoFit/>
          </a:bodyPr>
          <a:lstStyle/>
          <a:p>
            <a:r>
              <a:rPr lang="uk-UA" sz="1600" dirty="0"/>
              <a:t>Якщо одна з </a:t>
            </a:r>
            <a:r>
              <a:rPr lang="en-US" sz="1600" dirty="0"/>
              <a:t>jobs</a:t>
            </a:r>
            <a:r>
              <a:rPr lang="uk-UA" sz="1600" dirty="0"/>
              <a:t> падає, пайплайн зупиняється. У цей момент ясно видно вигоду від зв'язки хостинг-репозиторію та пайплайну: якщо для останнього комміту в мерж-реквесті впав пайплайн, смержити такий реквест не вдасться. Це не допустить влучення в стабільні гілки коду, який, наприклад, не проходить перевірку лінтерів або тестів.</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58" y="5558828"/>
            <a:ext cx="7982184" cy="982300"/>
          </a:xfrm>
          <a:prstGeom prst="rect">
            <a:avLst/>
          </a:prstGeom>
        </p:spPr>
      </p:pic>
    </p:spTree>
    <p:extLst>
      <p:ext uri="{BB962C8B-B14F-4D97-AF65-F5344CB8AC3E}">
        <p14:creationId xmlns:p14="http://schemas.microsoft.com/office/powerpoint/2010/main" val="3419189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77" y="153909"/>
            <a:ext cx="11162923" cy="416459"/>
          </a:xfrm>
        </p:spPr>
        <p:txBody>
          <a:bodyPr>
            <a:normAutofit/>
          </a:bodyPr>
          <a:lstStyle/>
          <a:p>
            <a:pPr marL="0" indent="0">
              <a:buNone/>
            </a:pPr>
            <a:r>
              <a:rPr lang="uk-UA" sz="1600" dirty="0"/>
              <a:t>Пайплайн описується у файлі </a:t>
            </a:r>
            <a:r>
              <a:rPr lang="uk-UA" sz="1600" b="1" dirty="0"/>
              <a:t>.gitlab-ci.yml</a:t>
            </a:r>
            <a:r>
              <a:rPr lang="uk-UA" sz="1600" dirty="0"/>
              <a:t>, який має лежати у кореневій папці репозиторію.</a:t>
            </a:r>
          </a:p>
        </p:txBody>
      </p:sp>
      <p:pic>
        <p:nvPicPr>
          <p:cNvPr id="2" name="Picture 1"/>
          <p:cNvPicPr>
            <a:picLocks noChangeAspect="1"/>
          </p:cNvPicPr>
          <p:nvPr/>
        </p:nvPicPr>
        <p:blipFill>
          <a:blip r:embed="rId2"/>
          <a:stretch>
            <a:fillRect/>
          </a:stretch>
        </p:blipFill>
        <p:spPr>
          <a:xfrm>
            <a:off x="239252" y="429002"/>
            <a:ext cx="2950102" cy="1893212"/>
          </a:xfrm>
          <a:prstGeom prst="rect">
            <a:avLst/>
          </a:prstGeom>
        </p:spPr>
      </p:pic>
      <p:sp>
        <p:nvSpPr>
          <p:cNvPr id="4" name="Rectangle 3"/>
          <p:cNvSpPr/>
          <p:nvPr/>
        </p:nvSpPr>
        <p:spPr>
          <a:xfrm>
            <a:off x="3313568" y="429002"/>
            <a:ext cx="8646059" cy="2031325"/>
          </a:xfrm>
          <a:prstGeom prst="rect">
            <a:avLst/>
          </a:prstGeom>
        </p:spPr>
        <p:txBody>
          <a:bodyPr wrap="square">
            <a:spAutoFit/>
          </a:bodyPr>
          <a:lstStyle/>
          <a:p>
            <a:r>
              <a:rPr lang="uk-UA" sz="1400" b="1" dirty="0"/>
              <a:t>image</a:t>
            </a:r>
            <a:r>
              <a:rPr lang="uk-UA" sz="1400" dirty="0"/>
              <a:t> — вказує на те, в якому докер-контейнері повинен запускатися пайплайн. В даному випадку ми хочемо запускатися в умовному Linux, на якому встановлена ​​восьма версія Node.js. </a:t>
            </a:r>
            <a:endParaRPr lang="en-US" sz="1400" dirty="0"/>
          </a:p>
          <a:p>
            <a:r>
              <a:rPr lang="uk-UA" sz="1400" b="1" dirty="0"/>
              <a:t>variables</a:t>
            </a:r>
            <a:r>
              <a:rPr lang="uk-UA" sz="1400" dirty="0"/>
              <a:t> – дозволяє явно визначити змінні оточення під час роботи пайплайну. У нашому прикладі беремо вбудовану змінну, яка містить ім'я енвайронмента, для якого працює пайплайн, і перепривласнює його в змінну, яка буде доступна всередині упакованої програми. В даному випадку це робилося для інтеграції із системою трекінгу помилок – Sentry.</a:t>
            </a:r>
            <a:endParaRPr lang="en-US" sz="1400" dirty="0"/>
          </a:p>
          <a:p>
            <a:r>
              <a:rPr lang="uk-UA" sz="1400" b="1" dirty="0"/>
              <a:t>stages </a:t>
            </a:r>
            <a:r>
              <a:rPr lang="uk-UA" sz="1400" dirty="0"/>
              <a:t>- Визначає черговість виконання завдань. Прописуються залежності, лінтимо скрипти та стилі, потім тестуємо, після чого вже можемо деплоїти. Виглядає як масив значень, які застосовуються для маркування завдань.</a:t>
            </a:r>
          </a:p>
        </p:txBody>
      </p:sp>
      <p:pic>
        <p:nvPicPr>
          <p:cNvPr id="5" name="Picture 4"/>
          <p:cNvPicPr>
            <a:picLocks noChangeAspect="1"/>
          </p:cNvPicPr>
          <p:nvPr/>
        </p:nvPicPr>
        <p:blipFill>
          <a:blip r:embed="rId3"/>
          <a:stretch>
            <a:fillRect/>
          </a:stretch>
        </p:blipFill>
        <p:spPr>
          <a:xfrm>
            <a:off x="239252" y="2460327"/>
            <a:ext cx="3920151" cy="4349566"/>
          </a:xfrm>
          <a:prstGeom prst="rect">
            <a:avLst/>
          </a:prstGeom>
        </p:spPr>
      </p:pic>
      <p:sp>
        <p:nvSpPr>
          <p:cNvPr id="6" name="Rectangle 5"/>
          <p:cNvSpPr/>
          <p:nvPr/>
        </p:nvSpPr>
        <p:spPr>
          <a:xfrm>
            <a:off x="6301212" y="2618762"/>
            <a:ext cx="5658415" cy="2677656"/>
          </a:xfrm>
          <a:prstGeom prst="rect">
            <a:avLst/>
          </a:prstGeom>
        </p:spPr>
        <p:txBody>
          <a:bodyPr wrap="square">
            <a:spAutoFit/>
          </a:bodyPr>
          <a:lstStyle/>
          <a:p>
            <a:r>
              <a:rPr lang="uk-UA" sz="1400" b="1" dirty="0"/>
              <a:t>jobs</a:t>
            </a:r>
            <a:r>
              <a:rPr lang="uk-UA" sz="1400" dirty="0"/>
              <a:t> - далі від кореня вказуються назви завдань і потім углиб - їх опис. Ключовими параметрами </a:t>
            </a:r>
            <a:r>
              <a:rPr lang="en-US" sz="1400" dirty="0"/>
              <a:t>job</a:t>
            </a:r>
            <a:r>
              <a:rPr lang="uk-UA" sz="1400" dirty="0"/>
              <a:t> є стейджі, тобто прив'язки конкретного </a:t>
            </a:r>
            <a:r>
              <a:rPr lang="en-US" sz="1400" dirty="0"/>
              <a:t>job</a:t>
            </a:r>
            <a:r>
              <a:rPr lang="uk-UA" sz="1400" dirty="0"/>
              <a:t> до стейджу. Це визначає, після яких </a:t>
            </a:r>
            <a:r>
              <a:rPr lang="en-US" sz="1400" dirty="0"/>
              <a:t>job</a:t>
            </a:r>
            <a:r>
              <a:rPr lang="uk-UA" sz="1400" dirty="0"/>
              <a:t> вона буде виконана. </a:t>
            </a:r>
            <a:endParaRPr lang="en-US" sz="1400" dirty="0"/>
          </a:p>
          <a:p>
            <a:r>
              <a:rPr lang="uk-UA" sz="1400" b="1" dirty="0"/>
              <a:t>script</a:t>
            </a:r>
            <a:r>
              <a:rPr lang="uk-UA" sz="1400" dirty="0"/>
              <a:t> – набір команд, які будуть виконані у процесі роботи джоби. Для dependencies installation лише одна команда - yarn - з аргументами, які говорять не качати зайвого, якщо воно є в кеші. Подібним чином це працює з лінтом скриптів та стилів. І скрипти, і стилі прив'язані до одного стейджу. Це означає, що, по можливості, вони йдуть паралельно. </a:t>
            </a:r>
          </a:p>
          <a:p>
            <a:r>
              <a:rPr lang="uk-UA" sz="1400" b="1" dirty="0"/>
              <a:t>only</a:t>
            </a:r>
            <a:r>
              <a:rPr lang="uk-UA" sz="1400" dirty="0"/>
              <a:t> і </a:t>
            </a:r>
            <a:r>
              <a:rPr lang="uk-UA" sz="1400" b="1" dirty="0"/>
              <a:t>exlude</a:t>
            </a:r>
            <a:r>
              <a:rPr lang="uk-UA" sz="1400" dirty="0"/>
              <a:t> дозволяють визначити, коли джоба має працювати, а коли ні. Наприклад, бачимо, що лінтинг скриптів відбувається лише при змінах у рамках .ts- та .tsx-файлів, CSS- та SCSS-стилів.</a:t>
            </a:r>
          </a:p>
        </p:txBody>
      </p:sp>
      <p:pic>
        <p:nvPicPr>
          <p:cNvPr id="7" name="Picture 6"/>
          <p:cNvPicPr>
            <a:picLocks noChangeAspect="1"/>
          </p:cNvPicPr>
          <p:nvPr/>
        </p:nvPicPr>
        <p:blipFill>
          <a:blip r:embed="rId4"/>
          <a:stretch>
            <a:fillRect/>
          </a:stretch>
        </p:blipFill>
        <p:spPr>
          <a:xfrm>
            <a:off x="4372117" y="5051305"/>
            <a:ext cx="1766369" cy="1758588"/>
          </a:xfrm>
          <a:prstGeom prst="rect">
            <a:avLst/>
          </a:prstGeom>
        </p:spPr>
      </p:pic>
    </p:spTree>
    <p:extLst>
      <p:ext uri="{BB962C8B-B14F-4D97-AF65-F5344CB8AC3E}">
        <p14:creationId xmlns:p14="http://schemas.microsoft.com/office/powerpoint/2010/main" val="578082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77" y="153909"/>
            <a:ext cx="11162923" cy="6536602"/>
          </a:xfrm>
        </p:spPr>
        <p:txBody>
          <a:bodyPr>
            <a:normAutofit/>
          </a:bodyPr>
          <a:lstStyle/>
          <a:p>
            <a:pPr marL="0" indent="0">
              <a:buNone/>
            </a:pPr>
            <a:r>
              <a:rPr lang="uk-UA" sz="1600" b="1" dirty="0"/>
              <a:t>Версіонування</a:t>
            </a:r>
            <a:r>
              <a:rPr lang="uk-UA" sz="1600" dirty="0"/>
              <a:t> - одне з плутаючих завдань при побудові пайплайну. Пайплайн запускається на одному з коммітів, а версіонування саме по собі провокує створення нового комміта, в якому буде змінено версію package.json та проставлено новий тег. Нам доведеться запустити в репозиторій з пайплайну і, таким чином, один пайплайн спровокує інший пайплайн.</a:t>
            </a:r>
          </a:p>
        </p:txBody>
      </p:sp>
      <p:pic>
        <p:nvPicPr>
          <p:cNvPr id="2" name="Picture 1"/>
          <p:cNvPicPr>
            <a:picLocks noChangeAspect="1"/>
          </p:cNvPicPr>
          <p:nvPr/>
        </p:nvPicPr>
        <p:blipFill>
          <a:blip r:embed="rId2"/>
          <a:stretch>
            <a:fillRect/>
          </a:stretch>
        </p:blipFill>
        <p:spPr>
          <a:xfrm>
            <a:off x="837492" y="925009"/>
            <a:ext cx="5972175" cy="5514975"/>
          </a:xfrm>
          <a:prstGeom prst="rect">
            <a:avLst/>
          </a:prstGeom>
        </p:spPr>
      </p:pic>
      <p:sp>
        <p:nvSpPr>
          <p:cNvPr id="4" name="Rectangle 3"/>
          <p:cNvSpPr/>
          <p:nvPr/>
        </p:nvSpPr>
        <p:spPr>
          <a:xfrm>
            <a:off x="7143914" y="1066293"/>
            <a:ext cx="4409038" cy="3970318"/>
          </a:xfrm>
          <a:prstGeom prst="rect">
            <a:avLst/>
          </a:prstGeom>
        </p:spPr>
        <p:txBody>
          <a:bodyPr wrap="square">
            <a:spAutoFit/>
          </a:bodyPr>
          <a:lstStyle/>
          <a:p>
            <a:r>
              <a:rPr lang="uk-UA" sz="1400" dirty="0"/>
              <a:t>Тут описані дві аналогічні </a:t>
            </a:r>
            <a:r>
              <a:rPr lang="en-US" sz="1400" dirty="0"/>
              <a:t>job</a:t>
            </a:r>
            <a:r>
              <a:rPr lang="uk-UA" sz="1400" dirty="0"/>
              <a:t>: для інкременту мінорної та патч-версій відповідно. </a:t>
            </a:r>
            <a:endParaRPr lang="en-US" sz="1400" dirty="0"/>
          </a:p>
          <a:p>
            <a:r>
              <a:rPr lang="uk-UA" sz="1400" dirty="0"/>
              <a:t>Скрипт описує операції, які дозволять пушити з пайплайну до свого ж репозиторію: </a:t>
            </a:r>
            <a:endParaRPr lang="en-US" sz="1400" dirty="0"/>
          </a:p>
          <a:p>
            <a:pPr marL="285750" indent="-285750">
              <a:buFont typeface="Arial" panose="020B0604020202020204" pitchFamily="34" charset="0"/>
              <a:buChar char="•"/>
            </a:pPr>
            <a:r>
              <a:rPr lang="uk-UA" sz="1400" dirty="0"/>
              <a:t>Додавання приватного SSH-ключа, який зберігається в змінних оточеннях і який має доступ для пуша до репозиторій. </a:t>
            </a:r>
            <a:endParaRPr lang="en-US" sz="1400" dirty="0"/>
          </a:p>
          <a:p>
            <a:pPr marL="285750" indent="-285750">
              <a:buFont typeface="Arial" panose="020B0604020202020204" pitchFamily="34" charset="0"/>
              <a:buChar char="•"/>
            </a:pPr>
            <a:r>
              <a:rPr lang="uk-UA" sz="1400" dirty="0"/>
              <a:t>Додавання хоста репозиторію до списку відомих хостів. </a:t>
            </a:r>
            <a:endParaRPr lang="en-US" sz="1400" dirty="0"/>
          </a:p>
          <a:p>
            <a:pPr marL="285750" indent="-285750">
              <a:buFont typeface="Arial" panose="020B0604020202020204" pitchFamily="34" charset="0"/>
              <a:buChar char="•"/>
            </a:pPr>
            <a:r>
              <a:rPr lang="uk-UA" sz="1400" dirty="0"/>
              <a:t>Конфігурація гіт-користувача з ім'ям та електронною поштою, що також необхідно, щоб мати можливість комітити та пушити. </a:t>
            </a:r>
            <a:endParaRPr lang="en-US" sz="1400" dirty="0"/>
          </a:p>
          <a:p>
            <a:endParaRPr lang="en-US" sz="1400" dirty="0"/>
          </a:p>
          <a:p>
            <a:r>
              <a:rPr lang="uk-UA" sz="1400" dirty="0"/>
              <a:t>Щоб не копіювати цей фрагмент для мінорної та патч-версій, тут використовується фіча YAML-файлів, яка називається YAML anchor. Завдяки подібним фічам YAML-файли стають найкращим форматом для опису конфігурацій.</a:t>
            </a:r>
          </a:p>
        </p:txBody>
      </p:sp>
    </p:spTree>
    <p:extLst>
      <p:ext uri="{BB962C8B-B14F-4D97-AF65-F5344CB8AC3E}">
        <p14:creationId xmlns:p14="http://schemas.microsoft.com/office/powerpoint/2010/main" val="217221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73" y="196965"/>
            <a:ext cx="5866849" cy="1505490"/>
          </a:xfrm>
        </p:spPr>
      </p:pic>
      <p:sp>
        <p:nvSpPr>
          <p:cNvPr id="4" name="Rectangle 3"/>
          <p:cNvSpPr/>
          <p:nvPr/>
        </p:nvSpPr>
        <p:spPr>
          <a:xfrm>
            <a:off x="6418907" y="106439"/>
            <a:ext cx="5468293" cy="738664"/>
          </a:xfrm>
          <a:prstGeom prst="rect">
            <a:avLst/>
          </a:prstGeom>
        </p:spPr>
        <p:txBody>
          <a:bodyPr wrap="square">
            <a:spAutoFit/>
          </a:bodyPr>
          <a:lstStyle/>
          <a:p>
            <a:r>
              <a:rPr lang="uk-UA" sz="1400" dirty="0"/>
              <a:t>Веб-інтерфейс гітлабу для створення та редагування деплоймент-оточень. Після того, як вони створені тут, їх можна використати у .gitlab-ci.yaml.</a:t>
            </a:r>
          </a:p>
        </p:txBody>
      </p:sp>
      <p:sp>
        <p:nvSpPr>
          <p:cNvPr id="5" name="Rectangle 4"/>
          <p:cNvSpPr/>
          <p:nvPr/>
        </p:nvSpPr>
        <p:spPr>
          <a:xfrm>
            <a:off x="198973" y="2466697"/>
            <a:ext cx="6096000" cy="1600438"/>
          </a:xfrm>
          <a:prstGeom prst="rect">
            <a:avLst/>
          </a:prstGeom>
        </p:spPr>
        <p:txBody>
          <a:bodyPr>
            <a:spAutoFit/>
          </a:bodyPr>
          <a:lstStyle/>
          <a:p>
            <a:r>
              <a:rPr lang="uk-UA" sz="1400" dirty="0"/>
              <a:t>Фрагмент конфігурації деплойменту на прикладі вивантаження результатів білда AWS S3 Bucket. Тут також використаний YAML anchor для виключення дублювання коду.</a:t>
            </a:r>
          </a:p>
          <a:p>
            <a:r>
              <a:rPr lang="uk-UA" sz="1400" dirty="0"/>
              <a:t>Зверніть увагу на те, як використовуються змінні оточення. Команди yarn run build та yarn run deploy використовують імена змінних без постфіксів, які визначаються на рівні конкретної джоби із значень, що знаходяться у змінних з постфіксами.</a:t>
            </a:r>
          </a:p>
        </p:txBody>
      </p:sp>
      <p:pic>
        <p:nvPicPr>
          <p:cNvPr id="6" name="Picture 5"/>
          <p:cNvPicPr>
            <a:picLocks noChangeAspect="1"/>
          </p:cNvPicPr>
          <p:nvPr/>
        </p:nvPicPr>
        <p:blipFill>
          <a:blip r:embed="rId3"/>
          <a:stretch>
            <a:fillRect/>
          </a:stretch>
        </p:blipFill>
        <p:spPr>
          <a:xfrm>
            <a:off x="6672404" y="1828799"/>
            <a:ext cx="4158573" cy="4820491"/>
          </a:xfrm>
          <a:prstGeom prst="rect">
            <a:avLst/>
          </a:prstGeom>
        </p:spPr>
      </p:pic>
    </p:spTree>
    <p:extLst>
      <p:ext uri="{BB962C8B-B14F-4D97-AF65-F5344CB8AC3E}">
        <p14:creationId xmlns:p14="http://schemas.microsoft.com/office/powerpoint/2010/main" val="423291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9631" y="0"/>
            <a:ext cx="4258416" cy="1369541"/>
          </a:xfrm>
        </p:spPr>
      </p:pic>
      <p:sp>
        <p:nvSpPr>
          <p:cNvPr id="4" name="Rectangle 3"/>
          <p:cNvSpPr/>
          <p:nvPr/>
        </p:nvSpPr>
        <p:spPr>
          <a:xfrm>
            <a:off x="87517" y="2654063"/>
            <a:ext cx="9626851" cy="4278094"/>
          </a:xfrm>
          <a:prstGeom prst="rect">
            <a:avLst/>
          </a:prstGeom>
        </p:spPr>
        <p:txBody>
          <a:bodyPr wrap="square">
            <a:spAutoFit/>
          </a:bodyPr>
          <a:lstStyle/>
          <a:p>
            <a:r>
              <a:rPr lang="uk-UA" sz="1600" dirty="0"/>
              <a:t>Можливості: </a:t>
            </a:r>
          </a:p>
          <a:p>
            <a:pPr marL="285750" indent="-285750">
              <a:buFont typeface="Arial" panose="020B0604020202020204" pitchFamily="34" charset="0"/>
              <a:buChar char="•"/>
            </a:pPr>
            <a:r>
              <a:rPr lang="uk-UA" sz="1600" dirty="0"/>
              <a:t>Передбачені різні режими: Freestyle project, Pipeline, External Job, Multi-configuration project, Folder, GitHub Organization, Multibranch Pipeline.</a:t>
            </a:r>
          </a:p>
          <a:p>
            <a:pPr marL="285750" indent="-285750">
              <a:buFont typeface="Arial" panose="020B0604020202020204" pitchFamily="34" charset="0"/>
              <a:buChar char="•"/>
            </a:pPr>
            <a:r>
              <a:rPr lang="uk-UA" sz="1600" b="1" dirty="0"/>
              <a:t>Jenkins Pipeline </a:t>
            </a:r>
            <a:r>
              <a:rPr lang="uk-UA" sz="1600" dirty="0"/>
              <a:t>- це набір плагінів, що підтримують створення та інтеграцію в Jenkins ланцюжків безперервного постачання. Pipeline надає набір інструментів з моделювання ланцюжків постачання типу "as code" різного ступеня складності за допомогою Pipeline DSL.</a:t>
            </a:r>
          </a:p>
          <a:p>
            <a:pPr marL="285750" indent="-285750">
              <a:buFont typeface="Arial" panose="020B0604020202020204" pitchFamily="34" charset="0"/>
              <a:buChar char="•"/>
            </a:pPr>
            <a:r>
              <a:rPr lang="uk-UA" sz="1600" dirty="0"/>
              <a:t>Дозволяє запускати</a:t>
            </a:r>
            <a:r>
              <a:rPr lang="en-US" sz="1600" dirty="0"/>
              <a:t> </a:t>
            </a:r>
            <a:r>
              <a:rPr lang="uk-UA" sz="1600" dirty="0"/>
              <a:t>збірки з різними умовами.</a:t>
            </a:r>
            <a:endParaRPr lang="en-US" sz="1600" dirty="0"/>
          </a:p>
          <a:p>
            <a:pPr marL="285750" indent="-285750">
              <a:buFont typeface="Arial" panose="020B0604020202020204" pitchFamily="34" charset="0"/>
              <a:buChar char="•"/>
            </a:pPr>
            <a:r>
              <a:rPr lang="uk-UA" sz="1600" dirty="0"/>
              <a:t>Дозволяє </a:t>
            </a:r>
            <a:r>
              <a:rPr lang="uk-UA" sz="1600" b="1" dirty="0"/>
              <a:t>розпаралелювати виконання задач</a:t>
            </a:r>
          </a:p>
          <a:p>
            <a:pPr marL="285750" indent="-285750">
              <a:buFont typeface="Arial" panose="020B0604020202020204" pitchFamily="34" charset="0"/>
              <a:buChar char="•"/>
            </a:pPr>
            <a:r>
              <a:rPr lang="uk-UA" sz="1600" dirty="0"/>
              <a:t>Jenkins </a:t>
            </a:r>
            <a:r>
              <a:rPr lang="uk-UA" sz="1600" b="1" dirty="0"/>
              <a:t>може працювати з Kubernetes, Docker </a:t>
            </a:r>
            <a:r>
              <a:rPr lang="uk-UA" sz="1600" dirty="0"/>
              <a:t>та ін. </a:t>
            </a:r>
          </a:p>
          <a:p>
            <a:pPr marL="285750" indent="-285750">
              <a:buFont typeface="Arial" panose="020B0604020202020204" pitchFamily="34" charset="0"/>
              <a:buChar char="•"/>
            </a:pPr>
            <a:r>
              <a:rPr lang="uk-UA" sz="1600" dirty="0"/>
              <a:t>Використовуючи REST API, можна контролювати кількість даних, отримувати/оновлювати config.xml, видаляти завдання (job), отримувати всі збірки, отримувати/оновлювати опис завдання, виконувати збірку, включати/відключати завдання</a:t>
            </a:r>
            <a:endParaRPr lang="en-US" sz="1600" dirty="0"/>
          </a:p>
          <a:p>
            <a:pPr marL="285750" indent="-285750">
              <a:buFont typeface="Arial" panose="020B0604020202020204" pitchFamily="34" charset="0"/>
              <a:buChar char="•"/>
            </a:pPr>
            <a:r>
              <a:rPr lang="uk-UA" sz="1600" dirty="0"/>
              <a:t>Має легкий у використанні інтерфейс; </a:t>
            </a:r>
            <a:endParaRPr lang="en-US" sz="1600" dirty="0"/>
          </a:p>
          <a:p>
            <a:pPr marL="285750" indent="-285750">
              <a:buFont typeface="Arial" panose="020B0604020202020204" pitchFamily="34" charset="0"/>
              <a:buChar char="•"/>
            </a:pPr>
            <a:r>
              <a:rPr lang="uk-UA" sz="1600" dirty="0"/>
              <a:t>Відрізняється </a:t>
            </a:r>
            <a:r>
              <a:rPr lang="uk-UA" sz="1600" b="1" dirty="0"/>
              <a:t>простотою налаштування </a:t>
            </a:r>
            <a:r>
              <a:rPr lang="uk-UA" sz="1600" dirty="0"/>
              <a:t>середовища в інтерфейсі користувача; </a:t>
            </a:r>
            <a:endParaRPr lang="en-US" sz="1600" dirty="0"/>
          </a:p>
          <a:p>
            <a:pPr marL="285750" indent="-285750">
              <a:buFont typeface="Arial" panose="020B0604020202020204" pitchFamily="34" charset="0"/>
              <a:buChar char="•"/>
            </a:pPr>
            <a:r>
              <a:rPr lang="uk-UA" sz="1600" dirty="0"/>
              <a:t>Надсилає повідомлення про статус складання;</a:t>
            </a:r>
            <a:endParaRPr lang="en-US" sz="1600" dirty="0"/>
          </a:p>
          <a:p>
            <a:pPr marL="285750" indent="-285750">
              <a:buFont typeface="Arial" panose="020B0604020202020204" pitchFamily="34" charset="0"/>
              <a:buChar char="•"/>
            </a:pPr>
            <a:r>
              <a:rPr lang="uk-UA" sz="1600" dirty="0"/>
              <a:t>Має безкоштовну ліцензію та активну спільноту.</a:t>
            </a:r>
          </a:p>
          <a:p>
            <a:pPr marL="285750" indent="-285750">
              <a:buFont typeface="Arial" panose="020B0604020202020204" pitchFamily="34" charset="0"/>
              <a:buChar char="•"/>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321" y="3949838"/>
            <a:ext cx="2930305" cy="2908162"/>
          </a:xfrm>
          <a:prstGeom prst="rect">
            <a:avLst/>
          </a:prstGeom>
        </p:spPr>
      </p:pic>
      <p:sp>
        <p:nvSpPr>
          <p:cNvPr id="6" name="Rectangle 5"/>
          <p:cNvSpPr/>
          <p:nvPr/>
        </p:nvSpPr>
        <p:spPr>
          <a:xfrm>
            <a:off x="159944" y="1279714"/>
            <a:ext cx="11817791" cy="1323439"/>
          </a:xfrm>
          <a:prstGeom prst="rect">
            <a:avLst/>
          </a:prstGeom>
        </p:spPr>
        <p:txBody>
          <a:bodyPr wrap="square">
            <a:spAutoFit/>
          </a:bodyPr>
          <a:lstStyle/>
          <a:p>
            <a:r>
              <a:rPr lang="uk-UA" sz="1600" dirty="0"/>
              <a:t>Jenkins — це автономна програма на Java, яка може працювати під Windows, Mac OS X та іншими unix-подібними операційними системами. </a:t>
            </a:r>
          </a:p>
          <a:p>
            <a:r>
              <a:rPr lang="uk-UA" sz="1600" dirty="0"/>
              <a:t>У Update Center можна знайти </a:t>
            </a:r>
            <a:r>
              <a:rPr lang="uk-UA" sz="1600" b="1" dirty="0"/>
              <a:t>сотні плагінів</a:t>
            </a:r>
            <a:r>
              <a:rPr lang="uk-UA" sz="1600" dirty="0"/>
              <a:t>, тому Jenkins інтегрується практично з будь-яким інструментом, що стосується безперервної інтеграції та безперервної поставки (continuous delivery). Можливості Jenkins можуть бути практично необмежено розширені завдяки системі підключення плагінів (більше 1000). </a:t>
            </a:r>
          </a:p>
        </p:txBody>
      </p:sp>
    </p:spTree>
    <p:extLst>
      <p:ext uri="{BB962C8B-B14F-4D97-AF65-F5344CB8AC3E}">
        <p14:creationId xmlns:p14="http://schemas.microsoft.com/office/powerpoint/2010/main" val="203450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23192"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6479" y="0"/>
            <a:ext cx="5845521" cy="2032360"/>
          </a:xfrm>
        </p:spPr>
      </p:pic>
    </p:spTree>
    <p:extLst>
      <p:ext uri="{BB962C8B-B14F-4D97-AF65-F5344CB8AC3E}">
        <p14:creationId xmlns:p14="http://schemas.microsoft.com/office/powerpoint/2010/main" val="394545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Приклад збірки завдання для </a:t>
            </a:r>
            <a:r>
              <a:rPr lang="en-US" sz="1800" b="1" dirty="0"/>
              <a:t>Jenkins</a:t>
            </a:r>
          </a:p>
          <a:p>
            <a:pPr marL="0" indent="0">
              <a:buNone/>
            </a:pPr>
            <a:r>
              <a:rPr lang="ru-RU" sz="1800" dirty="0"/>
              <a:t>Приклад розгортання конвеєра, який зазвичай створюється за допомогою утиліти збірки</a:t>
            </a:r>
            <a:r>
              <a:rPr lang="en-US" sz="1800" dirty="0"/>
              <a:t>. </a:t>
            </a:r>
            <a:r>
              <a:rPr lang="ru-RU" sz="1800" dirty="0"/>
              <a:t>Ці конвеєри можуть обробляти такі завдання, як збирання та компіляція вихідного коду, тестування та компіляція артефактів, зокрема </a:t>
            </a:r>
            <a:r>
              <a:rPr lang="en-US" sz="1800" dirty="0"/>
              <a:t>tar-</a:t>
            </a:r>
            <a:r>
              <a:rPr lang="ru-RU" sz="1800" dirty="0"/>
              <a:t>файлів або інших пакетів. Всі ці приклади демонструють скріншоти з існуючого сервера </a:t>
            </a:r>
            <a:r>
              <a:rPr lang="en-US" sz="1800" dirty="0"/>
              <a:t>Jenkins.</a:t>
            </a:r>
          </a:p>
          <a:p>
            <a:pPr marL="0" indent="0">
              <a:buNone/>
            </a:pPr>
            <a:r>
              <a:rPr lang="ru-RU" sz="1800" b="1" dirty="0"/>
              <a:t>Приклад збірки завдання для </a:t>
            </a:r>
            <a:r>
              <a:rPr lang="en-US" sz="1800" b="1" dirty="0"/>
              <a:t>Jenkins</a:t>
            </a:r>
            <a:endParaRPr lang="en-US" sz="1800" dirty="0"/>
          </a:p>
          <a:p>
            <a:pPr marL="0" indent="0">
              <a:buNone/>
            </a:pPr>
            <a:r>
              <a:rPr lang="ru-RU" sz="1800" dirty="0"/>
              <a:t>Основною одиницею </a:t>
            </a:r>
            <a:r>
              <a:rPr lang="en-US" sz="1800" dirty="0"/>
              <a:t>Jenkins </a:t>
            </a:r>
            <a:r>
              <a:rPr lang="ru-RU" sz="1800" dirty="0"/>
              <a:t>є проект, також відомий як завдання (</a:t>
            </a:r>
            <a:r>
              <a:rPr lang="en-US" sz="1800" dirty="0"/>
              <a:t>job). </a:t>
            </a:r>
            <a:r>
              <a:rPr lang="ru-RU" sz="1800" dirty="0"/>
              <a:t>Ви можете створювати завдання, які виконують різноманітні речі, від отримання коду з репозиторію керування вихідним кодом, такого як </a:t>
            </a:r>
            <a:r>
              <a:rPr lang="en-US" sz="1800" dirty="0" err="1"/>
              <a:t>GitHub</a:t>
            </a:r>
            <a:r>
              <a:rPr lang="en-US" sz="1800" dirty="0"/>
              <a:t>, </a:t>
            </a:r>
            <a:r>
              <a:rPr lang="ru-RU" sz="1800" dirty="0"/>
              <a:t>до створення програми за допомогою скрипту або утиліти збірки, до пакування та запуску її на сервері.</a:t>
            </a:r>
          </a:p>
          <a:p>
            <a:pPr marL="0" indent="0">
              <a:buNone/>
            </a:pPr>
            <a:r>
              <a:rPr lang="ru-RU" sz="1800" dirty="0"/>
              <a:t>Розглянемо просте завдання, яке отримує версію зразка застосунку з </a:t>
            </a:r>
            <a:r>
              <a:rPr lang="en-US" sz="1800" dirty="0" err="1"/>
              <a:t>GitHub</a:t>
            </a:r>
            <a:r>
              <a:rPr lang="en-US" sz="1800" dirty="0"/>
              <a:t> </a:t>
            </a:r>
            <a:r>
              <a:rPr lang="ru-RU" sz="1800" dirty="0"/>
              <a:t>і запускає скрипт збірки. Потім ви виконаєте друге завдання, яке тестує збірку, щоб переконатися, що вона працює належним чином.</a:t>
            </a:r>
          </a:p>
          <a:p>
            <a:pPr marL="0" indent="0" algn="ctr">
              <a:buNone/>
            </a:pP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997" y="3744749"/>
            <a:ext cx="6735756" cy="2981975"/>
          </a:xfrm>
          <a:prstGeom prst="rect">
            <a:avLst/>
          </a:prstGeom>
        </p:spPr>
      </p:pic>
    </p:spTree>
    <p:extLst>
      <p:ext uri="{BB962C8B-B14F-4D97-AF65-F5344CB8AC3E}">
        <p14:creationId xmlns:p14="http://schemas.microsoft.com/office/powerpoint/2010/main" val="212491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Спочатку створіть новий елемент в інтерфейсі </a:t>
            </a:r>
            <a:r>
              <a:rPr lang="en-US" sz="1800" dirty="0"/>
              <a:t>Jenkins, </a:t>
            </a:r>
            <a:r>
              <a:rPr lang="ru-RU" sz="1800" dirty="0"/>
              <a:t>натиснувши посилання "</a:t>
            </a:r>
            <a:r>
              <a:rPr lang="en-US" sz="1800" dirty="0"/>
              <a:t>create new jobs" </a:t>
            </a:r>
            <a:r>
              <a:rPr lang="ru-RU" sz="1800" dirty="0"/>
              <a:t>на початковій сторінці:</a:t>
            </a:r>
            <a:endParaRPr lang="uk-UA" sz="1800" dirty="0"/>
          </a:p>
        </p:txBody>
      </p:sp>
      <p:pic>
        <p:nvPicPr>
          <p:cNvPr id="2" name="Picture 1"/>
          <p:cNvPicPr>
            <a:picLocks noChangeAspect="1"/>
          </p:cNvPicPr>
          <p:nvPr/>
        </p:nvPicPr>
        <p:blipFill>
          <a:blip r:embed="rId2"/>
          <a:stretch>
            <a:fillRect/>
          </a:stretch>
        </p:blipFill>
        <p:spPr>
          <a:xfrm>
            <a:off x="1347267" y="919401"/>
            <a:ext cx="8892201" cy="5698682"/>
          </a:xfrm>
          <a:prstGeom prst="rect">
            <a:avLst/>
          </a:prstGeom>
        </p:spPr>
      </p:pic>
    </p:spTree>
    <p:extLst>
      <p:ext uri="{BB962C8B-B14F-4D97-AF65-F5344CB8AC3E}">
        <p14:creationId xmlns:p14="http://schemas.microsoft.com/office/powerpoint/2010/main" val="2005898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Введіть ім'я, виберіть </a:t>
            </a:r>
            <a:r>
              <a:rPr lang="en-US" sz="1800" dirty="0"/>
              <a:t>Freestyle project (</a:t>
            </a:r>
            <a:r>
              <a:rPr lang="ru-RU" sz="1800" dirty="0"/>
              <a:t>щоб мати максимальну гнучкість) і натисніть кнопку </a:t>
            </a:r>
            <a:r>
              <a:rPr lang="en-US" sz="1800" dirty="0"/>
              <a:t>OK.</a:t>
            </a:r>
            <a:endParaRPr lang="uk-UA" sz="1800" dirty="0"/>
          </a:p>
        </p:txBody>
      </p:sp>
      <p:pic>
        <p:nvPicPr>
          <p:cNvPr id="2" name="Picture 1"/>
          <p:cNvPicPr>
            <a:picLocks noChangeAspect="1"/>
          </p:cNvPicPr>
          <p:nvPr/>
        </p:nvPicPr>
        <p:blipFill>
          <a:blip r:embed="rId2"/>
          <a:stretch>
            <a:fillRect/>
          </a:stretch>
        </p:blipFill>
        <p:spPr>
          <a:xfrm>
            <a:off x="1944797" y="750683"/>
            <a:ext cx="7505700" cy="5867400"/>
          </a:xfrm>
          <a:prstGeom prst="rect">
            <a:avLst/>
          </a:prstGeom>
        </p:spPr>
      </p:pic>
    </p:spTree>
    <p:extLst>
      <p:ext uri="{BB962C8B-B14F-4D97-AF65-F5344CB8AC3E}">
        <p14:creationId xmlns:p14="http://schemas.microsoft.com/office/powerpoint/2010/main" val="3899775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Прокрутіть униз до розділу </a:t>
            </a:r>
            <a:r>
              <a:rPr lang="en-US" sz="1800" dirty="0"/>
              <a:t>Source Code Management </a:t>
            </a:r>
            <a:r>
              <a:rPr lang="ru-RU" sz="1800" dirty="0"/>
              <a:t>і виберіть </a:t>
            </a:r>
            <a:r>
              <a:rPr lang="en-US" sz="1800" dirty="0" err="1"/>
              <a:t>Git</a:t>
            </a:r>
            <a:r>
              <a:rPr lang="en-US" sz="1800" dirty="0"/>
              <a:t>, </a:t>
            </a:r>
            <a:r>
              <a:rPr lang="ru-RU" sz="1800" dirty="0"/>
              <a:t>а потім введіть </a:t>
            </a:r>
            <a:r>
              <a:rPr lang="en-US" sz="1800" dirty="0"/>
              <a:t>URL-</a:t>
            </a:r>
            <a:r>
              <a:rPr lang="ru-RU" sz="1800" dirty="0"/>
              <a:t>адресу сховища </a:t>
            </a:r>
            <a:r>
              <a:rPr lang="en-US" sz="1800" dirty="0" err="1"/>
              <a:t>GitHub</a:t>
            </a:r>
            <a:r>
              <a:rPr lang="en-US" sz="1800" dirty="0"/>
              <a:t> </a:t>
            </a:r>
            <a:r>
              <a:rPr lang="ru-RU" sz="1800" dirty="0"/>
              <a:t>в полі </a:t>
            </a:r>
            <a:r>
              <a:rPr lang="en-US" sz="1800" dirty="0"/>
              <a:t>Repository URL. </a:t>
            </a:r>
            <a:r>
              <a:rPr lang="ru-RU" sz="1800" dirty="0"/>
              <a:t>Зазвичай це сховище, до якого ви маєте доступ на запис, отже можете отримати скрипти, об'єднані в ньому. Найкраще зберігати скрипти збірки у самому сховищі та використовувати контроль версій в скрипті.</a:t>
            </a:r>
          </a:p>
          <a:p>
            <a:pPr marL="0" indent="0">
              <a:buNone/>
            </a:pPr>
            <a:endParaRPr lang="uk-UA" sz="1800" dirty="0"/>
          </a:p>
        </p:txBody>
      </p:sp>
      <p:pic>
        <p:nvPicPr>
          <p:cNvPr id="2" name="Picture 1"/>
          <p:cNvPicPr>
            <a:picLocks noChangeAspect="1"/>
          </p:cNvPicPr>
          <p:nvPr/>
        </p:nvPicPr>
        <p:blipFill>
          <a:blip r:embed="rId2"/>
          <a:stretch>
            <a:fillRect/>
          </a:stretch>
        </p:blipFill>
        <p:spPr>
          <a:xfrm>
            <a:off x="1660840" y="1512352"/>
            <a:ext cx="7990154" cy="5051132"/>
          </a:xfrm>
          <a:prstGeom prst="rect">
            <a:avLst/>
          </a:prstGeom>
        </p:spPr>
      </p:pic>
    </p:spTree>
    <p:extLst>
      <p:ext uri="{BB962C8B-B14F-4D97-AF65-F5344CB8AC3E}">
        <p14:creationId xmlns:p14="http://schemas.microsoft.com/office/powerpoint/2010/main" val="286837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947" y="249770"/>
            <a:ext cx="9462625" cy="37699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954" y="4879817"/>
            <a:ext cx="5301243" cy="14643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94" y="4563688"/>
            <a:ext cx="5935799" cy="2096559"/>
          </a:xfrm>
          <a:prstGeom prst="rect">
            <a:avLst/>
          </a:prstGeom>
        </p:spPr>
      </p:pic>
    </p:spTree>
    <p:extLst>
      <p:ext uri="{BB962C8B-B14F-4D97-AF65-F5344CB8AC3E}">
        <p14:creationId xmlns:p14="http://schemas.microsoft.com/office/powerpoint/2010/main" val="1006890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Тепер прокрутіть униз до пункту </a:t>
            </a:r>
            <a:r>
              <a:rPr lang="en-US" sz="1800" dirty="0"/>
              <a:t>Build </a:t>
            </a:r>
            <a:r>
              <a:rPr lang="ru-RU" sz="1800" dirty="0"/>
              <a:t>і натисніть кнопку </a:t>
            </a:r>
            <a:r>
              <a:rPr lang="en-US" sz="1800" dirty="0"/>
              <a:t>Add Build </a:t>
            </a:r>
            <a:r>
              <a:rPr lang="en-US" sz="1800" b="1" dirty="0"/>
              <a:t>Step</a:t>
            </a:r>
            <a:r>
              <a:rPr lang="en-US" sz="1800" dirty="0"/>
              <a:t>. </a:t>
            </a:r>
            <a:r>
              <a:rPr lang="ru-RU" sz="1800" dirty="0"/>
              <a:t>Виберіть </a:t>
            </a:r>
            <a:r>
              <a:rPr lang="en-US" sz="1800" dirty="0"/>
              <a:t>Execute shell.</a:t>
            </a:r>
            <a:endParaRPr lang="uk-UA" sz="1800" dirty="0"/>
          </a:p>
        </p:txBody>
      </p:sp>
      <p:pic>
        <p:nvPicPr>
          <p:cNvPr id="2" name="Picture 1"/>
          <p:cNvPicPr>
            <a:picLocks noChangeAspect="1"/>
          </p:cNvPicPr>
          <p:nvPr/>
        </p:nvPicPr>
        <p:blipFill>
          <a:blip r:embed="rId2"/>
          <a:stretch>
            <a:fillRect/>
          </a:stretch>
        </p:blipFill>
        <p:spPr>
          <a:xfrm>
            <a:off x="1716434" y="875451"/>
            <a:ext cx="6296447" cy="5742632"/>
          </a:xfrm>
          <a:prstGeom prst="rect">
            <a:avLst/>
          </a:prstGeom>
        </p:spPr>
      </p:pic>
    </p:spTree>
    <p:extLst>
      <p:ext uri="{BB962C8B-B14F-4D97-AF65-F5344CB8AC3E}">
        <p14:creationId xmlns:p14="http://schemas.microsoft.com/office/powerpoint/2010/main" val="2774704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У полі Command додайте команду:</a:t>
            </a:r>
          </a:p>
          <a:p>
            <a:pPr marL="0" indent="0">
              <a:buNone/>
            </a:pPr>
            <a:endParaRPr lang="ru-RU" sz="1800" dirty="0"/>
          </a:p>
          <a:p>
            <a:pPr marL="0" indent="0">
              <a:buNone/>
            </a:pPr>
            <a:endParaRPr lang="ru-RU" sz="1800" dirty="0"/>
          </a:p>
          <a:p>
            <a:pPr marL="0" indent="0">
              <a:buNone/>
            </a:pPr>
            <a:r>
              <a:rPr lang="ru-RU" sz="1800" dirty="0"/>
              <a:t>Цей скрипт має бути частиною репозиторію і завантажується як перший крок. Звідси ви можете використовувати </a:t>
            </a:r>
            <a:r>
              <a:rPr lang="en-US" sz="1800" dirty="0"/>
              <a:t>post-build </a:t>
            </a:r>
            <a:r>
              <a:rPr lang="ru-RU" sz="1800" dirty="0"/>
              <a:t>дію, щоб виконати інше завдання, але вам доведеться спочатку його створити. Натисніть кнопку </a:t>
            </a:r>
            <a:r>
              <a:rPr lang="en-US" sz="1800" dirty="0"/>
              <a:t>Save, </a:t>
            </a:r>
            <a:r>
              <a:rPr lang="ru-RU" sz="1800" dirty="0"/>
              <a:t>щоб перейти далі.</a:t>
            </a:r>
            <a:endParaRPr lang="uk-UA" sz="1800" dirty="0"/>
          </a:p>
        </p:txBody>
      </p:sp>
      <p:pic>
        <p:nvPicPr>
          <p:cNvPr id="2" name="Picture 1"/>
          <p:cNvPicPr>
            <a:picLocks noChangeAspect="1"/>
          </p:cNvPicPr>
          <p:nvPr/>
        </p:nvPicPr>
        <p:blipFill>
          <a:blip r:embed="rId2"/>
          <a:stretch>
            <a:fillRect/>
          </a:stretch>
        </p:blipFill>
        <p:spPr>
          <a:xfrm>
            <a:off x="394627" y="759736"/>
            <a:ext cx="2355768" cy="462482"/>
          </a:xfrm>
          <a:prstGeom prst="rect">
            <a:avLst/>
          </a:prstGeom>
        </p:spPr>
      </p:pic>
      <p:pic>
        <p:nvPicPr>
          <p:cNvPr id="4" name="Picture 3"/>
          <p:cNvPicPr>
            <a:picLocks noChangeAspect="1"/>
          </p:cNvPicPr>
          <p:nvPr/>
        </p:nvPicPr>
        <p:blipFill>
          <a:blip r:embed="rId3"/>
          <a:stretch>
            <a:fillRect/>
          </a:stretch>
        </p:blipFill>
        <p:spPr>
          <a:xfrm>
            <a:off x="2428498" y="2105025"/>
            <a:ext cx="7715250" cy="4752975"/>
          </a:xfrm>
          <a:prstGeom prst="rect">
            <a:avLst/>
          </a:prstGeom>
        </p:spPr>
      </p:pic>
    </p:spTree>
    <p:extLst>
      <p:ext uri="{BB962C8B-B14F-4D97-AF65-F5344CB8AC3E}">
        <p14:creationId xmlns:p14="http://schemas.microsoft.com/office/powerpoint/2010/main" val="333414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Зліва натисніть </a:t>
            </a:r>
            <a:r>
              <a:rPr lang="en-US" sz="1800" b="1" dirty="0"/>
              <a:t>Build Now</a:t>
            </a:r>
            <a:r>
              <a:rPr lang="en-US" sz="1800" dirty="0"/>
              <a:t> </a:t>
            </a:r>
            <a:r>
              <a:rPr lang="ru-RU" sz="1800" dirty="0"/>
              <a:t>щоб запустити завдання.</a:t>
            </a:r>
            <a:endParaRPr lang="uk-UA" sz="1800" dirty="0"/>
          </a:p>
        </p:txBody>
      </p:sp>
      <p:pic>
        <p:nvPicPr>
          <p:cNvPr id="2" name="Picture 1"/>
          <p:cNvPicPr>
            <a:picLocks noChangeAspect="1"/>
          </p:cNvPicPr>
          <p:nvPr/>
        </p:nvPicPr>
        <p:blipFill>
          <a:blip r:embed="rId2"/>
          <a:stretch>
            <a:fillRect/>
          </a:stretch>
        </p:blipFill>
        <p:spPr>
          <a:xfrm>
            <a:off x="2014914" y="644022"/>
            <a:ext cx="7781925" cy="4248150"/>
          </a:xfrm>
          <a:prstGeom prst="rect">
            <a:avLst/>
          </a:prstGeom>
        </p:spPr>
      </p:pic>
    </p:spTree>
    <p:extLst>
      <p:ext uri="{BB962C8B-B14F-4D97-AF65-F5344CB8AC3E}">
        <p14:creationId xmlns:p14="http://schemas.microsoft.com/office/powerpoint/2010/main" val="2938287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Ви можете побачити, як відпрацьовує завдання, у лівому стовпчику. Наведіть курсор миші на номер збірки, щоб отримати спадаюче меню, яке містить посилання на </a:t>
            </a:r>
            <a:r>
              <a:rPr lang="en-US" sz="1800" dirty="0"/>
              <a:t>Console Output.</a:t>
            </a:r>
            <a:endParaRPr lang="uk-UA" sz="1800" dirty="0"/>
          </a:p>
          <a:p>
            <a:pPr marL="0" indent="0">
              <a:buNone/>
            </a:pPr>
            <a:endParaRPr lang="uk-UA" sz="1800" dirty="0"/>
          </a:p>
        </p:txBody>
      </p:sp>
      <p:pic>
        <p:nvPicPr>
          <p:cNvPr id="2" name="Picture 1"/>
          <p:cNvPicPr>
            <a:picLocks noChangeAspect="1"/>
          </p:cNvPicPr>
          <p:nvPr/>
        </p:nvPicPr>
        <p:blipFill>
          <a:blip r:embed="rId2"/>
          <a:stretch>
            <a:fillRect/>
          </a:stretch>
        </p:blipFill>
        <p:spPr>
          <a:xfrm>
            <a:off x="2061738" y="941561"/>
            <a:ext cx="5226532" cy="5427552"/>
          </a:xfrm>
          <a:prstGeom prst="rect">
            <a:avLst/>
          </a:prstGeom>
        </p:spPr>
      </p:pic>
    </p:spTree>
    <p:extLst>
      <p:ext uri="{BB962C8B-B14F-4D97-AF65-F5344CB8AC3E}">
        <p14:creationId xmlns:p14="http://schemas.microsoft.com/office/powerpoint/2010/main" val="3722704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Консоль — це те місце, де ви можете бачити всі виведені дані від завдання збірки. Це відмінний спосіб побачити, що відбувається, якщо збірка показує червоне коло, це вказує на те, що збірка зазнала невдачі.</a:t>
            </a:r>
          </a:p>
          <a:p>
            <a:pPr marL="0" indent="0">
              <a:buNone/>
            </a:pPr>
            <a:endParaRPr lang="uk-UA" sz="1800" dirty="0"/>
          </a:p>
        </p:txBody>
      </p:sp>
      <p:pic>
        <p:nvPicPr>
          <p:cNvPr id="2" name="Picture 1"/>
          <p:cNvPicPr>
            <a:picLocks noChangeAspect="1"/>
          </p:cNvPicPr>
          <p:nvPr/>
        </p:nvPicPr>
        <p:blipFill>
          <a:blip r:embed="rId2"/>
          <a:stretch>
            <a:fillRect/>
          </a:stretch>
        </p:blipFill>
        <p:spPr>
          <a:xfrm>
            <a:off x="1231271" y="986828"/>
            <a:ext cx="6383116" cy="5481873"/>
          </a:xfrm>
          <a:prstGeom prst="rect">
            <a:avLst/>
          </a:prstGeom>
        </p:spPr>
      </p:pic>
    </p:spTree>
    <p:extLst>
      <p:ext uri="{BB962C8B-B14F-4D97-AF65-F5344CB8AC3E}">
        <p14:creationId xmlns:p14="http://schemas.microsoft.com/office/powerpoint/2010/main" val="101709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Натисніть посилання </a:t>
            </a:r>
            <a:r>
              <a:rPr lang="en-US" sz="1800" dirty="0"/>
              <a:t>Jenkins </a:t>
            </a:r>
            <a:r>
              <a:rPr lang="ru-RU" sz="1800" dirty="0"/>
              <a:t>і </a:t>
            </a:r>
            <a:r>
              <a:rPr lang="en-US" sz="1800" b="1" dirty="0"/>
              <a:t>New Item</a:t>
            </a:r>
            <a:r>
              <a:rPr lang="en-US" sz="1800" dirty="0"/>
              <a:t>, </a:t>
            </a:r>
            <a:r>
              <a:rPr lang="ru-RU" sz="1800" dirty="0"/>
              <a:t>щоб розпочати нове завдання, а потім створіть інше </a:t>
            </a:r>
            <a:r>
              <a:rPr lang="en-US" sz="1800" dirty="0"/>
              <a:t>Freestyle-</a:t>
            </a:r>
            <a:r>
              <a:rPr lang="ru-RU" sz="1800" dirty="0"/>
              <a:t>завдання, на цей раз з іменем </a:t>
            </a:r>
            <a:r>
              <a:rPr lang="en-US" sz="1800" dirty="0" err="1"/>
              <a:t>TestAppJob</a:t>
            </a:r>
            <a:r>
              <a:rPr lang="en-US" sz="1800" dirty="0"/>
              <a:t>. </a:t>
            </a:r>
            <a:r>
              <a:rPr lang="ru-RU" sz="1800" dirty="0"/>
              <a:t>Цього разу залиште </a:t>
            </a:r>
            <a:r>
              <a:rPr lang="en-US" sz="1800" dirty="0"/>
              <a:t>Source Code Management </a:t>
            </a:r>
            <a:r>
              <a:rPr lang="ru-RU" sz="1800" dirty="0"/>
              <a:t>як </a:t>
            </a:r>
            <a:r>
              <a:rPr lang="en-US" sz="1800" dirty="0"/>
              <a:t>None, </a:t>
            </a:r>
            <a:r>
              <a:rPr lang="ru-RU" sz="1800" dirty="0"/>
              <a:t>тому що ви вже зробили все це в попередньому завданні. Але у вас є можливість встановити </a:t>
            </a:r>
            <a:r>
              <a:rPr lang="en-US" sz="1800" b="1" dirty="0"/>
              <a:t>Build Trigger </a:t>
            </a:r>
            <a:r>
              <a:rPr lang="ru-RU" sz="1800" dirty="0"/>
              <a:t>на </a:t>
            </a:r>
            <a:r>
              <a:rPr lang="en-US" sz="1800" b="1" dirty="0" err="1"/>
              <a:t>BuildAppJob</a:t>
            </a:r>
            <a:r>
              <a:rPr lang="en-US" sz="1800" dirty="0"/>
              <a:t>, </a:t>
            </a:r>
            <a:r>
              <a:rPr lang="ru-RU" sz="1800" dirty="0"/>
              <a:t>щоб це завдання виконувалось відразу після попереднього завдання.</a:t>
            </a:r>
          </a:p>
          <a:p>
            <a:pPr marL="0" indent="0">
              <a:buNone/>
            </a:pPr>
            <a:endParaRPr lang="uk-UA" sz="1800" dirty="0"/>
          </a:p>
        </p:txBody>
      </p:sp>
      <p:pic>
        <p:nvPicPr>
          <p:cNvPr id="2" name="Picture 1"/>
          <p:cNvPicPr>
            <a:picLocks noChangeAspect="1"/>
          </p:cNvPicPr>
          <p:nvPr/>
        </p:nvPicPr>
        <p:blipFill>
          <a:blip r:embed="rId2"/>
          <a:stretch>
            <a:fillRect/>
          </a:stretch>
        </p:blipFill>
        <p:spPr>
          <a:xfrm>
            <a:off x="2159723" y="1550783"/>
            <a:ext cx="7600950" cy="5067300"/>
          </a:xfrm>
          <a:prstGeom prst="rect">
            <a:avLst/>
          </a:prstGeom>
        </p:spPr>
      </p:pic>
    </p:spTree>
    <p:extLst>
      <p:ext uri="{BB962C8B-B14F-4D97-AF65-F5344CB8AC3E}">
        <p14:creationId xmlns:p14="http://schemas.microsoft.com/office/powerpoint/2010/main" val="647531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117696"/>
            <a:ext cx="11497901" cy="6346479"/>
          </a:xfrm>
        </p:spPr>
        <p:txBody>
          <a:bodyPr>
            <a:normAutofit/>
          </a:bodyPr>
          <a:lstStyle/>
          <a:p>
            <a:pPr marL="0" indent="0">
              <a:buNone/>
            </a:pPr>
            <a:r>
              <a:rPr lang="ru-RU" sz="1800" dirty="0"/>
              <a:t>Далі прокрутіть вниз і ще раз додайте крок </a:t>
            </a:r>
            <a:r>
              <a:rPr lang="en-US" sz="1800" dirty="0"/>
              <a:t>Build </a:t>
            </a:r>
            <a:r>
              <a:rPr lang="ru-RU" sz="1800" dirty="0"/>
              <a:t>для виконання скрипта в оболонці.</a:t>
            </a:r>
          </a:p>
          <a:p>
            <a:pPr marL="0" indent="0">
              <a:buNone/>
            </a:pPr>
            <a:r>
              <a:rPr lang="ru-RU" sz="1800" dirty="0"/>
              <a:t>Додайте наступний скрипт в якості команди, використовуючи </a:t>
            </a:r>
            <a:r>
              <a:rPr lang="en-US" sz="1800" dirty="0"/>
              <a:t>IP-</a:t>
            </a:r>
            <a:r>
              <a:rPr lang="ru-RU" sz="1800" dirty="0"/>
              <a:t>адресу сервера </a:t>
            </a:r>
            <a:r>
              <a:rPr lang="en-US" sz="1800" dirty="0"/>
              <a:t>Jenkins </a:t>
            </a:r>
            <a:r>
              <a:rPr lang="ru-RU" sz="1800" dirty="0"/>
              <a:t>з цього прикладу. (У цьому випадку він налаштований локально.)</a:t>
            </a:r>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25925" y="1014699"/>
            <a:ext cx="6301212" cy="981643"/>
          </a:xfrm>
          <a:prstGeom prst="rect">
            <a:avLst/>
          </a:prstGeom>
        </p:spPr>
      </p:pic>
      <p:pic>
        <p:nvPicPr>
          <p:cNvPr id="4" name="Picture 3"/>
          <p:cNvPicPr>
            <a:picLocks noChangeAspect="1"/>
          </p:cNvPicPr>
          <p:nvPr/>
        </p:nvPicPr>
        <p:blipFill>
          <a:blip r:embed="rId3"/>
          <a:stretch>
            <a:fillRect/>
          </a:stretch>
        </p:blipFill>
        <p:spPr>
          <a:xfrm>
            <a:off x="193375" y="2073296"/>
            <a:ext cx="6433762" cy="4784704"/>
          </a:xfrm>
          <a:prstGeom prst="rect">
            <a:avLst/>
          </a:prstGeom>
        </p:spPr>
      </p:pic>
      <p:sp>
        <p:nvSpPr>
          <p:cNvPr id="5" name="Rectangle 4"/>
          <p:cNvSpPr/>
          <p:nvPr/>
        </p:nvSpPr>
        <p:spPr>
          <a:xfrm>
            <a:off x="6844420" y="2073295"/>
            <a:ext cx="5347580" cy="4247317"/>
          </a:xfrm>
          <a:prstGeom prst="rect">
            <a:avLst/>
          </a:prstGeom>
        </p:spPr>
        <p:txBody>
          <a:bodyPr wrap="square">
            <a:spAutoFit/>
          </a:bodyPr>
          <a:lstStyle/>
          <a:p>
            <a:r>
              <a:rPr lang="ru-RU" dirty="0"/>
              <a:t>Розглядаючи цей приклад крок за кроком, спочатку перевірте, чи є умова істинною. Ця умова полягає в перевірці, чи результат виклику тестової </a:t>
            </a:r>
            <a:r>
              <a:rPr lang="en-US" dirty="0"/>
              <a:t>URL-</a:t>
            </a:r>
            <a:r>
              <a:rPr lang="ru-RU" dirty="0"/>
              <a:t>адреси повертає вам текст "</a:t>
            </a:r>
            <a:r>
              <a:rPr lang="en-US" dirty="0"/>
              <a:t>You are calling me from", </a:t>
            </a:r>
            <a:r>
              <a:rPr lang="ru-RU" dirty="0"/>
              <a:t>за яким зазначається ваша </a:t>
            </a:r>
            <a:r>
              <a:rPr lang="en-US" dirty="0"/>
              <a:t>IP-</a:t>
            </a:r>
            <a:r>
              <a:rPr lang="ru-RU" dirty="0"/>
              <a:t>адреса. Пам'ятайте, що програма працює на сервері </a:t>
            </a:r>
            <a:r>
              <a:rPr lang="en-US" dirty="0"/>
              <a:t>Jenkins, </a:t>
            </a:r>
            <a:r>
              <a:rPr lang="ru-RU" dirty="0"/>
              <a:t>тож це його </a:t>
            </a:r>
            <a:r>
              <a:rPr lang="en-US" dirty="0"/>
              <a:t>IP-</a:t>
            </a:r>
            <a:r>
              <a:rPr lang="ru-RU" dirty="0"/>
              <a:t>адресу ви хочете побачити у вашому скрипті.</a:t>
            </a:r>
          </a:p>
          <a:p>
            <a:r>
              <a:rPr lang="ru-RU" dirty="0"/>
              <a:t>Якщо результат повертається правильний, на виході буде код 0, це означає, що помилок немає. Це означає, що скрипт збірки був успішним. Якщо результат некоректний, на виході буде значення 1, що сигналізує про помилку.</a:t>
            </a:r>
          </a:p>
          <a:p>
            <a:r>
              <a:rPr lang="ru-RU" dirty="0"/>
              <a:t>Далі ви будете досліджувати вивід на консоль, щоб побачити результати.</a:t>
            </a:r>
          </a:p>
          <a:p>
            <a:r>
              <a:rPr lang="ru-RU" dirty="0"/>
              <a:t>Тепер, об'єднайте ці завдання у конвеєр.</a:t>
            </a:r>
            <a:endParaRPr lang="ru-RU" dirty="0">
              <a:effectLst/>
            </a:endParaRPr>
          </a:p>
        </p:txBody>
      </p:sp>
    </p:spTree>
    <p:extLst>
      <p:ext uri="{BB962C8B-B14F-4D97-AF65-F5344CB8AC3E}">
        <p14:creationId xmlns:p14="http://schemas.microsoft.com/office/powerpoint/2010/main" val="1189391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Приклад конвеєру в </a:t>
            </a:r>
            <a:r>
              <a:rPr lang="en-US" sz="1800" b="1" dirty="0"/>
              <a:t>Jenkins</a:t>
            </a:r>
          </a:p>
          <a:p>
            <a:pPr marL="0" indent="0">
              <a:buNone/>
            </a:pPr>
            <a:r>
              <a:rPr lang="ru-RU" sz="1800" dirty="0"/>
              <a:t>Тепер, коли ви побачили, як побудовані ці два завдання, розглянемо, як побудувати фактичний конвеєр. У цих прикладах показано третій новий елемент (</a:t>
            </a:r>
            <a:r>
              <a:rPr lang="en-US" sz="1800" dirty="0"/>
              <a:t>New Item), </a:t>
            </a:r>
            <a:r>
              <a:rPr lang="ru-RU" sz="1800" dirty="0"/>
              <a:t>і цього разу вибрано тип </a:t>
            </a:r>
            <a:r>
              <a:rPr lang="en-US" sz="1800" dirty="0"/>
              <a:t>Pipeline.</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166189" y="1241228"/>
            <a:ext cx="5817371" cy="5616772"/>
          </a:xfrm>
          <a:prstGeom prst="rect">
            <a:avLst/>
          </a:prstGeom>
        </p:spPr>
      </p:pic>
    </p:spTree>
    <p:extLst>
      <p:ext uri="{BB962C8B-B14F-4D97-AF65-F5344CB8AC3E}">
        <p14:creationId xmlns:p14="http://schemas.microsoft.com/office/powerpoint/2010/main" val="302991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Ви помітите, що у вас є низка різних способів запуску конвеєру, але в цьому випадку просто запускайте його вручну.</a:t>
            </a:r>
            <a:endParaRPr lang="uk-UA" sz="1800" dirty="0"/>
          </a:p>
        </p:txBody>
      </p:sp>
      <p:pic>
        <p:nvPicPr>
          <p:cNvPr id="2" name="Picture 1"/>
          <p:cNvPicPr>
            <a:picLocks noChangeAspect="1"/>
          </p:cNvPicPr>
          <p:nvPr/>
        </p:nvPicPr>
        <p:blipFill>
          <a:blip r:embed="rId2"/>
          <a:stretch>
            <a:fillRect/>
          </a:stretch>
        </p:blipFill>
        <p:spPr>
          <a:xfrm>
            <a:off x="1853321" y="1109709"/>
            <a:ext cx="7543800" cy="2990850"/>
          </a:xfrm>
          <a:prstGeom prst="rect">
            <a:avLst/>
          </a:prstGeom>
        </p:spPr>
      </p:pic>
    </p:spTree>
    <p:extLst>
      <p:ext uri="{BB962C8B-B14F-4D97-AF65-F5344CB8AC3E}">
        <p14:creationId xmlns:p14="http://schemas.microsoft.com/office/powerpoint/2010/main" val="1068859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Погляньте на pipeline-розділ, прокручуючи вниз.</a:t>
            </a:r>
          </a:p>
          <a:p>
            <a:pPr marL="0" indent="0">
              <a:buNone/>
            </a:pPr>
            <a:endParaRPr lang="uk-UA" sz="1800" dirty="0"/>
          </a:p>
        </p:txBody>
      </p:sp>
      <p:pic>
        <p:nvPicPr>
          <p:cNvPr id="2" name="Picture 1"/>
          <p:cNvPicPr>
            <a:picLocks noChangeAspect="1"/>
          </p:cNvPicPr>
          <p:nvPr/>
        </p:nvPicPr>
        <p:blipFill>
          <a:blip r:embed="rId2"/>
          <a:stretch>
            <a:fillRect/>
          </a:stretch>
        </p:blipFill>
        <p:spPr>
          <a:xfrm>
            <a:off x="1739444" y="582864"/>
            <a:ext cx="7572375" cy="5438775"/>
          </a:xfrm>
          <a:prstGeom prst="rect">
            <a:avLst/>
          </a:prstGeom>
        </p:spPr>
      </p:pic>
    </p:spTree>
    <p:extLst>
      <p:ext uri="{BB962C8B-B14F-4D97-AF65-F5344CB8AC3E}">
        <p14:creationId xmlns:p14="http://schemas.microsoft.com/office/powerpoint/2010/main" val="304382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5" y="126749"/>
            <a:ext cx="11497901" cy="6346479"/>
          </a:xfrm>
        </p:spPr>
        <p:txBody>
          <a:bodyPr>
            <a:normAutofit/>
          </a:bodyPr>
          <a:lstStyle/>
          <a:p>
            <a:pPr marL="0" indent="0">
              <a:buNone/>
            </a:pPr>
            <a:r>
              <a:rPr lang="ru-RU" sz="1800" b="1" dirty="0"/>
              <a:t>Безперервна доставка (</a:t>
            </a:r>
            <a:r>
              <a:rPr lang="en-US" sz="1800" b="1" dirty="0"/>
              <a:t>Continuous Delivery)</a:t>
            </a:r>
            <a:endParaRPr lang="en-US" sz="1800" dirty="0"/>
          </a:p>
          <a:p>
            <a:pPr marL="0" indent="0">
              <a:buNone/>
            </a:pPr>
            <a:r>
              <a:rPr lang="ru-RU" sz="1800" dirty="0"/>
              <a:t>Безперервна доставка - це процес розробки, базований на спринтах, які достатньо короткі, щоб код завжди знаходився в стані, придатному для розгортання. При безперервній інтеграції невеликі набори змін постійно інтегруються в основну гілку коду. Безперервна доставка означає, що ці зміни спроектовані так, щоб бути автономними до того моменту, коли в будь-який заданий момент часу ви могли б розгорнути робочий застосунок.</a:t>
            </a:r>
          </a:p>
          <a:p>
            <a:pPr marL="0" indent="0">
              <a:buNone/>
            </a:pPr>
            <a:endParaRPr lang="ru-RU" sz="1800" dirty="0"/>
          </a:p>
          <a:p>
            <a:pPr marL="0" indent="0">
              <a:buNone/>
            </a:pPr>
            <a:r>
              <a:rPr lang="ru-RU" sz="1800" dirty="0"/>
              <a:t>Процес виглядає приблизно так:</a:t>
            </a:r>
          </a:p>
          <a:p>
            <a:pPr marL="0" indent="0">
              <a:buNone/>
            </a:pPr>
            <a:r>
              <a:rPr lang="ru-RU" sz="1800" b="1" dirty="0"/>
              <a:t>Крок 1.</a:t>
            </a:r>
            <a:r>
              <a:rPr lang="ru-RU" sz="1800" dirty="0"/>
              <a:t> Почніть з версії артефакту, створеного як частина процесу безперервної інтеграції.</a:t>
            </a:r>
          </a:p>
          <a:p>
            <a:pPr marL="0" indent="0">
              <a:buNone/>
            </a:pPr>
            <a:r>
              <a:rPr lang="ru-RU" sz="1800" b="1" dirty="0"/>
              <a:t>Крок 2.</a:t>
            </a:r>
            <a:r>
              <a:rPr lang="ru-RU" sz="1800" dirty="0"/>
              <a:t> Автоматично розгорніть потенційну версію до середовища інсценування.</a:t>
            </a:r>
          </a:p>
          <a:p>
            <a:pPr marL="0" indent="0">
              <a:buNone/>
            </a:pPr>
            <a:r>
              <a:rPr lang="ru-RU" sz="1800" b="1" dirty="0"/>
              <a:t>Крок 3.</a:t>
            </a:r>
            <a:r>
              <a:rPr lang="ru-RU" sz="1800" dirty="0"/>
              <a:t> Виконайте інтеграційні тести, тести безпеки, тести продуктивності, тести масштабування або інші тести, визначені командою або організацією. Вони відомі як вхідні тести (</a:t>
            </a:r>
            <a:r>
              <a:rPr lang="en-US" sz="1800" dirty="0"/>
              <a:t>gating tests), </a:t>
            </a:r>
            <a:r>
              <a:rPr lang="ru-RU" sz="1800" dirty="0"/>
              <a:t>тому що визначають, чи ця версія програмного забезпечення може бути вибрана далі для процесу розгортання.</a:t>
            </a:r>
          </a:p>
          <a:p>
            <a:pPr marL="0" indent="0">
              <a:buNone/>
            </a:pPr>
            <a:r>
              <a:rPr lang="ru-RU" sz="1800" b="1" dirty="0"/>
              <a:t>Крок 4.</a:t>
            </a:r>
            <a:r>
              <a:rPr lang="ru-RU" sz="1800" dirty="0"/>
              <a:t> Якщо всі вхідні тести проходять, позначте цю збірку як </a:t>
            </a:r>
            <a:r>
              <a:rPr lang="ru-RU" sz="1800" i="1" dirty="0"/>
              <a:t>придатну для </a:t>
            </a:r>
            <a:r>
              <a:rPr lang="en-US" sz="1800" i="1" dirty="0"/>
              <a:t>production</a:t>
            </a:r>
            <a:r>
              <a:rPr lang="ru-RU" sz="1800" dirty="0"/>
              <a:t>.</a:t>
            </a:r>
          </a:p>
          <a:p>
            <a:pPr marL="0" indent="0">
              <a:buNone/>
            </a:pPr>
            <a:r>
              <a:rPr lang="ru-RU" sz="1800" dirty="0"/>
              <a:t>Зверніть увагу, що безперервна доставка не означає, що ви розгортаєте постійно, цей процес називається безперервним розгортанням. Безперервна доставка гарантує, що у вас завжди є версія, яку ви </a:t>
            </a:r>
            <a:r>
              <a:rPr lang="ru-RU" sz="1800" i="1" dirty="0"/>
              <a:t>можете</a:t>
            </a:r>
            <a:r>
              <a:rPr lang="ru-RU" sz="1800" dirty="0"/>
              <a:t> розгорнути.</a:t>
            </a:r>
          </a:p>
          <a:p>
            <a:pPr marL="0" indent="0" algn="ctr">
              <a:buNone/>
            </a:pPr>
            <a:endParaRPr lang="uk-UA" sz="1800" dirty="0"/>
          </a:p>
        </p:txBody>
      </p:sp>
    </p:spTree>
    <p:extLst>
      <p:ext uri="{BB962C8B-B14F-4D97-AF65-F5344CB8AC3E}">
        <p14:creationId xmlns:p14="http://schemas.microsoft.com/office/powerpoint/2010/main" val="3168081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Цей код може потрапити в поле скрипту:</a:t>
            </a:r>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endParaRPr lang="ru-RU" sz="1800" dirty="0"/>
          </a:p>
          <a:p>
            <a:pPr marL="0" indent="0">
              <a:buNone/>
            </a:pPr>
            <a:r>
              <a:rPr lang="ru-RU" sz="1800" dirty="0"/>
              <a:t>Розглянемо це покроково. По-перше, ви виконуєте цей конвеєр на одному вузлі. Сам конвеєр має три етапи: </a:t>
            </a:r>
            <a:r>
              <a:rPr lang="en-US" sz="1800" dirty="0"/>
              <a:t>Preparation (</a:t>
            </a:r>
            <a:r>
              <a:rPr lang="ru-RU" sz="1800" dirty="0"/>
              <a:t>підготовка), </a:t>
            </a:r>
            <a:r>
              <a:rPr lang="en-US" sz="1800" dirty="0"/>
              <a:t>Build (</a:t>
            </a:r>
            <a:r>
              <a:rPr lang="ru-RU" sz="1800" dirty="0"/>
              <a:t>збірка), і </a:t>
            </a:r>
            <a:r>
              <a:rPr lang="en-US" sz="1800" dirty="0"/>
              <a:t>Results (</a:t>
            </a:r>
            <a:r>
              <a:rPr lang="ru-RU" sz="1800" dirty="0"/>
              <a:t>результати). Ці етапи виконуються послідовно. Якщо на ранньому етапі помилка, конвеєр зупиняється.</a:t>
            </a:r>
          </a:p>
          <a:p>
            <a:pPr marL="0" indent="0">
              <a:buNone/>
            </a:pPr>
            <a:r>
              <a:rPr lang="ru-RU" sz="1800" dirty="0"/>
              <a:t>Використовуйте етап </a:t>
            </a:r>
            <a:r>
              <a:rPr lang="en-US" sz="1800" dirty="0"/>
              <a:t>Preparation, </a:t>
            </a:r>
            <a:r>
              <a:rPr lang="ru-RU" sz="1800" dirty="0"/>
              <a:t>щоб зупинити і видалити контейнер, якщо він вже запущений. Якщо ще немає запущеного контейнера, ви отримаєте помилку, тому встановіть скрипт на перехоплення будь-яких помилок і поверніть значення «</a:t>
            </a:r>
            <a:r>
              <a:rPr lang="en-US" sz="1800" dirty="0"/>
              <a:t>SUCCESS». </a:t>
            </a:r>
            <a:r>
              <a:rPr lang="ru-RU" sz="1800" dirty="0"/>
              <a:t>Таким чином, конвеєр буде продовжувати роботу.</a:t>
            </a:r>
          </a:p>
          <a:p>
            <a:pPr marL="0" indent="0">
              <a:buNone/>
            </a:pPr>
            <a:r>
              <a:rPr lang="ru-RU" sz="1800" dirty="0"/>
              <a:t>На наступному етапі (етап </a:t>
            </a:r>
            <a:r>
              <a:rPr lang="en-US" sz="1800" dirty="0"/>
              <a:t>Build) </a:t>
            </a:r>
            <a:r>
              <a:rPr lang="ru-RU" sz="1800" dirty="0"/>
              <a:t>ви можете просто викликати </a:t>
            </a:r>
            <a:r>
              <a:rPr lang="en-US" sz="1800" dirty="0" err="1"/>
              <a:t>BuildAppJob</a:t>
            </a:r>
            <a:r>
              <a:rPr lang="en-US" sz="1800" dirty="0"/>
              <a:t>. </a:t>
            </a:r>
            <a:r>
              <a:rPr lang="ru-RU" sz="1800" dirty="0"/>
              <a:t>Якщо це вдасться, ви перейдете до виклику </a:t>
            </a:r>
            <a:r>
              <a:rPr lang="en-US" sz="1800" dirty="0" err="1"/>
              <a:t>TestAppJob</a:t>
            </a:r>
            <a:r>
              <a:rPr lang="en-US" sz="1800" dirty="0"/>
              <a:t>. </a:t>
            </a:r>
            <a:r>
              <a:rPr lang="ru-RU" sz="1800" dirty="0"/>
              <a:t>Результати </a:t>
            </a:r>
            <a:r>
              <a:rPr lang="en-US" sz="1800" dirty="0" err="1"/>
              <a:t>TestAppJob</a:t>
            </a:r>
            <a:r>
              <a:rPr lang="en-US" sz="1800" dirty="0"/>
              <a:t> </a:t>
            </a:r>
            <a:r>
              <a:rPr lang="ru-RU" sz="1800" dirty="0"/>
              <a:t>визначать, спрацював конвеєр успішно чи зазнав невдачі. Натисніть кнопку </a:t>
            </a:r>
            <a:r>
              <a:rPr lang="en-US" sz="1800" dirty="0"/>
              <a:t>save </a:t>
            </a:r>
            <a:r>
              <a:rPr lang="ru-RU" sz="1800" dirty="0"/>
              <a:t>і потім </a:t>
            </a:r>
            <a:r>
              <a:rPr lang="en-US" sz="1800" dirty="0"/>
              <a:t>Build Now, </a:t>
            </a:r>
            <a:r>
              <a:rPr lang="ru-RU" sz="1800" dirty="0"/>
              <a:t>щоб запустити конвеєр.</a:t>
            </a:r>
          </a:p>
          <a:p>
            <a:pPr marL="0" indent="0">
              <a:buNone/>
            </a:pPr>
            <a:endParaRPr lang="ru-RU" sz="1800" dirty="0"/>
          </a:p>
          <a:p>
            <a:pPr marL="0" indent="0">
              <a:buNone/>
            </a:pPr>
            <a:endParaRPr lang="uk-UA" sz="1800" dirty="0"/>
          </a:p>
        </p:txBody>
      </p:sp>
      <p:pic>
        <p:nvPicPr>
          <p:cNvPr id="2" name="Picture 1"/>
          <p:cNvPicPr>
            <a:picLocks noChangeAspect="1"/>
          </p:cNvPicPr>
          <p:nvPr/>
        </p:nvPicPr>
        <p:blipFill>
          <a:blip r:embed="rId2"/>
          <a:stretch>
            <a:fillRect/>
          </a:stretch>
        </p:blipFill>
        <p:spPr>
          <a:xfrm>
            <a:off x="325925" y="613608"/>
            <a:ext cx="4372824" cy="2918606"/>
          </a:xfrm>
          <a:prstGeom prst="rect">
            <a:avLst/>
          </a:prstGeom>
        </p:spPr>
      </p:pic>
    </p:spTree>
    <p:extLst>
      <p:ext uri="{BB962C8B-B14F-4D97-AF65-F5344CB8AC3E}">
        <p14:creationId xmlns:p14="http://schemas.microsoft.com/office/powerpoint/2010/main" val="2974824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144345" y="92735"/>
            <a:ext cx="9402942" cy="6811031"/>
          </a:xfrm>
          <a:prstGeom prst="rect">
            <a:avLst/>
          </a:prstGeom>
        </p:spPr>
      </p:pic>
    </p:spTree>
    <p:extLst>
      <p:ext uri="{BB962C8B-B14F-4D97-AF65-F5344CB8AC3E}">
        <p14:creationId xmlns:p14="http://schemas.microsoft.com/office/powerpoint/2010/main" val="244017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Кожен раз, коли ви будуєте конвеєр, ви будете бачити успіх або невдачу кожного етапу. Якщо отримали невдачу, ви можете легко побачити, що саме відбувається, провівши курсором миші над проблемним етапом:</a:t>
            </a:r>
            <a:endParaRPr lang="uk-UA" sz="1800" dirty="0"/>
          </a:p>
        </p:txBody>
      </p:sp>
      <p:pic>
        <p:nvPicPr>
          <p:cNvPr id="2" name="Picture 1"/>
          <p:cNvPicPr>
            <a:picLocks noChangeAspect="1"/>
          </p:cNvPicPr>
          <p:nvPr/>
        </p:nvPicPr>
        <p:blipFill>
          <a:blip r:embed="rId2"/>
          <a:stretch>
            <a:fillRect/>
          </a:stretch>
        </p:blipFill>
        <p:spPr>
          <a:xfrm>
            <a:off x="1511645" y="823204"/>
            <a:ext cx="9014639" cy="5233563"/>
          </a:xfrm>
          <a:prstGeom prst="rect">
            <a:avLst/>
          </a:prstGeom>
        </p:spPr>
      </p:pic>
    </p:spTree>
    <p:extLst>
      <p:ext uri="{BB962C8B-B14F-4D97-AF65-F5344CB8AC3E}">
        <p14:creationId xmlns:p14="http://schemas.microsoft.com/office/powerpoint/2010/main" val="572817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Щоб внести зміни, натисніть посилання </a:t>
            </a:r>
            <a:r>
              <a:rPr lang="en-US" sz="1800" dirty="0"/>
              <a:t>Configure, </a:t>
            </a:r>
            <a:r>
              <a:rPr lang="ru-RU" sz="1800" dirty="0"/>
              <a:t>виправте будь-які проблеми, збережіть та зберіть ще раз.</a:t>
            </a:r>
            <a:endParaRPr lang="uk-UA" sz="1800" dirty="0"/>
          </a:p>
        </p:txBody>
      </p:sp>
      <p:pic>
        <p:nvPicPr>
          <p:cNvPr id="2" name="Picture 1"/>
          <p:cNvPicPr>
            <a:picLocks noChangeAspect="1"/>
          </p:cNvPicPr>
          <p:nvPr/>
        </p:nvPicPr>
        <p:blipFill>
          <a:blip r:embed="rId2"/>
          <a:stretch>
            <a:fillRect/>
          </a:stretch>
        </p:blipFill>
        <p:spPr>
          <a:xfrm>
            <a:off x="2409683" y="687162"/>
            <a:ext cx="7439025" cy="4619625"/>
          </a:xfrm>
          <a:prstGeom prst="rect">
            <a:avLst/>
          </a:prstGeom>
        </p:spPr>
      </p:pic>
      <p:sp>
        <p:nvSpPr>
          <p:cNvPr id="4" name="Rectangle 3"/>
          <p:cNvSpPr/>
          <p:nvPr/>
        </p:nvSpPr>
        <p:spPr>
          <a:xfrm>
            <a:off x="325925" y="5306787"/>
            <a:ext cx="11606542" cy="923330"/>
          </a:xfrm>
          <a:prstGeom prst="rect">
            <a:avLst/>
          </a:prstGeom>
        </p:spPr>
        <p:txBody>
          <a:bodyPr wrap="square">
            <a:spAutoFit/>
          </a:bodyPr>
          <a:lstStyle/>
          <a:p>
            <a:r>
              <a:rPr lang="ru-RU" dirty="0"/>
              <a:t>Тепер всі ці завдання збірки і частини конвеєру об'єдналися як </a:t>
            </a:r>
            <a:r>
              <a:rPr lang="en-US" dirty="0"/>
              <a:t>CI/CD </a:t>
            </a:r>
            <a:r>
              <a:rPr lang="ru-RU" dirty="0"/>
              <a:t>компоненти в лінію, щоб отримати набір завдань або скриптів для виконання. Хоча це простий приклад, він може стати в нагоді, коли ви хочете перевірити інші збірки завдань або почати будувати свій власний конвеєр </a:t>
            </a:r>
            <a:r>
              <a:rPr lang="en-US" dirty="0"/>
              <a:t>CI/CD.</a:t>
            </a:r>
            <a:endParaRPr lang="uk-UA" dirty="0"/>
          </a:p>
        </p:txBody>
      </p:sp>
    </p:spTree>
    <p:extLst>
      <p:ext uri="{BB962C8B-B14F-4D97-AF65-F5344CB8AC3E}">
        <p14:creationId xmlns:p14="http://schemas.microsoft.com/office/powerpoint/2010/main" val="576543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a:t>Дякую за увагу!</a:t>
            </a:r>
          </a:p>
        </p:txBody>
      </p:sp>
    </p:spTree>
    <p:extLst>
      <p:ext uri="{BB962C8B-B14F-4D97-AF65-F5344CB8AC3E}">
        <p14:creationId xmlns:p14="http://schemas.microsoft.com/office/powerpoint/2010/main" val="129537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626" y="241269"/>
            <a:ext cx="10623746" cy="5885556"/>
          </a:xfrm>
        </p:spPr>
      </p:pic>
    </p:spTree>
    <p:extLst>
      <p:ext uri="{BB962C8B-B14F-4D97-AF65-F5344CB8AC3E}">
        <p14:creationId xmlns:p14="http://schemas.microsoft.com/office/powerpoint/2010/main" val="375767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1300" y="304642"/>
            <a:ext cx="10061912" cy="6351137"/>
          </a:xfrm>
        </p:spPr>
      </p:pic>
    </p:spTree>
    <p:extLst>
      <p:ext uri="{BB962C8B-B14F-4D97-AF65-F5344CB8AC3E}">
        <p14:creationId xmlns:p14="http://schemas.microsoft.com/office/powerpoint/2010/main" val="4270474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43914" y="94841"/>
            <a:ext cx="10945757" cy="6717894"/>
          </a:xfrm>
          <a:prstGeom prst="rect">
            <a:avLst/>
          </a:prstGeom>
        </p:spPr>
      </p:pic>
    </p:spTree>
    <p:extLst>
      <p:ext uri="{BB962C8B-B14F-4D97-AF65-F5344CB8AC3E}">
        <p14:creationId xmlns:p14="http://schemas.microsoft.com/office/powerpoint/2010/main" val="276588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Цей процес говорить нам про дві речі:</a:t>
            </a:r>
          </a:p>
          <a:p>
            <a:r>
              <a:rPr lang="ru-RU" sz="1800" dirty="0"/>
              <a:t>Необхідно заздалегідь подумати про тестування. Загальна ідея полягає в тому, що ви пишете </a:t>
            </a:r>
            <a:r>
              <a:rPr lang="ru-RU" sz="1800" u="sng" dirty="0"/>
              <a:t>процедури автоматизованих тестів</a:t>
            </a:r>
            <a:r>
              <a:rPr lang="ru-RU" sz="1800" dirty="0"/>
              <a:t>, які можуть бути запущені інфраструктурою </a:t>
            </a:r>
            <a:r>
              <a:rPr lang="en-US" sz="1800" dirty="0"/>
              <a:t>CI/CD.</a:t>
            </a:r>
          </a:p>
          <a:p>
            <a:r>
              <a:rPr lang="ru-RU" sz="1800" dirty="0"/>
              <a:t>Якщо щось зламається, все зупиняється. Ідея цієї концепції в тому, </a:t>
            </a:r>
            <a:r>
              <a:rPr lang="ru-RU" sz="1800" u="sng" dirty="0"/>
              <a:t>що в разі виявлення помилки, всі інші розробки припиняються до тих пір, поки вона не буде виправлена, і система не повернеться до стану, який готовий до розгортання</a:t>
            </a:r>
            <a:r>
              <a:rPr lang="ru-RU" sz="1800" dirty="0"/>
              <a:t>. Це може бути досягнуто шляхом пошуку та виправлення помилки, або це може бути зроблено шляхом відкочування змін, доки помилка не зникне, але важливою частиною є те, що система повинна залишатися придатною до розгортання. На практиці більшість організацій фактично не дотримуються цієї процедури, але це основна ідея </a:t>
            </a:r>
            <a:r>
              <a:rPr lang="en-US" sz="1800" dirty="0" smtClean="0"/>
              <a:t>CI/CD.</a:t>
            </a:r>
          </a:p>
          <a:p>
            <a:pPr marL="0" indent="0" algn="ctr">
              <a:buNone/>
            </a:pPr>
            <a:endParaRPr lang="uk-UA" sz="1800" dirty="0"/>
          </a:p>
        </p:txBody>
      </p:sp>
      <p:sp>
        <p:nvSpPr>
          <p:cNvPr id="2" name="Rectangle 1"/>
          <p:cNvSpPr/>
          <p:nvPr/>
        </p:nvSpPr>
        <p:spPr>
          <a:xfrm>
            <a:off x="325925" y="3330621"/>
            <a:ext cx="11651810" cy="2585323"/>
          </a:xfrm>
          <a:prstGeom prst="rect">
            <a:avLst/>
          </a:prstGeom>
        </p:spPr>
        <p:txBody>
          <a:bodyPr wrap="square">
            <a:spAutoFit/>
          </a:bodyPr>
          <a:lstStyle/>
          <a:p>
            <a:r>
              <a:rPr lang="ru-RU" b="1" dirty="0"/>
              <a:t>Безперервне розгортання</a:t>
            </a:r>
          </a:p>
          <a:p>
            <a:r>
              <a:rPr lang="ru-RU" dirty="0"/>
              <a:t>Безперервне розгортання є фінальною стадєю </a:t>
            </a:r>
            <a:r>
              <a:rPr lang="en-US" dirty="0"/>
              <a:t>CI/CD. </a:t>
            </a:r>
            <a:r>
              <a:rPr lang="ru-RU" dirty="0"/>
              <a:t>Коли зміни вносяться, тестуються, інтегруються з основною гілкою і знову тестуються, вони розгортаються до виробничого середовища з використанням автоматизації. Це означає, що код розгортається до виробничого середовища постійно, і означає, що ваші користувачі будуть вашими остаточними тестувальниками. Іншими словами, безперервне розгортання - це особливий тип </a:t>
            </a:r>
            <a:r>
              <a:rPr lang="ru-RU" u="sng" dirty="0"/>
              <a:t>безперервної доставки, в якому розгортається кожна збірка, позначена як готова до </a:t>
            </a:r>
            <a:r>
              <a:rPr lang="uk-UA" u="sng" dirty="0" smtClean="0"/>
              <a:t>використання в </a:t>
            </a:r>
            <a:r>
              <a:rPr lang="en-US" u="sng" dirty="0" smtClean="0"/>
              <a:t>prod’</a:t>
            </a:r>
            <a:r>
              <a:rPr lang="uk-UA" u="sng" dirty="0" smtClean="0"/>
              <a:t>і</a:t>
            </a:r>
            <a:r>
              <a:rPr lang="ru-RU" dirty="0" smtClean="0"/>
              <a:t>.</a:t>
            </a:r>
            <a:endParaRPr lang="ru-RU" dirty="0"/>
          </a:p>
          <a:p>
            <a:r>
              <a:rPr lang="ru-RU" dirty="0"/>
              <a:t>Деякі організації виступають за цей тип розгортання, бо це означає, що користувачі завжди мають найновіший код. Більшість організацій дотримуються більш обережного підходу, який вимагає втручання людини для просування коду у </a:t>
            </a:r>
            <a:r>
              <a:rPr lang="en-US" dirty="0"/>
              <a:t>prod</a:t>
            </a:r>
            <a:r>
              <a:rPr lang="ru-RU" dirty="0"/>
              <a:t>.</a:t>
            </a:r>
          </a:p>
        </p:txBody>
      </p:sp>
    </p:spTree>
    <p:extLst>
      <p:ext uri="{BB962C8B-B14F-4D97-AF65-F5344CB8AC3E}">
        <p14:creationId xmlns:p14="http://schemas.microsoft.com/office/powerpoint/2010/main" val="57723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Запобігання впливу на користувачів</a:t>
            </a:r>
          </a:p>
          <a:p>
            <a:pPr marL="0" indent="0">
              <a:buNone/>
            </a:pPr>
            <a:endParaRPr lang="ru-RU" sz="1800" dirty="0"/>
          </a:p>
          <a:p>
            <a:pPr marL="0" indent="0">
              <a:buNone/>
            </a:pPr>
            <a:r>
              <a:rPr lang="ru-RU" sz="1800" dirty="0"/>
              <a:t>Хоча ми намагаємося зробити екстенсивне тестування в межах процесу </a:t>
            </a:r>
            <a:r>
              <a:rPr lang="en-US" sz="1800" dirty="0"/>
              <a:t>CI/CD, </a:t>
            </a:r>
            <a:r>
              <a:rPr lang="ru-RU" sz="1800" dirty="0"/>
              <a:t>завжди є ймовірність того, що неякісна збірка пройде вхідне тестування. Щоб уникнути впливу на користувачів або принаймні обмежити вплив, можна використовувати стратегії розгортання, такі як:</a:t>
            </a:r>
          </a:p>
          <a:p>
            <a:pPr marL="0" indent="0">
              <a:buNone/>
            </a:pPr>
            <a:endParaRPr lang="uk-UA" sz="1800" b="1" dirty="0"/>
          </a:p>
          <a:p>
            <a:pPr marL="0" indent="0">
              <a:buNone/>
            </a:pPr>
            <a:r>
              <a:rPr lang="en-US" sz="1800" b="1" dirty="0"/>
              <a:t>Rolling upgrade -</a:t>
            </a:r>
            <a:r>
              <a:rPr lang="en-US" sz="1800" dirty="0"/>
              <a:t> </a:t>
            </a:r>
            <a:r>
              <a:rPr lang="ru-RU" sz="1800" dirty="0"/>
              <a:t>це найзрозуміліша версія безперервної доставки, в якій зміни періодично розгортаються таким чином, щоб вони не впливали на поточних користувачів, і нікому не довелося «перевстановлювати» програмне забезпечення.</a:t>
            </a:r>
          </a:p>
          <a:p>
            <a:pPr marL="0" indent="0">
              <a:buNone/>
            </a:pPr>
            <a:r>
              <a:rPr lang="en-US" sz="1800" b="1" dirty="0"/>
              <a:t>Canary pipeline -</a:t>
            </a:r>
            <a:r>
              <a:rPr lang="en-US" sz="1800" dirty="0"/>
              <a:t> </a:t>
            </a:r>
            <a:r>
              <a:rPr lang="ru-RU" sz="1800" dirty="0"/>
              <a:t>в цьому випадку нова версія розгортається для підмножини користувачів (або серверів, в залежності від архітектури). Якщо ці користувачі відчувають проблеми, зміни можна легко відкотити. Якщо ці користувачі не виявляють проблем, зміни розгортаються для решти виробництва.</a:t>
            </a:r>
          </a:p>
          <a:p>
            <a:pPr marL="0" indent="0">
              <a:buNone/>
            </a:pPr>
            <a:r>
              <a:rPr lang="en-US" sz="1800" b="1" dirty="0"/>
              <a:t>Blue-green deployment -</a:t>
            </a:r>
            <a:r>
              <a:rPr lang="en-US" sz="1800" dirty="0"/>
              <a:t> </a:t>
            </a:r>
            <a:r>
              <a:rPr lang="ru-RU" sz="1800" dirty="0"/>
              <a:t>в цьому випадку створюється абсолютно нове середовище (</a:t>
            </a:r>
            <a:r>
              <a:rPr lang="en-US" sz="1800" dirty="0"/>
              <a:t>Blue) </a:t>
            </a:r>
            <a:r>
              <a:rPr lang="ru-RU" sz="1800" dirty="0"/>
              <a:t>з новим кодом на ньому, але старе середовище (</a:t>
            </a:r>
            <a:r>
              <a:rPr lang="en-US" sz="1800" dirty="0"/>
              <a:t>Green) </a:t>
            </a:r>
            <a:r>
              <a:rPr lang="ru-RU" sz="1800" dirty="0"/>
              <a:t>тримається в резерві. Якщо у користувачів в новому середовищі виникають проблеми, трафік може бути переспрямований назад до попереднього середовища. Якщо немає проблем протягом певного проміжку часу, нове середовище стає виробничим середовищем, а старе будуть використовувати для розгортання наступних змін.</a:t>
            </a:r>
          </a:p>
          <a:p>
            <a:pPr marL="0" indent="0" algn="ctr">
              <a:buNone/>
            </a:pPr>
            <a:endParaRPr lang="uk-UA" sz="1800" dirty="0"/>
          </a:p>
        </p:txBody>
      </p:sp>
    </p:spTree>
    <p:extLst>
      <p:ext uri="{BB962C8B-B14F-4D97-AF65-F5344CB8AC3E}">
        <p14:creationId xmlns:p14="http://schemas.microsoft.com/office/powerpoint/2010/main" val="3110506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3796</Words>
  <Application>Microsoft Office PowerPoint</Application>
  <PresentationFormat>Widescreen</PresentationFormat>
  <Paragraphs>173</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ЛЕКЦІЯ 6   Вступ до CI/CD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6   Вступ до CI/CD </dc:title>
  <cp:lastModifiedBy>Пользователь Windows</cp:lastModifiedBy>
  <cp:revision>1</cp:revision>
  <dcterms:created xsi:type="dcterms:W3CDTF">2022-02-18T10:35:48Z</dcterms:created>
  <dcterms:modified xsi:type="dcterms:W3CDTF">2024-03-18T08:04:31Z</dcterms:modified>
</cp:coreProperties>
</file>