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 id="267" r:id="rId1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6" d="100"/>
          <a:sy n="116" d="100"/>
        </p:scale>
        <p:origin x="-126" y="-2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CFE7D224-5433-4CFE-8427-444FDBB71BAC}" type="datetimeFigureOut">
              <a:rPr lang="uk-UA" smtClean="0"/>
              <a:t>22.09.2022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90F4C1E-BF7F-467E-8987-16F9C588F92F}" type="slidenum">
              <a:rPr lang="uk-UA" smtClean="0"/>
              <a:t>‹#›</a:t>
            </a:fld>
            <a:endParaRPr lang="uk-UA"/>
          </a:p>
        </p:txBody>
      </p:sp>
    </p:spTree>
    <p:extLst>
      <p:ext uri="{BB962C8B-B14F-4D97-AF65-F5344CB8AC3E}">
        <p14:creationId xmlns:p14="http://schemas.microsoft.com/office/powerpoint/2010/main" val="2459004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FE7D224-5433-4CFE-8427-444FDBB71BAC}" type="datetimeFigureOut">
              <a:rPr lang="uk-UA" smtClean="0"/>
              <a:t>22.09.2022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90F4C1E-BF7F-467E-8987-16F9C588F92F}" type="slidenum">
              <a:rPr lang="uk-UA" smtClean="0"/>
              <a:t>‹#›</a:t>
            </a:fld>
            <a:endParaRPr lang="uk-UA"/>
          </a:p>
        </p:txBody>
      </p:sp>
    </p:spTree>
    <p:extLst>
      <p:ext uri="{BB962C8B-B14F-4D97-AF65-F5344CB8AC3E}">
        <p14:creationId xmlns:p14="http://schemas.microsoft.com/office/powerpoint/2010/main" val="2562237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FE7D224-5433-4CFE-8427-444FDBB71BAC}" type="datetimeFigureOut">
              <a:rPr lang="uk-UA" smtClean="0"/>
              <a:t>22.09.2022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90F4C1E-BF7F-467E-8987-16F9C588F92F}" type="slidenum">
              <a:rPr lang="uk-UA" smtClean="0"/>
              <a:t>‹#›</a:t>
            </a:fld>
            <a:endParaRPr lang="uk-UA"/>
          </a:p>
        </p:txBody>
      </p:sp>
    </p:spTree>
    <p:extLst>
      <p:ext uri="{BB962C8B-B14F-4D97-AF65-F5344CB8AC3E}">
        <p14:creationId xmlns:p14="http://schemas.microsoft.com/office/powerpoint/2010/main" val="109091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FE7D224-5433-4CFE-8427-444FDBB71BAC}" type="datetimeFigureOut">
              <a:rPr lang="uk-UA" smtClean="0"/>
              <a:t>22.09.2022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90F4C1E-BF7F-467E-8987-16F9C588F92F}" type="slidenum">
              <a:rPr lang="uk-UA" smtClean="0"/>
              <a:t>‹#›</a:t>
            </a:fld>
            <a:endParaRPr lang="uk-UA"/>
          </a:p>
        </p:txBody>
      </p:sp>
    </p:spTree>
    <p:extLst>
      <p:ext uri="{BB962C8B-B14F-4D97-AF65-F5344CB8AC3E}">
        <p14:creationId xmlns:p14="http://schemas.microsoft.com/office/powerpoint/2010/main" val="160753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FE7D224-5433-4CFE-8427-444FDBB71BAC}" type="datetimeFigureOut">
              <a:rPr lang="uk-UA" smtClean="0"/>
              <a:t>22.09.2022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90F4C1E-BF7F-467E-8987-16F9C588F92F}" type="slidenum">
              <a:rPr lang="uk-UA" smtClean="0"/>
              <a:t>‹#›</a:t>
            </a:fld>
            <a:endParaRPr lang="uk-UA"/>
          </a:p>
        </p:txBody>
      </p:sp>
    </p:spTree>
    <p:extLst>
      <p:ext uri="{BB962C8B-B14F-4D97-AF65-F5344CB8AC3E}">
        <p14:creationId xmlns:p14="http://schemas.microsoft.com/office/powerpoint/2010/main" val="1333337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CFE7D224-5433-4CFE-8427-444FDBB71BAC}" type="datetimeFigureOut">
              <a:rPr lang="uk-UA" smtClean="0"/>
              <a:t>22.09.2022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90F4C1E-BF7F-467E-8987-16F9C588F92F}" type="slidenum">
              <a:rPr lang="uk-UA" smtClean="0"/>
              <a:t>‹#›</a:t>
            </a:fld>
            <a:endParaRPr lang="uk-UA"/>
          </a:p>
        </p:txBody>
      </p:sp>
    </p:spTree>
    <p:extLst>
      <p:ext uri="{BB962C8B-B14F-4D97-AF65-F5344CB8AC3E}">
        <p14:creationId xmlns:p14="http://schemas.microsoft.com/office/powerpoint/2010/main" val="310794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CFE7D224-5433-4CFE-8427-444FDBB71BAC}" type="datetimeFigureOut">
              <a:rPr lang="uk-UA" smtClean="0"/>
              <a:t>22.09.2022</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E90F4C1E-BF7F-467E-8987-16F9C588F92F}" type="slidenum">
              <a:rPr lang="uk-UA" smtClean="0"/>
              <a:t>‹#›</a:t>
            </a:fld>
            <a:endParaRPr lang="uk-UA"/>
          </a:p>
        </p:txBody>
      </p:sp>
    </p:spTree>
    <p:extLst>
      <p:ext uri="{BB962C8B-B14F-4D97-AF65-F5344CB8AC3E}">
        <p14:creationId xmlns:p14="http://schemas.microsoft.com/office/powerpoint/2010/main" val="2869314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CFE7D224-5433-4CFE-8427-444FDBB71BAC}" type="datetimeFigureOut">
              <a:rPr lang="uk-UA" smtClean="0"/>
              <a:t>22.09.2022</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E90F4C1E-BF7F-467E-8987-16F9C588F92F}" type="slidenum">
              <a:rPr lang="uk-UA" smtClean="0"/>
              <a:t>‹#›</a:t>
            </a:fld>
            <a:endParaRPr lang="uk-UA"/>
          </a:p>
        </p:txBody>
      </p:sp>
    </p:spTree>
    <p:extLst>
      <p:ext uri="{BB962C8B-B14F-4D97-AF65-F5344CB8AC3E}">
        <p14:creationId xmlns:p14="http://schemas.microsoft.com/office/powerpoint/2010/main" val="2235498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E7D224-5433-4CFE-8427-444FDBB71BAC}" type="datetimeFigureOut">
              <a:rPr lang="uk-UA" smtClean="0"/>
              <a:t>22.09.2022</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E90F4C1E-BF7F-467E-8987-16F9C588F92F}" type="slidenum">
              <a:rPr lang="uk-UA" smtClean="0"/>
              <a:t>‹#›</a:t>
            </a:fld>
            <a:endParaRPr lang="uk-UA"/>
          </a:p>
        </p:txBody>
      </p:sp>
    </p:spTree>
    <p:extLst>
      <p:ext uri="{BB962C8B-B14F-4D97-AF65-F5344CB8AC3E}">
        <p14:creationId xmlns:p14="http://schemas.microsoft.com/office/powerpoint/2010/main" val="3905345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FE7D224-5433-4CFE-8427-444FDBB71BAC}" type="datetimeFigureOut">
              <a:rPr lang="uk-UA" smtClean="0"/>
              <a:t>22.09.2022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90F4C1E-BF7F-467E-8987-16F9C588F92F}" type="slidenum">
              <a:rPr lang="uk-UA" smtClean="0"/>
              <a:t>‹#›</a:t>
            </a:fld>
            <a:endParaRPr lang="uk-UA"/>
          </a:p>
        </p:txBody>
      </p:sp>
    </p:spTree>
    <p:extLst>
      <p:ext uri="{BB962C8B-B14F-4D97-AF65-F5344CB8AC3E}">
        <p14:creationId xmlns:p14="http://schemas.microsoft.com/office/powerpoint/2010/main" val="2442925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FE7D224-5433-4CFE-8427-444FDBB71BAC}" type="datetimeFigureOut">
              <a:rPr lang="uk-UA" smtClean="0"/>
              <a:t>22.09.2022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90F4C1E-BF7F-467E-8987-16F9C588F92F}" type="slidenum">
              <a:rPr lang="uk-UA" smtClean="0"/>
              <a:t>‹#›</a:t>
            </a:fld>
            <a:endParaRPr lang="uk-UA"/>
          </a:p>
        </p:txBody>
      </p:sp>
    </p:spTree>
    <p:extLst>
      <p:ext uri="{BB962C8B-B14F-4D97-AF65-F5344CB8AC3E}">
        <p14:creationId xmlns:p14="http://schemas.microsoft.com/office/powerpoint/2010/main" val="229762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E7D224-5433-4CFE-8427-444FDBB71BAC}" type="datetimeFigureOut">
              <a:rPr lang="uk-UA" smtClean="0"/>
              <a:t>22.09.2022</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F4C1E-BF7F-467E-8987-16F9C588F92F}" type="slidenum">
              <a:rPr lang="uk-UA" smtClean="0"/>
              <a:t>‹#›</a:t>
            </a:fld>
            <a:endParaRPr lang="uk-UA"/>
          </a:p>
        </p:txBody>
      </p:sp>
    </p:spTree>
    <p:extLst>
      <p:ext uri="{BB962C8B-B14F-4D97-AF65-F5344CB8AC3E}">
        <p14:creationId xmlns:p14="http://schemas.microsoft.com/office/powerpoint/2010/main" val="704770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tourlib.net/statti_ukr/kryvega.htm"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s://studfile.net/preview/5454683/page:6/" TargetMode="External"/><Relationship Id="rId4" Type="http://schemas.openxmlformats.org/officeDocument/2006/relationships/hyperlink" Target="https://pidru4niki.com/1719051243757/turizm/infrastruktura_turizmu"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eg"/><Relationship Id="rId9"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7999"/>
          </a:xfrm>
        </p:spPr>
      </p:pic>
      <p:sp>
        <p:nvSpPr>
          <p:cNvPr id="7" name="Горизонтальный свиток 6"/>
          <p:cNvSpPr/>
          <p:nvPr/>
        </p:nvSpPr>
        <p:spPr>
          <a:xfrm>
            <a:off x="2059388" y="1709530"/>
            <a:ext cx="8261405" cy="337930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Заголовок 3"/>
          <p:cNvSpPr>
            <a:spLocks noGrp="1"/>
          </p:cNvSpPr>
          <p:nvPr>
            <p:ph type="title"/>
          </p:nvPr>
        </p:nvSpPr>
        <p:spPr>
          <a:xfrm>
            <a:off x="3044025" y="2973788"/>
            <a:ext cx="10515600" cy="885415"/>
          </a:xfrm>
        </p:spPr>
        <p:txBody>
          <a:bodyPr>
            <a:normAutofit fontScale="90000"/>
          </a:bodyPr>
          <a:lstStyle/>
          <a:p>
            <a:r>
              <a:rPr lang="uk-UA" b="1" i="1" dirty="0" smtClean="0">
                <a:solidFill>
                  <a:schemeClr val="accent1">
                    <a:lumMod val="50000"/>
                  </a:schemeClr>
                </a:solidFill>
              </a:rPr>
              <a:t>Інфраструктура туризму</a:t>
            </a:r>
            <a:br>
              <a:rPr lang="uk-UA" b="1" i="1" dirty="0" smtClean="0">
                <a:solidFill>
                  <a:schemeClr val="accent1">
                    <a:lumMod val="50000"/>
                  </a:schemeClr>
                </a:solidFill>
              </a:rPr>
            </a:br>
            <a:r>
              <a:rPr lang="uk-UA" b="1" i="1" dirty="0">
                <a:solidFill>
                  <a:schemeClr val="accent1">
                    <a:lumMod val="50000"/>
                  </a:schemeClr>
                </a:solidFill>
              </a:rPr>
              <a:t/>
            </a:r>
            <a:br>
              <a:rPr lang="uk-UA" b="1" i="1" dirty="0">
                <a:solidFill>
                  <a:schemeClr val="accent1">
                    <a:lumMod val="50000"/>
                  </a:schemeClr>
                </a:solidFill>
              </a:rPr>
            </a:br>
            <a:endParaRPr lang="uk-UA" b="1" i="1" dirty="0">
              <a:solidFill>
                <a:schemeClr val="accent1">
                  <a:lumMod val="50000"/>
                </a:schemeClr>
              </a:solidFill>
            </a:endParaRPr>
          </a:p>
        </p:txBody>
      </p:sp>
    </p:spTree>
    <p:extLst>
      <p:ext uri="{BB962C8B-B14F-4D97-AF65-F5344CB8AC3E}">
        <p14:creationId xmlns:p14="http://schemas.microsoft.com/office/powerpoint/2010/main" val="102841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
            <a:ext cx="12192000" cy="6857999"/>
          </a:xfrm>
        </p:spPr>
      </p:pic>
      <p:sp>
        <p:nvSpPr>
          <p:cNvPr id="7" name="Прямоугольник с двумя скругленными соседними углами 6"/>
          <p:cNvSpPr/>
          <p:nvPr/>
        </p:nvSpPr>
        <p:spPr>
          <a:xfrm>
            <a:off x="79514" y="190831"/>
            <a:ext cx="3800723" cy="163479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TextBox 5"/>
          <p:cNvSpPr txBox="1"/>
          <p:nvPr/>
        </p:nvSpPr>
        <p:spPr>
          <a:xfrm>
            <a:off x="198783" y="341905"/>
            <a:ext cx="3681454" cy="1323439"/>
          </a:xfrm>
          <a:prstGeom prst="rect">
            <a:avLst/>
          </a:prstGeom>
          <a:noFill/>
        </p:spPr>
        <p:txBody>
          <a:bodyPr wrap="square" rtlCol="0">
            <a:spAutoFit/>
          </a:bodyPr>
          <a:lstStyle/>
          <a:p>
            <a:r>
              <a:rPr lang="uk-UA" sz="2000" dirty="0" smtClean="0">
                <a:solidFill>
                  <a:schemeClr val="bg1"/>
                </a:solidFill>
              </a:rPr>
              <a:t>Найкраща авіакомпанія України</a:t>
            </a:r>
          </a:p>
          <a:p>
            <a:endParaRPr lang="uk-UA" sz="2000" dirty="0">
              <a:solidFill>
                <a:schemeClr val="bg1"/>
              </a:solidFill>
            </a:endParaRPr>
          </a:p>
          <a:p>
            <a:pPr algn="ctr"/>
            <a:r>
              <a:rPr lang="uk-UA" sz="2000" dirty="0" smtClean="0">
                <a:solidFill>
                  <a:schemeClr val="bg1"/>
                </a:solidFill>
              </a:rPr>
              <a:t>МАУ (Міжнародна     авіакомпанія України)</a:t>
            </a:r>
          </a:p>
        </p:txBody>
      </p:sp>
      <p:pic>
        <p:nvPicPr>
          <p:cNvPr id="8" name="Объект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77463" y="1665344"/>
            <a:ext cx="2804823" cy="1869882"/>
          </a:xfrm>
          <a:prstGeom prst="rect">
            <a:avLst/>
          </a:prstGeom>
          <a:ln>
            <a:noFill/>
          </a:ln>
          <a:effectLst>
            <a:softEdge rad="112500"/>
          </a:effectLst>
        </p:spPr>
      </p:pic>
      <p:sp>
        <p:nvSpPr>
          <p:cNvPr id="10" name="Прямоугольник с двумя усеченными противолежащими углами 9"/>
          <p:cNvSpPr/>
          <p:nvPr/>
        </p:nvSpPr>
        <p:spPr>
          <a:xfrm>
            <a:off x="6096000" y="2122998"/>
            <a:ext cx="4675367" cy="2003729"/>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TextBox 8"/>
          <p:cNvSpPr txBox="1"/>
          <p:nvPr/>
        </p:nvSpPr>
        <p:spPr>
          <a:xfrm>
            <a:off x="6488264" y="2122998"/>
            <a:ext cx="4150581" cy="1754326"/>
          </a:xfrm>
          <a:prstGeom prst="rect">
            <a:avLst/>
          </a:prstGeom>
          <a:noFill/>
        </p:spPr>
        <p:txBody>
          <a:bodyPr wrap="square" rtlCol="0">
            <a:spAutoFit/>
          </a:bodyPr>
          <a:lstStyle/>
          <a:p>
            <a:r>
              <a:rPr lang="uk-UA" dirty="0" smtClean="0">
                <a:solidFill>
                  <a:schemeClr val="bg1"/>
                </a:solidFill>
              </a:rPr>
              <a:t>Три найкращі аеропорти України</a:t>
            </a:r>
          </a:p>
          <a:p>
            <a:endParaRPr lang="uk-UA" dirty="0">
              <a:solidFill>
                <a:schemeClr val="bg1"/>
              </a:solidFill>
            </a:endParaRPr>
          </a:p>
          <a:p>
            <a:pPr marL="342900" indent="-342900">
              <a:buAutoNum type="arabicParenR"/>
            </a:pPr>
            <a:r>
              <a:rPr lang="uk-UA" dirty="0" smtClean="0">
                <a:solidFill>
                  <a:schemeClr val="bg1"/>
                </a:solidFill>
              </a:rPr>
              <a:t>Міжнародний аеропорт «Бориспіль»</a:t>
            </a:r>
          </a:p>
          <a:p>
            <a:pPr marL="342900" indent="-342900">
              <a:buAutoNum type="arabicParenR"/>
            </a:pPr>
            <a:r>
              <a:rPr lang="uk-UA" dirty="0" smtClean="0">
                <a:solidFill>
                  <a:schemeClr val="bg1"/>
                </a:solidFill>
              </a:rPr>
              <a:t>Міжнародний аеропорт «Львів» ім. Данила Галицького</a:t>
            </a:r>
          </a:p>
          <a:p>
            <a:pPr marL="342900" indent="-342900">
              <a:buAutoNum type="arabicParenR"/>
            </a:pPr>
            <a:r>
              <a:rPr lang="uk-UA" dirty="0" smtClean="0">
                <a:solidFill>
                  <a:schemeClr val="bg1"/>
                </a:solidFill>
              </a:rPr>
              <a:t>Міжнародний аеропорт «Одеса»</a:t>
            </a:r>
            <a:endParaRPr lang="uk-UA" dirty="0">
              <a:solidFill>
                <a:schemeClr val="bg1"/>
              </a:solidFill>
            </a:endParaRPr>
          </a:p>
        </p:txBody>
      </p:sp>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311" y="3877324"/>
            <a:ext cx="4047214" cy="2369453"/>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9836" y="4026915"/>
            <a:ext cx="4049864" cy="2070269"/>
          </a:xfrm>
          <a:prstGeom prst="rect">
            <a:avLst/>
          </a:prstGeom>
        </p:spPr>
      </p:pic>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8780" y="4026915"/>
            <a:ext cx="3319008" cy="2070269"/>
          </a:xfrm>
          <a:prstGeom prst="rect">
            <a:avLst/>
          </a:prstGeom>
        </p:spPr>
      </p:pic>
      <p:sp>
        <p:nvSpPr>
          <p:cNvPr id="14" name="TextBox 13"/>
          <p:cNvSpPr txBox="1"/>
          <p:nvPr/>
        </p:nvSpPr>
        <p:spPr>
          <a:xfrm>
            <a:off x="299498" y="3877324"/>
            <a:ext cx="336606" cy="369332"/>
          </a:xfrm>
          <a:prstGeom prst="rect">
            <a:avLst/>
          </a:prstGeom>
          <a:noFill/>
        </p:spPr>
        <p:txBody>
          <a:bodyPr wrap="square" rtlCol="0">
            <a:spAutoFit/>
          </a:bodyPr>
          <a:lstStyle/>
          <a:p>
            <a:r>
              <a:rPr lang="uk-UA" b="1" i="1" dirty="0" smtClean="0">
                <a:solidFill>
                  <a:schemeClr val="bg1"/>
                </a:solidFill>
              </a:rPr>
              <a:t>1</a:t>
            </a:r>
            <a:endParaRPr lang="uk-UA" b="1" i="1" dirty="0">
              <a:solidFill>
                <a:schemeClr val="bg1"/>
              </a:solidFill>
            </a:endParaRPr>
          </a:p>
        </p:txBody>
      </p:sp>
      <p:sp>
        <p:nvSpPr>
          <p:cNvPr id="15" name="TextBox 14"/>
          <p:cNvSpPr txBox="1"/>
          <p:nvPr/>
        </p:nvSpPr>
        <p:spPr>
          <a:xfrm>
            <a:off x="4506401" y="4026915"/>
            <a:ext cx="675861" cy="369332"/>
          </a:xfrm>
          <a:prstGeom prst="rect">
            <a:avLst/>
          </a:prstGeom>
          <a:noFill/>
        </p:spPr>
        <p:txBody>
          <a:bodyPr wrap="square" rtlCol="0">
            <a:spAutoFit/>
          </a:bodyPr>
          <a:lstStyle/>
          <a:p>
            <a:r>
              <a:rPr lang="uk-UA" b="1" i="1" dirty="0" smtClean="0">
                <a:solidFill>
                  <a:schemeClr val="bg1"/>
                </a:solidFill>
              </a:rPr>
              <a:t>2</a:t>
            </a:r>
            <a:endParaRPr lang="uk-UA" b="1" i="1" dirty="0">
              <a:solidFill>
                <a:schemeClr val="bg1"/>
              </a:solidFill>
            </a:endParaRPr>
          </a:p>
        </p:txBody>
      </p:sp>
      <p:sp>
        <p:nvSpPr>
          <p:cNvPr id="16" name="TextBox 15"/>
          <p:cNvSpPr txBox="1"/>
          <p:nvPr/>
        </p:nvSpPr>
        <p:spPr>
          <a:xfrm>
            <a:off x="8824622" y="4016857"/>
            <a:ext cx="388288" cy="369332"/>
          </a:xfrm>
          <a:prstGeom prst="rect">
            <a:avLst/>
          </a:prstGeom>
          <a:noFill/>
        </p:spPr>
        <p:txBody>
          <a:bodyPr wrap="square" rtlCol="0">
            <a:spAutoFit/>
          </a:bodyPr>
          <a:lstStyle/>
          <a:p>
            <a:r>
              <a:rPr lang="uk-UA" b="1" i="1" dirty="0" smtClean="0">
                <a:solidFill>
                  <a:schemeClr val="bg1"/>
                </a:solidFill>
              </a:rPr>
              <a:t>3</a:t>
            </a:r>
            <a:endParaRPr lang="uk-UA" b="1" i="1" dirty="0">
              <a:solidFill>
                <a:schemeClr val="bg1"/>
              </a:solidFill>
            </a:endParaRPr>
          </a:p>
        </p:txBody>
      </p:sp>
    </p:spTree>
    <p:extLst>
      <p:ext uri="{BB962C8B-B14F-4D97-AF65-F5344CB8AC3E}">
        <p14:creationId xmlns:p14="http://schemas.microsoft.com/office/powerpoint/2010/main" val="359828675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9370" y="365125"/>
            <a:ext cx="4603805" cy="53273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Скругленная прямоугольная выноска 6"/>
          <p:cNvSpPr/>
          <p:nvPr/>
        </p:nvSpPr>
        <p:spPr>
          <a:xfrm>
            <a:off x="5716987" y="1291769"/>
            <a:ext cx="6313335" cy="417443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5931672" y="365125"/>
            <a:ext cx="5883966" cy="6027724"/>
          </a:xfrm>
        </p:spPr>
        <p:txBody>
          <a:bodyPr>
            <a:normAutofit/>
          </a:bodyPr>
          <a:lstStyle/>
          <a:p>
            <a:pPr algn="ctr"/>
            <a:r>
              <a:rPr lang="uk-UA" sz="2400" b="1" dirty="0" smtClean="0">
                <a:solidFill>
                  <a:schemeClr val="bg1"/>
                </a:solidFill>
                <a:latin typeface="Arial" panose="020B0604020202020204" pitchFamily="34" charset="0"/>
              </a:rPr>
              <a:t>Висновки</a:t>
            </a:r>
            <a:br>
              <a:rPr lang="uk-UA" sz="2400" b="1" dirty="0" smtClean="0">
                <a:solidFill>
                  <a:schemeClr val="bg1"/>
                </a:solidFill>
                <a:latin typeface="Arial" panose="020B0604020202020204" pitchFamily="34" charset="0"/>
              </a:rPr>
            </a:br>
            <a:r>
              <a:rPr lang="uk-UA" sz="2400" b="1" dirty="0">
                <a:solidFill>
                  <a:schemeClr val="bg1"/>
                </a:solidFill>
                <a:latin typeface="Arial" panose="020B0604020202020204" pitchFamily="34" charset="0"/>
              </a:rPr>
              <a:t/>
            </a:r>
            <a:br>
              <a:rPr lang="uk-UA" sz="2400" b="1" dirty="0">
                <a:solidFill>
                  <a:schemeClr val="bg1"/>
                </a:solidFill>
                <a:latin typeface="Arial" panose="020B0604020202020204" pitchFamily="34" charset="0"/>
              </a:rPr>
            </a:br>
            <a:r>
              <a:rPr lang="uk-UA" sz="2400" b="1" dirty="0" smtClean="0">
                <a:solidFill>
                  <a:schemeClr val="bg1"/>
                </a:solidFill>
                <a:latin typeface="Arial" panose="020B0604020202020204" pitchFamily="34" charset="0"/>
              </a:rPr>
              <a:t>   </a:t>
            </a:r>
            <a:r>
              <a:rPr lang="uk-UA" sz="2000" dirty="0" smtClean="0">
                <a:solidFill>
                  <a:schemeClr val="bg1"/>
                </a:solidFill>
                <a:latin typeface="Arial" panose="020B0604020202020204" pitchFamily="34" charset="0"/>
              </a:rPr>
              <a:t>Отже</a:t>
            </a:r>
            <a:r>
              <a:rPr lang="uk-UA" sz="2000" dirty="0">
                <a:solidFill>
                  <a:schemeClr val="bg1"/>
                </a:solidFill>
                <a:latin typeface="Arial" panose="020B0604020202020204" pitchFamily="34" charset="0"/>
              </a:rPr>
              <a:t>, </a:t>
            </a:r>
            <a:r>
              <a:rPr lang="uk-UA" sz="2000" b="1" i="1" dirty="0">
                <a:solidFill>
                  <a:srgbClr val="002060"/>
                </a:solidFill>
                <a:latin typeface="Arial" panose="020B0604020202020204" pitchFamily="34" charset="0"/>
              </a:rPr>
              <a:t>туристична інфраструктура</a:t>
            </a:r>
            <a:r>
              <a:rPr lang="uk-UA" sz="2000" dirty="0">
                <a:solidFill>
                  <a:schemeClr val="bg1"/>
                </a:solidFill>
                <a:latin typeface="Arial" panose="020B0604020202020204" pitchFamily="34" charset="0"/>
              </a:rPr>
              <a:t> - це сукупність соціальних інститутів, організаційних структур та нормативно оформлених процедур, а також стан соціально - політичного клімату і суспільної свідомості в країні, що забезпечують безпечне функціонування та взаємодію суб'єктів туристичної діяльності, регулюють рух матеріальних, фінансових, інформаційних потоків між ними та навколишнім (соціальним і природним) середовищем і використовуються для задоволення потреб туристів.</a:t>
            </a:r>
            <a:r>
              <a:rPr lang="uk-UA" sz="2000" dirty="0">
                <a:solidFill>
                  <a:schemeClr val="bg1"/>
                </a:solidFill>
              </a:rPr>
              <a:t/>
            </a:r>
            <a:br>
              <a:rPr lang="uk-UA" sz="2000" dirty="0">
                <a:solidFill>
                  <a:schemeClr val="bg1"/>
                </a:solidFill>
              </a:rPr>
            </a:br>
            <a:endParaRPr lang="uk-UA" sz="2000" dirty="0">
              <a:solidFill>
                <a:schemeClr val="bg1"/>
              </a:solidFill>
            </a:endParaRPr>
          </a:p>
        </p:txBody>
      </p:sp>
    </p:spTree>
    <p:extLst>
      <p:ext uri="{BB962C8B-B14F-4D97-AF65-F5344CB8AC3E}">
        <p14:creationId xmlns:p14="http://schemas.microsoft.com/office/powerpoint/2010/main" val="261291597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8" name="Горизонтальный свиток 7"/>
          <p:cNvSpPr/>
          <p:nvPr/>
        </p:nvSpPr>
        <p:spPr>
          <a:xfrm>
            <a:off x="214686" y="594362"/>
            <a:ext cx="11068215" cy="464356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Заголовок 4"/>
          <p:cNvSpPr>
            <a:spLocks noGrp="1"/>
          </p:cNvSpPr>
          <p:nvPr>
            <p:ph type="title"/>
          </p:nvPr>
        </p:nvSpPr>
        <p:spPr>
          <a:xfrm>
            <a:off x="838200" y="1232452"/>
            <a:ext cx="10515600" cy="4898004"/>
          </a:xfrm>
        </p:spPr>
        <p:txBody>
          <a:bodyPr>
            <a:normAutofit/>
          </a:bodyPr>
          <a:lstStyle/>
          <a:p>
            <a:r>
              <a:rPr lang="uk-UA" sz="2800" b="1" i="1" dirty="0" smtClean="0">
                <a:solidFill>
                  <a:schemeClr val="bg1"/>
                </a:solidFill>
              </a:rPr>
              <a:t>Джерела інформації:</a:t>
            </a:r>
            <a:br>
              <a:rPr lang="uk-UA" sz="2800" b="1" i="1" dirty="0" smtClean="0">
                <a:solidFill>
                  <a:schemeClr val="bg1"/>
                </a:solidFill>
              </a:rPr>
            </a:br>
            <a:r>
              <a:rPr lang="uk-UA" sz="2800" b="1" i="1" dirty="0" smtClean="0">
                <a:solidFill>
                  <a:schemeClr val="bg1"/>
                </a:solidFill>
              </a:rPr>
              <a:t/>
            </a:r>
            <a:br>
              <a:rPr lang="uk-UA" sz="2800" b="1" i="1" dirty="0" smtClean="0">
                <a:solidFill>
                  <a:schemeClr val="bg1"/>
                </a:solidFill>
              </a:rPr>
            </a:br>
            <a:r>
              <a:rPr lang="uk-UA" sz="2800" b="1" i="1" dirty="0" smtClean="0">
                <a:solidFill>
                  <a:schemeClr val="bg1"/>
                </a:solidFill>
              </a:rPr>
              <a:t/>
            </a:r>
            <a:br>
              <a:rPr lang="uk-UA" sz="2800" b="1" i="1" dirty="0" smtClean="0">
                <a:solidFill>
                  <a:schemeClr val="bg1"/>
                </a:solidFill>
              </a:rPr>
            </a:br>
            <a:r>
              <a:rPr lang="uk-UA" sz="2800" b="1" i="1" dirty="0" smtClean="0">
                <a:solidFill>
                  <a:schemeClr val="bg1"/>
                </a:solidFill>
              </a:rPr>
              <a:t>   </a:t>
            </a:r>
            <a:r>
              <a:rPr lang="en-US" sz="2800" b="1" i="1" dirty="0" smtClean="0">
                <a:solidFill>
                  <a:schemeClr val="bg1"/>
                </a:solidFill>
              </a:rPr>
              <a:t>https</a:t>
            </a:r>
            <a:r>
              <a:rPr lang="en-US" sz="2800" b="1" i="1" dirty="0">
                <a:solidFill>
                  <a:schemeClr val="bg1"/>
                </a:solidFill>
              </a:rPr>
              <a:t>://zizuhotel.ru/uk/polsha/turistskaya-infrastruktura-podhody-i-ocenka-turistskoi-infrastruktury</a:t>
            </a:r>
            <a:r>
              <a:rPr lang="en-US" sz="2800" b="1" i="1" dirty="0" smtClean="0">
                <a:solidFill>
                  <a:schemeClr val="bg1"/>
                </a:solidFill>
              </a:rPr>
              <a:t>/</a:t>
            </a:r>
            <a:r>
              <a:rPr lang="uk-UA" sz="2800" b="1" i="1" dirty="0" smtClean="0">
                <a:solidFill>
                  <a:schemeClr val="bg1"/>
                </a:solidFill>
              </a:rPr>
              <a:t/>
            </a:r>
            <a:br>
              <a:rPr lang="uk-UA" sz="2800" b="1" i="1" dirty="0" smtClean="0">
                <a:solidFill>
                  <a:schemeClr val="bg1"/>
                </a:solidFill>
              </a:rPr>
            </a:br>
            <a:r>
              <a:rPr lang="uk-UA" sz="2800" b="1" i="1" dirty="0">
                <a:solidFill>
                  <a:schemeClr val="bg1"/>
                </a:solidFill>
              </a:rPr>
              <a:t> </a:t>
            </a:r>
            <a:r>
              <a:rPr lang="uk-UA" sz="2800" b="1" i="1" dirty="0" smtClean="0">
                <a:solidFill>
                  <a:schemeClr val="bg1"/>
                </a:solidFill>
              </a:rPr>
              <a:t>  </a:t>
            </a:r>
            <a:r>
              <a:rPr lang="en-US" sz="2800" b="1" i="1" dirty="0" smtClean="0">
                <a:solidFill>
                  <a:schemeClr val="bg1"/>
                </a:solidFill>
                <a:hlinkClick r:id="rId3"/>
              </a:rPr>
              <a:t>https</a:t>
            </a:r>
            <a:r>
              <a:rPr lang="en-US" sz="2800" b="1" i="1" dirty="0">
                <a:solidFill>
                  <a:schemeClr val="bg1"/>
                </a:solidFill>
                <a:hlinkClick r:id="rId3"/>
              </a:rPr>
              <a:t>://</a:t>
            </a:r>
            <a:r>
              <a:rPr lang="en-US" sz="2800" b="1" i="1" dirty="0" smtClean="0">
                <a:solidFill>
                  <a:schemeClr val="bg1"/>
                </a:solidFill>
                <a:hlinkClick r:id="rId3"/>
              </a:rPr>
              <a:t>tourlib.net/statti_ukr/kryvega.htm</a:t>
            </a:r>
            <a:r>
              <a:rPr lang="uk-UA" sz="2800" b="1" i="1" dirty="0" smtClean="0">
                <a:solidFill>
                  <a:schemeClr val="bg1"/>
                </a:solidFill>
              </a:rPr>
              <a:t/>
            </a:r>
            <a:br>
              <a:rPr lang="uk-UA" sz="2800" b="1" i="1" dirty="0" smtClean="0">
                <a:solidFill>
                  <a:schemeClr val="bg1"/>
                </a:solidFill>
              </a:rPr>
            </a:br>
            <a:r>
              <a:rPr lang="uk-UA" sz="2800" b="1" i="1" dirty="0" smtClean="0">
                <a:solidFill>
                  <a:schemeClr val="bg1"/>
                </a:solidFill>
              </a:rPr>
              <a:t>   </a:t>
            </a:r>
            <a:r>
              <a:rPr lang="en-US" sz="2800" b="1" i="1" dirty="0" smtClean="0">
                <a:solidFill>
                  <a:schemeClr val="bg1"/>
                </a:solidFill>
                <a:hlinkClick r:id="rId4"/>
              </a:rPr>
              <a:t>https</a:t>
            </a:r>
            <a:r>
              <a:rPr lang="en-US" sz="2800" b="1" i="1" dirty="0">
                <a:solidFill>
                  <a:schemeClr val="bg1"/>
                </a:solidFill>
                <a:hlinkClick r:id="rId4"/>
              </a:rPr>
              <a:t>://</a:t>
            </a:r>
            <a:r>
              <a:rPr lang="en-US" sz="2800" b="1" i="1" dirty="0" smtClean="0">
                <a:solidFill>
                  <a:schemeClr val="bg1"/>
                </a:solidFill>
                <a:hlinkClick r:id="rId4"/>
              </a:rPr>
              <a:t>pidru4niki.com/1719051243757/turizm/infrastruktura_turizmu</a:t>
            </a:r>
            <a:r>
              <a:rPr lang="uk-UA" sz="2800" b="1" i="1" dirty="0" smtClean="0">
                <a:solidFill>
                  <a:schemeClr val="bg1"/>
                </a:solidFill>
              </a:rPr>
              <a:t/>
            </a:r>
            <a:br>
              <a:rPr lang="uk-UA" sz="2800" b="1" i="1" dirty="0" smtClean="0">
                <a:solidFill>
                  <a:schemeClr val="bg1"/>
                </a:solidFill>
              </a:rPr>
            </a:br>
            <a:r>
              <a:rPr lang="uk-UA" sz="2800" b="1" i="1" dirty="0">
                <a:solidFill>
                  <a:schemeClr val="bg1"/>
                </a:solidFill>
              </a:rPr>
              <a:t> </a:t>
            </a:r>
            <a:r>
              <a:rPr lang="uk-UA" sz="2800" b="1" i="1" dirty="0" smtClean="0">
                <a:solidFill>
                  <a:schemeClr val="bg1"/>
                </a:solidFill>
              </a:rPr>
              <a:t>  </a:t>
            </a:r>
            <a:r>
              <a:rPr lang="en-US" sz="2800" b="1" i="1" dirty="0">
                <a:solidFill>
                  <a:schemeClr val="bg1"/>
                </a:solidFill>
                <a:hlinkClick r:id="rId5"/>
              </a:rPr>
              <a:t>https://studfile.net/preview/5454683/page:6</a:t>
            </a:r>
            <a:r>
              <a:rPr lang="en-US" sz="2800" b="1" i="1" dirty="0" smtClean="0">
                <a:solidFill>
                  <a:schemeClr val="bg1"/>
                </a:solidFill>
                <a:hlinkClick r:id="rId5"/>
              </a:rPr>
              <a:t>/</a:t>
            </a:r>
            <a:r>
              <a:rPr lang="uk-UA" sz="2800" b="1" i="1" dirty="0" smtClean="0">
                <a:solidFill>
                  <a:schemeClr val="bg1"/>
                </a:solidFill>
              </a:rPr>
              <a:t> </a:t>
            </a:r>
            <a:br>
              <a:rPr lang="uk-UA" sz="2800" b="1" i="1" dirty="0" smtClean="0">
                <a:solidFill>
                  <a:schemeClr val="bg1"/>
                </a:solidFill>
              </a:rPr>
            </a:br>
            <a:r>
              <a:rPr lang="uk-UA" sz="2800" b="1" i="1" dirty="0">
                <a:solidFill>
                  <a:schemeClr val="bg1"/>
                </a:solidFill>
              </a:rPr>
              <a:t/>
            </a:r>
            <a:br>
              <a:rPr lang="uk-UA" sz="2800" b="1" i="1" dirty="0">
                <a:solidFill>
                  <a:schemeClr val="bg1"/>
                </a:solidFill>
              </a:rPr>
            </a:br>
            <a:r>
              <a:rPr lang="uk-UA" sz="2800" b="1" i="1" dirty="0" smtClean="0">
                <a:solidFill>
                  <a:schemeClr val="bg1"/>
                </a:solidFill>
              </a:rPr>
              <a:t/>
            </a:r>
            <a:br>
              <a:rPr lang="uk-UA" sz="2800" b="1" i="1" dirty="0" smtClean="0">
                <a:solidFill>
                  <a:schemeClr val="bg1"/>
                </a:solidFill>
              </a:rPr>
            </a:br>
            <a:r>
              <a:rPr lang="uk-UA" sz="2800" b="1" i="1" dirty="0">
                <a:solidFill>
                  <a:schemeClr val="bg1"/>
                </a:solidFill>
              </a:rPr>
              <a:t/>
            </a:r>
            <a:br>
              <a:rPr lang="uk-UA" sz="2800" b="1" i="1" dirty="0">
                <a:solidFill>
                  <a:schemeClr val="bg1"/>
                </a:solidFill>
              </a:rPr>
            </a:br>
            <a:endParaRPr lang="uk-UA" sz="2800" b="1" i="1" dirty="0">
              <a:solidFill>
                <a:schemeClr val="bg1"/>
              </a:solidFill>
            </a:endParaRPr>
          </a:p>
        </p:txBody>
      </p:sp>
    </p:spTree>
    <p:extLst>
      <p:ext uri="{BB962C8B-B14F-4D97-AF65-F5344CB8AC3E}">
        <p14:creationId xmlns:p14="http://schemas.microsoft.com/office/powerpoint/2010/main" val="26736059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Выноска-облако 4"/>
          <p:cNvSpPr/>
          <p:nvPr/>
        </p:nvSpPr>
        <p:spPr>
          <a:xfrm>
            <a:off x="3506525" y="2329732"/>
            <a:ext cx="5390985" cy="202758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3819939" y="2535831"/>
            <a:ext cx="10515600" cy="1325563"/>
          </a:xfrm>
        </p:spPr>
        <p:txBody>
          <a:bodyPr>
            <a:normAutofit/>
          </a:bodyPr>
          <a:lstStyle/>
          <a:p>
            <a:r>
              <a:rPr lang="uk-UA" sz="5400" b="1" i="1" dirty="0" smtClean="0">
                <a:solidFill>
                  <a:schemeClr val="bg1"/>
                </a:solidFill>
              </a:rPr>
              <a:t>Дякую за увагу!</a:t>
            </a:r>
            <a:endParaRPr lang="uk-UA" sz="5400" b="1" i="1" dirty="0">
              <a:solidFill>
                <a:schemeClr val="bg1"/>
              </a:solidFill>
            </a:endParaRPr>
          </a:p>
        </p:txBody>
      </p:sp>
    </p:spTree>
    <p:extLst>
      <p:ext uri="{BB962C8B-B14F-4D97-AF65-F5344CB8AC3E}">
        <p14:creationId xmlns:p14="http://schemas.microsoft.com/office/powerpoint/2010/main" val="18630375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33537"/>
          </a:xfrm>
        </p:spPr>
      </p:pic>
      <p:sp>
        <p:nvSpPr>
          <p:cNvPr id="7" name="Скругленный прямоугольник 6"/>
          <p:cNvSpPr/>
          <p:nvPr/>
        </p:nvSpPr>
        <p:spPr>
          <a:xfrm>
            <a:off x="583095" y="775252"/>
            <a:ext cx="11266999" cy="5128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Заголовок 3"/>
          <p:cNvSpPr>
            <a:spLocks noGrp="1"/>
          </p:cNvSpPr>
          <p:nvPr>
            <p:ph type="title"/>
          </p:nvPr>
        </p:nvSpPr>
        <p:spPr>
          <a:xfrm>
            <a:off x="838200" y="524151"/>
            <a:ext cx="10515600" cy="5494986"/>
          </a:xfrm>
        </p:spPr>
        <p:txBody>
          <a:bodyPr>
            <a:normAutofit/>
          </a:bodyPr>
          <a:lstStyle/>
          <a:p>
            <a:r>
              <a:rPr lang="uk-UA" sz="2400" dirty="0">
                <a:solidFill>
                  <a:schemeClr val="bg1"/>
                </a:solidFill>
                <a:latin typeface="Roboto Condensed"/>
              </a:rPr>
              <a:t> </a:t>
            </a:r>
            <a:r>
              <a:rPr lang="uk-UA" sz="2400" dirty="0" smtClean="0">
                <a:solidFill>
                  <a:schemeClr val="bg1"/>
                </a:solidFill>
                <a:latin typeface="Roboto Condensed"/>
              </a:rPr>
              <a:t>  </a:t>
            </a:r>
            <a:r>
              <a:rPr lang="uk-UA" sz="2400" b="1" i="1" dirty="0" smtClean="0">
                <a:solidFill>
                  <a:schemeClr val="bg1"/>
                </a:solidFill>
                <a:effectLst/>
                <a:latin typeface="Roboto Condensed"/>
              </a:rPr>
              <a:t>Туристська інфраструктура </a:t>
            </a:r>
            <a:r>
              <a:rPr lang="uk-UA" sz="2400" b="0" i="0" dirty="0" smtClean="0">
                <a:solidFill>
                  <a:schemeClr val="bg1"/>
                </a:solidFill>
                <a:effectLst/>
                <a:latin typeface="Roboto Condensed"/>
              </a:rPr>
              <a:t>- це комплекс діючих споруд і мереж виробничого, соціального і рекреаційного призначення, призначений для функціонування сфери туризму, що забезпечує нормальний доступ туристів до </a:t>
            </a:r>
            <a:r>
              <a:rPr lang="uk-UA" sz="2400" b="0" i="0" dirty="0" err="1" smtClean="0">
                <a:solidFill>
                  <a:schemeClr val="bg1"/>
                </a:solidFill>
                <a:effectLst/>
                <a:latin typeface="Roboto Condensed"/>
              </a:rPr>
              <a:t>турресурс</a:t>
            </a:r>
            <a:r>
              <a:rPr lang="uk-UA" sz="2400" dirty="0" err="1" smtClean="0">
                <a:solidFill>
                  <a:schemeClr val="bg1"/>
                </a:solidFill>
                <a:latin typeface="Roboto Condensed"/>
              </a:rPr>
              <a:t>ів</a:t>
            </a:r>
            <a:r>
              <a:rPr lang="uk-UA" sz="2400" b="0" i="0" dirty="0" smtClean="0">
                <a:solidFill>
                  <a:schemeClr val="bg1"/>
                </a:solidFill>
                <a:effectLst/>
                <a:latin typeface="Roboto Condensed"/>
              </a:rPr>
              <a:t> </a:t>
            </a:r>
            <a:r>
              <a:rPr lang="uk-UA" sz="2400" b="0" i="0" dirty="0" smtClean="0">
                <a:solidFill>
                  <a:schemeClr val="bg1"/>
                </a:solidFill>
                <a:effectLst/>
                <a:latin typeface="Roboto Condensed"/>
              </a:rPr>
              <a:t>і їх належне використання в цілях туризму, а також забезпечення життєдіяльності підприємств індустрії туризму.</a:t>
            </a:r>
            <a:br>
              <a:rPr lang="uk-UA" sz="2400" b="0" i="0" dirty="0" smtClean="0">
                <a:solidFill>
                  <a:schemeClr val="bg1"/>
                </a:solidFill>
                <a:effectLst/>
                <a:latin typeface="Roboto Condensed"/>
              </a:rPr>
            </a:br>
            <a:r>
              <a:rPr lang="uk-UA" sz="2400" dirty="0">
                <a:solidFill>
                  <a:schemeClr val="bg1"/>
                </a:solidFill>
                <a:latin typeface="Roboto Condensed"/>
              </a:rPr>
              <a:t/>
            </a:r>
            <a:br>
              <a:rPr lang="uk-UA" sz="2400" dirty="0">
                <a:solidFill>
                  <a:schemeClr val="bg1"/>
                </a:solidFill>
                <a:latin typeface="Roboto Condensed"/>
              </a:rPr>
            </a:br>
            <a:r>
              <a:rPr lang="uk-UA" sz="2400" dirty="0" smtClean="0">
                <a:solidFill>
                  <a:schemeClr val="bg1"/>
                </a:solidFill>
                <a:latin typeface="Roboto Condensed"/>
              </a:rPr>
              <a:t>   </a:t>
            </a:r>
            <a:r>
              <a:rPr lang="uk-UA" sz="2400" b="0" i="0" dirty="0" smtClean="0">
                <a:solidFill>
                  <a:schemeClr val="bg1"/>
                </a:solidFill>
                <a:effectLst/>
                <a:latin typeface="Roboto Condensed"/>
              </a:rPr>
              <a:t>Під </a:t>
            </a:r>
            <a:r>
              <a:rPr lang="uk-UA" sz="2400" b="1" i="0" dirty="0" smtClean="0">
                <a:solidFill>
                  <a:schemeClr val="bg1"/>
                </a:solidFill>
                <a:effectLst/>
                <a:latin typeface="Roboto Condensed"/>
              </a:rPr>
              <a:t>інфраструктурою туризму </a:t>
            </a:r>
            <a:r>
              <a:rPr lang="uk-UA" sz="2400" b="0" i="0" dirty="0" smtClean="0">
                <a:solidFill>
                  <a:schemeClr val="bg1"/>
                </a:solidFill>
                <a:effectLst/>
                <a:latin typeface="Roboto Condensed"/>
              </a:rPr>
              <a:t>розуміється комплекс споруд, інженерних і комунікаційних мереж, в тому числі телекомунікаційного зв'язку, доріг, суміжних індустрії туризму підприємств, що забезпечують нормальний доступ туристів до туристських ресурсів і їх належне використання в цілях туризму, забезпечення життєдіяльності підприємств індустрії туризму і власне туристів.</a:t>
            </a:r>
            <a:endParaRPr lang="uk-UA" sz="2400" dirty="0">
              <a:solidFill>
                <a:schemeClr val="bg1"/>
              </a:solidFill>
            </a:endParaRPr>
          </a:p>
        </p:txBody>
      </p:sp>
    </p:spTree>
    <p:extLst>
      <p:ext uri="{BB962C8B-B14F-4D97-AF65-F5344CB8AC3E}">
        <p14:creationId xmlns:p14="http://schemas.microsoft.com/office/powerpoint/2010/main" val="16527245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9" name="Скругленный прямоугольник 8"/>
          <p:cNvSpPr/>
          <p:nvPr/>
        </p:nvSpPr>
        <p:spPr>
          <a:xfrm>
            <a:off x="127220" y="300162"/>
            <a:ext cx="6355743" cy="62576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8" name="Объект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557319" y="1695443"/>
            <a:ext cx="5486400" cy="28878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Заголовок 3"/>
          <p:cNvSpPr>
            <a:spLocks noGrp="1"/>
          </p:cNvSpPr>
          <p:nvPr>
            <p:ph type="title"/>
          </p:nvPr>
        </p:nvSpPr>
        <p:spPr>
          <a:xfrm>
            <a:off x="135171" y="711325"/>
            <a:ext cx="6475012" cy="6146675"/>
          </a:xfrm>
        </p:spPr>
        <p:txBody>
          <a:bodyPr>
            <a:normAutofit/>
          </a:bodyPr>
          <a:lstStyle/>
          <a:p>
            <a:pPr fontAlgn="base"/>
            <a:r>
              <a:rPr lang="uk-UA" sz="1800" b="0" i="0" dirty="0" smtClean="0">
                <a:solidFill>
                  <a:schemeClr val="bg1"/>
                </a:solidFill>
                <a:effectLst/>
                <a:latin typeface="Roboto Condensed"/>
              </a:rPr>
              <a:t>   Інфраструктура туризму є невід'ємною частиною індустрії туризму, в складі якої виділено </a:t>
            </a:r>
            <a:r>
              <a:rPr lang="uk-UA" sz="1800" b="0" i="1" dirty="0" smtClean="0">
                <a:solidFill>
                  <a:schemeClr val="bg1"/>
                </a:solidFill>
                <a:effectLst/>
                <a:latin typeface="Roboto Condensed"/>
              </a:rPr>
              <a:t>два </a:t>
            </a:r>
            <a:r>
              <a:rPr lang="uk-UA" sz="1800" b="0" i="1" dirty="0" smtClean="0">
                <a:solidFill>
                  <a:schemeClr val="bg1"/>
                </a:solidFill>
                <a:effectLst/>
                <a:latin typeface="Roboto Condensed"/>
              </a:rPr>
              <a:t>елемента</a:t>
            </a:r>
            <a:r>
              <a:rPr lang="uk-UA" sz="1800" dirty="0">
                <a:solidFill>
                  <a:schemeClr val="bg1"/>
                </a:solidFill>
                <a:latin typeface="Roboto Condensed"/>
              </a:rPr>
              <a:t>:</a:t>
            </a:r>
            <a:r>
              <a:rPr lang="uk-UA" sz="1800" b="0" i="0" dirty="0" smtClean="0">
                <a:solidFill>
                  <a:schemeClr val="bg1"/>
                </a:solidFill>
                <a:effectLst/>
                <a:latin typeface="Roboto Condensed"/>
              </a:rPr>
              <a:t/>
            </a:r>
            <a:br>
              <a:rPr lang="uk-UA" sz="1800" b="0" i="0" dirty="0" smtClean="0">
                <a:solidFill>
                  <a:schemeClr val="bg1"/>
                </a:solidFill>
                <a:effectLst/>
                <a:latin typeface="Roboto Condensed"/>
              </a:rPr>
            </a:br>
            <a:r>
              <a:rPr lang="uk-UA" sz="1800" b="0" i="0" dirty="0" smtClean="0">
                <a:solidFill>
                  <a:schemeClr val="bg1"/>
                </a:solidFill>
                <a:effectLst/>
                <a:latin typeface="Roboto Condensed"/>
              </a:rPr>
              <a:t/>
            </a:r>
            <a:br>
              <a:rPr lang="uk-UA" sz="1800" b="0" i="0" dirty="0" smtClean="0">
                <a:solidFill>
                  <a:schemeClr val="bg1"/>
                </a:solidFill>
                <a:effectLst/>
                <a:latin typeface="Roboto Condensed"/>
              </a:rPr>
            </a:br>
            <a:r>
              <a:rPr lang="uk-UA" sz="1800" b="0" i="0" dirty="0" smtClean="0">
                <a:solidFill>
                  <a:schemeClr val="bg1"/>
                </a:solidFill>
                <a:effectLst/>
                <a:latin typeface="Roboto Condensed"/>
              </a:rPr>
              <a:t> </a:t>
            </a:r>
            <a:r>
              <a:rPr lang="uk-UA" sz="1800" b="1" i="1" dirty="0" smtClean="0">
                <a:solidFill>
                  <a:schemeClr val="bg1"/>
                </a:solidFill>
                <a:effectLst/>
                <a:latin typeface="Roboto Condensed"/>
              </a:rPr>
              <a:t>Перший елемент </a:t>
            </a:r>
            <a:r>
              <a:rPr lang="uk-UA" sz="1800" b="0" i="0" dirty="0" smtClean="0">
                <a:solidFill>
                  <a:schemeClr val="bg1"/>
                </a:solidFill>
                <a:effectLst/>
                <a:latin typeface="Roboto Condensed"/>
              </a:rPr>
              <a:t>- індустрія гостинності, куди слід віднести підприємства, що надають послуги з розміщення та харчування.</a:t>
            </a:r>
            <a:br>
              <a:rPr lang="uk-UA" sz="1800" b="0" i="0" dirty="0" smtClean="0">
                <a:solidFill>
                  <a:schemeClr val="bg1"/>
                </a:solidFill>
                <a:effectLst/>
                <a:latin typeface="Roboto Condensed"/>
              </a:rPr>
            </a:br>
            <a:r>
              <a:rPr lang="uk-UA" sz="1800" b="0" i="0" dirty="0" smtClean="0">
                <a:solidFill>
                  <a:schemeClr val="bg1"/>
                </a:solidFill>
                <a:effectLst/>
                <a:latin typeface="Roboto Condensed"/>
              </a:rPr>
              <a:t> </a:t>
            </a:r>
            <a:r>
              <a:rPr lang="uk-UA" sz="1800" b="1" i="1" dirty="0" smtClean="0">
                <a:solidFill>
                  <a:schemeClr val="bg1"/>
                </a:solidFill>
                <a:effectLst/>
                <a:latin typeface="Roboto Condensed"/>
              </a:rPr>
              <a:t>Другий елемент </a:t>
            </a:r>
            <a:r>
              <a:rPr lang="uk-UA" sz="1800" b="0" i="0" dirty="0" smtClean="0">
                <a:solidFill>
                  <a:schemeClr val="bg1"/>
                </a:solidFill>
                <a:effectLst/>
                <a:latin typeface="Roboto Condensed"/>
              </a:rPr>
              <a:t>індустрії туризму є інфраструктурної складової, яка представляє собою </a:t>
            </a:r>
            <a:r>
              <a:rPr lang="uk-UA" sz="1800" b="0" i="0" u="sng" dirty="0" err="1" smtClean="0">
                <a:solidFill>
                  <a:schemeClr val="bg1"/>
                </a:solidFill>
                <a:effectLst/>
                <a:latin typeface="Roboto Condensed"/>
              </a:rPr>
              <a:t>трирівневу</a:t>
            </a:r>
            <a:r>
              <a:rPr lang="uk-UA" sz="1800" b="0" i="0" u="sng" dirty="0" smtClean="0">
                <a:solidFill>
                  <a:schemeClr val="bg1"/>
                </a:solidFill>
                <a:effectLst/>
                <a:latin typeface="Roboto Condensed"/>
              </a:rPr>
              <a:t> систему</a:t>
            </a:r>
            <a:r>
              <a:rPr lang="uk-UA" sz="1800" b="0" i="0" dirty="0" smtClean="0">
                <a:solidFill>
                  <a:schemeClr val="bg1"/>
                </a:solidFill>
                <a:effectLst/>
                <a:latin typeface="Roboto Condensed"/>
              </a:rPr>
              <a:t>.</a:t>
            </a:r>
            <a:br>
              <a:rPr lang="uk-UA" sz="1800" b="0" i="0" dirty="0" smtClean="0">
                <a:solidFill>
                  <a:schemeClr val="bg1"/>
                </a:solidFill>
                <a:effectLst/>
                <a:latin typeface="Roboto Condensed"/>
              </a:rPr>
            </a:br>
            <a:r>
              <a:rPr lang="uk-UA" sz="1800" b="0" i="0" dirty="0" smtClean="0">
                <a:solidFill>
                  <a:schemeClr val="bg1"/>
                </a:solidFill>
                <a:effectLst/>
                <a:latin typeface="Roboto Condensed"/>
              </a:rPr>
              <a:t/>
            </a:r>
            <a:br>
              <a:rPr lang="uk-UA" sz="1800" b="0" i="0" dirty="0" smtClean="0">
                <a:solidFill>
                  <a:schemeClr val="bg1"/>
                </a:solidFill>
                <a:effectLst/>
                <a:latin typeface="Roboto Condensed"/>
              </a:rPr>
            </a:br>
            <a:r>
              <a:rPr lang="uk-UA" sz="1800" b="0" i="0" dirty="0" smtClean="0">
                <a:solidFill>
                  <a:schemeClr val="bg1"/>
                </a:solidFill>
                <a:effectLst/>
                <a:latin typeface="Roboto Condensed"/>
              </a:rPr>
              <a:t>    </a:t>
            </a:r>
            <a:r>
              <a:rPr lang="uk-UA" sz="1800" dirty="0" smtClean="0">
                <a:solidFill>
                  <a:schemeClr val="bg1"/>
                </a:solidFill>
                <a:latin typeface="Roboto Condensed"/>
              </a:rPr>
              <a:t>-</a:t>
            </a:r>
            <a:r>
              <a:rPr lang="uk-UA" sz="1800" b="0" i="0" u="sng" dirty="0" smtClean="0">
                <a:solidFill>
                  <a:schemeClr val="bg1"/>
                </a:solidFill>
                <a:effectLst/>
                <a:latin typeface="Roboto Condensed"/>
              </a:rPr>
              <a:t>Перший рівень </a:t>
            </a:r>
            <a:r>
              <a:rPr lang="uk-UA" sz="1800" b="0" i="0" dirty="0" smtClean="0">
                <a:solidFill>
                  <a:schemeClr val="bg1"/>
                </a:solidFill>
                <a:effectLst/>
                <a:latin typeface="Roboto Condensed"/>
              </a:rPr>
              <a:t>інфраструктури туризму представлений виробничою інфраструктурою - комплексом діючих споруд, будівель, транспортних мереж, систем, безпосередньо не відносяться до виробництва </a:t>
            </a:r>
            <a:r>
              <a:rPr lang="uk-UA" sz="1800" b="0" i="0" dirty="0" err="1" smtClean="0">
                <a:solidFill>
                  <a:schemeClr val="bg1"/>
                </a:solidFill>
                <a:effectLst/>
                <a:latin typeface="Roboto Condensed"/>
              </a:rPr>
              <a:t>турпродукту</a:t>
            </a:r>
            <a:r>
              <a:rPr lang="uk-UA" sz="1800" b="0" i="0" dirty="0" smtClean="0">
                <a:solidFill>
                  <a:schemeClr val="bg1"/>
                </a:solidFill>
                <a:effectLst/>
                <a:latin typeface="Roboto Condensed"/>
              </a:rPr>
              <a:t> (на відміну від структур двох наступних рівнів), але необхідних для надання туристичних послуг, - транспорт, зв'язок, енергетика, комунальне господарство, фінанси, страхування, безпеку.</a:t>
            </a:r>
            <a:br>
              <a:rPr lang="uk-UA" sz="1800" b="0" i="0" dirty="0" smtClean="0">
                <a:solidFill>
                  <a:schemeClr val="bg1"/>
                </a:solidFill>
                <a:effectLst/>
                <a:latin typeface="Roboto Condensed"/>
              </a:rPr>
            </a:br>
            <a:r>
              <a:rPr lang="uk-UA" sz="1800" b="0" i="0" dirty="0" smtClean="0">
                <a:solidFill>
                  <a:schemeClr val="bg1"/>
                </a:solidFill>
                <a:effectLst/>
                <a:latin typeface="Roboto Condensed"/>
              </a:rPr>
              <a:t>    -</a:t>
            </a:r>
            <a:r>
              <a:rPr lang="uk-UA" sz="1800" b="0" i="0" u="sng" dirty="0" smtClean="0">
                <a:solidFill>
                  <a:schemeClr val="bg1"/>
                </a:solidFill>
                <a:effectLst/>
                <a:latin typeface="Roboto Condensed"/>
              </a:rPr>
              <a:t>Другий і третій рівні </a:t>
            </a:r>
            <a:r>
              <a:rPr lang="uk-UA" sz="1800" b="0" i="0" dirty="0" smtClean="0">
                <a:solidFill>
                  <a:schemeClr val="bg1"/>
                </a:solidFill>
                <a:effectLst/>
                <a:latin typeface="Roboto Condensed"/>
              </a:rPr>
              <a:t>туристської інфраструктури формують підприємства і організації, які беруть безпосередню в туристської діяльності і формуванні </a:t>
            </a:r>
            <a:r>
              <a:rPr lang="uk-UA" sz="1800" b="0" i="0" dirty="0" err="1" smtClean="0">
                <a:solidFill>
                  <a:schemeClr val="bg1"/>
                </a:solidFill>
                <a:effectLst/>
                <a:latin typeface="Roboto Condensed"/>
              </a:rPr>
              <a:t>турпродукту</a:t>
            </a:r>
            <a:r>
              <a:rPr lang="uk-UA" sz="1800" b="0" i="0" dirty="0" smtClean="0">
                <a:solidFill>
                  <a:schemeClr val="bg1"/>
                </a:solidFill>
                <a:effectLst/>
                <a:latin typeface="Roboto Condensed"/>
              </a:rPr>
              <a:t>.</a:t>
            </a:r>
            <a:r>
              <a:rPr lang="uk-UA" sz="1800" b="0" i="0" dirty="0" smtClean="0">
                <a:solidFill>
                  <a:srgbClr val="2D2D2D"/>
                </a:solidFill>
                <a:effectLst/>
                <a:latin typeface="Roboto Condensed"/>
              </a:rPr>
              <a:t/>
            </a:r>
            <a:br>
              <a:rPr lang="uk-UA" sz="1800" b="0" i="0" dirty="0" smtClean="0">
                <a:solidFill>
                  <a:srgbClr val="2D2D2D"/>
                </a:solidFill>
                <a:effectLst/>
                <a:latin typeface="Roboto Condensed"/>
              </a:rPr>
            </a:br>
            <a:r>
              <a:rPr lang="uk-UA" sz="1800" b="0" i="0" dirty="0" smtClean="0">
                <a:solidFill>
                  <a:schemeClr val="bg1"/>
                </a:solidFill>
                <a:effectLst/>
                <a:latin typeface="Roboto Condensed"/>
              </a:rPr>
              <a:t/>
            </a:r>
            <a:br>
              <a:rPr lang="uk-UA" sz="1800" b="0" i="0" dirty="0" smtClean="0">
                <a:solidFill>
                  <a:schemeClr val="bg1"/>
                </a:solidFill>
                <a:effectLst/>
                <a:latin typeface="Roboto Condensed"/>
              </a:rPr>
            </a:br>
            <a:r>
              <a:rPr lang="uk-UA" sz="1800" b="0" i="0" dirty="0" smtClean="0">
                <a:solidFill>
                  <a:schemeClr val="bg1"/>
                </a:solidFill>
                <a:effectLst/>
                <a:latin typeface="Roboto Condensed"/>
              </a:rPr>
              <a:t/>
            </a:r>
            <a:br>
              <a:rPr lang="uk-UA" sz="1800" b="0" i="0" dirty="0" smtClean="0">
                <a:solidFill>
                  <a:schemeClr val="bg1"/>
                </a:solidFill>
                <a:effectLst/>
                <a:latin typeface="Roboto Condensed"/>
              </a:rPr>
            </a:br>
            <a:endParaRPr lang="uk-UA" sz="1800" dirty="0">
              <a:solidFill>
                <a:schemeClr val="bg1"/>
              </a:solidFill>
            </a:endParaRPr>
          </a:p>
        </p:txBody>
      </p:sp>
    </p:spTree>
    <p:extLst>
      <p:ext uri="{BB962C8B-B14F-4D97-AF65-F5344CB8AC3E}">
        <p14:creationId xmlns:p14="http://schemas.microsoft.com/office/powerpoint/2010/main" val="346109641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8" name="Скругленный прямоугольник 7"/>
          <p:cNvSpPr/>
          <p:nvPr/>
        </p:nvSpPr>
        <p:spPr>
          <a:xfrm>
            <a:off x="450574" y="548640"/>
            <a:ext cx="11290852" cy="6130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Заголовок 4"/>
          <p:cNvSpPr>
            <a:spLocks noGrp="1"/>
          </p:cNvSpPr>
          <p:nvPr>
            <p:ph type="title"/>
          </p:nvPr>
        </p:nvSpPr>
        <p:spPr>
          <a:xfrm>
            <a:off x="838200" y="365125"/>
            <a:ext cx="10515600" cy="6313971"/>
          </a:xfrm>
        </p:spPr>
        <p:txBody>
          <a:bodyPr>
            <a:normAutofit/>
          </a:bodyPr>
          <a:lstStyle/>
          <a:p>
            <a:r>
              <a:rPr lang="ru-RU" sz="2000" dirty="0" smtClean="0">
                <a:solidFill>
                  <a:schemeClr val="bg1"/>
                </a:solidFill>
                <a:latin typeface="Arial" panose="020B0604020202020204" pitchFamily="34" charset="0"/>
              </a:rPr>
              <a:t>   </a:t>
            </a:r>
            <a:r>
              <a:rPr lang="uk-UA" sz="2000" b="1" dirty="0" smtClean="0">
                <a:solidFill>
                  <a:srgbClr val="002060"/>
                </a:solidFill>
                <a:latin typeface="Arial" panose="020B0604020202020204" pitchFamily="34" charset="0"/>
              </a:rPr>
              <a:t>С</a:t>
            </a:r>
            <a:r>
              <a:rPr lang="uk-UA" sz="2000" b="1" i="0" dirty="0" smtClean="0">
                <a:solidFill>
                  <a:srgbClr val="002060"/>
                </a:solidFill>
                <a:effectLst/>
                <a:latin typeface="Arial" panose="020B0604020202020204" pitchFamily="34" charset="0"/>
              </a:rPr>
              <a:t>труктуру туристичної ринкової інфраструктури </a:t>
            </a:r>
            <a:r>
              <a:rPr lang="uk-UA" sz="2000" b="0" i="0" dirty="0" smtClean="0">
                <a:solidFill>
                  <a:schemeClr val="bg1"/>
                </a:solidFill>
                <a:effectLst/>
                <a:latin typeface="Arial" panose="020B0604020202020204" pitchFamily="34" charset="0"/>
              </a:rPr>
              <a:t>можна представити у вигляді трьох складових: </a:t>
            </a:r>
            <a:r>
              <a:rPr lang="uk-UA" sz="2000" b="0" i="1" dirty="0" smtClean="0">
                <a:solidFill>
                  <a:schemeClr val="bg1"/>
                </a:solidFill>
                <a:effectLst/>
                <a:latin typeface="Arial" panose="020B0604020202020204" pitchFamily="34" charset="0"/>
              </a:rPr>
              <a:t>інституційної, інформаційної </a:t>
            </a:r>
            <a:r>
              <a:rPr lang="uk-UA" sz="2000" b="0" i="0" dirty="0" smtClean="0">
                <a:solidFill>
                  <a:schemeClr val="bg1"/>
                </a:solidFill>
                <a:effectLst/>
                <a:latin typeface="Arial" panose="020B0604020202020204" pitchFamily="34" charset="0"/>
              </a:rPr>
              <a:t>та </a:t>
            </a:r>
            <a:r>
              <a:rPr lang="uk-UA" sz="2000" b="0" i="1" dirty="0" smtClean="0">
                <a:solidFill>
                  <a:schemeClr val="bg1"/>
                </a:solidFill>
                <a:effectLst/>
                <a:latin typeface="Arial" panose="020B0604020202020204" pitchFamily="34" charset="0"/>
              </a:rPr>
              <a:t>регламентуючої</a:t>
            </a:r>
            <a:r>
              <a:rPr lang="uk-UA" sz="2000" dirty="0" smtClean="0">
                <a:solidFill>
                  <a:schemeClr val="bg1"/>
                </a:solidFill>
                <a:latin typeface="Arial" panose="020B0604020202020204" pitchFamily="34" charset="0"/>
              </a:rPr>
              <a:t>.</a:t>
            </a:r>
            <a:br>
              <a:rPr lang="uk-UA" sz="2000" dirty="0" smtClean="0">
                <a:solidFill>
                  <a:schemeClr val="bg1"/>
                </a:solidFill>
                <a:latin typeface="Arial" panose="020B0604020202020204" pitchFamily="34" charset="0"/>
              </a:rPr>
            </a:br>
            <a:r>
              <a:rPr lang="uk-UA" sz="2000" dirty="0" smtClean="0">
                <a:solidFill>
                  <a:schemeClr val="bg1"/>
                </a:solidFill>
                <a:latin typeface="Arial" panose="020B0604020202020204" pitchFamily="34" charset="0"/>
              </a:rPr>
              <a:t/>
            </a:r>
            <a:br>
              <a:rPr lang="uk-UA" sz="2000" dirty="0" smtClean="0">
                <a:solidFill>
                  <a:schemeClr val="bg1"/>
                </a:solidFill>
                <a:latin typeface="Arial" panose="020B0604020202020204" pitchFamily="34" charset="0"/>
              </a:rPr>
            </a:br>
            <a:r>
              <a:rPr lang="uk-UA" sz="2000" dirty="0" smtClean="0">
                <a:solidFill>
                  <a:schemeClr val="bg1"/>
                </a:solidFill>
                <a:latin typeface="Arial" panose="020B0604020202020204" pitchFamily="34" charset="0"/>
              </a:rPr>
              <a:t>  </a:t>
            </a:r>
            <a:r>
              <a:rPr lang="uk-UA" sz="2000" b="0" i="1" dirty="0" smtClean="0">
                <a:solidFill>
                  <a:schemeClr val="bg1"/>
                </a:solidFill>
                <a:effectLst/>
                <a:latin typeface="Arial" panose="020B0604020202020204" pitchFamily="34" charset="0"/>
              </a:rPr>
              <a:t>Інституційну складову</a:t>
            </a:r>
            <a:r>
              <a:rPr lang="uk-UA" sz="2000" b="0" i="0" dirty="0" smtClean="0">
                <a:solidFill>
                  <a:schemeClr val="bg1"/>
                </a:solidFill>
                <a:effectLst/>
                <a:latin typeface="Arial" panose="020B0604020202020204" pitchFamily="34" charset="0"/>
              </a:rPr>
              <a:t> становлять загальні інституції (транспорт, готелі, банки, страхові компанії, митниця, інвестиційні фонди тощо) і спеціалізовані інституції (туристичні фірми, рекламні підприємства, спеціалізовані страхові компанії, служби маркетингу тощо).</a:t>
            </a:r>
            <a:r>
              <a:rPr lang="uk-UA" sz="2000" dirty="0" smtClean="0">
                <a:solidFill>
                  <a:schemeClr val="bg1"/>
                </a:solidFill>
              </a:rPr>
              <a:t/>
            </a:r>
            <a:br>
              <a:rPr lang="uk-UA" sz="2000" dirty="0" smtClean="0">
                <a:solidFill>
                  <a:schemeClr val="bg1"/>
                </a:solidFill>
              </a:rPr>
            </a:br>
            <a:r>
              <a:rPr lang="uk-UA" sz="2000" dirty="0" smtClean="0">
                <a:solidFill>
                  <a:schemeClr val="bg1"/>
                </a:solidFill>
              </a:rPr>
              <a:t/>
            </a:r>
            <a:br>
              <a:rPr lang="uk-UA" sz="2000" dirty="0" smtClean="0">
                <a:solidFill>
                  <a:schemeClr val="bg1"/>
                </a:solidFill>
              </a:rPr>
            </a:br>
            <a:r>
              <a:rPr lang="uk-UA" sz="2000" dirty="0" smtClean="0">
                <a:solidFill>
                  <a:schemeClr val="bg1"/>
                </a:solidFill>
              </a:rPr>
              <a:t>  </a:t>
            </a:r>
            <a:r>
              <a:rPr lang="uk-UA" sz="2000" b="0" i="1" dirty="0" smtClean="0">
                <a:solidFill>
                  <a:schemeClr val="bg1"/>
                </a:solidFill>
                <a:effectLst/>
                <a:latin typeface="Arial" panose="020B0604020202020204" pitchFamily="34" charset="0"/>
              </a:rPr>
              <a:t>Інформаційна складова</a:t>
            </a:r>
            <a:r>
              <a:rPr lang="uk-UA" sz="2000" b="0" i="0" dirty="0" smtClean="0">
                <a:solidFill>
                  <a:schemeClr val="bg1"/>
                </a:solidFill>
                <a:effectLst/>
                <a:latin typeface="Arial" panose="020B0604020202020204" pitchFamily="34" charset="0"/>
              </a:rPr>
              <a:t> містить такі елементи як:</a:t>
            </a:r>
            <a:r>
              <a:rPr lang="uk-UA" sz="2000" dirty="0" smtClean="0">
                <a:solidFill>
                  <a:schemeClr val="bg1"/>
                </a:solidFill>
              </a:rPr>
              <a:t/>
            </a:r>
            <a:br>
              <a:rPr lang="uk-UA" sz="2000" dirty="0" smtClean="0">
                <a:solidFill>
                  <a:schemeClr val="bg1"/>
                </a:solidFill>
              </a:rPr>
            </a:br>
            <a:r>
              <a:rPr lang="uk-UA" sz="2000" b="0" i="0" dirty="0" smtClean="0">
                <a:solidFill>
                  <a:schemeClr val="bg1"/>
                </a:solidFill>
                <a:effectLst/>
                <a:latin typeface="Arial" panose="020B0604020202020204" pitchFamily="34" charset="0"/>
              </a:rPr>
              <a:t>- розповсюдження інформації (Інтернет, засоби масової інформації);</a:t>
            </a:r>
            <a:r>
              <a:rPr lang="uk-UA" sz="2000" dirty="0" smtClean="0">
                <a:solidFill>
                  <a:schemeClr val="bg1"/>
                </a:solidFill>
              </a:rPr>
              <a:t/>
            </a:r>
            <a:br>
              <a:rPr lang="uk-UA" sz="2000" dirty="0" smtClean="0">
                <a:solidFill>
                  <a:schemeClr val="bg1"/>
                </a:solidFill>
              </a:rPr>
            </a:br>
            <a:r>
              <a:rPr lang="uk-UA" sz="2000" b="0" i="0" dirty="0" smtClean="0">
                <a:solidFill>
                  <a:schemeClr val="bg1"/>
                </a:solidFill>
                <a:effectLst/>
                <a:latin typeface="Arial" panose="020B0604020202020204" pitchFamily="34" charset="0"/>
              </a:rPr>
              <a:t>- інформаційний та рекламний бізнес;</a:t>
            </a:r>
            <a:r>
              <a:rPr lang="uk-UA" sz="2000" dirty="0" smtClean="0">
                <a:solidFill>
                  <a:schemeClr val="bg1"/>
                </a:solidFill>
              </a:rPr>
              <a:t/>
            </a:r>
            <a:br>
              <a:rPr lang="uk-UA" sz="2000" dirty="0" smtClean="0">
                <a:solidFill>
                  <a:schemeClr val="bg1"/>
                </a:solidFill>
              </a:rPr>
            </a:br>
            <a:r>
              <a:rPr lang="uk-UA" sz="2000" b="0" i="0" dirty="0" smtClean="0">
                <a:solidFill>
                  <a:schemeClr val="bg1"/>
                </a:solidFill>
                <a:effectLst/>
                <a:latin typeface="Arial" panose="020B0604020202020204" pitchFamily="34" charset="0"/>
              </a:rPr>
              <a:t>- інформаційно-туристичний ресурс (необхідність створення образу романтичної подорожі, який би приваблював туристів, стимулював туристичну активність і ефективне використання туристичного потенціалу регіону).</a:t>
            </a:r>
            <a:r>
              <a:rPr lang="uk-UA" sz="2000" dirty="0" smtClean="0">
                <a:solidFill>
                  <a:schemeClr val="bg1"/>
                </a:solidFill>
              </a:rPr>
              <a:t/>
            </a:r>
            <a:br>
              <a:rPr lang="uk-UA" sz="2000" dirty="0" smtClean="0">
                <a:solidFill>
                  <a:schemeClr val="bg1"/>
                </a:solidFill>
              </a:rPr>
            </a:br>
            <a:r>
              <a:rPr lang="uk-UA" sz="2000" dirty="0" smtClean="0">
                <a:solidFill>
                  <a:schemeClr val="bg1"/>
                </a:solidFill>
              </a:rPr>
              <a:t/>
            </a:r>
            <a:br>
              <a:rPr lang="uk-UA" sz="2000" dirty="0" smtClean="0">
                <a:solidFill>
                  <a:schemeClr val="bg1"/>
                </a:solidFill>
              </a:rPr>
            </a:br>
            <a:r>
              <a:rPr lang="uk-UA" sz="2000" dirty="0" smtClean="0">
                <a:solidFill>
                  <a:schemeClr val="bg1"/>
                </a:solidFill>
              </a:rPr>
              <a:t>  </a:t>
            </a:r>
            <a:r>
              <a:rPr lang="uk-UA" sz="2000" b="0" i="1" dirty="0" smtClean="0">
                <a:solidFill>
                  <a:schemeClr val="bg1"/>
                </a:solidFill>
                <a:effectLst/>
                <a:latin typeface="Arial" panose="020B0604020202020204" pitchFamily="34" charset="0"/>
              </a:rPr>
              <a:t>Регламентуюча складова</a:t>
            </a:r>
            <a:r>
              <a:rPr lang="uk-UA" sz="2000" b="0" i="0" dirty="0" smtClean="0">
                <a:solidFill>
                  <a:schemeClr val="bg1"/>
                </a:solidFill>
                <a:effectLst/>
                <a:latin typeface="Arial" panose="020B0604020202020204" pitchFamily="34" charset="0"/>
              </a:rPr>
              <a:t> туристичної інфраструктури містить в собі нормативно-правові акти, що регулюють відносини в цій сфері життєдіяльності суспільства. Правова регламентація розвитку туристичної інфраструктури здійснюється:</a:t>
            </a:r>
            <a:r>
              <a:rPr lang="uk-UA" sz="2000" dirty="0" smtClean="0">
                <a:solidFill>
                  <a:schemeClr val="bg1"/>
                </a:solidFill>
              </a:rPr>
              <a:t/>
            </a:r>
            <a:br>
              <a:rPr lang="uk-UA" sz="2000" dirty="0" smtClean="0">
                <a:solidFill>
                  <a:schemeClr val="bg1"/>
                </a:solidFill>
              </a:rPr>
            </a:br>
            <a:r>
              <a:rPr lang="uk-UA" sz="2000" b="0" i="0" dirty="0" smtClean="0">
                <a:solidFill>
                  <a:schemeClr val="bg1"/>
                </a:solidFill>
                <a:effectLst/>
                <a:latin typeface="Arial" panose="020B0604020202020204" pitchFamily="34" charset="0"/>
              </a:rPr>
              <a:t>- </a:t>
            </a:r>
            <a:r>
              <a:rPr lang="uk-UA" sz="2000" b="0" i="1" dirty="0" smtClean="0">
                <a:solidFill>
                  <a:schemeClr val="bg1"/>
                </a:solidFill>
                <a:effectLst/>
                <a:latin typeface="Arial" panose="020B0604020202020204" pitchFamily="34" charset="0"/>
              </a:rPr>
              <a:t>на державному рівні</a:t>
            </a:r>
            <a:r>
              <a:rPr lang="uk-UA" sz="2000" b="0" i="0" dirty="0" smtClean="0">
                <a:solidFill>
                  <a:schemeClr val="bg1"/>
                </a:solidFill>
                <a:effectLst/>
                <a:latin typeface="Arial" panose="020B0604020202020204" pitchFamily="34" charset="0"/>
              </a:rPr>
              <a:t> - Верховною Радою, Кабінетом Міністрів</a:t>
            </a:r>
            <a:r>
              <a:rPr lang="uk-UA" sz="2000" b="0" i="0" dirty="0" smtClean="0">
                <a:solidFill>
                  <a:schemeClr val="bg1"/>
                </a:solidFill>
                <a:effectLst/>
                <a:latin typeface="Arial" panose="020B0604020202020204" pitchFamily="34" charset="0"/>
              </a:rPr>
              <a:t>, Міністерством економіки,</a:t>
            </a:r>
            <a:r>
              <a:rPr lang="uk-UA" sz="2000" dirty="0" smtClean="0">
                <a:solidFill>
                  <a:schemeClr val="bg1"/>
                </a:solidFill>
              </a:rPr>
              <a:t/>
            </a:r>
            <a:br>
              <a:rPr lang="uk-UA" sz="2000" dirty="0" smtClean="0">
                <a:solidFill>
                  <a:schemeClr val="bg1"/>
                </a:solidFill>
              </a:rPr>
            </a:br>
            <a:r>
              <a:rPr lang="uk-UA" sz="2000" b="0" i="0" dirty="0" smtClean="0">
                <a:solidFill>
                  <a:schemeClr val="bg1"/>
                </a:solidFill>
                <a:effectLst/>
                <a:latin typeface="Arial" panose="020B0604020202020204" pitchFamily="34" charset="0"/>
              </a:rPr>
              <a:t>- </a:t>
            </a:r>
            <a:r>
              <a:rPr lang="uk-UA" sz="2000" b="0" i="1" dirty="0" smtClean="0">
                <a:solidFill>
                  <a:schemeClr val="bg1"/>
                </a:solidFill>
                <a:effectLst/>
                <a:latin typeface="Arial" panose="020B0604020202020204" pitchFamily="34" charset="0"/>
              </a:rPr>
              <a:t>на регіональному рівні </a:t>
            </a:r>
            <a:r>
              <a:rPr lang="uk-UA" sz="2000" b="0" i="0" dirty="0" smtClean="0">
                <a:solidFill>
                  <a:schemeClr val="bg1"/>
                </a:solidFill>
                <a:effectLst/>
                <a:latin typeface="Arial" panose="020B0604020202020204" pitchFamily="34" charset="0"/>
              </a:rPr>
              <a:t>- місцевими органами влади та самоврядування.</a:t>
            </a:r>
            <a:endParaRPr lang="uk-UA" sz="2000" dirty="0">
              <a:solidFill>
                <a:schemeClr val="bg1"/>
              </a:solidFill>
            </a:endParaRPr>
          </a:p>
        </p:txBody>
      </p:sp>
    </p:spTree>
    <p:extLst>
      <p:ext uri="{BB962C8B-B14F-4D97-AF65-F5344CB8AC3E}">
        <p14:creationId xmlns:p14="http://schemas.microsoft.com/office/powerpoint/2010/main" val="104050473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79513"/>
            <a:ext cx="12192000" cy="6858000"/>
          </a:xfrm>
        </p:spPr>
      </p:pic>
      <p:pic>
        <p:nvPicPr>
          <p:cNvPr id="8" name="Объект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33955" y="1253331"/>
            <a:ext cx="5422789" cy="5274690"/>
          </a:xfrm>
        </p:spPr>
      </p:pic>
      <p:sp>
        <p:nvSpPr>
          <p:cNvPr id="9" name="Скругленная прямоугольная выноска 8"/>
          <p:cNvSpPr/>
          <p:nvPr/>
        </p:nvSpPr>
        <p:spPr>
          <a:xfrm>
            <a:off x="2458278" y="404249"/>
            <a:ext cx="7275444" cy="71625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Заголовок 3"/>
          <p:cNvSpPr>
            <a:spLocks noGrp="1"/>
          </p:cNvSpPr>
          <p:nvPr>
            <p:ph type="title"/>
          </p:nvPr>
        </p:nvSpPr>
        <p:spPr>
          <a:xfrm>
            <a:off x="838200" y="365126"/>
            <a:ext cx="10515600" cy="787814"/>
          </a:xfrm>
        </p:spPr>
        <p:txBody>
          <a:bodyPr/>
          <a:lstStyle/>
          <a:p>
            <a:pPr algn="ctr"/>
            <a:r>
              <a:rPr lang="uk-UA" b="1" dirty="0" smtClean="0">
                <a:solidFill>
                  <a:schemeClr val="bg1"/>
                </a:solidFill>
              </a:rPr>
              <a:t>Інфраструктура </a:t>
            </a:r>
            <a:r>
              <a:rPr lang="uk-UA" b="1" dirty="0" smtClean="0">
                <a:solidFill>
                  <a:schemeClr val="bg1"/>
                </a:solidFill>
              </a:rPr>
              <a:t>України</a:t>
            </a:r>
            <a:endParaRPr lang="uk-UA" b="1" dirty="0">
              <a:solidFill>
                <a:schemeClr val="bg1"/>
              </a:solidFill>
            </a:endParaRPr>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4653" y="1597579"/>
            <a:ext cx="5677231" cy="4445412"/>
          </a:xfrm>
          <a:prstGeom prst="rect">
            <a:avLst/>
          </a:prstGeom>
        </p:spPr>
      </p:pic>
    </p:spTree>
    <p:extLst>
      <p:ext uri="{BB962C8B-B14F-4D97-AF65-F5344CB8AC3E}">
        <p14:creationId xmlns:p14="http://schemas.microsoft.com/office/powerpoint/2010/main" val="379803041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
            <a:ext cx="12191999" cy="6857999"/>
          </a:xfrm>
        </p:spPr>
      </p:pic>
      <p:pic>
        <p:nvPicPr>
          <p:cNvPr id="9" name="Объект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7221" y="1319917"/>
            <a:ext cx="5459895" cy="38245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Прямоугольник с двумя скругленными противолежащими углами 9"/>
          <p:cNvSpPr/>
          <p:nvPr/>
        </p:nvSpPr>
        <p:spPr>
          <a:xfrm>
            <a:off x="5716986" y="262394"/>
            <a:ext cx="6241775" cy="633718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Заголовок 4"/>
          <p:cNvSpPr>
            <a:spLocks noGrp="1"/>
          </p:cNvSpPr>
          <p:nvPr>
            <p:ph type="title"/>
          </p:nvPr>
        </p:nvSpPr>
        <p:spPr>
          <a:xfrm>
            <a:off x="5820354" y="333320"/>
            <a:ext cx="6138407" cy="6266263"/>
          </a:xfrm>
        </p:spPr>
        <p:txBody>
          <a:bodyPr>
            <a:normAutofit/>
          </a:bodyPr>
          <a:lstStyle/>
          <a:p>
            <a:r>
              <a:rPr lang="uk-UA" sz="2000" i="1" dirty="0" smtClean="0">
                <a:solidFill>
                  <a:schemeClr val="bg1"/>
                </a:solidFill>
                <a:latin typeface="Arial" panose="020B0604020202020204" pitchFamily="34" charset="0"/>
              </a:rPr>
              <a:t>   Основою </a:t>
            </a:r>
            <a:r>
              <a:rPr lang="uk-UA" sz="2000" i="1" dirty="0">
                <a:solidFill>
                  <a:schemeClr val="bg1"/>
                </a:solidFill>
                <a:latin typeface="Arial" panose="020B0604020202020204" pitchFamily="34" charset="0"/>
              </a:rPr>
              <a:t>інфраструктури туризму є </a:t>
            </a:r>
            <a:r>
              <a:rPr lang="uk-UA" sz="2000" i="1" u="sng" dirty="0">
                <a:solidFill>
                  <a:schemeClr val="bg1"/>
                </a:solidFill>
                <a:latin typeface="Arial" panose="020B0604020202020204" pitchFamily="34" charset="0"/>
              </a:rPr>
              <a:t>готельне господарство</a:t>
            </a:r>
            <a:r>
              <a:rPr lang="uk-UA" sz="2000" dirty="0">
                <a:solidFill>
                  <a:schemeClr val="bg1"/>
                </a:solidFill>
                <a:latin typeface="Arial" panose="020B0604020202020204" pitchFamily="34" charset="0"/>
              </a:rPr>
              <a:t>, що матеріально забезпечує функціональну гостинність. За умов ринкових відносин надання туристських послуг, з одного боку, потребує </a:t>
            </a:r>
            <a:r>
              <a:rPr lang="uk-UA" sz="2000" u="sng" dirty="0">
                <a:solidFill>
                  <a:schemeClr val="bg1"/>
                </a:solidFill>
                <a:latin typeface="Arial" panose="020B0604020202020204" pitchFamily="34" charset="0"/>
              </a:rPr>
              <a:t>уніфікації і стандартизації </a:t>
            </a:r>
            <a:r>
              <a:rPr lang="uk-UA" sz="2000" dirty="0">
                <a:solidFill>
                  <a:schemeClr val="bg1"/>
                </a:solidFill>
                <a:latin typeface="Arial" panose="020B0604020202020204" pitchFamily="34" charset="0"/>
              </a:rPr>
              <a:t>послуг, а з іншого, - оскільки мотивом туристських подорожей є прагнення до знайомства і безпосереднього контакту з унікальною, самобутньою культурою певного народу, - воно має бути також неповторним і самобутнім. Стандартизуватися повинні лише рівні комфортності, ті сторони та властивості послуг, що мають вартісний характер і, отже, можуть бути оцінені за певним грошовим еквівалентом. Всі інші сторони та складові обслуговування мають бути унікальними, етнічно, регіонально самобутніми, тобто їх стандартизація є небажаною, але останніми роками в практиці готельних підприємств України склалося снобістське тяжіння до "</a:t>
            </a:r>
            <a:r>
              <a:rPr lang="uk-UA" sz="2000" dirty="0" err="1">
                <a:solidFill>
                  <a:schemeClr val="bg1"/>
                </a:solidFill>
                <a:latin typeface="Arial" panose="020B0604020202020204" pitchFamily="34" charset="0"/>
              </a:rPr>
              <a:t>вестернізації</a:t>
            </a:r>
            <a:r>
              <a:rPr lang="uk-UA" sz="2000" dirty="0">
                <a:solidFill>
                  <a:schemeClr val="bg1"/>
                </a:solidFill>
                <a:latin typeface="Arial" panose="020B0604020202020204" pitchFamily="34" charset="0"/>
              </a:rPr>
              <a:t>" туристських послуг.</a:t>
            </a:r>
            <a:endParaRPr lang="uk-UA" sz="2000" dirty="0">
              <a:solidFill>
                <a:schemeClr val="bg1"/>
              </a:solidFill>
            </a:endParaRPr>
          </a:p>
        </p:txBody>
      </p:sp>
    </p:spTree>
    <p:extLst>
      <p:ext uri="{BB962C8B-B14F-4D97-AF65-F5344CB8AC3E}">
        <p14:creationId xmlns:p14="http://schemas.microsoft.com/office/powerpoint/2010/main" val="368052284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 y="-381663"/>
            <a:ext cx="12191999" cy="6857999"/>
          </a:xfrm>
        </p:spPr>
      </p:pic>
      <p:sp>
        <p:nvSpPr>
          <p:cNvPr id="2" name="Заголовок 1"/>
          <p:cNvSpPr>
            <a:spLocks noGrp="1"/>
          </p:cNvSpPr>
          <p:nvPr>
            <p:ph type="title"/>
          </p:nvPr>
        </p:nvSpPr>
        <p:spPr>
          <a:xfrm>
            <a:off x="3601941" y="2409245"/>
            <a:ext cx="1757238" cy="1789044"/>
          </a:xfrm>
        </p:spPr>
        <p:txBody>
          <a:bodyPr/>
          <a:lstStyle/>
          <a:p>
            <a:endParaRPr lang="uk-UA" dirty="0"/>
          </a:p>
        </p:txBody>
      </p:sp>
      <p:sp>
        <p:nvSpPr>
          <p:cNvPr id="6" name="Скругленный прямоугольник 5"/>
          <p:cNvSpPr/>
          <p:nvPr/>
        </p:nvSpPr>
        <p:spPr>
          <a:xfrm>
            <a:off x="6575728" y="-118912"/>
            <a:ext cx="5466522" cy="64246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Объект 3"/>
          <p:cNvSpPr>
            <a:spLocks noGrp="1"/>
          </p:cNvSpPr>
          <p:nvPr>
            <p:ph sz="half" idx="2"/>
          </p:nvPr>
        </p:nvSpPr>
        <p:spPr>
          <a:xfrm>
            <a:off x="6725478" y="27828"/>
            <a:ext cx="5466522" cy="6448508"/>
          </a:xfrm>
        </p:spPr>
        <p:txBody>
          <a:bodyPr>
            <a:normAutofit/>
          </a:bodyPr>
          <a:lstStyle/>
          <a:p>
            <a:pPr marL="0" indent="0">
              <a:buNone/>
            </a:pPr>
            <a:r>
              <a:rPr lang="ru-RU" sz="2000" dirty="0" smtClean="0">
                <a:solidFill>
                  <a:schemeClr val="bg1"/>
                </a:solidFill>
                <a:latin typeface="Arial" panose="020B0604020202020204" pitchFamily="34" charset="0"/>
              </a:rPr>
              <a:t>  </a:t>
            </a:r>
            <a:r>
              <a:rPr lang="uk-UA" sz="2000" dirty="0" smtClean="0">
                <a:solidFill>
                  <a:schemeClr val="bg1"/>
                </a:solidFill>
                <a:latin typeface="Arial" panose="020B0604020202020204" pitchFamily="34" charset="0"/>
              </a:rPr>
              <a:t>У галузі готельного обслуговування в Україні знаходять своє відображення основні тенденції, що існують нині в готельному господарстві світу. Швидкими темпами проводиться комп'ютеризація роботи готелів у містах України, запроваджуються системи управління номерним фондом та маркетинговою діяльністю.</a:t>
            </a:r>
          </a:p>
          <a:p>
            <a:pPr marL="0" indent="0">
              <a:buNone/>
            </a:pPr>
            <a:r>
              <a:rPr lang="uk-UA" sz="2000" dirty="0" smtClean="0">
                <a:solidFill>
                  <a:schemeClr val="bg1"/>
                </a:solidFill>
                <a:latin typeface="Arial" panose="020B0604020202020204" pitchFamily="34" charset="0"/>
              </a:rPr>
              <a:t>  Сучасний стан господарювання вітчизняних підприємств готельного господарства характеризується нестійкими тенденціями розвитку, що в основному обумовлюється сезонними коливаннями попиту і неможливістю створення запасів специфічного продукту - готельної послуги, зростанням цін на послуги та недостатнім рівнем якості обслуговування при невисокій еластичності попиту за ціною, організаційним консерватизмом процесу управління.</a:t>
            </a:r>
            <a:endParaRPr lang="uk-UA" sz="2000" dirty="0">
              <a:solidFill>
                <a:schemeClr val="bg1"/>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7215"/>
            <a:ext cx="6512117" cy="5780242"/>
          </a:xfrm>
          <a:prstGeom prst="rect">
            <a:avLst/>
          </a:prstGeom>
          <a:ln>
            <a:noFill/>
          </a:ln>
          <a:effectLst>
            <a:softEdge rad="112500"/>
          </a:effectLst>
        </p:spPr>
      </p:pic>
    </p:spTree>
    <p:extLst>
      <p:ext uri="{BB962C8B-B14F-4D97-AF65-F5344CB8AC3E}">
        <p14:creationId xmlns:p14="http://schemas.microsoft.com/office/powerpoint/2010/main" val="414262172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pic>
        <p:nvPicPr>
          <p:cNvPr id="7" name="Объект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32123" y="134437"/>
            <a:ext cx="3739995" cy="2800329"/>
          </a:xfr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8211" y="134974"/>
            <a:ext cx="4102707" cy="2576421"/>
          </a:xfrm>
          <a:prstGeom prst="rect">
            <a:avLst/>
          </a:prstGeom>
        </p:spPr>
      </p:pic>
      <p:sp>
        <p:nvSpPr>
          <p:cNvPr id="8" name="TextBox 7"/>
          <p:cNvSpPr txBox="1"/>
          <p:nvPr/>
        </p:nvSpPr>
        <p:spPr>
          <a:xfrm>
            <a:off x="132123" y="134437"/>
            <a:ext cx="1304014" cy="400110"/>
          </a:xfrm>
          <a:prstGeom prst="rect">
            <a:avLst/>
          </a:prstGeom>
          <a:noFill/>
        </p:spPr>
        <p:txBody>
          <a:bodyPr wrap="square" rtlCol="0">
            <a:spAutoFit/>
          </a:bodyPr>
          <a:lstStyle/>
          <a:p>
            <a:r>
              <a:rPr lang="uk-UA" sz="2000" b="1" i="1" dirty="0">
                <a:solidFill>
                  <a:prstClr val="white"/>
                </a:solidFill>
                <a:latin typeface="arial" panose="020B0604020202020204" pitchFamily="34" charset="0"/>
                <a:ea typeface="+mj-ea"/>
                <a:cs typeface="+mj-cs"/>
              </a:rPr>
              <a:t>1</a:t>
            </a:r>
            <a:endParaRPr lang="uk-UA" b="1" i="1" dirty="0"/>
          </a:p>
        </p:txBody>
      </p:sp>
      <p:sp>
        <p:nvSpPr>
          <p:cNvPr id="10" name="TextBox 9"/>
          <p:cNvSpPr txBox="1"/>
          <p:nvPr/>
        </p:nvSpPr>
        <p:spPr>
          <a:xfrm>
            <a:off x="4238211" y="134437"/>
            <a:ext cx="675861" cy="400110"/>
          </a:xfrm>
          <a:prstGeom prst="rect">
            <a:avLst/>
          </a:prstGeom>
          <a:noFill/>
        </p:spPr>
        <p:txBody>
          <a:bodyPr wrap="square" rtlCol="0">
            <a:spAutoFit/>
          </a:bodyPr>
          <a:lstStyle/>
          <a:p>
            <a:r>
              <a:rPr lang="uk-UA" sz="2000" b="1" i="1" dirty="0">
                <a:solidFill>
                  <a:prstClr val="white"/>
                </a:solidFill>
                <a:latin typeface="arial" panose="020B0604020202020204" pitchFamily="34" charset="0"/>
                <a:ea typeface="+mj-ea"/>
                <a:cs typeface="+mj-cs"/>
              </a:rPr>
              <a:t>2</a:t>
            </a:r>
            <a:endParaRPr lang="uk-UA" b="1" i="1" dirty="0"/>
          </a:p>
        </p:txBody>
      </p:sp>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3630" y="134437"/>
            <a:ext cx="3594157" cy="2274808"/>
          </a:xfrm>
          <a:prstGeom prst="rect">
            <a:avLst/>
          </a:prstGeom>
        </p:spPr>
      </p:pic>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123" y="4293515"/>
            <a:ext cx="4781949" cy="2447925"/>
          </a:xfrm>
          <a:prstGeom prst="rect">
            <a:avLst/>
          </a:prstGeom>
        </p:spPr>
      </p:pic>
      <p:sp>
        <p:nvSpPr>
          <p:cNvPr id="12" name="TextBox 11"/>
          <p:cNvSpPr txBox="1"/>
          <p:nvPr/>
        </p:nvSpPr>
        <p:spPr>
          <a:xfrm>
            <a:off x="9398275" y="134437"/>
            <a:ext cx="747422" cy="400110"/>
          </a:xfrm>
          <a:prstGeom prst="rect">
            <a:avLst/>
          </a:prstGeom>
          <a:noFill/>
        </p:spPr>
        <p:txBody>
          <a:bodyPr wrap="square" rtlCol="0">
            <a:spAutoFit/>
          </a:bodyPr>
          <a:lstStyle/>
          <a:p>
            <a:r>
              <a:rPr lang="uk-UA" sz="2000" b="1" i="1" dirty="0">
                <a:solidFill>
                  <a:prstClr val="white"/>
                </a:solidFill>
                <a:latin typeface="arial" panose="020B0604020202020204" pitchFamily="34" charset="0"/>
                <a:ea typeface="+mj-ea"/>
                <a:cs typeface="+mj-cs"/>
              </a:rPr>
              <a:t>3</a:t>
            </a:r>
            <a:endParaRPr lang="uk-UA" b="1" i="1" dirty="0"/>
          </a:p>
        </p:txBody>
      </p:sp>
      <p:sp>
        <p:nvSpPr>
          <p:cNvPr id="14" name="TextBox 13"/>
          <p:cNvSpPr txBox="1"/>
          <p:nvPr/>
        </p:nvSpPr>
        <p:spPr>
          <a:xfrm>
            <a:off x="246490" y="4516886"/>
            <a:ext cx="779228" cy="400110"/>
          </a:xfrm>
          <a:prstGeom prst="rect">
            <a:avLst/>
          </a:prstGeom>
          <a:noFill/>
        </p:spPr>
        <p:txBody>
          <a:bodyPr wrap="square" rtlCol="0">
            <a:spAutoFit/>
          </a:bodyPr>
          <a:lstStyle/>
          <a:p>
            <a:r>
              <a:rPr lang="uk-UA" sz="2000" b="1" i="1" dirty="0">
                <a:solidFill>
                  <a:prstClr val="white"/>
                </a:solidFill>
                <a:latin typeface="arial" panose="020B0604020202020204" pitchFamily="34" charset="0"/>
                <a:ea typeface="+mj-ea"/>
                <a:cs typeface="+mj-cs"/>
              </a:rPr>
              <a:t>4</a:t>
            </a:r>
            <a:endParaRPr lang="uk-UA" b="1" i="1" dirty="0"/>
          </a:p>
        </p:txBody>
      </p:sp>
      <p:pic>
        <p:nvPicPr>
          <p:cNvPr id="15" name="Рисунок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33636" y="4229633"/>
            <a:ext cx="4070900" cy="2520834"/>
          </a:xfrm>
          <a:prstGeom prst="rect">
            <a:avLst/>
          </a:prstGeom>
        </p:spPr>
      </p:pic>
      <p:sp>
        <p:nvSpPr>
          <p:cNvPr id="6" name="Прямоугольник с двумя скругленными противолежащими углами 5"/>
          <p:cNvSpPr/>
          <p:nvPr/>
        </p:nvSpPr>
        <p:spPr>
          <a:xfrm>
            <a:off x="3224421" y="2227550"/>
            <a:ext cx="5534107" cy="253646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3180522" y="532102"/>
            <a:ext cx="5486400" cy="6178798"/>
          </a:xfrm>
        </p:spPr>
        <p:txBody>
          <a:bodyPr>
            <a:normAutofit/>
          </a:bodyPr>
          <a:lstStyle/>
          <a:p>
            <a:r>
              <a:rPr lang="uk-UA" sz="2000" b="1" dirty="0" smtClean="0">
                <a:solidFill>
                  <a:schemeClr val="bg1"/>
                </a:solidFill>
                <a:latin typeface="arial" panose="020B0604020202020204" pitchFamily="34" charset="0"/>
              </a:rPr>
              <a:t>       Топ-5 </a:t>
            </a:r>
            <a:r>
              <a:rPr lang="uk-UA" sz="2000" b="1" dirty="0">
                <a:solidFill>
                  <a:schemeClr val="bg1"/>
                </a:solidFill>
                <a:latin typeface="arial" panose="020B0604020202020204" pitchFamily="34" charset="0"/>
              </a:rPr>
              <a:t>кращих готелів </a:t>
            </a:r>
            <a:r>
              <a:rPr lang="uk-UA" sz="2000" b="1" dirty="0" smtClean="0">
                <a:solidFill>
                  <a:schemeClr val="bg1"/>
                </a:solidFill>
                <a:latin typeface="arial" panose="020B0604020202020204" pitchFamily="34" charset="0"/>
              </a:rPr>
              <a:t>України</a:t>
            </a:r>
            <a:br>
              <a:rPr lang="uk-UA" sz="2000" b="1" dirty="0" smtClean="0">
                <a:solidFill>
                  <a:schemeClr val="bg1"/>
                </a:solidFill>
                <a:latin typeface="arial" panose="020B0604020202020204" pitchFamily="34" charset="0"/>
              </a:rPr>
            </a:br>
            <a:r>
              <a:rPr lang="uk-UA" sz="2000" dirty="0">
                <a:solidFill>
                  <a:schemeClr val="bg1"/>
                </a:solidFill>
                <a:latin typeface="arial" panose="020B0604020202020204" pitchFamily="34" charset="0"/>
              </a:rPr>
              <a:t/>
            </a:r>
            <a:br>
              <a:rPr lang="uk-UA" sz="2000" dirty="0">
                <a:solidFill>
                  <a:schemeClr val="bg1"/>
                </a:solidFill>
                <a:latin typeface="arial" panose="020B0604020202020204" pitchFamily="34" charset="0"/>
              </a:rPr>
            </a:br>
            <a:r>
              <a:rPr lang="uk-UA" sz="2000" dirty="0" smtClean="0">
                <a:solidFill>
                  <a:schemeClr val="bg1"/>
                </a:solidFill>
                <a:latin typeface="arial" panose="020B0604020202020204" pitchFamily="34" charset="0"/>
              </a:rPr>
              <a:t>   1) </a:t>
            </a:r>
            <a:r>
              <a:rPr lang="en-US" sz="2000" dirty="0" smtClean="0">
                <a:solidFill>
                  <a:schemeClr val="bg1"/>
                </a:solidFill>
                <a:latin typeface="arial" panose="020B0604020202020204" pitchFamily="34" charset="0"/>
              </a:rPr>
              <a:t>Premier </a:t>
            </a:r>
            <a:r>
              <a:rPr lang="en-US" sz="2000" dirty="0">
                <a:solidFill>
                  <a:schemeClr val="bg1"/>
                </a:solidFill>
                <a:latin typeface="arial" panose="020B0604020202020204" pitchFamily="34" charset="0"/>
              </a:rPr>
              <a:t>Palace Hotel, </a:t>
            </a:r>
            <a:r>
              <a:rPr lang="uk-UA" sz="2000" dirty="0">
                <a:solidFill>
                  <a:schemeClr val="bg1"/>
                </a:solidFill>
                <a:latin typeface="arial" panose="020B0604020202020204" pitchFamily="34" charset="0"/>
              </a:rPr>
              <a:t>Київ</a:t>
            </a:r>
            <a:br>
              <a:rPr lang="uk-UA" sz="2000" dirty="0">
                <a:solidFill>
                  <a:schemeClr val="bg1"/>
                </a:solidFill>
                <a:latin typeface="arial" panose="020B0604020202020204" pitchFamily="34" charset="0"/>
              </a:rPr>
            </a:br>
            <a:r>
              <a:rPr lang="uk-UA" sz="2000" dirty="0" smtClean="0">
                <a:solidFill>
                  <a:schemeClr val="bg1"/>
                </a:solidFill>
                <a:latin typeface="arial" panose="020B0604020202020204" pitchFamily="34" charset="0"/>
              </a:rPr>
              <a:t>   2) </a:t>
            </a:r>
            <a:r>
              <a:rPr lang="en-US" sz="2000" dirty="0" smtClean="0">
                <a:solidFill>
                  <a:schemeClr val="bg1"/>
                </a:solidFill>
                <a:latin typeface="arial" panose="020B0604020202020204" pitchFamily="34" charset="0"/>
              </a:rPr>
              <a:t>Hotel </a:t>
            </a:r>
            <a:r>
              <a:rPr lang="en-US" sz="2000" dirty="0">
                <a:solidFill>
                  <a:schemeClr val="bg1"/>
                </a:solidFill>
                <a:latin typeface="arial" panose="020B0604020202020204" pitchFamily="34" charset="0"/>
              </a:rPr>
              <a:t>Bristol, A Luxury Collection Hotel, </a:t>
            </a:r>
            <a:r>
              <a:rPr lang="uk-UA" sz="2000" dirty="0">
                <a:solidFill>
                  <a:schemeClr val="bg1"/>
                </a:solidFill>
                <a:latin typeface="arial" panose="020B0604020202020204" pitchFamily="34" charset="0"/>
              </a:rPr>
              <a:t>Одеса</a:t>
            </a:r>
            <a:br>
              <a:rPr lang="uk-UA" sz="2000" dirty="0">
                <a:solidFill>
                  <a:schemeClr val="bg1"/>
                </a:solidFill>
                <a:latin typeface="arial" panose="020B0604020202020204" pitchFamily="34" charset="0"/>
              </a:rPr>
            </a:br>
            <a:r>
              <a:rPr lang="uk-UA" sz="2000" dirty="0" smtClean="0">
                <a:solidFill>
                  <a:schemeClr val="bg1"/>
                </a:solidFill>
                <a:latin typeface="arial" panose="020B0604020202020204" pitchFamily="34" charset="0"/>
              </a:rPr>
              <a:t>   3) </a:t>
            </a:r>
            <a:r>
              <a:rPr lang="en-US" sz="2000" dirty="0" err="1" smtClean="0">
                <a:solidFill>
                  <a:schemeClr val="bg1"/>
                </a:solidFill>
                <a:latin typeface="arial" panose="020B0604020202020204" pitchFamily="34" charset="0"/>
              </a:rPr>
              <a:t>Leopolis</a:t>
            </a:r>
            <a:r>
              <a:rPr lang="en-US" sz="2000" dirty="0" smtClean="0">
                <a:solidFill>
                  <a:schemeClr val="bg1"/>
                </a:solidFill>
                <a:latin typeface="arial" panose="020B0604020202020204" pitchFamily="34" charset="0"/>
              </a:rPr>
              <a:t> </a:t>
            </a:r>
            <a:r>
              <a:rPr lang="en-US" sz="2000" dirty="0">
                <a:solidFill>
                  <a:schemeClr val="bg1"/>
                </a:solidFill>
                <a:latin typeface="arial" panose="020B0604020202020204" pitchFamily="34" charset="0"/>
              </a:rPr>
              <a:t>Hotel, </a:t>
            </a:r>
            <a:r>
              <a:rPr lang="uk-UA" sz="2000" dirty="0">
                <a:solidFill>
                  <a:schemeClr val="bg1"/>
                </a:solidFill>
                <a:latin typeface="arial" panose="020B0604020202020204" pitchFamily="34" charset="0"/>
              </a:rPr>
              <a:t>Львів</a:t>
            </a:r>
            <a:br>
              <a:rPr lang="uk-UA" sz="2000" dirty="0">
                <a:solidFill>
                  <a:schemeClr val="bg1"/>
                </a:solidFill>
                <a:latin typeface="arial" panose="020B0604020202020204" pitchFamily="34" charset="0"/>
              </a:rPr>
            </a:br>
            <a:r>
              <a:rPr lang="uk-UA" sz="2000" dirty="0" smtClean="0">
                <a:solidFill>
                  <a:schemeClr val="bg1"/>
                </a:solidFill>
                <a:latin typeface="arial" panose="020B0604020202020204" pitchFamily="34" charset="0"/>
              </a:rPr>
              <a:t>   4) А </a:t>
            </a:r>
            <a:r>
              <a:rPr lang="en-US" sz="2000" dirty="0">
                <a:solidFill>
                  <a:schemeClr val="bg1"/>
                </a:solidFill>
                <a:latin typeface="arial" panose="020B0604020202020204" pitchFamily="34" charset="0"/>
              </a:rPr>
              <a:t>Radisson </a:t>
            </a:r>
            <a:r>
              <a:rPr lang="en-US" sz="2000" dirty="0" err="1">
                <a:solidFill>
                  <a:schemeClr val="bg1"/>
                </a:solidFill>
                <a:latin typeface="arial" panose="020B0604020202020204" pitchFamily="34" charset="0"/>
              </a:rPr>
              <a:t>Blu</a:t>
            </a:r>
            <a:r>
              <a:rPr lang="en-US" sz="2000" dirty="0">
                <a:solidFill>
                  <a:schemeClr val="bg1"/>
                </a:solidFill>
                <a:latin typeface="arial" panose="020B0604020202020204" pitchFamily="34" charset="0"/>
              </a:rPr>
              <a:t> Resort, </a:t>
            </a:r>
            <a:r>
              <a:rPr lang="uk-UA" sz="2000" dirty="0">
                <a:solidFill>
                  <a:schemeClr val="bg1"/>
                </a:solidFill>
                <a:latin typeface="arial" panose="020B0604020202020204" pitchFamily="34" charset="0"/>
              </a:rPr>
              <a:t>Буковель</a:t>
            </a:r>
            <a:br>
              <a:rPr lang="uk-UA" sz="2000" dirty="0">
                <a:solidFill>
                  <a:schemeClr val="bg1"/>
                </a:solidFill>
                <a:latin typeface="arial" panose="020B0604020202020204" pitchFamily="34" charset="0"/>
              </a:rPr>
            </a:br>
            <a:r>
              <a:rPr lang="uk-UA" sz="2000" dirty="0" smtClean="0">
                <a:solidFill>
                  <a:schemeClr val="bg1"/>
                </a:solidFill>
                <a:latin typeface="arial" panose="020B0604020202020204" pitchFamily="34" charset="0"/>
              </a:rPr>
              <a:t>   5) </a:t>
            </a:r>
            <a:r>
              <a:rPr lang="en-US" sz="2000" dirty="0" err="1" smtClean="0">
                <a:solidFill>
                  <a:schemeClr val="bg1"/>
                </a:solidFill>
                <a:latin typeface="arial" panose="020B0604020202020204" pitchFamily="34" charset="0"/>
              </a:rPr>
              <a:t>Kharkiv</a:t>
            </a:r>
            <a:r>
              <a:rPr lang="en-US" sz="2000" dirty="0" smtClean="0">
                <a:solidFill>
                  <a:schemeClr val="bg1"/>
                </a:solidFill>
                <a:latin typeface="arial" panose="020B0604020202020204" pitchFamily="34" charset="0"/>
              </a:rPr>
              <a:t> </a:t>
            </a:r>
            <a:r>
              <a:rPr lang="en-US" sz="2000" dirty="0">
                <a:solidFill>
                  <a:schemeClr val="bg1"/>
                </a:solidFill>
                <a:latin typeface="arial" panose="020B0604020202020204" pitchFamily="34" charset="0"/>
              </a:rPr>
              <a:t>Palace Premier Hotel, </a:t>
            </a:r>
            <a:r>
              <a:rPr lang="uk-UA" sz="2000" dirty="0">
                <a:solidFill>
                  <a:schemeClr val="bg1"/>
                </a:solidFill>
                <a:latin typeface="arial" panose="020B0604020202020204" pitchFamily="34" charset="0"/>
              </a:rPr>
              <a:t>Харків</a:t>
            </a:r>
            <a:br>
              <a:rPr lang="uk-UA" sz="2000" dirty="0">
                <a:solidFill>
                  <a:schemeClr val="bg1"/>
                </a:solidFill>
                <a:latin typeface="arial" panose="020B0604020202020204" pitchFamily="34" charset="0"/>
              </a:rPr>
            </a:br>
            <a:endParaRPr lang="uk-UA" sz="2000" dirty="0">
              <a:solidFill>
                <a:schemeClr val="bg1"/>
              </a:solidFill>
            </a:endParaRPr>
          </a:p>
        </p:txBody>
      </p:sp>
      <p:sp>
        <p:nvSpPr>
          <p:cNvPr id="16" name="TextBox 15"/>
          <p:cNvSpPr txBox="1"/>
          <p:nvPr/>
        </p:nvSpPr>
        <p:spPr>
          <a:xfrm>
            <a:off x="11317357" y="4293515"/>
            <a:ext cx="874643" cy="400110"/>
          </a:xfrm>
          <a:prstGeom prst="rect">
            <a:avLst/>
          </a:prstGeom>
          <a:noFill/>
        </p:spPr>
        <p:txBody>
          <a:bodyPr wrap="square" rtlCol="0">
            <a:spAutoFit/>
          </a:bodyPr>
          <a:lstStyle/>
          <a:p>
            <a:r>
              <a:rPr lang="uk-UA" sz="2000" b="1" i="1" dirty="0">
                <a:solidFill>
                  <a:prstClr val="white"/>
                </a:solidFill>
                <a:latin typeface="arial" panose="020B0604020202020204" pitchFamily="34" charset="0"/>
                <a:ea typeface="+mj-ea"/>
                <a:cs typeface="+mj-cs"/>
              </a:rPr>
              <a:t>5</a:t>
            </a:r>
            <a:endParaRPr lang="uk-UA" b="1" i="1" dirty="0"/>
          </a:p>
        </p:txBody>
      </p:sp>
    </p:spTree>
    <p:extLst>
      <p:ext uri="{BB962C8B-B14F-4D97-AF65-F5344CB8AC3E}">
        <p14:creationId xmlns:p14="http://schemas.microsoft.com/office/powerpoint/2010/main" val="338163418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 y="8804"/>
            <a:ext cx="12191999" cy="6857999"/>
          </a:xfrm>
        </p:spPr>
      </p:pic>
      <p:pic>
        <p:nvPicPr>
          <p:cNvPr id="7" name="Объект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21718" y="-147099"/>
            <a:ext cx="3552825" cy="2664618"/>
          </a:xfrm>
          <a:prstGeom prst="rect">
            <a:avLst/>
          </a:prstGeom>
          <a:ln>
            <a:noFill/>
          </a:ln>
          <a:effectLst>
            <a:softEdge rad="112500"/>
          </a:effectLst>
        </p:spPr>
      </p:pic>
      <p:sp>
        <p:nvSpPr>
          <p:cNvPr id="8" name="TextBox 7"/>
          <p:cNvSpPr txBox="1"/>
          <p:nvPr/>
        </p:nvSpPr>
        <p:spPr>
          <a:xfrm>
            <a:off x="5272708" y="86083"/>
            <a:ext cx="866692" cy="369332"/>
          </a:xfrm>
          <a:prstGeom prst="rect">
            <a:avLst/>
          </a:prstGeom>
          <a:noFill/>
        </p:spPr>
        <p:txBody>
          <a:bodyPr wrap="square" rtlCol="0">
            <a:spAutoFit/>
          </a:bodyPr>
          <a:lstStyle/>
          <a:p>
            <a:r>
              <a:rPr lang="uk-UA" b="1" i="1" dirty="0">
                <a:solidFill>
                  <a:prstClr val="white"/>
                </a:solidFill>
                <a:latin typeface="arial" panose="020B0604020202020204" pitchFamily="34" charset="0"/>
                <a:ea typeface="+mj-ea"/>
                <a:cs typeface="+mj-cs"/>
              </a:rPr>
              <a:t>1</a:t>
            </a:r>
            <a:endParaRPr lang="uk-UA" b="1" i="1" dirty="0"/>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6584" y="-47242"/>
            <a:ext cx="3882763" cy="2464904"/>
          </a:xfrm>
          <a:prstGeom prst="rect">
            <a:avLst/>
          </a:prstGeom>
          <a:ln>
            <a:noFill/>
          </a:ln>
          <a:effectLst>
            <a:softEdge rad="112500"/>
          </a:effectLst>
        </p:spPr>
      </p:pic>
      <p:sp>
        <p:nvSpPr>
          <p:cNvPr id="10" name="TextBox 9"/>
          <p:cNvSpPr txBox="1"/>
          <p:nvPr/>
        </p:nvSpPr>
        <p:spPr>
          <a:xfrm>
            <a:off x="9933168" y="4317558"/>
            <a:ext cx="45719" cy="369332"/>
          </a:xfrm>
          <a:prstGeom prst="rect">
            <a:avLst/>
          </a:prstGeom>
          <a:noFill/>
        </p:spPr>
        <p:txBody>
          <a:bodyPr wrap="square" rtlCol="0">
            <a:spAutoFit/>
          </a:bodyPr>
          <a:lstStyle/>
          <a:p>
            <a:endParaRPr lang="uk-UA"/>
          </a:p>
        </p:txBody>
      </p:sp>
      <p:sp>
        <p:nvSpPr>
          <p:cNvPr id="11" name="TextBox 10"/>
          <p:cNvSpPr txBox="1"/>
          <p:nvPr/>
        </p:nvSpPr>
        <p:spPr>
          <a:xfrm>
            <a:off x="8491993" y="86083"/>
            <a:ext cx="890546" cy="400110"/>
          </a:xfrm>
          <a:prstGeom prst="rect">
            <a:avLst/>
          </a:prstGeom>
          <a:noFill/>
        </p:spPr>
        <p:txBody>
          <a:bodyPr wrap="square" rtlCol="0">
            <a:spAutoFit/>
          </a:bodyPr>
          <a:lstStyle/>
          <a:p>
            <a:r>
              <a:rPr lang="uk-UA" sz="2000" b="1" i="1" dirty="0">
                <a:solidFill>
                  <a:prstClr val="white"/>
                </a:solidFill>
                <a:latin typeface="arial" panose="020B0604020202020204" pitchFamily="34" charset="0"/>
                <a:ea typeface="+mj-ea"/>
                <a:cs typeface="+mj-cs"/>
              </a:rPr>
              <a:t>2</a:t>
            </a:r>
            <a:endParaRPr lang="uk-UA" b="1" i="1" dirty="0"/>
          </a:p>
        </p:txBody>
      </p:sp>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8123" y="2399807"/>
            <a:ext cx="4133975" cy="2529840"/>
          </a:xfrm>
          <a:prstGeom prst="rect">
            <a:avLst/>
          </a:prstGeom>
          <a:ln>
            <a:noFill/>
          </a:ln>
          <a:effectLst>
            <a:softEdge rad="112500"/>
          </a:effectLst>
        </p:spPr>
      </p:pic>
      <p:sp>
        <p:nvSpPr>
          <p:cNvPr id="13" name="TextBox 12"/>
          <p:cNvSpPr txBox="1"/>
          <p:nvPr/>
        </p:nvSpPr>
        <p:spPr>
          <a:xfrm>
            <a:off x="5453683" y="2861735"/>
            <a:ext cx="1073426" cy="400110"/>
          </a:xfrm>
          <a:prstGeom prst="rect">
            <a:avLst/>
          </a:prstGeom>
          <a:noFill/>
        </p:spPr>
        <p:txBody>
          <a:bodyPr wrap="square" rtlCol="0">
            <a:spAutoFit/>
          </a:bodyPr>
          <a:lstStyle/>
          <a:p>
            <a:r>
              <a:rPr lang="uk-UA" sz="2000" b="1" i="1" dirty="0">
                <a:solidFill>
                  <a:prstClr val="white"/>
                </a:solidFill>
                <a:latin typeface="arial" panose="020B0604020202020204" pitchFamily="34" charset="0"/>
                <a:ea typeface="+mj-ea"/>
                <a:cs typeface="+mj-cs"/>
              </a:rPr>
              <a:t>3</a:t>
            </a:r>
            <a:endParaRPr lang="uk-UA" b="1" i="1" dirty="0"/>
          </a:p>
        </p:txBody>
      </p:sp>
      <p:pic>
        <p:nvPicPr>
          <p:cNvPr id="3" name="Рисунок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32098" y="2633668"/>
            <a:ext cx="2884181" cy="2053222"/>
          </a:xfrm>
          <a:prstGeom prst="rect">
            <a:avLst/>
          </a:prstGeom>
          <a:ln>
            <a:noFill/>
          </a:ln>
          <a:effectLst>
            <a:softEdge rad="112500"/>
          </a:effectLst>
        </p:spPr>
      </p:pic>
      <p:sp>
        <p:nvSpPr>
          <p:cNvPr id="14" name="TextBox 13"/>
          <p:cNvSpPr txBox="1"/>
          <p:nvPr/>
        </p:nvSpPr>
        <p:spPr>
          <a:xfrm>
            <a:off x="9414264" y="3028890"/>
            <a:ext cx="1081377" cy="400110"/>
          </a:xfrm>
          <a:prstGeom prst="rect">
            <a:avLst/>
          </a:prstGeom>
          <a:noFill/>
        </p:spPr>
        <p:txBody>
          <a:bodyPr wrap="square" rtlCol="0">
            <a:spAutoFit/>
          </a:bodyPr>
          <a:lstStyle/>
          <a:p>
            <a:r>
              <a:rPr lang="uk-UA" sz="2000" b="1" i="1" dirty="0">
                <a:solidFill>
                  <a:prstClr val="white"/>
                </a:solidFill>
                <a:latin typeface="arial" panose="020B0604020202020204" pitchFamily="34" charset="0"/>
                <a:ea typeface="+mj-ea"/>
                <a:cs typeface="+mj-cs"/>
              </a:rPr>
              <a:t>4</a:t>
            </a:r>
            <a:endParaRPr lang="uk-UA" b="1" i="1" dirty="0"/>
          </a:p>
        </p:txBody>
      </p:sp>
      <p:pic>
        <p:nvPicPr>
          <p:cNvPr id="15" name="Рисунок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8262" y="4865837"/>
            <a:ext cx="3806980" cy="1929557"/>
          </a:xfrm>
          <a:prstGeom prst="rect">
            <a:avLst/>
          </a:prstGeom>
          <a:ln>
            <a:noFill/>
          </a:ln>
          <a:effectLst>
            <a:softEdge rad="112500"/>
          </a:effectLst>
        </p:spPr>
      </p:pic>
      <p:sp>
        <p:nvSpPr>
          <p:cNvPr id="6" name="Прямоугольник с двумя скругленными противолежащими углами 5"/>
          <p:cNvSpPr/>
          <p:nvPr/>
        </p:nvSpPr>
        <p:spPr>
          <a:xfrm>
            <a:off x="73970" y="1286626"/>
            <a:ext cx="5184251" cy="4150581"/>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311758" y="1574358"/>
            <a:ext cx="4960950" cy="3912042"/>
          </a:xfrm>
        </p:spPr>
        <p:txBody>
          <a:bodyPr>
            <a:normAutofit fontScale="90000"/>
          </a:bodyPr>
          <a:lstStyle/>
          <a:p>
            <a:pPr>
              <a:buFont typeface="Arial" panose="020B0604020202020204" pitchFamily="34" charset="0"/>
              <a:buChar char="•"/>
            </a:pPr>
            <a:r>
              <a:rPr lang="uk-UA" sz="2000" b="1" dirty="0" smtClean="0">
                <a:solidFill>
                  <a:schemeClr val="bg1"/>
                </a:solidFill>
                <a:latin typeface="arial" panose="020B0604020202020204" pitchFamily="34" charset="0"/>
              </a:rPr>
              <a:t> 7 кращих </a:t>
            </a:r>
            <a:r>
              <a:rPr lang="uk-UA" sz="2000" b="1" dirty="0">
                <a:solidFill>
                  <a:schemeClr val="bg1"/>
                </a:solidFill>
                <a:latin typeface="arial" panose="020B0604020202020204" pitchFamily="34" charset="0"/>
              </a:rPr>
              <a:t>ресторанів </a:t>
            </a:r>
            <a:r>
              <a:rPr lang="uk-UA" sz="2000" b="1" dirty="0" smtClean="0">
                <a:solidFill>
                  <a:schemeClr val="bg1"/>
                </a:solidFill>
                <a:latin typeface="arial" panose="020B0604020202020204" pitchFamily="34" charset="0"/>
              </a:rPr>
              <a:t>України</a:t>
            </a:r>
            <a:br>
              <a:rPr lang="uk-UA" sz="2000" b="1" dirty="0" smtClean="0">
                <a:solidFill>
                  <a:schemeClr val="bg1"/>
                </a:solidFill>
                <a:latin typeface="arial" panose="020B0604020202020204" pitchFamily="34" charset="0"/>
              </a:rPr>
            </a:br>
            <a:r>
              <a:rPr lang="uk-UA" sz="2000" b="1" dirty="0" smtClean="0">
                <a:solidFill>
                  <a:schemeClr val="bg1"/>
                </a:solidFill>
                <a:latin typeface="arial" panose="020B0604020202020204" pitchFamily="34" charset="0"/>
              </a:rPr>
              <a:t/>
            </a:r>
            <a:br>
              <a:rPr lang="uk-UA" sz="2000" b="1" dirty="0" smtClean="0">
                <a:solidFill>
                  <a:schemeClr val="bg1"/>
                </a:solidFill>
                <a:latin typeface="arial" panose="020B0604020202020204" pitchFamily="34" charset="0"/>
              </a:rPr>
            </a:br>
            <a:r>
              <a:rPr lang="uk-UA" sz="2000" b="1" dirty="0" smtClean="0">
                <a:solidFill>
                  <a:schemeClr val="bg1"/>
                </a:solidFill>
                <a:latin typeface="arial" panose="020B0604020202020204" pitchFamily="34" charset="0"/>
              </a:rPr>
              <a:t>  1)</a:t>
            </a:r>
            <a:r>
              <a:rPr lang="uk-UA" sz="2200" dirty="0" smtClean="0">
                <a:solidFill>
                  <a:schemeClr val="bg1"/>
                </a:solidFill>
                <a:latin typeface="arial" panose="020B0604020202020204" pitchFamily="34" charset="0"/>
              </a:rPr>
              <a:t>Краща </a:t>
            </a:r>
            <a:r>
              <a:rPr lang="uk-UA" sz="2200" dirty="0">
                <a:solidFill>
                  <a:schemeClr val="bg1"/>
                </a:solidFill>
                <a:latin typeface="arial" panose="020B0604020202020204" pitchFamily="34" charset="0"/>
              </a:rPr>
              <a:t>кав'ярня – </a:t>
            </a:r>
            <a:r>
              <a:rPr lang="en-US" sz="2200" dirty="0">
                <a:solidFill>
                  <a:schemeClr val="bg1"/>
                </a:solidFill>
                <a:latin typeface="arial" panose="020B0604020202020204" pitchFamily="34" charset="0"/>
              </a:rPr>
              <a:t>LONDON, </a:t>
            </a:r>
            <a:r>
              <a:rPr lang="uk-UA" sz="2200" dirty="0">
                <a:solidFill>
                  <a:schemeClr val="bg1"/>
                </a:solidFill>
                <a:latin typeface="arial" panose="020B0604020202020204" pitchFamily="34" charset="0"/>
              </a:rPr>
              <a:t>Київ</a:t>
            </a:r>
            <a:br>
              <a:rPr lang="uk-UA" sz="2200" dirty="0">
                <a:solidFill>
                  <a:schemeClr val="bg1"/>
                </a:solidFill>
                <a:latin typeface="arial" panose="020B0604020202020204" pitchFamily="34" charset="0"/>
              </a:rPr>
            </a:br>
            <a:r>
              <a:rPr lang="uk-UA" sz="2200" dirty="0" smtClean="0">
                <a:solidFill>
                  <a:schemeClr val="bg1"/>
                </a:solidFill>
                <a:latin typeface="arial" panose="020B0604020202020204" pitchFamily="34" charset="0"/>
              </a:rPr>
              <a:t>  2)Кращий </a:t>
            </a:r>
            <a:r>
              <a:rPr lang="uk-UA" sz="2200" dirty="0">
                <a:solidFill>
                  <a:schemeClr val="bg1"/>
                </a:solidFill>
                <a:latin typeface="arial" panose="020B0604020202020204" pitchFamily="34" charset="0"/>
              </a:rPr>
              <a:t>м'ясний </a:t>
            </a:r>
            <a:r>
              <a:rPr lang="uk-UA" sz="2200" b="1" dirty="0">
                <a:solidFill>
                  <a:schemeClr val="bg1"/>
                </a:solidFill>
                <a:latin typeface="arial" panose="020B0604020202020204" pitchFamily="34" charset="0"/>
              </a:rPr>
              <a:t>ресторан</a:t>
            </a:r>
            <a:r>
              <a:rPr lang="uk-UA" sz="2200" dirty="0">
                <a:solidFill>
                  <a:schemeClr val="bg1"/>
                </a:solidFill>
                <a:latin typeface="arial" panose="020B0604020202020204" pitchFamily="34" charset="0"/>
              </a:rPr>
              <a:t> – </a:t>
            </a:r>
            <a:r>
              <a:rPr lang="en-US" sz="2200" dirty="0">
                <a:solidFill>
                  <a:schemeClr val="bg1"/>
                </a:solidFill>
                <a:latin typeface="arial" panose="020B0604020202020204" pitchFamily="34" charset="0"/>
              </a:rPr>
              <a:t>BEEF </a:t>
            </a:r>
            <a:r>
              <a:rPr lang="uk-UA" sz="2200" dirty="0">
                <a:solidFill>
                  <a:schemeClr val="bg1"/>
                </a:solidFill>
                <a:latin typeface="arial" panose="020B0604020202020204" pitchFamily="34" charset="0"/>
              </a:rPr>
              <a:t>м'ясо &amp; вино, Київ</a:t>
            </a:r>
            <a:br>
              <a:rPr lang="uk-UA" sz="2200" dirty="0">
                <a:solidFill>
                  <a:schemeClr val="bg1"/>
                </a:solidFill>
                <a:latin typeface="arial" panose="020B0604020202020204" pitchFamily="34" charset="0"/>
              </a:rPr>
            </a:br>
            <a:r>
              <a:rPr lang="uk-UA" sz="2200" dirty="0">
                <a:solidFill>
                  <a:schemeClr val="bg1"/>
                </a:solidFill>
                <a:latin typeface="arial" panose="020B0604020202020204" pitchFamily="34" charset="0"/>
              </a:rPr>
              <a:t> </a:t>
            </a:r>
            <a:r>
              <a:rPr lang="uk-UA" sz="2200" dirty="0" smtClean="0">
                <a:solidFill>
                  <a:schemeClr val="bg1"/>
                </a:solidFill>
                <a:latin typeface="arial" panose="020B0604020202020204" pitchFamily="34" charset="0"/>
              </a:rPr>
              <a:t> 3)Кращий </a:t>
            </a:r>
            <a:r>
              <a:rPr lang="uk-UA" sz="2200" dirty="0">
                <a:solidFill>
                  <a:schemeClr val="bg1"/>
                </a:solidFill>
                <a:latin typeface="arial" panose="020B0604020202020204" pitchFamily="34" charset="0"/>
              </a:rPr>
              <a:t>рибний </a:t>
            </a:r>
            <a:r>
              <a:rPr lang="uk-UA" sz="2200" b="1" dirty="0">
                <a:solidFill>
                  <a:schemeClr val="bg1"/>
                </a:solidFill>
                <a:latin typeface="arial" panose="020B0604020202020204" pitchFamily="34" charset="0"/>
              </a:rPr>
              <a:t>ресторан</a:t>
            </a:r>
            <a:r>
              <a:rPr lang="uk-UA" sz="2200" dirty="0">
                <a:solidFill>
                  <a:schemeClr val="bg1"/>
                </a:solidFill>
                <a:latin typeface="arial" panose="020B0604020202020204" pitchFamily="34" charset="0"/>
              </a:rPr>
              <a:t> – </a:t>
            </a:r>
            <a:r>
              <a:rPr lang="en-US" sz="2200" dirty="0">
                <a:solidFill>
                  <a:schemeClr val="bg1"/>
                </a:solidFill>
                <a:latin typeface="arial" panose="020B0604020202020204" pitchFamily="34" charset="0"/>
              </a:rPr>
              <a:t>IBSEN, </a:t>
            </a:r>
            <a:r>
              <a:rPr lang="uk-UA" sz="2200" dirty="0">
                <a:solidFill>
                  <a:schemeClr val="bg1"/>
                </a:solidFill>
                <a:latin typeface="arial" panose="020B0604020202020204" pitchFamily="34" charset="0"/>
              </a:rPr>
              <a:t>Київ</a:t>
            </a:r>
            <a:br>
              <a:rPr lang="uk-UA" sz="2200" dirty="0">
                <a:solidFill>
                  <a:schemeClr val="bg1"/>
                </a:solidFill>
                <a:latin typeface="arial" panose="020B0604020202020204" pitchFamily="34" charset="0"/>
              </a:rPr>
            </a:br>
            <a:r>
              <a:rPr lang="uk-UA" sz="2200" dirty="0" smtClean="0">
                <a:solidFill>
                  <a:schemeClr val="bg1"/>
                </a:solidFill>
                <a:latin typeface="arial" panose="020B0604020202020204" pitchFamily="34" charset="0"/>
              </a:rPr>
              <a:t>  4)Кращий</a:t>
            </a:r>
            <a:r>
              <a:rPr lang="uk-UA" sz="2200" dirty="0">
                <a:solidFill>
                  <a:schemeClr val="bg1"/>
                </a:solidFill>
                <a:latin typeface="arial" panose="020B0604020202020204" pitchFamily="34" charset="0"/>
              </a:rPr>
              <a:t> </a:t>
            </a:r>
            <a:r>
              <a:rPr lang="uk-UA" sz="2200" b="1" dirty="0">
                <a:solidFill>
                  <a:schemeClr val="bg1"/>
                </a:solidFill>
                <a:latin typeface="arial" panose="020B0604020202020204" pitchFamily="34" charset="0"/>
              </a:rPr>
              <a:t>ресторан</a:t>
            </a:r>
            <a:r>
              <a:rPr lang="uk-UA" sz="2200" dirty="0">
                <a:solidFill>
                  <a:schemeClr val="bg1"/>
                </a:solidFill>
                <a:latin typeface="arial" panose="020B0604020202020204" pitchFamily="34" charset="0"/>
              </a:rPr>
              <a:t> української кухні – Канапа, Київ</a:t>
            </a:r>
            <a:br>
              <a:rPr lang="uk-UA" sz="2200" dirty="0">
                <a:solidFill>
                  <a:schemeClr val="bg1"/>
                </a:solidFill>
                <a:latin typeface="arial" panose="020B0604020202020204" pitchFamily="34" charset="0"/>
              </a:rPr>
            </a:br>
            <a:r>
              <a:rPr lang="uk-UA" sz="2200" dirty="0" smtClean="0">
                <a:solidFill>
                  <a:schemeClr val="bg1"/>
                </a:solidFill>
                <a:latin typeface="arial" panose="020B0604020202020204" pitchFamily="34" charset="0"/>
              </a:rPr>
              <a:t>  5)Кращий</a:t>
            </a:r>
            <a:r>
              <a:rPr lang="uk-UA" sz="2200" dirty="0">
                <a:solidFill>
                  <a:schemeClr val="bg1"/>
                </a:solidFill>
                <a:latin typeface="arial" panose="020B0604020202020204" pitchFamily="34" charset="0"/>
              </a:rPr>
              <a:t> </a:t>
            </a:r>
            <a:r>
              <a:rPr lang="uk-UA" sz="2200" b="1" dirty="0">
                <a:solidFill>
                  <a:schemeClr val="bg1"/>
                </a:solidFill>
                <a:latin typeface="arial" panose="020B0604020202020204" pitchFamily="34" charset="0"/>
              </a:rPr>
              <a:t>ресторан</a:t>
            </a:r>
            <a:r>
              <a:rPr lang="uk-UA" sz="2200" dirty="0">
                <a:solidFill>
                  <a:schemeClr val="bg1"/>
                </a:solidFill>
                <a:latin typeface="arial" panose="020B0604020202020204" pitchFamily="34" charset="0"/>
              </a:rPr>
              <a:t> національної кухні – </a:t>
            </a:r>
            <a:r>
              <a:rPr lang="en-US" sz="2200" dirty="0">
                <a:solidFill>
                  <a:schemeClr val="bg1"/>
                </a:solidFill>
                <a:latin typeface="arial" panose="020B0604020202020204" pitchFamily="34" charset="0"/>
              </a:rPr>
              <a:t>UNDER WONDER, </a:t>
            </a:r>
            <a:r>
              <a:rPr lang="uk-UA" sz="2200" dirty="0">
                <a:solidFill>
                  <a:schemeClr val="bg1"/>
                </a:solidFill>
                <a:latin typeface="arial" panose="020B0604020202020204" pitchFamily="34" charset="0"/>
              </a:rPr>
              <a:t>Київ</a:t>
            </a:r>
            <a:br>
              <a:rPr lang="uk-UA" sz="2200" dirty="0">
                <a:solidFill>
                  <a:schemeClr val="bg1"/>
                </a:solidFill>
                <a:latin typeface="arial" panose="020B0604020202020204" pitchFamily="34" charset="0"/>
              </a:rPr>
            </a:br>
            <a:r>
              <a:rPr lang="uk-UA" sz="2200" dirty="0" smtClean="0">
                <a:solidFill>
                  <a:schemeClr val="bg1"/>
                </a:solidFill>
                <a:latin typeface="arial" panose="020B0604020202020204" pitchFamily="34" charset="0"/>
              </a:rPr>
              <a:t>  6)Краща </a:t>
            </a:r>
            <a:r>
              <a:rPr lang="uk-UA" sz="2200" dirty="0">
                <a:solidFill>
                  <a:schemeClr val="bg1"/>
                </a:solidFill>
                <a:latin typeface="arial" panose="020B0604020202020204" pitchFamily="34" charset="0"/>
              </a:rPr>
              <a:t>кондитерська – Цукерня, Львів</a:t>
            </a:r>
            <a:br>
              <a:rPr lang="uk-UA" sz="2200" dirty="0">
                <a:solidFill>
                  <a:schemeClr val="bg1"/>
                </a:solidFill>
                <a:latin typeface="arial" panose="020B0604020202020204" pitchFamily="34" charset="0"/>
              </a:rPr>
            </a:br>
            <a:r>
              <a:rPr lang="uk-UA" sz="2200" dirty="0" smtClean="0">
                <a:solidFill>
                  <a:schemeClr val="bg1"/>
                </a:solidFill>
                <a:latin typeface="arial" panose="020B0604020202020204" pitchFamily="34" charset="0"/>
              </a:rPr>
              <a:t>  7)</a:t>
            </a:r>
            <a:r>
              <a:rPr lang="uk-UA" sz="2200" b="1" dirty="0" smtClean="0">
                <a:solidFill>
                  <a:schemeClr val="bg1"/>
                </a:solidFill>
                <a:latin typeface="arial" panose="020B0604020202020204" pitchFamily="34" charset="0"/>
              </a:rPr>
              <a:t>Ресторан</a:t>
            </a:r>
            <a:r>
              <a:rPr lang="uk-UA" sz="2200" dirty="0">
                <a:solidFill>
                  <a:schemeClr val="bg1"/>
                </a:solidFill>
                <a:latin typeface="arial" panose="020B0604020202020204" pitchFamily="34" charset="0"/>
              </a:rPr>
              <a:t> з кращою винною картою – </a:t>
            </a:r>
            <a:r>
              <a:rPr lang="en-US" sz="2200" dirty="0">
                <a:solidFill>
                  <a:schemeClr val="bg1"/>
                </a:solidFill>
                <a:latin typeface="arial" panose="020B0604020202020204" pitchFamily="34" charset="0"/>
              </a:rPr>
              <a:t>Vintage Nouveau, </a:t>
            </a:r>
            <a:r>
              <a:rPr lang="uk-UA" sz="2200" dirty="0">
                <a:solidFill>
                  <a:schemeClr val="bg1"/>
                </a:solidFill>
                <a:latin typeface="arial" panose="020B0604020202020204" pitchFamily="34" charset="0"/>
              </a:rPr>
              <a:t>Львів</a:t>
            </a:r>
            <a:br>
              <a:rPr lang="uk-UA" sz="2200" dirty="0">
                <a:solidFill>
                  <a:schemeClr val="bg1"/>
                </a:solidFill>
                <a:latin typeface="arial" panose="020B0604020202020204" pitchFamily="34" charset="0"/>
              </a:rPr>
            </a:br>
            <a:endParaRPr lang="uk-UA" sz="2200" dirty="0">
              <a:solidFill>
                <a:schemeClr val="bg1"/>
              </a:solidFill>
            </a:endParaRPr>
          </a:p>
        </p:txBody>
      </p:sp>
      <p:sp>
        <p:nvSpPr>
          <p:cNvPr id="16" name="TextBox 15"/>
          <p:cNvSpPr txBox="1"/>
          <p:nvPr/>
        </p:nvSpPr>
        <p:spPr>
          <a:xfrm>
            <a:off x="4451819" y="6466693"/>
            <a:ext cx="1001864" cy="400110"/>
          </a:xfrm>
          <a:prstGeom prst="rect">
            <a:avLst/>
          </a:prstGeom>
          <a:noFill/>
        </p:spPr>
        <p:txBody>
          <a:bodyPr wrap="square" rtlCol="0">
            <a:spAutoFit/>
          </a:bodyPr>
          <a:lstStyle/>
          <a:p>
            <a:r>
              <a:rPr lang="uk-UA" sz="2000" b="1" i="1" dirty="0">
                <a:solidFill>
                  <a:prstClr val="white"/>
                </a:solidFill>
                <a:latin typeface="arial" panose="020B0604020202020204" pitchFamily="34" charset="0"/>
                <a:ea typeface="+mj-ea"/>
                <a:cs typeface="+mj-cs"/>
              </a:rPr>
              <a:t>5</a:t>
            </a:r>
            <a:endParaRPr lang="uk-UA" b="1" i="1" dirty="0"/>
          </a:p>
        </p:txBody>
      </p:sp>
      <p:pic>
        <p:nvPicPr>
          <p:cNvPr id="17" name="Рисунок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99825" y="4777467"/>
            <a:ext cx="2744963" cy="1989956"/>
          </a:xfrm>
          <a:prstGeom prst="rect">
            <a:avLst/>
          </a:prstGeom>
          <a:ln>
            <a:noFill/>
          </a:ln>
          <a:effectLst>
            <a:softEdge rad="112500"/>
          </a:effectLst>
        </p:spPr>
      </p:pic>
      <p:sp>
        <p:nvSpPr>
          <p:cNvPr id="18" name="TextBox 17"/>
          <p:cNvSpPr txBox="1"/>
          <p:nvPr/>
        </p:nvSpPr>
        <p:spPr>
          <a:xfrm>
            <a:off x="6956641" y="5037097"/>
            <a:ext cx="1025718" cy="400110"/>
          </a:xfrm>
          <a:prstGeom prst="rect">
            <a:avLst/>
          </a:prstGeom>
          <a:noFill/>
        </p:spPr>
        <p:txBody>
          <a:bodyPr wrap="square" rtlCol="0">
            <a:spAutoFit/>
          </a:bodyPr>
          <a:lstStyle/>
          <a:p>
            <a:r>
              <a:rPr lang="uk-UA" sz="2000" b="1" i="1" dirty="0">
                <a:solidFill>
                  <a:prstClr val="white"/>
                </a:solidFill>
                <a:latin typeface="arial" panose="020B0604020202020204" pitchFamily="34" charset="0"/>
                <a:ea typeface="+mj-ea"/>
                <a:cs typeface="+mj-cs"/>
              </a:rPr>
              <a:t>6</a:t>
            </a:r>
            <a:endParaRPr lang="uk-UA" b="1" i="1" dirty="0"/>
          </a:p>
        </p:txBody>
      </p:sp>
      <p:pic>
        <p:nvPicPr>
          <p:cNvPr id="19" name="Рисунок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44788" y="4856486"/>
            <a:ext cx="2759829" cy="1798756"/>
          </a:xfrm>
          <a:prstGeom prst="rect">
            <a:avLst/>
          </a:prstGeom>
          <a:ln>
            <a:noFill/>
          </a:ln>
          <a:effectLst>
            <a:softEdge rad="112500"/>
          </a:effectLst>
        </p:spPr>
      </p:pic>
      <p:sp>
        <p:nvSpPr>
          <p:cNvPr id="20" name="TextBox 19"/>
          <p:cNvSpPr txBox="1"/>
          <p:nvPr/>
        </p:nvSpPr>
        <p:spPr>
          <a:xfrm>
            <a:off x="11049033" y="6255132"/>
            <a:ext cx="858741" cy="400110"/>
          </a:xfrm>
          <a:prstGeom prst="rect">
            <a:avLst/>
          </a:prstGeom>
          <a:noFill/>
        </p:spPr>
        <p:txBody>
          <a:bodyPr wrap="square" rtlCol="0">
            <a:spAutoFit/>
          </a:bodyPr>
          <a:lstStyle/>
          <a:p>
            <a:r>
              <a:rPr lang="uk-UA" sz="2000" b="1" i="1" dirty="0">
                <a:solidFill>
                  <a:prstClr val="white"/>
                </a:solidFill>
                <a:latin typeface="arial" panose="020B0604020202020204" pitchFamily="34" charset="0"/>
                <a:ea typeface="+mj-ea"/>
                <a:cs typeface="+mj-cs"/>
              </a:rPr>
              <a:t>7</a:t>
            </a:r>
            <a:endParaRPr lang="uk-UA" b="1" i="1" dirty="0"/>
          </a:p>
        </p:txBody>
      </p:sp>
    </p:spTree>
    <p:extLst>
      <p:ext uri="{BB962C8B-B14F-4D97-AF65-F5344CB8AC3E}">
        <p14:creationId xmlns:p14="http://schemas.microsoft.com/office/powerpoint/2010/main" val="114642068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TotalTime>
  <Words>372</Words>
  <Application>Microsoft Office PowerPoint</Application>
  <PresentationFormat>Произвольный</PresentationFormat>
  <Paragraphs>36</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Інфраструктура туризму  </vt:lpstr>
      <vt:lpstr>   Туристська інфраструктура - це комплекс діючих споруд і мереж виробничого, соціального і рекреаційного призначення, призначений для функціонування сфери туризму, що забезпечує нормальний доступ туристів до турресурсів і їх належне використання в цілях туризму, а також забезпечення життєдіяльності підприємств індустрії туризму.     Під інфраструктурою туризму розуміється комплекс споруд, інженерних і комунікаційних мереж, в тому числі телекомунікаційного зв'язку, доріг, суміжних індустрії туризму підприємств, що забезпечують нормальний доступ туристів до туристських ресурсів і їх належне використання в цілях туризму, забезпечення життєдіяльності підприємств індустрії туризму і власне туристів.</vt:lpstr>
      <vt:lpstr>   Інфраструктура туризму є невід'ємною частиною індустрії туризму, в складі якої виділено два елемента:   Перший елемент - індустрія гостинності, куди слід віднести підприємства, що надають послуги з розміщення та харчування.  Другий елемент індустрії туризму є інфраструктурної складової, яка представляє собою трирівневу систему.      -Перший рівень інфраструктури туризму представлений виробничою інфраструктурою - комплексом діючих споруд, будівель, транспортних мереж, систем, безпосередньо не відносяться до виробництва турпродукту (на відміну від структур двох наступних рівнів), але необхідних для надання туристичних послуг, - транспорт, зв'язок, енергетика, комунальне господарство, фінанси, страхування, безпеку.     -Другий і третій рівні туристської інфраструктури формують підприємства і організації, які беруть безпосередню в туристської діяльності і формуванні турпродукту.   </vt:lpstr>
      <vt:lpstr>   Структуру туристичної ринкової інфраструктури можна представити у вигляді трьох складових: інституційної, інформаційної та регламентуючої.    Інституційну складову становлять загальні інституції (транспорт, готелі, банки, страхові компанії, митниця, інвестиційні фонди тощо) і спеціалізовані інституції (туристичні фірми, рекламні підприємства, спеціалізовані страхові компанії, служби маркетингу тощо).    Інформаційна складова містить такі елементи як: - розповсюдження інформації (Інтернет, засоби масової інформації); - інформаційний та рекламний бізнес; - інформаційно-туристичний ресурс (необхідність створення образу романтичної подорожі, який би приваблював туристів, стимулював туристичну активність і ефективне використання туристичного потенціалу регіону).    Регламентуюча складова туристичної інфраструктури містить в собі нормативно-правові акти, що регулюють відносини в цій сфері життєдіяльності суспільства. Правова регламентація розвитку туристичної інфраструктури здійснюється: - на державному рівні - Верховною Радою, Кабінетом Міністрів, Міністерством економіки, - на регіональному рівні - місцевими органами влади та самоврядування.</vt:lpstr>
      <vt:lpstr>Інфраструктура України</vt:lpstr>
      <vt:lpstr>   Основою інфраструктури туризму є готельне господарство, що матеріально забезпечує функціональну гостинність. За умов ринкових відносин надання туристських послуг, з одного боку, потребує уніфікації і стандартизації послуг, а з іншого, - оскільки мотивом туристських подорожей є прагнення до знайомства і безпосереднього контакту з унікальною, самобутньою культурою певного народу, - воно має бути також неповторним і самобутнім. Стандартизуватися повинні лише рівні комфортності, ті сторони та властивості послуг, що мають вартісний характер і, отже, можуть бути оцінені за певним грошовим еквівалентом. Всі інші сторони та складові обслуговування мають бути унікальними, етнічно, регіонально самобутніми, тобто їх стандартизація є небажаною, але останніми роками в практиці готельних підприємств України склалося снобістське тяжіння до "вестернізації" туристських послуг.</vt:lpstr>
      <vt:lpstr>Презентация PowerPoint</vt:lpstr>
      <vt:lpstr>       Топ-5 кращих готелів України     1) Premier Palace Hotel, Київ    2) Hotel Bristol, A Luxury Collection Hotel, Одеса    3) Leopolis Hotel, Львів    4) А Radisson Blu Resort, Буковель    5) Kharkiv Palace Premier Hotel, Харків </vt:lpstr>
      <vt:lpstr> 7 кращих ресторанів України    1)Краща кав'ярня – LONDON, Київ   2)Кращий м'ясний ресторан – BEEF м'ясо &amp; вино, Київ   3)Кращий рибний ресторан – IBSEN, Київ   4)Кращий ресторан української кухні – Канапа, Київ   5)Кращий ресторан національної кухні – UNDER WONDER, Київ   6)Краща кондитерська – Цукерня, Львів   7)Ресторан з кращою винною картою – Vintage Nouveau, Львів </vt:lpstr>
      <vt:lpstr>Презентация PowerPoint</vt:lpstr>
      <vt:lpstr>Висновки     Отже, туристична інфраструктура - це сукупність соціальних інститутів, організаційних структур та нормативно оформлених процедур, а також стан соціально - політичного клімату і суспільної свідомості в країні, що забезпечують безпечне функціонування та взаємодію суб'єктів туристичної діяльності, регулюють рух матеріальних, фінансових, інформаційних потоків між ними та навколишнім (соціальним і природним) середовищем і використовуються для задоволення потреб туристів. </vt:lpstr>
      <vt:lpstr>Джерела інформації:      https://zizuhotel.ru/uk/polsha/turistskaya-infrastruktura-podhody-i-ocenka-turistskoi-infrastruktury/    https://tourlib.net/statti_ukr/kryvega.htm    https://pidru4niki.com/1719051243757/turizm/infrastruktura_turizmu    https://studfile.net/preview/5454683/page:6/     </vt:lpstr>
      <vt:lpstr>Дякую за увагу!</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Інфраструктура туризму</dc:title>
  <dc:creator>Игорь</dc:creator>
  <cp:lastModifiedBy>Игорь</cp:lastModifiedBy>
  <cp:revision>26</cp:revision>
  <dcterms:created xsi:type="dcterms:W3CDTF">2020-11-10T22:48:01Z</dcterms:created>
  <dcterms:modified xsi:type="dcterms:W3CDTF">2022-09-22T19:03:14Z</dcterms:modified>
</cp:coreProperties>
</file>