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95" r:id="rId17"/>
    <p:sldId id="296" r:id="rId18"/>
    <p:sldId id="297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8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9" r:id="rId45"/>
    <p:sldId id="300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5" autoAdjust="0"/>
    <p:restoredTop sz="94660"/>
  </p:normalViewPr>
  <p:slideViewPr>
    <p:cSldViewPr>
      <p:cViewPr varScale="1">
        <p:scale>
          <a:sx n="93" d="100"/>
          <a:sy n="93" d="100"/>
        </p:scale>
        <p:origin x="-84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Тема 3. Диспозиційні та когнітивно-поведінкові теорії </a:t>
            </a:r>
            <a:r>
              <a:rPr lang="uk-UA" b="1" dirty="0" smtClean="0"/>
              <a:t>особистості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Карпюк Юлія Ярославівна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400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1. Диспозиційна теорія особистості Гордона </a:t>
            </a:r>
            <a:r>
              <a:rPr lang="uk-UA" sz="2800" b="1" dirty="0" err="1" smtClean="0"/>
              <a:t>Оллпорта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99666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Особистість, за його визначенням, динамічна організація особливих мотиваційних систем, звичок, установок і особистісних рис індивіда, які визначають унікальність його взаємодії з середовищем, передусім соціальним. </a:t>
            </a:r>
            <a:endParaRPr lang="uk-UA" sz="1800" dirty="0" smtClean="0"/>
          </a:p>
          <a:p>
            <a:r>
              <a:rPr lang="uk-UA" sz="1800" dirty="0" smtClean="0"/>
              <a:t>Однак</a:t>
            </a:r>
            <a:r>
              <a:rPr lang="uk-UA" sz="1800" dirty="0"/>
              <a:t>, у цих стосунках немає рівноваги між довкіллям і людиною. </a:t>
            </a:r>
            <a:endParaRPr lang="uk-UA" sz="1800" dirty="0" smtClean="0"/>
          </a:p>
          <a:p>
            <a:r>
              <a:rPr lang="uk-UA" sz="1800" dirty="0" smtClean="0"/>
              <a:t>Людина </a:t>
            </a:r>
            <a:r>
              <a:rPr lang="uk-UA" sz="1800" dirty="0"/>
              <a:t>повинна весь час встановлювати нові стосунки і розвивати наявні. </a:t>
            </a:r>
            <a:endParaRPr lang="uk-UA" sz="1800" dirty="0" smtClean="0"/>
          </a:p>
          <a:p>
            <a:r>
              <a:rPr lang="uk-UA" sz="1800" dirty="0" smtClean="0"/>
              <a:t>Отже</a:t>
            </a:r>
            <a:r>
              <a:rPr lang="uk-UA" sz="1800" dirty="0"/>
              <a:t>, постійний розвиток особистості є основною формою її існування. </a:t>
            </a:r>
          </a:p>
        </p:txBody>
      </p:sp>
    </p:spTree>
    <p:extLst>
      <p:ext uri="{BB962C8B-B14F-4D97-AF65-F5344CB8AC3E}">
        <p14:creationId xmlns:p14="http://schemas.microsoft.com/office/powerpoint/2010/main" val="269668785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</a:t>
            </a:r>
            <a:r>
              <a:rPr lang="uk-UA" b="1" dirty="0" err="1"/>
              <a:t>оперантного</a:t>
            </a:r>
            <a:r>
              <a:rPr lang="uk-UA" b="1" dirty="0"/>
              <a:t> научіння Б. Ф. </a:t>
            </a:r>
            <a:r>
              <a:rPr lang="uk-UA" b="1" dirty="0" err="1"/>
              <a:t>Скінера</a:t>
            </a:r>
            <a:r>
              <a:rPr lang="uk-UA" b="1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У ящику є отвір, через який тварині подається їжа. Щоб отримати харчування, пацюк повинний натиснути на важіль. </a:t>
            </a:r>
            <a:endParaRPr lang="uk-UA" sz="1600" dirty="0" smtClean="0"/>
          </a:p>
          <a:p>
            <a:r>
              <a:rPr lang="uk-UA" sz="1600" dirty="0" smtClean="0"/>
              <a:t>Дане </a:t>
            </a:r>
            <a:r>
              <a:rPr lang="uk-UA" sz="1600" dirty="0"/>
              <a:t>натискання в теорії </a:t>
            </a:r>
            <a:r>
              <a:rPr lang="uk-UA" sz="1600" dirty="0" err="1"/>
              <a:t>Скіннера</a:t>
            </a:r>
            <a:r>
              <a:rPr lang="uk-UA" sz="1600" dirty="0"/>
              <a:t> називається </a:t>
            </a:r>
            <a:r>
              <a:rPr lang="uk-UA" sz="1600" dirty="0" err="1"/>
              <a:t>оперантною</a:t>
            </a:r>
            <a:r>
              <a:rPr lang="uk-UA" sz="1600" dirty="0"/>
              <a:t> реакцією. Як щуру вдається натиснути на цей важіль – за допомогою лапи, носа, а може бути, хвоста, – не має ніякого значення. </a:t>
            </a:r>
            <a:endParaRPr lang="uk-UA" sz="1600" dirty="0" smtClean="0"/>
          </a:p>
          <a:p>
            <a:r>
              <a:rPr lang="uk-UA" sz="1600" dirty="0" err="1" smtClean="0"/>
              <a:t>Оператна</a:t>
            </a:r>
            <a:r>
              <a:rPr lang="uk-UA" sz="1600" dirty="0" smtClean="0"/>
              <a:t> </a:t>
            </a:r>
            <a:r>
              <a:rPr lang="uk-UA" sz="1600" dirty="0"/>
              <a:t>реакція в експерименті залишається тією ж, так як вона викликає лише один наслідок: щур отримує їжу. </a:t>
            </a:r>
            <a:endParaRPr lang="uk-UA" sz="1600" dirty="0" smtClean="0"/>
          </a:p>
          <a:p>
            <a:r>
              <a:rPr lang="uk-UA" sz="1600" dirty="0" smtClean="0"/>
              <a:t>Заохочуючи </a:t>
            </a:r>
            <a:r>
              <a:rPr lang="uk-UA" sz="1600" dirty="0"/>
              <a:t>тварину їжею за певне число натисків, дослідник формує стійкі способи реагування у тварини.</a:t>
            </a:r>
          </a:p>
        </p:txBody>
      </p:sp>
    </p:spTree>
    <p:extLst>
      <p:ext uri="{BB962C8B-B14F-4D97-AF65-F5344CB8AC3E}">
        <p14:creationId xmlns:p14="http://schemas.microsoft.com/office/powerpoint/2010/main" val="163032365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</a:t>
            </a:r>
            <a:r>
              <a:rPr lang="uk-UA" b="1" dirty="0" err="1"/>
              <a:t>оперантного</a:t>
            </a:r>
            <a:r>
              <a:rPr lang="uk-UA" b="1" dirty="0"/>
              <a:t> научіння Б. Ф. </a:t>
            </a:r>
            <a:r>
              <a:rPr lang="uk-UA" b="1" dirty="0" err="1"/>
              <a:t>Скінера</a:t>
            </a:r>
            <a:r>
              <a:rPr lang="uk-UA" b="1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 fontScale="92500" lnSpcReduction="10000"/>
          </a:bodyPr>
          <a:lstStyle/>
          <a:p>
            <a:r>
              <a:rPr lang="uk-UA" sz="1600" dirty="0" err="1"/>
              <a:t>Оператна</a:t>
            </a:r>
            <a:r>
              <a:rPr lang="uk-UA" sz="1600" dirty="0"/>
              <a:t> реакція в теорії </a:t>
            </a:r>
            <a:r>
              <a:rPr lang="uk-UA" sz="1600" dirty="0" err="1"/>
              <a:t>Скіннера</a:t>
            </a:r>
            <a:r>
              <a:rPr lang="uk-UA" sz="1600" dirty="0"/>
              <a:t> є довільною і цілеспрямованою дією. Але </a:t>
            </a:r>
            <a:r>
              <a:rPr lang="uk-UA" sz="1600" dirty="0" err="1"/>
              <a:t>Скіннер</a:t>
            </a:r>
            <a:r>
              <a:rPr lang="uk-UA" sz="1600" dirty="0"/>
              <a:t> визначає цю цілеспрямованість у термінах зворотного зв’язку. Іншими словами, на поведінку впливають певні наслідки тварини.</a:t>
            </a:r>
          </a:p>
          <a:p>
            <a:r>
              <a:rPr lang="uk-UA" sz="1600" dirty="0" err="1"/>
              <a:t>Скіннер</a:t>
            </a:r>
            <a:r>
              <a:rPr lang="uk-UA" sz="1600" dirty="0"/>
              <a:t> був згоден з поглядами вчених </a:t>
            </a:r>
            <a:r>
              <a:rPr lang="uk-UA" sz="1600" dirty="0" err="1"/>
              <a:t>Уотсона</a:t>
            </a:r>
            <a:r>
              <a:rPr lang="uk-UA" sz="1600" dirty="0"/>
              <a:t> і </a:t>
            </a:r>
            <a:r>
              <a:rPr lang="uk-UA" sz="1600" dirty="0" err="1"/>
              <a:t>Торнадайка</a:t>
            </a:r>
            <a:r>
              <a:rPr lang="uk-UA" sz="1600" dirty="0"/>
              <a:t> на двояку природу психічного розвитку. Вони вважали, що на формування психіки впливають два види факторів – соціальні та генетичні. При </a:t>
            </a:r>
            <a:r>
              <a:rPr lang="uk-UA" sz="1600" dirty="0" err="1"/>
              <a:t>оперантному</a:t>
            </a:r>
            <a:r>
              <a:rPr lang="uk-UA" sz="1600" dirty="0"/>
              <a:t> навчанні підкріплюються особливі операції, які здійснюються суб’єктом. </a:t>
            </a:r>
            <a:endParaRPr lang="uk-UA" sz="1600" dirty="0" smtClean="0"/>
          </a:p>
          <a:p>
            <a:r>
              <a:rPr lang="uk-UA" sz="1600" dirty="0" smtClean="0"/>
              <a:t>Іншими </a:t>
            </a:r>
            <a:r>
              <a:rPr lang="uk-UA" sz="1600" dirty="0"/>
              <a:t>словами, генетичні дані виступають основою, на якій вибудовується соціально обумовлена поведінка. Тому розвиток, </a:t>
            </a:r>
            <a:r>
              <a:rPr lang="uk-UA" sz="1600" dirty="0" err="1"/>
              <a:t>Скіннер</a:t>
            </a:r>
            <a:r>
              <a:rPr lang="uk-UA" sz="1600" dirty="0"/>
              <a:t> вважав, являє собою научіння, обумовлене певними стимулами зовнішнього середовища.</a:t>
            </a:r>
          </a:p>
        </p:txBody>
      </p:sp>
    </p:spTree>
    <p:extLst>
      <p:ext uri="{BB962C8B-B14F-4D97-AF65-F5344CB8AC3E}">
        <p14:creationId xmlns:p14="http://schemas.microsoft.com/office/powerpoint/2010/main" val="2070941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</a:t>
            </a:r>
            <a:r>
              <a:rPr lang="uk-UA" b="1" dirty="0" err="1"/>
              <a:t>оперантного</a:t>
            </a:r>
            <a:r>
              <a:rPr lang="uk-UA" b="1" dirty="0"/>
              <a:t> научіння Б. Ф. </a:t>
            </a:r>
            <a:r>
              <a:rPr lang="uk-UA" b="1" dirty="0" err="1"/>
              <a:t>Скінера</a:t>
            </a:r>
            <a:r>
              <a:rPr lang="uk-UA" b="1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 lnSpcReduction="10000"/>
          </a:bodyPr>
          <a:lstStyle/>
          <a:p>
            <a:r>
              <a:rPr lang="uk-UA" sz="1600" dirty="0" err="1"/>
              <a:t>Скіннер</a:t>
            </a:r>
            <a:r>
              <a:rPr lang="uk-UA" sz="1600" dirty="0"/>
              <a:t> вважав, що </a:t>
            </a:r>
            <a:r>
              <a:rPr lang="uk-UA" sz="1600" dirty="0" err="1"/>
              <a:t>оперантне</a:t>
            </a:r>
            <a:r>
              <a:rPr lang="uk-UA" sz="1600" dirty="0"/>
              <a:t> обумовлення може використовуватися не тільки для здійснення контролю за поведінкою інших суб’єктів, але і щодо власної поведінки. </a:t>
            </a:r>
            <a:endParaRPr lang="uk-UA" sz="1600" dirty="0" smtClean="0"/>
          </a:p>
          <a:p>
            <a:r>
              <a:rPr lang="uk-UA" sz="1600" dirty="0" smtClean="0"/>
              <a:t>Самоконтролю </a:t>
            </a:r>
            <a:r>
              <a:rPr lang="uk-UA" sz="1600" dirty="0"/>
              <a:t>можна домогтися через створення особливих умов, в яких бажана поведінка буде підкріплюватися.</a:t>
            </a:r>
          </a:p>
          <a:p>
            <a:r>
              <a:rPr lang="uk-UA" sz="1600" dirty="0" err="1"/>
              <a:t>Оперантне</a:t>
            </a:r>
            <a:r>
              <a:rPr lang="uk-UA" sz="1600" dirty="0"/>
              <a:t> научіння в теорії підкріплення </a:t>
            </a:r>
            <a:r>
              <a:rPr lang="uk-UA" sz="1600" dirty="0" err="1"/>
              <a:t>Скіннера</a:t>
            </a:r>
            <a:r>
              <a:rPr lang="uk-UA" sz="1600" dirty="0"/>
              <a:t> базується на активних діях суб’єкта («операціях»), що здійснюються в певному середовищі. </a:t>
            </a:r>
            <a:endParaRPr lang="uk-UA" sz="1600" dirty="0" smtClean="0"/>
          </a:p>
          <a:p>
            <a:r>
              <a:rPr lang="uk-UA" sz="1600" dirty="0" smtClean="0"/>
              <a:t>Якщо </a:t>
            </a:r>
            <a:r>
              <a:rPr lang="uk-UA" sz="1600" dirty="0"/>
              <a:t>якась спонтанна дія стає корисною для задоволення певної потреби або досягнення мети, вона підкріплюється позитивним результатом. </a:t>
            </a:r>
          </a:p>
        </p:txBody>
      </p:sp>
    </p:spTree>
    <p:extLst>
      <p:ext uri="{BB962C8B-B14F-4D97-AF65-F5344CB8AC3E}">
        <p14:creationId xmlns:p14="http://schemas.microsoft.com/office/powerpoint/2010/main" val="212616221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</a:t>
            </a:r>
            <a:r>
              <a:rPr lang="uk-UA" b="1" dirty="0" err="1"/>
              <a:t>оперантного</a:t>
            </a:r>
            <a:r>
              <a:rPr lang="uk-UA" b="1" dirty="0"/>
              <a:t> научіння Б. Ф. </a:t>
            </a:r>
            <a:r>
              <a:rPr lang="uk-UA" b="1" dirty="0" err="1"/>
              <a:t>Скінера</a:t>
            </a:r>
            <a:r>
              <a:rPr lang="uk-UA" b="1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Наприклад, голуб може навчитися комплексній дії – грі в пінг-понг. Але тільки в тому випадку, якщо ця гра стає засобом отримати їжу. Заохочення в теорії </a:t>
            </a:r>
            <a:r>
              <a:rPr lang="uk-UA" sz="1600" dirty="0" err="1"/>
              <a:t>Скіннера</a:t>
            </a:r>
            <a:r>
              <a:rPr lang="uk-UA" sz="1600" dirty="0"/>
              <a:t> отримало назву підкріплення, оскільки саме воно підкріплює найбільш бажану поведінку.</a:t>
            </a:r>
          </a:p>
          <a:p>
            <a:r>
              <a:rPr lang="uk-UA" sz="1600" dirty="0"/>
              <a:t>Але голуб не може навчитися грі в пінг-понг, якщо експериментатор не буде формувати у нього дану поведінку шляхом дискримінаційного навчання. Це означає, що окремі дії голуба підкріплюються вченим послідовно, вибірково. </a:t>
            </a:r>
          </a:p>
        </p:txBody>
      </p:sp>
    </p:spTree>
    <p:extLst>
      <p:ext uri="{BB962C8B-B14F-4D97-AF65-F5344CB8AC3E}">
        <p14:creationId xmlns:p14="http://schemas.microsoft.com/office/powerpoint/2010/main" val="10227528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</a:t>
            </a:r>
            <a:r>
              <a:rPr lang="uk-UA" b="1" dirty="0" err="1"/>
              <a:t>оперантного</a:t>
            </a:r>
            <a:r>
              <a:rPr lang="uk-UA" b="1" dirty="0"/>
              <a:t> научіння Б. Ф. </a:t>
            </a:r>
            <a:r>
              <a:rPr lang="uk-UA" b="1" dirty="0" err="1"/>
              <a:t>Скінера</a:t>
            </a:r>
            <a:r>
              <a:rPr lang="uk-UA" b="1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В теорії Б. Ф. </a:t>
            </a:r>
            <a:r>
              <a:rPr lang="uk-UA" sz="1600" dirty="0" err="1"/>
              <a:t>Скіннера</a:t>
            </a:r>
            <a:r>
              <a:rPr lang="uk-UA" sz="1600" dirty="0"/>
              <a:t> підкріплення може бути або розподіленим випадково, походячи через певні часові проміжки, або відбуватися в певних пропорціях. </a:t>
            </a:r>
            <a:endParaRPr lang="uk-UA" sz="1600" dirty="0" smtClean="0"/>
          </a:p>
          <a:p>
            <a:r>
              <a:rPr lang="uk-UA" sz="1600" dirty="0" smtClean="0"/>
              <a:t>Заохочення</a:t>
            </a:r>
            <a:r>
              <a:rPr lang="uk-UA" sz="1600" dirty="0"/>
              <a:t>, розподілене випадково у вигляді періодичних грошових виграшів, провокує у людей розвиток ігрової залежності. </a:t>
            </a:r>
            <a:endParaRPr lang="uk-UA" sz="1600" dirty="0" smtClean="0"/>
          </a:p>
          <a:p>
            <a:r>
              <a:rPr lang="uk-UA" sz="1600" dirty="0" smtClean="0"/>
              <a:t>Заохочення</a:t>
            </a:r>
            <a:r>
              <a:rPr lang="uk-UA" sz="1600" dirty="0"/>
              <a:t>, яке відбувається через певні інтервали часу – зарплата – сприяє тому, що людина залишається на певній службі.</a:t>
            </a:r>
          </a:p>
        </p:txBody>
      </p:sp>
    </p:spTree>
    <p:extLst>
      <p:ext uri="{BB962C8B-B14F-4D97-AF65-F5344CB8AC3E}">
        <p14:creationId xmlns:p14="http://schemas.microsoft.com/office/powerpoint/2010/main" val="115027380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</a:t>
            </a:r>
            <a:r>
              <a:rPr lang="uk-UA" b="1" dirty="0" err="1"/>
              <a:t>оперантного</a:t>
            </a:r>
            <a:r>
              <a:rPr lang="uk-UA" b="1" dirty="0"/>
              <a:t> научіння Б. Ф. </a:t>
            </a:r>
            <a:r>
              <a:rPr lang="uk-UA" b="1" dirty="0" err="1"/>
              <a:t>Скінера</a:t>
            </a:r>
            <a:r>
              <a:rPr lang="uk-UA" b="1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Пропорційне заохочення в теорії </a:t>
            </a:r>
            <a:r>
              <a:rPr lang="uk-UA" sz="1600" dirty="0" err="1"/>
              <a:t>Скіннера</a:t>
            </a:r>
            <a:r>
              <a:rPr lang="uk-UA" sz="1600" dirty="0"/>
              <a:t> являє собою настільки потужне підкріплення, що тварини в його експериментах практично заганяли себе до смерті, намагаючись заробити побільше смачної їжі. </a:t>
            </a:r>
            <a:endParaRPr lang="uk-UA" sz="1600" dirty="0" smtClean="0"/>
          </a:p>
          <a:p>
            <a:r>
              <a:rPr lang="uk-UA" sz="1600" dirty="0" smtClean="0"/>
              <a:t>На </a:t>
            </a:r>
            <a:r>
              <a:rPr lang="uk-UA" sz="1600" dirty="0"/>
              <a:t>відміну від підкріплення поведінки, покарання є негативним підкріпленням. </a:t>
            </a:r>
            <a:endParaRPr lang="uk-UA" sz="1600" dirty="0" smtClean="0"/>
          </a:p>
          <a:p>
            <a:r>
              <a:rPr lang="uk-UA" sz="1600" dirty="0" smtClean="0"/>
              <a:t>За </a:t>
            </a:r>
            <a:r>
              <a:rPr lang="uk-UA" sz="1600" dirty="0"/>
              <a:t>допомогою покарання неможливо навчити нової поведінкової моделі. </a:t>
            </a:r>
            <a:endParaRPr lang="uk-UA" sz="1600" dirty="0" smtClean="0"/>
          </a:p>
          <a:p>
            <a:r>
              <a:rPr lang="uk-UA" sz="1600" dirty="0" smtClean="0"/>
              <a:t>Воно </a:t>
            </a:r>
            <a:r>
              <a:rPr lang="uk-UA" sz="1600" dirty="0"/>
              <a:t>тільки змушує суб’єкта постійно уникати відомих операцій, за якими слідує покарання.</a:t>
            </a:r>
          </a:p>
        </p:txBody>
      </p:sp>
    </p:spTree>
    <p:extLst>
      <p:ext uri="{BB962C8B-B14F-4D97-AF65-F5344CB8AC3E}">
        <p14:creationId xmlns:p14="http://schemas.microsoft.com/office/powerpoint/2010/main" val="311310212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</a:t>
            </a:r>
            <a:r>
              <a:rPr lang="uk-UA" b="1" dirty="0" err="1"/>
              <a:t>оперантного</a:t>
            </a:r>
            <a:r>
              <a:rPr lang="uk-UA" b="1" dirty="0"/>
              <a:t> научіння Б. Ф. </a:t>
            </a:r>
            <a:r>
              <a:rPr lang="uk-UA" b="1" dirty="0" err="1"/>
              <a:t>Скінера</a:t>
            </a:r>
            <a:r>
              <a:rPr lang="uk-UA" b="1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Застосування покарання, як правило, має негативні побічні ефекти. </a:t>
            </a:r>
            <a:endParaRPr lang="uk-UA" sz="1600" dirty="0" smtClean="0"/>
          </a:p>
          <a:p>
            <a:r>
              <a:rPr lang="uk-UA" sz="1600" dirty="0" smtClean="0"/>
              <a:t>В </a:t>
            </a:r>
            <a:r>
              <a:rPr lang="uk-UA" sz="1600" dirty="0"/>
              <a:t>теорії навчання </a:t>
            </a:r>
            <a:r>
              <a:rPr lang="uk-UA" sz="1600" dirty="0" err="1"/>
              <a:t>Скіннера</a:t>
            </a:r>
            <a:r>
              <a:rPr lang="uk-UA" sz="1600" dirty="0"/>
              <a:t> позначені наступні наслідки покарання: високий рівень тривожності, недоброзичливість і агресивність, відхід у себе. </a:t>
            </a:r>
            <a:endParaRPr lang="uk-UA" sz="1600" dirty="0" smtClean="0"/>
          </a:p>
          <a:p>
            <a:r>
              <a:rPr lang="uk-UA" sz="1600" dirty="0" smtClean="0"/>
              <a:t>Іноді </a:t>
            </a:r>
            <a:r>
              <a:rPr lang="uk-UA" sz="1600" dirty="0"/>
              <a:t>покарання змушує індивіда припинити вести себе певним чином. </a:t>
            </a:r>
            <a:endParaRPr lang="uk-UA" sz="1600" dirty="0" smtClean="0"/>
          </a:p>
          <a:p>
            <a:r>
              <a:rPr lang="uk-UA" sz="1600" dirty="0" smtClean="0"/>
              <a:t>Але </a:t>
            </a:r>
            <a:r>
              <a:rPr lang="uk-UA" sz="1600" dirty="0"/>
              <a:t>його недолік полягає в тому, що воно не сприяє формуванню позитивної поведінки.</a:t>
            </a:r>
          </a:p>
        </p:txBody>
      </p:sp>
    </p:spTree>
    <p:extLst>
      <p:ext uri="{BB962C8B-B14F-4D97-AF65-F5344CB8AC3E}">
        <p14:creationId xmlns:p14="http://schemas.microsoft.com/office/powerpoint/2010/main" val="34970634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</a:t>
            </a:r>
            <a:r>
              <a:rPr lang="uk-UA" b="1" dirty="0" err="1"/>
              <a:t>оперантного</a:t>
            </a:r>
            <a:r>
              <a:rPr lang="uk-UA" b="1" dirty="0"/>
              <a:t> научіння Б. Ф. </a:t>
            </a:r>
            <a:r>
              <a:rPr lang="uk-UA" b="1" dirty="0" err="1"/>
              <a:t>Скінера</a:t>
            </a:r>
            <a:r>
              <a:rPr lang="uk-UA" b="1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Покарання нерідко змушує суб’єкта не відмовитися від небажаної моделі поведінки, а лише трансформувати її в приховану форму, яка не піддається покаранню (наприклад, це може бути розпивання спиртних напоїв на роботі). </a:t>
            </a:r>
            <a:endParaRPr lang="uk-UA" sz="1600" dirty="0" smtClean="0"/>
          </a:p>
          <a:p>
            <a:r>
              <a:rPr lang="uk-UA" sz="1600" dirty="0" smtClean="0"/>
              <a:t>Зрозуміло</a:t>
            </a:r>
            <a:r>
              <a:rPr lang="uk-UA" sz="1600" dirty="0"/>
              <a:t>, є чимало випадків, коли покарання представляється єдиним методом придушення соціально небезпечної поведінки, яке загрожує життю чи здоров’ю інших людей. </a:t>
            </a:r>
            <a:endParaRPr lang="uk-UA" sz="1600" dirty="0" smtClean="0"/>
          </a:p>
          <a:p>
            <a:r>
              <a:rPr lang="uk-UA" sz="1600" dirty="0" smtClean="0"/>
              <a:t>Але </a:t>
            </a:r>
            <a:r>
              <a:rPr lang="uk-UA" sz="1600" dirty="0"/>
              <a:t>в звичайних ситуаціях покарання є малоефективним засобом впливу, і його необхідно по можливості уникати.</a:t>
            </a:r>
          </a:p>
        </p:txBody>
      </p:sp>
    </p:spTree>
    <p:extLst>
      <p:ext uri="{BB962C8B-B14F-4D97-AF65-F5344CB8AC3E}">
        <p14:creationId xmlns:p14="http://schemas.microsoft.com/office/powerpoint/2010/main" val="394691582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</a:t>
            </a:r>
            <a:r>
              <a:rPr lang="uk-UA" b="1" dirty="0" err="1"/>
              <a:t>оперантного</a:t>
            </a:r>
            <a:r>
              <a:rPr lang="uk-UA" b="1" dirty="0"/>
              <a:t> научіння Б. Ф. </a:t>
            </a:r>
            <a:r>
              <a:rPr lang="uk-UA" b="1" dirty="0" err="1"/>
              <a:t>Скінера</a:t>
            </a:r>
            <a:r>
              <a:rPr lang="uk-UA" b="1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1600" dirty="0"/>
              <a:t>Розглянемо основні переваги і недоліки концепції </a:t>
            </a:r>
            <a:r>
              <a:rPr lang="uk-UA" sz="1600" dirty="0" err="1"/>
              <a:t>Скіннера</a:t>
            </a:r>
            <a:r>
              <a:rPr lang="uk-UA" sz="1600" dirty="0"/>
              <a:t>. Її плюси полягають в наступному:</a:t>
            </a:r>
          </a:p>
          <a:p>
            <a:pPr lvl="0"/>
            <a:r>
              <a:rPr lang="uk-UA" sz="1600" dirty="0"/>
              <a:t>Сувора перевірка гіпотез, контроль додаткових факторів, що впливають на експеримент.</a:t>
            </a:r>
          </a:p>
          <a:p>
            <a:pPr lvl="0"/>
            <a:r>
              <a:rPr lang="uk-UA" sz="1600" dirty="0"/>
              <a:t>Визнання важливості ситуативних факторів, параметрів зовнішнього середовища.</a:t>
            </a:r>
          </a:p>
          <a:p>
            <a:pPr lvl="0"/>
            <a:r>
              <a:rPr lang="uk-UA" sz="1600" dirty="0"/>
              <a:t>Прагматичний підхід, який дозволив створити ефективні психотерапевтичні процедури для перетворення поведінки.</a:t>
            </a:r>
          </a:p>
        </p:txBody>
      </p:sp>
    </p:spTree>
    <p:extLst>
      <p:ext uri="{BB962C8B-B14F-4D97-AF65-F5344CB8AC3E}">
        <p14:creationId xmlns:p14="http://schemas.microsoft.com/office/powerpoint/2010/main" val="81562543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</a:t>
            </a:r>
            <a:r>
              <a:rPr lang="uk-UA" b="1" dirty="0" err="1"/>
              <a:t>оперантного</a:t>
            </a:r>
            <a:r>
              <a:rPr lang="uk-UA" b="1" dirty="0"/>
              <a:t> научіння Б. Ф. </a:t>
            </a:r>
            <a:r>
              <a:rPr lang="uk-UA" b="1" dirty="0" err="1"/>
              <a:t>Скінера</a:t>
            </a:r>
            <a:r>
              <a:rPr lang="uk-UA" b="1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1600" dirty="0"/>
              <a:t>Мінуси теорії </a:t>
            </a:r>
            <a:r>
              <a:rPr lang="uk-UA" sz="1600" dirty="0" err="1"/>
              <a:t>Скіннера</a:t>
            </a:r>
            <a:r>
              <a:rPr lang="uk-UA" sz="1600" dirty="0"/>
              <a:t>:</a:t>
            </a:r>
          </a:p>
          <a:p>
            <a:pPr lvl="0"/>
            <a:r>
              <a:rPr lang="uk-UA" sz="1600" dirty="0"/>
              <a:t>Редукціонізм. Поведінка, демонстрована тваринами, повністю зводиться до аналізу поведінки людини.</a:t>
            </a:r>
          </a:p>
          <a:p>
            <a:pPr lvl="0"/>
            <a:r>
              <a:rPr lang="uk-UA" sz="1600" dirty="0"/>
              <a:t>Низька валідність через проведення дослідів у лабораторних умовах. Результати експериментів складно перенести в умови природного середовища.</a:t>
            </a:r>
          </a:p>
          <a:p>
            <a:pPr lvl="0"/>
            <a:r>
              <a:rPr lang="uk-UA" sz="1600" dirty="0"/>
              <a:t>Не приділяється увага когнітивним процесам у процесі формування певного виду поведінки.</a:t>
            </a:r>
          </a:p>
          <a:p>
            <a:pPr lvl="0"/>
            <a:r>
              <a:rPr lang="uk-UA" sz="1600" dirty="0"/>
              <a:t>Теорія </a:t>
            </a:r>
            <a:r>
              <a:rPr lang="uk-UA" sz="1600" dirty="0" err="1"/>
              <a:t>Скіннера</a:t>
            </a:r>
            <a:r>
              <a:rPr lang="uk-UA" sz="1600" dirty="0"/>
              <a:t> не дає стабільних, стійких результатів на практиці.</a:t>
            </a:r>
          </a:p>
        </p:txBody>
      </p:sp>
    </p:spTree>
    <p:extLst>
      <p:ext uri="{BB962C8B-B14F-4D97-AF65-F5344CB8AC3E}">
        <p14:creationId xmlns:p14="http://schemas.microsoft.com/office/powerpoint/2010/main" val="310682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1. Диспозиційна теорія особистості Гордона </a:t>
            </a:r>
            <a:r>
              <a:rPr lang="uk-UA" sz="2800" b="1" dirty="0" err="1" smtClean="0"/>
              <a:t>Оллпорта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99666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 err="1"/>
              <a:t>Оллпорт</a:t>
            </a:r>
            <a:r>
              <a:rPr lang="uk-UA" sz="1800" dirty="0"/>
              <a:t> стверджував, що кожна людина неповторна і індивідуальна, оскільки вона є носієм своєрідного поєднання якостей, потреб, які він називав рисами. </a:t>
            </a:r>
            <a:endParaRPr lang="uk-UA" sz="1800" dirty="0" smtClean="0"/>
          </a:p>
          <a:p>
            <a:r>
              <a:rPr lang="uk-UA" sz="1800" dirty="0" smtClean="0"/>
              <a:t>Особистісна </a:t>
            </a:r>
            <a:r>
              <a:rPr lang="uk-UA" sz="1800" dirty="0"/>
              <a:t>риса – це  готовність (диспозиція) поводитися схожим чином у різних ситуаціях. </a:t>
            </a:r>
            <a:endParaRPr lang="uk-UA" sz="1800" dirty="0" smtClean="0"/>
          </a:p>
          <a:p>
            <a:r>
              <a:rPr lang="uk-UA" sz="1800" dirty="0" smtClean="0"/>
              <a:t>Особистісні </a:t>
            </a:r>
            <a:r>
              <a:rPr lang="uk-UA" sz="1800" dirty="0"/>
              <a:t>риси визначають схожість поведінки індивіда, незважаючи на плин часу та зміну ситуацій. </a:t>
            </a:r>
          </a:p>
        </p:txBody>
      </p:sp>
    </p:spTree>
    <p:extLst>
      <p:ext uri="{BB962C8B-B14F-4D97-AF65-F5344CB8AC3E}">
        <p14:creationId xmlns:p14="http://schemas.microsoft.com/office/powerpoint/2010/main" val="13361921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</a:t>
            </a:r>
            <a:r>
              <a:rPr lang="uk-UA" b="1" dirty="0" err="1"/>
              <a:t>оперантного</a:t>
            </a:r>
            <a:r>
              <a:rPr lang="uk-UA" b="1" dirty="0"/>
              <a:t> научіння Б. Ф. </a:t>
            </a:r>
            <a:r>
              <a:rPr lang="uk-UA" b="1" dirty="0" err="1"/>
              <a:t>Скінера</a:t>
            </a:r>
            <a:r>
              <a:rPr lang="uk-UA" b="1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 lnSpcReduction="10000"/>
          </a:bodyPr>
          <a:lstStyle/>
          <a:p>
            <a:r>
              <a:rPr lang="uk-UA" sz="1600" dirty="0" err="1"/>
              <a:t>Скіннером</a:t>
            </a:r>
            <a:r>
              <a:rPr lang="uk-UA" sz="1600" dirty="0"/>
              <a:t> була також створена і теорія мотивації. Її основна ідея полягає в тому, що прагнення повторити ту чи іншу дію обумовлено наслідками даної дії в минулому. Наявність певних стимулів викликає певні дії. Якщо наслідки тієї чи іншої поведінки є позитивними, то суб’єкт буде вести себе в подібній ситуації в майбутньому аналогічно.</a:t>
            </a:r>
          </a:p>
          <a:p>
            <a:r>
              <a:rPr lang="uk-UA" sz="1600" dirty="0"/>
              <a:t>Її поведінка повториться. Але якщо наслідки певної стратегії від’ємні, то в майбутньому вона чи не буде реагувати на певні стимули або змінить стратегію. Теорія мотивації </a:t>
            </a:r>
            <a:r>
              <a:rPr lang="uk-UA" sz="1600" dirty="0" err="1"/>
              <a:t>Скіннера</a:t>
            </a:r>
            <a:r>
              <a:rPr lang="uk-UA" sz="1600" dirty="0"/>
              <a:t> зводиться до того, що багаторазові повторення певних результатів призводять до формування у суб’єкта конкретної поведінкової установки.</a:t>
            </a:r>
          </a:p>
        </p:txBody>
      </p:sp>
    </p:spTree>
    <p:extLst>
      <p:ext uri="{BB962C8B-B14F-4D97-AF65-F5344CB8AC3E}">
        <p14:creationId xmlns:p14="http://schemas.microsoft.com/office/powerpoint/2010/main" val="298983423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</a:t>
            </a:r>
            <a:r>
              <a:rPr lang="uk-UA" b="1" dirty="0" err="1"/>
              <a:t>оперантного</a:t>
            </a:r>
            <a:r>
              <a:rPr lang="uk-UA" b="1" dirty="0"/>
              <a:t> научіння Б. Ф. </a:t>
            </a:r>
            <a:r>
              <a:rPr lang="uk-UA" b="1" dirty="0" err="1"/>
              <a:t>Скінера</a:t>
            </a:r>
            <a:r>
              <a:rPr lang="uk-UA" b="1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З точки зору </a:t>
            </a:r>
            <a:r>
              <a:rPr lang="uk-UA" sz="1600" dirty="0" err="1"/>
              <a:t>Скіннера</a:t>
            </a:r>
            <a:r>
              <a:rPr lang="uk-UA" sz="1600" dirty="0"/>
              <a:t>, особистість являє собою той досвід, який набувається індивідом протягом життя. На відміну, приміром, від Фрейда, прихильники концепції навчання не вважають за потрібне замислюватися над психічними процесами, які ховаються в розумі людини. </a:t>
            </a:r>
            <a:endParaRPr lang="uk-UA" sz="1600" dirty="0" smtClean="0"/>
          </a:p>
          <a:p>
            <a:r>
              <a:rPr lang="uk-UA" sz="1600" dirty="0" smtClean="0"/>
              <a:t>Особистість </a:t>
            </a:r>
            <a:r>
              <a:rPr lang="uk-UA" sz="1600" dirty="0"/>
              <a:t>у теорії </a:t>
            </a:r>
            <a:r>
              <a:rPr lang="uk-UA" sz="1600" dirty="0" err="1"/>
              <a:t>Скіннера</a:t>
            </a:r>
            <a:r>
              <a:rPr lang="uk-UA" sz="1600" dirty="0"/>
              <a:t> – це продукт, здебільшого сформований зовнішніми факторами. Саме соціальне оточення, а не явища внутрішнього психічного життя, визначають особистісні особливості. Людську психіку </a:t>
            </a:r>
            <a:r>
              <a:rPr lang="uk-UA" sz="1600" dirty="0" err="1"/>
              <a:t>Скіннер</a:t>
            </a:r>
            <a:r>
              <a:rPr lang="uk-UA" sz="1600" dirty="0"/>
              <a:t> вважав «чорним ящиком». Неможливо детально дослідити емоції, мотиви та інстинкти. Тому їх необхідно вилучити із спостережень експериментатора.</a:t>
            </a:r>
          </a:p>
        </p:txBody>
      </p:sp>
    </p:spTree>
    <p:extLst>
      <p:ext uri="{BB962C8B-B14F-4D97-AF65-F5344CB8AC3E}">
        <p14:creationId xmlns:p14="http://schemas.microsoft.com/office/powerpoint/2010/main" val="94150535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</a:t>
            </a:r>
            <a:r>
              <a:rPr lang="uk-UA" b="1" dirty="0" err="1"/>
              <a:t>оперантного</a:t>
            </a:r>
            <a:r>
              <a:rPr lang="uk-UA" b="1" dirty="0"/>
              <a:t> научіння Б. Ф. </a:t>
            </a:r>
            <a:r>
              <a:rPr lang="uk-UA" b="1" dirty="0" err="1"/>
              <a:t>Скінера</a:t>
            </a:r>
            <a:r>
              <a:rPr lang="uk-UA" b="1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Теорія </a:t>
            </a:r>
            <a:r>
              <a:rPr lang="uk-UA" sz="1600" dirty="0" err="1"/>
              <a:t>оперантного</a:t>
            </a:r>
            <a:r>
              <a:rPr lang="uk-UA" sz="1600" dirty="0"/>
              <a:t> навчання </a:t>
            </a:r>
            <a:r>
              <a:rPr lang="uk-UA" sz="1600" dirty="0" err="1"/>
              <a:t>Скіннера</a:t>
            </a:r>
            <a:r>
              <a:rPr lang="uk-UA" sz="1600" dirty="0"/>
              <a:t>, над якою вчений працював протягом багатьох років, повинна була підсумовувати його </a:t>
            </a:r>
            <a:r>
              <a:rPr lang="uk-UA" sz="1600" dirty="0" err="1"/>
              <a:t>обширні</a:t>
            </a:r>
            <a:r>
              <a:rPr lang="uk-UA" sz="1600" dirty="0"/>
              <a:t> дослідження: все, що робить людина, і чим вона є в принципі, визначено історією отриманих нею нагород і покарань.</a:t>
            </a:r>
          </a:p>
        </p:txBody>
      </p:sp>
    </p:spTree>
    <p:extLst>
      <p:ext uri="{BB962C8B-B14F-4D97-AF65-F5344CB8AC3E}">
        <p14:creationId xmlns:p14="http://schemas.microsoft.com/office/powerpoint/2010/main" val="31379946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соціального научіння Д. </a:t>
            </a:r>
            <a:r>
              <a:rPr lang="uk-UA" b="1" dirty="0" err="1"/>
              <a:t>Роттера</a:t>
            </a:r>
            <a:r>
              <a:rPr lang="uk-UA" b="1" dirty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Теорія </a:t>
            </a:r>
            <a:r>
              <a:rPr lang="uk-UA" sz="1600" dirty="0" err="1"/>
              <a:t>Джуліана</a:t>
            </a:r>
            <a:r>
              <a:rPr lang="uk-UA" sz="1600" dirty="0"/>
              <a:t> </a:t>
            </a:r>
            <a:r>
              <a:rPr lang="uk-UA" sz="1600" dirty="0" err="1"/>
              <a:t>Роттера</a:t>
            </a:r>
            <a:r>
              <a:rPr lang="uk-UA" sz="1600" dirty="0"/>
              <a:t> (1916-1995) базується на припущенні, що когнітивні чинники сприяють формуванню реакції людини на вплив навколишнього середовища. </a:t>
            </a:r>
            <a:endParaRPr lang="uk-UA" sz="1600" dirty="0" smtClean="0"/>
          </a:p>
          <a:p>
            <a:r>
              <a:rPr lang="uk-UA" sz="1600" dirty="0" err="1" smtClean="0"/>
              <a:t>Роттер</a:t>
            </a:r>
            <a:r>
              <a:rPr lang="uk-UA" sz="1600" dirty="0" smtClean="0"/>
              <a:t> </a:t>
            </a:r>
            <a:r>
              <a:rPr lang="uk-UA" sz="1600" dirty="0"/>
              <a:t>відкидає концепцію класичного біхевіоризму, відповідно якої поведінку формують безпосередні підкріплення з навколишнього середовища, і вважає, що основним чинником, який визначає характер діяльності людини, є її очікування щодо майбутнього.</a:t>
            </a:r>
          </a:p>
        </p:txBody>
      </p:sp>
    </p:spTree>
    <p:extLst>
      <p:ext uri="{BB962C8B-B14F-4D97-AF65-F5344CB8AC3E}">
        <p14:creationId xmlns:p14="http://schemas.microsoft.com/office/powerpoint/2010/main" val="4135672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соціального научіння Д. </a:t>
            </a:r>
            <a:r>
              <a:rPr lang="uk-UA" b="1" dirty="0" err="1"/>
              <a:t>Роттера</a:t>
            </a:r>
            <a:r>
              <a:rPr lang="uk-UA" b="1" dirty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Головним внеском </a:t>
            </a:r>
            <a:r>
              <a:rPr lang="uk-UA" sz="1600" dirty="0" err="1"/>
              <a:t>Роттера</a:t>
            </a:r>
            <a:r>
              <a:rPr lang="uk-UA" sz="1600" dirty="0"/>
              <a:t> в сучасну психологію стали формули, на підставі яких можливо прогнозувати людську поведінку. </a:t>
            </a:r>
            <a:endParaRPr lang="uk-UA" sz="1600" dirty="0" smtClean="0"/>
          </a:p>
          <a:p>
            <a:r>
              <a:rPr lang="uk-UA" sz="1600" dirty="0" err="1" smtClean="0"/>
              <a:t>Роттер</a:t>
            </a:r>
            <a:r>
              <a:rPr lang="uk-UA" sz="1600" dirty="0" smtClean="0"/>
              <a:t> </a:t>
            </a:r>
            <a:r>
              <a:rPr lang="uk-UA" sz="1600" dirty="0"/>
              <a:t>стверджував, що ключем до прогнозування поведінки є наші знання, минула історія та очікування, і наполягав на тому, що людську поведінку найкраще можна передбачити, розглядаючи взаємини людини зі значущим для неї оточенням.</a:t>
            </a:r>
          </a:p>
        </p:txBody>
      </p:sp>
    </p:spTree>
    <p:extLst>
      <p:ext uri="{BB962C8B-B14F-4D97-AF65-F5344CB8AC3E}">
        <p14:creationId xmlns:p14="http://schemas.microsoft.com/office/powerpoint/2010/main" val="38735542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соціального научіння Д. </a:t>
            </a:r>
            <a:r>
              <a:rPr lang="uk-UA" b="1" dirty="0" err="1"/>
              <a:t>Роттера</a:t>
            </a:r>
            <a:r>
              <a:rPr lang="uk-UA" b="1" dirty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Основна формула, яку розробив </a:t>
            </a:r>
            <a:r>
              <a:rPr lang="uk-UA" sz="1600" dirty="0" err="1"/>
              <a:t>Роттер</a:t>
            </a:r>
            <a:r>
              <a:rPr lang="uk-UA" sz="1600" dirty="0"/>
              <a:t>, дозволяє прогнозувати цілеспрямовану поведінку в конкретній ситуації, використовуючи поняття «потенціал поведінки», «очікування», «підкріплення», «цінність підкріплення»:</a:t>
            </a:r>
          </a:p>
          <a:p>
            <a:r>
              <a:rPr lang="uk-UA" sz="1600" dirty="0"/>
              <a:t>потенціал поведінки = очікування + цінність підкріплення.</a:t>
            </a:r>
          </a:p>
        </p:txBody>
      </p:sp>
    </p:spTree>
    <p:extLst>
      <p:ext uri="{BB962C8B-B14F-4D97-AF65-F5344CB8AC3E}">
        <p14:creationId xmlns:p14="http://schemas.microsoft.com/office/powerpoint/2010/main" val="391345628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соціального научіння Д. </a:t>
            </a:r>
            <a:r>
              <a:rPr lang="uk-UA" b="1" dirty="0" err="1"/>
              <a:t>Роттера</a:t>
            </a:r>
            <a:r>
              <a:rPr lang="uk-UA" b="1" dirty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Потенціал поведінки – це можливості поведінки в ситуаціях з підкріпленням. Кожна людина володіє певним потенціалом поведінкових реакцій, що сформувалися протягом життя. </a:t>
            </a:r>
          </a:p>
          <a:p>
            <a:r>
              <a:rPr lang="uk-UA" sz="1600" dirty="0"/>
              <a:t>Очікування в теорії соціального научіння – це суб’єктивна вірогідність того, що в схожих ситуаціях у поведінці людини </a:t>
            </a:r>
            <a:r>
              <a:rPr lang="uk-UA" sz="1600" dirty="0" err="1"/>
              <a:t>спостерігатиметься</a:t>
            </a:r>
            <a:r>
              <a:rPr lang="uk-UA" sz="1600" dirty="0"/>
              <a:t> підкріплення.</a:t>
            </a:r>
          </a:p>
        </p:txBody>
      </p:sp>
    </p:spTree>
    <p:extLst>
      <p:ext uri="{BB962C8B-B14F-4D97-AF65-F5344CB8AC3E}">
        <p14:creationId xmlns:p14="http://schemas.microsoft.com/office/powerpoint/2010/main" val="4153857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соціального научіння Д. </a:t>
            </a:r>
            <a:r>
              <a:rPr lang="uk-UA" b="1" dirty="0" err="1"/>
              <a:t>Роттера</a:t>
            </a:r>
            <a:r>
              <a:rPr lang="uk-UA" b="1" dirty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Цінність підкріплення </a:t>
            </a:r>
            <a:r>
              <a:rPr lang="uk-UA" sz="1600" dirty="0" err="1"/>
              <a:t>Роттер</a:t>
            </a:r>
            <a:r>
              <a:rPr lang="uk-UA" sz="1600" dirty="0"/>
              <a:t> пояснює так: різні люди цінують і віддають перевагу різним підкріпленням: хтось більше цінує схвалення, пошану з боку інших, хтось – матеріальні цінності або </a:t>
            </a:r>
            <a:r>
              <a:rPr lang="uk-UA" sz="1600" dirty="0" err="1"/>
              <a:t>чутливіший</a:t>
            </a:r>
            <a:r>
              <a:rPr lang="uk-UA" sz="1600" dirty="0"/>
              <a:t> до покарання тощо. </a:t>
            </a:r>
          </a:p>
          <a:p>
            <a:r>
              <a:rPr lang="uk-UA" sz="1600" dirty="0"/>
              <a:t>Як і очікування, цінність підкріплення базується на досвіді особистості і може змінюватись з часом, залежно від ситуації. При цьому цінність підкріплення не залежить від очікування. Вона пов’язана з мотивацією, а очікування – з пізнавальними процесами.</a:t>
            </a:r>
          </a:p>
        </p:txBody>
      </p:sp>
    </p:spTree>
    <p:extLst>
      <p:ext uri="{BB962C8B-B14F-4D97-AF65-F5344CB8AC3E}">
        <p14:creationId xmlns:p14="http://schemas.microsoft.com/office/powerpoint/2010/main" val="355432229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соціального научіння Д. </a:t>
            </a:r>
            <a:r>
              <a:rPr lang="uk-UA" b="1" dirty="0" err="1"/>
              <a:t>Роттера</a:t>
            </a:r>
            <a:r>
              <a:rPr lang="uk-UA" b="1" dirty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1600" dirty="0"/>
              <a:t>Ключове поняття теорії соціального научіння: «локус контролю». Поняття базується на двох основних положеннях: </a:t>
            </a:r>
            <a:endParaRPr lang="uk-UA" sz="1600" dirty="0" smtClean="0"/>
          </a:p>
          <a:p>
            <a:pPr marL="109728" indent="0">
              <a:buNone/>
            </a:pPr>
            <a:endParaRPr lang="uk-UA" sz="1600" dirty="0"/>
          </a:p>
          <a:p>
            <a:pPr marL="452628" indent="-342900">
              <a:buAutoNum type="arabicPeriod"/>
            </a:pPr>
            <a:r>
              <a:rPr lang="uk-UA" sz="1600" dirty="0" smtClean="0"/>
              <a:t>Люди </a:t>
            </a:r>
            <a:r>
              <a:rPr lang="uk-UA" sz="1600" dirty="0"/>
              <a:t>розрізняються за тим, як і де вони локалізують контроль над значущими для себе подіями. Виділено два полярні типи такої локалізації – </a:t>
            </a:r>
            <a:r>
              <a:rPr lang="uk-UA" sz="1600" dirty="0" err="1"/>
              <a:t>екстернальний</a:t>
            </a:r>
            <a:r>
              <a:rPr lang="uk-UA" sz="1600" dirty="0"/>
              <a:t> та </a:t>
            </a:r>
            <a:r>
              <a:rPr lang="uk-UA" sz="1600" dirty="0" err="1"/>
              <a:t>інтернальний</a:t>
            </a:r>
            <a:r>
              <a:rPr lang="uk-UA" sz="1600" dirty="0"/>
              <a:t>. </a:t>
            </a:r>
            <a:endParaRPr lang="uk-UA" sz="1600" dirty="0" smtClean="0"/>
          </a:p>
          <a:p>
            <a:pPr marL="452628" indent="-342900">
              <a:buAutoNum type="arabicPeriod"/>
            </a:pPr>
            <a:r>
              <a:rPr lang="uk-UA" sz="1600" dirty="0" smtClean="0"/>
              <a:t>Локус </a:t>
            </a:r>
            <a:r>
              <a:rPr lang="uk-UA" sz="1600" dirty="0"/>
              <a:t>контролю, характерний для певної особистості, </a:t>
            </a:r>
            <a:r>
              <a:rPr lang="uk-UA" sz="1600" dirty="0" err="1"/>
              <a:t>надситуативний</a:t>
            </a:r>
            <a:r>
              <a:rPr lang="uk-UA" sz="1600" dirty="0"/>
              <a:t> і універсальний. Один і той же тип контролю характеризує поведінку даної особистості як під час невдач, так і в разі досягнень.</a:t>
            </a:r>
          </a:p>
        </p:txBody>
      </p:sp>
    </p:spTree>
    <p:extLst>
      <p:ext uri="{BB962C8B-B14F-4D97-AF65-F5344CB8AC3E}">
        <p14:creationId xmlns:p14="http://schemas.microsoft.com/office/powerpoint/2010/main" val="100173618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соціального научіння Д. </a:t>
            </a:r>
            <a:r>
              <a:rPr lang="uk-UA" b="1" dirty="0" err="1"/>
              <a:t>Роттера</a:t>
            </a:r>
            <a:r>
              <a:rPr lang="uk-UA" b="1" dirty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Для виміру локусу контролю, або, як його інколи називають, рівня суб’єктивного контролю, використовується «Шкала </a:t>
            </a:r>
            <a:r>
              <a:rPr lang="uk-UA" sz="1600" dirty="0" err="1"/>
              <a:t>інтернальності</a:t>
            </a:r>
            <a:r>
              <a:rPr lang="uk-UA" sz="1600" dirty="0"/>
              <a:t> – </a:t>
            </a:r>
            <a:r>
              <a:rPr lang="uk-UA" sz="1600" dirty="0" err="1"/>
              <a:t>екстернальності</a:t>
            </a:r>
            <a:r>
              <a:rPr lang="uk-UA" sz="1600" dirty="0"/>
              <a:t>» </a:t>
            </a:r>
            <a:r>
              <a:rPr lang="uk-UA" sz="1600" dirty="0" err="1"/>
              <a:t>Роттера</a:t>
            </a:r>
            <a:r>
              <a:rPr lang="uk-UA" sz="1600" dirty="0"/>
              <a:t>. </a:t>
            </a:r>
            <a:endParaRPr lang="uk-UA" sz="1600" dirty="0" smtClean="0"/>
          </a:p>
          <a:p>
            <a:r>
              <a:rPr lang="uk-UA" sz="1600" dirty="0" smtClean="0"/>
              <a:t>Локус </a:t>
            </a:r>
            <a:r>
              <a:rPr lang="uk-UA" sz="1600" dirty="0"/>
              <a:t>контролю визначає, чи відчуває особистість себе активним суб’єктом власної діяльності і свого життя, чи пасивним об’єктом дій інших людей і обставин.</a:t>
            </a:r>
          </a:p>
        </p:txBody>
      </p:sp>
    </p:spTree>
    <p:extLst>
      <p:ext uri="{BB962C8B-B14F-4D97-AF65-F5344CB8AC3E}">
        <p14:creationId xmlns:p14="http://schemas.microsoft.com/office/powerpoint/2010/main" val="1808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1. Диспозиційна теорія особистості Гордона </a:t>
            </a:r>
            <a:r>
              <a:rPr lang="uk-UA" sz="2800" b="1" dirty="0" err="1" smtClean="0"/>
              <a:t>Оллпорта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99666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 smtClean="0"/>
              <a:t>Зокрема</a:t>
            </a:r>
            <a:r>
              <a:rPr lang="uk-UA" sz="1800" dirty="0"/>
              <a:t>, риса товариськості означає, що людина буде спілкуватися зі знайомими і незнайомими людьми, на роботі і в колі друзів, її сприйматимуть такою друзі дитинства і співробітники. </a:t>
            </a:r>
            <a:endParaRPr lang="uk-UA" sz="1800" dirty="0" smtClean="0"/>
          </a:p>
          <a:p>
            <a:r>
              <a:rPr lang="uk-UA" sz="1800" dirty="0" smtClean="0"/>
              <a:t>Відповідальність </a:t>
            </a:r>
            <a:r>
              <a:rPr lang="uk-UA" sz="1800" dirty="0"/>
              <a:t>означає, що індивід буде звітувати перед іншими – і у власній родині, і на роботі, і серед пасажирів транспорту</a:t>
            </a:r>
            <a:r>
              <a:rPr lang="uk-UA" sz="1800" dirty="0" smtClean="0"/>
              <a:t>.</a:t>
            </a:r>
          </a:p>
          <a:p>
            <a:r>
              <a:rPr lang="uk-UA" sz="1800" dirty="0"/>
              <a:t>Риси особистості </a:t>
            </a:r>
            <a:r>
              <a:rPr lang="uk-UA" sz="1800" dirty="0" err="1"/>
              <a:t>Оллпорт</a:t>
            </a:r>
            <a:r>
              <a:rPr lang="uk-UA" sz="1800" dirty="0"/>
              <a:t> поділяв на основні та інструментальні. </a:t>
            </a:r>
            <a:endParaRPr lang="uk-UA" sz="1800" dirty="0" smtClean="0"/>
          </a:p>
          <a:p>
            <a:r>
              <a:rPr lang="uk-UA" sz="1800" dirty="0" smtClean="0"/>
              <a:t>Основні </a:t>
            </a:r>
            <a:r>
              <a:rPr lang="uk-UA" sz="1800" dirty="0"/>
              <a:t>риси стимулюють поведінку і є природженими, </a:t>
            </a:r>
            <a:r>
              <a:rPr lang="uk-UA" sz="1800" dirty="0" err="1"/>
              <a:t>генотипічними</a:t>
            </a:r>
            <a:r>
              <a:rPr lang="uk-UA" sz="1800" dirty="0"/>
              <a:t>, а інструментальні – формуються в процесі життя людини, тобто є фенотипічним утворенням.</a:t>
            </a:r>
          </a:p>
        </p:txBody>
      </p:sp>
    </p:spTree>
    <p:extLst>
      <p:ext uri="{BB962C8B-B14F-4D97-AF65-F5344CB8AC3E}">
        <p14:creationId xmlns:p14="http://schemas.microsoft.com/office/powerpoint/2010/main" val="370951635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соціального научіння Д. </a:t>
            </a:r>
            <a:r>
              <a:rPr lang="uk-UA" b="1" dirty="0" err="1"/>
              <a:t>Роттера</a:t>
            </a:r>
            <a:r>
              <a:rPr lang="uk-UA" b="1" dirty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Особистість з </a:t>
            </a:r>
            <a:r>
              <a:rPr lang="uk-UA" sz="1600" dirty="0" err="1"/>
              <a:t>екстернальним</a:t>
            </a:r>
            <a:r>
              <a:rPr lang="uk-UA" sz="1600" dirty="0"/>
              <a:t> локусом контролю вважає, що її успіхи і невдачі регулюються зовнішніми чинниками такими як доля, успіх, щасливий випадок, впливові люди і непередбачувані сили оточення. Особистість з </a:t>
            </a:r>
            <a:r>
              <a:rPr lang="uk-UA" sz="1600" dirty="0" err="1"/>
              <a:t>інтернальним</a:t>
            </a:r>
            <a:r>
              <a:rPr lang="uk-UA" sz="1600" dirty="0"/>
              <a:t> локусом контролю вірить у те, що успіхи і невдачі визначаються її власними діями і здібностями. </a:t>
            </a:r>
            <a:endParaRPr lang="uk-UA" sz="1600" dirty="0" smtClean="0"/>
          </a:p>
          <a:p>
            <a:r>
              <a:rPr lang="uk-UA" sz="1600" dirty="0" err="1" smtClean="0"/>
              <a:t>Інтернали</a:t>
            </a:r>
            <a:r>
              <a:rPr lang="uk-UA" sz="1600" dirty="0" smtClean="0"/>
              <a:t> </a:t>
            </a:r>
            <a:r>
              <a:rPr lang="uk-UA" sz="1600" dirty="0"/>
              <a:t>не лише чинять опір зовнішньому впливу, але також, коли трапляється нагода, прагнуть контролювати поведінку інших. </a:t>
            </a:r>
            <a:r>
              <a:rPr lang="uk-UA" sz="1600" dirty="0" err="1"/>
              <a:t>Інтернали</a:t>
            </a:r>
            <a:r>
              <a:rPr lang="uk-UA" sz="1600" dirty="0"/>
              <a:t> більш упевнені в своїй здатності вирішувати проблеми, ніж </a:t>
            </a:r>
            <a:r>
              <a:rPr lang="uk-UA" sz="1600" dirty="0" err="1"/>
              <a:t>екстернали</a:t>
            </a:r>
            <a:r>
              <a:rPr lang="uk-UA" sz="1600" dirty="0"/>
              <a:t>, і тому незалежні від думки інших.</a:t>
            </a:r>
          </a:p>
        </p:txBody>
      </p:sp>
    </p:spTree>
    <p:extLst>
      <p:ext uri="{BB962C8B-B14F-4D97-AF65-F5344CB8AC3E}">
        <p14:creationId xmlns:p14="http://schemas.microsoft.com/office/powerpoint/2010/main" val="12442414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соціального научіння Д. </a:t>
            </a:r>
            <a:r>
              <a:rPr lang="uk-UA" b="1" dirty="0" err="1"/>
              <a:t>Роттера</a:t>
            </a:r>
            <a:r>
              <a:rPr lang="uk-UA" b="1" dirty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 err="1"/>
              <a:t>Екстерналам</a:t>
            </a:r>
            <a:r>
              <a:rPr lang="uk-UA" sz="1600" dirty="0"/>
              <a:t> властива конформна і залежна поведінка. Вони не можуть існувати без спілкування, краще працюють під контролем. </a:t>
            </a:r>
            <a:endParaRPr lang="uk-UA" sz="1600" dirty="0" smtClean="0"/>
          </a:p>
          <a:p>
            <a:r>
              <a:rPr lang="uk-UA" sz="1600" dirty="0" err="1" smtClean="0"/>
              <a:t>Інтернали</a:t>
            </a:r>
            <a:r>
              <a:rPr lang="uk-UA" sz="1600" dirty="0"/>
              <a:t>, на відміну від </a:t>
            </a:r>
            <a:r>
              <a:rPr lang="uk-UA" sz="1600" dirty="0" err="1"/>
              <a:t>екстерналів</a:t>
            </a:r>
            <a:r>
              <a:rPr lang="uk-UA" sz="1600" dirty="0"/>
              <a:t>, не бажають бути під контролем інших та чинять опір, коли ними маніпулюють і намагаються позбавити свободи. </a:t>
            </a:r>
            <a:endParaRPr lang="uk-UA" sz="1600" dirty="0" smtClean="0"/>
          </a:p>
          <a:p>
            <a:r>
              <a:rPr lang="uk-UA" sz="1600" dirty="0" err="1" smtClean="0"/>
              <a:t>Інтернали</a:t>
            </a:r>
            <a:r>
              <a:rPr lang="uk-UA" sz="1600" dirty="0" smtClean="0"/>
              <a:t> </a:t>
            </a:r>
            <a:r>
              <a:rPr lang="uk-UA" sz="1600" dirty="0"/>
              <a:t>більш ефективно працюють самостійно.</a:t>
            </a:r>
          </a:p>
        </p:txBody>
      </p:sp>
    </p:spTree>
    <p:extLst>
      <p:ext uri="{BB962C8B-B14F-4D97-AF65-F5344CB8AC3E}">
        <p14:creationId xmlns:p14="http://schemas.microsoft.com/office/powerpoint/2010/main" val="55195642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соціального научіння Д. </a:t>
            </a:r>
            <a:r>
              <a:rPr lang="uk-UA" b="1" dirty="0" err="1"/>
              <a:t>Роттера</a:t>
            </a:r>
            <a:r>
              <a:rPr lang="uk-UA" b="1" dirty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У </a:t>
            </a:r>
            <a:r>
              <a:rPr lang="uk-UA" sz="1600" dirty="0" err="1"/>
              <a:t>екстерналів</a:t>
            </a:r>
            <a:r>
              <a:rPr lang="uk-UA" sz="1600" dirty="0"/>
              <a:t> частіше виникають психологічні і психосоматичні проблеми. їм властиві тривожність і </a:t>
            </a:r>
            <a:r>
              <a:rPr lang="uk-UA" sz="1600" dirty="0" err="1"/>
              <a:t>депресивність</a:t>
            </a:r>
            <a:r>
              <a:rPr lang="uk-UA" sz="1600" dirty="0"/>
              <a:t>, вони більш схильні до фрустрації і стресів, до розвитку неврозів. </a:t>
            </a:r>
            <a:endParaRPr lang="uk-UA" sz="1600" dirty="0" smtClean="0"/>
          </a:p>
          <a:p>
            <a:r>
              <a:rPr lang="uk-UA" sz="1600" dirty="0" err="1" smtClean="0"/>
              <a:t>Інтернали</a:t>
            </a:r>
            <a:r>
              <a:rPr lang="uk-UA" sz="1600" dirty="0" smtClean="0"/>
              <a:t> </a:t>
            </a:r>
            <a:r>
              <a:rPr lang="uk-UA" sz="1600" dirty="0"/>
              <a:t>виявляють активнішу позицію у ставленні до свого психічного і фізичного здоров’я. </a:t>
            </a:r>
            <a:endParaRPr lang="uk-UA" sz="1600" dirty="0" smtClean="0"/>
          </a:p>
          <a:p>
            <a:r>
              <a:rPr lang="uk-UA" sz="1600" dirty="0" smtClean="0"/>
              <a:t>Встановлено </a:t>
            </a:r>
            <a:r>
              <a:rPr lang="uk-UA" sz="1600" dirty="0"/>
              <a:t>зв’язок </a:t>
            </a:r>
            <a:r>
              <a:rPr lang="uk-UA" sz="1600" dirty="0" err="1"/>
              <a:t>інтернальності</a:t>
            </a:r>
            <a:r>
              <a:rPr lang="uk-UA" sz="1600" dirty="0"/>
              <a:t> з позитивною самооцінкою, з більшою узгодженістю образів реального та ідеального «Я».</a:t>
            </a:r>
          </a:p>
        </p:txBody>
      </p:sp>
    </p:spTree>
    <p:extLst>
      <p:ext uri="{BB962C8B-B14F-4D97-AF65-F5344CB8AC3E}">
        <p14:creationId xmlns:p14="http://schemas.microsoft.com/office/powerpoint/2010/main" val="416565340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соціального научіння Д. </a:t>
            </a:r>
            <a:r>
              <a:rPr lang="uk-UA" b="1" dirty="0" err="1"/>
              <a:t>Роттера</a:t>
            </a:r>
            <a:r>
              <a:rPr lang="uk-UA" b="1" dirty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 err="1"/>
              <a:t>Екстернали</a:t>
            </a:r>
            <a:r>
              <a:rPr lang="uk-UA" sz="1600" dirty="0"/>
              <a:t> та </a:t>
            </a:r>
            <a:r>
              <a:rPr lang="uk-UA" sz="1600" dirty="0" err="1"/>
              <a:t>інтернали</a:t>
            </a:r>
            <a:r>
              <a:rPr lang="uk-UA" sz="1600" dirty="0"/>
              <a:t> розрізняються також і за способом інтерпретації соціальних ситуацій, зокрема, здобуттям інформації і механізмом їх каузального пояснення. </a:t>
            </a:r>
            <a:r>
              <a:rPr lang="uk-UA" sz="1600" dirty="0" err="1"/>
              <a:t>Інтернали</a:t>
            </a:r>
            <a:r>
              <a:rPr lang="uk-UA" sz="1600" dirty="0"/>
              <a:t> виявляють більшу відповідальність, обізнаність у проблемах і ситуаціях, ніж </a:t>
            </a:r>
            <a:r>
              <a:rPr lang="uk-UA" sz="1600" dirty="0" err="1"/>
              <a:t>екстернали</a:t>
            </a:r>
            <a:r>
              <a:rPr lang="uk-UA" sz="1600" dirty="0"/>
              <a:t>, не пояснюють поведінку емоційними і ситуативними факторами (на відміну від </a:t>
            </a:r>
            <a:r>
              <a:rPr lang="uk-UA" sz="1600" dirty="0" err="1"/>
              <a:t>екстерналів</a:t>
            </a:r>
            <a:r>
              <a:rPr lang="uk-UA" sz="1600" dirty="0"/>
              <a:t>).</a:t>
            </a:r>
          </a:p>
          <a:p>
            <a:r>
              <a:rPr lang="uk-UA" sz="1600" dirty="0"/>
              <a:t>У цілому, теорія соціального научіння </a:t>
            </a:r>
            <a:r>
              <a:rPr lang="uk-UA" sz="1600" dirty="0" err="1"/>
              <a:t>Дж</a:t>
            </a:r>
            <a:r>
              <a:rPr lang="uk-UA" sz="1600" dirty="0"/>
              <a:t>. </a:t>
            </a:r>
            <a:r>
              <a:rPr lang="uk-UA" sz="1600" dirty="0" err="1"/>
              <a:t>Роттера</a:t>
            </a:r>
            <a:r>
              <a:rPr lang="uk-UA" sz="1600" dirty="0"/>
              <a:t> підкреслює значення мотиваційних і когнітивних чинників для пояснення поведінки особистості у контексті соціальних ситуацій і робить спробу виявити, як особистість навчається взаємодіяти з іншими.</a:t>
            </a:r>
          </a:p>
        </p:txBody>
      </p:sp>
    </p:spTree>
    <p:extLst>
      <p:ext uri="{BB962C8B-B14F-4D97-AF65-F5344CB8AC3E}">
        <p14:creationId xmlns:p14="http://schemas.microsoft.com/office/powerpoint/2010/main" val="283412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1. Диспозиційна теорія особистості Гордона </a:t>
            </a:r>
            <a:r>
              <a:rPr lang="uk-UA" sz="2800" b="1" dirty="0" err="1" smtClean="0"/>
              <a:t>Оллпорта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99666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Основні риси гармонійно пов’язані з інструментальними, що й сприяє формуванню особистості. </a:t>
            </a:r>
            <a:endParaRPr lang="uk-UA" sz="1800" dirty="0" smtClean="0"/>
          </a:p>
          <a:p>
            <a:r>
              <a:rPr lang="uk-UA" sz="1800" dirty="0" smtClean="0"/>
              <a:t>Сукупність </a:t>
            </a:r>
            <a:r>
              <a:rPr lang="uk-UA" sz="1800" dirty="0"/>
              <a:t>цих рис і складає ядро особистості, надає їй унікальності й неповторності. </a:t>
            </a:r>
            <a:endParaRPr lang="uk-UA" sz="1800" dirty="0" smtClean="0"/>
          </a:p>
          <a:p>
            <a:r>
              <a:rPr lang="uk-UA" sz="1800" dirty="0" smtClean="0"/>
              <a:t>Хоча </a:t>
            </a:r>
            <a:r>
              <a:rPr lang="uk-UA" sz="1800" dirty="0"/>
              <a:t>основні риси й природжені, вони можуть видозмінюватися, розвиватися протягом життя, в процесі спілкування людини з іншими людьми. </a:t>
            </a:r>
            <a:endParaRPr lang="uk-UA" sz="1800" dirty="0" smtClean="0"/>
          </a:p>
          <a:p>
            <a:r>
              <a:rPr lang="uk-UA" sz="1800" dirty="0" smtClean="0"/>
              <a:t>Суспільство </a:t>
            </a:r>
            <a:r>
              <a:rPr lang="uk-UA" sz="1800" dirty="0"/>
              <a:t>стимулює розвиток одних рис особистості і гальмує розвиток інших.</a:t>
            </a:r>
          </a:p>
        </p:txBody>
      </p:sp>
    </p:spTree>
    <p:extLst>
      <p:ext uri="{BB962C8B-B14F-4D97-AF65-F5344CB8AC3E}">
        <p14:creationId xmlns:p14="http://schemas.microsoft.com/office/powerpoint/2010/main" val="362169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1. Диспозиційна теорія особистості Гордона </a:t>
            </a:r>
            <a:r>
              <a:rPr lang="uk-UA" sz="2800" b="1" dirty="0" err="1" smtClean="0"/>
              <a:t>Оллпорта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99666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У подальших працях </a:t>
            </a:r>
            <a:r>
              <a:rPr lang="uk-UA" sz="1800" dirty="0" err="1"/>
              <a:t>Оллпорта</a:t>
            </a:r>
            <a:r>
              <a:rPr lang="uk-UA" sz="1800" dirty="0"/>
              <a:t> риси отримали назву диспозицій, серед яких він виділив три типи: кардинальні, центральні й вторинні. </a:t>
            </a:r>
            <a:endParaRPr lang="uk-UA" sz="1800" dirty="0" smtClean="0"/>
          </a:p>
          <a:p>
            <a:r>
              <a:rPr lang="uk-UA" sz="1800" dirty="0" smtClean="0"/>
              <a:t>Кардинальною </a:t>
            </a:r>
            <a:r>
              <a:rPr lang="uk-UA" sz="1800" dirty="0"/>
              <a:t>диспозицією володіє досить небагато людей. Ця </a:t>
            </a:r>
            <a:r>
              <a:rPr lang="uk-UA" sz="1800" dirty="0" err="1"/>
              <a:t>генералізована</a:t>
            </a:r>
            <a:r>
              <a:rPr lang="uk-UA" sz="1800" dirty="0"/>
              <a:t> диспозиція так впливає на поведінку, що майже всі вчинки людини можна звести до її впливу. </a:t>
            </a:r>
            <a:endParaRPr lang="uk-UA" sz="1800" dirty="0" smtClean="0"/>
          </a:p>
          <a:p>
            <a:r>
              <a:rPr lang="uk-UA" sz="1800" dirty="0" smtClean="0"/>
              <a:t>Особистостями </a:t>
            </a:r>
            <a:r>
              <a:rPr lang="uk-UA" sz="1800" dirty="0"/>
              <a:t>з такою диспозицією є Дон Жуан, Жанна </a:t>
            </a:r>
            <a:r>
              <a:rPr lang="uk-UA" sz="1800" dirty="0" err="1"/>
              <a:t>д'Арк</a:t>
            </a:r>
            <a:r>
              <a:rPr lang="uk-UA" sz="1800" dirty="0"/>
              <a:t>, Альберт </a:t>
            </a:r>
            <a:r>
              <a:rPr lang="uk-UA" sz="1800" dirty="0" err="1"/>
              <a:t>Швейцер</a:t>
            </a:r>
            <a:r>
              <a:rPr lang="uk-UA" sz="1800" dirty="0"/>
              <a:t>. </a:t>
            </a:r>
            <a:endParaRPr lang="uk-UA" sz="1800" dirty="0" smtClean="0"/>
          </a:p>
        </p:txBody>
      </p:sp>
    </p:spTree>
    <p:extLst>
      <p:ext uri="{BB962C8B-B14F-4D97-AF65-F5344CB8AC3E}">
        <p14:creationId xmlns:p14="http://schemas.microsoft.com/office/powerpoint/2010/main" val="3366971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1. Диспозиційна теорія особистості Гордона </a:t>
            </a:r>
            <a:r>
              <a:rPr lang="uk-UA" sz="2800" b="1" dirty="0" err="1" smtClean="0"/>
              <a:t>Оллпорта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99666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 smtClean="0"/>
              <a:t>Центральні </a:t>
            </a:r>
            <a:r>
              <a:rPr lang="uk-UA" sz="1800" dirty="0"/>
              <a:t>диспозиції є блоками індивідуальності і такими тенденціями у поведінці людини, які легко помітити (пунктуальність, уважність, відповідальність). </a:t>
            </a:r>
            <a:endParaRPr lang="uk-UA" sz="1800" dirty="0" smtClean="0"/>
          </a:p>
          <a:p>
            <a:r>
              <a:rPr lang="uk-UA" sz="1800" dirty="0" smtClean="0"/>
              <a:t>Вторинні </a:t>
            </a:r>
            <a:r>
              <a:rPr lang="uk-UA" sz="1800" dirty="0"/>
              <a:t>диспозиції – менш помітні, менш стійкі, менш узагальнені риси (манера одягатися, улюблені страви, ситуаційно обумовлені характеристики).</a:t>
            </a:r>
          </a:p>
        </p:txBody>
      </p:sp>
    </p:spTree>
    <p:extLst>
      <p:ext uri="{BB962C8B-B14F-4D97-AF65-F5344CB8AC3E}">
        <p14:creationId xmlns:p14="http://schemas.microsoft.com/office/powerpoint/2010/main" val="227613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4" t="18292" r="21687" b="10044"/>
          <a:stretch/>
        </p:blipFill>
        <p:spPr bwMode="auto">
          <a:xfrm>
            <a:off x="0" y="0"/>
            <a:ext cx="9144000" cy="524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57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9084" r="21308" b="10036"/>
          <a:stretch/>
        </p:blipFill>
        <p:spPr bwMode="auto">
          <a:xfrm>
            <a:off x="0" y="23614"/>
            <a:ext cx="9144000" cy="518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873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0" t="13755" r="20940" b="10278"/>
          <a:stretch/>
        </p:blipFill>
        <p:spPr bwMode="auto">
          <a:xfrm>
            <a:off x="0" y="-82871"/>
            <a:ext cx="9144000" cy="5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51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1. Диспозиційна теорія особистості Гордона </a:t>
            </a:r>
            <a:r>
              <a:rPr lang="uk-UA" sz="2800" b="1" dirty="0" err="1" smtClean="0"/>
              <a:t>Оллпорта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99666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Особистість не є сукупністю розрізнених диспозицій, вона передбачає єдність, інтеграцію всіх структурних елементів індивідуальності. </a:t>
            </a:r>
            <a:endParaRPr lang="uk-UA" sz="1800" dirty="0" smtClean="0"/>
          </a:p>
          <a:p>
            <a:r>
              <a:rPr lang="uk-UA" sz="1800" dirty="0" smtClean="0"/>
              <a:t>Існує </a:t>
            </a:r>
            <a:r>
              <a:rPr lang="uk-UA" sz="1800" dirty="0"/>
              <a:t>деякий принцип поєднання всіх диспозицій в єдине ціле, який </a:t>
            </a:r>
            <a:r>
              <a:rPr lang="uk-UA" sz="1800" dirty="0" err="1"/>
              <a:t>Оллпорт</a:t>
            </a:r>
            <a:r>
              <a:rPr lang="uk-UA" sz="1800" dirty="0"/>
              <a:t> пропонує називати </a:t>
            </a:r>
            <a:r>
              <a:rPr lang="uk-UA" sz="1800" dirty="0" err="1"/>
              <a:t>пропріумом</a:t>
            </a:r>
            <a:r>
              <a:rPr lang="uk-UA" sz="1800" dirty="0"/>
              <a:t>. </a:t>
            </a:r>
            <a:endParaRPr lang="uk-UA" sz="1800" dirty="0" smtClean="0"/>
          </a:p>
          <a:p>
            <a:r>
              <a:rPr lang="uk-UA" sz="1800" dirty="0" err="1" smtClean="0"/>
              <a:t>Пропріум</a:t>
            </a:r>
            <a:r>
              <a:rPr lang="uk-UA" sz="1800" dirty="0" smtClean="0"/>
              <a:t> </a:t>
            </a:r>
            <a:r>
              <a:rPr lang="uk-UA" sz="1800" dirty="0"/>
              <a:t>– це певна організуюча і об’єднуюча сила, призначення якої – формування унікальності людського життя. </a:t>
            </a:r>
            <a:endParaRPr lang="uk-UA" sz="1800" dirty="0" smtClean="0"/>
          </a:p>
        </p:txBody>
      </p:sp>
    </p:spTree>
    <p:extLst>
      <p:ext uri="{BB962C8B-B14F-4D97-AF65-F5344CB8AC3E}">
        <p14:creationId xmlns:p14="http://schemas.microsoft.com/office/powerpoint/2010/main" val="385053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772400" cy="1021556"/>
          </a:xfrm>
        </p:spPr>
        <p:txBody>
          <a:bodyPr/>
          <a:lstStyle/>
          <a:p>
            <a:r>
              <a:rPr lang="uk-UA" dirty="0" smtClean="0">
                <a:effectLst/>
              </a:rPr>
              <a:t>План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79662"/>
            <a:ext cx="7772400" cy="2808312"/>
          </a:xfrm>
        </p:spPr>
        <p:txBody>
          <a:bodyPr>
            <a:normAutofit fontScale="92500" lnSpcReduction="10000"/>
          </a:bodyPr>
          <a:lstStyle/>
          <a:p>
            <a:pPr marL="502920" lvl="0" indent="-457200">
              <a:buFont typeface="+mj-lt"/>
              <a:buAutoNum type="arabicPeriod"/>
            </a:pPr>
            <a:r>
              <a:rPr lang="uk-UA" dirty="0"/>
              <a:t>Теорія особистості Г. </a:t>
            </a:r>
            <a:r>
              <a:rPr lang="uk-UA" dirty="0" err="1"/>
              <a:t>Олпорта</a:t>
            </a:r>
            <a:r>
              <a:rPr lang="uk-UA" dirty="0"/>
              <a:t>. </a:t>
            </a:r>
          </a:p>
          <a:p>
            <a:pPr marL="502920" lvl="0" indent="-457200">
              <a:buFont typeface="+mj-lt"/>
              <a:buAutoNum type="arabicPeriod"/>
            </a:pPr>
            <a:r>
              <a:rPr lang="uk-UA" dirty="0"/>
              <a:t>Типологія особистості І. Г. Айзенка. </a:t>
            </a:r>
          </a:p>
          <a:p>
            <a:pPr marL="502920" lvl="0" indent="-457200">
              <a:buFont typeface="+mj-lt"/>
              <a:buAutoNum type="arabicPeriod"/>
            </a:pPr>
            <a:r>
              <a:rPr lang="uk-UA" dirty="0"/>
              <a:t>Теорія рис особистості Р. </a:t>
            </a:r>
            <a:r>
              <a:rPr lang="uk-UA" dirty="0" err="1"/>
              <a:t>Кеттела</a:t>
            </a:r>
            <a:r>
              <a:rPr lang="uk-UA" dirty="0"/>
              <a:t>. </a:t>
            </a:r>
          </a:p>
          <a:p>
            <a:pPr marL="502920" lvl="0" indent="-457200">
              <a:buFont typeface="+mj-lt"/>
              <a:buAutoNum type="arabicPeriod"/>
            </a:pPr>
            <a:r>
              <a:rPr lang="uk-UA" dirty="0"/>
              <a:t>Погляди Ж. </a:t>
            </a:r>
            <a:r>
              <a:rPr lang="uk-UA" dirty="0" err="1"/>
              <a:t>Піяже</a:t>
            </a:r>
            <a:r>
              <a:rPr lang="uk-UA" dirty="0"/>
              <a:t> на розвиток особистості. </a:t>
            </a:r>
          </a:p>
          <a:p>
            <a:pPr marL="502920" lvl="0" indent="-457200">
              <a:buFont typeface="+mj-lt"/>
              <a:buAutoNum type="arabicPeriod"/>
            </a:pPr>
            <a:r>
              <a:rPr lang="uk-UA" dirty="0"/>
              <a:t>Особистісні конструкти </a:t>
            </a:r>
            <a:r>
              <a:rPr lang="uk-UA" dirty="0" err="1"/>
              <a:t>Дж</a:t>
            </a:r>
            <a:r>
              <a:rPr lang="uk-UA" dirty="0"/>
              <a:t>. </a:t>
            </a:r>
            <a:r>
              <a:rPr lang="uk-UA" dirty="0" err="1"/>
              <a:t>Келлі</a:t>
            </a:r>
            <a:r>
              <a:rPr lang="uk-UA" dirty="0"/>
              <a:t>. </a:t>
            </a:r>
          </a:p>
          <a:p>
            <a:pPr marL="502920" lvl="0" indent="-457200">
              <a:buFont typeface="+mj-lt"/>
              <a:buAutoNum type="arabicPeriod"/>
            </a:pPr>
            <a:r>
              <a:rPr lang="uk-UA" dirty="0"/>
              <a:t>Погляди К. Левіна на особистість. </a:t>
            </a:r>
          </a:p>
          <a:p>
            <a:pPr marL="502920" lvl="0" indent="-457200">
              <a:buFont typeface="+mj-lt"/>
              <a:buAutoNum type="arabicPeriod"/>
            </a:pPr>
            <a:r>
              <a:rPr lang="uk-UA" dirty="0"/>
              <a:t>Соціально-когнітивна теорія А. Бандури. </a:t>
            </a:r>
          </a:p>
          <a:p>
            <a:pPr marL="502920" lvl="0" indent="-457200">
              <a:buFont typeface="+mj-lt"/>
              <a:buAutoNum type="arabicPeriod"/>
            </a:pPr>
            <a:r>
              <a:rPr lang="uk-UA" dirty="0"/>
              <a:t>Теорія </a:t>
            </a:r>
            <a:r>
              <a:rPr lang="uk-UA" dirty="0" err="1"/>
              <a:t>оперантного</a:t>
            </a:r>
            <a:r>
              <a:rPr lang="uk-UA" dirty="0"/>
              <a:t> научіння Б. Ф. </a:t>
            </a:r>
            <a:r>
              <a:rPr lang="uk-UA" dirty="0" err="1"/>
              <a:t>Скінера</a:t>
            </a:r>
            <a:r>
              <a:rPr lang="uk-UA" dirty="0"/>
              <a:t>. </a:t>
            </a:r>
          </a:p>
          <a:p>
            <a:pPr marL="502920" lvl="0" indent="-457200">
              <a:buFont typeface="+mj-lt"/>
              <a:buAutoNum type="arabicPeriod"/>
            </a:pPr>
            <a:r>
              <a:rPr lang="uk-UA" dirty="0"/>
              <a:t>Теорія соціального научіння Д. </a:t>
            </a:r>
            <a:r>
              <a:rPr lang="uk-UA" dirty="0" err="1"/>
              <a:t>Роттера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119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Стадії розвитку </a:t>
            </a:r>
            <a:r>
              <a:rPr lang="uk-UA" sz="2800" dirty="0" err="1"/>
              <a:t>пропріуму</a:t>
            </a:r>
            <a:r>
              <a:rPr lang="uk-UA" sz="28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99666"/>
            <a:ext cx="8229600" cy="3243834"/>
          </a:xfrm>
        </p:spPr>
        <p:txBody>
          <a:bodyPr>
            <a:noAutofit/>
          </a:bodyPr>
          <a:lstStyle/>
          <a:p>
            <a:pPr lvl="0"/>
            <a:r>
              <a:rPr lang="uk-UA" sz="1800" dirty="0"/>
              <a:t>відчуття свого тіла, яке залишається впродовж усього життя опорою для самоусвідомлення;</a:t>
            </a:r>
          </a:p>
          <a:p>
            <a:pPr lvl="0"/>
            <a:r>
              <a:rPr lang="uk-UA" sz="1800" dirty="0"/>
              <a:t>відчуття самоідентичності, важливим моментом якої виступає усвідомлення себе за допомогою мовлення як певної особи, поява відчуття цілісності «Я», пов’язаного з власним іменем;</a:t>
            </a:r>
          </a:p>
        </p:txBody>
      </p:sp>
    </p:spTree>
    <p:extLst>
      <p:ext uri="{BB962C8B-B14F-4D97-AF65-F5344CB8AC3E}">
        <p14:creationId xmlns:p14="http://schemas.microsoft.com/office/powerpoint/2010/main" val="3478178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Стадії розвитку </a:t>
            </a:r>
            <a:r>
              <a:rPr lang="uk-UA" sz="2800" dirty="0" err="1"/>
              <a:t>пропріуму</a:t>
            </a:r>
            <a:r>
              <a:rPr lang="uk-UA" sz="28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99666"/>
            <a:ext cx="8229600" cy="3243834"/>
          </a:xfrm>
        </p:spPr>
        <p:txBody>
          <a:bodyPr>
            <a:noAutofit/>
          </a:bodyPr>
          <a:lstStyle/>
          <a:p>
            <a:pPr lvl="0"/>
            <a:r>
              <a:rPr lang="uk-UA" sz="1800" dirty="0"/>
              <a:t>відчуття самоповаги як відчуття гордості щодо того, що деякі дії вже виконуються самостійно. </a:t>
            </a:r>
            <a:endParaRPr lang="uk-UA" sz="1800" dirty="0" smtClean="0"/>
          </a:p>
          <a:p>
            <a:pPr lvl="0"/>
            <a:r>
              <a:rPr lang="uk-UA" sz="1800" dirty="0" smtClean="0"/>
              <a:t>Це </a:t>
            </a:r>
            <a:r>
              <a:rPr lang="uk-UA" sz="1800" dirty="0"/>
              <a:t>найважливіше джерело підвищення самооцінки впродовж всього дитинства; </a:t>
            </a:r>
          </a:p>
          <a:p>
            <a:pPr lvl="0"/>
            <a:r>
              <a:rPr lang="uk-UA" sz="1800" dirty="0"/>
              <a:t>розвиток самосвідомості, що виникає, коли діти усвідомлюють, що їм належить не лише їх фізичне тіло, але й певні значущі елементи зовнішнього світу, включаючи людей;</a:t>
            </a:r>
          </a:p>
        </p:txBody>
      </p:sp>
    </p:spTree>
    <p:extLst>
      <p:ext uri="{BB962C8B-B14F-4D97-AF65-F5344CB8AC3E}">
        <p14:creationId xmlns:p14="http://schemas.microsoft.com/office/powerpoint/2010/main" val="3117210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Стадії розвитку </a:t>
            </a:r>
            <a:r>
              <a:rPr lang="uk-UA" sz="2800" dirty="0" err="1"/>
              <a:t>пропріуму</a:t>
            </a:r>
            <a:r>
              <a:rPr lang="uk-UA" sz="28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99666"/>
            <a:ext cx="8229600" cy="3243834"/>
          </a:xfrm>
        </p:spPr>
        <p:txBody>
          <a:bodyPr>
            <a:noAutofit/>
          </a:bodyPr>
          <a:lstStyle/>
          <a:p>
            <a:pPr lvl="0"/>
            <a:r>
              <a:rPr lang="uk-UA" sz="1800" dirty="0"/>
              <a:t>образ «Я», коли дитина починає орієнтуватися на очікування значущих близьких, уявляючи собі, що таке «Я хороша» і «Я погана»;</a:t>
            </a:r>
          </a:p>
          <a:p>
            <a:pPr lvl="0"/>
            <a:r>
              <a:rPr lang="uk-UA" sz="1800" dirty="0"/>
              <a:t>раціональне управління собою, що є стадією розвитку конформізму, моральної і соціальної слухняності, коли дитина вчиться раціонально вирішувати життєві проблеми, догматично вважаючи, що сім’я і релігія завжди мають рацію;</a:t>
            </a:r>
          </a:p>
        </p:txBody>
      </p:sp>
    </p:spTree>
    <p:extLst>
      <p:ext uri="{BB962C8B-B14F-4D97-AF65-F5344CB8AC3E}">
        <p14:creationId xmlns:p14="http://schemas.microsoft.com/office/powerpoint/2010/main" val="1418216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Стадії розвитку </a:t>
            </a:r>
            <a:r>
              <a:rPr lang="uk-UA" sz="2800" dirty="0" err="1"/>
              <a:t>пропріуму</a:t>
            </a:r>
            <a:r>
              <a:rPr lang="uk-UA" sz="28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99666"/>
            <a:ext cx="8229600" cy="3243834"/>
          </a:xfrm>
        </p:spPr>
        <p:txBody>
          <a:bodyPr>
            <a:noAutofit/>
          </a:bodyPr>
          <a:lstStyle/>
          <a:p>
            <a:pPr lvl="0"/>
            <a:r>
              <a:rPr lang="uk-UA" sz="1800" dirty="0" err="1"/>
              <a:t>пропріативне</a:t>
            </a:r>
            <a:r>
              <a:rPr lang="uk-UA" sz="1800" dirty="0"/>
              <a:t> прагнення – формування перспективних життєвих цілей, поява сенсу життя. </a:t>
            </a:r>
            <a:endParaRPr lang="uk-UA" sz="1800" dirty="0" smtClean="0"/>
          </a:p>
          <a:p>
            <a:pPr lvl="0"/>
            <a:r>
              <a:rPr lang="uk-UA" sz="1800" dirty="0" smtClean="0"/>
              <a:t>Відповідно </a:t>
            </a:r>
            <a:r>
              <a:rPr lang="uk-UA" sz="1800" dirty="0"/>
              <a:t>до теорії </a:t>
            </a:r>
            <a:r>
              <a:rPr lang="uk-UA" sz="1800" dirty="0" err="1"/>
              <a:t>Оллпорта</a:t>
            </a:r>
            <a:r>
              <a:rPr lang="uk-UA" sz="1800" dirty="0"/>
              <a:t>, основною суттю людини є її відповідь на питання: «Що ти хочеш робити через п’ять років?». </a:t>
            </a:r>
            <a:endParaRPr lang="uk-UA" sz="1800" dirty="0" smtClean="0"/>
          </a:p>
          <a:p>
            <a:pPr lvl="0"/>
            <a:r>
              <a:rPr lang="uk-UA" sz="1800" dirty="0" smtClean="0"/>
              <a:t>На </a:t>
            </a:r>
            <a:r>
              <a:rPr lang="uk-UA" sz="1800" dirty="0"/>
              <a:t>думку вченого, особистість вільна від минулого – зв’язки з минулим історичні, а не функціональні.</a:t>
            </a:r>
          </a:p>
        </p:txBody>
      </p:sp>
    </p:spTree>
    <p:extLst>
      <p:ext uri="{BB962C8B-B14F-4D97-AF65-F5344CB8AC3E}">
        <p14:creationId xmlns:p14="http://schemas.microsoft.com/office/powerpoint/2010/main" val="347071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871320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Дозрівання людини – це безперервний процес становлення, ще продовжується все життя. </a:t>
            </a:r>
            <a:endParaRPr lang="uk-UA" dirty="0" smtClean="0"/>
          </a:p>
          <a:p>
            <a:r>
              <a:rPr lang="uk-UA" dirty="0" smtClean="0"/>
              <a:t>Поведінка </a:t>
            </a:r>
            <a:r>
              <a:rPr lang="uk-UA" dirty="0"/>
              <a:t>зрілих суб’єктів, на відміну від суб’єктів невротичних, функціонально автономна і мотивована усвідомленими процесами. </a:t>
            </a:r>
            <a:endParaRPr lang="uk-UA" dirty="0" smtClean="0"/>
          </a:p>
          <a:p>
            <a:r>
              <a:rPr lang="uk-UA" dirty="0" smtClean="0"/>
              <a:t>Зрілій </a:t>
            </a:r>
            <a:r>
              <a:rPr lang="uk-UA" dirty="0"/>
              <a:t>особистості, вважає Г. </a:t>
            </a:r>
            <a:r>
              <a:rPr lang="uk-UA" dirty="0" err="1"/>
              <a:t>Оллпорт</a:t>
            </a:r>
            <a:r>
              <a:rPr lang="uk-UA" dirty="0"/>
              <a:t>. властиві такі риси, як активна позиція відносно дійсності; усвідомлення досвіду, тобто здатність бачити події власного життя такими, якими вони є, не застосовуючи «психологічного захисту»; самопізнання; здатність до абстракції; постійний процес індивідуалізації; функціональна автономія рис; стійкість до фрустрації. </a:t>
            </a:r>
            <a:endParaRPr lang="uk-UA" dirty="0" smtClean="0"/>
          </a:p>
          <a:p>
            <a:r>
              <a:rPr lang="uk-UA" dirty="0" smtClean="0"/>
              <a:t>Невротичну </a:t>
            </a:r>
            <a:r>
              <a:rPr lang="uk-UA" dirty="0"/>
              <a:t>особистість, за Г. </a:t>
            </a:r>
            <a:r>
              <a:rPr lang="uk-UA" dirty="0" err="1"/>
              <a:t>Оллпортом</a:t>
            </a:r>
            <a:r>
              <a:rPr lang="uk-UA" dirty="0"/>
              <a:t>, характеризує наявність таких рис, як пасивна позиція щодо світу; застосування різних видів психологічного захисту; обмеженість мислення.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2659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Типологія особистості І. Г. </a:t>
            </a:r>
            <a:r>
              <a:rPr lang="uk-UA" b="1" dirty="0" smtClean="0"/>
              <a:t>Айзенка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Англійський учений Ганс </a:t>
            </a:r>
            <a:r>
              <a:rPr lang="uk-UA" sz="1800" dirty="0" err="1"/>
              <a:t>Айзенк</a:t>
            </a:r>
            <a:r>
              <a:rPr lang="uk-UA" sz="1800" dirty="0"/>
              <a:t> (1916-1997) увійшов до історії психології як творець </a:t>
            </a:r>
            <a:r>
              <a:rPr lang="uk-UA" sz="1800" dirty="0" err="1"/>
              <a:t>чотирирівневої</a:t>
            </a:r>
            <a:r>
              <a:rPr lang="uk-UA" sz="1800" dirty="0"/>
              <a:t> ієрархічної моделі людської особистості. </a:t>
            </a:r>
            <a:endParaRPr lang="uk-UA" sz="1800" dirty="0" smtClean="0"/>
          </a:p>
          <a:p>
            <a:r>
              <a:rPr lang="uk-UA" sz="1800" dirty="0" smtClean="0"/>
              <a:t>Як </a:t>
            </a:r>
            <a:r>
              <a:rPr lang="uk-UA" sz="1800" dirty="0"/>
              <a:t>і </a:t>
            </a:r>
            <a:r>
              <a:rPr lang="uk-UA" sz="1800" dirty="0" err="1"/>
              <a:t>Кеттелл</a:t>
            </a:r>
            <a:r>
              <a:rPr lang="uk-UA" sz="1800" dirty="0"/>
              <a:t>, </a:t>
            </a:r>
            <a:r>
              <a:rPr lang="uk-UA" sz="1800" dirty="0" err="1"/>
              <a:t>Айзенк</a:t>
            </a:r>
            <a:r>
              <a:rPr lang="uk-UA" sz="1800" dirty="0"/>
              <a:t> користувався для своєї теорії математичним апаратом факторного аналізу, однак його підхід відрізнявся від підходу Кеттелла. </a:t>
            </a:r>
            <a:endParaRPr lang="uk-UA" sz="1800" dirty="0" smtClean="0"/>
          </a:p>
          <a:p>
            <a:r>
              <a:rPr lang="uk-UA" sz="1800" dirty="0" smtClean="0"/>
              <a:t>По-перше</a:t>
            </a:r>
            <a:r>
              <a:rPr lang="uk-UA" sz="1800" dirty="0"/>
              <a:t>, він застосовував гіпотетико-дедуктивний метод обробки матеріалу, перед тим як використовувати факторний аналіз.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934503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Типологія особистості І. Г. </a:t>
            </a:r>
            <a:r>
              <a:rPr lang="uk-UA" b="1" dirty="0" smtClean="0"/>
              <a:t>Айзенка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По-друге, вчений вважав факторний аналіз лише одним із способів знаходження відповіді на найважливіші питання, які стосуються теорії особистості. </a:t>
            </a:r>
            <a:endParaRPr lang="uk-UA" sz="1800" dirty="0" smtClean="0"/>
          </a:p>
          <a:p>
            <a:r>
              <a:rPr lang="uk-UA" sz="1800" dirty="0" smtClean="0"/>
              <a:t>По-третє</a:t>
            </a:r>
            <a:r>
              <a:rPr lang="uk-UA" sz="1800" dirty="0"/>
              <a:t>, він виокремлював не риси, а лише три біполярних </a:t>
            </a:r>
            <a:r>
              <a:rPr lang="uk-UA" sz="1800" dirty="0" err="1"/>
              <a:t>суперфактори</a:t>
            </a:r>
            <a:r>
              <a:rPr lang="uk-UA" sz="1800" dirty="0"/>
              <a:t>: екстраверсія – інтроверсія, нейротизм – стабільність, </a:t>
            </a:r>
            <a:r>
              <a:rPr lang="uk-UA" sz="1800" dirty="0" err="1"/>
              <a:t>психотизм</a:t>
            </a:r>
            <a:r>
              <a:rPr lang="uk-UA" sz="1800" dirty="0"/>
              <a:t> – </a:t>
            </a:r>
            <a:r>
              <a:rPr lang="uk-UA" sz="1800" dirty="0" err="1"/>
              <a:t>суперего</a:t>
            </a:r>
            <a:r>
              <a:rPr lang="uk-UA" sz="1800" dirty="0"/>
              <a:t>. </a:t>
            </a:r>
            <a:endParaRPr lang="uk-UA" sz="1800" dirty="0" smtClean="0"/>
          </a:p>
          <a:p>
            <a:r>
              <a:rPr lang="uk-UA" sz="1800" dirty="0" err="1" smtClean="0"/>
              <a:t>Екстравертизм</a:t>
            </a:r>
            <a:r>
              <a:rPr lang="uk-UA" sz="1800" dirty="0" smtClean="0"/>
              <a:t> </a:t>
            </a:r>
            <a:r>
              <a:rPr lang="uk-UA" sz="1800" dirty="0"/>
              <a:t>характеризується товариськістю й імпульсивністю; інтроверсія – пасивністю і замисленістю; невротизм – тривожністю і звичками; стабільність – відсутністю таких; </a:t>
            </a:r>
            <a:r>
              <a:rPr lang="uk-UA" sz="1800" dirty="0" err="1"/>
              <a:t>психотизм</a:t>
            </a:r>
            <a:r>
              <a:rPr lang="uk-UA" sz="1800" dirty="0"/>
              <a:t> – </a:t>
            </a:r>
            <a:r>
              <a:rPr lang="uk-UA" sz="1800" dirty="0" err="1"/>
              <a:t>антосоціальною</a:t>
            </a:r>
            <a:r>
              <a:rPr lang="uk-UA" sz="1800" dirty="0"/>
              <a:t> поведінкою; а </a:t>
            </a:r>
            <a:r>
              <a:rPr lang="uk-UA" sz="1800" dirty="0" err="1"/>
              <a:t>суперего</a:t>
            </a:r>
            <a:r>
              <a:rPr lang="uk-UA" sz="1800" dirty="0"/>
              <a:t> – схильністю до співпереживання і співпраці. </a:t>
            </a:r>
          </a:p>
        </p:txBody>
      </p:sp>
    </p:spTree>
    <p:extLst>
      <p:ext uri="{BB962C8B-B14F-4D97-AF65-F5344CB8AC3E}">
        <p14:creationId xmlns:p14="http://schemas.microsoft.com/office/powerpoint/2010/main" val="1788969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Типологія особистості І. Г. </a:t>
            </a:r>
            <a:r>
              <a:rPr lang="uk-UA" b="1" dirty="0" smtClean="0"/>
              <a:t>Айзенка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 err="1"/>
              <a:t>Айзенк</a:t>
            </a:r>
            <a:r>
              <a:rPr lang="uk-UA" sz="1800" dirty="0"/>
              <a:t> був глибоко переконаний у тому, що риси особистості й типи визначаються насамперед спадковістю. </a:t>
            </a:r>
            <a:endParaRPr lang="uk-UA" sz="1800" dirty="0" smtClean="0"/>
          </a:p>
          <a:p>
            <a:r>
              <a:rPr lang="uk-UA" sz="1800" dirty="0" smtClean="0"/>
              <a:t>Відповідно </a:t>
            </a:r>
            <a:r>
              <a:rPr lang="uk-UA" sz="1800" dirty="0"/>
              <a:t>до його теорії, вплив навколишнього середовища практично не важливий для формування особистості. </a:t>
            </a:r>
            <a:endParaRPr lang="uk-UA" sz="1800" dirty="0" smtClean="0"/>
          </a:p>
          <a:p>
            <a:r>
              <a:rPr lang="uk-UA" sz="1800" dirty="0" smtClean="0"/>
              <a:t>На </a:t>
            </a:r>
            <a:r>
              <a:rPr lang="uk-UA" sz="1800" dirty="0"/>
              <a:t>його думку, генетичні фактори набагато більше впливають на подальшу поведінку, ніж дитячі враження.</a:t>
            </a:r>
          </a:p>
        </p:txBody>
      </p:sp>
    </p:spTree>
    <p:extLst>
      <p:ext uri="{BB962C8B-B14F-4D97-AF65-F5344CB8AC3E}">
        <p14:creationId xmlns:p14="http://schemas.microsoft.com/office/powerpoint/2010/main" val="2109611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Типологія особистості І. Г. </a:t>
            </a:r>
            <a:r>
              <a:rPr lang="uk-UA" b="1" dirty="0" smtClean="0"/>
              <a:t>Айзенка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 err="1"/>
              <a:t>Айзенк</a:t>
            </a:r>
            <a:r>
              <a:rPr lang="uk-UA" sz="1800" dirty="0"/>
              <a:t> сформулював концепцію ієрархічної чотири </a:t>
            </a:r>
            <a:r>
              <a:rPr lang="uk-UA" sz="1800" dirty="0" err="1"/>
              <a:t>рівневої</a:t>
            </a:r>
            <a:r>
              <a:rPr lang="uk-UA" sz="1800" dirty="0"/>
              <a:t> моделі людської особистості. </a:t>
            </a:r>
            <a:endParaRPr lang="uk-UA" sz="1800" dirty="0" smtClean="0"/>
          </a:p>
          <a:p>
            <a:r>
              <a:rPr lang="uk-UA" sz="1800" dirty="0" smtClean="0"/>
              <a:t>Нижній </a:t>
            </a:r>
            <a:r>
              <a:rPr lang="uk-UA" sz="1800" dirty="0"/>
              <a:t>рівень – специфічні дії або думки, індивідуальний спосіб поведінки або думки, які можуть бути, а можуть і не бути характеристиками особистості. </a:t>
            </a:r>
            <a:endParaRPr lang="uk-UA" sz="1800" dirty="0" smtClean="0"/>
          </a:p>
          <a:p>
            <a:r>
              <a:rPr lang="uk-UA" sz="1800" dirty="0" smtClean="0"/>
              <a:t>Другий </a:t>
            </a:r>
            <a:r>
              <a:rPr lang="uk-UA" sz="1800" dirty="0"/>
              <a:t>рівень звичні дії або думки, які за певних умов повторюються. </a:t>
            </a:r>
            <a:endParaRPr lang="uk-UA" sz="1800" dirty="0" smtClean="0"/>
          </a:p>
          <a:p>
            <a:r>
              <a:rPr lang="uk-UA" sz="1800" dirty="0" smtClean="0"/>
              <a:t>Третій </a:t>
            </a:r>
            <a:r>
              <a:rPr lang="uk-UA" sz="1800" dirty="0"/>
              <a:t>рівень – риси особистості, а четвертий, вищий рівень організації поведінки, рівень типів, або </a:t>
            </a:r>
            <a:r>
              <a:rPr lang="uk-UA" sz="1800" dirty="0" err="1"/>
              <a:t>суперфакторів</a:t>
            </a:r>
            <a:r>
              <a:rPr lang="uk-UA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878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243834"/>
          </a:xfrm>
        </p:spPr>
        <p:txBody>
          <a:bodyPr>
            <a:normAutofit lnSpcReduction="10000"/>
          </a:bodyPr>
          <a:lstStyle/>
          <a:p>
            <a:r>
              <a:rPr lang="uk-UA" sz="1800" dirty="0" err="1"/>
              <a:t>Айзенк</a:t>
            </a:r>
            <a:r>
              <a:rPr lang="uk-UA" sz="1800" dirty="0"/>
              <a:t> провів детальне емпіричне дослідження психологічних особливостей екстравертів та інтровертів і в світлі його даних можна змалювати їх психологічні портрети.</a:t>
            </a:r>
          </a:p>
          <a:p>
            <a:r>
              <a:rPr lang="uk-UA" sz="1800" dirty="0"/>
              <a:t>Екстраверти відкриті, привітні, легко налагоджують контакти з людьми, мають багато знайомих і друзів. </a:t>
            </a:r>
            <a:endParaRPr lang="uk-UA" sz="1800" dirty="0" smtClean="0"/>
          </a:p>
          <a:p>
            <a:r>
              <a:rPr lang="uk-UA" sz="1800" dirty="0" smtClean="0"/>
              <a:t>Екстраверти </a:t>
            </a:r>
            <a:r>
              <a:rPr lang="uk-UA" sz="1800" dirty="0"/>
              <a:t>постійно прагнуть нових яскравих вражень і відчуттів, зазвичай проявляють безтурботність та легко відволікаються від життєвих проблем. </a:t>
            </a:r>
            <a:endParaRPr lang="uk-UA" sz="1800" dirty="0" smtClean="0"/>
          </a:p>
          <a:p>
            <a:r>
              <a:rPr lang="uk-UA" sz="1800" dirty="0" smtClean="0"/>
              <a:t>Екстраверти </a:t>
            </a:r>
            <a:r>
              <a:rPr lang="uk-UA" sz="1800" dirty="0"/>
              <a:t>активні, рішучі, говорять і діють швидко, не задумуючись. Екстраверти полюбляють зміни, вони безтурботні й оптимістичні. </a:t>
            </a:r>
            <a:endParaRPr lang="uk-UA" sz="1800" dirty="0" smtClean="0"/>
          </a:p>
          <a:p>
            <a:r>
              <a:rPr lang="uk-UA" sz="1800" dirty="0" smtClean="0"/>
              <a:t>Для </a:t>
            </a:r>
            <a:r>
              <a:rPr lang="uk-UA" sz="1800" dirty="0"/>
              <a:t>них властиво діяти, а не віддаватися роздумам, вони проявляють нестриманість, можуть поводитися агресивно.</a:t>
            </a:r>
          </a:p>
        </p:txBody>
      </p:sp>
    </p:spTree>
    <p:extLst>
      <p:ext uri="{BB962C8B-B14F-4D97-AF65-F5344CB8AC3E}">
        <p14:creationId xmlns:p14="http://schemas.microsoft.com/office/powerpoint/2010/main" val="387273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Загальна характеристика диспозиційного напряму у психології </a:t>
            </a:r>
            <a:r>
              <a:rPr lang="uk-UA" sz="2400" dirty="0" smtClean="0"/>
              <a:t>особистості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Назва диспозиційного напряму походить від англійського слова </a:t>
            </a:r>
            <a:r>
              <a:rPr lang="uk-UA" sz="1800" dirty="0" err="1"/>
              <a:t>disposition</a:t>
            </a:r>
            <a:r>
              <a:rPr lang="uk-UA" sz="1800" dirty="0"/>
              <a:t> – теоретичну його основу вибудовують дві основні ідеї. </a:t>
            </a:r>
          </a:p>
          <a:p>
            <a:r>
              <a:rPr lang="uk-UA" sz="1800" dirty="0"/>
              <a:t>Перша полягає в тому, що люди демонструють певну стабільність у своїх вчинках, думках і емоціях, незалежно від перебігу часу, подій і життєвого досвіду. </a:t>
            </a:r>
            <a:endParaRPr lang="uk-UA" sz="1800" dirty="0" smtClean="0"/>
          </a:p>
          <a:p>
            <a:r>
              <a:rPr lang="uk-UA" sz="1800" dirty="0" smtClean="0"/>
              <a:t>Друга </a:t>
            </a:r>
            <a:r>
              <a:rPr lang="uk-UA" sz="1800" dirty="0"/>
              <a:t>основна ідея диспозиційного напряму пов’язана з тією обставиною, що немає двох людей, повністю схожих між собою. </a:t>
            </a:r>
          </a:p>
          <a:p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759158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243834"/>
          </a:xfrm>
        </p:spPr>
        <p:txBody>
          <a:bodyPr>
            <a:normAutofit/>
          </a:bodyPr>
          <a:lstStyle/>
          <a:p>
            <a:r>
              <a:rPr lang="uk-UA" sz="1800" dirty="0"/>
              <a:t>Інтроверти уникають надто сильних вражень, контролюють свої почуття, прагнуть спокійного впорядкованого життя. </a:t>
            </a:r>
            <a:endParaRPr lang="uk-UA" sz="1800" dirty="0" smtClean="0"/>
          </a:p>
          <a:p>
            <a:r>
              <a:rPr lang="uk-UA" sz="1800" dirty="0" smtClean="0"/>
              <a:t>Вони </a:t>
            </a:r>
            <a:r>
              <a:rPr lang="uk-UA" sz="1800" dirty="0"/>
              <a:t>прагнуть до ситуацій, які добре знають, уникають надто різких змін, несподіванок. </a:t>
            </a:r>
            <a:endParaRPr lang="uk-UA" sz="1800" dirty="0" smtClean="0"/>
          </a:p>
          <a:p>
            <a:r>
              <a:rPr lang="uk-UA" sz="1800" dirty="0" smtClean="0"/>
              <a:t>Інтроверти </a:t>
            </a:r>
            <a:r>
              <a:rPr lang="uk-UA" sz="1800" dirty="0"/>
              <a:t>люблять роботу, яка вимагає від них тривалої уваги та зосередженості, їм нелегко відволікатися від своїх занять та справ. </a:t>
            </a:r>
            <a:endParaRPr lang="uk-UA" sz="1800" dirty="0" smtClean="0"/>
          </a:p>
          <a:p>
            <a:r>
              <a:rPr lang="uk-UA" sz="1800" dirty="0" smtClean="0"/>
              <a:t>Довго </a:t>
            </a:r>
            <a:r>
              <a:rPr lang="uk-UA" sz="1800" dirty="0"/>
              <a:t>роздумують перед тим, як щось зробити, сказати. </a:t>
            </a:r>
            <a:endParaRPr lang="uk-UA" sz="1800" dirty="0" smtClean="0"/>
          </a:p>
          <a:p>
            <a:r>
              <a:rPr lang="uk-UA" sz="1800" dirty="0" smtClean="0"/>
              <a:t>Рухаються </a:t>
            </a:r>
            <a:r>
              <a:rPr lang="uk-UA" sz="1800" dirty="0"/>
              <a:t>неквапливо, рухи сповільнені. </a:t>
            </a:r>
            <a:endParaRPr lang="uk-UA" sz="1800" dirty="0" smtClean="0"/>
          </a:p>
          <a:p>
            <a:r>
              <a:rPr lang="uk-UA" sz="1800" dirty="0" smtClean="0"/>
              <a:t>Обережні</a:t>
            </a:r>
            <a:r>
              <a:rPr lang="uk-UA" sz="1800" dirty="0"/>
              <a:t>, ризик їм не до вподоби.</a:t>
            </a:r>
          </a:p>
        </p:txBody>
      </p:sp>
    </p:spTree>
    <p:extLst>
      <p:ext uri="{BB962C8B-B14F-4D97-AF65-F5344CB8AC3E}">
        <p14:creationId xmlns:p14="http://schemas.microsoft.com/office/powerpoint/2010/main" val="1488808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16887" r="22040" b="11062"/>
          <a:stretch/>
        </p:blipFill>
        <p:spPr bwMode="auto">
          <a:xfrm>
            <a:off x="0" y="126603"/>
            <a:ext cx="9143999" cy="501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360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24383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uk-UA" sz="1800" dirty="0" err="1"/>
              <a:t>Айзенк</a:t>
            </a:r>
            <a:r>
              <a:rPr lang="uk-UA" sz="1800" dirty="0"/>
              <a:t> доклав надзвичайно багато зусиль, щоб з’ясувати, які суттєві відмінності поведінки визначаються параметром екстраверсія-інтроверсія. </a:t>
            </a:r>
            <a:endParaRPr lang="uk-UA" sz="1800" dirty="0" smtClean="0"/>
          </a:p>
          <a:p>
            <a:endParaRPr lang="uk-UA" sz="1800" dirty="0"/>
          </a:p>
          <a:p>
            <a:pPr marL="109728" indent="0">
              <a:buNone/>
            </a:pPr>
            <a:r>
              <a:rPr lang="uk-UA" sz="1800" dirty="0" smtClean="0"/>
              <a:t>Вчений </a:t>
            </a:r>
            <a:r>
              <a:rPr lang="uk-UA" sz="1800" dirty="0"/>
              <a:t>визначив такі відмінності між екстравертами та інтровертами</a:t>
            </a:r>
            <a:r>
              <a:rPr lang="uk-UA" sz="1800" dirty="0" smtClean="0"/>
              <a:t>:</a:t>
            </a:r>
          </a:p>
          <a:p>
            <a:pPr marL="109728" indent="0">
              <a:buNone/>
            </a:pPr>
            <a:endParaRPr lang="uk-UA" sz="1800" dirty="0"/>
          </a:p>
          <a:p>
            <a:pPr marL="452628" indent="-342900">
              <a:buAutoNum type="arabicPeriod"/>
            </a:pPr>
            <a:r>
              <a:rPr lang="uk-UA" sz="1800" dirty="0" smtClean="0"/>
              <a:t>Екстраверти </a:t>
            </a:r>
            <a:r>
              <a:rPr lang="uk-UA" sz="1800" dirty="0"/>
              <a:t>досягають рівня оптимального функціонування в збуджуючих ситуаціях. Інтроверти досягають рівня оптимального функціонування за відсутності сильної </a:t>
            </a:r>
            <a:r>
              <a:rPr lang="uk-UA" sz="1800" dirty="0" smtClean="0"/>
              <a:t>стимуляції.</a:t>
            </a:r>
          </a:p>
          <a:p>
            <a:pPr marL="109728" indent="0">
              <a:buNone/>
            </a:pPr>
            <a:endParaRPr lang="uk-UA" sz="1800" dirty="0"/>
          </a:p>
          <a:p>
            <a:pPr marL="109728" indent="0">
              <a:buNone/>
            </a:pPr>
            <a:r>
              <a:rPr lang="uk-UA" sz="1800" dirty="0"/>
              <a:t>2. Ймовірність успішності в навчанні для інтровертів вища.</a:t>
            </a:r>
          </a:p>
        </p:txBody>
      </p:sp>
    </p:spTree>
    <p:extLst>
      <p:ext uri="{BB962C8B-B14F-4D97-AF65-F5344CB8AC3E}">
        <p14:creationId xmlns:p14="http://schemas.microsoft.com/office/powerpoint/2010/main" val="772681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24383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uk-UA" sz="1800" dirty="0"/>
              <a:t>3. Екстраверти почуваються бадьорішими ввечері, а інтроверти – зранку. Екстраверти краще працюють у другій половині дня, а інтроверти – в першій</a:t>
            </a:r>
            <a:r>
              <a:rPr lang="uk-UA" sz="1800" dirty="0" smtClean="0"/>
              <a:t>.</a:t>
            </a:r>
          </a:p>
          <a:p>
            <a:pPr marL="109728" indent="0">
              <a:buNone/>
            </a:pPr>
            <a:endParaRPr lang="uk-UA" sz="1800" dirty="0"/>
          </a:p>
          <a:p>
            <a:pPr marL="109728" indent="0">
              <a:buNone/>
            </a:pPr>
            <a:r>
              <a:rPr lang="uk-UA" sz="1800" dirty="0"/>
              <a:t>4. Інтроверти більш терплячі до болю, ніж екстраверти, вони швидше втомлюються, збудження перешкоджає їхній діяльності. Інтроверти в роботі більше орієнтовані на точність, а не на швидкість, на відміну від екстравертів. </a:t>
            </a:r>
            <a:endParaRPr lang="uk-UA" sz="1800" dirty="0" smtClean="0"/>
          </a:p>
          <a:p>
            <a:pPr marL="109728" indent="0">
              <a:buNone/>
            </a:pPr>
            <a:endParaRPr lang="uk-UA" sz="1800" dirty="0"/>
          </a:p>
          <a:p>
            <a:pPr marL="109728" indent="0">
              <a:buNone/>
            </a:pPr>
            <a:r>
              <a:rPr lang="uk-UA" sz="1800" dirty="0"/>
              <a:t>5. Екстраверти </a:t>
            </a:r>
            <a:r>
              <a:rPr lang="uk-UA" sz="1800" dirty="0" smtClean="0"/>
              <a:t>активніші </a:t>
            </a:r>
            <a:r>
              <a:rPr lang="uk-UA" sz="1800" dirty="0"/>
              <a:t>у сфері статевих стосунків, розпочинають статеве життя в більш ранньому віці, мають більше партнерів і частіше міняють їх. </a:t>
            </a:r>
          </a:p>
        </p:txBody>
      </p:sp>
    </p:spTree>
    <p:extLst>
      <p:ext uri="{BB962C8B-B14F-4D97-AF65-F5344CB8AC3E}">
        <p14:creationId xmlns:p14="http://schemas.microsoft.com/office/powerpoint/2010/main" val="2280373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2438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1800" dirty="0"/>
              <a:t>6. Екстраверти схильні порушувати правила руху, тому частіше є учасниками аварійних ситуацій, ніж інтроверти</a:t>
            </a:r>
            <a:r>
              <a:rPr lang="uk-UA" sz="1800" dirty="0" smtClean="0"/>
              <a:t>.</a:t>
            </a:r>
          </a:p>
          <a:p>
            <a:pPr marL="109728" indent="0">
              <a:buNone/>
            </a:pPr>
            <a:endParaRPr lang="uk-UA" sz="1800" dirty="0"/>
          </a:p>
          <a:p>
            <a:pPr marL="109728" indent="0">
              <a:buNone/>
            </a:pPr>
            <a:r>
              <a:rPr lang="uk-UA" sz="1800" dirty="0"/>
              <a:t>7. Екстраверти менш ощадливі та схильні </a:t>
            </a:r>
            <a:r>
              <a:rPr lang="uk-UA" sz="1800" dirty="0" err="1"/>
              <a:t>щедро</a:t>
            </a:r>
            <a:r>
              <a:rPr lang="uk-UA" sz="1800" dirty="0"/>
              <a:t> витрачати гроші</a:t>
            </a:r>
            <a:r>
              <a:rPr lang="uk-UA" sz="1800" dirty="0" smtClean="0"/>
              <a:t>.</a:t>
            </a:r>
          </a:p>
          <a:p>
            <a:pPr marL="109728" indent="0">
              <a:buNone/>
            </a:pPr>
            <a:endParaRPr lang="uk-UA" sz="1800" dirty="0"/>
          </a:p>
          <a:p>
            <a:pPr marL="109728" indent="0">
              <a:buNone/>
            </a:pPr>
            <a:r>
              <a:rPr lang="uk-UA" sz="1800" dirty="0"/>
              <a:t>8. Екстраверти схильні до тих видів діяльності, які пов’язані: людьми (торгівля, соціальні служби). Інтроверти надають перевагу теоретичним та науковим видам діяльності (інженерна справа, хімія).</a:t>
            </a:r>
          </a:p>
        </p:txBody>
      </p:sp>
    </p:spTree>
    <p:extLst>
      <p:ext uri="{BB962C8B-B14F-4D97-AF65-F5344CB8AC3E}">
        <p14:creationId xmlns:p14="http://schemas.microsoft.com/office/powerpoint/2010/main" val="3216454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2438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1800" dirty="0"/>
              <a:t>9. Екстраверти краще працюють на початку, а потім ефективність їхньої діяльності знижується. Інтроверти спочатку поступаються екстравертам в ефективності, однак згодом результативність їхньої роботи зростає</a:t>
            </a:r>
            <a:r>
              <a:rPr lang="uk-UA" sz="1800" dirty="0" smtClean="0"/>
              <a:t>.</a:t>
            </a:r>
          </a:p>
          <a:p>
            <a:pPr marL="109728" indent="0">
              <a:buNone/>
            </a:pPr>
            <a:endParaRPr lang="uk-UA" sz="1800" dirty="0"/>
          </a:p>
          <a:p>
            <a:pPr marL="109728" indent="0">
              <a:buNone/>
            </a:pPr>
            <a:r>
              <a:rPr lang="uk-UA" sz="1800" dirty="0"/>
              <a:t>10. Діяльність екстравертів пожвавлюється, якщо вони очікують винагороди, а інтровертів – якщо їм загрожує покарання.</a:t>
            </a:r>
          </a:p>
        </p:txBody>
      </p:sp>
    </p:spTree>
    <p:extLst>
      <p:ext uri="{BB962C8B-B14F-4D97-AF65-F5344CB8AC3E}">
        <p14:creationId xmlns:p14="http://schemas.microsoft.com/office/powerpoint/2010/main" val="4087332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243834"/>
          </a:xfrm>
        </p:spPr>
        <p:txBody>
          <a:bodyPr>
            <a:normAutofit/>
          </a:bodyPr>
          <a:lstStyle/>
          <a:p>
            <a:r>
              <a:rPr lang="uk-UA" sz="1800" dirty="0"/>
              <a:t>Практична цінність отриманих результатів полягає в тому, що стає зрозумілим вплив характеру стимулювання на діяльність різних людей. </a:t>
            </a:r>
            <a:endParaRPr lang="uk-UA" sz="1800" dirty="0" smtClean="0"/>
          </a:p>
          <a:p>
            <a:r>
              <a:rPr lang="uk-UA" sz="1800" dirty="0" smtClean="0"/>
              <a:t>Екстраверта </a:t>
            </a:r>
            <a:r>
              <a:rPr lang="uk-UA" sz="1800" dirty="0"/>
              <a:t>не вдасться мотивувати, загрожуючи покараннями (звільненнями, позбавленнями премії), а для інтроверта не мають великого значення заохочення та винагороди. </a:t>
            </a:r>
          </a:p>
          <a:p>
            <a:r>
              <a:rPr lang="uk-UA" sz="1800" dirty="0"/>
              <a:t>Найважливіший висновок, до якого привели дослідження Айзенка щодо параметрів екстраверсії та інтроверсії, можна коротко подати так: екстраверсія-інтроверсія є важливим виміром особистості й визначає багато варіантів її соціальної поведінки. </a:t>
            </a:r>
          </a:p>
        </p:txBody>
      </p:sp>
    </p:spTree>
    <p:extLst>
      <p:ext uri="{BB962C8B-B14F-4D97-AF65-F5344CB8AC3E}">
        <p14:creationId xmlns:p14="http://schemas.microsoft.com/office/powerpoint/2010/main" val="542081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3. Структурна теорія рис особистості </a:t>
            </a:r>
            <a:r>
              <a:rPr lang="uk-UA" sz="2800" b="1" dirty="0" smtClean="0"/>
              <a:t>Раймонда </a:t>
            </a:r>
            <a:r>
              <a:rPr lang="uk-UA" sz="2800" b="1" dirty="0" err="1" smtClean="0"/>
              <a:t>Кеттела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Раймонд </a:t>
            </a:r>
            <a:r>
              <a:rPr lang="uk-UA" sz="1800" dirty="0" err="1"/>
              <a:t>Кеттел</a:t>
            </a:r>
            <a:r>
              <a:rPr lang="uk-UA" sz="1800" dirty="0"/>
              <a:t> (1905-1998) – один із найвпливовіших та найоригінальніших психологів, які працювали в галузі індивідуальних відмінностей, інтелекту та особистості, </a:t>
            </a:r>
            <a:r>
              <a:rPr lang="uk-UA" sz="1800" dirty="0" err="1"/>
              <a:t>психометрики</a:t>
            </a:r>
            <a:r>
              <a:rPr lang="uk-UA" sz="1800" dirty="0"/>
              <a:t> та генетики поведінки.</a:t>
            </a:r>
          </a:p>
          <a:p>
            <a:r>
              <a:rPr lang="uk-UA" sz="1800" dirty="0" err="1"/>
              <a:t>Кеттел</a:t>
            </a:r>
            <a:r>
              <a:rPr lang="uk-UA" sz="1800" dirty="0"/>
              <a:t> вважав метою психологічного дослідження особистості є встановити закони, за якими поводяться люди в усіх видах соціальних ситуацій та у типових ситуаціях середовища. </a:t>
            </a:r>
            <a:endParaRPr lang="uk-UA" sz="1800" dirty="0" smtClean="0"/>
          </a:p>
          <a:p>
            <a:r>
              <a:rPr lang="uk-UA" sz="1800" dirty="0" smtClean="0"/>
              <a:t>Значну </a:t>
            </a:r>
            <a:r>
              <a:rPr lang="uk-UA" sz="1800" dirty="0"/>
              <a:t>частину свого життя Раймонд </a:t>
            </a:r>
            <a:r>
              <a:rPr lang="uk-UA" sz="1800" dirty="0" err="1"/>
              <a:t>Кеттелл</a:t>
            </a:r>
            <a:r>
              <a:rPr lang="uk-UA" sz="1800" dirty="0"/>
              <a:t> присвятив створенню завершеної схеми певних властивостей людської особистості.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539122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3. Структурна теорія рис особистості Раймонда </a:t>
            </a:r>
            <a:r>
              <a:rPr lang="uk-UA" sz="2800" b="1" dirty="0" err="1"/>
              <a:t>Кеттела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Саме він уперше визначив практично вичерпний список нормальних і аномальних темпераментних та структурних рис. </a:t>
            </a:r>
            <a:endParaRPr lang="uk-UA" sz="2000" dirty="0" smtClean="0"/>
          </a:p>
          <a:p>
            <a:r>
              <a:rPr lang="uk-UA" sz="2000" dirty="0" smtClean="0"/>
              <a:t>Потім </a:t>
            </a:r>
            <a:r>
              <a:rPr lang="uk-UA" sz="2000" dirty="0" err="1"/>
              <a:t>Кеттелл</a:t>
            </a:r>
            <a:r>
              <a:rPr lang="uk-UA" sz="2000" dirty="0"/>
              <a:t> перейшов до виміру динаміки особистості, знайшовши при цьому риси, які він назвав мотиваційними. </a:t>
            </a:r>
            <a:endParaRPr lang="uk-UA" sz="2000" dirty="0" smtClean="0"/>
          </a:p>
          <a:p>
            <a:r>
              <a:rPr lang="uk-UA" sz="2000" dirty="0" smtClean="0"/>
              <a:t>На </a:t>
            </a:r>
            <a:r>
              <a:rPr lang="uk-UA" sz="2000" dirty="0"/>
              <a:t>думку Кеттелла, знаючи структуру і динаміку особистості, можна успішно передбачати поведінку конкретної людини.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19262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3. Структурна теорія рис особистості Раймонда </a:t>
            </a:r>
            <a:r>
              <a:rPr lang="uk-UA" sz="2800" b="1" dirty="0" err="1"/>
              <a:t>Кеттела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За довгі роки праці </a:t>
            </a:r>
            <a:r>
              <a:rPr lang="uk-UA" sz="2000" dirty="0" err="1"/>
              <a:t>Кеттел</a:t>
            </a:r>
            <a:r>
              <a:rPr lang="uk-UA" sz="2000" dirty="0"/>
              <a:t> створив оригінальну теорію особистості на основі психометричних досліджень. </a:t>
            </a:r>
            <a:endParaRPr lang="uk-UA" sz="2000" dirty="0" smtClean="0"/>
          </a:p>
          <a:p>
            <a:r>
              <a:rPr lang="uk-UA" sz="2000" dirty="0" smtClean="0"/>
              <a:t>Використовуючи </a:t>
            </a:r>
            <a:r>
              <a:rPr lang="uk-UA" sz="2000" dirty="0"/>
              <a:t>індуктивний метод, він збирав кількісні дані з трьох джерел: дані про реальну поведінку впродовж життя, свідчення самих людей про себе і результати об’єктивних тестів, вирахував взаємні кореляції величин і сформував кореляційні матриці. </a:t>
            </a:r>
            <a:endParaRPr lang="uk-UA" sz="2000" dirty="0" smtClean="0"/>
          </a:p>
          <a:p>
            <a:r>
              <a:rPr lang="uk-UA" sz="2000" dirty="0" smtClean="0"/>
              <a:t>Вчений </a:t>
            </a:r>
            <a:r>
              <a:rPr lang="uk-UA" sz="2000" dirty="0"/>
              <a:t>виділив основні структури (первинні фактори), які визначають особистість.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09529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Загальна характеристика диспозиційного напряму у психології </a:t>
            </a:r>
            <a:r>
              <a:rPr lang="uk-UA" sz="2400" dirty="0" smtClean="0"/>
              <a:t>особистості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Гордон </a:t>
            </a:r>
            <a:r>
              <a:rPr lang="uk-UA" sz="1800" dirty="0" err="1"/>
              <a:t>Оллпорт</a:t>
            </a:r>
            <a:r>
              <a:rPr lang="uk-UA" sz="1800" dirty="0"/>
              <a:t>, Ганс </a:t>
            </a:r>
            <a:r>
              <a:rPr lang="uk-UA" sz="1800" dirty="0" err="1"/>
              <a:t>Айзенк</a:t>
            </a:r>
            <a:r>
              <a:rPr lang="uk-UA" sz="1800" dirty="0"/>
              <a:t>, Раймонд </a:t>
            </a:r>
            <a:r>
              <a:rPr lang="uk-UA" sz="1800" dirty="0" err="1"/>
              <a:t>Кеттел</a:t>
            </a:r>
            <a:r>
              <a:rPr lang="uk-UA" sz="1800" dirty="0"/>
              <a:t> - цих психологів об’єднують як представників диспозиційного напряму у вивченні особистості. </a:t>
            </a:r>
            <a:endParaRPr lang="uk-UA" sz="1800" dirty="0" smtClean="0"/>
          </a:p>
          <a:p>
            <a:r>
              <a:rPr lang="uk-UA" sz="1800" dirty="0" smtClean="0"/>
              <a:t>Диспозиційні </a:t>
            </a:r>
            <a:r>
              <a:rPr lang="uk-UA" sz="1800" dirty="0"/>
              <a:t>психологи погоджувались у тому, що закономірною властивістю особистості є демонстрація певної постійності вчинків, думок, почуттів незалежно від плину часу, подій та життєвого досвіду. </a:t>
            </a:r>
            <a:endParaRPr lang="uk-UA" sz="1800" dirty="0" smtClean="0"/>
          </a:p>
          <a:p>
            <a:r>
              <a:rPr lang="uk-UA" sz="1800" dirty="0" smtClean="0"/>
              <a:t>Суть </a:t>
            </a:r>
            <a:r>
              <a:rPr lang="uk-UA" sz="1800" dirty="0"/>
              <a:t>особистості визначається тими її </a:t>
            </a:r>
            <a:r>
              <a:rPr lang="uk-UA" sz="1800" dirty="0" err="1"/>
              <a:t>схильностями</a:t>
            </a:r>
            <a:r>
              <a:rPr lang="uk-UA" sz="1800" dirty="0"/>
              <a:t>, які е її невід’ємним атрибутом і які вона проносить через усе життя. </a:t>
            </a:r>
            <a:endParaRPr lang="uk-UA" sz="1800" dirty="0" smtClean="0"/>
          </a:p>
          <a:p>
            <a:r>
              <a:rPr lang="uk-UA" sz="1800" dirty="0" smtClean="0"/>
              <a:t>На </a:t>
            </a:r>
            <a:r>
              <a:rPr lang="uk-UA" sz="1800" dirty="0"/>
              <a:t>думку диспозиційних психологів, найсуттєвіші властивості особистості пояснюються такою психологічною реальністю, як риси. </a:t>
            </a:r>
          </a:p>
        </p:txBody>
      </p:sp>
    </p:spTree>
    <p:extLst>
      <p:ext uri="{BB962C8B-B14F-4D97-AF65-F5344CB8AC3E}">
        <p14:creationId xmlns:p14="http://schemas.microsoft.com/office/powerpoint/2010/main" val="325761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3. Структурна теорія рис особистості Раймонда </a:t>
            </a:r>
            <a:r>
              <a:rPr lang="uk-UA" sz="2800" b="1" dirty="0" err="1"/>
              <a:t>Кеттела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У цілому психолог визначив 35 особистісних рис першого порядку, з яких 23 риси притаманні нормальній особистості та 12 свідчать про патологію. </a:t>
            </a:r>
            <a:endParaRPr lang="uk-UA" sz="2000" dirty="0" smtClean="0"/>
          </a:p>
          <a:p>
            <a:r>
              <a:rPr lang="uk-UA" sz="2000" dirty="0" smtClean="0"/>
              <a:t>У </a:t>
            </a:r>
            <a:r>
              <a:rPr lang="uk-UA" sz="2000" dirty="0"/>
              <a:t>результаті повторного факторного аналізу </a:t>
            </a:r>
            <a:r>
              <a:rPr lang="uk-UA" sz="2000" dirty="0" err="1"/>
              <a:t>Кеттелу</a:t>
            </a:r>
            <a:r>
              <a:rPr lang="uk-UA" sz="2000" dirty="0"/>
              <a:t> вдалося визначити вісім рис другого порядку. </a:t>
            </a:r>
            <a:endParaRPr lang="uk-UA" sz="2000" dirty="0" smtClean="0"/>
          </a:p>
          <a:p>
            <a:r>
              <a:rPr lang="uk-UA" sz="2000" dirty="0" smtClean="0"/>
              <a:t>Первинні </a:t>
            </a:r>
            <a:r>
              <a:rPr lang="uk-UA" sz="2000" dirty="0"/>
              <a:t>і вторинні фактори в теорії </a:t>
            </a:r>
            <a:r>
              <a:rPr lang="uk-UA" sz="2000" dirty="0" err="1"/>
              <a:t>Кеттела</a:t>
            </a:r>
            <a:r>
              <a:rPr lang="uk-UA" sz="2000" dirty="0"/>
              <a:t> називаються «основними рисами особистості», і, відповідно, сама теорія дістала назву теорії рис.</a:t>
            </a:r>
          </a:p>
        </p:txBody>
      </p:sp>
    </p:spTree>
    <p:extLst>
      <p:ext uri="{BB962C8B-B14F-4D97-AF65-F5344CB8AC3E}">
        <p14:creationId xmlns:p14="http://schemas.microsoft.com/office/powerpoint/2010/main" val="2943804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3. Структурна теорія рис особистості Раймонда </a:t>
            </a:r>
            <a:r>
              <a:rPr lang="uk-UA" sz="2800" b="1" dirty="0" err="1"/>
              <a:t>Кеттела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000" dirty="0" err="1"/>
              <a:t>Кеттел</a:t>
            </a:r>
            <a:r>
              <a:rPr lang="uk-UA" sz="2000" dirty="0"/>
              <a:t> настільки захопився вивченням рис, що виявив прагнення з їх допомогою описати не тільки особистість окремої людини, а й соціальні групи, до яких вона входить. </a:t>
            </a:r>
            <a:endParaRPr lang="uk-UA" sz="2000" dirty="0" smtClean="0"/>
          </a:p>
          <a:p>
            <a:r>
              <a:rPr lang="uk-UA" sz="2000" dirty="0" err="1" smtClean="0"/>
              <a:t>Кеттел</a:t>
            </a:r>
            <a:r>
              <a:rPr lang="uk-UA" sz="2000" dirty="0" smtClean="0"/>
              <a:t> </a:t>
            </a:r>
            <a:r>
              <a:rPr lang="uk-UA" sz="2000" dirty="0"/>
              <a:t>зазначав, що на особистість впливають як ситуаційні чинники, так і ті групи, до яких вона належить. </a:t>
            </a:r>
            <a:endParaRPr lang="uk-UA" sz="2000" dirty="0" smtClean="0"/>
          </a:p>
          <a:p>
            <a:r>
              <a:rPr lang="uk-UA" sz="2000" dirty="0" smtClean="0"/>
              <a:t>Він </a:t>
            </a:r>
            <a:r>
              <a:rPr lang="uk-UA" sz="2000" dirty="0"/>
              <a:t>запропонував спеціальний термін на позначення діапазону рис, з допомогою яких може бути охарактеризована окрема група, </a:t>
            </a:r>
            <a:r>
              <a:rPr lang="uk-UA" sz="2000" dirty="0" err="1"/>
              <a:t>синтальність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955456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3. Структурна теорія рис особистості Раймонда </a:t>
            </a:r>
            <a:r>
              <a:rPr lang="uk-UA" sz="2800" b="1" dirty="0" err="1"/>
              <a:t>Кеттела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1800" dirty="0" err="1" smtClean="0"/>
              <a:t>Кеттел</a:t>
            </a:r>
            <a:r>
              <a:rPr lang="uk-UA" sz="1800" dirty="0" smtClean="0"/>
              <a:t> </a:t>
            </a:r>
            <a:r>
              <a:rPr lang="uk-UA" sz="1800" dirty="0"/>
              <a:t>виявив, що порівняно з британськими студентами, американські більш </a:t>
            </a:r>
            <a:r>
              <a:rPr lang="uk-UA" sz="1800" dirty="0" err="1"/>
              <a:t>екстравертовані</a:t>
            </a:r>
            <a:r>
              <a:rPr lang="uk-UA" sz="1800" dirty="0"/>
              <a:t>, радикальні та мають більш виражене </a:t>
            </a:r>
            <a:r>
              <a:rPr lang="uk-UA" sz="1800" dirty="0" err="1"/>
              <a:t>Суперего</a:t>
            </a:r>
            <a:r>
              <a:rPr lang="uk-UA" sz="1800" dirty="0"/>
              <a:t>, тоді як британцям властивий більший консерватизм і потужніша сила Его. </a:t>
            </a:r>
            <a:endParaRPr lang="uk-UA" sz="1800" dirty="0" smtClean="0"/>
          </a:p>
          <a:p>
            <a:r>
              <a:rPr lang="uk-UA" sz="1800" dirty="0" err="1"/>
              <a:t>Кеттел</a:t>
            </a:r>
            <a:r>
              <a:rPr lang="uk-UA" sz="1800" dirty="0"/>
              <a:t> також дійшов висновку, що американці менш емоційні, ніж інші нації. </a:t>
            </a:r>
            <a:endParaRPr lang="uk-UA" sz="1800" dirty="0" smtClean="0"/>
          </a:p>
          <a:p>
            <a:r>
              <a:rPr lang="uk-UA" sz="1800" dirty="0" smtClean="0"/>
              <a:t>Можна </a:t>
            </a:r>
            <a:r>
              <a:rPr lang="uk-UA" sz="1800" dirty="0"/>
              <a:t>сказати, що така фантастична спроба за допомогою емпіричних методів детально описати риси, що характеризують суспільство в цілому, була здійснена єдиним психологом – </a:t>
            </a:r>
            <a:r>
              <a:rPr lang="uk-UA" sz="1800" dirty="0" err="1"/>
              <a:t>Кеттелом</a:t>
            </a:r>
            <a:r>
              <a:rPr lang="uk-UA" sz="1800" dirty="0"/>
              <a:t>, що свідчить про його надзвичайну наукову сміливість. </a:t>
            </a:r>
          </a:p>
          <a:p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967191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3. Структурна теорія рис особистості Раймонда </a:t>
            </a:r>
            <a:r>
              <a:rPr lang="uk-UA" sz="2800" b="1" dirty="0" err="1"/>
              <a:t>Кеттела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1800" dirty="0"/>
              <a:t>Після майже шістдесятьох років роботи </a:t>
            </a:r>
            <a:r>
              <a:rPr lang="uk-UA" sz="1800" dirty="0" err="1"/>
              <a:t>Кеттелл</a:t>
            </a:r>
            <a:r>
              <a:rPr lang="uk-UA" sz="1800" dirty="0"/>
              <a:t>, який ставив перед собою завдання скласти повну карту особистості, досяг успіху у створенні вичерпної кваліфікації особистісних структур, а також розробив метод, що дозволяє передбачати поведінку особистості. </a:t>
            </a:r>
            <a:endParaRPr lang="uk-UA" sz="1800" dirty="0" smtClean="0"/>
          </a:p>
          <a:p>
            <a:r>
              <a:rPr lang="uk-UA" sz="1800" dirty="0" smtClean="0"/>
              <a:t>Теорія </a:t>
            </a:r>
            <a:r>
              <a:rPr lang="uk-UA" sz="1800" dirty="0" err="1"/>
              <a:t>Кеттела</a:t>
            </a:r>
            <a:r>
              <a:rPr lang="uk-UA" sz="1800" dirty="0"/>
              <a:t> беззаперечно є найбільш комплексною системою поглядів на особистість у сучасній психології, що повністю спирається на використання точних емпіричних методів дослідження.</a:t>
            </a:r>
          </a:p>
        </p:txBody>
      </p:sp>
    </p:spTree>
    <p:extLst>
      <p:ext uri="{BB962C8B-B14F-4D97-AF65-F5344CB8AC3E}">
        <p14:creationId xmlns:p14="http://schemas.microsoft.com/office/powerpoint/2010/main" val="1064619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4. Погляди Ж. </a:t>
            </a:r>
            <a:r>
              <a:rPr lang="uk-UA" sz="2800" b="1" dirty="0" err="1"/>
              <a:t>Піяже</a:t>
            </a:r>
            <a:r>
              <a:rPr lang="uk-UA" sz="2800" b="1" dirty="0"/>
              <a:t> на розвиток особистості. 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1800" dirty="0"/>
              <a:t>У когнітивній психології психіка розглядається як система когнітивних реакцій і простежується зв’язок цих реакцій не лише із зовнішніми стимул-реакціями, але і з внутрішніми змінними, наприклад, з самосвідомістю, когнітивними стратегіями, селективністю уваги тощо. </a:t>
            </a:r>
            <a:endParaRPr lang="uk-UA" sz="1800" dirty="0" smtClean="0"/>
          </a:p>
          <a:p>
            <a:r>
              <a:rPr lang="uk-UA" sz="1800" dirty="0" smtClean="0"/>
              <a:t>Головним </a:t>
            </a:r>
            <a:r>
              <a:rPr lang="uk-UA" sz="1800" dirty="0"/>
              <a:t>принципом, на підставі якого розглядається когнітивна система людини, є аналогія з комп’ютером, тобто, психіка трактується як система, призначена для переробки інформації. </a:t>
            </a:r>
            <a:endParaRPr lang="uk-UA" sz="1800" dirty="0" smtClean="0"/>
          </a:p>
          <a:p>
            <a:r>
              <a:rPr lang="uk-UA" sz="1800" dirty="0" smtClean="0"/>
              <a:t>Водночас</a:t>
            </a:r>
            <a:r>
              <a:rPr lang="uk-UA" sz="1800" dirty="0"/>
              <a:t>, прихильники когнітивного підходу стверджують, що людина – не машина, яка сліпо реагує на внутрішні фактори чи на події зовнішнього світу.</a:t>
            </a:r>
          </a:p>
        </p:txBody>
      </p:sp>
    </p:spTree>
    <p:extLst>
      <p:ext uri="{BB962C8B-B14F-4D97-AF65-F5344CB8AC3E}">
        <p14:creationId xmlns:p14="http://schemas.microsoft.com/office/powerpoint/2010/main" val="804962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Когнітивна психологія не є варіантом концептуального бачення особистості. </a:t>
            </a:r>
            <a:endParaRPr lang="uk-UA" sz="1800" dirty="0" smtClean="0"/>
          </a:p>
          <a:p>
            <a:r>
              <a:rPr lang="uk-UA" sz="1800" dirty="0" smtClean="0"/>
              <a:t>В </a:t>
            </a:r>
            <a:r>
              <a:rPr lang="uk-UA" sz="1800" dirty="0"/>
              <a:t>когнітивній психології розробляють різноманітні підходи, спільним для яких є спрямованість на вивчення процесів пізнання та інтелекту. </a:t>
            </a:r>
            <a:endParaRPr lang="uk-UA" sz="1800" dirty="0" smtClean="0"/>
          </a:p>
          <a:p>
            <a:r>
              <a:rPr lang="uk-UA" sz="1800" dirty="0" smtClean="0"/>
              <a:t>Когнітивна </a:t>
            </a:r>
            <a:r>
              <a:rPr lang="uk-UA" sz="1800" dirty="0"/>
              <a:t>психологія підкреслює вплив інтелектуальних процесів на функціонування особистості, але не працює над створенням теорії особистості. </a:t>
            </a:r>
            <a:endParaRPr lang="uk-UA" sz="1800" dirty="0" smtClean="0"/>
          </a:p>
          <a:p>
            <a:r>
              <a:rPr lang="uk-UA" sz="1800" dirty="0" smtClean="0"/>
              <a:t>Когнітивні </a:t>
            </a:r>
            <a:r>
              <a:rPr lang="uk-UA" sz="1800" dirty="0"/>
              <a:t>психологи вивчають принципи організації пізнавальних процесів та відмінності в тому, як люди сприймають, осмислюють й організовують свій досвід, оцінюють його та користуються ним. </a:t>
            </a:r>
            <a:endParaRPr lang="uk-UA" sz="1800" dirty="0" smtClean="0"/>
          </a:p>
          <a:p>
            <a:r>
              <a:rPr lang="uk-UA" sz="1800" dirty="0" smtClean="0"/>
              <a:t>Особистість </a:t>
            </a:r>
            <a:r>
              <a:rPr lang="uk-UA" sz="1800" dirty="0"/>
              <a:t>при цьому цікавить їх не сама по собі, а як пояснювальний принцип.</a:t>
            </a:r>
          </a:p>
        </p:txBody>
      </p:sp>
    </p:spTree>
    <p:extLst>
      <p:ext uri="{BB962C8B-B14F-4D97-AF65-F5344CB8AC3E}">
        <p14:creationId xmlns:p14="http://schemas.microsoft.com/office/powerpoint/2010/main" val="4285394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Серед теорій, що описують інтелектуальний розвиток, найбільш впливовою в сучасній когнітивній психології є теорія Жана </a:t>
            </a:r>
            <a:r>
              <a:rPr lang="uk-UA" sz="1800" dirty="0" err="1"/>
              <a:t>Піаже</a:t>
            </a:r>
            <a:r>
              <a:rPr lang="uk-UA" sz="1800" dirty="0"/>
              <a:t>. </a:t>
            </a:r>
            <a:endParaRPr lang="uk-UA" sz="1800" dirty="0" smtClean="0"/>
          </a:p>
          <a:p>
            <a:r>
              <a:rPr lang="uk-UA" sz="1800" dirty="0" smtClean="0"/>
              <a:t>Хоча </a:t>
            </a:r>
            <a:r>
              <a:rPr lang="uk-UA" sz="1800" dirty="0"/>
              <a:t>останнім часом </a:t>
            </a:r>
            <a:r>
              <a:rPr lang="uk-UA" sz="1800" dirty="0" err="1"/>
              <a:t>виникло</a:t>
            </a:r>
            <a:r>
              <a:rPr lang="uk-UA" sz="1800" dirty="0"/>
              <a:t> багато альтернативних концепцій, теорія </a:t>
            </a:r>
            <a:r>
              <a:rPr lang="uk-UA" sz="1800" dirty="0" err="1"/>
              <a:t>Піаже</a:t>
            </a:r>
            <a:r>
              <a:rPr lang="uk-UA" sz="1800" dirty="0"/>
              <a:t> є своєрідним відправним пунктом для орієнтації у складному процесі розвитку мислення в онтогенезі. </a:t>
            </a:r>
            <a:endParaRPr lang="uk-UA" sz="1800" dirty="0" smtClean="0"/>
          </a:p>
          <a:p>
            <a:r>
              <a:rPr lang="uk-UA" sz="1800" dirty="0" smtClean="0"/>
              <a:t>У </a:t>
            </a:r>
            <a:r>
              <a:rPr lang="uk-UA" sz="1800" dirty="0"/>
              <a:t>концепції </a:t>
            </a:r>
            <a:r>
              <a:rPr lang="uk-UA" sz="1800" dirty="0" err="1"/>
              <a:t>Піаже</a:t>
            </a:r>
            <a:r>
              <a:rPr lang="uk-UA" sz="1800" dirty="0"/>
              <a:t> широко застосовуються поняття логіки і математики, а інтелектуальний розвиток подано у вигляді вчення про розвиток логічного мислення у дітей від народження до раннього юнацького віку.</a:t>
            </a:r>
          </a:p>
        </p:txBody>
      </p:sp>
    </p:spTree>
    <p:extLst>
      <p:ext uri="{BB962C8B-B14F-4D97-AF65-F5344CB8AC3E}">
        <p14:creationId xmlns:p14="http://schemas.microsoft.com/office/powerpoint/2010/main" val="4209816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У когнітивній психології немає завершеної теорії особистості. Модель особистості, яку пропонував </a:t>
            </a:r>
            <a:r>
              <a:rPr lang="uk-UA" sz="1800" dirty="0" err="1"/>
              <a:t>Дж</a:t>
            </a:r>
            <a:r>
              <a:rPr lang="uk-UA" sz="1800" dirty="0"/>
              <a:t>. </a:t>
            </a:r>
            <a:r>
              <a:rPr lang="uk-UA" sz="1800" dirty="0" err="1"/>
              <a:t>Келлі</a:t>
            </a:r>
            <a:r>
              <a:rPr lang="uk-UA" sz="1800" dirty="0"/>
              <a:t> у своїй теорії особистісних конструктів, презентує людину як мислителя. </a:t>
            </a:r>
            <a:endParaRPr lang="uk-UA" sz="1800" dirty="0" smtClean="0"/>
          </a:p>
          <a:p>
            <a:r>
              <a:rPr lang="uk-UA" sz="1800" dirty="0" err="1" smtClean="0"/>
              <a:t>Дж</a:t>
            </a:r>
            <a:r>
              <a:rPr lang="uk-UA" sz="1800" dirty="0"/>
              <a:t>. </a:t>
            </a:r>
            <a:r>
              <a:rPr lang="uk-UA" sz="1800" dirty="0" err="1"/>
              <a:t>Келлі</a:t>
            </a:r>
            <a:r>
              <a:rPr lang="uk-UA" sz="1800" dirty="0"/>
              <a:t> писав: «</a:t>
            </a:r>
            <a:r>
              <a:rPr lang="uk-UA" sz="1800" dirty="0" err="1"/>
              <a:t>Забудьмо</a:t>
            </a:r>
            <a:r>
              <a:rPr lang="uk-UA" sz="1800" dirty="0"/>
              <a:t>... на якийсь час про людину як біологічний організм, як щасливу чи нещасливу, і подивімось на людину як на вченого». </a:t>
            </a:r>
            <a:endParaRPr lang="uk-UA" sz="1800" dirty="0" smtClean="0"/>
          </a:p>
          <a:p>
            <a:r>
              <a:rPr lang="uk-UA" sz="1800" dirty="0" err="1" smtClean="0"/>
              <a:t>Дж</a:t>
            </a:r>
            <a:r>
              <a:rPr lang="uk-UA" sz="1800" dirty="0"/>
              <a:t>. </a:t>
            </a:r>
            <a:r>
              <a:rPr lang="uk-UA" sz="1800" dirty="0" err="1"/>
              <a:t>Келлі</a:t>
            </a:r>
            <a:r>
              <a:rPr lang="uk-UA" sz="1800" dirty="0"/>
              <a:t> переконував, що всі люди діють як дослідники, постійно думають, теоретизують, занурюються в творчий процес, прогнозують події. </a:t>
            </a:r>
            <a:endParaRPr lang="uk-UA" sz="1800" dirty="0" smtClean="0"/>
          </a:p>
          <a:p>
            <a:r>
              <a:rPr lang="uk-UA" sz="1800" dirty="0" smtClean="0"/>
              <a:t>Подібно </a:t>
            </a:r>
            <a:r>
              <a:rPr lang="uk-UA" sz="1800" dirty="0"/>
              <a:t>до того, як учені провадять свої дослідження та шукають істини, кожна людина також здійснює своє дослідження в масштабах власного життєвого досвіду, обдумує свої гіпотези, прагне передбачити та контролювати події свого життя. </a:t>
            </a:r>
          </a:p>
        </p:txBody>
      </p:sp>
    </p:spTree>
    <p:extLst>
      <p:ext uri="{BB962C8B-B14F-4D97-AF65-F5344CB8AC3E}">
        <p14:creationId xmlns:p14="http://schemas.microsoft.com/office/powerpoint/2010/main" val="42356784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Хоча зрозуміло, що між діяльністю вченого і життям конкретної людини існує велика різниця, однак спільним є те, що обидва суб’єкти намагаються зменшити невизначеність. </a:t>
            </a:r>
            <a:endParaRPr lang="uk-UA" sz="1800" dirty="0" smtClean="0"/>
          </a:p>
          <a:p>
            <a:r>
              <a:rPr lang="uk-UA" sz="1800" dirty="0" smtClean="0"/>
              <a:t>Особистість </a:t>
            </a:r>
            <a:r>
              <a:rPr lang="uk-UA" sz="1800" dirty="0"/>
              <a:t>є діяльною в своєму прагненні осмислити реальний світ досвіду, краще уявити собі майбутнє і творити свою долю. </a:t>
            </a:r>
            <a:endParaRPr lang="uk-UA" sz="1800" dirty="0" smtClean="0"/>
          </a:p>
          <a:p>
            <a:r>
              <a:rPr lang="uk-UA" sz="1800" dirty="0" smtClean="0"/>
              <a:t>Вона </a:t>
            </a:r>
            <a:r>
              <a:rPr lang="uk-UA" sz="1800" dirty="0"/>
              <a:t>формує теорії та гіпотези про себе та інших людей і може триматися своїх поглядів, подібно до багатьох учених, які часом чіпляються за свою теорію, незважаючи на те, що натрапляють на свідчення про її неспроможність. </a:t>
            </a:r>
            <a:endParaRPr lang="uk-UA" sz="1800" dirty="0" smtClean="0"/>
          </a:p>
          <a:p>
            <a:r>
              <a:rPr lang="uk-UA" sz="1800" dirty="0" smtClean="0"/>
              <a:t>Теорія </a:t>
            </a:r>
            <a:r>
              <a:rPr lang="uk-UA" sz="1800" dirty="0" err="1"/>
              <a:t>когнітивізму</a:t>
            </a:r>
            <a:r>
              <a:rPr lang="uk-UA" sz="1800" dirty="0"/>
              <a:t> стала підґрунтям для створення відповідної гілки психотерапії особистості.</a:t>
            </a:r>
          </a:p>
        </p:txBody>
      </p:sp>
    </p:spTree>
    <p:extLst>
      <p:ext uri="{BB962C8B-B14F-4D97-AF65-F5344CB8AC3E}">
        <p14:creationId xmlns:p14="http://schemas.microsoft.com/office/powerpoint/2010/main" val="30520234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Представники когнітивного напрямку вважають, що неправильна поведінка людини викликана перш за все ірраціональними думками. </a:t>
            </a:r>
            <a:endParaRPr lang="uk-UA" sz="1800" dirty="0" smtClean="0"/>
          </a:p>
          <a:p>
            <a:r>
              <a:rPr lang="uk-UA" sz="1800" dirty="0" smtClean="0"/>
              <a:t>У </a:t>
            </a:r>
            <a:r>
              <a:rPr lang="uk-UA" sz="1800" dirty="0"/>
              <a:t>задачу терапевта входить вивчити </a:t>
            </a:r>
            <a:r>
              <a:rPr lang="uk-UA" sz="1800" dirty="0" err="1"/>
              <a:t>мислительні</a:t>
            </a:r>
            <a:r>
              <a:rPr lang="uk-UA" sz="1800" dirty="0"/>
              <a:t> процеси пацієнта і довести до його свідомості ірраціональні моменти його думки.</a:t>
            </a:r>
          </a:p>
          <a:p>
            <a:r>
              <a:rPr lang="uk-UA" sz="1800" dirty="0"/>
              <a:t>Якщо людина буде більш об’єктивно сприймати події, це призведе до пошуку нових форм поведінки, тобто модифікація думки призведе до модифікації поведінки.</a:t>
            </a:r>
          </a:p>
        </p:txBody>
      </p:sp>
    </p:spTree>
    <p:extLst>
      <p:ext uri="{BB962C8B-B14F-4D97-AF65-F5344CB8AC3E}">
        <p14:creationId xmlns:p14="http://schemas.microsoft.com/office/powerpoint/2010/main" val="111111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Загальна характеристика диспозиційного напряму у психології </a:t>
            </a:r>
            <a:r>
              <a:rPr lang="uk-UA" sz="2400" dirty="0" smtClean="0"/>
              <a:t>особистості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Риси – це фундаментальні одиниці особистості, кожна з яких є </a:t>
            </a:r>
            <a:r>
              <a:rPr lang="uk-UA" sz="2000" dirty="0" err="1"/>
              <a:t>узагальнененою</a:t>
            </a:r>
            <a:r>
              <a:rPr lang="uk-UA" sz="2000" dirty="0"/>
              <a:t> схильністю діяти певним чином у відповідній типовій ситуації. </a:t>
            </a:r>
            <a:endParaRPr lang="uk-UA" sz="2000" dirty="0" smtClean="0"/>
          </a:p>
          <a:p>
            <a:pPr marL="109728" indent="0">
              <a:buNone/>
            </a:pPr>
            <a:endParaRPr lang="uk-UA" sz="2000" dirty="0" smtClean="0"/>
          </a:p>
          <a:p>
            <a:r>
              <a:rPr lang="uk-UA" sz="2000" dirty="0" smtClean="0"/>
              <a:t>Разом </a:t>
            </a:r>
            <a:r>
              <a:rPr lang="uk-UA" sz="2000" dirty="0"/>
              <a:t>з тим, представники цього напряму по-різному визначають кількість та сутність базових параметрів, необхідних для адекватного опису особистості.</a:t>
            </a:r>
          </a:p>
        </p:txBody>
      </p:sp>
    </p:spTree>
    <p:extLst>
      <p:ext uri="{BB962C8B-B14F-4D97-AF65-F5344CB8AC3E}">
        <p14:creationId xmlns:p14="http://schemas.microsoft.com/office/powerpoint/2010/main" val="2242269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Ж. </a:t>
            </a:r>
            <a:r>
              <a:rPr lang="uk-UA" sz="1800" dirty="0" err="1"/>
              <a:t>Піаже</a:t>
            </a:r>
            <a:r>
              <a:rPr lang="uk-UA" sz="1800" dirty="0"/>
              <a:t> — один з найвидатніших психологів XX століття, який зробив кілька значних </a:t>
            </a:r>
            <a:r>
              <a:rPr lang="uk-UA" sz="1800" dirty="0" err="1"/>
              <a:t>відкриттів</a:t>
            </a:r>
            <a:r>
              <a:rPr lang="uk-UA" sz="1800" dirty="0"/>
              <a:t> в галузі дитячого розвитку, і основне з них — це відкриття егоцентризму дитини.</a:t>
            </a:r>
          </a:p>
          <a:p>
            <a:r>
              <a:rPr lang="uk-UA" sz="1800" dirty="0"/>
              <a:t>Егоцентризм дитини проявляється в своєрідності дитячої логіки, дитячого мовлення, уявлень про світ. </a:t>
            </a:r>
            <a:endParaRPr lang="uk-UA" sz="1800" dirty="0" smtClean="0"/>
          </a:p>
          <a:p>
            <a:r>
              <a:rPr lang="uk-UA" sz="1800" dirty="0" smtClean="0"/>
              <a:t>Так</a:t>
            </a:r>
            <a:r>
              <a:rPr lang="uk-UA" sz="1800" dirty="0"/>
              <a:t>, наприклад, досліджуючи дитячі уявлення про світ, </a:t>
            </a:r>
            <a:r>
              <a:rPr lang="uk-UA" sz="1800" dirty="0" err="1"/>
              <a:t>Піаже</a:t>
            </a:r>
            <a:r>
              <a:rPr lang="uk-UA" sz="1800" dirty="0"/>
              <a:t> показав, що дитина на певній стадії розвитку розглядає речі такими, як їх дає безпосереднє сприймання. Це явище він назвав «реалізмом».</a:t>
            </a:r>
          </a:p>
        </p:txBody>
      </p:sp>
    </p:spTree>
    <p:extLst>
      <p:ext uri="{BB962C8B-B14F-4D97-AF65-F5344CB8AC3E}">
        <p14:creationId xmlns:p14="http://schemas.microsoft.com/office/powerpoint/2010/main" val="41539560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До певного віку діти не розрізняють суб’єктивного і зовнішнього світу і лише поступово із соціальної взаємодії розвивається знання про себе.</a:t>
            </a:r>
          </a:p>
          <a:p>
            <a:r>
              <a:rPr lang="uk-UA" sz="1800" dirty="0"/>
              <a:t>У системі психологічних поглядів Ж. </a:t>
            </a:r>
            <a:r>
              <a:rPr lang="uk-UA" sz="1800" dirty="0" err="1"/>
              <a:t>Піаже</a:t>
            </a:r>
            <a:r>
              <a:rPr lang="uk-UA" sz="1800" dirty="0"/>
              <a:t> є також поняття соціалізація. </a:t>
            </a:r>
            <a:endParaRPr lang="uk-UA" sz="1800" dirty="0" smtClean="0"/>
          </a:p>
          <a:p>
            <a:r>
              <a:rPr lang="uk-UA" sz="1800" dirty="0" smtClean="0"/>
              <a:t>Соціалізація </a:t>
            </a:r>
            <a:r>
              <a:rPr lang="uk-UA" sz="1800" dirty="0"/>
              <a:t>— це процес адаптації до соціального середовища, який полягає в тому, що дитина, досягаючи певного рівня розвитку, набуває здатності до співробітництва з іншими людьми завдяки розділенню та координації своєї точки зору та точок зору інших людей. </a:t>
            </a:r>
            <a:endParaRPr lang="uk-UA" sz="1800" dirty="0" smtClean="0"/>
          </a:p>
          <a:p>
            <a:r>
              <a:rPr lang="uk-UA" sz="1800" dirty="0" smtClean="0"/>
              <a:t>Соціалізація </a:t>
            </a:r>
            <a:r>
              <a:rPr lang="uk-UA" sz="1800" dirty="0"/>
              <a:t>обумовлює поворот в психічному розвитку дитини — перехід від егоцентричної позиції до об’єктивної (7—8 років).</a:t>
            </a:r>
          </a:p>
        </p:txBody>
      </p:sp>
    </p:spTree>
    <p:extLst>
      <p:ext uri="{BB962C8B-B14F-4D97-AF65-F5344CB8AC3E}">
        <p14:creationId xmlns:p14="http://schemas.microsoft.com/office/powerpoint/2010/main" val="37524451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uk-UA" sz="1800" dirty="0"/>
              <a:t>Ще один важливий напрямок досліджень Ж. </a:t>
            </a:r>
            <a:r>
              <a:rPr lang="uk-UA" sz="1800" dirty="0" err="1"/>
              <a:t>Піаже</a:t>
            </a:r>
            <a:r>
              <a:rPr lang="uk-UA" sz="1800" dirty="0"/>
              <a:t> — це «етапи розвитку інтелекту в поведінці дитини та виділення його стадій». Під стадіями він розумів рівні розвитку, які послідовно змінюють один одного</a:t>
            </a:r>
            <a:r>
              <a:rPr lang="uk-UA" sz="1800" dirty="0" smtClean="0"/>
              <a:t>.</a:t>
            </a:r>
          </a:p>
          <a:p>
            <a:pPr marL="109728" indent="0">
              <a:buNone/>
            </a:pPr>
            <a:endParaRPr lang="uk-UA" sz="1800" dirty="0"/>
          </a:p>
          <a:p>
            <a:pPr marL="109728" indent="0">
              <a:buNone/>
            </a:pPr>
            <a:r>
              <a:rPr lang="uk-UA" sz="1800" dirty="0"/>
              <a:t>Процес розвитку інтелекту, згідно з </a:t>
            </a:r>
            <a:r>
              <a:rPr lang="uk-UA" sz="1800" dirty="0" err="1"/>
              <a:t>Піаже</a:t>
            </a:r>
            <a:r>
              <a:rPr lang="uk-UA" sz="1800" dirty="0"/>
              <a:t>, складається з трьох великих періодів, протягом яких відбувається зародження трьох основних структур</a:t>
            </a:r>
            <a:r>
              <a:rPr lang="uk-UA" sz="1800" dirty="0" smtClean="0"/>
              <a:t>:</a:t>
            </a:r>
          </a:p>
          <a:p>
            <a:pPr marL="109728" indent="0">
              <a:buNone/>
            </a:pPr>
            <a:endParaRPr lang="uk-UA" sz="1800" dirty="0"/>
          </a:p>
          <a:p>
            <a:pPr lvl="0"/>
            <a:r>
              <a:rPr lang="uk-UA" sz="1800" dirty="0" err="1"/>
              <a:t>сенсомоторних</a:t>
            </a:r>
            <a:r>
              <a:rPr lang="uk-UA" sz="1800" dirty="0"/>
              <a:t> операцій;</a:t>
            </a:r>
          </a:p>
          <a:p>
            <a:pPr lvl="0"/>
            <a:r>
              <a:rPr lang="uk-UA" sz="1800" dirty="0"/>
              <a:t>конкретних операцій;</a:t>
            </a:r>
          </a:p>
          <a:p>
            <a:pPr lvl="0"/>
            <a:r>
              <a:rPr lang="uk-UA" sz="1800" dirty="0"/>
              <a:t>формальних операцій. </a:t>
            </a:r>
          </a:p>
        </p:txBody>
      </p:sp>
    </p:spTree>
    <p:extLst>
      <p:ext uri="{BB962C8B-B14F-4D97-AF65-F5344CB8AC3E}">
        <p14:creationId xmlns:p14="http://schemas.microsoft.com/office/powerpoint/2010/main" val="2274269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Розвиток він розглядає як перехід від нижчої стадії до вищої. Попередня стадія готує наступну. </a:t>
            </a:r>
            <a:endParaRPr lang="uk-UA" sz="1800" dirty="0" smtClean="0"/>
          </a:p>
          <a:p>
            <a:r>
              <a:rPr lang="uk-UA" sz="1800" dirty="0" smtClean="0"/>
              <a:t>Порядок </a:t>
            </a:r>
            <a:r>
              <a:rPr lang="uk-UA" sz="1800" dirty="0"/>
              <a:t>чергування стадій є незмінним, а це дає можливість зробити припущення, що він обумовлюється біологічним фактором, дозріванням організму як відкриттям можливостей розвитку, які слід реалізувати. </a:t>
            </a:r>
            <a:endParaRPr lang="uk-UA" sz="1800" dirty="0" smtClean="0"/>
          </a:p>
          <a:p>
            <a:r>
              <a:rPr lang="uk-UA" sz="1800" dirty="0" smtClean="0"/>
              <a:t>Середній </a:t>
            </a:r>
            <a:r>
              <a:rPr lang="uk-UA" sz="1800" dirty="0"/>
              <a:t>хронологічний вік появи тієї чи іншої стадії визначається активністю дитини, її досвідом, навчанням та культурним середовищем.</a:t>
            </a:r>
          </a:p>
        </p:txBody>
      </p:sp>
    </p:spTree>
    <p:extLst>
      <p:ext uri="{BB962C8B-B14F-4D97-AF65-F5344CB8AC3E}">
        <p14:creationId xmlns:p14="http://schemas.microsoft.com/office/powerpoint/2010/main" val="3488973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Ж. </a:t>
            </a:r>
            <a:r>
              <a:rPr lang="uk-UA" sz="1800" dirty="0" err="1"/>
              <a:t>Піаже</a:t>
            </a:r>
            <a:r>
              <a:rPr lang="uk-UA" sz="1800" dirty="0"/>
              <a:t> вивчав різні психічні функції (пам’ять, сприймання, мовлення) та їх зв’язок з інтелектом і виявив, що розвиток інших психічних функцій на всіх етапах залежить від інтелекту і визначається ним, а це означає, що стадії інтелектуального розвитку, виділені ним, можна розглядати як стадії психічного розвитку в цілому. </a:t>
            </a:r>
            <a:endParaRPr lang="uk-UA" sz="1800" dirty="0" smtClean="0"/>
          </a:p>
          <a:p>
            <a:r>
              <a:rPr lang="uk-UA" sz="1800" dirty="0" smtClean="0"/>
              <a:t>Він </a:t>
            </a:r>
            <a:r>
              <a:rPr lang="uk-UA" sz="1800" dirty="0"/>
              <a:t>стверджував, що «мислення дитини обов’язково проходить через всі відомі фази і стадії, незалежно від того, навчається дитина чи ні».</a:t>
            </a:r>
          </a:p>
        </p:txBody>
      </p:sp>
    </p:spTree>
    <p:extLst>
      <p:ext uri="{BB962C8B-B14F-4D97-AF65-F5344CB8AC3E}">
        <p14:creationId xmlns:p14="http://schemas.microsoft.com/office/powerpoint/2010/main" val="11734738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Швейцарський психолог Жан </a:t>
            </a:r>
            <a:r>
              <a:rPr lang="uk-UA" sz="1800" dirty="0" err="1"/>
              <a:t>Піаже</a:t>
            </a:r>
            <a:r>
              <a:rPr lang="uk-UA" sz="1800" dirty="0"/>
              <a:t> (1896-1980) вивчав закономірності розвитку мислення у дитини і прийшов до висновку, що когнітивний розвиток є результатом послідовних стадій розвитку особистості. </a:t>
            </a:r>
            <a:endParaRPr lang="uk-UA" sz="1800" dirty="0" smtClean="0"/>
          </a:p>
          <a:p>
            <a:r>
              <a:rPr lang="uk-UA" sz="1800" dirty="0" smtClean="0"/>
              <a:t>Розвиток </a:t>
            </a:r>
            <a:r>
              <a:rPr lang="uk-UA" sz="1800" dirty="0"/>
              <a:t>інтелекту дитини відбувається у постійних пошуках рівноваги між тим, що дитина знає і що прагне зрозуміти. </a:t>
            </a:r>
            <a:endParaRPr lang="uk-UA" sz="1800" dirty="0" smtClean="0"/>
          </a:p>
          <a:p>
            <a:r>
              <a:rPr lang="uk-UA" sz="1800" dirty="0" smtClean="0"/>
              <a:t>Всі </a:t>
            </a:r>
            <a:r>
              <a:rPr lang="uk-UA" sz="1800" dirty="0"/>
              <a:t>діти проходять ці стадії в однаковій послідовності під впливом таких факторів, як дозрівання нервової системи, накопичення досвіду, розвиток мовлення і виховання. </a:t>
            </a:r>
            <a:endParaRPr lang="uk-UA" sz="1800" dirty="0" smtClean="0"/>
          </a:p>
          <a:p>
            <a:r>
              <a:rPr lang="uk-UA" sz="1800" dirty="0" smtClean="0"/>
              <a:t>Когнітивний </a:t>
            </a:r>
            <a:r>
              <a:rPr lang="uk-UA" sz="1800" dirty="0"/>
              <a:t>розвиток дитини може блокуватись на певному етапі, якщо один із перерахованих факторів недостатньо представлений.</a:t>
            </a:r>
          </a:p>
        </p:txBody>
      </p:sp>
    </p:spTree>
    <p:extLst>
      <p:ext uri="{BB962C8B-B14F-4D97-AF65-F5344CB8AC3E}">
        <p14:creationId xmlns:p14="http://schemas.microsoft.com/office/powerpoint/2010/main" val="12888763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Згідно з теорією </a:t>
            </a:r>
            <a:r>
              <a:rPr lang="uk-UA" sz="1800" dirty="0" err="1"/>
              <a:t>Піаже</a:t>
            </a:r>
            <a:r>
              <a:rPr lang="uk-UA" sz="1800" dirty="0"/>
              <a:t>, в розвитку інтелекту людини можна виділити чотири головні періоди: </a:t>
            </a:r>
            <a:r>
              <a:rPr lang="uk-UA" sz="1800" dirty="0" err="1"/>
              <a:t>сенсомоторна</a:t>
            </a:r>
            <a:r>
              <a:rPr lang="uk-UA" sz="1800" dirty="0"/>
              <a:t> стадія (від народження до 2 років), </a:t>
            </a:r>
            <a:r>
              <a:rPr lang="uk-UA" sz="1800" dirty="0" err="1"/>
              <a:t>доопераційна</a:t>
            </a:r>
            <a:r>
              <a:rPr lang="uk-UA" sz="1800" dirty="0"/>
              <a:t> стадія (від 2 до 7 років), стадія конкретних операцій (від 7 до 11 років) і стадія формальних операцій (від 11 до 15 років).</a:t>
            </a:r>
          </a:p>
          <a:p>
            <a:r>
              <a:rPr lang="uk-UA" sz="1800" dirty="0" err="1"/>
              <a:t>Сенсомоторний</a:t>
            </a:r>
            <a:r>
              <a:rPr lang="uk-UA" sz="1800" dirty="0"/>
              <a:t> інтелект – стадія розвитку інтелекту (від народження до двох років), яка розгортається до періоду інтенсивного опанування мови. На цій стадії досягається координація сприйняття та моторики, дитина взаємодіє з об’єктами, їхніми </a:t>
            </a:r>
            <a:r>
              <a:rPr lang="uk-UA" sz="1800" dirty="0" err="1"/>
              <a:t>перцептивними</a:t>
            </a:r>
            <a:r>
              <a:rPr lang="uk-UA" sz="1800" dirty="0"/>
              <a:t> та моторними сигналами, однак не зі знаками, символами, що репрезентують об’єкт.</a:t>
            </a:r>
          </a:p>
        </p:txBody>
      </p:sp>
    </p:spTree>
    <p:extLst>
      <p:ext uri="{BB962C8B-B14F-4D97-AF65-F5344CB8AC3E}">
        <p14:creationId xmlns:p14="http://schemas.microsoft.com/office/powerpoint/2010/main" val="4418429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 err="1"/>
              <a:t>Доопераційне</a:t>
            </a:r>
            <a:r>
              <a:rPr lang="uk-UA" sz="1800" dirty="0"/>
              <a:t> мислення – стадія розвитку інтелекту дитини від двох до семи років, що характеризується формуванням символічної функції, яка забезпечує розрізнення означуваного та означення і є основою розвитку уявлень. </a:t>
            </a:r>
            <a:endParaRPr lang="uk-UA" sz="1800" dirty="0" smtClean="0"/>
          </a:p>
          <a:p>
            <a:r>
              <a:rPr lang="uk-UA" sz="1800" dirty="0" smtClean="0"/>
              <a:t>На </a:t>
            </a:r>
            <a:r>
              <a:rPr lang="uk-UA" sz="1800" dirty="0"/>
              <a:t>цій стадії розвитку дитина орієнтується тільки на </a:t>
            </a:r>
            <a:r>
              <a:rPr lang="uk-UA" sz="1800" dirty="0" err="1"/>
              <a:t>перцептивні</a:t>
            </a:r>
            <a:r>
              <a:rPr lang="uk-UA" sz="1800" dirty="0"/>
              <a:t> співвідношення. Дитяче мислення на цій стадії відзначається егоцентризмом.</a:t>
            </a:r>
          </a:p>
        </p:txBody>
      </p:sp>
    </p:spTree>
    <p:extLst>
      <p:ext uri="{BB962C8B-B14F-4D97-AF65-F5344CB8AC3E}">
        <p14:creationId xmlns:p14="http://schemas.microsoft.com/office/powerpoint/2010/main" val="14554962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Стадія конкретних операцій – форма мислення, що здійснюється на основі логічних операцій, в яких використовуються зовнішні наочні дані. </a:t>
            </a:r>
            <a:endParaRPr lang="uk-UA" sz="1800" dirty="0" smtClean="0"/>
          </a:p>
          <a:p>
            <a:r>
              <a:rPr lang="uk-UA" sz="1800" dirty="0" smtClean="0"/>
              <a:t>Ця </a:t>
            </a:r>
            <a:r>
              <a:rPr lang="uk-UA" sz="1800" dirty="0"/>
              <a:t>стадія розвитку властива дітям віком від 7-8 до 11-12 років. </a:t>
            </a:r>
            <a:endParaRPr lang="uk-UA" sz="1800" dirty="0" smtClean="0"/>
          </a:p>
          <a:p>
            <a:r>
              <a:rPr lang="uk-UA" sz="1800" dirty="0" smtClean="0"/>
              <a:t>На </a:t>
            </a:r>
            <a:r>
              <a:rPr lang="uk-UA" sz="1800" dirty="0"/>
              <a:t>цій стадії формується понятійне відображення середовища, дитина опановує прості операції класифікації, формуються поняття числа, часу, руху тощо. </a:t>
            </a:r>
            <a:endParaRPr lang="uk-UA" sz="1800" dirty="0" smtClean="0"/>
          </a:p>
          <a:p>
            <a:r>
              <a:rPr lang="uk-UA" sz="1800" dirty="0" smtClean="0"/>
              <a:t>На </a:t>
            </a:r>
            <a:r>
              <a:rPr lang="uk-UA" sz="1800" dirty="0"/>
              <a:t>цій стадії операції мислення ще не цілком розвинуті, вони не формалізовані, залежні від конкретного змісту, в різних предметних областях розвиваються нерівномірно, не об’єднані в цілісну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10508994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Стадія формальних операцій – стадія розвитку інтелекту, характерна для дитини віком від 11-12 до 14-15 років. </a:t>
            </a:r>
            <a:endParaRPr lang="uk-UA" sz="1800" dirty="0" smtClean="0"/>
          </a:p>
          <a:p>
            <a:r>
              <a:rPr lang="uk-UA" sz="1800" dirty="0" smtClean="0"/>
              <a:t>Це </a:t>
            </a:r>
            <a:r>
              <a:rPr lang="uk-UA" sz="1800" dirty="0"/>
              <a:t>система, надбудована над конкретними операціями. </a:t>
            </a:r>
            <a:endParaRPr lang="uk-UA" sz="1800" dirty="0" smtClean="0"/>
          </a:p>
          <a:p>
            <a:r>
              <a:rPr lang="uk-UA" sz="1800" dirty="0" smtClean="0"/>
              <a:t>Опанувавши </a:t>
            </a:r>
            <a:r>
              <a:rPr lang="uk-UA" sz="1800" dirty="0"/>
              <a:t>формальні операції, дитина може будувати власні гіпотетико-дедуктивні висновки, які ґрунтуються на самостійному висуванні гіпотез і перевірці їхніх наслідків. </a:t>
            </a:r>
            <a:endParaRPr lang="uk-UA" sz="1800" dirty="0" smtClean="0"/>
          </a:p>
          <a:p>
            <a:r>
              <a:rPr lang="uk-UA" sz="1800" dirty="0" smtClean="0"/>
              <a:t>Гіпотетичне </a:t>
            </a:r>
            <a:r>
              <a:rPr lang="uk-UA" sz="1800" dirty="0"/>
              <a:t>та абстрактне мислення дозволяє виходити в гіпотетичні світи, досліджувати та встановлювати суттєві закономірності.</a:t>
            </a:r>
          </a:p>
        </p:txBody>
      </p:sp>
    </p:spTree>
    <p:extLst>
      <p:ext uri="{BB962C8B-B14F-4D97-AF65-F5344CB8AC3E}">
        <p14:creationId xmlns:p14="http://schemas.microsoft.com/office/powerpoint/2010/main" val="264511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31590"/>
            <a:ext cx="8229600" cy="3243834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Зокрема, Гордон </a:t>
            </a:r>
            <a:r>
              <a:rPr lang="uk-UA" dirty="0" err="1"/>
              <a:t>Оллпорт</a:t>
            </a:r>
            <a:r>
              <a:rPr lang="uk-UA" dirty="0"/>
              <a:t> підкреслював унікальність кожної особистості і її конкретних рис. Вчений також приділяє увагу питанню, яким чином на поведінку людини впливають когнітивні і мотиваційні процеси. </a:t>
            </a:r>
            <a:endParaRPr lang="uk-UA" dirty="0" smtClean="0"/>
          </a:p>
          <a:p>
            <a:r>
              <a:rPr lang="uk-UA" dirty="0" smtClean="0"/>
              <a:t>Теорія </a:t>
            </a:r>
            <a:r>
              <a:rPr lang="uk-UA" dirty="0" err="1"/>
              <a:t>Оллпорта</a:t>
            </a:r>
            <a:r>
              <a:rPr lang="uk-UA" dirty="0"/>
              <a:t> є поєднанням гуманістичних та індивідуальних підходів до вивчення людської поведінки. </a:t>
            </a:r>
            <a:endParaRPr lang="uk-UA" dirty="0" smtClean="0"/>
          </a:p>
          <a:p>
            <a:r>
              <a:rPr lang="uk-UA" dirty="0" smtClean="0"/>
              <a:t>Так</a:t>
            </a:r>
            <a:r>
              <a:rPr lang="uk-UA" dirty="0"/>
              <a:t>, гуманістичною є спроба вченого виявити потенціал особистісного зростання і самореалізації особистості. </a:t>
            </a:r>
            <a:endParaRPr lang="uk-UA" dirty="0" smtClean="0"/>
          </a:p>
          <a:p>
            <a:r>
              <a:rPr lang="uk-UA" dirty="0" smtClean="0"/>
              <a:t>Індивідуальний </a:t>
            </a:r>
            <a:r>
              <a:rPr lang="uk-UA" dirty="0"/>
              <a:t>підхід відбивається в прагненні </a:t>
            </a:r>
            <a:r>
              <a:rPr lang="uk-UA" dirty="0" err="1"/>
              <a:t>Оллпорта</a:t>
            </a:r>
            <a:r>
              <a:rPr lang="uk-UA" dirty="0"/>
              <a:t> зрозуміти і передбачити розвиток реальної, конкретної особистості. </a:t>
            </a:r>
            <a:r>
              <a:rPr lang="uk-UA" dirty="0" err="1"/>
              <a:t>Оллпорт</a:t>
            </a:r>
            <a:r>
              <a:rPr lang="uk-UA" dirty="0"/>
              <a:t> переконаний у тому, що поведінка людини завжди є результатом тієї або іншої конфігурації особистісних рис</a:t>
            </a:r>
          </a:p>
        </p:txBody>
      </p:sp>
    </p:spTree>
    <p:extLst>
      <p:ext uri="{BB962C8B-B14F-4D97-AF65-F5344CB8AC3E}">
        <p14:creationId xmlns:p14="http://schemas.microsoft.com/office/powerpoint/2010/main" val="5986018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Розвиток операційного мислення, за теорією </a:t>
            </a:r>
            <a:r>
              <a:rPr lang="uk-UA" sz="1800" dirty="0" err="1"/>
              <a:t>Піаже</a:t>
            </a:r>
            <a:r>
              <a:rPr lang="uk-UA" sz="1800" dirty="0"/>
              <a:t>, знаменує завершення інтелектуального розвитку, однак не всі люди досягають стадії формальних операцій. Це властиво лише </a:t>
            </a:r>
            <a:r>
              <a:rPr lang="uk-UA" sz="1800" dirty="0" err="1"/>
              <a:t>високорозвинутим</a:t>
            </a:r>
            <a:r>
              <a:rPr lang="uk-UA" sz="1800" dirty="0"/>
              <a:t> в інтелектуальному плані індивідам.</a:t>
            </a:r>
          </a:p>
          <a:p>
            <a:r>
              <a:rPr lang="uk-UA" sz="1800" dirty="0"/>
              <a:t>Вагомим вкладом у психологію були експерименти </a:t>
            </a:r>
            <a:r>
              <a:rPr lang="uk-UA" sz="1800" dirty="0" err="1"/>
              <a:t>Піаже</a:t>
            </a:r>
            <a:r>
              <a:rPr lang="uk-UA" sz="1800" dirty="0"/>
              <a:t> по дослідженню егоцентризму. Так, </a:t>
            </a:r>
            <a:r>
              <a:rPr lang="uk-UA" sz="1800" dirty="0" err="1"/>
              <a:t>Піаже</a:t>
            </a:r>
            <a:r>
              <a:rPr lang="uk-UA" sz="1800" dirty="0"/>
              <a:t> ставив дітям прості питання, де потрібно було розглянути ситуацію з точки зору іншої людини. </a:t>
            </a:r>
            <a:endParaRPr lang="uk-UA" sz="1800" dirty="0" smtClean="0"/>
          </a:p>
          <a:p>
            <a:r>
              <a:rPr lang="uk-UA" sz="1800" dirty="0" smtClean="0"/>
              <a:t>Наприклад</a:t>
            </a:r>
            <a:r>
              <a:rPr lang="uk-UA" sz="1800" dirty="0"/>
              <a:t>, він запитував дитину, скільки у неї братів і, почувши відповідь: «У мене два брати» - задавав дитині наступне питання: «А скільки братів у твого старшого брата?» Як правило, діти не могли правильно відповісти на це питання і відповідали, що у старшого брата лише один брат, забуваючи при цьому себе.</a:t>
            </a:r>
          </a:p>
        </p:txBody>
      </p:sp>
    </p:spTree>
    <p:extLst>
      <p:ext uri="{BB962C8B-B14F-4D97-AF65-F5344CB8AC3E}">
        <p14:creationId xmlns:p14="http://schemas.microsoft.com/office/powerpoint/2010/main" val="26303161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Складнішим був наступний експеримент, у якому дітям пропонувався макет з трьома горами, на вершинах яких були розташовані різні предмети – млин, будинок, дерево. </a:t>
            </a:r>
            <a:endParaRPr lang="uk-UA" sz="1800" dirty="0" smtClean="0"/>
          </a:p>
          <a:p>
            <a:r>
              <a:rPr lang="uk-UA" sz="1800" dirty="0" smtClean="0"/>
              <a:t>Дітям </a:t>
            </a:r>
            <a:r>
              <a:rPr lang="uk-UA" sz="1800" dirty="0"/>
              <a:t>показували декілька фотографій макету і просили вибрати ту з них, на якій усі три гори розташовані так, як їх бачить дитина. </a:t>
            </a:r>
            <a:endParaRPr lang="uk-UA" sz="1800" dirty="0" smtClean="0"/>
          </a:p>
          <a:p>
            <a:r>
              <a:rPr lang="uk-UA" sz="1800" dirty="0" smtClean="0"/>
              <a:t>Це </a:t>
            </a:r>
            <a:r>
              <a:rPr lang="uk-UA" sz="1800" dirty="0"/>
              <a:t>завдання виконували навіть маленькі, 3-4*річні діти. </a:t>
            </a:r>
            <a:endParaRPr lang="uk-UA" sz="1800" dirty="0" smtClean="0"/>
          </a:p>
          <a:p>
            <a:r>
              <a:rPr lang="uk-UA" sz="1800" dirty="0" smtClean="0"/>
              <a:t>Після </a:t>
            </a:r>
            <a:r>
              <a:rPr lang="uk-UA" sz="1800" dirty="0"/>
              <a:t>цього, з іншого боку макету ставили ляльку, і експериментатор просив дитину вибрати ту фотографію, яка відповідає точці зору ляльки. </a:t>
            </a:r>
          </a:p>
        </p:txBody>
      </p:sp>
    </p:spTree>
    <p:extLst>
      <p:ext uri="{BB962C8B-B14F-4D97-AF65-F5344CB8AC3E}">
        <p14:creationId xmlns:p14="http://schemas.microsoft.com/office/powerpoint/2010/main" val="23492681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З цим завданням діти вже не могли впоратися, причому, як правило, навіть 6-7-річні діти знову вибирали ту фотографію, яка відображала їх позицію перед макетом, але не позицію ляльки або іншої людини. </a:t>
            </a:r>
            <a:endParaRPr lang="uk-UA" sz="1800" dirty="0" smtClean="0"/>
          </a:p>
          <a:p>
            <a:r>
              <a:rPr lang="uk-UA" sz="1800" dirty="0" smtClean="0"/>
              <a:t>Ці </a:t>
            </a:r>
            <a:r>
              <a:rPr lang="uk-UA" sz="1800" dirty="0"/>
              <a:t>експерименти дозволили </a:t>
            </a:r>
            <a:r>
              <a:rPr lang="uk-UA" sz="1800" dirty="0" err="1"/>
              <a:t>Піаже</a:t>
            </a:r>
            <a:r>
              <a:rPr lang="uk-UA" sz="1800" dirty="0"/>
              <a:t> зробити висновок про те, що дітям дошкільного віку важко стати на чужу точку зору, тобто вони егоцентричні.</a:t>
            </a:r>
          </a:p>
          <a:p>
            <a:r>
              <a:rPr lang="uk-UA" sz="1800" dirty="0"/>
              <a:t>Головне досягнення Ж. </a:t>
            </a:r>
            <a:r>
              <a:rPr lang="uk-UA" sz="1800" dirty="0" err="1"/>
              <a:t>Піаже</a:t>
            </a:r>
            <a:r>
              <a:rPr lang="uk-UA" sz="1800" dirty="0"/>
              <a:t> в тому, що він першим зрозумів, досліджував і виявив специфіку та якісну своєрідність дитячого мислення, показав, що мислення дитини відрізняється від мислення дорослої людини. Розроблені ним методи дослідження рівня розвитку інтелекту широко використовуються у сучасній практичній психології.</a:t>
            </a:r>
          </a:p>
        </p:txBody>
      </p:sp>
    </p:spTree>
    <p:extLst>
      <p:ext uri="{BB962C8B-B14F-4D97-AF65-F5344CB8AC3E}">
        <p14:creationId xmlns:p14="http://schemas.microsoft.com/office/powerpoint/2010/main" val="42187232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Особистісні </a:t>
            </a:r>
            <a:r>
              <a:rPr lang="uk-UA" b="1" dirty="0"/>
              <a:t>конструкти </a:t>
            </a:r>
            <a:r>
              <a:rPr lang="uk-UA" b="1" dirty="0" err="1"/>
              <a:t>Дж</a:t>
            </a:r>
            <a:r>
              <a:rPr lang="uk-UA" b="1" dirty="0"/>
              <a:t>. </a:t>
            </a:r>
            <a:r>
              <a:rPr lang="uk-UA" b="1" dirty="0" err="1"/>
              <a:t>Келлі</a:t>
            </a:r>
            <a:r>
              <a:rPr lang="uk-UA" b="1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Джордж </a:t>
            </a:r>
            <a:r>
              <a:rPr lang="uk-UA" sz="1800" dirty="0" err="1"/>
              <a:t>Келлі</a:t>
            </a:r>
            <a:r>
              <a:rPr lang="uk-UA" sz="1800" dirty="0"/>
              <a:t> (1905-1965) – один із засновників когнітивного напрямку у психології особистості вважає, що кожна людина – дослідник, який контролює, розуміє і передбачає свою поведінку, який робить висновок, базуючись на минулому досвіді і передбачає майбутнє. </a:t>
            </a:r>
            <a:endParaRPr lang="uk-UA" sz="1800" dirty="0" smtClean="0"/>
          </a:p>
          <a:p>
            <a:r>
              <a:rPr lang="uk-UA" sz="1800" dirty="0" smtClean="0"/>
              <a:t>Терміни</a:t>
            </a:r>
            <a:r>
              <a:rPr lang="uk-UA" sz="1800" dirty="0"/>
              <a:t>, які люди використовують для розуміння один одного, для опису себе і своєї позиції, одержали назву особистісних конструктів. </a:t>
            </a:r>
          </a:p>
          <a:p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387719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Особистісні </a:t>
            </a:r>
            <a:r>
              <a:rPr lang="uk-UA" b="1" dirty="0"/>
              <a:t>конструкти </a:t>
            </a:r>
            <a:r>
              <a:rPr lang="uk-UA" b="1" dirty="0" err="1"/>
              <a:t>Дж</a:t>
            </a:r>
            <a:r>
              <a:rPr lang="uk-UA" b="1" dirty="0"/>
              <a:t>. </a:t>
            </a:r>
            <a:r>
              <a:rPr lang="uk-UA" b="1" dirty="0" err="1"/>
              <a:t>Келлі</a:t>
            </a:r>
            <a:r>
              <a:rPr lang="uk-UA" b="1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Особистісний конструкт – це ідея або думка, яку людина використовує, щоб усвідомити, пояснити чи передбачити свою поведінку. </a:t>
            </a:r>
            <a:endParaRPr lang="uk-UA" sz="1800" dirty="0" smtClean="0"/>
          </a:p>
          <a:p>
            <a:r>
              <a:rPr lang="uk-UA" sz="1800" dirty="0" smtClean="0"/>
              <a:t>Приклади </a:t>
            </a:r>
            <a:r>
              <a:rPr lang="uk-UA" sz="1800" dirty="0"/>
              <a:t>особистісних конструктів, які людина використовує у повсякденному житті: «врівноважений – неврівноважений», «розумний – безглуздий», «чоловічий – жіночий», «релігійний – атеїстичний» тощо.</a:t>
            </a:r>
          </a:p>
        </p:txBody>
      </p:sp>
    </p:spTree>
    <p:extLst>
      <p:ext uri="{BB962C8B-B14F-4D97-AF65-F5344CB8AC3E}">
        <p14:creationId xmlns:p14="http://schemas.microsoft.com/office/powerpoint/2010/main" val="25147366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Особистісні </a:t>
            </a:r>
            <a:r>
              <a:rPr lang="uk-UA" b="1" dirty="0"/>
              <a:t>конструкти </a:t>
            </a:r>
            <a:r>
              <a:rPr lang="uk-UA" b="1" dirty="0" err="1"/>
              <a:t>Дж</a:t>
            </a:r>
            <a:r>
              <a:rPr lang="uk-UA" b="1" dirty="0"/>
              <a:t>. </a:t>
            </a:r>
            <a:r>
              <a:rPr lang="uk-UA" b="1" dirty="0" err="1"/>
              <a:t>Келлі</a:t>
            </a:r>
            <a:r>
              <a:rPr lang="uk-UA" b="1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1800" dirty="0"/>
              <a:t>Таким чином, особистість – це система організованих особистих конструктів, у яких переробляється (сприймається й інтерпретується) особистий досвід людини. </a:t>
            </a:r>
            <a:endParaRPr lang="uk-UA" sz="1800" dirty="0" smtClean="0"/>
          </a:p>
          <a:p>
            <a:r>
              <a:rPr lang="uk-UA" sz="1800" dirty="0" smtClean="0"/>
              <a:t>Структура </a:t>
            </a:r>
            <a:r>
              <a:rPr lang="uk-UA" sz="1800" dirty="0"/>
              <a:t>особистості у рамках даного підходу розглядається як індивідуально своєрідна ієрархія конструктів. </a:t>
            </a:r>
            <a:endParaRPr lang="uk-UA" sz="1800" dirty="0" smtClean="0"/>
          </a:p>
          <a:p>
            <a:r>
              <a:rPr lang="uk-UA" sz="1800" dirty="0" smtClean="0"/>
              <a:t>Тобто</a:t>
            </a:r>
            <a:r>
              <a:rPr lang="uk-UA" sz="1800" dirty="0"/>
              <a:t>, система конструктів людини </a:t>
            </a:r>
            <a:r>
              <a:rPr lang="uk-UA" sz="1800" dirty="0" err="1"/>
              <a:t>організується</a:t>
            </a:r>
            <a:r>
              <a:rPr lang="uk-UA" sz="1800" dirty="0"/>
              <a:t> у пірамідальну структуру, де її складові (конструкти) знаходяться або у </a:t>
            </a:r>
            <a:r>
              <a:rPr lang="uk-UA" sz="1800" dirty="0" err="1"/>
              <a:t>суперординатній</a:t>
            </a:r>
            <a:r>
              <a:rPr lang="uk-UA" sz="1800" dirty="0"/>
              <a:t>, або у </a:t>
            </a:r>
            <a:r>
              <a:rPr lang="uk-UA" sz="1800" dirty="0" err="1"/>
              <a:t>субординатній</a:t>
            </a:r>
            <a:r>
              <a:rPr lang="uk-UA" sz="1800" dirty="0"/>
              <a:t> позиції. </a:t>
            </a:r>
            <a:endParaRPr lang="uk-UA" sz="1800" dirty="0" smtClean="0"/>
          </a:p>
          <a:p>
            <a:r>
              <a:rPr lang="uk-UA" sz="1800" dirty="0" smtClean="0"/>
              <a:t>Наприклад</a:t>
            </a:r>
            <a:r>
              <a:rPr lang="uk-UA" sz="1800" dirty="0"/>
              <a:t>, якщо зустрівши людину, ви відразу оцінюєте її з погляду того, чи є вона доброю або злою, і тільки потім – охайною або неохайною, то ваш конструкт «обрий-злий» є </a:t>
            </a:r>
            <a:r>
              <a:rPr lang="uk-UA" sz="1800" dirty="0" err="1"/>
              <a:t>суперординатним</a:t>
            </a:r>
            <a:r>
              <a:rPr lang="uk-UA" sz="1800" dirty="0"/>
              <a:t>, а «охайний – неохайний» - </a:t>
            </a:r>
            <a:r>
              <a:rPr lang="uk-UA" sz="1800" dirty="0" err="1"/>
              <a:t>субординатиим</a:t>
            </a:r>
            <a:r>
              <a:rPr lang="uk-UA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3748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Особистісні </a:t>
            </a:r>
            <a:r>
              <a:rPr lang="uk-UA" b="1" dirty="0"/>
              <a:t>конструкти </a:t>
            </a:r>
            <a:r>
              <a:rPr lang="uk-UA" b="1" dirty="0" err="1"/>
              <a:t>Дж</a:t>
            </a:r>
            <a:r>
              <a:rPr lang="uk-UA" b="1" dirty="0"/>
              <a:t>. </a:t>
            </a:r>
            <a:r>
              <a:rPr lang="uk-UA" b="1" dirty="0" err="1"/>
              <a:t>Келлі</a:t>
            </a:r>
            <a:r>
              <a:rPr lang="uk-UA" b="1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Кожний конструкт має «дихотомію» (два полюси): «спортивний-неспортивний», «стриманий-нестриманий» тощо. </a:t>
            </a:r>
            <a:endParaRPr lang="uk-UA" sz="1800" dirty="0" smtClean="0"/>
          </a:p>
          <a:p>
            <a:r>
              <a:rPr lang="uk-UA" sz="1800" dirty="0" smtClean="0"/>
              <a:t>Людина </a:t>
            </a:r>
            <a:r>
              <a:rPr lang="uk-UA" sz="1800" dirty="0"/>
              <a:t>вибирає той полюс дихотомічного конструкта, той результат, який має кращу прогностичну цінність. </a:t>
            </a:r>
            <a:endParaRPr lang="uk-UA" sz="1800" dirty="0" smtClean="0"/>
          </a:p>
          <a:p>
            <a:r>
              <a:rPr lang="uk-UA" sz="1800" dirty="0" smtClean="0"/>
              <a:t>Одні </a:t>
            </a:r>
            <a:r>
              <a:rPr lang="uk-UA" sz="1800" dirty="0"/>
              <a:t>конструкти придатні для використання лише у вузькому колі подій (конструкт «спортивний-неспортивний»), тоді як інші мають широкий діапазон застосування (наприклад, конструкт «добрий-злий»).</a:t>
            </a:r>
          </a:p>
        </p:txBody>
      </p:sp>
    </p:spTree>
    <p:extLst>
      <p:ext uri="{BB962C8B-B14F-4D97-AF65-F5344CB8AC3E}">
        <p14:creationId xmlns:p14="http://schemas.microsoft.com/office/powerpoint/2010/main" val="26401523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Особистісні </a:t>
            </a:r>
            <a:r>
              <a:rPr lang="uk-UA" b="1" dirty="0"/>
              <a:t>конструкти </a:t>
            </a:r>
            <a:r>
              <a:rPr lang="uk-UA" b="1" dirty="0" err="1"/>
              <a:t>Дж</a:t>
            </a:r>
            <a:r>
              <a:rPr lang="uk-UA" b="1" dirty="0"/>
              <a:t>. </a:t>
            </a:r>
            <a:r>
              <a:rPr lang="uk-UA" b="1" dirty="0" err="1"/>
              <a:t>Келлі</a:t>
            </a:r>
            <a:r>
              <a:rPr lang="uk-UA" b="1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Відповідно до даної метафори, </a:t>
            </a:r>
            <a:r>
              <a:rPr lang="uk-UA" sz="1800" dirty="0" err="1"/>
              <a:t>Келлі</a:t>
            </a:r>
            <a:r>
              <a:rPr lang="uk-UA" sz="1800" dirty="0"/>
              <a:t> описує людей як учених, котрі формулюють гіпотези про навколишній світ у формі особистісних конструктів, потім перевіряють свої припущення на практиці. </a:t>
            </a:r>
            <a:endParaRPr lang="uk-UA" sz="1800" dirty="0" smtClean="0"/>
          </a:p>
          <a:p>
            <a:r>
              <a:rPr lang="uk-UA" sz="1800" dirty="0" smtClean="0"/>
              <a:t>Якщо </a:t>
            </a:r>
            <a:r>
              <a:rPr lang="uk-UA" sz="1800" dirty="0"/>
              <a:t>конструкт допомагає чітко прогнозувати поведінку, людина збереже його надалі, і навпаки. </a:t>
            </a:r>
            <a:endParaRPr lang="uk-UA" sz="1800" dirty="0" smtClean="0"/>
          </a:p>
          <a:p>
            <a:r>
              <a:rPr lang="uk-UA" sz="1800" dirty="0" smtClean="0"/>
              <a:t>Отже</a:t>
            </a:r>
            <a:r>
              <a:rPr lang="uk-UA" sz="1800" dirty="0"/>
              <a:t>, дієвість конструкта перевіряється з погляду його прогностичної ефективності, а поведінка людини визначається тим, як людина прогнозує майбутні події. Змінити свої конструкти дуже важко, іноді неможливо, і тому людина прагне змінити інших людей, щоб ті відповідали її конструктам.</a:t>
            </a:r>
          </a:p>
        </p:txBody>
      </p:sp>
    </p:spTree>
    <p:extLst>
      <p:ext uri="{BB962C8B-B14F-4D97-AF65-F5344CB8AC3E}">
        <p14:creationId xmlns:p14="http://schemas.microsoft.com/office/powerpoint/2010/main" val="34229538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Особистісні </a:t>
            </a:r>
            <a:r>
              <a:rPr lang="uk-UA" b="1" dirty="0"/>
              <a:t>конструкти </a:t>
            </a:r>
            <a:r>
              <a:rPr lang="uk-UA" b="1" dirty="0" err="1"/>
              <a:t>Дж</a:t>
            </a:r>
            <a:r>
              <a:rPr lang="uk-UA" b="1" dirty="0"/>
              <a:t>. </a:t>
            </a:r>
            <a:r>
              <a:rPr lang="uk-UA" b="1" dirty="0" err="1"/>
              <a:t>Келлі</a:t>
            </a:r>
            <a:r>
              <a:rPr lang="uk-UA" b="1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Психічні розлади виникають у людини тоді, коли не спрацьовують особистісні конструкти – людина не може прогнозувати події, потерпає від невдач. </a:t>
            </a:r>
            <a:endParaRPr lang="uk-UA" sz="1800" dirty="0" smtClean="0"/>
          </a:p>
          <a:p>
            <a:r>
              <a:rPr lang="uk-UA" sz="1800" dirty="0" smtClean="0"/>
              <a:t>Коли </a:t>
            </a:r>
            <a:r>
              <a:rPr lang="uk-UA" sz="1800" dirty="0"/>
              <a:t>людина переживає труднощі у прийнятті навіть дріб’язкових рішень – виникає депресія. </a:t>
            </a:r>
            <a:endParaRPr lang="uk-UA" sz="1800" dirty="0" smtClean="0"/>
          </a:p>
          <a:p>
            <a:r>
              <a:rPr lang="uk-UA" sz="1800" dirty="0" smtClean="0"/>
              <a:t>Задача </a:t>
            </a:r>
            <a:r>
              <a:rPr lang="uk-UA" sz="1800" dirty="0"/>
              <a:t>терапевта допомогти людям змінити конструкти, апробувати нові гіпотези, інтерпретувати ситуацію і стати більш ефективною людиною.</a:t>
            </a:r>
          </a:p>
        </p:txBody>
      </p:sp>
    </p:spTree>
    <p:extLst>
      <p:ext uri="{BB962C8B-B14F-4D97-AF65-F5344CB8AC3E}">
        <p14:creationId xmlns:p14="http://schemas.microsoft.com/office/powerpoint/2010/main" val="16474038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Особистісні </a:t>
            </a:r>
            <a:r>
              <a:rPr lang="uk-UA" b="1" dirty="0"/>
              <a:t>конструкти </a:t>
            </a:r>
            <a:r>
              <a:rPr lang="uk-UA" b="1" dirty="0" err="1"/>
              <a:t>Дж</a:t>
            </a:r>
            <a:r>
              <a:rPr lang="uk-UA" b="1" dirty="0"/>
              <a:t>. </a:t>
            </a:r>
            <a:r>
              <a:rPr lang="uk-UA" b="1" dirty="0" err="1"/>
              <a:t>Келлі</a:t>
            </a:r>
            <a:r>
              <a:rPr lang="uk-UA" b="1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Люди розрізняються за змістом і кількістю доступних їм конструктів, за складністю організації системи конструктів і тим, наскільки ці системи відкриті змінам. </a:t>
            </a:r>
            <a:endParaRPr lang="uk-UA" sz="1800" dirty="0" smtClean="0"/>
          </a:p>
          <a:p>
            <a:r>
              <a:rPr lang="uk-UA" sz="1800" dirty="0" smtClean="0"/>
              <a:t>Джордж </a:t>
            </a:r>
            <a:r>
              <a:rPr lang="uk-UA" sz="1800" dirty="0" err="1"/>
              <a:t>Келлі</a:t>
            </a:r>
            <a:r>
              <a:rPr lang="uk-UA" sz="1800" dirty="0"/>
              <a:t> виділяє два типи особистостей: когнітивно складна (особистість, у якої є велика кількість конструктів) і когнітивно проста (з невеликою кількістю конструктів).</a:t>
            </a:r>
          </a:p>
        </p:txBody>
      </p:sp>
    </p:spTree>
    <p:extLst>
      <p:ext uri="{BB962C8B-B14F-4D97-AF65-F5344CB8AC3E}">
        <p14:creationId xmlns:p14="http://schemas.microsoft.com/office/powerpoint/2010/main" val="7452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3243834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Ганс </a:t>
            </a:r>
            <a:r>
              <a:rPr lang="uk-UA" dirty="0" err="1"/>
              <a:t>Айзенк</a:t>
            </a:r>
            <a:r>
              <a:rPr lang="uk-UA" dirty="0"/>
              <a:t> і Раймонд </a:t>
            </a:r>
            <a:r>
              <a:rPr lang="uk-UA" dirty="0" err="1"/>
              <a:t>Кеттел</a:t>
            </a:r>
            <a:r>
              <a:rPr lang="uk-UA" dirty="0"/>
              <a:t>, використовуючи складну психометричну техніку факторного аналізу, намагалися показати, як базисна структура рис особистості впливає на поведінкові реакції індивіда. </a:t>
            </a:r>
            <a:endParaRPr lang="uk-UA" dirty="0" smtClean="0"/>
          </a:p>
          <a:p>
            <a:r>
              <a:rPr lang="uk-UA" dirty="0" smtClean="0"/>
              <a:t>Для </a:t>
            </a:r>
            <a:r>
              <a:rPr lang="uk-UA" dirty="0"/>
              <a:t>Айзенка в особистості надзвичайно важливі три основні параметри: інтроверсія – екстраверсія, стабільність – нейротизм, </a:t>
            </a:r>
            <a:r>
              <a:rPr lang="uk-UA" dirty="0" err="1"/>
              <a:t>психотизм</a:t>
            </a:r>
            <a:r>
              <a:rPr lang="uk-UA" dirty="0"/>
              <a:t> – сила </a:t>
            </a:r>
            <a:r>
              <a:rPr lang="uk-UA" dirty="0" err="1"/>
              <a:t>суперего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err="1" smtClean="0"/>
              <a:t>Кеттел</a:t>
            </a:r>
            <a:r>
              <a:rPr lang="uk-UA" dirty="0"/>
              <a:t>, на відміну від Айзенка, стверджує, що структуру особистості визначають принаймні 16 основних рис.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8955199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Особистісні </a:t>
            </a:r>
            <a:r>
              <a:rPr lang="uk-UA" b="1" dirty="0"/>
              <a:t>конструкти </a:t>
            </a:r>
            <a:r>
              <a:rPr lang="uk-UA" b="1" dirty="0" err="1"/>
              <a:t>Дж</a:t>
            </a:r>
            <a:r>
              <a:rPr lang="uk-UA" b="1" dirty="0"/>
              <a:t>. </a:t>
            </a:r>
            <a:r>
              <a:rPr lang="uk-UA" b="1" dirty="0" err="1"/>
              <a:t>Келлі</a:t>
            </a:r>
            <a:r>
              <a:rPr lang="uk-UA" b="1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Когнітивно прості особистості розглядають інших людей та довколишній світ, базуючись на невеликій кількості конструктів. </a:t>
            </a:r>
            <a:endParaRPr lang="uk-UA" sz="1800" dirty="0" smtClean="0"/>
          </a:p>
          <a:p>
            <a:r>
              <a:rPr lang="uk-UA" sz="1800" dirty="0" smtClean="0"/>
              <a:t>Когнітивно </a:t>
            </a:r>
            <a:r>
              <a:rPr lang="uk-UA" sz="1800" dirty="0"/>
              <a:t>прості люди мають усталені погляди щодо інших людей, ігнорують інформацію, яка суперечить їхнім уявленням. </a:t>
            </a:r>
            <a:endParaRPr lang="uk-UA" sz="1800" dirty="0" smtClean="0"/>
          </a:p>
          <a:p>
            <a:r>
              <a:rPr lang="uk-UA" sz="1800" dirty="0" smtClean="0"/>
              <a:t>Вони </a:t>
            </a:r>
            <a:r>
              <a:rPr lang="uk-UA" sz="1800" dirty="0"/>
              <a:t>прості в спілкуванні, володіють бідним репертуаром соціальних ролей. </a:t>
            </a:r>
            <a:endParaRPr lang="uk-UA" sz="1800" dirty="0" smtClean="0"/>
          </a:p>
          <a:p>
            <a:r>
              <a:rPr lang="uk-UA" sz="1800" dirty="0" smtClean="0"/>
              <a:t>Когнітивно </a:t>
            </a:r>
            <a:r>
              <a:rPr lang="uk-UA" sz="1800" dirty="0"/>
              <a:t>прості суб’єкти не помічають відмінностей між собою та іншими людьми, вони прагнуть знайти підтвердження тому, що інші схожі на них, їхні соціальні прогнози неефективні.</a:t>
            </a:r>
          </a:p>
        </p:txBody>
      </p:sp>
    </p:spTree>
    <p:extLst>
      <p:ext uri="{BB962C8B-B14F-4D97-AF65-F5344CB8AC3E}">
        <p14:creationId xmlns:p14="http://schemas.microsoft.com/office/powerpoint/2010/main" val="12332461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Особистісні </a:t>
            </a:r>
            <a:r>
              <a:rPr lang="uk-UA" b="1" dirty="0"/>
              <a:t>конструкти </a:t>
            </a:r>
            <a:r>
              <a:rPr lang="uk-UA" b="1" dirty="0" err="1"/>
              <a:t>Дж</a:t>
            </a:r>
            <a:r>
              <a:rPr lang="uk-UA" b="1" dirty="0"/>
              <a:t>. </a:t>
            </a:r>
            <a:r>
              <a:rPr lang="uk-UA" b="1" dirty="0" err="1"/>
              <a:t>Келлі</a:t>
            </a:r>
            <a:r>
              <a:rPr lang="uk-UA" b="1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Когнітивно складними вважають тих людей, які використовують достатньо складну і диференційовану систему конструктів. </a:t>
            </a:r>
            <a:endParaRPr lang="uk-UA" sz="1800" dirty="0" smtClean="0"/>
          </a:p>
          <a:p>
            <a:r>
              <a:rPr lang="uk-UA" sz="1800" dirty="0" smtClean="0"/>
              <a:t>Вони </a:t>
            </a:r>
            <a:r>
              <a:rPr lang="uk-UA" sz="1800" dirty="0"/>
              <a:t>чітко розрізняють себе та інших, розглядають людей у багатьох ракурсах, їхні уявлення про інших складні та диференційовані, вони помічають тонкі нюанси поведінки інших людей, не ігнорують різноманітні суперечності, їхні соціальні прогнози значно надійніші.</a:t>
            </a:r>
          </a:p>
        </p:txBody>
      </p:sp>
    </p:spTree>
    <p:extLst>
      <p:ext uri="{BB962C8B-B14F-4D97-AF65-F5344CB8AC3E}">
        <p14:creationId xmlns:p14="http://schemas.microsoft.com/office/powerpoint/2010/main" val="21403109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8734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uk-UA" sz="1800" dirty="0" err="1"/>
              <a:t>Когнітівно</a:t>
            </a:r>
            <a:r>
              <a:rPr lang="uk-UA" sz="1800" dirty="0"/>
              <a:t> складна особистість, у порівнянні з когнітивно простою, відрізняється наступними характеристиками: </a:t>
            </a:r>
            <a:endParaRPr lang="uk-UA" sz="1800" dirty="0" smtClean="0"/>
          </a:p>
          <a:p>
            <a:pPr marL="109728" indent="0">
              <a:buNone/>
            </a:pPr>
            <a:endParaRPr lang="uk-UA" sz="1800" dirty="0" smtClean="0"/>
          </a:p>
          <a:p>
            <a:pPr marL="452628" indent="-342900">
              <a:buAutoNum type="arabicParenR"/>
            </a:pPr>
            <a:r>
              <a:rPr lang="uk-UA" sz="1800" dirty="0" smtClean="0"/>
              <a:t>має </a:t>
            </a:r>
            <a:r>
              <a:rPr lang="uk-UA" sz="1800" dirty="0"/>
              <a:t>краще психічне здоров’я; </a:t>
            </a:r>
            <a:endParaRPr lang="uk-UA" sz="1800" dirty="0" smtClean="0"/>
          </a:p>
          <a:p>
            <a:pPr marL="452628" indent="-342900">
              <a:buAutoNum type="arabicParenR"/>
            </a:pPr>
            <a:r>
              <a:rPr lang="uk-UA" sz="1800" dirty="0" smtClean="0"/>
              <a:t>краще </a:t>
            </a:r>
            <a:r>
              <a:rPr lang="uk-UA" sz="1800" dirty="0"/>
              <a:t>справляється зі </a:t>
            </a:r>
            <a:r>
              <a:rPr lang="uk-UA" sz="1800" dirty="0" smtClean="0"/>
              <a:t>стресом;</a:t>
            </a:r>
          </a:p>
          <a:p>
            <a:pPr marL="452628" indent="-342900">
              <a:buAutoNum type="arabicParenR"/>
            </a:pPr>
            <a:r>
              <a:rPr lang="uk-UA" sz="1800" dirty="0" smtClean="0"/>
              <a:t>має </a:t>
            </a:r>
            <a:r>
              <a:rPr lang="uk-UA" sz="1800" dirty="0"/>
              <a:t>вищий рівень </a:t>
            </a:r>
            <a:r>
              <a:rPr lang="uk-UA" sz="1800" dirty="0" err="1" smtClean="0"/>
              <a:t>самоооцінки</a:t>
            </a:r>
            <a:r>
              <a:rPr lang="uk-UA" sz="1800" dirty="0" smtClean="0"/>
              <a:t>;</a:t>
            </a:r>
          </a:p>
          <a:p>
            <a:pPr marL="452628" indent="-342900">
              <a:buAutoNum type="arabicParenR"/>
            </a:pPr>
            <a:r>
              <a:rPr lang="uk-UA" sz="1800" dirty="0" smtClean="0"/>
              <a:t>більш </a:t>
            </a:r>
            <a:r>
              <a:rPr lang="uk-UA" sz="1800" dirty="0"/>
              <a:t>адаптивна до нових ситуацій</a:t>
            </a:r>
            <a:r>
              <a:rPr lang="uk-UA" sz="1800" dirty="0" smtClean="0"/>
              <a:t>.</a:t>
            </a:r>
          </a:p>
          <a:p>
            <a:pPr marL="109728" indent="0">
              <a:buNone/>
            </a:pPr>
            <a:endParaRPr lang="uk-UA" sz="1800" dirty="0"/>
          </a:p>
          <a:p>
            <a:pPr marL="109728" indent="0">
              <a:buNone/>
            </a:pPr>
            <a:r>
              <a:rPr lang="uk-UA" sz="1800" dirty="0"/>
              <a:t>Згідно теорії особистісних конструктів, двоє людей схожі одне на одного настільки, наскільки схожі їх системи конструктів. Більшість людей шукають друзів і коханих серед тих, чия когнітивна складність відповідає їхнім власним показникам. З віком люди стають більш когнітивно складними, і, відповідно, з віком </a:t>
            </a:r>
            <a:r>
              <a:rPr lang="uk-UA" sz="1800" dirty="0" err="1"/>
              <a:t>ускладнюється</a:t>
            </a:r>
            <a:r>
              <a:rPr lang="uk-UA" sz="1800" dirty="0"/>
              <a:t> і Я-концепція особистості. </a:t>
            </a:r>
          </a:p>
        </p:txBody>
      </p:sp>
    </p:spTree>
    <p:extLst>
      <p:ext uri="{BB962C8B-B14F-4D97-AF65-F5344CB8AC3E}">
        <p14:creationId xmlns:p14="http://schemas.microsoft.com/office/powerpoint/2010/main" val="4362781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87344"/>
          </a:xfrm>
        </p:spPr>
        <p:txBody>
          <a:bodyPr>
            <a:normAutofit/>
          </a:bodyPr>
          <a:lstStyle/>
          <a:p>
            <a:r>
              <a:rPr lang="uk-UA" sz="1800" dirty="0"/>
              <a:t>Когнітивна складність – бажана адаптивна риса, однак вона не є єдиним критерієм адаптивної </a:t>
            </a:r>
            <a:r>
              <a:rPr lang="uk-UA" sz="1800" dirty="0" err="1"/>
              <a:t>конструктної</a:t>
            </a:r>
            <a:r>
              <a:rPr lang="uk-UA" sz="1800" dirty="0"/>
              <a:t> системи. </a:t>
            </a:r>
            <a:endParaRPr lang="uk-UA" sz="1800" dirty="0" smtClean="0"/>
          </a:p>
          <a:p>
            <a:r>
              <a:rPr lang="uk-UA" sz="1800" dirty="0" smtClean="0"/>
              <a:t>Здоровий </a:t>
            </a:r>
            <a:r>
              <a:rPr lang="uk-UA" sz="1800" dirty="0"/>
              <a:t>розвиток особистості спирається на інтеграцію різноманітних конструктів.</a:t>
            </a:r>
          </a:p>
          <a:p>
            <a:r>
              <a:rPr lang="uk-UA" sz="1800" dirty="0" err="1"/>
              <a:t>Келлі</a:t>
            </a:r>
            <a:r>
              <a:rPr lang="uk-UA" sz="1800" dirty="0"/>
              <a:t> заклав міцний гуманістичний фундамент своєю працею, прийнявши центральним положенням те, що люди здатні до постійного самооновлення. </a:t>
            </a:r>
            <a:endParaRPr lang="uk-UA" sz="1800" dirty="0" smtClean="0"/>
          </a:p>
          <a:p>
            <a:r>
              <a:rPr lang="uk-UA" sz="1800" dirty="0" smtClean="0"/>
              <a:t>Оскільки </a:t>
            </a:r>
            <a:r>
              <a:rPr lang="uk-UA" sz="1800" dirty="0"/>
              <a:t>люди конструюють зміст свого життя ще на ранніх етапах індивідуального розвитку, пізніше вони часто не усвідомлюють, що існує багато способів змінити себе і своє ставлення до світу. </a:t>
            </a:r>
            <a:endParaRPr lang="uk-UA" sz="1800" dirty="0" smtClean="0"/>
          </a:p>
          <a:p>
            <a:r>
              <a:rPr lang="uk-UA" sz="1800" dirty="0" smtClean="0"/>
              <a:t>Для </a:t>
            </a:r>
            <a:r>
              <a:rPr lang="uk-UA" sz="1800" dirty="0"/>
              <a:t>сприймання реальності органічно властива гнучкість. </a:t>
            </a:r>
          </a:p>
        </p:txBody>
      </p:sp>
    </p:spTree>
    <p:extLst>
      <p:ext uri="{BB962C8B-B14F-4D97-AF65-F5344CB8AC3E}">
        <p14:creationId xmlns:p14="http://schemas.microsoft.com/office/powerpoint/2010/main" val="42487203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87344"/>
          </a:xfrm>
        </p:spPr>
        <p:txBody>
          <a:bodyPr>
            <a:normAutofit/>
          </a:bodyPr>
          <a:lstStyle/>
          <a:p>
            <a:r>
              <a:rPr lang="uk-UA" sz="1800" dirty="0"/>
              <a:t>У ній є місце для пошуку, творчості й відновлення. </a:t>
            </a:r>
            <a:endParaRPr lang="uk-UA" sz="1800" dirty="0" smtClean="0"/>
          </a:p>
          <a:p>
            <a:r>
              <a:rPr lang="uk-UA" sz="1800" dirty="0" smtClean="0"/>
              <a:t>У </a:t>
            </a:r>
            <a:r>
              <a:rPr lang="uk-UA" sz="1800" dirty="0"/>
              <a:t>будь-якому віці люди можуть реконструювати сприймання реальності. </a:t>
            </a:r>
            <a:endParaRPr lang="uk-UA" sz="1800" dirty="0" smtClean="0"/>
          </a:p>
          <a:p>
            <a:r>
              <a:rPr lang="uk-UA" sz="1800" dirty="0" smtClean="0"/>
              <a:t>Фактично</a:t>
            </a:r>
            <a:r>
              <a:rPr lang="uk-UA" sz="1800" dirty="0"/>
              <a:t>, теорія особистісних конструктів є психологією розуміння розмаїття поглядів особистості – розуміння, завдяки якому можна допомогти людині розв’язати її проблеми.</a:t>
            </a:r>
          </a:p>
        </p:txBody>
      </p:sp>
    </p:spTree>
    <p:extLst>
      <p:ext uri="{BB962C8B-B14F-4D97-AF65-F5344CB8AC3E}">
        <p14:creationId xmlns:p14="http://schemas.microsoft.com/office/powerpoint/2010/main" val="17543271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Погляди К. Левіна на особистість.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err="1"/>
              <a:t>Курт</a:t>
            </a:r>
            <a:r>
              <a:rPr lang="uk-UA" dirty="0"/>
              <a:t> Левін (1890-1947) – засновник психологічної теорії поля, яка становить собою метод аналізу життєвого простору як окремої людини, так і групи людей. </a:t>
            </a:r>
            <a:endParaRPr lang="uk-UA" dirty="0" smtClean="0"/>
          </a:p>
          <a:p>
            <a:r>
              <a:rPr lang="uk-UA" dirty="0" smtClean="0"/>
              <a:t>Для </a:t>
            </a:r>
            <a:r>
              <a:rPr lang="uk-UA" dirty="0"/>
              <a:t>опису психологічної реальності, побудови структури особистості і моделювання її поведінки у теорії поля використовуються засоби топології як розділу математики, що вивчає властивості і взаємне розташування геометричних фігур.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21033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Погляди К. Левіна на особистість.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Завдяки дослідженням Левіна та його колег такі поняття, як потреба, прагнення, когнітивна карта, намір, мотив, мета, когнітивний дисонанс, атрибуція та очікування зайняли гідне місце в психології. </a:t>
            </a:r>
            <a:endParaRPr lang="uk-UA" dirty="0" smtClean="0"/>
          </a:p>
          <a:p>
            <a:r>
              <a:rPr lang="uk-UA" dirty="0" smtClean="0"/>
              <a:t>Конструкти </a:t>
            </a:r>
            <a:r>
              <a:rPr lang="uk-UA" dirty="0"/>
              <a:t>теорії поля, які використовують у так званих діючих дослідженнях, сприяють осмисленню та розв’язанню найрізноманітніших проблем. </a:t>
            </a:r>
            <a:endParaRPr lang="uk-UA" dirty="0" smtClean="0"/>
          </a:p>
          <a:p>
            <a:r>
              <a:rPr lang="uk-UA" dirty="0" smtClean="0"/>
              <a:t>Саме </a:t>
            </a:r>
            <a:r>
              <a:rPr lang="uk-UA" dirty="0"/>
              <a:t>тому метод Левіна останнім часом часто використовують в освіті та інших сферах соціального життя.</a:t>
            </a:r>
          </a:p>
        </p:txBody>
      </p:sp>
    </p:spTree>
    <p:extLst>
      <p:ext uri="{BB962C8B-B14F-4D97-AF65-F5344CB8AC3E}">
        <p14:creationId xmlns:p14="http://schemas.microsoft.com/office/powerpoint/2010/main" val="39882304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Погляди К. Левіна на особистість.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Життєвий простір є ключовим поняттям у теорії поля </a:t>
            </a:r>
            <a:r>
              <a:rPr lang="uk-UA" dirty="0" err="1"/>
              <a:t>Курта</a:t>
            </a:r>
            <a:r>
              <a:rPr lang="uk-UA" dirty="0"/>
              <a:t> Левіна. </a:t>
            </a:r>
            <a:endParaRPr lang="uk-UA" dirty="0" smtClean="0"/>
          </a:p>
          <a:p>
            <a:r>
              <a:rPr lang="uk-UA" dirty="0" smtClean="0"/>
              <a:t>Зміст </a:t>
            </a:r>
            <a:r>
              <a:rPr lang="uk-UA" dirty="0"/>
              <a:t>цього </a:t>
            </a:r>
            <a:r>
              <a:rPr lang="uk-UA" dirty="0" err="1"/>
              <a:t>терміна</a:t>
            </a:r>
            <a:r>
              <a:rPr lang="uk-UA" dirty="0"/>
              <a:t> містить усю множину реальних і нереальних, актуальних, минулих і майбутніх подій, які перебувають у психологічному просторі індивіда на цей момент. </a:t>
            </a:r>
            <a:endParaRPr lang="uk-UA" dirty="0" smtClean="0"/>
          </a:p>
          <a:p>
            <a:r>
              <a:rPr lang="uk-UA" dirty="0" smtClean="0"/>
              <a:t>Загалом</a:t>
            </a:r>
            <a:r>
              <a:rPr lang="uk-UA" dirty="0"/>
              <a:t>, усе, що може зумовити поведінку особистості. </a:t>
            </a:r>
          </a:p>
        </p:txBody>
      </p:sp>
    </p:spTree>
    <p:extLst>
      <p:ext uri="{BB962C8B-B14F-4D97-AF65-F5344CB8AC3E}">
        <p14:creationId xmlns:p14="http://schemas.microsoft.com/office/powerpoint/2010/main" val="30916054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Погляди К. Левіна на особистість.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Виходячи з цього, поведінка – це функція особистості та її життєвого простору на даний момент часу. </a:t>
            </a:r>
            <a:endParaRPr lang="uk-UA" dirty="0" smtClean="0"/>
          </a:p>
          <a:p>
            <a:r>
              <a:rPr lang="uk-UA" dirty="0" smtClean="0"/>
              <a:t>Левін </a:t>
            </a:r>
            <a:r>
              <a:rPr lang="uk-UA" dirty="0"/>
              <a:t>визнавав наявність впливу непсихічних подій на поведінку людини. </a:t>
            </a:r>
            <a:endParaRPr lang="uk-UA" dirty="0" smtClean="0"/>
          </a:p>
          <a:p>
            <a:r>
              <a:rPr lang="uk-UA" dirty="0" smtClean="0"/>
              <a:t>Тому </a:t>
            </a:r>
            <a:r>
              <a:rPr lang="uk-UA" dirty="0"/>
              <a:t>навіть неусвідомлювані людиною впливи, пов’язані із соціально-економічними та фізіологічними чинниками, також включаються до аналізу її життєвого простору. </a:t>
            </a:r>
            <a:endParaRPr lang="uk-UA" dirty="0" smtClean="0"/>
          </a:p>
          <a:p>
            <a:r>
              <a:rPr lang="uk-UA" dirty="0" smtClean="0"/>
              <a:t>Іноді </a:t>
            </a:r>
            <a:r>
              <a:rPr lang="uk-UA" dirty="0"/>
              <a:t>життєвий простір називають психологічним.</a:t>
            </a:r>
          </a:p>
        </p:txBody>
      </p:sp>
    </p:spTree>
    <p:extLst>
      <p:ext uri="{BB962C8B-B14F-4D97-AF65-F5344CB8AC3E}">
        <p14:creationId xmlns:p14="http://schemas.microsoft.com/office/powerpoint/2010/main" val="18950065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Погляди К. Левіна на особистість.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Психологічне оточення – це феноменальний світ особистості, психічна енергія, що викликається потребами, переноситься на довколишні об’єкти, які стають валентними і починають притягувати або відштовхувати особистість. </a:t>
            </a:r>
            <a:endParaRPr lang="uk-UA" dirty="0" smtClean="0"/>
          </a:p>
          <a:p>
            <a:r>
              <a:rPr lang="uk-UA" dirty="0" smtClean="0"/>
              <a:t>Межа </a:t>
            </a:r>
            <a:r>
              <a:rPr lang="uk-UA" dirty="0"/>
              <a:t>між життєвим простором і зовнішнім світом у теорії поля нагадує швидше легку мембрану, ніж кам’яну стіну. Життєвий простір і зовнішній світ тісно пов’язані. </a:t>
            </a:r>
            <a:endParaRPr lang="uk-UA" dirty="0" smtClean="0"/>
          </a:p>
          <a:p>
            <a:r>
              <a:rPr lang="uk-UA" dirty="0" smtClean="0"/>
              <a:t>Зміни</a:t>
            </a:r>
            <a:r>
              <a:rPr lang="uk-UA" dirty="0"/>
              <a:t>, що відбуваються у зовнішньому світі, впливають на стан життєвого простору, а зміни життєвого простору – на зовнішній світ.</a:t>
            </a:r>
          </a:p>
        </p:txBody>
      </p:sp>
    </p:spTree>
    <p:extLst>
      <p:ext uri="{BB962C8B-B14F-4D97-AF65-F5344CB8AC3E}">
        <p14:creationId xmlns:p14="http://schemas.microsoft.com/office/powerpoint/2010/main" val="286078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3243834"/>
          </a:xfrm>
        </p:spPr>
        <p:txBody>
          <a:bodyPr>
            <a:normAutofit/>
          </a:bodyPr>
          <a:lstStyle/>
          <a:p>
            <a:r>
              <a:rPr lang="uk-UA" sz="2000" dirty="0"/>
              <a:t>Він вважає також, що для прогнозування поведінки можна виводити рівняння, ґрунтуючись на точних вимірах особистісних особливостей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Варто </a:t>
            </a:r>
            <a:r>
              <a:rPr lang="uk-UA" sz="2000" dirty="0"/>
              <a:t>зазначити, що далеко не всі психологи погоджуються щодо стабільності особистості. </a:t>
            </a:r>
            <a:endParaRPr lang="uk-UA" sz="2000" dirty="0" smtClean="0"/>
          </a:p>
          <a:p>
            <a:r>
              <a:rPr lang="uk-UA" sz="2000" dirty="0" smtClean="0"/>
              <a:t>Опоненти </a:t>
            </a:r>
            <a:r>
              <a:rPr lang="uk-UA" sz="2000" dirty="0"/>
              <a:t>цього підходу доводять, що поведінка людини з перебігом часу і у різних обставинах зберігає лише незначну постійність особистісних проявів. </a:t>
            </a:r>
          </a:p>
        </p:txBody>
      </p:sp>
    </p:spTree>
    <p:extLst>
      <p:ext uri="{BB962C8B-B14F-4D97-AF65-F5344CB8AC3E}">
        <p14:creationId xmlns:p14="http://schemas.microsoft.com/office/powerpoint/2010/main" val="29968065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Погляди К. Левіна на особистість.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Регіони і кордони. Психологічний простір складається з різних секторів, регіонів, які графічно зображають розділеними кордонами. </a:t>
            </a:r>
            <a:endParaRPr lang="uk-UA" dirty="0" smtClean="0"/>
          </a:p>
          <a:p>
            <a:r>
              <a:rPr lang="uk-UA" dirty="0" smtClean="0"/>
              <a:t>Кордони </a:t>
            </a:r>
            <a:r>
              <a:rPr lang="uk-UA" dirty="0"/>
              <a:t>володіють властивістю проникливості. </a:t>
            </a:r>
            <a:endParaRPr lang="uk-UA" dirty="0" smtClean="0"/>
          </a:p>
          <a:p>
            <a:r>
              <a:rPr lang="uk-UA" dirty="0" smtClean="0"/>
              <a:t>Факт </a:t>
            </a:r>
            <a:r>
              <a:rPr lang="uk-UA" dirty="0"/>
              <a:t>життєвого простору – все, що може усвідомити людина. </a:t>
            </a:r>
            <a:endParaRPr lang="uk-UA" dirty="0" smtClean="0"/>
          </a:p>
          <a:p>
            <a:r>
              <a:rPr lang="uk-UA" dirty="0" smtClean="0"/>
              <a:t>Подія </a:t>
            </a:r>
            <a:r>
              <a:rPr lang="uk-UA" dirty="0"/>
              <a:t>– результат взаємодії декількох фактів. </a:t>
            </a:r>
            <a:endParaRPr lang="uk-UA" dirty="0" smtClean="0"/>
          </a:p>
          <a:p>
            <a:r>
              <a:rPr lang="uk-UA" dirty="0" smtClean="0"/>
              <a:t>Кількість </a:t>
            </a:r>
            <a:r>
              <a:rPr lang="uk-UA" dirty="0"/>
              <a:t>секторів визначається кількістю фактів, які є на цей момент у життєвому просторі.</a:t>
            </a:r>
          </a:p>
        </p:txBody>
      </p:sp>
    </p:spTree>
    <p:extLst>
      <p:ext uri="{BB962C8B-B14F-4D97-AF65-F5344CB8AC3E}">
        <p14:creationId xmlns:p14="http://schemas.microsoft.com/office/powerpoint/2010/main" val="33392367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Погляди К. Левіна на особистість.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err="1"/>
              <a:t>Локомодації</a:t>
            </a:r>
            <a:r>
              <a:rPr lang="uk-UA" dirty="0"/>
              <a:t>. Зв’язок між регіонами здійснюється за допомогою </a:t>
            </a:r>
            <a:r>
              <a:rPr lang="uk-UA" dirty="0" err="1"/>
              <a:t>локомодації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err="1" smtClean="0"/>
              <a:t>Локомодації</a:t>
            </a:r>
            <a:r>
              <a:rPr lang="uk-UA" dirty="0" smtClean="0"/>
              <a:t> </a:t>
            </a:r>
            <a:r>
              <a:rPr lang="uk-UA" dirty="0"/>
              <a:t>(дії) можуть відбуватися і в реальному фізичному просторі, і в нереальному, уявному. </a:t>
            </a:r>
            <a:endParaRPr lang="uk-UA" dirty="0" smtClean="0"/>
          </a:p>
          <a:p>
            <a:r>
              <a:rPr lang="uk-UA" dirty="0" smtClean="0"/>
              <a:t>Функція </a:t>
            </a:r>
            <a:r>
              <a:rPr lang="uk-UA" dirty="0" err="1"/>
              <a:t>локомодації</a:t>
            </a:r>
            <a:r>
              <a:rPr lang="uk-UA" dirty="0"/>
              <a:t> полягає в регуляції напруження у життєвому просторі людини. </a:t>
            </a:r>
            <a:endParaRPr lang="uk-UA" dirty="0" smtClean="0"/>
          </a:p>
          <a:p>
            <a:r>
              <a:rPr lang="uk-UA" dirty="0" smtClean="0"/>
              <a:t>Рівень </a:t>
            </a:r>
            <a:r>
              <a:rPr lang="uk-UA" dirty="0"/>
              <a:t>напруження одного сектора може регулюватися за рахунок здійснення </a:t>
            </a:r>
            <a:r>
              <a:rPr lang="uk-UA" dirty="0" err="1"/>
              <a:t>локомодації</a:t>
            </a:r>
            <a:r>
              <a:rPr lang="uk-UA" dirty="0"/>
              <a:t> в іншому секторі. </a:t>
            </a:r>
            <a:endParaRPr lang="uk-UA" dirty="0" smtClean="0"/>
          </a:p>
          <a:p>
            <a:r>
              <a:rPr lang="uk-UA" dirty="0" smtClean="0"/>
              <a:t>Наприклад</a:t>
            </a:r>
            <a:r>
              <a:rPr lang="uk-UA" dirty="0"/>
              <a:t>, мрії можуть бути ірреальними </a:t>
            </a:r>
            <a:r>
              <a:rPr lang="uk-UA" dirty="0" err="1"/>
              <a:t>локомодаціями</a:t>
            </a:r>
            <a:r>
              <a:rPr lang="uk-UA" dirty="0"/>
              <a:t>, пов’язаними з регуляцією напруження, спричиненого потребами, які на цей момент часу неможливо задовольнити у фізичному просторі.</a:t>
            </a:r>
          </a:p>
        </p:txBody>
      </p:sp>
    </p:spTree>
    <p:extLst>
      <p:ext uri="{BB962C8B-B14F-4D97-AF65-F5344CB8AC3E}">
        <p14:creationId xmlns:p14="http://schemas.microsoft.com/office/powerpoint/2010/main" val="27286453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Погляди К. Левіна на особистість.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Тимчасова перспектива. </a:t>
            </a:r>
            <a:r>
              <a:rPr lang="uk-UA" dirty="0" err="1"/>
              <a:t>Курт</a:t>
            </a:r>
            <a:r>
              <a:rPr lang="uk-UA" dirty="0"/>
              <a:t> Левін порушив питання про існування одиниць психологічного часу різного масштабу, зумовленого масштабами життєвих ситуацій, які визначають межі «психологічного поля в цей момент». </a:t>
            </a:r>
            <a:endParaRPr lang="uk-UA" dirty="0" smtClean="0"/>
          </a:p>
          <a:p>
            <a:r>
              <a:rPr lang="uk-UA" dirty="0" smtClean="0"/>
              <a:t>Це </a:t>
            </a:r>
            <a:r>
              <a:rPr lang="uk-UA" dirty="0"/>
              <a:t>поле містить не лише реальне ставлення індивіда, а й його уявлення про своє минуле та майбутнє – бажання, страхи, мрії, плани та надії. </a:t>
            </a:r>
            <a:endParaRPr lang="uk-UA" dirty="0" smtClean="0"/>
          </a:p>
          <a:p>
            <a:r>
              <a:rPr lang="uk-UA" dirty="0" smtClean="0"/>
              <a:t>Усі </a:t>
            </a:r>
            <a:r>
              <a:rPr lang="uk-UA" dirty="0"/>
              <a:t>частини поля, попри їхню хронологічну різночасність, суб’єктивно </a:t>
            </a:r>
            <a:r>
              <a:rPr lang="uk-UA" dirty="0" err="1"/>
              <a:t>переживаються</a:t>
            </a:r>
            <a:r>
              <a:rPr lang="uk-UA" dirty="0"/>
              <a:t> як одночасні й однаковою мірою визначають поведінку людини.</a:t>
            </a:r>
          </a:p>
        </p:txBody>
      </p:sp>
    </p:spTree>
    <p:extLst>
      <p:ext uri="{BB962C8B-B14F-4D97-AF65-F5344CB8AC3E}">
        <p14:creationId xmlns:p14="http://schemas.microsoft.com/office/powerpoint/2010/main" val="28978404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Погляди К. Левіна на особистість.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Валентність. Ще один конструкт, який </a:t>
            </a:r>
            <a:r>
              <a:rPr lang="uk-UA" dirty="0" err="1"/>
              <a:t>Курт</a:t>
            </a:r>
            <a:r>
              <a:rPr lang="uk-UA" dirty="0"/>
              <a:t> Левін використовує для аналізу психічних феноменів, це валентність. </a:t>
            </a:r>
            <a:endParaRPr lang="uk-UA" dirty="0" smtClean="0"/>
          </a:p>
          <a:p>
            <a:r>
              <a:rPr lang="uk-UA" dirty="0" smtClean="0"/>
              <a:t>Під </a:t>
            </a:r>
            <a:r>
              <a:rPr lang="uk-UA" dirty="0"/>
              <a:t>валентністю він розуміє властивість об’єкта притягати або відштовхувати. </a:t>
            </a:r>
            <a:endParaRPr lang="uk-UA" dirty="0" smtClean="0"/>
          </a:p>
          <a:p>
            <a:r>
              <a:rPr lang="uk-UA" dirty="0" smtClean="0"/>
              <a:t>Тобто </a:t>
            </a:r>
            <a:r>
              <a:rPr lang="uk-UA" dirty="0"/>
              <a:t>йдеться про цінності регіону для людини. Регіон може притягати і мати позитивну валентність, або відштовхувати і мати негативну валентність. </a:t>
            </a:r>
            <a:endParaRPr lang="uk-UA" dirty="0" smtClean="0"/>
          </a:p>
          <a:p>
            <a:r>
              <a:rPr lang="uk-UA" dirty="0" smtClean="0"/>
              <a:t>Якщо </a:t>
            </a:r>
            <a:r>
              <a:rPr lang="uk-UA" dirty="0"/>
              <a:t>людина голодна, то їжа матиме для неї позитивну валентність, а якщо сита, то – нейтральну. Якщо ж індивід з’їв занадто багато, тоді їжа викликає у нього відразу і матиме негативну валентність.</a:t>
            </a:r>
          </a:p>
        </p:txBody>
      </p:sp>
    </p:spTree>
    <p:extLst>
      <p:ext uri="{BB962C8B-B14F-4D97-AF65-F5344CB8AC3E}">
        <p14:creationId xmlns:p14="http://schemas.microsoft.com/office/powerpoint/2010/main" val="28967883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Погляди К. Левіна на особистість.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На підставі конструкта валентності </a:t>
            </a:r>
            <a:r>
              <a:rPr lang="uk-UA" dirty="0" err="1"/>
              <a:t>Курт</a:t>
            </a:r>
            <a:r>
              <a:rPr lang="uk-UA" dirty="0"/>
              <a:t> Левін інтерпретує феномен внутрішньо-особистісного конфлікту. </a:t>
            </a:r>
            <a:endParaRPr lang="uk-UA" dirty="0" smtClean="0"/>
          </a:p>
          <a:p>
            <a:r>
              <a:rPr lang="uk-UA" dirty="0" smtClean="0"/>
              <a:t>За </a:t>
            </a:r>
            <a:r>
              <a:rPr lang="uk-UA" dirty="0"/>
              <a:t>його словами, конфлікт психологічно можна визначити як протидію приблизно рівних сил поля. </a:t>
            </a:r>
            <a:endParaRPr lang="uk-UA" dirty="0" smtClean="0"/>
          </a:p>
          <a:p>
            <a:r>
              <a:rPr lang="uk-UA" dirty="0" smtClean="0"/>
              <a:t>Для </a:t>
            </a:r>
            <a:r>
              <a:rPr lang="uk-UA" dirty="0"/>
              <a:t>рушійних сил (тобто для сил, пов’язаних із позитивною і негативною валентностями) він виокремлює три основних різновиди внутрішнього конфлікту:</a:t>
            </a:r>
          </a:p>
        </p:txBody>
      </p:sp>
    </p:spTree>
    <p:extLst>
      <p:ext uri="{BB962C8B-B14F-4D97-AF65-F5344CB8AC3E}">
        <p14:creationId xmlns:p14="http://schemas.microsoft.com/office/powerpoint/2010/main" val="39348630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Погляди К. Левіна на особистість.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24078" indent="-514350">
              <a:buAutoNum type="arabicPeriod"/>
            </a:pPr>
            <a:r>
              <a:rPr lang="uk-UA" dirty="0" smtClean="0"/>
              <a:t>Людина </a:t>
            </a:r>
            <a:r>
              <a:rPr lang="uk-UA" dirty="0"/>
              <a:t>перебуває між двома позитивними валентностями. їй необхідно вибрати між двома привабливими об’єктами. Сумніви зумовлені тим, що після здійснення вибору, мета може виглядати набагато менш привабливо, ніж у ситуації конфлікту</a:t>
            </a:r>
            <a:r>
              <a:rPr lang="uk-UA" dirty="0" smtClean="0"/>
              <a:t>.</a:t>
            </a:r>
          </a:p>
          <a:p>
            <a:pPr marL="109728" indent="0">
              <a:buNone/>
            </a:pPr>
            <a:endParaRPr lang="uk-UA" dirty="0"/>
          </a:p>
          <a:p>
            <a:pPr marL="109728" indent="0">
              <a:buNone/>
            </a:pPr>
            <a:r>
              <a:rPr lang="uk-UA" dirty="0"/>
              <a:t>2. Зіткнення з об’єктом, який має одночасно позитивну і негативну валентності («і хочеться, і страшно»). Поведінка людини в цій ситуації має характер «човника»: наближення – віддалення від об’єкта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51439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Погляди К. Левіна на особистість.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uk-UA" dirty="0" smtClean="0"/>
              <a:t>3</a:t>
            </a:r>
            <a:r>
              <a:rPr lang="uk-UA" dirty="0"/>
              <a:t>. Конфлікт між двома негативними валентностями (наприклад, між необхідністю виконання неприємної роботи та загрозою покарання). Енергетичні витрати в такому разі значно підвищуються, навіть якщо робота досить легка</a:t>
            </a:r>
            <a:r>
              <a:rPr lang="uk-UA" dirty="0" smtClean="0"/>
              <a:t>.</a:t>
            </a:r>
          </a:p>
          <a:p>
            <a:pPr marL="109728" indent="0">
              <a:buNone/>
            </a:pPr>
            <a:endParaRPr lang="uk-UA" dirty="0"/>
          </a:p>
          <a:p>
            <a:pPr marL="109728" indent="0">
              <a:buNone/>
            </a:pPr>
            <a:r>
              <a:rPr lang="uk-UA" dirty="0"/>
              <a:t>Таким чином, відповідно до теорії Левіна, поведінка людини в конфлікті пов’язана з валентністю об’єктів, розташованих у її психологічному </a:t>
            </a:r>
            <a:r>
              <a:rPr lang="uk-UA" dirty="0" smtClean="0"/>
              <a:t>полі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31796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Соціально-когнітивна </a:t>
            </a:r>
            <a:r>
              <a:rPr lang="uk-UA" b="1" dirty="0"/>
              <a:t>теорія А. Бандури.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/>
              <a:t>Одним із найвизначніших психологів сучасності є американський учений Альберт Бандура (1925). </a:t>
            </a:r>
            <a:endParaRPr lang="uk-UA" sz="2000" dirty="0" smtClean="0"/>
          </a:p>
          <a:p>
            <a:r>
              <a:rPr lang="uk-UA" sz="2000" dirty="0" smtClean="0"/>
              <a:t>На </a:t>
            </a:r>
            <a:r>
              <a:rPr lang="uk-UA" sz="2000" dirty="0"/>
              <a:t>відміну від радикальних </a:t>
            </a:r>
            <a:r>
              <a:rPr lang="uk-UA" sz="2000" dirty="0" err="1"/>
              <a:t>біхевіористів</a:t>
            </a:r>
            <a:r>
              <a:rPr lang="uk-UA" sz="2000" dirty="0"/>
              <a:t> він вважає, що особистість формують такі чинники: поведінка людини, її індивідуальні характеристики (особливо важливу роль тут грає мислення) та вплив навколишнього середовища. </a:t>
            </a:r>
            <a:endParaRPr lang="uk-UA" sz="2000" dirty="0" smtClean="0"/>
          </a:p>
          <a:p>
            <a:r>
              <a:rPr lang="uk-UA" sz="2000" dirty="0" smtClean="0"/>
              <a:t>Варто </a:t>
            </a:r>
            <a:r>
              <a:rPr lang="uk-UA" sz="2000" dirty="0"/>
              <a:t>зазначити, що у теорії Бандури велика увага надається здатності людини мислити та пізнавати і набагато менша </a:t>
            </a:r>
            <a:r>
              <a:rPr lang="uk-UA" sz="2000" dirty="0" err="1" smtClean="0"/>
              <a:t>фаторам</a:t>
            </a:r>
            <a:r>
              <a:rPr lang="uk-UA" sz="2000" dirty="0" smtClean="0"/>
              <a:t> </a:t>
            </a:r>
            <a:r>
              <a:rPr lang="uk-UA" sz="2000" dirty="0"/>
              <a:t>навколишнього середовища.</a:t>
            </a:r>
          </a:p>
        </p:txBody>
      </p:sp>
    </p:spTree>
    <p:extLst>
      <p:ext uri="{BB962C8B-B14F-4D97-AF65-F5344CB8AC3E}">
        <p14:creationId xmlns:p14="http://schemas.microsoft.com/office/powerpoint/2010/main" val="27808337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Соціально-когнітивна </a:t>
            </a:r>
            <a:r>
              <a:rPr lang="uk-UA" b="1" dirty="0"/>
              <a:t>теорія А. Бандури.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 fontScale="77500" lnSpcReduction="20000"/>
          </a:bodyPr>
          <a:lstStyle/>
          <a:p>
            <a:r>
              <a:rPr lang="uk-UA" sz="2000" dirty="0"/>
              <a:t>Людська поведінка, згідно соціально-когнітивної теорії, здебільшого засвоюється шляхом опанування певних патернів (зразків). </a:t>
            </a:r>
            <a:endParaRPr lang="uk-UA" sz="2000" dirty="0" smtClean="0"/>
          </a:p>
          <a:p>
            <a:r>
              <a:rPr lang="uk-UA" sz="2000" dirty="0" smtClean="0"/>
              <a:t>На </a:t>
            </a:r>
            <a:r>
              <a:rPr lang="uk-UA" sz="2000" dirty="0"/>
              <a:t>підставі численних досліджень учений прийшов до висновку, що людям не завжди потрібний для научіння власний досвід, вони можуть учитися і на чужому досвіді. </a:t>
            </a:r>
            <a:endParaRPr lang="uk-UA" sz="2000" dirty="0" smtClean="0"/>
          </a:p>
          <a:p>
            <a:r>
              <a:rPr lang="uk-UA" sz="2000" dirty="0" smtClean="0"/>
              <a:t>Научіння </a:t>
            </a:r>
            <a:r>
              <a:rPr lang="uk-UA" sz="2000" dirty="0"/>
              <a:t>способом спостереження необхідне в таких ситуаціях, коли власні помилки можуть призвести до досить неприємних або навіть фатальних наслідків. </a:t>
            </a:r>
            <a:endParaRPr lang="uk-UA" sz="2000" dirty="0" smtClean="0"/>
          </a:p>
          <a:p>
            <a:r>
              <a:rPr lang="uk-UA" sz="2000" dirty="0" smtClean="0"/>
              <a:t>За </a:t>
            </a:r>
            <a:r>
              <a:rPr lang="uk-UA" sz="2000" dirty="0"/>
              <a:t>допомогою вербальних і образних репрезентацій особистість аналізує, моделює і зберігає чужий досвід так, щоб він міг служити орієнтиром для майбутньої поведінки.</a:t>
            </a:r>
          </a:p>
        </p:txBody>
      </p:sp>
    </p:spTree>
    <p:extLst>
      <p:ext uri="{BB962C8B-B14F-4D97-AF65-F5344CB8AC3E}">
        <p14:creationId xmlns:p14="http://schemas.microsoft.com/office/powerpoint/2010/main" val="23143604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Соціально-когнітивна </a:t>
            </a:r>
            <a:r>
              <a:rPr lang="uk-UA" b="1" dirty="0"/>
              <a:t>теорія А. Бандури.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 lnSpcReduction="10000"/>
          </a:bodyPr>
          <a:lstStyle/>
          <a:p>
            <a:r>
              <a:rPr lang="uk-UA" sz="1800" dirty="0"/>
              <a:t>Бандура виявив, що в якості зразка для наслідування, ми вибираємо людей своєї статі і приблизно того ж віку, які з успіхом вирішують проблеми, аналогічні тим, що встають перед нами. </a:t>
            </a:r>
            <a:endParaRPr lang="uk-UA" sz="1800" dirty="0" smtClean="0"/>
          </a:p>
          <a:p>
            <a:r>
              <a:rPr lang="uk-UA" sz="1800" dirty="0" smtClean="0"/>
              <a:t>Було </a:t>
            </a:r>
            <a:r>
              <a:rPr lang="uk-UA" sz="1800" dirty="0"/>
              <a:t>помічено, що ми більш схильні імітувати поведінку тих людей, з якими контактуємо частіше. </a:t>
            </a:r>
            <a:endParaRPr lang="uk-UA" sz="1800" dirty="0" smtClean="0"/>
          </a:p>
          <a:p>
            <a:r>
              <a:rPr lang="uk-UA" sz="1800" dirty="0" smtClean="0"/>
              <a:t>Особливу </a:t>
            </a:r>
            <a:r>
              <a:rPr lang="uk-UA" sz="1800" dirty="0"/>
              <a:t>роль у формуванні зразків поведінки відіграють засоби масової інформації, які поширюють символічні моделі в широкому соціальному просторі.</a:t>
            </a:r>
          </a:p>
        </p:txBody>
      </p:sp>
    </p:spTree>
    <p:extLst>
      <p:ext uri="{BB962C8B-B14F-4D97-AF65-F5344CB8AC3E}">
        <p14:creationId xmlns:p14="http://schemas.microsoft.com/office/powerpoint/2010/main" val="208982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1. Диспозиційна теорія особистості Гордона </a:t>
            </a:r>
            <a:r>
              <a:rPr lang="uk-UA" sz="2800" b="1" dirty="0" err="1" smtClean="0"/>
              <a:t>Оллпорта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99666"/>
            <a:ext cx="8229600" cy="3243834"/>
          </a:xfrm>
        </p:spPr>
        <p:txBody>
          <a:bodyPr>
            <a:noAutofit/>
          </a:bodyPr>
          <a:lstStyle/>
          <a:p>
            <a:r>
              <a:rPr lang="uk-UA" sz="1800" dirty="0"/>
              <a:t>Гордон </a:t>
            </a:r>
            <a:r>
              <a:rPr lang="uk-UA" sz="1800" dirty="0" err="1"/>
              <a:t>Оллпорт</a:t>
            </a:r>
            <a:r>
              <a:rPr lang="uk-UA" sz="1800" dirty="0"/>
              <a:t> (1887-1967) вважав особистість відкритою системою, розвиток якої здійснюється у взаємозв’язку з іншими людьми. </a:t>
            </a:r>
            <a:endParaRPr lang="uk-UA" sz="1800" dirty="0" smtClean="0"/>
          </a:p>
          <a:p>
            <a:r>
              <a:rPr lang="uk-UA" sz="1800" dirty="0" smtClean="0"/>
              <a:t>Він </a:t>
            </a:r>
            <a:r>
              <a:rPr lang="uk-UA" sz="1800" dirty="0"/>
              <a:t>виходив з того, що людина перш за все соціальна, а не біологічна істота і тому не може розвиватися без контактів з людьми, з суспільством. </a:t>
            </a:r>
            <a:endParaRPr lang="uk-UA" sz="1800" dirty="0" smtClean="0"/>
          </a:p>
          <a:p>
            <a:r>
              <a:rPr lang="uk-UA" sz="1800" dirty="0" smtClean="0"/>
              <a:t>Звідси </a:t>
            </a:r>
            <a:r>
              <a:rPr lang="uk-UA" sz="1800" dirty="0"/>
              <a:t>його різке неприйняття положення психоаналізу про антагоністичні, ворожі стосунки між особистістю і суспільством. </a:t>
            </a:r>
            <a:endParaRPr lang="uk-UA" sz="1800" dirty="0" smtClean="0"/>
          </a:p>
          <a:p>
            <a:r>
              <a:rPr lang="uk-UA" sz="1800" dirty="0" err="1" smtClean="0"/>
              <a:t>Оллпорт</a:t>
            </a:r>
            <a:r>
              <a:rPr lang="uk-UA" sz="1800" dirty="0" smtClean="0"/>
              <a:t> </a:t>
            </a:r>
            <a:r>
              <a:rPr lang="uk-UA" sz="1800" dirty="0"/>
              <a:t>вважав, що взаємини особистості з суспільством є не прагненням до адаптації, а взаємодією. </a:t>
            </a:r>
          </a:p>
          <a:p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7458028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Соціально-когнітивна </a:t>
            </a:r>
            <a:r>
              <a:rPr lang="uk-UA" b="1" dirty="0"/>
              <a:t>теорія А. Бандури.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800" dirty="0"/>
              <a:t>Дослідження показали, що діти, як правило, імітують спочатку дорослих, а згодом тих одноліток, чия поведінка призвела до успіху. </a:t>
            </a:r>
            <a:endParaRPr lang="uk-UA" sz="1800" dirty="0" smtClean="0"/>
          </a:p>
          <a:p>
            <a:r>
              <a:rPr lang="uk-UA" sz="1800" dirty="0" smtClean="0"/>
              <a:t>Бандура </a:t>
            </a:r>
            <a:r>
              <a:rPr lang="uk-UA" sz="1800" dirty="0"/>
              <a:t>також виявив, що діти іноді імітують навіть ту поведінку, яка не мала успішного наслідку, тобто вони засвоюють нові моделі поведінки «про всяк випадок».</a:t>
            </a:r>
          </a:p>
        </p:txBody>
      </p:sp>
    </p:spTree>
    <p:extLst>
      <p:ext uri="{BB962C8B-B14F-4D97-AF65-F5344CB8AC3E}">
        <p14:creationId xmlns:p14="http://schemas.microsoft.com/office/powerpoint/2010/main" val="15414708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Соціально-когнітивна </a:t>
            </a:r>
            <a:r>
              <a:rPr lang="uk-UA" b="1" dirty="0"/>
              <a:t>теорія А. Бандури.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800" dirty="0"/>
              <a:t>Діти легко імітують також і агресивну поведінку. Так, батьки агресивних підлітків є для них зразком такої поведінки, заохочуючи їх до проявів агресії поза домівкою. </a:t>
            </a:r>
            <a:endParaRPr lang="uk-UA" sz="1800" dirty="0" smtClean="0"/>
          </a:p>
          <a:p>
            <a:r>
              <a:rPr lang="uk-UA" sz="1800" dirty="0" smtClean="0"/>
              <a:t>Дослідження </a:t>
            </a:r>
            <a:r>
              <a:rPr lang="uk-UA" sz="1800" dirty="0"/>
              <a:t>Бандурою причин агресивності в сім’ї продемонстрували роль імітації у формуванні певних моделей поведінки у дітей. </a:t>
            </a:r>
            <a:endParaRPr lang="uk-UA" sz="1800" dirty="0" smtClean="0"/>
          </a:p>
          <a:p>
            <a:r>
              <a:rPr lang="uk-UA" sz="1800" dirty="0" smtClean="0"/>
              <a:t>При </a:t>
            </a:r>
            <a:r>
              <a:rPr lang="uk-UA" sz="1800" dirty="0"/>
              <a:t>цьому, вчений прийшов до висновку про те, що разові підкріплення ефективніші (в усякому разі для розвитку агресії), ніж постійні.</a:t>
            </a:r>
          </a:p>
        </p:txBody>
      </p:sp>
    </p:spTree>
    <p:extLst>
      <p:ext uri="{BB962C8B-B14F-4D97-AF65-F5344CB8AC3E}">
        <p14:creationId xmlns:p14="http://schemas.microsoft.com/office/powerpoint/2010/main" val="118740895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Соціально-когнітивна </a:t>
            </a:r>
            <a:r>
              <a:rPr lang="uk-UA" b="1" dirty="0"/>
              <a:t>теорія А. Бандури.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800" dirty="0"/>
              <a:t>У соціально-когнітивній теорії передбачається, що научіння відбувається лише тоді, коли включаються детермінанти регуляції індивідуальної поведінки у формі двох видів підкріплень – «непрямого (зовнішнього) підкріплення» і «</a:t>
            </a:r>
            <a:r>
              <a:rPr lang="uk-UA" sz="1800" dirty="0" err="1"/>
              <a:t>самопідкріплення</a:t>
            </a:r>
            <a:r>
              <a:rPr lang="uk-UA" sz="1800" dirty="0"/>
              <a:t>». </a:t>
            </a:r>
            <a:endParaRPr lang="uk-UA" sz="1800" dirty="0" smtClean="0"/>
          </a:p>
          <a:p>
            <a:r>
              <a:rPr lang="uk-UA" sz="1800" dirty="0" smtClean="0"/>
              <a:t>Непряме </a:t>
            </a:r>
            <a:r>
              <a:rPr lang="uk-UA" sz="1800" dirty="0"/>
              <a:t>підкріплення виникає тоді, коли поведінка обраної «моделі» є ефективною. </a:t>
            </a:r>
          </a:p>
        </p:txBody>
      </p:sp>
    </p:spTree>
    <p:extLst>
      <p:ext uri="{BB962C8B-B14F-4D97-AF65-F5344CB8AC3E}">
        <p14:creationId xmlns:p14="http://schemas.microsoft.com/office/powerpoint/2010/main" val="15834161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Соціально-когнітивна </a:t>
            </a:r>
            <a:r>
              <a:rPr lang="uk-UA" b="1" dirty="0"/>
              <a:t>теорія А. Бандури.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 fontScale="92500" lnSpcReduction="20000"/>
          </a:bodyPr>
          <a:lstStyle/>
          <a:p>
            <a:r>
              <a:rPr lang="uk-UA" sz="1800" dirty="0"/>
              <a:t>Тобто, якщо поведінка обраної «моделі» нагороджується, а не карається, то її дії доцільно імітувати. </a:t>
            </a:r>
            <a:r>
              <a:rPr lang="uk-UA" sz="1800" dirty="0" err="1"/>
              <a:t>Самопідкріплення</a:t>
            </a:r>
            <a:r>
              <a:rPr lang="uk-UA" sz="1800" dirty="0"/>
              <a:t> у соціально-когнітивній теорії означає, що особистість сама себе заохочує і винагороджує, і цей процес вона здатна контролювати. </a:t>
            </a:r>
            <a:endParaRPr lang="uk-UA" sz="1800" dirty="0" smtClean="0"/>
          </a:p>
          <a:p>
            <a:r>
              <a:rPr lang="uk-UA" sz="1800" dirty="0" err="1" smtClean="0"/>
              <a:t>Самопідкріплення</a:t>
            </a:r>
            <a:r>
              <a:rPr lang="uk-UA" sz="1800" dirty="0" smtClean="0"/>
              <a:t> </a:t>
            </a:r>
            <a:r>
              <a:rPr lang="uk-UA" sz="1800" dirty="0"/>
              <a:t>особистість використовує кожного разу, досягаючи встановленої нею норми поведінки. Системи </a:t>
            </a:r>
            <a:r>
              <a:rPr lang="uk-UA" sz="1800" dirty="0" err="1"/>
              <a:t>самопідкріплення</a:t>
            </a:r>
            <a:r>
              <a:rPr lang="uk-UA" sz="1800" dirty="0"/>
              <a:t> засвоюються, на думку Бандури, на основі принципів научіння, ідентичних тим, які відповідають за засвоєння інших типів поведінки. Вченим було сформульовано висновок про те, що значну роль у соціальному </a:t>
            </a:r>
            <a:r>
              <a:rPr lang="uk-UA" sz="1800" dirty="0" err="1"/>
              <a:t>научінні</a:t>
            </a:r>
            <a:r>
              <a:rPr lang="uk-UA" sz="1800" dirty="0"/>
              <a:t> людини грають когнітивні процеси.</a:t>
            </a:r>
          </a:p>
        </p:txBody>
      </p:sp>
    </p:spTree>
    <p:extLst>
      <p:ext uri="{BB962C8B-B14F-4D97-AF65-F5344CB8AC3E}">
        <p14:creationId xmlns:p14="http://schemas.microsoft.com/office/powerpoint/2010/main" val="18677969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Соціально-когнітивна </a:t>
            </a:r>
            <a:r>
              <a:rPr lang="uk-UA" b="1" dirty="0"/>
              <a:t>теорія А. Бандури.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800" dirty="0"/>
              <a:t>Бандура звернув увагу на два важливі чинники навколишнього середовища, яким теоретики інших напрямів не надають належної уваги, випадкові зустрічі і випадкові події. </a:t>
            </a:r>
            <a:endParaRPr lang="uk-UA" sz="1800" dirty="0" smtClean="0"/>
          </a:p>
          <a:p>
            <a:r>
              <a:rPr lang="uk-UA" sz="1800" dirty="0" smtClean="0"/>
              <a:t>Вчений </a:t>
            </a:r>
            <a:r>
              <a:rPr lang="uk-UA" sz="1800" dirty="0"/>
              <a:t>вважає, що деякі незаплановані і несподівані події та зустрічі мають вирішальне значення для нашого життя.</a:t>
            </a:r>
          </a:p>
        </p:txBody>
      </p:sp>
    </p:spTree>
    <p:extLst>
      <p:ext uri="{BB962C8B-B14F-4D97-AF65-F5344CB8AC3E}">
        <p14:creationId xmlns:p14="http://schemas.microsoft.com/office/powerpoint/2010/main" val="6360060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Соціально-когнітивна </a:t>
            </a:r>
            <a:r>
              <a:rPr lang="uk-UA" b="1" dirty="0"/>
              <a:t>теорія А. Бандури.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 fontScale="92500" lnSpcReduction="10000"/>
          </a:bodyPr>
          <a:lstStyle/>
          <a:p>
            <a:r>
              <a:rPr lang="uk-UA" sz="1800" dirty="0"/>
              <a:t>Важливе місце у роботах Бандури мають поняття «саморегуляція», «самоконтроль» і «самоефективність». </a:t>
            </a:r>
            <a:endParaRPr lang="uk-UA" sz="1800" dirty="0" smtClean="0"/>
          </a:p>
          <a:p>
            <a:r>
              <a:rPr lang="uk-UA" sz="1800" dirty="0" smtClean="0"/>
              <a:t>Здатності </a:t>
            </a:r>
            <a:r>
              <a:rPr lang="uk-UA" sz="1800" dirty="0"/>
              <a:t>до саморегуляції відводиться провідна роль у </a:t>
            </a:r>
            <a:r>
              <a:rPr lang="uk-UA" sz="1800" dirty="0" err="1"/>
              <a:t>научінні</a:t>
            </a:r>
            <a:r>
              <a:rPr lang="uk-UA" sz="1800" dirty="0"/>
              <a:t> й організації поведінки особистості. Виділяються три компоненти саморегуляції поведінки: самоспостереження, самооцінка і самозвіт. </a:t>
            </a:r>
            <a:endParaRPr lang="uk-UA" sz="1800" dirty="0" smtClean="0"/>
          </a:p>
          <a:p>
            <a:r>
              <a:rPr lang="uk-UA" sz="1800" dirty="0" smtClean="0"/>
              <a:t>Соціально-когнітивна </a:t>
            </a:r>
            <a:r>
              <a:rPr lang="uk-UA" sz="1800" dirty="0"/>
              <a:t>теорія виділяє п’ять основних програмних рівнів процесу самоконтролю: визначення форми поведінки, на яку необхідно впливати, збір основних даних, розробку програми, виконання програми, оцінку і висновок.</a:t>
            </a:r>
          </a:p>
        </p:txBody>
      </p:sp>
    </p:spTree>
    <p:extLst>
      <p:ext uri="{BB962C8B-B14F-4D97-AF65-F5344CB8AC3E}">
        <p14:creationId xmlns:p14="http://schemas.microsoft.com/office/powerpoint/2010/main" val="1087667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Соціально-когнітивна </a:t>
            </a:r>
            <a:r>
              <a:rPr lang="uk-UA" b="1" dirty="0"/>
              <a:t>теорія А. Бандури.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 fontScale="85000" lnSpcReduction="20000"/>
          </a:bodyPr>
          <a:lstStyle/>
          <a:p>
            <a:r>
              <a:rPr lang="uk-UA" sz="1800" dirty="0"/>
              <a:t>Самоефективність особистості – це усвідомлена здатність людини впоратись із специфічними і складними ситуаціями. </a:t>
            </a:r>
            <a:endParaRPr lang="uk-UA" sz="1800" dirty="0" smtClean="0"/>
          </a:p>
          <a:p>
            <a:r>
              <a:rPr lang="uk-UA" sz="1800" dirty="0" smtClean="0"/>
              <a:t>Дослідження </a:t>
            </a:r>
            <a:r>
              <a:rPr lang="uk-UA" sz="1800" dirty="0"/>
              <a:t>Бандури показали, що людська поведінка мотивується і регулюється відчуттям своєї адекватності внутрішнім стандартам. </a:t>
            </a:r>
            <a:endParaRPr lang="uk-UA" sz="1800" dirty="0" smtClean="0"/>
          </a:p>
          <a:p>
            <a:r>
              <a:rPr lang="uk-UA" sz="1800" dirty="0" smtClean="0"/>
              <a:t>На </a:t>
            </a:r>
            <a:r>
              <a:rPr lang="uk-UA" sz="1800" dirty="0"/>
              <a:t>думку вченого, наша діяльність, як правило, більш успішна, коли ми маємо достатню впевненість у своїй спроможності її виконати. </a:t>
            </a:r>
            <a:endParaRPr lang="uk-UA" sz="1800" dirty="0" smtClean="0"/>
          </a:p>
          <a:p>
            <a:r>
              <a:rPr lang="uk-UA" sz="1800" dirty="0" smtClean="0"/>
              <a:t>Люди </a:t>
            </a:r>
            <a:r>
              <a:rPr lang="uk-UA" sz="1800" dirty="0"/>
              <a:t>з високою оцінкою власної ефективності легше контролюють свою поведінку і дії оточуючих, успішніші в кар’єрі й спілкуванні. </a:t>
            </a:r>
            <a:endParaRPr lang="uk-UA" sz="1800" dirty="0" smtClean="0"/>
          </a:p>
          <a:p>
            <a:r>
              <a:rPr lang="uk-UA" sz="1800" dirty="0" smtClean="0"/>
              <a:t>Люди </a:t>
            </a:r>
            <a:r>
              <a:rPr lang="uk-UA" sz="1800" dirty="0"/>
              <a:t>з низькою оцінкою особистої ефективності навпаки, пасивні, не можуть долати перешкоди і впливати на оточуючих.</a:t>
            </a:r>
          </a:p>
        </p:txBody>
      </p:sp>
    </p:spTree>
    <p:extLst>
      <p:ext uri="{BB962C8B-B14F-4D97-AF65-F5344CB8AC3E}">
        <p14:creationId xmlns:p14="http://schemas.microsoft.com/office/powerpoint/2010/main" val="28019883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Соціально-когнітивна </a:t>
            </a:r>
            <a:r>
              <a:rPr lang="uk-UA" b="1" dirty="0"/>
              <a:t>теорія А. Бандури.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У соціально-когнітивній теорії передбачається, що розвиток само-ефективності особистості забезпечується за допомогою формування когнітивних умінь будувати свою поведінку, здійснювати вербальне самонавіювання, </a:t>
            </a:r>
            <a:r>
              <a:rPr lang="uk-UA" sz="1600" dirty="0" err="1"/>
              <a:t>пластично</a:t>
            </a:r>
            <a:r>
              <a:rPr lang="uk-UA" sz="1600" dirty="0"/>
              <a:t> входити в стан фізичного або емоційного піднесення, що й забезпечує успіх 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35482224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Соціально-когнітивна </a:t>
            </a:r>
            <a:r>
              <a:rPr lang="uk-UA" b="1" dirty="0"/>
              <a:t>теорія А. Бандури.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/>
          </a:bodyPr>
          <a:lstStyle/>
          <a:p>
            <a:r>
              <a:rPr lang="uk-UA" sz="1600" dirty="0"/>
              <a:t>Бандура також є автором психотерапевтичного методу, що отримав назву «Систематична десенсибілізація». </a:t>
            </a:r>
            <a:endParaRPr lang="uk-UA" sz="1600" dirty="0" smtClean="0"/>
          </a:p>
          <a:p>
            <a:r>
              <a:rPr lang="uk-UA" sz="1600" dirty="0" smtClean="0"/>
              <a:t>Суть </a:t>
            </a:r>
            <a:r>
              <a:rPr lang="uk-UA" sz="1600" dirty="0"/>
              <a:t>його в тому, що люди спостерігають за поведінкою «моделі» в таких ситуаціях, які здаються їм небезпечними, такими, що викликають стан напруги, тривоги (наприклад, у закритому приміщенні, у присутності змії, злого собаки тощо). </a:t>
            </a:r>
            <a:endParaRPr lang="uk-UA" sz="1600" dirty="0" smtClean="0"/>
          </a:p>
          <a:p>
            <a:r>
              <a:rPr lang="uk-UA" sz="1600" dirty="0" smtClean="0"/>
              <a:t>Успішна </a:t>
            </a:r>
            <a:r>
              <a:rPr lang="uk-UA" sz="1600" dirty="0"/>
              <a:t>діяльність «моделі» викликає прагнення імітувати поведінку і поступово знімає напругу у клієнта. Ці методи широко використовуються не лише в освіті та медицині, але й у бізнесі, допомагаючи людині адаптуватись до складних виробничих ситуацій.</a:t>
            </a:r>
          </a:p>
        </p:txBody>
      </p:sp>
    </p:spTree>
    <p:extLst>
      <p:ext uri="{BB962C8B-B14F-4D97-AF65-F5344CB8AC3E}">
        <p14:creationId xmlns:p14="http://schemas.microsoft.com/office/powerpoint/2010/main" val="30466734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Теорія </a:t>
            </a:r>
            <a:r>
              <a:rPr lang="uk-UA" b="1" dirty="0" err="1"/>
              <a:t>оперантного</a:t>
            </a:r>
            <a:r>
              <a:rPr lang="uk-UA" b="1" dirty="0"/>
              <a:t> научіння Б. Ф. </a:t>
            </a:r>
            <a:r>
              <a:rPr lang="uk-UA" b="1" dirty="0" err="1"/>
              <a:t>Скінера</a:t>
            </a:r>
            <a:r>
              <a:rPr lang="uk-UA" b="1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87068"/>
            <a:ext cx="5915000" cy="3243834"/>
          </a:xfrm>
        </p:spPr>
        <p:txBody>
          <a:bodyPr>
            <a:normAutofit fontScale="92500" lnSpcReduction="10000"/>
          </a:bodyPr>
          <a:lstStyle/>
          <a:p>
            <a:r>
              <a:rPr lang="uk-UA" sz="1600" dirty="0" err="1"/>
              <a:t>Беррес</a:t>
            </a:r>
            <a:r>
              <a:rPr lang="uk-UA" sz="1600" dirty="0"/>
              <a:t> Фредерік </a:t>
            </a:r>
            <a:r>
              <a:rPr lang="uk-UA" sz="1600" dirty="0" err="1"/>
              <a:t>Скіннер</a:t>
            </a:r>
            <a:r>
              <a:rPr lang="uk-UA" sz="1600" dirty="0"/>
              <a:t> був одним з найвідоміших психологів свого часу. Саме він стояв біля витоків напрямку, який сьогодні в науці називається біхевіоризмом. Навіть сьогодні його теорія научіння відіграє важливу роль у психології, педагогіці, менеджменті.</a:t>
            </a:r>
          </a:p>
          <a:p>
            <a:r>
              <a:rPr lang="uk-UA" sz="1600" dirty="0"/>
              <a:t>Теорія </a:t>
            </a:r>
            <a:r>
              <a:rPr lang="uk-UA" sz="1600" dirty="0" err="1"/>
              <a:t>Скіннера</a:t>
            </a:r>
            <a:r>
              <a:rPr lang="uk-UA" sz="1600" dirty="0"/>
              <a:t> докладно викладена в одній з його основних праць, яка носить назву «Поведінка організмів». У ній вчений викладає принципи так званого </a:t>
            </a:r>
            <a:r>
              <a:rPr lang="uk-UA" sz="1600" dirty="0" err="1"/>
              <a:t>оперантного</a:t>
            </a:r>
            <a:r>
              <a:rPr lang="uk-UA" sz="1600" dirty="0"/>
              <a:t> обумовлення. Простіше всього зрозуміти ці принципи, розглянувши один з найбільш типових експериментів ученого. Вагу щура знижували до 80-90 % від звичайного. Він поміщається в особливий пристрій, який носить назву скриньки. У ній надана можливість вчиняти лише ті дії, які спостерігає експериментатор може бачити і контролювати.</a:t>
            </a:r>
          </a:p>
        </p:txBody>
      </p:sp>
    </p:spTree>
    <p:extLst>
      <p:ext uri="{BB962C8B-B14F-4D97-AF65-F5344CB8AC3E}">
        <p14:creationId xmlns:p14="http://schemas.microsoft.com/office/powerpoint/2010/main" val="3654603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267</TotalTime>
  <Words>8987</Words>
  <Application>Microsoft Office PowerPoint</Application>
  <PresentationFormat>Экран (16:9)</PresentationFormat>
  <Paragraphs>476</Paragraphs>
  <Slides>123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123</vt:i4>
      </vt:variant>
    </vt:vector>
  </HeadingPairs>
  <TitlesOfParts>
    <vt:vector size="124" baseType="lpstr">
      <vt:lpstr>Городская</vt:lpstr>
      <vt:lpstr>Тема 3. Диспозиційні та когнітивно-поведінкові теорії особистості</vt:lpstr>
      <vt:lpstr>План</vt:lpstr>
      <vt:lpstr>Загальна характеристика диспозиційного напряму у психології особистості</vt:lpstr>
      <vt:lpstr>Загальна характеристика диспозиційного напряму у психології особистості</vt:lpstr>
      <vt:lpstr>Загальна характеристика диспозиційного напряму у психології особистості</vt:lpstr>
      <vt:lpstr>Презентация PowerPoint</vt:lpstr>
      <vt:lpstr>Презентация PowerPoint</vt:lpstr>
      <vt:lpstr>Презентация PowerPoint</vt:lpstr>
      <vt:lpstr>1. Диспозиційна теорія особистості Гордона Оллпорта</vt:lpstr>
      <vt:lpstr>1. Диспозиційна теорія особистості Гордона Оллпорта</vt:lpstr>
      <vt:lpstr>1. Диспозиційна теорія особистості Гордона Оллпорта</vt:lpstr>
      <vt:lpstr>1. Диспозиційна теорія особистості Гордона Оллпорта</vt:lpstr>
      <vt:lpstr>1. Диспозиційна теорія особистості Гордона Оллпорта</vt:lpstr>
      <vt:lpstr>1. Диспозиційна теорія особистості Гордона Оллпорта</vt:lpstr>
      <vt:lpstr>1. Диспозиційна теорія особистості Гордона Оллпорта</vt:lpstr>
      <vt:lpstr>Презентация PowerPoint</vt:lpstr>
      <vt:lpstr>Презентация PowerPoint</vt:lpstr>
      <vt:lpstr>Презентация PowerPoint</vt:lpstr>
      <vt:lpstr>1. Диспозиційна теорія особистості Гордона Оллпорта</vt:lpstr>
      <vt:lpstr>Стадії розвитку пропріуму:</vt:lpstr>
      <vt:lpstr>Стадії розвитку пропріуму:</vt:lpstr>
      <vt:lpstr>Стадії розвитку пропріуму:</vt:lpstr>
      <vt:lpstr>Стадії розвитку пропріуму:</vt:lpstr>
      <vt:lpstr>Презентация PowerPoint</vt:lpstr>
      <vt:lpstr>Типологія особистості І. Г. Айзенка</vt:lpstr>
      <vt:lpstr>Типологія особистості І. Г. Айзенка</vt:lpstr>
      <vt:lpstr>Типологія особистості І. Г. Айзенка</vt:lpstr>
      <vt:lpstr>Типологія особистості І. Г. Айзенка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Структурна теорія рис особистості Раймонда Кеттела</vt:lpstr>
      <vt:lpstr>3. Структурна теорія рис особистості Раймонда Кеттела</vt:lpstr>
      <vt:lpstr>3. Структурна теорія рис особистості Раймонда Кеттела</vt:lpstr>
      <vt:lpstr>3. Структурна теорія рис особистості Раймонда Кеттела</vt:lpstr>
      <vt:lpstr>3. Структурна теорія рис особистості Раймонда Кеттела</vt:lpstr>
      <vt:lpstr>3. Структурна теорія рис особистості Раймонда Кеттела</vt:lpstr>
      <vt:lpstr>3. Структурна теорія рис особистості Раймонда Кеттела</vt:lpstr>
      <vt:lpstr>4. Погляди Ж. Піяже на розвиток особистості.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Особистісні конструкти Дж. Келлі.</vt:lpstr>
      <vt:lpstr>Особистісні конструкти Дж. Келлі.</vt:lpstr>
      <vt:lpstr>Особистісні конструкти Дж. Келлі.</vt:lpstr>
      <vt:lpstr>Особистісні конструкти Дж. Келлі.</vt:lpstr>
      <vt:lpstr>Особистісні конструкти Дж. Келлі.</vt:lpstr>
      <vt:lpstr>Особистісні конструкти Дж. Келлі.</vt:lpstr>
      <vt:lpstr>Особистісні конструкти Дж. Келлі.</vt:lpstr>
      <vt:lpstr>Особистісні конструкти Дж. Келлі.</vt:lpstr>
      <vt:lpstr>Особистісні конструкти Дж. Келлі.</vt:lpstr>
      <vt:lpstr>Презентация PowerPoint</vt:lpstr>
      <vt:lpstr>Презентация PowerPoint</vt:lpstr>
      <vt:lpstr>Презентация PowerPoint</vt:lpstr>
      <vt:lpstr>Погляди К. Левіна на особистість. </vt:lpstr>
      <vt:lpstr>Погляди К. Левіна на особистість. </vt:lpstr>
      <vt:lpstr>Погляди К. Левіна на особистість. </vt:lpstr>
      <vt:lpstr>Погляди К. Левіна на особистість. </vt:lpstr>
      <vt:lpstr>Погляди К. Левіна на особистість. </vt:lpstr>
      <vt:lpstr>Погляди К. Левіна на особистість. </vt:lpstr>
      <vt:lpstr>Погляди К. Левіна на особистість. </vt:lpstr>
      <vt:lpstr>Погляди К. Левіна на особистість. </vt:lpstr>
      <vt:lpstr>Погляди К. Левіна на особистість. </vt:lpstr>
      <vt:lpstr>Погляди К. Левіна на особистість. </vt:lpstr>
      <vt:lpstr>Погляди К. Левіна на особистість. </vt:lpstr>
      <vt:lpstr>Погляди К. Левіна на особистість. </vt:lpstr>
      <vt:lpstr>Соціально-когнітивна теорія А. Бандури.</vt:lpstr>
      <vt:lpstr>Соціально-когнітивна теорія А. Бандури.</vt:lpstr>
      <vt:lpstr>Соціально-когнітивна теорія А. Бандури.</vt:lpstr>
      <vt:lpstr>Соціально-когнітивна теорія А. Бандури.</vt:lpstr>
      <vt:lpstr>Соціально-когнітивна теорія А. Бандури.</vt:lpstr>
      <vt:lpstr>Соціально-когнітивна теорія А. Бандури.</vt:lpstr>
      <vt:lpstr>Соціально-когнітивна теорія А. Бандури.</vt:lpstr>
      <vt:lpstr>Соціально-когнітивна теорія А. Бандури.</vt:lpstr>
      <vt:lpstr>Соціально-когнітивна теорія А. Бандури.</vt:lpstr>
      <vt:lpstr>Соціально-когнітивна теорія А. Бандури.</vt:lpstr>
      <vt:lpstr>Соціально-когнітивна теорія А. Бандури.</vt:lpstr>
      <vt:lpstr>Соціально-когнітивна теорія А. Бандури.</vt:lpstr>
      <vt:lpstr>Теорія оперантного научіння Б. Ф. Скінера. </vt:lpstr>
      <vt:lpstr>Теорія оперантного научіння Б. Ф. Скінера. </vt:lpstr>
      <vt:lpstr>Теорія оперантного научіння Б. Ф. Скінера. </vt:lpstr>
      <vt:lpstr>Теорія оперантного научіння Б. Ф. Скінера. </vt:lpstr>
      <vt:lpstr>Теорія оперантного научіння Б. Ф. Скінера. </vt:lpstr>
      <vt:lpstr>Теорія оперантного научіння Б. Ф. Скінера. </vt:lpstr>
      <vt:lpstr>Теорія оперантного научіння Б. Ф. Скінера. </vt:lpstr>
      <vt:lpstr>Теорія оперантного научіння Б. Ф. Скінера. </vt:lpstr>
      <vt:lpstr>Теорія оперантного научіння Б. Ф. Скінера. </vt:lpstr>
      <vt:lpstr>Теорія оперантного научіння Б. Ф. Скінера. </vt:lpstr>
      <vt:lpstr>Теорія оперантного научіння Б. Ф. Скінера. </vt:lpstr>
      <vt:lpstr>Теорія оперантного научіння Б. Ф. Скінера. </vt:lpstr>
      <vt:lpstr>Теорія оперантного научіння Б. Ф. Скінера. </vt:lpstr>
      <vt:lpstr>Теорія оперантного научіння Б. Ф. Скінера. </vt:lpstr>
      <vt:lpstr>Теорія соціального научіння Д. Роттера.</vt:lpstr>
      <vt:lpstr>Теорія соціального научіння Д. Роттера.</vt:lpstr>
      <vt:lpstr>Теорія соціального научіння Д. Роттера.</vt:lpstr>
      <vt:lpstr>Теорія соціального научіння Д. Роттера.</vt:lpstr>
      <vt:lpstr>Теорія соціального научіння Д. Роттера.</vt:lpstr>
      <vt:lpstr>Теорія соціального научіння Д. Роттера.</vt:lpstr>
      <vt:lpstr>Теорія соціального научіння Д. Роттера.</vt:lpstr>
      <vt:lpstr>Теорія соціального научіння Д. Роттера.</vt:lpstr>
      <vt:lpstr>Теорія соціального научіння Д. Роттера.</vt:lpstr>
      <vt:lpstr>Теорія соціального научіння Д. Роттера.</vt:lpstr>
      <vt:lpstr>Теорія соціального научіння Д. Роттера.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Диспозиційні та когнітивно-поведінкові теорії особистості</dc:title>
  <dc:creator>Olexandra V</dc:creator>
  <cp:lastModifiedBy>Olexandra V</cp:lastModifiedBy>
  <cp:revision>16</cp:revision>
  <dcterms:created xsi:type="dcterms:W3CDTF">2023-02-16T05:57:04Z</dcterms:created>
  <dcterms:modified xsi:type="dcterms:W3CDTF">2023-02-16T10:28:02Z</dcterms:modified>
</cp:coreProperties>
</file>