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59" r:id="rId5"/>
    <p:sldId id="260" r:id="rId6"/>
    <p:sldId id="283" r:id="rId7"/>
    <p:sldId id="262" r:id="rId8"/>
    <p:sldId id="263" r:id="rId9"/>
    <p:sldId id="284" r:id="rId10"/>
    <p:sldId id="264" r:id="rId11"/>
    <p:sldId id="285" r:id="rId12"/>
    <p:sldId id="266" r:id="rId13"/>
    <p:sldId id="271" r:id="rId14"/>
    <p:sldId id="275" r:id="rId15"/>
    <p:sldId id="276" r:id="rId16"/>
    <p:sldId id="277" r:id="rId17"/>
    <p:sldId id="278" r:id="rId18"/>
    <p:sldId id="279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49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18049B-2290-40AD-ABAC-6D44B217D3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94BD552-2118-476D-B716-29420FC0DD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4582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Дослідницька етика та академічна доброчесність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Відкритість наукових досягнень.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endParaRPr lang="uk-UA" dirty="0" smtClean="0">
              <a:solidFill>
                <a:srgbClr val="FFFF00"/>
              </a:solidFill>
            </a:endParaRPr>
          </a:p>
          <a:p>
            <a:pPr marL="109728" indent="0"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На </a:t>
            </a:r>
            <a:r>
              <a:rPr lang="uk-UA" b="1" dirty="0" smtClean="0">
                <a:solidFill>
                  <a:schemeClr val="tx1"/>
                </a:solidFill>
              </a:rPr>
              <a:t>результати фундаментальних наукових досліджень (які не слід  путати з винаходами) не існує права інтелектуальної власності, оскільки вони належать усьому людству.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Ні автор, ні будь-хто інший </a:t>
            </a:r>
            <a:r>
              <a:rPr lang="uk-UA" b="1" u="sng" dirty="0" smtClean="0">
                <a:solidFill>
                  <a:schemeClr val="tx1"/>
                </a:solidFill>
              </a:rPr>
              <a:t>не може заборонити використовувати наукові результати або вимагати будь-якої компенсації за їх використання, крім посилання на авторство.</a:t>
            </a:r>
            <a:endParaRPr lang="ru-RU" b="1" u="sng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Відповідно, будь-який науковець, який отримав нові результати, повинен їх опублікувати, оскільки нове знання тільки тоді стає складовим елементом наукової картини світу, коли воно перевірено та визнано науковим співтовариством.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5538"/>
            <a:ext cx="8640960" cy="53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3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Основні принципи етики наукового співтовариства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У сучасній суспільній свідомості наука - це двигун прогресу і суддя вищої категорії, тому дотримання принципів наукової етики - необхідна умова для збереження віри суспільства в надійність наукових результатів. Найбільший суспільний резонанс мають проблеми, пов'язані: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(1) з принципом свободи наукової творчості, наприклад, етичні проблеми розробки технологій виробництва зброї масового ураження, клонування живих організмів, генної інженерії, деякі питання </a:t>
            </a:r>
            <a:r>
              <a:rPr lang="uk-UA" dirty="0" err="1" smtClean="0">
                <a:solidFill>
                  <a:schemeClr val="bg1"/>
                </a:solidFill>
              </a:rPr>
              <a:t>біомедичної</a:t>
            </a:r>
            <a:r>
              <a:rPr lang="uk-UA" dirty="0" smtClean="0">
                <a:solidFill>
                  <a:schemeClr val="bg1"/>
                </a:solidFill>
              </a:rPr>
              <a:t> етики;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(2) з принципом організованого скептицизму, наприклад, проблеми достатності наукових підстав для соціально значущих заяв, рекомендацій, прогнозів, експертиз, планів, сценаріїв розвитку і т.п.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Принципи наукової етики можуть бути порушені різними способами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</a:p>
          <a:p>
            <a:pPr marL="109728" indent="0">
              <a:buNone/>
            </a:pPr>
            <a:endParaRPr lang="uk-UA" b="1" dirty="0">
              <a:solidFill>
                <a:srgbClr val="FFFF00"/>
              </a:solidFill>
            </a:endParaRPr>
          </a:p>
          <a:p>
            <a:pPr marL="109728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від </a:t>
            </a:r>
            <a:r>
              <a:rPr lang="uk-UA" b="1" dirty="0" smtClean="0">
                <a:solidFill>
                  <a:srgbClr val="FFFF00"/>
                </a:solidFill>
              </a:rPr>
              <a:t>необережного застосування наукових методів або неуважного документування даних до серйозних наукових злочинів, таких як умисна фальсифікація або обман.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Порушення наукової етики має місце, коли: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(1) не правдива заява, що до отримання наукових результатів,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(2) порушується авторство,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uk-UA" b="1" dirty="0" smtClean="0">
                <a:solidFill>
                  <a:srgbClr val="FFFF00"/>
                </a:solidFill>
              </a:rPr>
              <a:t>(3) наноситься інший збиток наукової роботи інших осіб.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Норми наукової етики при підготовці публікацій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Під час підготовки публікацій виникають питання, які межують з етичними проблемами: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(1) визначення авторства публікації;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(2) вибір місця публікації;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(3) повнота висвітлення існуючих наукових фактів і уявлень з досліджуваної проблеми;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(4) висловлювання подяки колегам та організаціям,які здійснювали  фінансування роботи;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(5) адекватність методів аналізу та інтерпретацій дослідження і фактичних матеріалів;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(6) стиль і форма подання текстових і ілюстративних даних, їх достатність;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(7) правильність і повнота оформлення допоміжного апарату публікації.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uk-UA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Авторство публікації. </a:t>
            </a:r>
            <a:endParaRPr lang="uk-UA" sz="4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uk-UA" b="1" dirty="0">
              <a:solidFill>
                <a:srgbClr val="FFFF00"/>
              </a:solidFill>
            </a:endParaRPr>
          </a:p>
          <a:p>
            <a:pPr marL="109728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Наукова </a:t>
            </a:r>
            <a:r>
              <a:rPr lang="uk-UA" b="1" dirty="0" smtClean="0">
                <a:solidFill>
                  <a:schemeClr val="tx1"/>
                </a:solidFill>
              </a:rPr>
              <a:t>етика не допускає "почесного" авторства і прийняття до уваги при формуванні списку авторів будь-яких інших доводів, крім реального внеску у створення публікації.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i="1" u="sng" dirty="0" smtClean="0">
                <a:solidFill>
                  <a:schemeClr val="tx1"/>
                </a:solidFill>
              </a:rPr>
              <a:t>Відповідно до </a:t>
            </a:r>
            <a:r>
              <a:rPr lang="uk-UA" b="1" i="1" u="sng" dirty="0" smtClean="0">
                <a:solidFill>
                  <a:schemeClr val="tx1"/>
                </a:solidFill>
              </a:rPr>
              <a:t>етичних норм, </a:t>
            </a:r>
            <a:r>
              <a:rPr lang="uk-UA" b="1" i="1" u="sng" dirty="0" smtClean="0">
                <a:solidFill>
                  <a:schemeClr val="tx1"/>
                </a:solidFill>
              </a:rPr>
              <a:t>перше місце в списку авторів зазвичай займає справжній лідер публікації - автор ідеї або співробітник, який виконав велику частину роботи. </a:t>
            </a:r>
            <a:endParaRPr lang="uk-UA" b="1" i="1" u="sng" dirty="0" smtClean="0">
              <a:solidFill>
                <a:schemeClr val="tx1"/>
              </a:solidFill>
            </a:endParaRPr>
          </a:p>
          <a:p>
            <a:endParaRPr lang="uk-UA" b="1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Далі </a:t>
            </a:r>
            <a:r>
              <a:rPr lang="uk-UA" b="1" dirty="0" smtClean="0">
                <a:solidFill>
                  <a:schemeClr val="tx1"/>
                </a:solidFill>
              </a:rPr>
              <a:t>йдуть автори в порядку убування їх вкладу в створення публікації. останнім зазвичай стоїть прізвище керівника групи, який здійснював загальне керівництво і "видобував" гроші для проведення досліджень.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Усі співавтори обов'язково повинні дати згоду на публікацію. Наприклад, стаття, яку направляють до редакції журналу, на останній сторінці повинна бути підписана всіма авторами.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0405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uk-UA" sz="5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Вибір місця публікації. </a:t>
            </a:r>
            <a:endParaRPr lang="uk-UA" sz="5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uk-UA" b="1" dirty="0">
              <a:solidFill>
                <a:srgbClr val="FFFF00"/>
              </a:solidFill>
            </a:endParaRPr>
          </a:p>
          <a:p>
            <a:pPr marL="109728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Проблема </a:t>
            </a:r>
            <a:r>
              <a:rPr lang="uk-UA" b="1" dirty="0" smtClean="0">
                <a:solidFill>
                  <a:schemeClr val="tx1"/>
                </a:solidFill>
              </a:rPr>
              <a:t>вибору місця публікації стає особливо актуальною, якщо зроблено велике наукове </a:t>
            </a:r>
            <a:r>
              <a:rPr lang="uk-UA" b="1" dirty="0" smtClean="0">
                <a:solidFill>
                  <a:schemeClr val="tx1"/>
                </a:solidFill>
              </a:rPr>
              <a:t>відкриття.</a:t>
            </a:r>
          </a:p>
          <a:p>
            <a:pPr marL="109728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Добре, якщо наукові результати публікуються в профільних джерелах, відомих і доступних іншим фахівцям з даної проблеми. Погано, якщо ці дані будуть опубліковані  матеріалах конференції тиражем 100 примірників.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Опублікування </a:t>
            </a:r>
            <a:r>
              <a:rPr lang="uk-UA" b="1" dirty="0" smtClean="0">
                <a:solidFill>
                  <a:schemeClr val="tx1"/>
                </a:solidFill>
              </a:rPr>
              <a:t>в непрофільних виданнях цих результатів,  можуть  у майбутньому створити проблеми з доказом пріоритету.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Редакції авторитетних видань самі перевіряють, чи відповідає рукопис профілю і рівню видання.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251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Повнота висвітлення існуючих фактів і уявлень. Автори публікації несуть повну відповідальність за наукову достовірність поданих результатів. У разі рецензованих видань частина відповідальності за наукову достовірність лягає на редакцію і рецензентів, але відповідальність авторів при цьому не зменшується.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Для того щоб уникнути помилок, пов'язаних з неповнотою освітлення існуючих фактів і уявлень, необхідно: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 (1) перед написанням публікації проаналізувати максимально  широкий спектр інформації з питання досліджень;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 (2) при вивченні проблеми оцінити коректність джерел, виявити рівень достовірності і фактичної обґрунтованості результатів та наявність методичних і інтерпретаційних помилок;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 (3) при відборі, аналізі та інтерпретації власних даних не відкидати неявні результати, уважно аналізувати результати "невдалих" експериментів;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 (4) при написанні публікації, при формулюванні проблеми і обговоренні результатів не відкидати і не замовчувати незручні літературні дані, що містять результати, які  суперечать результатам даної публікації або демонструють відсутність "бажаних" ефектів.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57200"/>
            <a:ext cx="5068416" cy="955576"/>
          </a:xfrm>
        </p:spPr>
        <p:txBody>
          <a:bodyPr/>
          <a:lstStyle/>
          <a:p>
            <a:pPr algn="ctr"/>
            <a:r>
              <a:rPr lang="uk-UA" alt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Список літератури:</a:t>
            </a:r>
            <a:endParaRPr lang="ru-RU" alt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72400" cy="503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72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" y="692696"/>
            <a:ext cx="9119976" cy="516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6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57200"/>
            <a:ext cx="5068416" cy="955576"/>
          </a:xfrm>
        </p:spPr>
        <p:txBody>
          <a:bodyPr/>
          <a:lstStyle/>
          <a:p>
            <a:pPr algn="ctr"/>
            <a:r>
              <a:rPr lang="uk-UA" alt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Список літератури:</a:t>
            </a:r>
            <a:endParaRPr lang="ru-RU" alt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930400"/>
            <a:ext cx="7872413" cy="2995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18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libstud3.SSU\Desktop\nastol.com.ua-25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7322" y="188640"/>
            <a:ext cx="53482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!!!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435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52488"/>
            <a:ext cx="9001001" cy="516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sz="4000" b="1" dirty="0" smtClean="0">
                <a:solidFill>
                  <a:srgbClr val="FFFF00"/>
                </a:solidFill>
              </a:rPr>
              <a:t>Основні </a:t>
            </a:r>
            <a:r>
              <a:rPr lang="uk-UA" sz="4000" b="1" dirty="0">
                <a:solidFill>
                  <a:srgbClr val="FFFF00"/>
                </a:solidFill>
              </a:rPr>
              <a:t>принципи етики наукового співтовариства 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Етика науки - дисципліна, що вивчає специфіку моральної регуляції в науковій сфері, а також звід цінностей, норм і правил у цій області. Вона охоплює два кола проблем: перший пов'язаний з регуляцією взаємовідносин всередині самого наукового співтовариства, а другий – між суспільством в цілому і наукою.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363272" cy="48017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b="1" dirty="0" smtClean="0">
                <a:solidFill>
                  <a:schemeClr val="tx1"/>
                </a:solidFill>
              </a:rPr>
              <a:t>Основними принципи етики наукового співтовариства є: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(1) самоцінність істини;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(2) орієнтованість на новизну наукового знання;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(3) свобода наукової творчості;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(4) відкритість наукових результатів;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(5) організований скептицизм.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32848" cy="5884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25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Новизна наукового знання. </a:t>
            </a:r>
            <a:endParaRPr lang="uk-UA" b="1" i="1" dirty="0" smtClean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Наука </a:t>
            </a:r>
            <a:r>
              <a:rPr lang="uk-UA" b="1" dirty="0" smtClean="0">
                <a:solidFill>
                  <a:schemeClr val="tx1"/>
                </a:solidFill>
              </a:rPr>
              <a:t>існує тільки розвиваючись, а розвивається вона безперервним збільшенням та оновленням знань. Кожні 10-20 років відбувається оновлення всього обсягу наукових знань і то, що сьогодні є науковим результатом, застаріває і замінюється новими науковими результатами.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Свобода наукової творчості </a:t>
            </a:r>
            <a:endParaRPr lang="uk-U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uk-UA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tx1"/>
                </a:solidFill>
              </a:rPr>
              <a:t>ідеальний</a:t>
            </a:r>
            <a:r>
              <a:rPr lang="uk-UA" b="1" dirty="0" smtClean="0">
                <a:solidFill>
                  <a:schemeClr val="tx1"/>
                </a:solidFill>
              </a:rPr>
              <a:t>, але не завжди реалізований принцип наукової діяльності. Для науки немає і не повинно бути заборонених тем.  Вчений сам повинен  вибирати  предмет досліджень.  Будь-який результат, який претендує на наукове досягнення, повинен бути уважно проаналізований  та оцінений   науковим співтовариством незалежно від того, які минули заслуги у науковця.  </a:t>
            </a:r>
            <a:endParaRPr lang="uk-UA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uk-UA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tx1"/>
                </a:solidFill>
              </a:rPr>
              <a:t>У </a:t>
            </a:r>
            <a:r>
              <a:rPr lang="uk-UA" b="1" dirty="0" smtClean="0">
                <a:solidFill>
                  <a:schemeClr val="tx1"/>
                </a:solidFill>
              </a:rPr>
              <a:t>реальних ситуаціях дієвість цього принципу найчастіше обмежена як внутрішніми факторами, що діють у науковому середовищі, так і зовнішніми - етичними, соціальними та матеріальними.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544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3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171</TotalTime>
  <Words>962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Дослідницька етика та академічна доброчесність</vt:lpstr>
      <vt:lpstr>Презентация PowerPoint</vt:lpstr>
      <vt:lpstr>Презентация PowerPoint</vt:lpstr>
      <vt:lpstr>  Основні принципи етики наукового співтовариства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принципи етики наукового співтовариства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літератури:</vt:lpstr>
      <vt:lpstr>Список літератури: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наукових досліджень і організація науки</dc:title>
  <dc:creator>Борис</dc:creator>
  <cp:lastModifiedBy>suvor</cp:lastModifiedBy>
  <cp:revision>29</cp:revision>
  <dcterms:created xsi:type="dcterms:W3CDTF">2016-09-19T07:59:47Z</dcterms:created>
  <dcterms:modified xsi:type="dcterms:W3CDTF">2023-11-28T20:09:59Z</dcterms:modified>
</cp:coreProperties>
</file>