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940"/>
  </p:normalViewPr>
  <p:slideViewPr>
    <p:cSldViewPr snapToGrid="0" snapToObjects="1">
      <p:cViewPr varScale="1">
        <p:scale>
          <a:sx n="115" d="100"/>
          <a:sy n="115" d="100"/>
        </p:scale>
        <p:origin x="472"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2/7/22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2/7/22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2/7/22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2/7/22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t>2/7/22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2/7/22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2/7/22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E169097-B14A-1A4A-ADAA-342EE8138E98}"/>
              </a:ext>
            </a:extLst>
          </p:cNvPr>
          <p:cNvSpPr>
            <a:spLocks noGrp="1"/>
          </p:cNvSpPr>
          <p:nvPr>
            <p:ph type="ctrTitle"/>
          </p:nvPr>
        </p:nvSpPr>
        <p:spPr/>
        <p:txBody>
          <a:bodyPr/>
          <a:lstStyle/>
          <a:p>
            <a:r>
              <a:rPr lang="uk-UA" sz="2800" dirty="0"/>
              <a:t>ПІДПРИЄМСТВО ЯК СУБ’ЄКТ ГОСПОДАРЮВАННЯ</a:t>
            </a:r>
            <a:r>
              <a:rPr lang="ru-UA" sz="2800" dirty="0"/>
              <a:t> </a:t>
            </a:r>
          </a:p>
        </p:txBody>
      </p:sp>
      <p:sp>
        <p:nvSpPr>
          <p:cNvPr id="3" name="Подзаголовок 2">
            <a:extLst>
              <a:ext uri="{FF2B5EF4-FFF2-40B4-BE49-F238E27FC236}">
                <a16:creationId xmlns:a16="http://schemas.microsoft.com/office/drawing/2014/main" id="{1CA03A85-FFD4-984D-9C6A-E27123F71304}"/>
              </a:ext>
            </a:extLst>
          </p:cNvPr>
          <p:cNvSpPr>
            <a:spLocks noGrp="1"/>
          </p:cNvSpPr>
          <p:nvPr>
            <p:ph type="subTitle" idx="1"/>
          </p:nvPr>
        </p:nvSpPr>
        <p:spPr/>
        <p:txBody>
          <a:bodyPr/>
          <a:lstStyle/>
          <a:p>
            <a:r>
              <a:rPr lang="ru-UA" dirty="0"/>
              <a:t>ЛЕКЦІЯ 1</a:t>
            </a:r>
          </a:p>
        </p:txBody>
      </p:sp>
    </p:spTree>
    <p:extLst>
      <p:ext uri="{BB962C8B-B14F-4D97-AF65-F5344CB8AC3E}">
        <p14:creationId xmlns:p14="http://schemas.microsoft.com/office/powerpoint/2010/main" val="42727886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493A3C9-78C8-494D-B62D-1419C3F9AB42}"/>
              </a:ext>
            </a:extLst>
          </p:cNvPr>
          <p:cNvSpPr>
            <a:spLocks noGrp="1"/>
          </p:cNvSpPr>
          <p:nvPr>
            <p:ph idx="1"/>
          </p:nvPr>
        </p:nvSpPr>
        <p:spPr>
          <a:xfrm>
            <a:off x="390293" y="446049"/>
            <a:ext cx="10493297" cy="6032810"/>
          </a:xfrm>
        </p:spPr>
        <p:txBody>
          <a:bodyPr>
            <a:normAutofit lnSpcReduction="10000"/>
          </a:bodyPr>
          <a:lstStyle/>
          <a:p>
            <a:r>
              <a:rPr lang="uk-UA" dirty="0"/>
              <a:t>У сферах, пов'язаних із торгівлею за грошові кошти, обміном готівкових валютних цінностей (у тому числі операції з готівковими платіжними засобами, вираженими в іноземній валюті, та з платіжними картками), у сфері грального бізнесу та побутових послуг, інших сферах, визначених законом, може здійснюватися </a:t>
            </a:r>
            <a:r>
              <a:rPr lang="uk-UA" b="1" i="1" dirty="0"/>
              <a:t>патентування</a:t>
            </a:r>
            <a:r>
              <a:rPr lang="uk-UA" dirty="0"/>
              <a:t> підприємницької діяльності суб'єктів господарювання. </a:t>
            </a:r>
            <a:endParaRPr lang="ru-UA" dirty="0"/>
          </a:p>
          <a:p>
            <a:r>
              <a:rPr lang="uk-UA" b="1" i="1" dirty="0"/>
              <a:t>Торговий патент</a:t>
            </a:r>
            <a:r>
              <a:rPr lang="uk-UA" dirty="0"/>
              <a:t> - це державне свідоцтво, яке засвідчує право суб'єкта господарювання займатися певними видами підприємницької діяльності впродовж встановленого строку. </a:t>
            </a:r>
            <a:r>
              <a:rPr lang="uk-UA" b="1" i="1" dirty="0"/>
              <a:t>Спеціальний торговий</a:t>
            </a:r>
            <a:r>
              <a:rPr lang="uk-UA" dirty="0"/>
              <a:t> </a:t>
            </a:r>
            <a:r>
              <a:rPr lang="uk-UA" b="1" i="1" dirty="0"/>
              <a:t>патент</a:t>
            </a:r>
            <a:r>
              <a:rPr lang="uk-UA" dirty="0"/>
              <a:t> - це державне свідоцтво, яке засвідчує право суб'єкта господарювання на особливий порядок оподаткування відповідно до законодавства України. </a:t>
            </a:r>
            <a:endParaRPr lang="ru-UA" dirty="0"/>
          </a:p>
          <a:p>
            <a:r>
              <a:rPr lang="uk-UA" dirty="0"/>
              <a:t>У необхідних випадках держава застосовує </a:t>
            </a:r>
            <a:r>
              <a:rPr lang="uk-UA" b="1" i="1" dirty="0"/>
              <a:t>квотування</a:t>
            </a:r>
            <a:r>
              <a:rPr lang="uk-UA" dirty="0"/>
              <a:t>, встановлюючи граничний обсяг (квоти) виробництва чи обігу певних товарів і послуг. </a:t>
            </a:r>
            <a:endParaRPr lang="ru-UA" dirty="0"/>
          </a:p>
          <a:p>
            <a:r>
              <a:rPr lang="uk-UA" b="1" i="1" dirty="0"/>
              <a:t>У сфері господарювання застосовуються: </a:t>
            </a:r>
            <a:endParaRPr lang="ru-UA" dirty="0"/>
          </a:p>
          <a:p>
            <a:pPr lvl="0"/>
            <a:r>
              <a:rPr lang="uk-UA" dirty="0"/>
              <a:t>державні стандарти України; </a:t>
            </a:r>
            <a:endParaRPr lang="ru-UA" dirty="0"/>
          </a:p>
          <a:p>
            <a:pPr lvl="0"/>
            <a:r>
              <a:rPr lang="uk-UA" dirty="0"/>
              <a:t>кодекси усталеної практики; </a:t>
            </a:r>
            <a:endParaRPr lang="ru-UA" dirty="0"/>
          </a:p>
          <a:p>
            <a:pPr lvl="0"/>
            <a:r>
              <a:rPr lang="uk-UA" dirty="0"/>
              <a:t>класифікатори; </a:t>
            </a:r>
            <a:endParaRPr lang="ru-UA" dirty="0"/>
          </a:p>
          <a:p>
            <a:pPr lvl="0"/>
            <a:r>
              <a:rPr lang="uk-UA" dirty="0"/>
              <a:t>технічні умови; </a:t>
            </a:r>
            <a:endParaRPr lang="ru-UA" dirty="0"/>
          </a:p>
          <a:p>
            <a:pPr lvl="0"/>
            <a:r>
              <a:rPr lang="uk-UA" dirty="0"/>
              <a:t>міжнародні, регіональні і національні стандарти інших країн (застосовуються в Україні відповідно до чинних міжнародних договорів України). </a:t>
            </a:r>
            <a:endParaRPr lang="ru-UA" dirty="0"/>
          </a:p>
          <a:p>
            <a:endParaRPr lang="ru-UA" dirty="0"/>
          </a:p>
        </p:txBody>
      </p:sp>
    </p:spTree>
    <p:extLst>
      <p:ext uri="{BB962C8B-B14F-4D97-AF65-F5344CB8AC3E}">
        <p14:creationId xmlns:p14="http://schemas.microsoft.com/office/powerpoint/2010/main" val="16034753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2E1146C-65F3-6241-BD17-16DC0FF7C5FA}"/>
              </a:ext>
            </a:extLst>
          </p:cNvPr>
          <p:cNvSpPr>
            <a:spLocks noGrp="1"/>
          </p:cNvSpPr>
          <p:nvPr>
            <p:ph idx="1"/>
          </p:nvPr>
        </p:nvSpPr>
        <p:spPr>
          <a:xfrm>
            <a:off x="557561" y="390293"/>
            <a:ext cx="10515600" cy="5954751"/>
          </a:xfrm>
        </p:spPr>
        <p:txBody>
          <a:bodyPr/>
          <a:lstStyle/>
          <a:p>
            <a:pPr algn="just"/>
            <a:r>
              <a:rPr lang="uk-UA" dirty="0"/>
              <a:t>З метою запобігання наданню послуг та реалізації продукції, небезпечних для життя, здоров'я та майна громадян і довкілля, сприяння споживачеві у виборі продукції, створення умов для участі суб'єктів господарювання в міжнародному економічному, науково-технічному співробітництві та міжнародній торгівлі здійснюється </a:t>
            </a:r>
            <a:r>
              <a:rPr lang="uk-UA" b="1" i="1" dirty="0"/>
              <a:t>сертифікація</a:t>
            </a:r>
            <a:r>
              <a:rPr lang="uk-UA" dirty="0"/>
              <a:t>, тобто підтвердження відповідності якості продукції та послуг вимогам стандартів. </a:t>
            </a:r>
            <a:endParaRPr lang="ru-UA" dirty="0"/>
          </a:p>
          <a:p>
            <a:pPr algn="just"/>
            <a:r>
              <a:rPr lang="uk-UA" dirty="0"/>
              <a:t>Держава може надавати </a:t>
            </a:r>
            <a:r>
              <a:rPr lang="uk-UA" b="1" i="1" dirty="0"/>
              <a:t>дотації</a:t>
            </a:r>
            <a:r>
              <a:rPr lang="uk-UA" dirty="0"/>
              <a:t> суб'єктам господарювання: на підтримку виробництва </a:t>
            </a:r>
            <a:r>
              <a:rPr lang="uk-UA" dirty="0" err="1"/>
              <a:t>життєво</a:t>
            </a:r>
            <a:r>
              <a:rPr lang="uk-UA" dirty="0"/>
              <a:t> важливих продуктів харчування, на виробництво </a:t>
            </a:r>
            <a:r>
              <a:rPr lang="uk-UA" dirty="0" err="1"/>
              <a:t>життєво</a:t>
            </a:r>
            <a:r>
              <a:rPr lang="uk-UA" dirty="0"/>
              <a:t> важливих лікарських препаратів та засобів реабілітації інвалідів, на імпортні закупівлі окремих товарів, послуги транспорту, що забезпечують соціально важливі перевезення, а також суб'єктам господарювання, що опинилися у критичній соціально-економічній або екологічній ситуації, з метою фінансування капітальних вкладень на рівні, необхідному для підтримання їх  діяльності, на цілі технічного розвитку, що дають значний економічний ефект, а також в інших випадках, передбачених законом. </a:t>
            </a:r>
            <a:endParaRPr lang="ru-UA" dirty="0"/>
          </a:p>
          <a:p>
            <a:pPr algn="just"/>
            <a:r>
              <a:rPr lang="uk-UA" dirty="0"/>
              <a:t>Система оподаткування будується за принципами економічної доцільності, соціальної справедливості, поєднання інтересів суспільства, держави, територіальних громад, суб'єктів господарювання та громадян. </a:t>
            </a:r>
            <a:endParaRPr lang="ru-UA" dirty="0"/>
          </a:p>
          <a:p>
            <a:pPr algn="just"/>
            <a:endParaRPr lang="ru-UA" dirty="0"/>
          </a:p>
        </p:txBody>
      </p:sp>
    </p:spTree>
    <p:extLst>
      <p:ext uri="{BB962C8B-B14F-4D97-AF65-F5344CB8AC3E}">
        <p14:creationId xmlns:p14="http://schemas.microsoft.com/office/powerpoint/2010/main" val="7284238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4B6FF7F-602B-C246-8A78-856828AA90A7}"/>
              </a:ext>
            </a:extLst>
          </p:cNvPr>
          <p:cNvSpPr>
            <a:spLocks noGrp="1"/>
          </p:cNvSpPr>
          <p:nvPr>
            <p:ph idx="1"/>
          </p:nvPr>
        </p:nvSpPr>
        <p:spPr>
          <a:xfrm>
            <a:off x="613317" y="267629"/>
            <a:ext cx="10760927" cy="5954751"/>
          </a:xfrm>
        </p:spPr>
        <p:txBody>
          <a:bodyPr>
            <a:normAutofit fontScale="85000" lnSpcReduction="20000"/>
          </a:bodyPr>
          <a:lstStyle/>
          <a:p>
            <a:r>
              <a:rPr lang="uk-UA" b="1" i="1" dirty="0"/>
              <a:t>1.4. Державна реєстрація та порядок ліквідації суб’єктів підприємництва</a:t>
            </a:r>
            <a:endParaRPr lang="ru-UA" dirty="0"/>
          </a:p>
          <a:p>
            <a:pPr algn="just"/>
            <a:r>
              <a:rPr lang="uk-UA" b="1" i="1" dirty="0"/>
              <a:t> </a:t>
            </a:r>
            <a:endParaRPr lang="ru-UA" dirty="0"/>
          </a:p>
          <a:p>
            <a:pPr algn="just"/>
            <a:r>
              <a:rPr lang="uk-UA" b="1" i="1" dirty="0"/>
              <a:t>Суб'єкт господарювання може бути</a:t>
            </a:r>
            <a:r>
              <a:rPr lang="uk-UA" dirty="0"/>
              <a:t> утворений за рішенням власника (власників) майна або уповноваженого ним (ними) органу, а у випадках, спеціально передбачених законодавством, також за рішенням інших органів, організацій і громадян шляхом заснування нового, реорганізації (злиття, приєднання, виділення, поділу, перетворення) діючого (діючих) суб'єкта господарювання з додержанням вимог законодавства. </a:t>
            </a:r>
            <a:endParaRPr lang="ru-UA" dirty="0"/>
          </a:p>
          <a:p>
            <a:pPr algn="just"/>
            <a:r>
              <a:rPr lang="uk-UA" b="1" i="1" dirty="0"/>
              <a:t>Суб'єкти господарювання можуть утворюватися</a:t>
            </a:r>
            <a:r>
              <a:rPr lang="uk-UA" dirty="0"/>
              <a:t> шляхом примусового поділу (виділення) діючого суб'єкта господарювання за розпорядженням антимонопольних органів відповідно до </a:t>
            </a:r>
            <a:r>
              <a:rPr lang="uk-UA" dirty="0" err="1"/>
              <a:t>антимонопольно</a:t>
            </a:r>
            <a:r>
              <a:rPr lang="uk-UA" dirty="0"/>
              <a:t>-конкурентного законодавства України. </a:t>
            </a:r>
            <a:endParaRPr lang="ru-UA" dirty="0"/>
          </a:p>
          <a:p>
            <a:pPr algn="just"/>
            <a:r>
              <a:rPr lang="uk-UA" dirty="0"/>
              <a:t>Однією з головних умов діяльності суб’єктів підприємництва є їх державна реєстрація.</a:t>
            </a:r>
            <a:endParaRPr lang="ru-UA" dirty="0"/>
          </a:p>
          <a:p>
            <a:pPr algn="just"/>
            <a:r>
              <a:rPr lang="uk-UA" b="1" i="1" dirty="0"/>
              <a:t>Державна реєстрація</a:t>
            </a:r>
            <a:r>
              <a:rPr lang="uk-UA" dirty="0"/>
              <a:t> юридичних осіб та фізичних осіб - підприємців – це засвідчення факту створення або припинення юридичної особи, засвідчення факту набуття або позбавлення статусу підприємця фізичною особою, а також вчинення інших реєстраційних дій шляхом внесення відповідних записів до Єдиного державного реєстру. </a:t>
            </a:r>
            <a:endParaRPr lang="ru-UA" dirty="0"/>
          </a:p>
          <a:p>
            <a:pPr algn="just"/>
            <a:r>
              <a:rPr lang="uk-UA" b="1" i="1" dirty="0"/>
              <a:t>Єдиний державний реєстр</a:t>
            </a:r>
            <a:r>
              <a:rPr lang="uk-UA" dirty="0"/>
              <a:t> юридичних осіб та фізичних осіб - підприємців – це автоматизована система збирання, накопичення, захисту, обліку та надання інформації про юридичних осіб та фізичних осіб – підприємців.</a:t>
            </a:r>
            <a:endParaRPr lang="ru-UA" dirty="0"/>
          </a:p>
          <a:p>
            <a:pPr algn="just"/>
            <a:r>
              <a:rPr lang="uk-UA" b="1" i="1" dirty="0"/>
              <a:t>Порядок проведення державної реєстрації</a:t>
            </a:r>
            <a:r>
              <a:rPr lang="uk-UA" dirty="0"/>
              <a:t> юридичних осіб та фізичних осіб - підприємців включає: </a:t>
            </a:r>
            <a:endParaRPr lang="ru-UA" dirty="0"/>
          </a:p>
          <a:p>
            <a:pPr lvl="0" algn="just"/>
            <a:r>
              <a:rPr lang="uk-UA" dirty="0"/>
              <a:t>перевірку комплектності документів, які подаються державному реєстратору, та повноти відомостей, що вказані в реєстраційній картці; </a:t>
            </a:r>
            <a:endParaRPr lang="ru-UA" dirty="0"/>
          </a:p>
          <a:p>
            <a:pPr lvl="0" algn="just"/>
            <a:r>
              <a:rPr lang="uk-UA" dirty="0"/>
              <a:t>перевірку документів, які подаються державному реєстратору, на відсутність підстав для відмови у проведенні державної реєстрації; </a:t>
            </a:r>
            <a:endParaRPr lang="ru-UA" dirty="0"/>
          </a:p>
          <a:p>
            <a:pPr lvl="0" algn="just"/>
            <a:r>
              <a:rPr lang="uk-UA" dirty="0"/>
              <a:t>внесення відомостей про юридичну особу або фізичну особу - підприємця до Єдиного державного реєстру; </a:t>
            </a:r>
            <a:endParaRPr lang="ru-UA" dirty="0"/>
          </a:p>
          <a:p>
            <a:pPr lvl="0" algn="just"/>
            <a:r>
              <a:rPr lang="uk-UA" dirty="0"/>
              <a:t>оформлення і видачу свідоцтва про державну реєстрацію та виписки з Єдиного державного реєстру. </a:t>
            </a:r>
            <a:endParaRPr lang="ru-UA" dirty="0"/>
          </a:p>
          <a:p>
            <a:endParaRPr lang="ru-UA" dirty="0"/>
          </a:p>
        </p:txBody>
      </p:sp>
    </p:spTree>
    <p:extLst>
      <p:ext uri="{BB962C8B-B14F-4D97-AF65-F5344CB8AC3E}">
        <p14:creationId xmlns:p14="http://schemas.microsoft.com/office/powerpoint/2010/main" val="9119792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C01FA32-229D-474C-BE86-45BB1A2775A4}"/>
              </a:ext>
            </a:extLst>
          </p:cNvPr>
          <p:cNvSpPr>
            <a:spLocks noGrp="1"/>
          </p:cNvSpPr>
          <p:nvPr>
            <p:ph idx="1"/>
          </p:nvPr>
        </p:nvSpPr>
        <p:spPr>
          <a:xfrm>
            <a:off x="579863" y="367991"/>
            <a:ext cx="8694139" cy="5673372"/>
          </a:xfrm>
        </p:spPr>
        <p:txBody>
          <a:bodyPr>
            <a:normAutofit fontScale="77500" lnSpcReduction="20000"/>
          </a:bodyPr>
          <a:lstStyle/>
          <a:p>
            <a:pPr algn="just"/>
            <a:r>
              <a:rPr lang="uk-UA" b="1" i="1" dirty="0"/>
              <a:t>Свідоцтво про державну реєстрацію</a:t>
            </a:r>
            <a:r>
              <a:rPr lang="uk-UA" dirty="0"/>
              <a:t> - документ встановленого зразка, який засвідчує факт внесення до Єдиного державного реєстру запису про державну реєстрацію юридичної особи або фізичної особи – підприємця.</a:t>
            </a:r>
            <a:endParaRPr lang="ru-UA" dirty="0"/>
          </a:p>
          <a:p>
            <a:pPr algn="just"/>
            <a:r>
              <a:rPr lang="uk-UA" b="1" i="1" dirty="0"/>
              <a:t>Державний реєстратор</a:t>
            </a:r>
            <a:r>
              <a:rPr lang="uk-UA" dirty="0"/>
              <a:t> - посадова особа яка здійснює державну реєстрацію юридичних осіб та фізичних осіб – підприємців.</a:t>
            </a:r>
            <a:endParaRPr lang="ru-UA" dirty="0"/>
          </a:p>
          <a:p>
            <a:pPr algn="just"/>
            <a:r>
              <a:rPr lang="uk-UA" b="1" i="1" dirty="0"/>
              <a:t>Зміни до установчих документів</a:t>
            </a:r>
            <a:r>
              <a:rPr lang="uk-UA" dirty="0"/>
              <a:t> юридичної особи, а також зміна прізвища, імені, по-батькові або місця проживання фізичної особи - підприємця підлягають обов'язковій державній реєстрації шляхом внесення відповідних змін до записів Єдиного державного реєстру.</a:t>
            </a:r>
          </a:p>
          <a:p>
            <a:r>
              <a:rPr lang="uk-UA" b="1" i="1" dirty="0"/>
              <a:t>Юридичною особою </a:t>
            </a:r>
            <a:r>
              <a:rPr lang="uk-UA" dirty="0"/>
              <a:t>є організація, створена і зареєстрована у встановленому законом порядку, певним чином організована як єдине ціле, має організаційну структуру і органи, які здійснюють її правоздатність.</a:t>
            </a:r>
            <a:endParaRPr lang="ru-UA" dirty="0"/>
          </a:p>
          <a:p>
            <a:r>
              <a:rPr lang="uk-UA" dirty="0"/>
              <a:t>Юридична особа має певні </a:t>
            </a:r>
            <a:r>
              <a:rPr lang="uk-UA" b="1" i="1" dirty="0"/>
              <a:t>традиційні ознаки</a:t>
            </a:r>
            <a:r>
              <a:rPr lang="uk-UA" dirty="0"/>
              <a:t>. До них належать:</a:t>
            </a:r>
            <a:endParaRPr lang="ru-UA" dirty="0"/>
          </a:p>
          <a:p>
            <a:pPr lvl="0"/>
            <a:r>
              <a:rPr lang="uk-UA" dirty="0"/>
              <a:t>наявність відокремленого майна;</a:t>
            </a:r>
            <a:endParaRPr lang="ru-UA" dirty="0"/>
          </a:p>
          <a:p>
            <a:pPr lvl="0"/>
            <a:r>
              <a:rPr lang="uk-UA" dirty="0"/>
              <a:t>самостійна відповідальність за зобов’язаннями;</a:t>
            </a:r>
            <a:endParaRPr lang="ru-UA" dirty="0"/>
          </a:p>
          <a:p>
            <a:pPr lvl="0"/>
            <a:r>
              <a:rPr lang="uk-UA" dirty="0"/>
              <a:t>придбання і реалізація цивільних прав від свого імені;</a:t>
            </a:r>
            <a:endParaRPr lang="ru-UA" dirty="0"/>
          </a:p>
          <a:p>
            <a:pPr lvl="0"/>
            <a:r>
              <a:rPr lang="uk-UA" dirty="0"/>
              <a:t>можливість виступати позивачем і відповідачем в суді.</a:t>
            </a:r>
            <a:endParaRPr lang="ru-UA" dirty="0"/>
          </a:p>
          <a:p>
            <a:r>
              <a:rPr lang="uk-UA" b="1" i="1" dirty="0"/>
              <a:t>Місцезнаходження юридичної особи</a:t>
            </a:r>
            <a:r>
              <a:rPr lang="uk-UA" dirty="0"/>
              <a:t> - місцезнаходження постійно діючого виконавчого органу юридичної особи, а в разі його відсутності - місцезнаходження іншого органу чи особи, уповноваженої діяти від імені юридичної особи без довіреності, за певною </a:t>
            </a:r>
            <a:r>
              <a:rPr lang="uk-UA" dirty="0" err="1"/>
              <a:t>адресою</a:t>
            </a:r>
            <a:r>
              <a:rPr lang="uk-UA" dirty="0"/>
              <a:t>, яка вказана засновниками (учасниками) в установчих документах і за якою здійснюється зв'язок з юридичною особою.</a:t>
            </a:r>
            <a:endParaRPr lang="ru-UA" dirty="0"/>
          </a:p>
          <a:p>
            <a:r>
              <a:rPr lang="uk-UA" b="1" i="1" dirty="0"/>
              <a:t>Місце проживання фізичної особи</a:t>
            </a:r>
            <a:r>
              <a:rPr lang="uk-UA" dirty="0"/>
              <a:t> - житловий будинок, квартира, інше приміщення, придатне для проживання в ньому (гуртожиток, готель тощо) у відповідному населеному пункті, в якому фізична особа проживає постійно, переважно або тимчасово, що знаходиться за певною </a:t>
            </a:r>
            <a:r>
              <a:rPr lang="uk-UA" dirty="0" err="1"/>
              <a:t>адресою</a:t>
            </a:r>
            <a:r>
              <a:rPr lang="uk-UA" dirty="0"/>
              <a:t>, за якою здійснюється зв'язок з фізичною особою – підприємцем.</a:t>
            </a:r>
            <a:endParaRPr lang="ru-UA" dirty="0"/>
          </a:p>
          <a:p>
            <a:pPr algn="just"/>
            <a:endParaRPr lang="ru-UA" dirty="0"/>
          </a:p>
          <a:p>
            <a:endParaRPr lang="ru-UA" dirty="0"/>
          </a:p>
          <a:p>
            <a:endParaRPr lang="ru-UA" dirty="0"/>
          </a:p>
        </p:txBody>
      </p:sp>
    </p:spTree>
    <p:extLst>
      <p:ext uri="{BB962C8B-B14F-4D97-AF65-F5344CB8AC3E}">
        <p14:creationId xmlns:p14="http://schemas.microsoft.com/office/powerpoint/2010/main" val="40362192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9B813E9-4E3D-7843-9E2A-D20CA08E778F}"/>
              </a:ext>
            </a:extLst>
          </p:cNvPr>
          <p:cNvSpPr>
            <a:spLocks noGrp="1"/>
          </p:cNvSpPr>
          <p:nvPr>
            <p:ph idx="1"/>
          </p:nvPr>
        </p:nvSpPr>
        <p:spPr>
          <a:xfrm>
            <a:off x="334537" y="390293"/>
            <a:ext cx="10214517" cy="5977053"/>
          </a:xfrm>
        </p:spPr>
        <p:txBody>
          <a:bodyPr>
            <a:normAutofit fontScale="85000" lnSpcReduction="20000"/>
          </a:bodyPr>
          <a:lstStyle/>
          <a:p>
            <a:pPr algn="just"/>
            <a:r>
              <a:rPr lang="uk-UA" b="1" i="1" dirty="0"/>
              <a:t>Для проведення державної реєстрації юридичної особи</a:t>
            </a:r>
            <a:r>
              <a:rPr lang="uk-UA" dirty="0"/>
              <a:t> засновник (засновники) або уповноважена ними особа повинні особисто подати державному реєстратору (надіслати рекомендованим листом з описом вкладення) </a:t>
            </a:r>
            <a:r>
              <a:rPr lang="uk-UA" b="1" i="1" dirty="0"/>
              <a:t>такі документи</a:t>
            </a:r>
            <a:r>
              <a:rPr lang="uk-UA" dirty="0"/>
              <a:t>: </a:t>
            </a:r>
            <a:endParaRPr lang="ru-UA" dirty="0"/>
          </a:p>
          <a:p>
            <a:pPr lvl="0" algn="just"/>
            <a:r>
              <a:rPr lang="uk-UA" dirty="0"/>
              <a:t>заповнену реєстраційну картку на проведення державної реєстрації юридичної особи; </a:t>
            </a:r>
            <a:endParaRPr lang="ru-UA" dirty="0"/>
          </a:p>
          <a:p>
            <a:pPr lvl="0" algn="just"/>
            <a:r>
              <a:rPr lang="uk-UA" dirty="0"/>
              <a:t>копію рішення засновників або уповноваженого ними органу про створення юридичної особи у випадках, передбачених законом; </a:t>
            </a:r>
            <a:endParaRPr lang="ru-UA" dirty="0"/>
          </a:p>
          <a:p>
            <a:pPr lvl="0" algn="just"/>
            <a:r>
              <a:rPr lang="uk-UA" dirty="0"/>
              <a:t>два примірники установчих документів;</a:t>
            </a:r>
            <a:endParaRPr lang="ru-UA" dirty="0"/>
          </a:p>
          <a:p>
            <a:pPr algn="just"/>
            <a:r>
              <a:rPr lang="uk-UA" dirty="0"/>
              <a:t>4) рішення Антимонопольного комітету України про згоду на створення, реорганізацію (злиття, приєднання) суб'єктів господарювання у випадках, передбачених законом; </a:t>
            </a:r>
            <a:endParaRPr lang="ru-UA" dirty="0"/>
          </a:p>
          <a:p>
            <a:pPr algn="just"/>
            <a:r>
              <a:rPr lang="uk-UA" dirty="0"/>
              <a:t>5) документ (документи), що засвідчує сплату засновником (засновниками) внеску до статутного фонду суб'єкта господарювання в розмірі, встановленому законом; </a:t>
            </a:r>
            <a:endParaRPr lang="ru-UA" dirty="0"/>
          </a:p>
          <a:p>
            <a:pPr algn="just"/>
            <a:r>
              <a:rPr lang="uk-UA" dirty="0"/>
              <a:t>6) документ, що засвідчує внесення реєстраційного збору за проведення державної реєстрації юридичної особи.</a:t>
            </a:r>
            <a:endParaRPr lang="ru-UA" dirty="0"/>
          </a:p>
          <a:p>
            <a:pPr algn="just"/>
            <a:r>
              <a:rPr lang="uk-UA" b="1" i="1" dirty="0"/>
              <a:t>Установчими документами</a:t>
            </a:r>
            <a:r>
              <a:rPr lang="uk-UA" dirty="0"/>
              <a:t> суб'єкта господарювання є рішення про його утворення або засновницький договір, а у випадках, передбачених законодавством, статут (положення) суб'єкта господарювання. </a:t>
            </a:r>
            <a:endParaRPr lang="ru-UA" dirty="0"/>
          </a:p>
          <a:p>
            <a:pPr algn="just"/>
            <a:r>
              <a:rPr lang="uk-UA" dirty="0"/>
              <a:t>У </a:t>
            </a:r>
            <a:r>
              <a:rPr lang="uk-UA" b="1" i="1" dirty="0"/>
              <a:t>засновницькому договорі</a:t>
            </a:r>
            <a:r>
              <a:rPr lang="uk-UA" dirty="0"/>
              <a:t> засновники зобов'язуються утворити суб'єкт господарювання, визначають порядок спільної діяльності щодо його утворення, умови передачі йому свого майна, порядок розподілу прибутків і збитків, управління діяльністю суб'єкта господарювання та участі в ньому засновників, порядок вибуття та входження нових засновників, інші умови діяльності суб'єкта господарювання, а також порядок його реорганізації та ліквідації. </a:t>
            </a:r>
            <a:endParaRPr lang="ru-UA" dirty="0"/>
          </a:p>
          <a:p>
            <a:pPr algn="just"/>
            <a:r>
              <a:rPr lang="uk-UA" b="1" i="1" dirty="0"/>
              <a:t>Статут</a:t>
            </a:r>
            <a:r>
              <a:rPr lang="uk-UA" dirty="0"/>
              <a:t> суб'єкта господарювання повинен містити відомості про його найменування і місцезнаходження, мету і предмет діяльності, розмір і порядок утворення статутного та інших фондів, порядок розподілу прибутків і збитків, про органи управління і контролю, їх компетенцію, про умови реорганізації та ліквідації суб'єкта господарювання, а також інші відомості, пов'язані з особливостями організаційної форми суб'єкта господарювання. Статут може містити й інші відомості, що не суперечать законодавству. </a:t>
            </a:r>
            <a:endParaRPr lang="ru-UA" dirty="0"/>
          </a:p>
          <a:p>
            <a:endParaRPr lang="ru-UA" dirty="0"/>
          </a:p>
        </p:txBody>
      </p:sp>
    </p:spTree>
    <p:extLst>
      <p:ext uri="{BB962C8B-B14F-4D97-AF65-F5344CB8AC3E}">
        <p14:creationId xmlns:p14="http://schemas.microsoft.com/office/powerpoint/2010/main" val="25205498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9F9E36D-C4CA-E645-96D9-68FD8356F6C2}"/>
              </a:ext>
            </a:extLst>
          </p:cNvPr>
          <p:cNvSpPr>
            <a:spLocks noGrp="1"/>
          </p:cNvSpPr>
          <p:nvPr>
            <p:ph idx="1"/>
          </p:nvPr>
        </p:nvSpPr>
        <p:spPr>
          <a:xfrm>
            <a:off x="356839" y="401445"/>
            <a:ext cx="10749776" cy="5954750"/>
          </a:xfrm>
        </p:spPr>
        <p:txBody>
          <a:bodyPr>
            <a:normAutofit fontScale="85000" lnSpcReduction="10000"/>
          </a:bodyPr>
          <a:lstStyle/>
          <a:p>
            <a:r>
              <a:rPr lang="uk-UA" dirty="0"/>
              <a:t>Згідно </a:t>
            </a:r>
            <a:r>
              <a:rPr lang="uk-UA" dirty="0" err="1"/>
              <a:t>Закоу</a:t>
            </a:r>
            <a:r>
              <a:rPr lang="uk-UA" dirty="0"/>
              <a:t> України „Про державну реєстрацію юридичних осіб та фізичних осіб - підприємців”, передбачено, що строк державної реєстрації юридичної особи не повинен перевищувати </a:t>
            </a:r>
            <a:r>
              <a:rPr lang="uk-UA" b="1" i="1" dirty="0"/>
              <a:t>три робочих дні</a:t>
            </a:r>
            <a:r>
              <a:rPr lang="uk-UA" dirty="0"/>
              <a:t>, а фізичної особи – підприємця – </a:t>
            </a:r>
            <a:r>
              <a:rPr lang="uk-UA" b="1" i="1" dirty="0"/>
              <a:t>два робочих дні</a:t>
            </a:r>
            <a:r>
              <a:rPr lang="uk-UA" dirty="0"/>
              <a:t> з дати надходження документів для проведення державної реєстрації. </a:t>
            </a:r>
            <a:endParaRPr lang="ru-UA" dirty="0"/>
          </a:p>
          <a:p>
            <a:r>
              <a:rPr lang="uk-UA" b="1" i="1" dirty="0" err="1"/>
              <a:t>Реєструючий</a:t>
            </a:r>
            <a:r>
              <a:rPr lang="uk-UA" b="1" i="1" dirty="0"/>
              <a:t> орган</a:t>
            </a:r>
            <a:r>
              <a:rPr lang="uk-UA" i="1" dirty="0"/>
              <a:t> </a:t>
            </a:r>
            <a:r>
              <a:rPr lang="uk-UA" dirty="0"/>
              <a:t>зобов'язаний протягом цього строку видати суб'єкту господарювання свідоцтво про його державну реєстрацію. </a:t>
            </a:r>
            <a:endParaRPr lang="ru-UA" dirty="0"/>
          </a:p>
          <a:p>
            <a:r>
              <a:rPr lang="uk-UA" b="1" i="1" dirty="0"/>
              <a:t>У бланку свідоцтва про державну реєстрацію юридичної особи зазначаються: </a:t>
            </a:r>
            <a:endParaRPr lang="ru-UA" dirty="0"/>
          </a:p>
          <a:p>
            <a:pPr lvl="0"/>
            <a:r>
              <a:rPr lang="uk-UA" dirty="0"/>
              <a:t>найменування юридичної особи; </a:t>
            </a:r>
            <a:endParaRPr lang="ru-UA" dirty="0"/>
          </a:p>
          <a:p>
            <a:pPr lvl="0"/>
            <a:r>
              <a:rPr lang="uk-UA" dirty="0"/>
              <a:t>ідентифікаційний код Єдиного державного реєстру підприємств і організацій України; </a:t>
            </a:r>
            <a:endParaRPr lang="ru-UA" dirty="0"/>
          </a:p>
          <a:p>
            <a:pPr lvl="0"/>
            <a:r>
              <a:rPr lang="uk-UA" dirty="0"/>
              <a:t>місцезнаходження юридичної особи; </a:t>
            </a:r>
            <a:endParaRPr lang="ru-UA" dirty="0"/>
          </a:p>
          <a:p>
            <a:pPr lvl="0"/>
            <a:r>
              <a:rPr lang="uk-UA" dirty="0"/>
              <a:t>місце проведення державної реєстрації; </a:t>
            </a:r>
            <a:endParaRPr lang="ru-UA" dirty="0"/>
          </a:p>
          <a:p>
            <a:pPr lvl="0"/>
            <a:r>
              <a:rPr lang="uk-UA" dirty="0"/>
              <a:t>дата проведення державної реєстрації; </a:t>
            </a:r>
            <a:endParaRPr lang="ru-UA" dirty="0"/>
          </a:p>
          <a:p>
            <a:pPr lvl="0"/>
            <a:r>
              <a:rPr lang="uk-UA" dirty="0"/>
              <a:t>прізвище та ініціали державного реєстратора. </a:t>
            </a:r>
            <a:endParaRPr lang="ru-UA" dirty="0"/>
          </a:p>
          <a:p>
            <a:r>
              <a:rPr lang="uk-UA" b="1" i="1" dirty="0"/>
              <a:t>У бланку свідоцтва про державну реєстрацію фізичної особи - підприємця зазначаються: </a:t>
            </a:r>
            <a:endParaRPr lang="ru-UA" dirty="0"/>
          </a:p>
          <a:p>
            <a:pPr lvl="0"/>
            <a:r>
              <a:rPr lang="uk-UA" dirty="0"/>
              <a:t>ім'я фізичної особи - підприємця; </a:t>
            </a:r>
            <a:endParaRPr lang="ru-UA" dirty="0"/>
          </a:p>
          <a:p>
            <a:pPr lvl="0"/>
            <a:r>
              <a:rPr lang="uk-UA" dirty="0"/>
              <a:t>ідентифікаційний номер фізичної особи - платника податків та інших обов'язкових платежів; </a:t>
            </a:r>
            <a:endParaRPr lang="ru-UA" dirty="0"/>
          </a:p>
          <a:p>
            <a:pPr lvl="0"/>
            <a:r>
              <a:rPr lang="uk-UA" dirty="0"/>
              <a:t>місце проживання фізичної особи - підприємця; </a:t>
            </a:r>
            <a:endParaRPr lang="ru-UA" dirty="0"/>
          </a:p>
          <a:p>
            <a:pPr lvl="0"/>
            <a:r>
              <a:rPr lang="uk-UA" dirty="0"/>
              <a:t>дата проведення державної реєстрації; </a:t>
            </a:r>
            <a:endParaRPr lang="ru-UA" dirty="0"/>
          </a:p>
          <a:p>
            <a:pPr lvl="0"/>
            <a:r>
              <a:rPr lang="uk-UA" dirty="0"/>
              <a:t>місце проведення державної реєстрації; </a:t>
            </a:r>
            <a:endParaRPr lang="ru-UA" dirty="0"/>
          </a:p>
          <a:p>
            <a:pPr lvl="0"/>
            <a:r>
              <a:rPr lang="uk-UA" dirty="0"/>
              <a:t>прізвище та ініціали державного реєстратора. </a:t>
            </a:r>
            <a:endParaRPr lang="ru-UA" dirty="0"/>
          </a:p>
          <a:p>
            <a:endParaRPr lang="ru-UA" dirty="0"/>
          </a:p>
        </p:txBody>
      </p:sp>
    </p:spTree>
    <p:extLst>
      <p:ext uri="{BB962C8B-B14F-4D97-AF65-F5344CB8AC3E}">
        <p14:creationId xmlns:p14="http://schemas.microsoft.com/office/powerpoint/2010/main" val="8817590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D818E2F-4DF0-5B48-8555-2B67EBBB9826}"/>
              </a:ext>
            </a:extLst>
          </p:cNvPr>
          <p:cNvSpPr>
            <a:spLocks noGrp="1"/>
          </p:cNvSpPr>
          <p:nvPr>
            <p:ph idx="1"/>
          </p:nvPr>
        </p:nvSpPr>
        <p:spPr>
          <a:xfrm>
            <a:off x="367989" y="390293"/>
            <a:ext cx="10794381" cy="5865541"/>
          </a:xfrm>
        </p:spPr>
        <p:txBody>
          <a:bodyPr>
            <a:normAutofit fontScale="85000" lnSpcReduction="20000"/>
          </a:bodyPr>
          <a:lstStyle/>
          <a:p>
            <a:pPr algn="just"/>
            <a:r>
              <a:rPr lang="uk-UA" b="1" i="1" dirty="0"/>
              <a:t>На печатках і штампах</a:t>
            </a:r>
            <a:r>
              <a:rPr lang="uk-UA" dirty="0"/>
              <a:t> суб'єкта господарювання повинен зазначатись ідентифікаційний код, за яким цього суб'єкта включено до державного реєстру суб'єктів господарювання, або ідентифікаційний код громадянина-підприємця. </a:t>
            </a:r>
            <a:endParaRPr lang="ru-UA" dirty="0"/>
          </a:p>
          <a:p>
            <a:pPr algn="just"/>
            <a:r>
              <a:rPr lang="uk-UA" dirty="0"/>
              <a:t>Свідоцтво про державну реєстрацію суб'єкта господарювання та копія документа, що підтверджує взяття його на облік в органах державної податкової служби, </a:t>
            </a:r>
            <a:r>
              <a:rPr lang="uk-UA" b="1" i="1" dirty="0"/>
              <a:t>є підставою для відкриття рахунків в установах банків</a:t>
            </a:r>
            <a:r>
              <a:rPr lang="uk-UA" dirty="0"/>
              <a:t>. </a:t>
            </a:r>
            <a:endParaRPr lang="ru-UA" dirty="0"/>
          </a:p>
          <a:p>
            <a:pPr algn="just"/>
            <a:r>
              <a:rPr lang="uk-UA" b="1" i="1" dirty="0"/>
              <a:t>Скасування (припинення) державної реєстрації</a:t>
            </a:r>
            <a:r>
              <a:rPr lang="uk-UA" dirty="0"/>
              <a:t> суб'єкта господарювання здійснюється за його особистою заявою, а також на підставі рішення суду у випадках визнання недійсними або такими, що суперечать законодавству, установчих документів, або здійснення діяльності, що суперечить закону чи установчим документам, або в інших випадках, передбачених законом. </a:t>
            </a:r>
            <a:endParaRPr lang="ru-UA" dirty="0"/>
          </a:p>
          <a:p>
            <a:pPr algn="just"/>
            <a:r>
              <a:rPr lang="uk-UA" dirty="0"/>
              <a:t>Скасування державної реєстрації припиняє господарську діяльність і є підставою для здійснення заходів щодо ліквідації суб'єкта господарювання. </a:t>
            </a:r>
            <a:endParaRPr lang="ru-UA" dirty="0"/>
          </a:p>
          <a:p>
            <a:pPr algn="just"/>
            <a:r>
              <a:rPr lang="uk-UA" dirty="0"/>
              <a:t>Припинення діяльності суб'єкта господарювання здійснюється шляхом його реорганізації (злиття, приєднання, поділу, перетворення) або ліквідації - за рішенням власника (власників) чи уповноважених ним органів, за рішенням інших осіб - засновників суб'єкта господарювання чи їх правонаступників, а у випадках, передбачених законодавством, - за рішенням суду. </a:t>
            </a:r>
            <a:endParaRPr lang="ru-UA" dirty="0"/>
          </a:p>
          <a:p>
            <a:pPr algn="just"/>
            <a:r>
              <a:rPr lang="uk-UA" dirty="0"/>
              <a:t>У разі </a:t>
            </a:r>
            <a:r>
              <a:rPr lang="uk-UA" b="1" i="1" dirty="0"/>
              <a:t>злиття</a:t>
            </a:r>
            <a:r>
              <a:rPr lang="uk-UA" dirty="0"/>
              <a:t> суб'єктів господарювання усі майнові права та обов'язки кожного з них переходять до суб'єкта господарювання, що утворений внаслідок злиття. </a:t>
            </a:r>
            <a:endParaRPr lang="ru-UA" dirty="0"/>
          </a:p>
          <a:p>
            <a:pPr algn="just"/>
            <a:r>
              <a:rPr lang="uk-UA" dirty="0"/>
              <a:t>У разі </a:t>
            </a:r>
            <a:r>
              <a:rPr lang="uk-UA" b="1" i="1" dirty="0"/>
              <a:t>приєднання</a:t>
            </a:r>
            <a:r>
              <a:rPr lang="uk-UA" dirty="0"/>
              <a:t> одного або кількох суб'єктів господарювання до іншого суб'єкта господарювання до останнього переходять усі майнові права та обов'язки приєднаних суб'єктів господарювання. </a:t>
            </a:r>
            <a:endParaRPr lang="ru-UA" dirty="0"/>
          </a:p>
          <a:p>
            <a:pPr algn="just"/>
            <a:r>
              <a:rPr lang="uk-UA" dirty="0"/>
              <a:t>У разі </a:t>
            </a:r>
            <a:r>
              <a:rPr lang="uk-UA" b="1" i="1" dirty="0"/>
              <a:t>поділу </a:t>
            </a:r>
            <a:r>
              <a:rPr lang="uk-UA" dirty="0"/>
              <a:t>суб'єкта господарювання усі його майнові права і обов'язки переходять за роздільним актом (балансом) у відповідних частках до кожного з нових суб'єктів господарювання, що утворені внаслідок цього поділу. У разі </a:t>
            </a:r>
            <a:r>
              <a:rPr lang="uk-UA" b="1" i="1" dirty="0"/>
              <a:t>виділення</a:t>
            </a:r>
            <a:r>
              <a:rPr lang="uk-UA" dirty="0"/>
              <a:t> одного або кількох нових суб'єктів господарювання до кожного з них переходять за роздільним актом (балансом) у відповідних частках майнові права і обов'язки реорганізованого суб'єкта. </a:t>
            </a:r>
            <a:endParaRPr lang="ru-UA" dirty="0"/>
          </a:p>
          <a:p>
            <a:pPr algn="just"/>
            <a:r>
              <a:rPr lang="uk-UA" dirty="0"/>
              <a:t>У разі </a:t>
            </a:r>
            <a:r>
              <a:rPr lang="uk-UA" b="1" i="1" dirty="0"/>
              <a:t>перетворення</a:t>
            </a:r>
            <a:r>
              <a:rPr lang="uk-UA" dirty="0"/>
              <a:t> </a:t>
            </a:r>
            <a:r>
              <a:rPr lang="uk-UA" b="1" i="1" dirty="0"/>
              <a:t>одного суб'єкта господарювання в інший</a:t>
            </a:r>
            <a:r>
              <a:rPr lang="uk-UA" dirty="0"/>
              <a:t> до новоутвореного суб'єкта господарювання переходять усі майнові права і обов'язки попереднього суб'єкта господарювання</a:t>
            </a:r>
            <a:r>
              <a:rPr lang="ru-UA" dirty="0"/>
              <a:t> </a:t>
            </a:r>
          </a:p>
        </p:txBody>
      </p:sp>
    </p:spTree>
    <p:extLst>
      <p:ext uri="{BB962C8B-B14F-4D97-AF65-F5344CB8AC3E}">
        <p14:creationId xmlns:p14="http://schemas.microsoft.com/office/powerpoint/2010/main" val="979773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C4FC781-03B7-CE45-8A18-FEFF7E0B2A18}"/>
              </a:ext>
            </a:extLst>
          </p:cNvPr>
          <p:cNvSpPr>
            <a:spLocks noGrp="1"/>
          </p:cNvSpPr>
          <p:nvPr>
            <p:ph idx="1"/>
          </p:nvPr>
        </p:nvSpPr>
        <p:spPr>
          <a:xfrm>
            <a:off x="200722" y="278781"/>
            <a:ext cx="10950498" cy="6188926"/>
          </a:xfrm>
        </p:spPr>
        <p:txBody>
          <a:bodyPr>
            <a:normAutofit/>
          </a:bodyPr>
          <a:lstStyle/>
          <a:p>
            <a:r>
              <a:rPr lang="uk-UA" b="1" i="1" dirty="0"/>
              <a:t>Суб'єкт господарювання ліквідується</a:t>
            </a:r>
            <a:r>
              <a:rPr lang="uk-UA" dirty="0"/>
              <a:t>: </a:t>
            </a:r>
            <a:endParaRPr lang="ru-UA" dirty="0"/>
          </a:p>
          <a:p>
            <a:pPr lvl="0"/>
            <a:r>
              <a:rPr lang="uk-UA" dirty="0"/>
              <a:t>за ініціативою власників або рішенням суду; </a:t>
            </a:r>
            <a:endParaRPr lang="ru-UA" dirty="0"/>
          </a:p>
          <a:p>
            <a:pPr lvl="0"/>
            <a:r>
              <a:rPr lang="uk-UA" dirty="0"/>
              <a:t>у зв'язку із закінченням строку, на який він створювався, чи у разі досягнення мети, заради якої його було створено; </a:t>
            </a:r>
            <a:endParaRPr lang="ru-UA" dirty="0"/>
          </a:p>
          <a:p>
            <a:pPr lvl="0"/>
            <a:r>
              <a:rPr lang="uk-UA" dirty="0"/>
              <a:t>у разі визнання його в установленому порядку банкрутом; </a:t>
            </a:r>
            <a:endParaRPr lang="ru-UA" dirty="0"/>
          </a:p>
          <a:p>
            <a:pPr lvl="0"/>
            <a:r>
              <a:rPr lang="uk-UA" dirty="0"/>
              <a:t>у разі скасування його державної реєстрації у випадках, передбачених законодавством. </a:t>
            </a:r>
            <a:endParaRPr lang="ru-UA" dirty="0"/>
          </a:p>
          <a:p>
            <a:r>
              <a:rPr lang="uk-UA" dirty="0"/>
              <a:t>Скасування державної реєстрації позбавляє суб'єкта господарювання статусу юридичної особи і є підставою для вилучення його з державного реєстру. Суб'єкт господарювання вважається ліквідованим з дня внесення до державного реєстру запису про припинення його діяльності. Такий запис вноситься після затвердження ліквідаційного балансу.</a:t>
            </a:r>
          </a:p>
          <a:p>
            <a:r>
              <a:rPr lang="uk-UA" dirty="0"/>
              <a:t> </a:t>
            </a:r>
            <a:endParaRPr lang="ru-UA" dirty="0"/>
          </a:p>
          <a:p>
            <a:endParaRPr lang="ru-UA" dirty="0"/>
          </a:p>
        </p:txBody>
      </p:sp>
    </p:spTree>
    <p:extLst>
      <p:ext uri="{BB962C8B-B14F-4D97-AF65-F5344CB8AC3E}">
        <p14:creationId xmlns:p14="http://schemas.microsoft.com/office/powerpoint/2010/main" val="15955215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AAE9BF50-92D5-0A4E-912E-2995B87A3A09}"/>
              </a:ext>
            </a:extLst>
          </p:cNvPr>
          <p:cNvSpPr>
            <a:spLocks noGrp="1"/>
          </p:cNvSpPr>
          <p:nvPr>
            <p:ph idx="1"/>
          </p:nvPr>
        </p:nvSpPr>
        <p:spPr>
          <a:xfrm>
            <a:off x="412595" y="446049"/>
            <a:ext cx="9712712" cy="5865541"/>
          </a:xfrm>
        </p:spPr>
        <p:txBody>
          <a:bodyPr>
            <a:normAutofit fontScale="85000" lnSpcReduction="20000"/>
          </a:bodyPr>
          <a:lstStyle/>
          <a:p>
            <a:r>
              <a:rPr lang="uk-UA" b="1" i="1" dirty="0"/>
              <a:t>1.5. Договірні взаємовідносини у підприємництві</a:t>
            </a:r>
          </a:p>
          <a:p>
            <a:endParaRPr lang="ru-UA" dirty="0"/>
          </a:p>
          <a:p>
            <a:r>
              <a:rPr lang="uk-UA" dirty="0"/>
              <a:t>В процесі здійснення господарської діяльності суб’єкти господарювання регулюють майнові господарські та інші відносини між собою завдяки застосуванню двох основних нормативно-правових документів – договору та господарського договору.</a:t>
            </a:r>
            <a:endParaRPr lang="ru-UA" dirty="0"/>
          </a:p>
          <a:p>
            <a:r>
              <a:rPr lang="uk-UA" b="1" i="1" dirty="0"/>
              <a:t>Господарським договором</a:t>
            </a:r>
            <a:r>
              <a:rPr lang="uk-UA" dirty="0"/>
              <a:t> є майнова угода між двома або більше суб’єктами господарювання, змістом якої є зобов’язання майнового характеру у сфері господарської діяльності: при виготовленні та реалізації продукції, виконанні робіт, наданні послуг тощо.</a:t>
            </a:r>
            <a:endParaRPr lang="ru-UA" dirty="0"/>
          </a:p>
          <a:p>
            <a:r>
              <a:rPr lang="uk-UA" b="1" i="1" dirty="0"/>
              <a:t>Господарський договір</a:t>
            </a:r>
            <a:r>
              <a:rPr lang="uk-UA" dirty="0"/>
              <a:t> – це зафіксовані в спеціальному правовому документі на підставі угоди зобов’язання учасників господарських відносин (сторін), спрямовані на обслуговування (забезпечення) їх господарської діяльності.</a:t>
            </a:r>
            <a:endParaRPr lang="ru-UA" dirty="0"/>
          </a:p>
          <a:p>
            <a:r>
              <a:rPr lang="uk-UA" dirty="0"/>
              <a:t>За економічним змістом та юридичними ознаками законодавство України виділяє </a:t>
            </a:r>
            <a:r>
              <a:rPr lang="uk-UA" b="1" i="1" dirty="0"/>
              <a:t>наступні види договорів</a:t>
            </a:r>
            <a:r>
              <a:rPr lang="uk-UA" dirty="0"/>
              <a:t>:</a:t>
            </a:r>
            <a:endParaRPr lang="ru-UA" dirty="0"/>
          </a:p>
          <a:p>
            <a:pPr lvl="0"/>
            <a:r>
              <a:rPr lang="uk-UA" dirty="0"/>
              <a:t>договір купівлі-продажу;</a:t>
            </a:r>
            <a:endParaRPr lang="ru-UA" dirty="0"/>
          </a:p>
          <a:p>
            <a:pPr lvl="0"/>
            <a:r>
              <a:rPr lang="uk-UA" dirty="0"/>
              <a:t>договір </a:t>
            </a:r>
            <a:r>
              <a:rPr lang="uk-UA" dirty="0" err="1"/>
              <a:t>підряду</a:t>
            </a:r>
            <a:r>
              <a:rPr lang="uk-UA" dirty="0"/>
              <a:t>;</a:t>
            </a:r>
            <a:endParaRPr lang="ru-UA" dirty="0"/>
          </a:p>
          <a:p>
            <a:pPr lvl="0"/>
            <a:r>
              <a:rPr lang="uk-UA" dirty="0"/>
              <a:t>договір поставки;</a:t>
            </a:r>
            <a:endParaRPr lang="ru-UA" dirty="0"/>
          </a:p>
          <a:p>
            <a:pPr lvl="0"/>
            <a:r>
              <a:rPr lang="uk-UA" dirty="0"/>
              <a:t>договір контрактації сільськогосподарської продукції;</a:t>
            </a:r>
            <a:endParaRPr lang="ru-UA" dirty="0"/>
          </a:p>
          <a:p>
            <a:pPr lvl="0"/>
            <a:r>
              <a:rPr lang="uk-UA" dirty="0"/>
              <a:t>договір оренди майна та лізинг;</a:t>
            </a:r>
            <a:endParaRPr lang="ru-UA" dirty="0"/>
          </a:p>
          <a:p>
            <a:pPr lvl="0"/>
            <a:r>
              <a:rPr lang="uk-UA" dirty="0"/>
              <a:t>договір збереження;</a:t>
            </a:r>
            <a:endParaRPr lang="ru-UA" dirty="0"/>
          </a:p>
          <a:p>
            <a:pPr lvl="0"/>
            <a:r>
              <a:rPr lang="uk-UA" dirty="0"/>
              <a:t>договір енергопостачання;</a:t>
            </a:r>
            <a:endParaRPr lang="ru-UA" dirty="0"/>
          </a:p>
          <a:p>
            <a:pPr lvl="0"/>
            <a:r>
              <a:rPr lang="uk-UA" dirty="0"/>
              <a:t>договір спільної діяльності.</a:t>
            </a:r>
            <a:endParaRPr lang="ru-UA" dirty="0"/>
          </a:p>
        </p:txBody>
      </p:sp>
    </p:spTree>
    <p:extLst>
      <p:ext uri="{BB962C8B-B14F-4D97-AF65-F5344CB8AC3E}">
        <p14:creationId xmlns:p14="http://schemas.microsoft.com/office/powerpoint/2010/main" val="19694546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B7C898C-C98C-E24E-B131-CE788721EB67}"/>
              </a:ext>
            </a:extLst>
          </p:cNvPr>
          <p:cNvSpPr>
            <a:spLocks noGrp="1"/>
          </p:cNvSpPr>
          <p:nvPr>
            <p:ph idx="1"/>
          </p:nvPr>
        </p:nvSpPr>
        <p:spPr>
          <a:xfrm>
            <a:off x="390293" y="479502"/>
            <a:ext cx="10749775" cy="5687121"/>
          </a:xfrm>
        </p:spPr>
        <p:txBody>
          <a:bodyPr>
            <a:normAutofit fontScale="92500" lnSpcReduction="10000"/>
          </a:bodyPr>
          <a:lstStyle/>
          <a:p>
            <a:pPr algn="just"/>
            <a:r>
              <a:rPr lang="uk-UA" b="1" i="1" dirty="0"/>
              <a:t>Зміст господарського договору</a:t>
            </a:r>
            <a:r>
              <a:rPr lang="uk-UA" dirty="0"/>
              <a:t> становлять умови договору, визначені угодою його сторін, спрямованою на встановлення, зміну або припинення господарських зобов’язань, як погоджені сторонами, так і ті, що приймаються ними як обов’язкові умови договору відповідно до законодавства.</a:t>
            </a:r>
            <a:endParaRPr lang="ru-UA" dirty="0"/>
          </a:p>
          <a:p>
            <a:pPr algn="just"/>
            <a:r>
              <a:rPr lang="uk-UA" dirty="0"/>
              <a:t>Господарський договір вважається укладеним, якщо між сторонами досягнуто згоди щодо усіх його істотних умов. </a:t>
            </a:r>
            <a:r>
              <a:rPr lang="uk-UA" b="1" i="1" dirty="0"/>
              <a:t>Істотними є умови</a:t>
            </a:r>
            <a:r>
              <a:rPr lang="uk-UA" dirty="0"/>
              <a:t>, визнані такими за законом чи необхідні для договорів даного виду, а також умови, щодо яких на вимогу однієї із сторін повинна бути досягнута згода.</a:t>
            </a:r>
            <a:endParaRPr lang="ru-UA" dirty="0"/>
          </a:p>
          <a:p>
            <a:pPr algn="just"/>
            <a:r>
              <a:rPr lang="uk-UA" b="1" i="1" dirty="0"/>
              <a:t>Істотні умови</a:t>
            </a:r>
            <a:r>
              <a:rPr lang="uk-UA" dirty="0"/>
              <a:t> – це умови, при відсутності яких договір не може вважатися укладеним.</a:t>
            </a:r>
            <a:endParaRPr lang="ru-UA" dirty="0"/>
          </a:p>
          <a:p>
            <a:pPr algn="just"/>
            <a:r>
              <a:rPr lang="uk-UA" dirty="0"/>
              <a:t>При укладанні господарського договору сторони зобов’язані у будь-якому разі погодити </a:t>
            </a:r>
            <a:r>
              <a:rPr lang="uk-UA" b="1" i="1" dirty="0"/>
              <a:t>предмет</a:t>
            </a:r>
            <a:r>
              <a:rPr lang="uk-UA" b="1" dirty="0"/>
              <a:t>, </a:t>
            </a:r>
            <a:r>
              <a:rPr lang="uk-UA" b="1" i="1" dirty="0"/>
              <a:t>ціну</a:t>
            </a:r>
            <a:r>
              <a:rPr lang="uk-UA" b="1" dirty="0"/>
              <a:t> та </a:t>
            </a:r>
            <a:r>
              <a:rPr lang="uk-UA" b="1" i="1" dirty="0"/>
              <a:t>строк дії</a:t>
            </a:r>
            <a:r>
              <a:rPr lang="uk-UA" b="1" dirty="0"/>
              <a:t> договору</a:t>
            </a:r>
            <a:r>
              <a:rPr lang="uk-UA" dirty="0"/>
              <a:t>.</a:t>
            </a:r>
            <a:endParaRPr lang="ru-UA" dirty="0"/>
          </a:p>
          <a:p>
            <a:pPr algn="just"/>
            <a:r>
              <a:rPr lang="uk-UA" dirty="0"/>
              <a:t>Умови про </a:t>
            </a:r>
            <a:r>
              <a:rPr lang="uk-UA" b="1" i="1" dirty="0"/>
              <a:t>предмет у господарському договорі</a:t>
            </a:r>
            <a:r>
              <a:rPr lang="uk-UA" dirty="0"/>
              <a:t> повинні визначити найменування (номенклатуру, асортимент) та кількість продукції (робіт, послуг), а також вимоги до їх якості.</a:t>
            </a:r>
            <a:endParaRPr lang="ru-UA" dirty="0"/>
          </a:p>
          <a:p>
            <a:pPr algn="just"/>
            <a:r>
              <a:rPr lang="uk-UA" b="1" i="1" dirty="0"/>
              <a:t>Ціна</a:t>
            </a:r>
            <a:r>
              <a:rPr lang="uk-UA" dirty="0"/>
              <a:t> у господарському договорі визначається за згодою сторін, у договорі може бути передбачено доплати до встановленої ціни за продукцію (роботи, послуги) вищої якості або виконання робіт у скорочені строки порівняно з нормативними.</a:t>
            </a:r>
            <a:endParaRPr lang="ru-UA" dirty="0"/>
          </a:p>
          <a:p>
            <a:pPr algn="just"/>
            <a:r>
              <a:rPr lang="uk-UA" b="1" i="1" dirty="0"/>
              <a:t>Строком дії господарського договору</a:t>
            </a:r>
            <a:r>
              <a:rPr lang="uk-UA" dirty="0"/>
              <a:t> є час, впродовж якого існують господарські зобов’язання сторін, що виникли на основі цього договору. На зобов’язання, що виникли у сторін до укладення ними господарського договору, не поширюються умови укладеного договору, якщо договором не передбачено інше. Закінчення строку дії господарського договору не звільняє сторони від відповідальності за його порушення, що мало місце під час дії договору.</a:t>
            </a:r>
            <a:endParaRPr lang="ru-UA" dirty="0"/>
          </a:p>
          <a:p>
            <a:endParaRPr lang="ru-UA" dirty="0"/>
          </a:p>
        </p:txBody>
      </p:sp>
    </p:spTree>
    <p:extLst>
      <p:ext uri="{BB962C8B-B14F-4D97-AF65-F5344CB8AC3E}">
        <p14:creationId xmlns:p14="http://schemas.microsoft.com/office/powerpoint/2010/main" val="1529617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83ED7BE-1CF1-714F-9D25-0B8C33E3B0CF}"/>
              </a:ext>
            </a:extLst>
          </p:cNvPr>
          <p:cNvSpPr>
            <a:spLocks noGrp="1"/>
          </p:cNvSpPr>
          <p:nvPr>
            <p:ph idx="1"/>
          </p:nvPr>
        </p:nvSpPr>
        <p:spPr>
          <a:xfrm>
            <a:off x="379140" y="579863"/>
            <a:ext cx="10337181" cy="5988205"/>
          </a:xfrm>
        </p:spPr>
        <p:txBody>
          <a:bodyPr>
            <a:normAutofit lnSpcReduction="10000"/>
          </a:bodyPr>
          <a:lstStyle/>
          <a:p>
            <a:pPr algn="ctr"/>
            <a:r>
              <a:rPr lang="uk-UA" b="1" i="1" dirty="0"/>
              <a:t>1.1 Поняття суб’єкта господарювання та види</a:t>
            </a:r>
            <a:r>
              <a:rPr lang="ru-UA" b="1" dirty="0"/>
              <a:t> </a:t>
            </a:r>
            <a:r>
              <a:rPr lang="uk-UA" b="1" i="1" dirty="0"/>
              <a:t>підприємств</a:t>
            </a:r>
            <a:endParaRPr lang="ru-UA" b="1" dirty="0"/>
          </a:p>
          <a:p>
            <a:pPr algn="just"/>
            <a:endParaRPr lang="uk-UA" b="1" i="1" dirty="0"/>
          </a:p>
          <a:p>
            <a:pPr algn="just"/>
            <a:r>
              <a:rPr lang="uk-UA" b="1" i="1" dirty="0"/>
              <a:t>Суб'єктами господарювання</a:t>
            </a:r>
            <a:r>
              <a:rPr lang="uk-UA" dirty="0"/>
              <a:t> визнаються учасники господарських відносин, які здійснюють господарську діяльність, реалізуючи господарську компетенцію (сукупність господарських прав та обов'язків), мають відокремлене майно і несуть відповідальність за своїми зобов'язаннями в межах цього майна, крім випадків, передбачених законодавством. </a:t>
            </a:r>
            <a:endParaRPr lang="ru-UA" dirty="0"/>
          </a:p>
          <a:p>
            <a:pPr algn="just"/>
            <a:r>
              <a:rPr lang="uk-UA" b="1" i="1" dirty="0"/>
              <a:t>Суб'єктами господарювання є: </a:t>
            </a:r>
            <a:endParaRPr lang="ru-UA" dirty="0"/>
          </a:p>
          <a:p>
            <a:pPr algn="just"/>
            <a:r>
              <a:rPr lang="uk-UA" dirty="0"/>
              <a:t>1) господарські організації - юридичні особи, які здійснюють господарську діяльність та зареєстровані в установленому законом порядку; </a:t>
            </a:r>
            <a:endParaRPr lang="ru-UA" dirty="0"/>
          </a:p>
          <a:p>
            <a:pPr algn="just"/>
            <a:r>
              <a:rPr lang="uk-UA" dirty="0"/>
              <a:t>2) громадяни України, іноземці та особи без громадянства, які здійснюють господарську діяльність та зареєстровані відповідно до закону як підприємці; </a:t>
            </a:r>
            <a:endParaRPr lang="ru-UA" dirty="0"/>
          </a:p>
          <a:p>
            <a:pPr algn="just"/>
            <a:r>
              <a:rPr lang="uk-UA" dirty="0"/>
              <a:t>3) філії, представництва, інші відокремлені підрозділи господарських організацій (структурні одиниці), утворені ними для здійснення господарської діяльності. </a:t>
            </a:r>
            <a:endParaRPr lang="ru-UA" dirty="0"/>
          </a:p>
          <a:p>
            <a:pPr algn="just"/>
            <a:r>
              <a:rPr lang="uk-UA" dirty="0"/>
              <a:t>Основною виробничо-господарською ланкою економіки України є підприємство. Згідно Господарського кодексу України </a:t>
            </a:r>
            <a:r>
              <a:rPr lang="uk-UA" b="1" i="1" dirty="0"/>
              <a:t>підприємство</a:t>
            </a:r>
            <a:r>
              <a:rPr lang="uk-UA" dirty="0"/>
              <a:t> - самостійний суб'єкт господарювання, створений компетентним органом державної влади або органом місцевого самоврядування, або іншими суб'єктами для задоволення суспільних та особистих потреб шляхом систематичного здійснення виробничої, науково-дослідної, торговельної та іншої господарської діяльності.</a:t>
            </a:r>
            <a:endParaRPr lang="ru-UA" dirty="0"/>
          </a:p>
          <a:p>
            <a:endParaRPr lang="ru-UA" dirty="0"/>
          </a:p>
        </p:txBody>
      </p:sp>
    </p:spTree>
    <p:extLst>
      <p:ext uri="{BB962C8B-B14F-4D97-AF65-F5344CB8AC3E}">
        <p14:creationId xmlns:p14="http://schemas.microsoft.com/office/powerpoint/2010/main" val="11580773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93C701E-7FC3-5D46-98D5-6952809E290E}"/>
              </a:ext>
            </a:extLst>
          </p:cNvPr>
          <p:cNvSpPr>
            <a:spLocks noGrp="1"/>
          </p:cNvSpPr>
          <p:nvPr>
            <p:ph idx="1"/>
          </p:nvPr>
        </p:nvSpPr>
        <p:spPr>
          <a:xfrm>
            <a:off x="367989" y="256479"/>
            <a:ext cx="10337181" cy="6133170"/>
          </a:xfrm>
        </p:spPr>
        <p:txBody>
          <a:bodyPr>
            <a:normAutofit fontScale="92500" lnSpcReduction="10000"/>
          </a:bodyPr>
          <a:lstStyle/>
          <a:p>
            <a:pPr algn="just"/>
            <a:r>
              <a:rPr lang="uk-UA" dirty="0"/>
              <a:t>При виконанні договорів кожна сторона повинна вжити усіх заходів, необхідних для належного виконання нею зобов'язання, враховуючи інтереси другої сторони та забезпечення загальногосподарського інтересу. Порушення зобов'язань є підставою для застосування господарських санкцій.</a:t>
            </a:r>
            <a:endParaRPr lang="ru-UA" dirty="0"/>
          </a:p>
          <a:p>
            <a:pPr algn="just"/>
            <a:r>
              <a:rPr lang="uk-UA" b="1" i="1" dirty="0"/>
              <a:t>Господарськими санкціями</a:t>
            </a:r>
            <a:r>
              <a:rPr lang="uk-UA" b="1" dirty="0"/>
              <a:t> </a:t>
            </a:r>
            <a:r>
              <a:rPr lang="uk-UA" dirty="0"/>
              <a:t>визнаються заходи впливу на правопорушника у сфері господарювання, в результаті застосування яких для нього настають несприятливі економічні або правові наслідки. </a:t>
            </a:r>
            <a:endParaRPr lang="ru-UA" dirty="0"/>
          </a:p>
          <a:p>
            <a:pPr algn="just"/>
            <a:r>
              <a:rPr lang="uk-UA" b="1" i="1" dirty="0"/>
              <a:t>Штрафні санкції</a:t>
            </a:r>
            <a:r>
              <a:rPr lang="uk-UA" dirty="0"/>
              <a:t> – це господарські санкції у вигляді грошової суми (неустойка, штраф, пеня), яку учасник господарських відносин зобов'язаний сплатити у разі порушення ним правил здійснення господарської діяльності, невиконання або неналежного виконання господарського зобов'язання.</a:t>
            </a:r>
            <a:endParaRPr lang="ru-UA" dirty="0"/>
          </a:p>
          <a:p>
            <a:pPr algn="just"/>
            <a:r>
              <a:rPr lang="uk-UA" b="1" i="1" dirty="0"/>
              <a:t>Неустойкою</a:t>
            </a:r>
            <a:r>
              <a:rPr lang="uk-UA" b="1" dirty="0"/>
              <a:t> </a:t>
            </a:r>
            <a:r>
              <a:rPr lang="uk-UA" dirty="0"/>
              <a:t>(штрафом, пенею) є грошова сума або інше майно, які боржник повинен передати кредиторові у разі порушення боржником зобов'язання. </a:t>
            </a:r>
            <a:endParaRPr lang="ru-UA" dirty="0"/>
          </a:p>
          <a:p>
            <a:pPr algn="just"/>
            <a:r>
              <a:rPr lang="uk-UA" b="1" i="1" dirty="0"/>
              <a:t>Кредитор</a:t>
            </a:r>
            <a:r>
              <a:rPr lang="uk-UA" dirty="0"/>
              <a:t> – це особа, яка </a:t>
            </a:r>
            <a:r>
              <a:rPr lang="uk-UA" dirty="0" err="1"/>
              <a:t>управомочена</a:t>
            </a:r>
            <a:r>
              <a:rPr lang="uk-UA" dirty="0"/>
              <a:t> вимагати від свого контрагента (боржника) виконання певної дії (ряду дій). </a:t>
            </a:r>
            <a:endParaRPr lang="ru-UA" dirty="0"/>
          </a:p>
          <a:p>
            <a:pPr algn="just"/>
            <a:r>
              <a:rPr lang="uk-UA" b="1" i="1" dirty="0"/>
              <a:t>Боржник</a:t>
            </a:r>
            <a:r>
              <a:rPr lang="uk-UA" dirty="0"/>
              <a:t> – це особа, яка зобов’язана вчинити на користь кредитора певну дію (ряд дій) або утримуватися від вчинення певної дії (ряду дій).</a:t>
            </a:r>
            <a:endParaRPr lang="ru-UA" dirty="0"/>
          </a:p>
          <a:p>
            <a:pPr algn="just"/>
            <a:r>
              <a:rPr lang="uk-UA" b="1" i="1" dirty="0"/>
              <a:t>Штрафом</a:t>
            </a:r>
            <a:r>
              <a:rPr lang="uk-UA" b="1" dirty="0"/>
              <a:t> </a:t>
            </a:r>
            <a:r>
              <a:rPr lang="uk-UA" dirty="0"/>
              <a:t>є неустойка, що обчислюється у відсотках від суми невиконаного або неналежно виконаного зобов'язання. </a:t>
            </a:r>
            <a:endParaRPr lang="ru-UA" dirty="0"/>
          </a:p>
          <a:p>
            <a:pPr algn="just"/>
            <a:r>
              <a:rPr lang="uk-UA" b="1" i="1" dirty="0"/>
              <a:t>Пенею</a:t>
            </a:r>
            <a:r>
              <a:rPr lang="uk-UA" b="1" dirty="0"/>
              <a:t> </a:t>
            </a:r>
            <a:r>
              <a:rPr lang="uk-UA" dirty="0"/>
              <a:t>є неустойка, що обчислюється у відсотках від суми несвоєчасно виконаного грошового зобов'язання за кожен день прострочення виконання. </a:t>
            </a:r>
            <a:endParaRPr lang="ru-UA" dirty="0"/>
          </a:p>
          <a:p>
            <a:endParaRPr lang="ru-UA" dirty="0"/>
          </a:p>
        </p:txBody>
      </p:sp>
    </p:spTree>
    <p:extLst>
      <p:ext uri="{BB962C8B-B14F-4D97-AF65-F5344CB8AC3E}">
        <p14:creationId xmlns:p14="http://schemas.microsoft.com/office/powerpoint/2010/main" val="28919756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81E5345-344C-E14C-9968-0BB3525682E7}"/>
              </a:ext>
            </a:extLst>
          </p:cNvPr>
          <p:cNvSpPr>
            <a:spLocks noGrp="1"/>
          </p:cNvSpPr>
          <p:nvPr>
            <p:ph idx="1"/>
          </p:nvPr>
        </p:nvSpPr>
        <p:spPr>
          <a:xfrm>
            <a:off x="624467" y="501805"/>
            <a:ext cx="10482147" cy="5776332"/>
          </a:xfrm>
        </p:spPr>
        <p:txBody>
          <a:bodyPr>
            <a:normAutofit lnSpcReduction="10000"/>
          </a:bodyPr>
          <a:lstStyle/>
          <a:p>
            <a:pPr algn="just"/>
            <a:r>
              <a:rPr lang="uk-UA" dirty="0"/>
              <a:t>Підприємство є юридичною особою, має відокремлене майно, самостійний баланс, рахунки в установах банків, печатку із своїм найменуванням та ідентифікаційним кодом і не має у своєму складі інших юридичних осіб. </a:t>
            </a:r>
            <a:endParaRPr lang="ru-UA" dirty="0"/>
          </a:p>
          <a:p>
            <a:pPr algn="just"/>
            <a:r>
              <a:rPr lang="uk-UA" dirty="0"/>
              <a:t>Залежно від форм власності в Україні можуть діяти підприємства таких видів: </a:t>
            </a:r>
            <a:endParaRPr lang="ru-UA" dirty="0"/>
          </a:p>
          <a:p>
            <a:pPr algn="just"/>
            <a:r>
              <a:rPr lang="uk-UA" b="1" i="1" dirty="0"/>
              <a:t>– приватне підприємство</a:t>
            </a:r>
            <a:r>
              <a:rPr lang="uk-UA" dirty="0"/>
              <a:t>, що діє на основі приватної власності громадян чи суб'єкта господарювання (юридичної особи); </a:t>
            </a:r>
            <a:endParaRPr lang="ru-UA" dirty="0"/>
          </a:p>
          <a:p>
            <a:pPr algn="just"/>
            <a:r>
              <a:rPr lang="uk-UA" b="1" i="1" dirty="0"/>
              <a:t>– підприємство, що діє на основі колективної власності</a:t>
            </a:r>
            <a:r>
              <a:rPr lang="uk-UA" dirty="0"/>
              <a:t> (підприємство колективної власності); </a:t>
            </a:r>
            <a:endParaRPr lang="ru-UA" dirty="0"/>
          </a:p>
          <a:p>
            <a:pPr algn="just"/>
            <a:r>
              <a:rPr lang="uk-UA" dirty="0"/>
              <a:t>– </a:t>
            </a:r>
            <a:r>
              <a:rPr lang="uk-UA" b="1" i="1" dirty="0"/>
              <a:t>комунальне підприємство</a:t>
            </a:r>
            <a:r>
              <a:rPr lang="uk-UA" dirty="0"/>
              <a:t>, що діє на основі комунальної власності територіальної громади; </a:t>
            </a:r>
            <a:endParaRPr lang="ru-UA" dirty="0"/>
          </a:p>
          <a:p>
            <a:pPr algn="just"/>
            <a:r>
              <a:rPr lang="uk-UA" dirty="0"/>
              <a:t>– </a:t>
            </a:r>
            <a:r>
              <a:rPr lang="uk-UA" b="1" i="1" dirty="0"/>
              <a:t>державне підприємство</a:t>
            </a:r>
            <a:r>
              <a:rPr lang="uk-UA" dirty="0"/>
              <a:t>, що діє на основі державної власності; </a:t>
            </a:r>
            <a:endParaRPr lang="ru-UA" dirty="0"/>
          </a:p>
          <a:p>
            <a:pPr algn="just"/>
            <a:r>
              <a:rPr lang="uk-UA" dirty="0"/>
              <a:t>– </a:t>
            </a:r>
            <a:r>
              <a:rPr lang="uk-UA" b="1" i="1" dirty="0"/>
              <a:t>підприємство, засноване на змішаній формі власності</a:t>
            </a:r>
            <a:r>
              <a:rPr lang="uk-UA" dirty="0"/>
              <a:t> (на базі об'єднання майна різних форм власності). </a:t>
            </a:r>
            <a:endParaRPr lang="ru-UA" dirty="0"/>
          </a:p>
          <a:p>
            <a:pPr algn="just"/>
            <a:r>
              <a:rPr lang="uk-UA" dirty="0"/>
              <a:t>В Україні можуть діяти також інші види підприємств, передбачені законодавством. </a:t>
            </a:r>
            <a:endParaRPr lang="ru-UA" dirty="0"/>
          </a:p>
          <a:p>
            <a:pPr algn="just"/>
            <a:r>
              <a:rPr lang="uk-UA" dirty="0"/>
              <a:t>У разі, якщо в статутному фонді підприємства іноземна інвестиція становить не менш як десять відсотків, воно визнається </a:t>
            </a:r>
            <a:r>
              <a:rPr lang="uk-UA" b="1" i="1" dirty="0"/>
              <a:t>підприємством з іноземними інвестиціями</a:t>
            </a:r>
            <a:r>
              <a:rPr lang="uk-UA" dirty="0"/>
              <a:t>. Підприємство, в статутному фонді якого іноземна інвестиція становить сто відсотків, вважається </a:t>
            </a:r>
            <a:r>
              <a:rPr lang="uk-UA" b="1" i="1" dirty="0"/>
              <a:t>іноземним підприємством</a:t>
            </a:r>
            <a:r>
              <a:rPr lang="uk-UA" dirty="0"/>
              <a:t>. </a:t>
            </a:r>
            <a:endParaRPr lang="ru-UA" dirty="0"/>
          </a:p>
          <a:p>
            <a:endParaRPr lang="ru-UA" dirty="0"/>
          </a:p>
        </p:txBody>
      </p:sp>
    </p:spTree>
    <p:extLst>
      <p:ext uri="{BB962C8B-B14F-4D97-AF65-F5344CB8AC3E}">
        <p14:creationId xmlns:p14="http://schemas.microsoft.com/office/powerpoint/2010/main" val="1026980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16FFCBA-47BE-5540-80E8-7C73555B881C}"/>
              </a:ext>
            </a:extLst>
          </p:cNvPr>
          <p:cNvSpPr>
            <a:spLocks noGrp="1"/>
          </p:cNvSpPr>
          <p:nvPr>
            <p:ph idx="1"/>
          </p:nvPr>
        </p:nvSpPr>
        <p:spPr>
          <a:xfrm>
            <a:off x="546410" y="211874"/>
            <a:ext cx="10270273" cy="6186328"/>
          </a:xfrm>
        </p:spPr>
        <p:txBody>
          <a:bodyPr>
            <a:normAutofit fontScale="85000" lnSpcReduction="20000"/>
          </a:bodyPr>
          <a:lstStyle/>
          <a:p>
            <a:r>
              <a:rPr lang="uk-UA" dirty="0"/>
              <a:t>Підприємства (крім бюджетних установ) можуть належати до мікропідприємств, малих, середніх або великих підприємств. </a:t>
            </a:r>
          </a:p>
          <a:p>
            <a:pPr algn="just"/>
            <a:r>
              <a:rPr lang="uk-UA" b="1" dirty="0"/>
              <a:t>Мікропідприємствами</a:t>
            </a:r>
            <a:r>
              <a:rPr lang="uk-UA" dirty="0"/>
              <a:t> є підприємства, показники яких на дату складання річної фінансової звітності за рік, відповідають щонайменше двом із таких критеріїв: </a:t>
            </a:r>
          </a:p>
          <a:p>
            <a:pPr algn="just"/>
            <a:r>
              <a:rPr lang="uk-UA" dirty="0"/>
              <a:t>балансова вартість активів - до 350 тисяч євро; </a:t>
            </a:r>
          </a:p>
          <a:p>
            <a:pPr algn="just"/>
            <a:r>
              <a:rPr lang="uk-UA" dirty="0"/>
              <a:t>чистий дохід від реалізації продукції (товарів, робіт, послуг) - до 700 тисяч євро;</a:t>
            </a:r>
          </a:p>
          <a:p>
            <a:pPr algn="just"/>
            <a:r>
              <a:rPr lang="uk-UA" dirty="0"/>
              <a:t> середня кількість працівників - до 10 осіб. </a:t>
            </a:r>
          </a:p>
          <a:p>
            <a:pPr algn="just"/>
            <a:r>
              <a:rPr lang="uk-UA" b="1" dirty="0"/>
              <a:t>Малими є підприємства</a:t>
            </a:r>
            <a:r>
              <a:rPr lang="uk-UA" dirty="0"/>
              <a:t>, які не відповідають критеріям для мікропідприємств та показники яких на дату складання річної фінансової звітності за рік, відповідають щонайменше двом із таких критеріїв: </a:t>
            </a:r>
          </a:p>
          <a:p>
            <a:pPr algn="just"/>
            <a:r>
              <a:rPr lang="uk-UA" dirty="0"/>
              <a:t>балансова вартість активів - до 4 мільйонів євро; </a:t>
            </a:r>
          </a:p>
          <a:p>
            <a:pPr algn="just"/>
            <a:r>
              <a:rPr lang="uk-UA" dirty="0"/>
              <a:t>чистий дохід від реалізації продукції (товарів, робіт, послуг) - до 8 мільйонів євро;</a:t>
            </a:r>
          </a:p>
          <a:p>
            <a:pPr algn="just"/>
            <a:r>
              <a:rPr lang="uk-UA" dirty="0"/>
              <a:t> середня кількість працівників - до 50 осіб. </a:t>
            </a:r>
          </a:p>
          <a:p>
            <a:pPr algn="just"/>
            <a:r>
              <a:rPr lang="uk-UA" b="1" dirty="0"/>
              <a:t>Середніми є підприємства</a:t>
            </a:r>
            <a:r>
              <a:rPr lang="uk-UA" dirty="0"/>
              <a:t>, які не відповідають критеріям для малих підприємств та показники яких на дату складання річної фінансової звітності за рік, відповідають щонайменше двом із таких критеріїв:</a:t>
            </a:r>
          </a:p>
          <a:p>
            <a:pPr algn="just"/>
            <a:r>
              <a:rPr lang="uk-UA" dirty="0"/>
              <a:t> балансова вартість активів - до 20 мільйонів євро;</a:t>
            </a:r>
          </a:p>
          <a:p>
            <a:pPr algn="just"/>
            <a:r>
              <a:rPr lang="uk-UA" dirty="0"/>
              <a:t> чистий дохід від реалізації продукції (товарів, робіт, послуг) - до 40 мільйонів євро; </a:t>
            </a:r>
          </a:p>
          <a:p>
            <a:pPr algn="just"/>
            <a:r>
              <a:rPr lang="uk-UA" dirty="0"/>
              <a:t>середня кількість працівників - до 250 осіб.</a:t>
            </a:r>
          </a:p>
          <a:p>
            <a:pPr algn="just"/>
            <a:r>
              <a:rPr lang="uk-UA" dirty="0"/>
              <a:t> </a:t>
            </a:r>
            <a:r>
              <a:rPr lang="uk-UA" b="1" dirty="0"/>
              <a:t>Великими </a:t>
            </a:r>
            <a:r>
              <a:rPr lang="uk-UA" dirty="0"/>
              <a:t>є підприємства, які не відповідають критеріям для середніх підприємств та показники яких на дату складання річної фінансової звітності за рік, відповідають щонайменше двом із таких критеріїв: </a:t>
            </a:r>
          </a:p>
          <a:p>
            <a:pPr algn="just"/>
            <a:r>
              <a:rPr lang="uk-UA" dirty="0"/>
              <a:t>балансова вартість активів - понад 20 мільйонів євро; </a:t>
            </a:r>
          </a:p>
          <a:p>
            <a:pPr algn="just"/>
            <a:r>
              <a:rPr lang="uk-UA" dirty="0"/>
              <a:t>чистий дохід від реалізації продукції (товарів, робіт, послуг) - понад 40 мільйонів євро; </a:t>
            </a:r>
          </a:p>
          <a:p>
            <a:pPr algn="just"/>
            <a:r>
              <a:rPr lang="uk-UA" dirty="0"/>
              <a:t>середня кількість працівників - понад 250 осіб.</a:t>
            </a:r>
          </a:p>
          <a:p>
            <a:pPr algn="just"/>
            <a:endParaRPr lang="uk-UA" dirty="0"/>
          </a:p>
        </p:txBody>
      </p:sp>
    </p:spTree>
    <p:extLst>
      <p:ext uri="{BB962C8B-B14F-4D97-AF65-F5344CB8AC3E}">
        <p14:creationId xmlns:p14="http://schemas.microsoft.com/office/powerpoint/2010/main" val="3017155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FEBB962-B0DC-A246-A891-6228FF5C332F}"/>
              </a:ext>
            </a:extLst>
          </p:cNvPr>
          <p:cNvSpPr>
            <a:spLocks noGrp="1"/>
          </p:cNvSpPr>
          <p:nvPr>
            <p:ph idx="1"/>
          </p:nvPr>
        </p:nvSpPr>
        <p:spPr>
          <a:xfrm>
            <a:off x="490654" y="289933"/>
            <a:ext cx="10716322" cy="5977052"/>
          </a:xfrm>
        </p:spPr>
        <p:txBody>
          <a:bodyPr/>
          <a:lstStyle/>
          <a:p>
            <a:pPr algn="just"/>
            <a:r>
              <a:rPr lang="uk-UA" b="1" i="1" dirty="0"/>
              <a:t>Господарськими товариствами</a:t>
            </a:r>
            <a:r>
              <a:rPr lang="uk-UA" dirty="0"/>
              <a:t> визнаються підприємства або інші суб'єкти господарювання, створені юридичними особами та/або громадянами шляхом об'єднання їх майна і участі в підприємницькій діяльності товариства з метою одержання прибутку. </a:t>
            </a:r>
          </a:p>
          <a:p>
            <a:pPr algn="just"/>
            <a:r>
              <a:rPr lang="uk-UA" dirty="0"/>
              <a:t>Засновниками і учасниками товариства можуть бути суб'єкти господарювання, інші учасники господарських відносин, а також громадяни, які не є суб'єктами господарювання.</a:t>
            </a:r>
            <a:endParaRPr lang="ru-UA" dirty="0"/>
          </a:p>
          <a:p>
            <a:pPr algn="just"/>
            <a:r>
              <a:rPr lang="uk-UA" b="1" i="1" dirty="0"/>
              <a:t>Акціонерним товариством</a:t>
            </a:r>
            <a:r>
              <a:rPr lang="uk-UA" dirty="0"/>
              <a:t> є господарське товариство, яке має статутний фонд, поділений на визначену кількість акцій однакової номінальної вартості, і несе відповідальність за зобов'язаннями тільки майном товариства, а акціонери несуть ризик збитків, пов'язаних із діяльністю товариства, в межах вартості належних їм акцій. </a:t>
            </a:r>
            <a:endParaRPr lang="ru-UA" dirty="0"/>
          </a:p>
          <a:p>
            <a:pPr algn="just"/>
            <a:r>
              <a:rPr lang="uk-UA" dirty="0"/>
              <a:t>Акціонерні товариства можуть бути публічними або приватними. </a:t>
            </a:r>
            <a:endParaRPr lang="ru-UA" dirty="0"/>
          </a:p>
          <a:p>
            <a:pPr algn="just"/>
            <a:r>
              <a:rPr lang="uk-UA" dirty="0"/>
              <a:t>Акції </a:t>
            </a:r>
            <a:r>
              <a:rPr lang="uk-UA" b="1" i="1" dirty="0"/>
              <a:t>публічного акціонерного товариства</a:t>
            </a:r>
            <a:r>
              <a:rPr lang="uk-UA" dirty="0"/>
              <a:t> можуть розповсюджуватися шляхом відкритої підписки та купівлі-продажу на біржах. Акціонери відкритого товариства можуть відчужувати належні їм акції без згоди інших акціонерів та товариства. </a:t>
            </a:r>
            <a:endParaRPr lang="ru-UA" dirty="0"/>
          </a:p>
          <a:p>
            <a:pPr algn="just"/>
            <a:r>
              <a:rPr lang="uk-UA" dirty="0"/>
              <a:t>Акції </a:t>
            </a:r>
            <a:r>
              <a:rPr lang="uk-UA" b="1" i="1" dirty="0"/>
              <a:t>приватного акціонерного товариства</a:t>
            </a:r>
            <a:r>
              <a:rPr lang="uk-UA" dirty="0"/>
              <a:t> розподіляються між засновниками або серед заздалегідь визначеного кола осіб і не можуть розповсюджуватися шляхом підписки, купуватися та продаватися на біржі. Акціонери закритого товариства мають переважне право на придбання акцій, що продаються іншими акціонерами товариства.</a:t>
            </a:r>
            <a:endParaRPr lang="ru-UA" dirty="0"/>
          </a:p>
          <a:p>
            <a:endParaRPr lang="ru-UA" dirty="0"/>
          </a:p>
          <a:p>
            <a:endParaRPr lang="ru-UA" dirty="0"/>
          </a:p>
        </p:txBody>
      </p:sp>
    </p:spTree>
    <p:extLst>
      <p:ext uri="{BB962C8B-B14F-4D97-AF65-F5344CB8AC3E}">
        <p14:creationId xmlns:p14="http://schemas.microsoft.com/office/powerpoint/2010/main" val="821641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78BF224-9516-5448-8206-483248B384BD}"/>
              </a:ext>
            </a:extLst>
          </p:cNvPr>
          <p:cNvSpPr>
            <a:spLocks noGrp="1"/>
          </p:cNvSpPr>
          <p:nvPr>
            <p:ph idx="1"/>
          </p:nvPr>
        </p:nvSpPr>
        <p:spPr>
          <a:xfrm>
            <a:off x="557561" y="401444"/>
            <a:ext cx="9846527" cy="6177775"/>
          </a:xfrm>
        </p:spPr>
        <p:txBody>
          <a:bodyPr>
            <a:normAutofit/>
          </a:bodyPr>
          <a:lstStyle/>
          <a:p>
            <a:r>
              <a:rPr lang="uk-UA" b="1" i="1" dirty="0"/>
              <a:t>Товариством з обмеженою відповідальністю</a:t>
            </a:r>
            <a:r>
              <a:rPr lang="uk-UA" dirty="0"/>
              <a:t> є господарське товариство, що має статутний фонд, поділений на частки, розмір яких визначається установчими документами, і несе відповідальність за своїми зобов'язаннями тільки своїм майном. Учасники товариства, які повністю сплатили свої вклади, несуть ризик збитків, пов'язаних з діяльністю товариства, у межах своїх вкладів. </a:t>
            </a:r>
            <a:endParaRPr lang="ru-UA" dirty="0"/>
          </a:p>
          <a:p>
            <a:r>
              <a:rPr lang="uk-UA" b="1" i="1" dirty="0"/>
              <a:t>Товариством з додатковою відповідальністю</a:t>
            </a:r>
            <a:r>
              <a:rPr lang="uk-UA" dirty="0"/>
              <a:t> є господарське товариство, статутний фонд якого поділений на частки визначених установчими документами розмірів і яке несе відповідальність за своїми зобов'язаннями власним майном, а в разі його недостатності учасники цього товариства несуть додаткову солідарну відповідальність у визначеному установчими документами однаково кратному розмірі до вкладу кожного з учасників. </a:t>
            </a:r>
            <a:endParaRPr lang="ru-UA" dirty="0"/>
          </a:p>
          <a:p>
            <a:r>
              <a:rPr lang="uk-UA" b="1" i="1" dirty="0"/>
              <a:t>Повним товариством</a:t>
            </a:r>
            <a:r>
              <a:rPr lang="uk-UA" dirty="0"/>
              <a:t> є господарське товариство, всі учасники якого відповідно до укладеного між ними договору здійснюють підприємницьку діяльність від імені товариства і несуть додаткову солідарну відповідальність за зобов'язаннями товариства усім своїм майном. </a:t>
            </a:r>
            <a:endParaRPr lang="ru-UA" dirty="0"/>
          </a:p>
          <a:p>
            <a:endParaRPr lang="ru-UA" dirty="0"/>
          </a:p>
        </p:txBody>
      </p:sp>
    </p:spTree>
    <p:extLst>
      <p:ext uri="{BB962C8B-B14F-4D97-AF65-F5344CB8AC3E}">
        <p14:creationId xmlns:p14="http://schemas.microsoft.com/office/powerpoint/2010/main" val="3611004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450E6F0-AEAC-C54D-B2A8-2363FE3D7028}"/>
              </a:ext>
            </a:extLst>
          </p:cNvPr>
          <p:cNvSpPr>
            <a:spLocks noGrp="1"/>
          </p:cNvSpPr>
          <p:nvPr>
            <p:ph idx="1"/>
          </p:nvPr>
        </p:nvSpPr>
        <p:spPr>
          <a:xfrm>
            <a:off x="635619" y="490655"/>
            <a:ext cx="10214517" cy="5898994"/>
          </a:xfrm>
        </p:spPr>
        <p:txBody>
          <a:bodyPr>
            <a:normAutofit fontScale="85000" lnSpcReduction="20000"/>
          </a:bodyPr>
          <a:lstStyle/>
          <a:p>
            <a:r>
              <a:rPr lang="uk-UA" b="1" i="1" dirty="0"/>
              <a:t>1.2. Загальна характеристика підприємницької та господарської діяльності</a:t>
            </a:r>
          </a:p>
          <a:p>
            <a:pPr algn="just"/>
            <a:r>
              <a:rPr lang="uk-UA" dirty="0"/>
              <a:t>Під </a:t>
            </a:r>
            <a:r>
              <a:rPr lang="uk-UA" b="1" i="1" dirty="0"/>
              <a:t>господарською діяльністю</a:t>
            </a:r>
            <a:r>
              <a:rPr lang="uk-UA" dirty="0"/>
              <a:t> розуміється діяльність суб'єктів господарювання у сфері суспільного виробництва, спрямована на виготовлення та реалізацію продукції, виконання робіт чи надання послуг вартісного характеру, що мають цінову визначеність. </a:t>
            </a:r>
            <a:endParaRPr lang="ru-UA" dirty="0"/>
          </a:p>
          <a:p>
            <a:pPr algn="just"/>
            <a:r>
              <a:rPr lang="uk-UA" dirty="0"/>
              <a:t>Господарська діяльність, що здійснюється для досягнення економічних і соціальних результатів та з метою одержання прибутку, є </a:t>
            </a:r>
            <a:r>
              <a:rPr lang="uk-UA" b="1" i="1" dirty="0"/>
              <a:t>підприємництвом</a:t>
            </a:r>
            <a:r>
              <a:rPr lang="uk-UA" dirty="0"/>
              <a:t>, а суб'єкти підприємництва - </a:t>
            </a:r>
            <a:r>
              <a:rPr lang="uk-UA" b="1" i="1" dirty="0"/>
              <a:t>підприємцями</a:t>
            </a:r>
            <a:r>
              <a:rPr lang="uk-UA" dirty="0"/>
              <a:t>. Господарська діяльність може </a:t>
            </a:r>
            <a:r>
              <a:rPr lang="uk-UA" dirty="0" err="1"/>
              <a:t>здійснюватись</a:t>
            </a:r>
            <a:r>
              <a:rPr lang="uk-UA" dirty="0"/>
              <a:t> і без мети одержання прибутку - </a:t>
            </a:r>
            <a:r>
              <a:rPr lang="uk-UA" b="1" i="1" dirty="0"/>
              <a:t>некомерційна господарська діяльність</a:t>
            </a:r>
            <a:r>
              <a:rPr lang="uk-UA" dirty="0"/>
              <a:t>. </a:t>
            </a:r>
            <a:endParaRPr lang="ru-UA" dirty="0"/>
          </a:p>
          <a:p>
            <a:pPr algn="just"/>
            <a:r>
              <a:rPr lang="uk-UA" b="1" i="1" dirty="0"/>
              <a:t>Підприємництво</a:t>
            </a:r>
            <a:r>
              <a:rPr lang="uk-UA" dirty="0"/>
              <a:t> - це самостійна, ініціативна, систематична, на власний ризик господарська діяльність, що здійснюється суб'єктами господарювання (підприємцями) з метою досягнення економічних і соціальних результатів та одержання прибутку. </a:t>
            </a:r>
            <a:endParaRPr lang="ru-UA" dirty="0"/>
          </a:p>
          <a:p>
            <a:pPr algn="just"/>
            <a:r>
              <a:rPr lang="uk-UA" dirty="0"/>
              <a:t>Підприємці мають право без обмежень самостійно здійснювати будь-яку підприємницьку діяльність, яку не заборонено законом.</a:t>
            </a:r>
            <a:endParaRPr lang="ru-UA" dirty="0"/>
          </a:p>
          <a:p>
            <a:pPr algn="just"/>
            <a:r>
              <a:rPr lang="uk-UA" b="1" i="1" dirty="0"/>
              <a:t>Підприємництво здійснюється на основі </a:t>
            </a:r>
            <a:r>
              <a:rPr lang="uk-UA" b="1" i="1" dirty="0" err="1"/>
              <a:t>слідуючих</a:t>
            </a:r>
            <a:r>
              <a:rPr lang="uk-UA" b="1" i="1" dirty="0"/>
              <a:t> принципів</a:t>
            </a:r>
            <a:r>
              <a:rPr lang="uk-UA" dirty="0"/>
              <a:t>: </a:t>
            </a:r>
            <a:endParaRPr lang="ru-UA" dirty="0"/>
          </a:p>
          <a:p>
            <a:pPr lvl="0" algn="just"/>
            <a:r>
              <a:rPr lang="uk-UA" dirty="0"/>
              <a:t>вільного вибору підприємцем видів підприємницької діяльності; </a:t>
            </a:r>
            <a:endParaRPr lang="ru-UA" dirty="0"/>
          </a:p>
          <a:p>
            <a:pPr lvl="0" algn="just"/>
            <a:r>
              <a:rPr lang="uk-UA" dirty="0"/>
              <a:t>самостійного формування підприємцем програми діяльності, вибору постачальників і споживачів продукції, що виробляється, залучення матеріально-технічних, фінансових та інших видів ресурсів, використання яких не обмежено законодавством, встановлення цін на продукцію та послуги; </a:t>
            </a:r>
            <a:endParaRPr lang="ru-UA" dirty="0"/>
          </a:p>
          <a:p>
            <a:pPr lvl="0" algn="just"/>
            <a:r>
              <a:rPr lang="uk-UA" dirty="0"/>
              <a:t>вільного найму підприємцем працівників; </a:t>
            </a:r>
            <a:endParaRPr lang="ru-UA" dirty="0"/>
          </a:p>
          <a:p>
            <a:pPr lvl="0" algn="just"/>
            <a:r>
              <a:rPr lang="uk-UA" dirty="0"/>
              <a:t>комерційного розрахунку та власного комерційного ризику; </a:t>
            </a:r>
            <a:endParaRPr lang="ru-UA" dirty="0"/>
          </a:p>
          <a:p>
            <a:pPr lvl="0" algn="just"/>
            <a:r>
              <a:rPr lang="uk-UA" dirty="0"/>
              <a:t>вільного розпорядження прибутком, що залишається у підприємця після сплати податків, зборів та інших платежів, передбачених законодавством; </a:t>
            </a:r>
            <a:endParaRPr lang="ru-UA" dirty="0"/>
          </a:p>
          <a:p>
            <a:pPr lvl="0" algn="just"/>
            <a:r>
              <a:rPr lang="uk-UA" dirty="0"/>
              <a:t>самостійного здійснення підприємцем зовнішньоекономічної діяльності, використання підприємцем належної йому частки валютної виручки на свій розсуд. </a:t>
            </a:r>
            <a:endParaRPr lang="ru-UA" dirty="0"/>
          </a:p>
          <a:p>
            <a:endParaRPr lang="ru-UA" b="1" dirty="0"/>
          </a:p>
          <a:p>
            <a:endParaRPr lang="ru-UA" dirty="0"/>
          </a:p>
        </p:txBody>
      </p:sp>
    </p:spTree>
    <p:extLst>
      <p:ext uri="{BB962C8B-B14F-4D97-AF65-F5344CB8AC3E}">
        <p14:creationId xmlns:p14="http://schemas.microsoft.com/office/powerpoint/2010/main" val="37974369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5E29CDD-E7B5-0A4D-AF55-74E90146DF4D}"/>
              </a:ext>
            </a:extLst>
          </p:cNvPr>
          <p:cNvSpPr>
            <a:spLocks noGrp="1"/>
          </p:cNvSpPr>
          <p:nvPr>
            <p:ph idx="1"/>
          </p:nvPr>
        </p:nvSpPr>
        <p:spPr>
          <a:xfrm>
            <a:off x="401444" y="345688"/>
            <a:ext cx="10515600" cy="6055111"/>
          </a:xfrm>
        </p:spPr>
        <p:txBody>
          <a:bodyPr/>
          <a:lstStyle/>
          <a:p>
            <a:r>
              <a:rPr lang="uk-UA" b="1" i="1" dirty="0"/>
              <a:t>Некомерційне господарювання</a:t>
            </a:r>
            <a:r>
              <a:rPr lang="uk-UA" dirty="0"/>
              <a:t> - це самостійна систематична господарська діяльність, що здійснюється суб'єктами господарювання, спрямована на досягнення економічних, соціальних та інших результатів без мети одержання прибутку. </a:t>
            </a:r>
            <a:endParaRPr lang="ru-UA" dirty="0"/>
          </a:p>
          <a:p>
            <a:r>
              <a:rPr lang="uk-UA" dirty="0"/>
              <a:t>Некомерційна господарська діяльність здійснюється суб'єктами господарювання державного або комунального секторів економіки у галузях (видах діяльності), в яких забороняється підприємництво, на основі рішення відповідного органу державної влади чи органу місцевого самоврядування. Некомерційна господарська діяльність може здійснюватися також іншими суб'єктами господарювання, яким здійснення господарської діяльності у формі підприємництва забороняється законом. </a:t>
            </a:r>
            <a:endParaRPr lang="ru-UA" dirty="0"/>
          </a:p>
          <a:p>
            <a:endParaRPr lang="ru-UA" dirty="0"/>
          </a:p>
        </p:txBody>
      </p:sp>
    </p:spTree>
    <p:extLst>
      <p:ext uri="{BB962C8B-B14F-4D97-AF65-F5344CB8AC3E}">
        <p14:creationId xmlns:p14="http://schemas.microsoft.com/office/powerpoint/2010/main" val="4252154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EA77B4E-DC7F-604E-AA18-7527EB1A8FA6}"/>
              </a:ext>
            </a:extLst>
          </p:cNvPr>
          <p:cNvSpPr>
            <a:spLocks noGrp="1"/>
          </p:cNvSpPr>
          <p:nvPr>
            <p:ph idx="1"/>
          </p:nvPr>
        </p:nvSpPr>
        <p:spPr>
          <a:xfrm>
            <a:off x="512956" y="323385"/>
            <a:ext cx="10638264" cy="6222381"/>
          </a:xfrm>
        </p:spPr>
        <p:txBody>
          <a:bodyPr>
            <a:normAutofit fontScale="70000" lnSpcReduction="20000"/>
          </a:bodyPr>
          <a:lstStyle/>
          <a:p>
            <a:r>
              <a:rPr lang="uk-UA" b="1" i="1" dirty="0"/>
              <a:t>1.3. Державне регулювання господарської та підприємницької діяльності</a:t>
            </a:r>
            <a:endParaRPr lang="ru-UA" dirty="0"/>
          </a:p>
          <a:p>
            <a:r>
              <a:rPr lang="uk-UA" b="1" dirty="0"/>
              <a:t> </a:t>
            </a:r>
            <a:endParaRPr lang="ru-UA" dirty="0"/>
          </a:p>
          <a:p>
            <a:r>
              <a:rPr lang="uk-UA" dirty="0"/>
              <a:t>Держава застосовує різноманітні засоби і механізми регулювання господарської діяльності. </a:t>
            </a:r>
            <a:endParaRPr lang="ru-UA" dirty="0"/>
          </a:p>
          <a:p>
            <a:r>
              <a:rPr lang="uk-UA" b="1" i="1" dirty="0"/>
              <a:t>Основними засобами регулюючого впливу держави на діяльність суб'єктів господарювання є: </a:t>
            </a:r>
            <a:endParaRPr lang="ru-UA" dirty="0"/>
          </a:p>
          <a:p>
            <a:pPr lvl="0"/>
            <a:r>
              <a:rPr lang="uk-UA" dirty="0"/>
              <a:t>державне замовлення, державне завдання; </a:t>
            </a:r>
            <a:endParaRPr lang="ru-UA" dirty="0"/>
          </a:p>
          <a:p>
            <a:pPr lvl="0"/>
            <a:r>
              <a:rPr lang="uk-UA" dirty="0"/>
              <a:t>ліцензування, патентування і квотування; </a:t>
            </a:r>
            <a:endParaRPr lang="ru-UA" dirty="0"/>
          </a:p>
          <a:p>
            <a:pPr lvl="0"/>
            <a:r>
              <a:rPr lang="uk-UA" dirty="0"/>
              <a:t>сертифікація та стандартизація; </a:t>
            </a:r>
            <a:endParaRPr lang="ru-UA" dirty="0"/>
          </a:p>
          <a:p>
            <a:pPr lvl="0"/>
            <a:r>
              <a:rPr lang="uk-UA" dirty="0"/>
              <a:t>застосування нормативів та лімітів; </a:t>
            </a:r>
            <a:endParaRPr lang="ru-UA" dirty="0"/>
          </a:p>
          <a:p>
            <a:pPr lvl="0"/>
            <a:r>
              <a:rPr lang="uk-UA" dirty="0"/>
              <a:t>регулювання цін і тарифів; </a:t>
            </a:r>
            <a:endParaRPr lang="ru-UA" dirty="0"/>
          </a:p>
          <a:p>
            <a:pPr lvl="0"/>
            <a:r>
              <a:rPr lang="uk-UA" dirty="0"/>
              <a:t>надання інвестиційних, податкових та інших пільг; </a:t>
            </a:r>
            <a:endParaRPr lang="ru-UA" dirty="0"/>
          </a:p>
          <a:p>
            <a:pPr lvl="0"/>
            <a:r>
              <a:rPr lang="uk-UA" dirty="0"/>
              <a:t>надання дотацій, компенсацій, цільових інновацій та субсидій. </a:t>
            </a:r>
            <a:endParaRPr lang="ru-UA" dirty="0"/>
          </a:p>
          <a:p>
            <a:r>
              <a:rPr lang="uk-UA" dirty="0"/>
              <a:t>Умови, обсяги, сфери та порядок застосування окремих видів засобів державного регулювання господарської діяльності визначаються Господарським кодексом, іншими законодавчими актами, а також програмами економічного і соціального розвитку.</a:t>
            </a:r>
            <a:endParaRPr lang="ru-UA" dirty="0"/>
          </a:p>
          <a:p>
            <a:r>
              <a:rPr lang="uk-UA" b="1" i="1" dirty="0"/>
              <a:t>Державне замовлення</a:t>
            </a:r>
            <a:r>
              <a:rPr lang="uk-UA" dirty="0"/>
              <a:t> є засобом державного регулювання економіки шляхом формування на договірній (контрактній) основі складу та обсягів продукції (робіт, послуг), необхідної для державних потреб, розміщення державних контрактів на поставку (закупівлю) цієї продукції (виконання робіт, надання послуг) серед суб'єктів господарювання, незалежно від їх форми власності. </a:t>
            </a:r>
            <a:endParaRPr lang="ru-UA" dirty="0"/>
          </a:p>
          <a:p>
            <a:r>
              <a:rPr lang="uk-UA" b="1" i="1" dirty="0"/>
              <a:t>Державний контракт</a:t>
            </a:r>
            <a:r>
              <a:rPr lang="uk-UA" dirty="0"/>
              <a:t> - це договір, укладений державним замовником від імені держави з суб'єктом господарювання - виконавцем державного замовлення, в якому визначаються економічні та правові зобов'язання сторін і регулюються їх господарські відносини. </a:t>
            </a:r>
            <a:endParaRPr lang="ru-UA" dirty="0"/>
          </a:p>
          <a:p>
            <a:r>
              <a:rPr lang="uk-UA" b="1" i="1" dirty="0"/>
              <a:t>Ліцензування, патентування</a:t>
            </a:r>
            <a:r>
              <a:rPr lang="uk-UA" dirty="0"/>
              <a:t> певних видів господарської діяльності та </a:t>
            </a:r>
            <a:r>
              <a:rPr lang="uk-UA" b="1" i="1" dirty="0"/>
              <a:t>квотування</a:t>
            </a:r>
            <a:r>
              <a:rPr lang="uk-UA" dirty="0"/>
              <a:t> є засобами державного регулювання у сфері господарювання, спрямованими на забезпечення єдиної державної політики у цій сфері та захист економічних і соціальних інтересів держави, суспільства та окремих споживачів. </a:t>
            </a:r>
            <a:endParaRPr lang="ru-UA" dirty="0"/>
          </a:p>
          <a:p>
            <a:r>
              <a:rPr lang="uk-UA" b="1" i="1" dirty="0"/>
              <a:t>Ліцензія</a:t>
            </a:r>
            <a:r>
              <a:rPr lang="uk-UA" dirty="0"/>
              <a:t> - документ державного зразка, який засвідчує право суб'єкта господарювання - ліцензіата на провадження зазначеного в ньому виду господарської діяльності протягом визначеного строку за умови виконання ліцензійних умов. </a:t>
            </a:r>
            <a:endParaRPr lang="ru-UA" dirty="0"/>
          </a:p>
          <a:p>
            <a:endParaRPr lang="ru-UA" dirty="0"/>
          </a:p>
        </p:txBody>
      </p:sp>
    </p:spTree>
    <p:extLst>
      <p:ext uri="{BB962C8B-B14F-4D97-AF65-F5344CB8AC3E}">
        <p14:creationId xmlns:p14="http://schemas.microsoft.com/office/powerpoint/2010/main" val="781441602"/>
      </p:ext>
    </p:extLst>
  </p:cSld>
  <p:clrMapOvr>
    <a:masterClrMapping/>
  </p:clrMapOvr>
</p:sld>
</file>

<file path=ppt/theme/theme1.xml><?xml version="1.0" encoding="utf-8"?>
<a:theme xmlns:a="http://schemas.openxmlformats.org/drawingml/2006/main" name="Аспект">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Аспект</Template>
  <TotalTime>145</TotalTime>
  <Words>3832</Words>
  <Application>Microsoft Macintosh PowerPoint</Application>
  <PresentationFormat>Широкоэкранный</PresentationFormat>
  <Paragraphs>182</Paragraphs>
  <Slides>20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20</vt:i4>
      </vt:variant>
    </vt:vector>
  </HeadingPairs>
  <TitlesOfParts>
    <vt:vector size="24" baseType="lpstr">
      <vt:lpstr>Arial</vt:lpstr>
      <vt:lpstr>Trebuchet MS</vt:lpstr>
      <vt:lpstr>Wingdings 3</vt:lpstr>
      <vt:lpstr>Аспект</vt:lpstr>
      <vt:lpstr>ПІДПРИЄМСТВО ЯК СУБ’ЄКТ ГОСПОДАРЮВАННЯ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ПІДПРИЄМСТВО ЯК СУБ’ЄКТ ГОСПОДАРЮВАННЯ </dc:title>
  <dc:creator>Александр Ткачук</dc:creator>
  <cp:lastModifiedBy>Александр Ткачук</cp:lastModifiedBy>
  <cp:revision>11</cp:revision>
  <dcterms:created xsi:type="dcterms:W3CDTF">2022-02-07T10:32:23Z</dcterms:created>
  <dcterms:modified xsi:type="dcterms:W3CDTF">2022-02-07T12:57:31Z</dcterms:modified>
</cp:coreProperties>
</file>