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1" r:id="rId2"/>
    <p:sldId id="258" r:id="rId3"/>
    <p:sldId id="256" r:id="rId4"/>
    <p:sldId id="259" r:id="rId5"/>
    <p:sldId id="260" r:id="rId6"/>
    <p:sldId id="294" r:id="rId7"/>
    <p:sldId id="262" r:id="rId8"/>
    <p:sldId id="295" r:id="rId9"/>
    <p:sldId id="263" r:id="rId10"/>
    <p:sldId id="272" r:id="rId11"/>
    <p:sldId id="273" r:id="rId12"/>
    <p:sldId id="266" r:id="rId13"/>
    <p:sldId id="267" r:id="rId14"/>
    <p:sldId id="268" r:id="rId15"/>
    <p:sldId id="286" r:id="rId16"/>
    <p:sldId id="269" r:id="rId17"/>
    <p:sldId id="287" r:id="rId18"/>
    <p:sldId id="274" r:id="rId19"/>
    <p:sldId id="275" r:id="rId20"/>
    <p:sldId id="296" r:id="rId21"/>
    <p:sldId id="276" r:id="rId22"/>
    <p:sldId id="277" r:id="rId23"/>
    <p:sldId id="278" r:id="rId24"/>
    <p:sldId id="279" r:id="rId25"/>
    <p:sldId id="280" r:id="rId26"/>
    <p:sldId id="281" r:id="rId27"/>
    <p:sldId id="297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7A"/>
    <a:srgbClr val="003399"/>
    <a:srgbClr val="000066"/>
    <a:srgbClr val="5100A2"/>
    <a:srgbClr val="6600CC"/>
    <a:srgbClr val="003366"/>
    <a:srgbClr val="003300"/>
    <a:srgbClr val="CCFFFF"/>
    <a:srgbClr val="00FF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554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dirty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81B6DE4-46E1-4415-BBFB-D070B37AE3D3}" type="datetimeFigureOut">
              <a:rPr lang="uk-UA" smtClean="0"/>
              <a:pPr/>
              <a:t>03.12.2020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D7C55B3-822A-4CA7-AA05-E49FA7B512F4}" type="slidenum">
              <a:rPr lang="uk-UA" smtClean="0"/>
              <a:pPr/>
              <a:t>‹№›</a:t>
            </a:fld>
            <a:endParaRPr lang="uk-UA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lum bright="62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2857496"/>
            <a:ext cx="4085897" cy="1216571"/>
          </a:xfrm>
        </p:spPr>
        <p:txBody>
          <a:bodyPr/>
          <a:lstStyle/>
          <a:p>
            <a:r>
              <a:rPr lang="uk-UA" dirty="0" smtClean="0"/>
              <a:t>лекція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643446"/>
            <a:ext cx="785818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4400" b="1" dirty="0">
                <a:solidFill>
                  <a:srgbClr val="333333"/>
                </a:solidFill>
              </a:rPr>
              <a:t>з</a:t>
            </a:r>
            <a:r>
              <a:rPr lang="uk-UA" sz="4400" b="1" dirty="0" smtClean="0">
                <a:solidFill>
                  <a:srgbClr val="333333"/>
                </a:solidFill>
              </a:rPr>
              <a:t>а темою: </a:t>
            </a:r>
          </a:p>
          <a:p>
            <a:pPr algn="ctr"/>
            <a:r>
              <a:rPr lang="uk-UA" sz="4400" b="1" dirty="0" smtClean="0">
                <a:solidFill>
                  <a:srgbClr val="333333"/>
                </a:solidFill>
              </a:rPr>
              <a:t>ПСИХОЛОГІЯ ОСОБИСТОСТІ</a:t>
            </a:r>
            <a:endParaRPr lang="ru-RU" sz="4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333333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724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1551052"/>
          </a:xfrm>
        </p:spPr>
        <p:txBody>
          <a:bodyPr/>
          <a:lstStyle/>
          <a:p>
            <a:r>
              <a:rPr lang="uk-UA" dirty="0" smtClean="0"/>
              <a:t>А ось поняття «індивідуальність» пронизує всі інші поняття. </a:t>
            </a:r>
            <a:r>
              <a:rPr lang="uk-UA" u="sng" dirty="0" smtClean="0"/>
              <a:t>Коли говорять про індивідуальність, то мають на увазі </a:t>
            </a:r>
            <a:r>
              <a:rPr lang="uk-UA" b="1" i="1" u="sng" dirty="0" smtClean="0"/>
              <a:t>оригінальність особистості</a:t>
            </a:r>
            <a:r>
              <a:rPr lang="uk-UA" dirty="0" smtClean="0"/>
              <a:t> </a:t>
            </a:r>
            <a:r>
              <a:rPr lang="uk-UA" i="1" dirty="0" smtClean="0"/>
              <a:t>(в одних вона виявляється яскраво, в інших – малопомітно).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1538" y="642918"/>
            <a:ext cx="6643734" cy="1033482"/>
          </a:xfrm>
        </p:spPr>
        <p:txBody>
          <a:bodyPr>
            <a:normAutofit/>
          </a:bodyPr>
          <a:lstStyle/>
          <a:p>
            <a:r>
              <a:rPr lang="uk-UA" dirty="0" smtClean="0"/>
              <a:t>за Р.С. </a:t>
            </a:r>
            <a:r>
              <a:rPr lang="uk-UA" dirty="0" err="1" smtClean="0"/>
              <a:t>Немовим</a:t>
            </a:r>
            <a:r>
              <a:rPr lang="uk-UA" dirty="0" smtClean="0"/>
              <a:t>, найширшим поняттям є «людина», дещо вужчим є поняття «індивід», ще вужчим – поняття «особистість»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00438"/>
            <a:ext cx="3071834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857752" y="4357694"/>
            <a:ext cx="4143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 smtClean="0"/>
              <a:t>Універсум</a:t>
            </a:r>
            <a:r>
              <a:rPr lang="uk-UA" i="1" dirty="0" smtClean="0"/>
              <a:t> – вищий ступінь духовного розвитку людини, яка усвідомлює своє буття</a:t>
            </a:r>
          </a:p>
          <a:p>
            <a:r>
              <a:rPr lang="uk-UA" i="1" dirty="0" smtClean="0"/>
              <a:t> і місце в світі.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765234"/>
          </a:xfrm>
        </p:spPr>
        <p:txBody>
          <a:bodyPr/>
          <a:lstStyle/>
          <a:p>
            <a:r>
              <a:rPr lang="uk-UA" b="1" i="1" u="sng" dirty="0" smtClean="0"/>
              <a:t>1. Стійкість властивостей особистості.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836712"/>
            <a:ext cx="4114800" cy="10001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Найважливіші </a:t>
            </a:r>
            <a:br>
              <a:rPr lang="uk-UA" dirty="0" smtClean="0"/>
            </a:br>
            <a:r>
              <a:rPr lang="uk-UA" dirty="0" smtClean="0"/>
              <a:t>психологічні характеристики особистості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2799" y="2492896"/>
            <a:ext cx="33140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b="1" i="1" u="sng" dirty="0" smtClean="0"/>
              <a:t>2. Єдність особистості</a:t>
            </a:r>
            <a:r>
              <a:rPr lang="uk-UA" b="1" i="1" u="sng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2889624"/>
            <a:ext cx="44644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u="sng" dirty="0" smtClean="0"/>
              <a:t>3. Активність особистості.</a:t>
            </a:r>
          </a:p>
          <a:p>
            <a:pPr algn="ctr"/>
            <a:endParaRPr lang="uk-UA" b="1" i="1" u="sng" dirty="0" smtClean="0"/>
          </a:p>
          <a:p>
            <a:pPr algn="ctr"/>
            <a:endParaRPr lang="uk-UA" b="1" i="1" u="sng" dirty="0" smtClean="0"/>
          </a:p>
          <a:p>
            <a:pPr algn="ctr"/>
            <a:endParaRPr lang="uk-UA" b="1" i="1" u="sng" dirty="0" smtClean="0"/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28596" y="3631173"/>
            <a:ext cx="842968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uk-U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Види активності:</a:t>
            </a: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фізична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(потреба в русі, фізичних навантажень);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психічна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(потреба в пізнанні навколишнього світу і самого себе);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kumimoji="0" lang="uk-UA" sz="2000" b="0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соціальна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(потреба у перетворенні або підтриманні основ людського життя)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5" grpId="0"/>
      <p:bldP spid="276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43174" y="142852"/>
            <a:ext cx="4085897" cy="706821"/>
          </a:xfrm>
        </p:spPr>
        <p:txBody>
          <a:bodyPr/>
          <a:lstStyle/>
          <a:p>
            <a:r>
              <a:rPr lang="uk-UA" sz="2000" dirty="0"/>
              <a:t>2. Теорії особистості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06" y="857232"/>
            <a:ext cx="4125160" cy="1124109"/>
          </a:xfrm>
        </p:spPr>
        <p:txBody>
          <a:bodyPr/>
          <a:lstStyle/>
          <a:p>
            <a:pPr marL="342900" lvl="0" indent="-342900" algn="l">
              <a:buAutoNum type="arabicPeriod"/>
            </a:pPr>
            <a:r>
              <a:rPr lang="uk-UA" sz="1800" u="sng" dirty="0" err="1" smtClean="0"/>
              <a:t>Психодинамічна</a:t>
            </a:r>
            <a:r>
              <a:rPr lang="uk-UA" sz="1800" u="sng" dirty="0" smtClean="0"/>
              <a:t> теорія </a:t>
            </a:r>
          </a:p>
          <a:p>
            <a:pPr marL="342900" lvl="0" indent="-342900" algn="l"/>
            <a:r>
              <a:rPr lang="uk-UA" sz="1800" u="sng" dirty="0" smtClean="0"/>
              <a:t>особистості </a:t>
            </a:r>
            <a:r>
              <a:rPr lang="uk-UA" sz="1800" b="1" u="sng" dirty="0" err="1" smtClean="0"/>
              <a:t>Зігмунда</a:t>
            </a:r>
            <a:r>
              <a:rPr lang="uk-UA" sz="1800" b="1" u="sng" dirty="0" smtClean="0"/>
              <a:t> </a:t>
            </a:r>
            <a:r>
              <a:rPr lang="uk-UA" sz="1800" b="1" u="sng" dirty="0" err="1" smtClean="0"/>
              <a:t>Фройда</a:t>
            </a:r>
            <a:r>
              <a:rPr lang="uk-UA" sz="1800" u="sng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785926"/>
            <a:ext cx="1643084" cy="221456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4572000" y="1214422"/>
            <a:ext cx="2571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>
                <a:solidFill>
                  <a:schemeClr val="bg1"/>
                </a:solidFill>
              </a:rPr>
              <a:t>2. Аналітична теорія особистості</a:t>
            </a:r>
          </a:p>
          <a:p>
            <a:r>
              <a:rPr lang="uk-UA" u="sng" dirty="0" smtClean="0">
                <a:solidFill>
                  <a:schemeClr val="bg1"/>
                </a:solidFill>
              </a:rPr>
              <a:t> </a:t>
            </a:r>
            <a:r>
              <a:rPr lang="uk-UA" b="1" u="sng" dirty="0" smtClean="0">
                <a:solidFill>
                  <a:schemeClr val="bg1"/>
                </a:solidFill>
              </a:rPr>
              <a:t>Карла Густава Юнга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1" name="Picture 2" descr="D:\Картинки_психологія\Юнг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857232"/>
            <a:ext cx="1428760" cy="171451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285984" y="364331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u="sng" dirty="0" smtClean="0">
                <a:solidFill>
                  <a:schemeClr val="bg1"/>
                </a:solidFill>
              </a:rPr>
              <a:t>3. Індивідуальна теорія особистості </a:t>
            </a:r>
            <a:r>
              <a:rPr lang="uk-UA" b="1" u="sng" dirty="0" smtClean="0">
                <a:solidFill>
                  <a:schemeClr val="bg1"/>
                </a:solidFill>
              </a:rPr>
              <a:t>Альфреда </a:t>
            </a:r>
            <a:r>
              <a:rPr lang="uk-UA" b="1" u="sng" dirty="0" err="1" smtClean="0">
                <a:solidFill>
                  <a:schemeClr val="bg1"/>
                </a:solidFill>
              </a:rPr>
              <a:t>Адлера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3" name="Picture 1" descr="D:\Картинки_психологія\adler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143380"/>
            <a:ext cx="1643074" cy="20002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42844" y="464344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u="sng" dirty="0" smtClean="0"/>
              <a:t>4. Гуманістична теорія особистості </a:t>
            </a:r>
            <a:r>
              <a:rPr lang="uk-UA" b="1" u="sng" dirty="0" err="1" smtClean="0"/>
              <a:t>Абрахама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Маслоу</a:t>
            </a:r>
            <a:endParaRPr lang="ru-RU" dirty="0"/>
          </a:p>
        </p:txBody>
      </p:sp>
      <p:pic>
        <p:nvPicPr>
          <p:cNvPr id="5123" name="Picture 3" descr="J:\Презентації\2013-06-19_1202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000636"/>
            <a:ext cx="1428760" cy="1714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6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10" grpId="0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1785926"/>
            <a:ext cx="8229600" cy="464347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  <a:p>
            <a:r>
              <a:rPr lang="uk-UA" u="sng" dirty="0" smtClean="0"/>
              <a:t>5. </a:t>
            </a:r>
            <a:r>
              <a:rPr lang="uk-UA" u="sng" dirty="0" err="1" smtClean="0"/>
              <a:t>Его-теорія</a:t>
            </a:r>
            <a:r>
              <a:rPr lang="uk-UA" u="sng" dirty="0" smtClean="0"/>
              <a:t> особистості </a:t>
            </a:r>
            <a:r>
              <a:rPr lang="uk-UA" b="1" u="sng" dirty="0" err="1" smtClean="0"/>
              <a:t>Еріка</a:t>
            </a:r>
            <a:r>
              <a:rPr lang="uk-UA" b="1" u="sng" dirty="0" smtClean="0"/>
              <a:t> Е </a:t>
            </a:r>
            <a:r>
              <a:rPr lang="uk-UA" b="1" u="sng" dirty="0" err="1" smtClean="0"/>
              <a:t>ріксона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6. Соціокультурна теорія особистості </a:t>
            </a:r>
            <a:r>
              <a:rPr lang="uk-UA" b="1" u="sng" dirty="0" err="1" smtClean="0"/>
              <a:t>Карен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Хорні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7. Гуманістична теорія особистості </a:t>
            </a:r>
            <a:r>
              <a:rPr lang="uk-UA" b="1" u="sng" dirty="0" err="1" smtClean="0"/>
              <a:t>Еріка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Фромма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8. Соціально-когнітивна теорія особистості </a:t>
            </a:r>
            <a:r>
              <a:rPr lang="uk-UA" b="1" u="sng" dirty="0" smtClean="0"/>
              <a:t>Альберта Бандури</a:t>
            </a:r>
            <a:r>
              <a:rPr lang="uk-UA" u="sng" dirty="0" smtClean="0"/>
              <a:t>. </a:t>
            </a:r>
            <a:endParaRPr lang="ru-RU" dirty="0" smtClean="0"/>
          </a:p>
          <a:p>
            <a:r>
              <a:rPr lang="uk-UA" u="sng" dirty="0" smtClean="0"/>
              <a:t>9. Когнітивна теорія особистості </a:t>
            </a:r>
            <a:r>
              <a:rPr lang="uk-UA" b="1" u="sng" dirty="0" smtClean="0"/>
              <a:t>Джорджа </a:t>
            </a:r>
            <a:r>
              <a:rPr lang="uk-UA" b="1" u="sng" dirty="0" err="1" smtClean="0"/>
              <a:t>Келлі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10.Структурна теорія рис особистості </a:t>
            </a:r>
            <a:r>
              <a:rPr lang="uk-UA" b="1" u="sng" dirty="0" smtClean="0"/>
              <a:t>Раймонда </a:t>
            </a:r>
            <a:r>
              <a:rPr lang="uk-UA" b="1" u="sng" dirty="0" err="1" smtClean="0"/>
              <a:t>Кеттела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11. Феноменологічний напрям в теорії особистості </a:t>
            </a:r>
            <a:r>
              <a:rPr lang="uk-UA" b="1" u="sng" dirty="0" smtClean="0"/>
              <a:t>Карла </a:t>
            </a:r>
            <a:r>
              <a:rPr lang="uk-UA" b="1" u="sng" dirty="0" err="1" smtClean="0"/>
              <a:t>Роджерса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12. Диспозиційна теорія особистості </a:t>
            </a:r>
            <a:r>
              <a:rPr lang="uk-UA" b="1" u="sng" dirty="0" smtClean="0"/>
              <a:t>Гордона </a:t>
            </a:r>
            <a:r>
              <a:rPr lang="uk-UA" b="1" u="sng" dirty="0" err="1" smtClean="0"/>
              <a:t>Олпорта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13. Теорія типів особистості </a:t>
            </a:r>
            <a:r>
              <a:rPr lang="uk-UA" b="1" u="sng" dirty="0" smtClean="0"/>
              <a:t>Ганса </a:t>
            </a:r>
            <a:r>
              <a:rPr lang="uk-UA" b="1" u="sng" dirty="0" err="1" smtClean="0"/>
              <a:t>Айзенка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14. Теорія </a:t>
            </a:r>
            <a:r>
              <a:rPr lang="uk-UA" u="sng" dirty="0" err="1" smtClean="0"/>
              <a:t>оперантного</a:t>
            </a:r>
            <a:r>
              <a:rPr lang="uk-UA" u="sng" dirty="0" smtClean="0"/>
              <a:t> </a:t>
            </a:r>
            <a:r>
              <a:rPr lang="uk-UA" u="sng" dirty="0" err="1" smtClean="0"/>
              <a:t>научіння</a:t>
            </a:r>
            <a:r>
              <a:rPr lang="uk-UA" u="sng" dirty="0" smtClean="0"/>
              <a:t> </a:t>
            </a:r>
            <a:r>
              <a:rPr lang="uk-UA" b="1" u="sng" dirty="0" err="1" smtClean="0"/>
              <a:t>Береса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Фредеріка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Скіннера</a:t>
            </a:r>
            <a:r>
              <a:rPr lang="uk-UA" u="sng" dirty="0" smtClean="0"/>
              <a:t>.</a:t>
            </a:r>
            <a:endParaRPr lang="ru-RU" dirty="0" smtClean="0"/>
          </a:p>
          <a:p>
            <a:r>
              <a:rPr lang="uk-UA" u="sng" dirty="0" smtClean="0"/>
              <a:t>15. Теорія соціального </a:t>
            </a:r>
            <a:r>
              <a:rPr lang="uk-UA" u="sng" dirty="0" err="1" smtClean="0"/>
              <a:t>научіння</a:t>
            </a:r>
            <a:r>
              <a:rPr lang="uk-UA" u="sng" dirty="0" smtClean="0"/>
              <a:t> </a:t>
            </a:r>
            <a:r>
              <a:rPr lang="uk-UA" b="1" u="sng" dirty="0" err="1" smtClean="0"/>
              <a:t>Джуліана</a:t>
            </a:r>
            <a:r>
              <a:rPr lang="uk-UA" b="1" u="sng" dirty="0" smtClean="0"/>
              <a:t> </a:t>
            </a:r>
            <a:r>
              <a:rPr lang="uk-UA" b="1" u="sng" dirty="0" err="1" smtClean="0"/>
              <a:t>Роттера</a:t>
            </a:r>
            <a:r>
              <a:rPr lang="uk-UA" u="sng" dirty="0" smtClean="0"/>
              <a:t>.</a:t>
            </a:r>
            <a:endParaRPr lang="ru-RU" dirty="0" smtClean="0"/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 Теорії особистості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2765498"/>
          </a:xfrm>
        </p:spPr>
        <p:txBody>
          <a:bodyPr>
            <a:no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785794"/>
            <a:ext cx="4114800" cy="986792"/>
          </a:xfrm>
        </p:spPr>
        <p:txBody>
          <a:bodyPr>
            <a:normAutofit fontScale="90000"/>
          </a:bodyPr>
          <a:lstStyle/>
          <a:p>
            <a:r>
              <a:rPr lang="uk-UA" sz="2000" i="1" cap="none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Психодинамічна</a:t>
            </a:r>
            <a:r>
              <a:rPr lang="uk-UA" sz="2000" i="1" cap="none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теорія особистості </a:t>
            </a:r>
            <a:br>
              <a:rPr lang="uk-UA" sz="2000" i="1" cap="none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2000" i="1" cap="none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Зігмунда</a:t>
            </a:r>
            <a:r>
              <a:rPr lang="uk-UA" sz="2000" i="1" cap="none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uk-UA" sz="2000" i="1" cap="none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Фройда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480" y="2143116"/>
            <a:ext cx="5572164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З.</a:t>
            </a:r>
            <a:r>
              <a:rPr kumimoji="0" lang="uk-UA" b="1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Фройд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 своїй теорії особистості розглядає таку структуру особистості: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Его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(Я)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 раціональна частина особистості, процеси мислення. 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uk-UA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Ід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(Воно)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– це наше інстинктивне ядро, способи задоволення </a:t>
            </a:r>
            <a:r>
              <a:rPr kumimoji="0" lang="uk-UA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осбистості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Суперего (</a:t>
            </a:r>
            <a:r>
              <a:rPr kumimoji="0" lang="uk-UA" b="1" i="1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Над-Я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uk-UA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– це моральна сторона особистості, наша совість.</a:t>
            </a:r>
            <a:endParaRPr kumimoji="0" lang="uk-UA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14282" y="4714884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 своїй  теорії З.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Фройд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виділяє</a:t>
            </a: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 основних інстинкти, 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які спрямовують нашу особистість: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4546" y="5357826"/>
            <a:ext cx="455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1</a:t>
            </a:r>
            <a:r>
              <a:rPr lang="uk-UA" u="sng" dirty="0" smtClean="0"/>
              <a:t>. </a:t>
            </a:r>
            <a:r>
              <a:rPr lang="uk-UA" b="1" u="sng" dirty="0" smtClean="0"/>
              <a:t>Інстинкт продовження роду</a:t>
            </a:r>
            <a:r>
              <a:rPr lang="uk-UA" dirty="0" smtClean="0"/>
              <a:t> (лібідо).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5857892"/>
            <a:ext cx="53097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u="sng" dirty="0" smtClean="0"/>
              <a:t>2. </a:t>
            </a:r>
            <a:r>
              <a:rPr lang="uk-UA" b="1" u="sng" dirty="0" smtClean="0"/>
              <a:t>Інстинкт збереження життя</a:t>
            </a:r>
            <a:r>
              <a:rPr lang="uk-UA" b="1" dirty="0" smtClean="0"/>
              <a:t> </a:t>
            </a:r>
            <a:r>
              <a:rPr lang="uk-UA" dirty="0" smtClean="0"/>
              <a:t>(страх смерті). 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1905000" cy="228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128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3073" grpId="0"/>
      <p:bldP spid="3074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 noGrp="1"/>
          </p:cNvGrpSpPr>
          <p:nvPr/>
        </p:nvGrpSpPr>
        <p:grpSpPr bwMode="auto">
          <a:xfrm>
            <a:off x="457200" y="428604"/>
            <a:ext cx="8229600" cy="6072230"/>
            <a:chOff x="1080" y="360"/>
            <a:chExt cx="3446" cy="327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80" y="360"/>
              <a:ext cx="3446" cy="32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080" y="360"/>
              <a:ext cx="3446" cy="327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90811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71736" y="214290"/>
            <a:ext cx="4114800" cy="962044"/>
          </a:xfrm>
        </p:spPr>
        <p:txBody>
          <a:bodyPr>
            <a:noAutofit/>
          </a:bodyPr>
          <a:lstStyle/>
          <a:p>
            <a:r>
              <a:rPr lang="uk-UA" sz="2000" i="1" u="sng" dirty="0" smtClean="0"/>
              <a:t>Аналітична теорія особистості </a:t>
            </a:r>
            <a:br>
              <a:rPr lang="uk-UA" sz="2000" i="1" u="sng" dirty="0" smtClean="0"/>
            </a:br>
            <a:r>
              <a:rPr lang="uk-UA" sz="2000" i="1" u="sng" dirty="0" smtClean="0"/>
              <a:t>Карла Густава Юнга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428736"/>
            <a:ext cx="5429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Центральне поняття теорії -</a:t>
            </a:r>
            <a:r>
              <a:rPr lang="uk-UA" sz="2000" b="1" i="1" dirty="0" smtClean="0"/>
              <a:t>  </a:t>
            </a:r>
            <a:r>
              <a:rPr lang="uk-UA" sz="2000" b="1" i="1" dirty="0" err="1" smtClean="0"/>
              <a:t>індивідуація</a:t>
            </a:r>
            <a:r>
              <a:rPr lang="uk-UA" sz="2000" b="1" i="1" dirty="0" smtClean="0"/>
              <a:t>.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92880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Кожен має тенденцію до </a:t>
            </a:r>
            <a:r>
              <a:rPr lang="uk-UA" dirty="0" err="1" smtClean="0"/>
              <a:t>індивідуації</a:t>
            </a:r>
            <a:r>
              <a:rPr lang="uk-UA" dirty="0" smtClean="0"/>
              <a:t>, тобто до саморозвитку, який включає встановлення зв’язків між </a:t>
            </a:r>
            <a:r>
              <a:rPr lang="uk-UA" b="1" i="1" u="sng" dirty="0" err="1" smtClean="0"/>
              <a:t>Его-центром</a:t>
            </a:r>
            <a:r>
              <a:rPr lang="uk-UA" u="sng" dirty="0" smtClean="0"/>
              <a:t> свідомості та </a:t>
            </a:r>
            <a:r>
              <a:rPr lang="uk-UA" b="1" i="1" u="sng" dirty="0" err="1" smtClean="0"/>
              <a:t>Самістю-центром</a:t>
            </a:r>
            <a:r>
              <a:rPr lang="uk-UA" dirty="0" smtClean="0"/>
              <a:t> душі, між свідомістю і несвідомим.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39341" y="3429000"/>
            <a:ext cx="431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Юнг розглядає таку систему архетипів: </a:t>
            </a:r>
            <a:endParaRPr lang="ru-RU" dirty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57158" y="4000504"/>
            <a:ext cx="850105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-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аніма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підсвідома жіноче начало в особистості чоловіка (Жінка, Діва Марія, </a:t>
            </a:r>
            <a:r>
              <a:rPr kumimoji="0" lang="uk-UA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Монна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Ліза);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анімус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підсвідоме чоловіче начало в особистості жінки (Чоловік, Ісус Христос, Дон </a:t>
            </a:r>
            <a:r>
              <a:rPr kumimoji="0" lang="uk-UA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Жуан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);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персона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це наше публічне обличчя, враження, яке створюємо, скриваючи деколи істинну суть (маска);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600" b="1" i="1" u="sng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самість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втілення цілісності і гармонії, яка регулює центр особистості, це серцевина особистості (</a:t>
            </a:r>
            <a:r>
              <a:rPr kumimoji="0" lang="uk-UA" sz="16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Мандала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абстрактний круг, німб святого);</a:t>
            </a:r>
            <a:endParaRPr kumimoji="0" lang="ru-RU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7150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uk-UA" sz="1600" b="1" i="1" u="sng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тінь</a:t>
            </a:r>
            <a:r>
              <a:rPr kumimoji="0" lang="uk-UA" sz="1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16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це подавлена, темна, тваринна сторона особистості, агресивні імпульси, аморальні думки і пристрасті (сатана, Гітлер).</a:t>
            </a:r>
            <a:endParaRPr kumimoji="0" lang="uk-UA" sz="16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277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5" grpId="0"/>
      <p:bldP spid="6" grpId="0"/>
      <p:bldP spid="7" grpId="0"/>
      <p:bldP spid="20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>
            <a:grpSpLocks noGrp="1"/>
          </p:cNvGrpSpPr>
          <p:nvPr/>
        </p:nvGrpSpPr>
        <p:grpSpPr bwMode="auto">
          <a:xfrm>
            <a:off x="428596" y="428604"/>
            <a:ext cx="8229600" cy="6000792"/>
            <a:chOff x="1350" y="450"/>
            <a:chExt cx="2870" cy="229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350" y="450"/>
              <a:ext cx="2870" cy="22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350" y="450"/>
              <a:ext cx="2870" cy="229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uk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622358"/>
          </a:xfrm>
        </p:spPr>
        <p:txBody>
          <a:bodyPr/>
          <a:lstStyle/>
          <a:p>
            <a:r>
              <a:rPr lang="uk-UA" b="1" i="1" dirty="0" smtClean="0"/>
              <a:t>Альфреда </a:t>
            </a:r>
            <a:r>
              <a:rPr lang="uk-UA" b="1" i="1" dirty="0" err="1" smtClean="0"/>
              <a:t>Адлера</a:t>
            </a:r>
            <a:r>
              <a:rPr lang="uk-UA" b="1" i="1" dirty="0" smtClean="0"/>
              <a:t> </a:t>
            </a:r>
            <a:r>
              <a:rPr lang="uk-UA" dirty="0" smtClean="0"/>
              <a:t>вважають представником глибинної психології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857232"/>
            <a:ext cx="4114800" cy="819168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Індивідуальна теорія особистості </a:t>
            </a:r>
            <a:br>
              <a:rPr lang="uk-UA" i="1" dirty="0" smtClean="0"/>
            </a:br>
            <a:r>
              <a:rPr lang="uk-UA" i="1" dirty="0" smtClean="0"/>
              <a:t>Альфреда </a:t>
            </a:r>
            <a:r>
              <a:rPr lang="uk-UA" i="1" dirty="0" err="1" smtClean="0"/>
              <a:t>Адлера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2714621"/>
            <a:ext cx="77867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err="1" smtClean="0"/>
              <a:t>Адлер</a:t>
            </a:r>
            <a:r>
              <a:rPr lang="uk-UA" dirty="0" smtClean="0"/>
              <a:t> вважав, </a:t>
            </a:r>
          </a:p>
          <a:p>
            <a:r>
              <a:rPr lang="uk-UA" dirty="0" smtClean="0"/>
              <a:t> що на формування особистості впливає </a:t>
            </a:r>
            <a:r>
              <a:rPr lang="uk-UA" b="1" i="1" u="sng" dirty="0" smtClean="0"/>
              <a:t>порядкова позиція в сім’ї</a:t>
            </a:r>
            <a:r>
              <a:rPr lang="uk-UA" dirty="0" smtClean="0"/>
              <a:t> (перша дитина, єдина, середня, остання);</a:t>
            </a:r>
          </a:p>
          <a:p>
            <a:endParaRPr lang="uk-UA" dirty="0" smtClean="0"/>
          </a:p>
          <a:p>
            <a:r>
              <a:rPr lang="uk-UA" dirty="0" smtClean="0"/>
              <a:t>що особистість прагне компенсувати вроджене </a:t>
            </a:r>
            <a:r>
              <a:rPr lang="uk-UA" b="1" i="1" dirty="0" smtClean="0"/>
              <a:t>почуття власної неповноцінності,</a:t>
            </a:r>
            <a:r>
              <a:rPr lang="uk-UA" dirty="0" smtClean="0"/>
              <a:t> досягти досконалості;</a:t>
            </a:r>
          </a:p>
          <a:p>
            <a:endParaRPr lang="uk-UA" dirty="0" smtClean="0"/>
          </a:p>
          <a:p>
            <a:pPr lvl="0"/>
            <a:r>
              <a:rPr lang="uk-UA" dirty="0" smtClean="0"/>
              <a:t>що у процесі формування  особистості складаються</a:t>
            </a:r>
          </a:p>
          <a:p>
            <a:pPr lvl="0"/>
            <a:r>
              <a:rPr lang="uk-UA" dirty="0" smtClean="0"/>
              <a:t> певні </a:t>
            </a:r>
            <a:r>
              <a:rPr lang="uk-UA" b="1" i="1" dirty="0" smtClean="0"/>
              <a:t>стилі життя</a:t>
            </a:r>
          </a:p>
          <a:p>
            <a:pPr lvl="0"/>
            <a:r>
              <a:rPr lang="uk-UA" dirty="0" smtClean="0"/>
              <a:t> (керує, отримує, уникає, є соціально корисною);</a:t>
            </a:r>
          </a:p>
          <a:p>
            <a:pPr lvl="0"/>
            <a:endParaRPr lang="ru-RU" dirty="0" smtClean="0"/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5715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i="1" dirty="0" smtClean="0"/>
              <a:t>що ступінь вираження соціального інтересу</a:t>
            </a:r>
            <a:r>
              <a:rPr lang="uk-UA" dirty="0" smtClean="0"/>
              <a:t> є показником психічного здоров’я.</a:t>
            </a:r>
            <a:endParaRPr lang="ru-RU" dirty="0"/>
          </a:p>
        </p:txBody>
      </p:sp>
      <p:pic>
        <p:nvPicPr>
          <p:cNvPr id="7" name="Picture 5" descr="D:\Картинки_психологія\бег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72008"/>
            <a:ext cx="2643206" cy="2108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836672"/>
          </a:xfrm>
        </p:spPr>
        <p:txBody>
          <a:bodyPr/>
          <a:lstStyle/>
          <a:p>
            <a:r>
              <a:rPr lang="uk-UA" dirty="0" smtClean="0"/>
              <a:t>Вчений описує мотивацію особистості через </a:t>
            </a:r>
            <a:r>
              <a:rPr lang="uk-UA" b="1" i="1" dirty="0" smtClean="0"/>
              <a:t>ієрархію потреб</a:t>
            </a:r>
            <a:r>
              <a:rPr lang="uk-UA" dirty="0" smtClean="0"/>
              <a:t>, зображену у вигляді своєрідної піраміди: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/>
              <a:t>Гуманістична теорія </a:t>
            </a:r>
            <a:r>
              <a:rPr lang="uk-UA" i="1" dirty="0" err="1" smtClean="0"/>
              <a:t>Абрахама</a:t>
            </a:r>
            <a:r>
              <a:rPr lang="uk-UA" i="1" dirty="0" smtClean="0"/>
              <a:t>  </a:t>
            </a:r>
            <a:r>
              <a:rPr lang="uk-UA" i="1" dirty="0" err="1" smtClean="0"/>
              <a:t>Маслоу</a:t>
            </a:r>
            <a:endParaRPr lang="ru-RU" dirty="0"/>
          </a:p>
        </p:txBody>
      </p:sp>
      <p:pic>
        <p:nvPicPr>
          <p:cNvPr id="29699" name="Picture 3" descr="J:\Презентації\be5402b20c97318c5827dad37ffdbf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857496"/>
            <a:ext cx="4857784" cy="3786214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357786" y="214290"/>
            <a:ext cx="37862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uk-UA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Маслоу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розробив теорію </a:t>
            </a:r>
            <a:r>
              <a:rPr kumimoji="0" lang="uk-UA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самоактуалізації</a:t>
            </a:r>
            <a:r>
              <a: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особистості</a:t>
            </a:r>
            <a:endParaRPr kumimoji="0" lang="uk-UA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1772816"/>
            <a:ext cx="8568952" cy="4968552"/>
          </a:xfrm>
        </p:spPr>
        <p:txBody>
          <a:bodyPr anchor="ctr">
            <a:noAutofit/>
          </a:bodyPr>
          <a:lstStyle/>
          <a:p>
            <a:pPr algn="just">
              <a:spcAft>
                <a:spcPts val="600"/>
              </a:spcAft>
            </a:pPr>
            <a:r>
              <a:rPr lang="uk-UA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20303" y="1039815"/>
            <a:ext cx="4114800" cy="701040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план</a:t>
            </a:r>
            <a:endParaRPr lang="uk-UA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71472" y="2768552"/>
            <a:ext cx="792961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1.Поняття про особистість.</a:t>
            </a:r>
            <a:endParaRPr lang="uk-UA" sz="2400" dirty="0" smtClean="0">
              <a:solidFill>
                <a:srgbClr val="99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Співвідношення  понять: «людина», «особистість», «індивід», «індивідуальність».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2.Теорії особистості.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3.Структура особистості.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7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133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2"/>
          <p:cNvSpPr/>
          <p:nvPr/>
        </p:nvSpPr>
        <p:spPr>
          <a:xfrm>
            <a:off x="1259632" y="357166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err="1" smtClean="0"/>
              <a:t>Его-теорія</a:t>
            </a:r>
            <a:r>
              <a:rPr lang="uk-UA" sz="3200" b="1" i="1" dirty="0" smtClean="0"/>
              <a:t> особистості </a:t>
            </a:r>
          </a:p>
          <a:p>
            <a:pPr algn="ctr"/>
            <a:r>
              <a:rPr lang="uk-UA" sz="3200" b="1" i="1" dirty="0" err="1" smtClean="0"/>
              <a:t>Еріка</a:t>
            </a:r>
            <a:r>
              <a:rPr lang="uk-UA" sz="3200" b="1" i="1" dirty="0" smtClean="0"/>
              <a:t> </a:t>
            </a:r>
            <a:r>
              <a:rPr lang="uk-UA" sz="3200" b="1" i="1" dirty="0" err="1" smtClean="0"/>
              <a:t>Еріксона</a:t>
            </a:r>
            <a:endParaRPr lang="ru-RU" sz="3200" dirty="0"/>
          </a:p>
        </p:txBody>
      </p:sp>
      <p:pic>
        <p:nvPicPr>
          <p:cNvPr id="7" name="Picture 2" descr="J:\Презентації\Без назван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1700808"/>
            <a:ext cx="3180138" cy="4086786"/>
          </a:xfrm>
          <a:prstGeom prst="rect">
            <a:avLst/>
          </a:prstGeom>
          <a:noFill/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23528" y="2315440"/>
            <a:ext cx="5143536" cy="3472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Ерік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Еріксон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/>
              <a:t>сформулював </a:t>
            </a:r>
            <a:r>
              <a:rPr lang="uk-UA" sz="2400" b="1" i="1" u="sng" dirty="0" smtClean="0"/>
              <a:t>епігенетичний закон розвитку</a:t>
            </a:r>
            <a:r>
              <a:rPr lang="uk-UA" sz="2400" b="1" u="sng" dirty="0" smtClean="0"/>
              <a:t> особистості</a:t>
            </a:r>
            <a:r>
              <a:rPr lang="uk-UA" sz="2400" b="1" dirty="0" smtClean="0"/>
              <a:t>.</a:t>
            </a:r>
          </a:p>
          <a:p>
            <a:pPr algn="l"/>
            <a:endParaRPr lang="uk-UA" sz="2400" b="1" dirty="0" smtClean="0"/>
          </a:p>
          <a:p>
            <a:pPr algn="l"/>
            <a:r>
              <a:rPr lang="uk-UA" sz="2400" b="1" dirty="0" smtClean="0"/>
              <a:t>Весь період життя вчений поділив на 8 фаз, під час кожної з яких </a:t>
            </a:r>
            <a:r>
              <a:rPr lang="uk-UA" sz="2400" b="1" dirty="0" err="1" smtClean="0"/>
              <a:t>переживається</a:t>
            </a:r>
            <a:r>
              <a:rPr lang="uk-UA" sz="2400" b="1" dirty="0" smtClean="0"/>
              <a:t> </a:t>
            </a:r>
            <a:r>
              <a:rPr lang="uk-UA" sz="2400" b="1" i="1" u="sng" dirty="0" smtClean="0"/>
              <a:t>нормативна криза</a:t>
            </a:r>
            <a:endParaRPr lang="uk-UA" sz="2400" b="1" dirty="0"/>
          </a:p>
        </p:txBody>
      </p:sp>
    </p:spTree>
    <p:extLst>
      <p:ext uri="{BB962C8B-B14F-4D97-AF65-F5344CB8AC3E}">
        <p14:creationId xmlns:p14="http://schemas.microsoft.com/office/powerpoint/2010/main" val="353860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400" b="1" i="1" u="sng" dirty="0" smtClean="0"/>
              <a:t>Соціокультурна теорія особистості </a:t>
            </a:r>
            <a:r>
              <a:rPr lang="uk-UA" sz="2400" b="1" i="1" u="sng" dirty="0" err="1" smtClean="0"/>
              <a:t>Карен</a:t>
            </a:r>
            <a:r>
              <a:rPr lang="uk-UA" sz="2400" b="1" i="1" u="sng" dirty="0" smtClean="0"/>
              <a:t> </a:t>
            </a:r>
            <a:r>
              <a:rPr lang="uk-UA" sz="2400" b="1" i="1" u="sng" dirty="0" err="1" smtClean="0"/>
              <a:t>Хорні</a:t>
            </a:r>
            <a:endParaRPr lang="ru-RU" sz="2400" dirty="0"/>
          </a:p>
        </p:txBody>
      </p:sp>
      <p:pic>
        <p:nvPicPr>
          <p:cNvPr id="3" name="Picture 3" descr="D:\Картинки_психологія\horne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1857388" cy="24288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643306" y="185736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uk-UA" sz="2000" u="sng" dirty="0" smtClean="0"/>
              <a:t>Учена виділяє </a:t>
            </a:r>
            <a:r>
              <a:rPr lang="uk-UA" sz="2000" b="1" i="1" u="sng" dirty="0" smtClean="0"/>
              <a:t>10 невротичних потреб</a:t>
            </a:r>
            <a:r>
              <a:rPr lang="uk-UA" sz="2000" u="sng" dirty="0" smtClean="0"/>
              <a:t>, які люди використовують з метою зміцнення своєї безпеки, переборення </a:t>
            </a:r>
            <a:r>
              <a:rPr lang="uk-UA" sz="2000" b="1" i="1" u="sng" dirty="0" smtClean="0"/>
              <a:t>базальної тривоги</a:t>
            </a:r>
            <a:r>
              <a:rPr lang="uk-UA" b="1" i="1" u="sng" dirty="0" smtClean="0"/>
              <a:t>.</a:t>
            </a:r>
            <a:r>
              <a:rPr lang="uk-UA" b="1" i="1" dirty="0" smtClean="0"/>
              <a:t> </a:t>
            </a:r>
            <a:endParaRPr lang="ru-RU" dirty="0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928662" y="4000504"/>
            <a:ext cx="785818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У скрутних життєвих ситуаціях можливі певні </a:t>
            </a:r>
            <a:r>
              <a:rPr kumimoji="0" lang="uk-UA" sz="24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стратегії виходу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  К. </a:t>
            </a:r>
            <a:r>
              <a:rPr kumimoji="0" lang="uk-UA" sz="24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Хорні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описала три таких 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стратегії: 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спрямування особистості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від людей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(одинокість, замкнутість, самоізоляція, «монастир»);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571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спрямування особистості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проти людей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(агресія, схильність до руйнування, «війна»);</a:t>
            </a:r>
          </a:p>
          <a:p>
            <a:pPr lvl="0" indent="5715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спрямування особистості </a:t>
            </a:r>
            <a:r>
              <a:rPr kumimoji="0" lang="uk-UA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 людей</a:t>
            </a:r>
            <a:r>
              <a:rPr kumimoji="0" lang="uk-U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uk-UA" sz="2400" dirty="0" smtClean="0">
                <a:latin typeface="Monotype Corsiva" pitchFamily="66" charset="0"/>
              </a:rPr>
              <a:t>розмова, розповідь, «сповідь»).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4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/>
              <a:t>Гуманістична теорія особистості </a:t>
            </a:r>
          </a:p>
          <a:p>
            <a:pPr algn="ctr"/>
            <a:r>
              <a:rPr lang="uk-UA" sz="2400" b="1" i="1" dirty="0" smtClean="0"/>
              <a:t>Еріха </a:t>
            </a:r>
            <a:r>
              <a:rPr lang="uk-UA" sz="2400" b="1" i="1" dirty="0" err="1" smtClean="0"/>
              <a:t>Фромма</a:t>
            </a:r>
            <a:r>
              <a:rPr lang="uk-UA" sz="2400" b="1" i="1" dirty="0" smtClean="0"/>
              <a:t> </a:t>
            </a:r>
            <a:endParaRPr lang="ru-RU" sz="2400" dirty="0"/>
          </a:p>
        </p:txBody>
      </p:sp>
      <p:pic>
        <p:nvPicPr>
          <p:cNvPr id="3" name="Picture 5" descr="D:\Картинки_психологія\from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1000108"/>
            <a:ext cx="1928826" cy="221457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20002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/>
              <a:t>Е. </a:t>
            </a:r>
            <a:r>
              <a:rPr lang="uk-UA" sz="2400" dirty="0" err="1" smtClean="0"/>
              <a:t>Фромм</a:t>
            </a:r>
            <a:r>
              <a:rPr lang="uk-UA" sz="2400" dirty="0" smtClean="0"/>
              <a:t>,  розробляючи структуру характеру особистості, виділяє </a:t>
            </a:r>
            <a:r>
              <a:rPr lang="uk-UA" sz="2400" b="1" i="1" u="sng" dirty="0" smtClean="0"/>
              <a:t>типи особистості в</a:t>
            </a:r>
            <a:r>
              <a:rPr lang="uk-UA" sz="2400" dirty="0" smtClean="0"/>
              <a:t> </a:t>
            </a:r>
            <a:r>
              <a:rPr lang="uk-UA" sz="2400" dirty="0" err="1" smtClean="0"/>
              <a:t>деструктурному</a:t>
            </a:r>
            <a:r>
              <a:rPr lang="uk-UA" sz="2400" dirty="0" smtClean="0"/>
              <a:t> суспільстві: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92649" y="4229077"/>
            <a:ext cx="2608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i="1" dirty="0" smtClean="0"/>
              <a:t>- садист-мазохіст</a:t>
            </a:r>
            <a:r>
              <a:rPr lang="uk-UA" sz="2000" dirty="0" smtClean="0"/>
              <a:t>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4941168"/>
            <a:ext cx="16867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- </a:t>
            </a:r>
            <a:r>
              <a:rPr lang="uk-UA" sz="2000" b="1" i="1" dirty="0" smtClean="0"/>
              <a:t>руйнівник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44364" y="5749225"/>
            <a:ext cx="3315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 smtClean="0"/>
              <a:t>- </a:t>
            </a:r>
            <a:r>
              <a:rPr lang="uk-UA" sz="2000" b="1" i="1" dirty="0" smtClean="0"/>
              <a:t>конформіст-автомат</a:t>
            </a:r>
            <a:r>
              <a:rPr lang="uk-UA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2643182"/>
            <a:ext cx="4013200" cy="59944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Соціально-когнітивна теорія особистості </a:t>
            </a:r>
            <a:br>
              <a:rPr lang="uk-UA" i="1" dirty="0" smtClean="0"/>
            </a:br>
            <a:r>
              <a:rPr lang="uk-UA" i="1" dirty="0" smtClean="0"/>
              <a:t>Альберта Бандури</a:t>
            </a:r>
            <a:endParaRPr lang="ru-RU" dirty="0"/>
          </a:p>
        </p:txBody>
      </p:sp>
      <p:pic>
        <p:nvPicPr>
          <p:cNvPr id="33795" name="Picture 3" descr="J:\Презентації\Без названия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2914650" cy="1571625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5495" y="4429132"/>
            <a:ext cx="915949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Учений  розглядає особистість з точки зору </a:t>
            </a:r>
            <a:r>
              <a:rPr kumimoji="0" lang="uk-UA" sz="20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соціобіхевіористичних</a:t>
            </a: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позицій,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як складний механізм взаємовпливу індивіда, поведінки і ситуації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патерн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«шаблон поведінки», поведінковий </a:t>
            </a:r>
            <a:r>
              <a:rPr kumimoji="0" lang="uk-UA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патерн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785794"/>
            <a:ext cx="4114800" cy="89060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>Структурна теорія рис особистості </a:t>
            </a:r>
            <a:br>
              <a:rPr lang="uk-UA" i="1" dirty="0" smtClean="0"/>
            </a:br>
            <a:r>
              <a:rPr lang="uk-UA" i="1" dirty="0" smtClean="0"/>
              <a:t>Раймонда </a:t>
            </a:r>
            <a:r>
              <a:rPr lang="uk-UA" i="1" dirty="0" err="1" smtClean="0"/>
              <a:t>Кеттела</a:t>
            </a:r>
            <a:endParaRPr lang="ru-RU" dirty="0"/>
          </a:p>
        </p:txBody>
      </p:sp>
      <p:pic>
        <p:nvPicPr>
          <p:cNvPr id="34818" name="Picture 2" descr="J:\Презентації\Raymond_Cattell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1928826" cy="250033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071802" y="2500306"/>
            <a:ext cx="535785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У структурній теорії рис особистості автор підкреслив, що ядро особистості складають </a:t>
            </a:r>
            <a:r>
              <a:rPr kumimoji="0" lang="uk-UA" sz="2000" b="1" i="1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 найважливіших рис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(опитувальник </a:t>
            </a:r>
            <a:r>
              <a:rPr kumimoji="0" lang="uk-UA" sz="2000" b="0" i="0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Кетелла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«16 особистісних факторів» - 16 </a:t>
            </a:r>
            <a:r>
              <a:rPr kumimoji="0" lang="en-GB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PF</a:t>
            </a:r>
            <a:r>
              <a:rPr kumimoji="0" lang="uk-UA" sz="20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uk-UA" sz="20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43042" y="714356"/>
            <a:ext cx="5786478" cy="962044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i="1" dirty="0" smtClean="0"/>
              <a:t>Феноменологічний напрям в теорії особистості </a:t>
            </a:r>
            <a:br>
              <a:rPr lang="uk-UA" i="1" dirty="0" smtClean="0"/>
            </a:br>
            <a:r>
              <a:rPr lang="uk-UA" i="1" dirty="0" smtClean="0"/>
              <a:t>Карла </a:t>
            </a:r>
            <a:r>
              <a:rPr lang="uk-UA" i="1" dirty="0" err="1" smtClean="0"/>
              <a:t>Роджерса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5842" name="Picture 2" descr="J:\Презентації\Rodzhers_-_foto_iz_pisqm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2214554"/>
            <a:ext cx="1928818" cy="24894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3143248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 Учений доводить, що тільки </a:t>
            </a:r>
            <a:r>
              <a:rPr lang="uk-UA" sz="2000" b="1" i="1" dirty="0" smtClean="0"/>
              <a:t>суб’єктивний досвід</a:t>
            </a:r>
            <a:r>
              <a:rPr lang="uk-UA" sz="2000" dirty="0" smtClean="0"/>
              <a:t> особистості </a:t>
            </a:r>
          </a:p>
          <a:p>
            <a:r>
              <a:rPr lang="uk-UA" sz="2000" dirty="0" smtClean="0"/>
              <a:t>є ключем для розуміння поведінки людини.</a:t>
            </a:r>
          </a:p>
          <a:p>
            <a:r>
              <a:rPr lang="uk-UA" sz="2000" dirty="0" smtClean="0"/>
              <a:t> Основна ідея «терапії, центрованої на клієнті»</a:t>
            </a:r>
          </a:p>
          <a:p>
            <a:r>
              <a:rPr lang="uk-UA" sz="2000" dirty="0" smtClean="0"/>
              <a:t> є особистісне зростання.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b="1" u="sng" dirty="0" smtClean="0"/>
              <a:t>Концепція персоналізації А. В. Петровського:</a:t>
            </a:r>
            <a:endParaRPr lang="ru-RU" dirty="0" smtClean="0"/>
          </a:p>
          <a:p>
            <a:endParaRPr lang="uk-UA" dirty="0" smtClean="0"/>
          </a:p>
          <a:p>
            <a:r>
              <a:rPr lang="uk-UA" dirty="0" smtClean="0"/>
              <a:t>- </a:t>
            </a:r>
            <a:r>
              <a:rPr lang="uk-UA" b="1" i="1" dirty="0" err="1" smtClean="0"/>
              <a:t>внутрішньоіндивідна</a:t>
            </a:r>
            <a:r>
              <a:rPr lang="uk-UA" b="1" i="1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інтеріндивідна</a:t>
            </a:r>
            <a:r>
              <a:rPr lang="uk-UA" dirty="0" smtClean="0"/>
              <a:t>) підсистема (темперамент, характер, здібності, характеристики  індивідуальності);</a:t>
            </a:r>
            <a:endParaRPr lang="ru-RU" dirty="0" smtClean="0"/>
          </a:p>
          <a:p>
            <a:r>
              <a:rPr lang="uk-UA" dirty="0" smtClean="0"/>
              <a:t>- </a:t>
            </a:r>
            <a:r>
              <a:rPr lang="uk-UA" b="1" i="1" dirty="0" err="1" smtClean="0"/>
              <a:t>інтеріндивідна</a:t>
            </a:r>
            <a:r>
              <a:rPr lang="uk-UA" dirty="0" smtClean="0"/>
              <a:t> підсистема (виявляється у спілкуванні з іншими людьми);</a:t>
            </a:r>
            <a:endParaRPr lang="ru-RU" dirty="0" smtClean="0"/>
          </a:p>
          <a:p>
            <a:r>
              <a:rPr lang="uk-UA" dirty="0" smtClean="0"/>
              <a:t>- </a:t>
            </a:r>
            <a:r>
              <a:rPr lang="uk-UA" b="1" i="1" dirty="0" err="1" smtClean="0"/>
              <a:t>надіндивідна</a:t>
            </a:r>
            <a:r>
              <a:rPr lang="uk-UA" b="1" i="1" dirty="0" smtClean="0"/>
              <a:t> </a:t>
            </a:r>
            <a:r>
              <a:rPr lang="uk-UA" dirty="0" smtClean="0"/>
              <a:t>(</a:t>
            </a:r>
            <a:r>
              <a:rPr lang="uk-UA" dirty="0" err="1" smtClean="0"/>
              <a:t>метаіндивідна</a:t>
            </a:r>
            <a:r>
              <a:rPr lang="uk-UA" dirty="0" smtClean="0"/>
              <a:t>) підсистема (особистість виноситься за межі органічного тіла особистості та поза зв’язки з іншими індивідами; зміни, які особистість вносить в інші особистості).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uk-UA" dirty="0" smtClean="0"/>
              <a:t>Структура особистості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6866" name="Picture 2" descr="J:\Презентації\Петровский,_Артур_Владимирович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142852"/>
            <a:ext cx="1757357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82" y="332656"/>
            <a:ext cx="7560840" cy="623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60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786190"/>
            <a:ext cx="5072098" cy="2714644"/>
          </a:xfrm>
          <a:blipFill>
            <a:blip r:embed="rId3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tile tx="0" ty="0" sx="100000" sy="100000" flip="none" algn="tl"/>
          </a:blipFill>
        </p:spPr>
        <p:txBody>
          <a:bodyPr/>
          <a:lstStyle/>
          <a:p>
            <a:endParaRPr lang="en-US" sz="2000" i="1" dirty="0" smtClean="0">
              <a:solidFill>
                <a:schemeClr val="bg1"/>
              </a:solidFill>
            </a:endParaRPr>
          </a:p>
          <a:p>
            <a:endParaRPr lang="uk-UA" sz="2000" i="1" dirty="0" smtClean="0">
              <a:solidFill>
                <a:schemeClr val="bg1"/>
              </a:solidFill>
            </a:endParaRPr>
          </a:p>
          <a:p>
            <a:endParaRPr lang="uk-UA" sz="2000" i="1" dirty="0" smtClean="0">
              <a:solidFill>
                <a:schemeClr val="bg1"/>
              </a:solidFill>
            </a:endParaRPr>
          </a:p>
          <a:p>
            <a:r>
              <a:rPr lang="uk-UA" sz="2000" i="1" dirty="0" smtClean="0">
                <a:solidFill>
                  <a:schemeClr val="bg1"/>
                </a:solidFill>
              </a:rPr>
              <a:t>Термін «особистість» має декілька значень. Походить він від латинського поняття </a:t>
            </a:r>
            <a:r>
              <a:rPr lang="uk-UA" sz="2000" b="1" i="1" dirty="0" smtClean="0">
                <a:solidFill>
                  <a:schemeClr val="bg1"/>
                </a:solidFill>
              </a:rPr>
              <a:t>«персона».</a:t>
            </a:r>
            <a:r>
              <a:rPr lang="uk-UA" sz="2000" dirty="0" smtClean="0">
                <a:solidFill>
                  <a:schemeClr val="bg1"/>
                </a:solidFill>
              </a:rPr>
              <a:t> </a:t>
            </a:r>
            <a:r>
              <a:rPr lang="uk-UA" sz="2000" i="1" dirty="0" smtClean="0">
                <a:solidFill>
                  <a:schemeClr val="bg1"/>
                </a:solidFill>
              </a:rPr>
              <a:t>У древньогрецькій драмі цим терміном позначалась </a:t>
            </a:r>
            <a:r>
              <a:rPr lang="uk-UA" sz="2000" i="1" u="sng" dirty="0" smtClean="0">
                <a:solidFill>
                  <a:schemeClr val="bg1"/>
                </a:solidFill>
              </a:rPr>
              <a:t>маска, яку актор одягав під час вистави.</a:t>
            </a:r>
            <a:endParaRPr lang="uk-UA" sz="2000" u="sng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6429420" cy="1500198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2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ПОНЯТТЯ ПРО ОСОБИСТІСТЬ.  СПІВВІДНОШЕННЯ  ПОНЯТЬ: «ЛЮДИНА», «ОСОБИСТІСТЬ», «ІНДИВІД», «ІНДИВІДУАЛЬНІСТЬ»</a:t>
            </a:r>
            <a:endParaRPr lang="uk-UA" sz="20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24288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uk-UA" sz="2000" dirty="0" smtClean="0">
                <a:solidFill>
                  <a:schemeClr val="bg1"/>
                </a:solidFill>
              </a:rPr>
              <a:t>Наука про особистість називається </a:t>
            </a:r>
            <a:r>
              <a:rPr lang="uk-UA" sz="2000" b="1" dirty="0" err="1" smtClean="0">
                <a:solidFill>
                  <a:schemeClr val="bg1"/>
                </a:solidFill>
              </a:rPr>
              <a:t>персонологією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34" y="3143248"/>
            <a:ext cx="3929066" cy="271464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8596" y="37861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>
                <a:solidFill>
                  <a:schemeClr val="bg1"/>
                </a:solidFill>
              </a:rPr>
              <a:t>Вчені-психологи, які займаються проблемами особистості  називаються </a:t>
            </a:r>
            <a:r>
              <a:rPr lang="uk-UA" b="1" i="1" dirty="0" err="1" smtClean="0">
                <a:solidFill>
                  <a:schemeClr val="bg1"/>
                </a:solidFill>
              </a:rPr>
              <a:t>персонологами</a:t>
            </a:r>
            <a:r>
              <a:rPr lang="uk-UA" i="1" dirty="0" smtClean="0">
                <a:solidFill>
                  <a:schemeClr val="bg1"/>
                </a:solidFill>
              </a:rPr>
              <a:t> (термін запропонував у 1938 р. Генрі </a:t>
            </a:r>
            <a:r>
              <a:rPr lang="uk-UA" i="1" dirty="0" err="1" smtClean="0">
                <a:solidFill>
                  <a:schemeClr val="bg1"/>
                </a:solidFill>
              </a:rPr>
              <a:t>Мюррей</a:t>
            </a:r>
            <a:r>
              <a:rPr lang="uk-UA" i="1" dirty="0" smtClean="0">
                <a:solidFill>
                  <a:schemeClr val="bg1"/>
                </a:solidFill>
              </a:rPr>
              <a:t>).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360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251520" y="2020824"/>
            <a:ext cx="8712968" cy="407517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i="1" u="sng" dirty="0" smtClean="0"/>
              <a:t>Психологія особистості</a:t>
            </a:r>
            <a:r>
              <a:rPr lang="uk-UA" i="1" u="sng" dirty="0" smtClean="0"/>
              <a:t> як </a:t>
            </a:r>
            <a:r>
              <a:rPr lang="uk-UA" u="sng" dirty="0" smtClean="0"/>
              <a:t>галузь науки вивчає:</a:t>
            </a:r>
          </a:p>
          <a:p>
            <a:pPr algn="just"/>
            <a:endParaRPr lang="ru-RU" dirty="0" smtClean="0"/>
          </a:p>
          <a:p>
            <a:pPr lvl="0" algn="l"/>
            <a:r>
              <a:rPr lang="uk-UA" i="1" dirty="0" smtClean="0"/>
              <a:t>- закономірності формування людини як суб’єкта життєтворчості;</a:t>
            </a:r>
            <a:endParaRPr lang="ru-RU" dirty="0" smtClean="0"/>
          </a:p>
          <a:p>
            <a:pPr lvl="0" algn="l"/>
            <a:r>
              <a:rPr lang="uk-UA" i="1" dirty="0" smtClean="0"/>
              <a:t>- механізми, форми і методи інтегрування всіх психічних процесів, станів, властивостей індивіда у системну якість, від якої залежить взаємодія з соціумом;</a:t>
            </a:r>
            <a:endParaRPr lang="ru-RU" dirty="0" smtClean="0"/>
          </a:p>
          <a:p>
            <a:pPr lvl="0" algn="l"/>
            <a:r>
              <a:rPr lang="uk-UA" i="1" dirty="0" smtClean="0"/>
              <a:t>- соціально-значущі взаємини;</a:t>
            </a:r>
            <a:endParaRPr lang="ru-RU" dirty="0" smtClean="0"/>
          </a:p>
          <a:p>
            <a:pPr lvl="0" algn="l"/>
            <a:r>
              <a:rPr lang="uk-UA" i="1" dirty="0" smtClean="0"/>
              <a:t>- процес соціалізації особистості.</a:t>
            </a:r>
            <a:endParaRPr lang="ru-RU" dirty="0" smtClean="0"/>
          </a:p>
          <a:p>
            <a:pPr algn="just"/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714356"/>
            <a:ext cx="5286412" cy="962044"/>
          </a:xfrm>
        </p:spPr>
        <p:txBody>
          <a:bodyPr>
            <a:normAutofit fontScale="90000"/>
          </a:bodyPr>
          <a:lstStyle/>
          <a:p>
            <a:r>
              <a:rPr lang="uk-UA" sz="2000" i="1" dirty="0" smtClean="0"/>
              <a:t>Інша назва Науки про особистість – </a:t>
            </a:r>
            <a:r>
              <a:rPr lang="uk-UA" sz="2000" i="1" u="sng" dirty="0" smtClean="0"/>
              <a:t>психологія особистості </a:t>
            </a:r>
            <a:r>
              <a:rPr lang="uk-UA" sz="2000" i="1" dirty="0" smtClean="0"/>
              <a:t/>
            </a:r>
            <a:br>
              <a:rPr lang="uk-UA" sz="2000" i="1" dirty="0" smtClean="0"/>
            </a:br>
            <a:r>
              <a:rPr lang="uk-UA" sz="2000" i="1" dirty="0" smtClean="0"/>
              <a:t>(за О.В. Киричуком)</a:t>
            </a:r>
            <a:endParaRPr lang="uk-UA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134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1844824"/>
            <a:ext cx="7859216" cy="4464496"/>
          </a:xfrm>
        </p:spPr>
        <p:txBody>
          <a:bodyPr>
            <a:norm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714356"/>
            <a:ext cx="4114800" cy="1285884"/>
          </a:xfrm>
        </p:spPr>
        <p:txBody>
          <a:bodyPr>
            <a:normAutofit/>
          </a:bodyPr>
          <a:lstStyle/>
          <a:p>
            <a:r>
              <a:rPr lang="uk-UA" sz="2000" i="1" dirty="0" smtClean="0"/>
              <a:t>Основні аспекти дослідження проблем особистості: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357158" y="2285992"/>
            <a:ext cx="850112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структура особистості та її функціональні характеристики;</a:t>
            </a:r>
            <a:endParaRPr lang="ru-RU" sz="2000" i="1" spc="30" dirty="0"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самосвідомість особистості, її рефлексивні властивості;</a:t>
            </a:r>
            <a:endParaRPr lang="ru-RU" sz="2000" i="1" spc="30" dirty="0"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самооцінка і образ «Я»;</a:t>
            </a:r>
            <a:endParaRPr lang="ru-RU" sz="2000" i="1" spc="30" dirty="0"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життєвий шлях;</a:t>
            </a:r>
            <a:endParaRPr lang="ru-RU" sz="2000" i="1" spc="30" dirty="0"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особливості ставлення до життя і смерті;</a:t>
            </a:r>
            <a:endParaRPr lang="ru-RU" sz="2000" i="1" spc="30" dirty="0"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вплив екстремальних ситуацій на особистісний розвиток;</a:t>
            </a:r>
            <a:endParaRPr lang="ru-RU" sz="2000" i="1" spc="30" dirty="0"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життєва криза на різних вікових етапах;</a:t>
            </a:r>
            <a:endParaRPr lang="ru-RU" sz="2000" i="1" spc="30" dirty="0"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відхилення в розвитку особистості;</a:t>
            </a:r>
            <a:endParaRPr lang="ru-RU" sz="2000" i="1" spc="30" dirty="0"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можливості гармонізації особистісного розвитку;</a:t>
            </a:r>
            <a:endParaRPr lang="ru-RU" sz="2000" i="1" spc="30" dirty="0">
              <a:cs typeface="Tahoma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800100" algn="l"/>
              </a:tabLst>
            </a:pPr>
            <a:r>
              <a:rPr lang="uk-UA" sz="2000" i="1" spc="30" dirty="0">
                <a:cs typeface="Tahoma" pitchFamily="34" charset="0"/>
              </a:rPr>
              <a:t>методи особистісної діагностики, корекції, профілактики, прогнозування шляхів саморозвитку особистості.</a:t>
            </a:r>
          </a:p>
        </p:txBody>
      </p:sp>
    </p:spTree>
    <p:extLst>
      <p:ext uri="{BB962C8B-B14F-4D97-AF65-F5344CB8AC3E}">
        <p14:creationId xmlns:p14="http://schemas.microsoft.com/office/powerpoint/2010/main" val="22933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2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2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2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4600" y="714356"/>
            <a:ext cx="4114800" cy="1274484"/>
          </a:xfrm>
        </p:spPr>
        <p:txBody>
          <a:bodyPr>
            <a:normAutofit fontScale="90000"/>
          </a:bodyPr>
          <a:lstStyle/>
          <a:p>
            <a:r>
              <a:rPr lang="uk-UA" sz="2000" i="1" dirty="0" smtClean="0"/>
              <a:t>Співвідношення понять</a:t>
            </a:r>
            <a:br>
              <a:rPr lang="uk-UA" sz="2000" i="1" dirty="0" smtClean="0"/>
            </a:br>
            <a:r>
              <a:rPr lang="uk-UA" sz="2000" i="1" dirty="0" smtClean="0"/>
              <a:t> «людина», «особистість», «індивід», «індивідуальність»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558" y="2267892"/>
            <a:ext cx="86439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 smtClean="0">
                <a:solidFill>
                  <a:srgbClr val="FFFF00"/>
                </a:solidFill>
              </a:rPr>
              <a:t>Людина</a:t>
            </a:r>
            <a:r>
              <a:rPr lang="uk-UA" sz="2000" i="1" dirty="0" smtClean="0"/>
              <a:t> – це, насамперед, </a:t>
            </a:r>
            <a:r>
              <a:rPr lang="uk-UA" sz="2000" b="1" i="1" dirty="0" smtClean="0">
                <a:solidFill>
                  <a:srgbClr val="00B050"/>
                </a:solidFill>
              </a:rPr>
              <a:t>біологічна істота</a:t>
            </a:r>
            <a:r>
              <a:rPr lang="uk-UA" sz="2000" i="1" dirty="0"/>
              <a:t>, яка належить до класу ссавців </a:t>
            </a:r>
            <a:r>
              <a:rPr lang="en-US" sz="2000" i="1" dirty="0">
                <a:latin typeface="Eras Bold ITC" pitchFamily="34" charset="0"/>
              </a:rPr>
              <a:t>Homo sapiens </a:t>
            </a:r>
            <a:r>
              <a:rPr lang="uk-UA" sz="2000" i="1" dirty="0"/>
              <a:t>(«людина розумна»)</a:t>
            </a:r>
            <a:endParaRPr lang="ru-RU" sz="2000" i="1" dirty="0"/>
          </a:p>
        </p:txBody>
      </p:sp>
      <p:sp>
        <p:nvSpPr>
          <p:cNvPr id="7" name="Прямоугольник 5"/>
          <p:cNvSpPr/>
          <p:nvPr/>
        </p:nvSpPr>
        <p:spPr>
          <a:xfrm>
            <a:off x="320557" y="3109187"/>
            <a:ext cx="86439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/>
              <a:t>На відміну від інших живих істот, </a:t>
            </a:r>
            <a:r>
              <a:rPr lang="uk-UA" sz="2000" b="1" i="1" dirty="0">
                <a:solidFill>
                  <a:srgbClr val="FFFF00"/>
                </a:solidFill>
              </a:rPr>
              <a:t>людина</a:t>
            </a:r>
            <a:r>
              <a:rPr lang="uk-UA" sz="2000" b="1" i="1" dirty="0"/>
              <a:t> </a:t>
            </a:r>
            <a:r>
              <a:rPr lang="uk-UA" sz="2000" i="1" dirty="0"/>
              <a:t>наділена свідомістю, тобто здатністю пізнавати і перетворювати навколишній світ та свою власну </a:t>
            </a:r>
            <a:r>
              <a:rPr lang="uk-UA" sz="2000" i="1" dirty="0" smtClean="0"/>
              <a:t>природу</a:t>
            </a:r>
            <a:endParaRPr lang="ru-RU" sz="2000" i="1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20556" y="4177281"/>
            <a:ext cx="864392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/>
              <a:t>У новонародженої дитини наявні </a:t>
            </a:r>
            <a:r>
              <a:rPr lang="uk-UA" sz="2000" i="1" dirty="0">
                <a:solidFill>
                  <a:srgbClr val="00B050"/>
                </a:solidFill>
              </a:rPr>
              <a:t>біологічні передумови </a:t>
            </a:r>
            <a:r>
              <a:rPr lang="uk-UA" sz="2000" i="1" dirty="0"/>
              <a:t>для того, щоб стати </a:t>
            </a:r>
            <a:r>
              <a:rPr lang="uk-UA" sz="2000" i="1" dirty="0">
                <a:solidFill>
                  <a:srgbClr val="FFC000"/>
                </a:solidFill>
              </a:rPr>
              <a:t>людиною</a:t>
            </a:r>
            <a:r>
              <a:rPr lang="uk-UA" sz="2000" i="1" dirty="0"/>
              <a:t>: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20555" y="5013176"/>
            <a:ext cx="864392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/>
              <a:t>а) будова тіла передбачає пряму ходу;</a:t>
            </a:r>
            <a:endParaRPr lang="ru-RU" sz="2000" i="1" dirty="0"/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/>
              <a:t>б) структура мозку забезпечує можливість розвитку інтелекту;</a:t>
            </a:r>
            <a:endParaRPr lang="ru-RU" sz="2000" i="1" dirty="0"/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/>
              <a:t>в) високорозвинена рука як засіб пізнання і </a:t>
            </a:r>
            <a:r>
              <a:rPr lang="uk-UA" sz="2000" i="1" dirty="0" smtClean="0"/>
              <a:t>перетворення</a:t>
            </a:r>
          </a:p>
          <a:p>
            <a:pPr marL="0" marR="0" lvl="0" indent="360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i="1" dirty="0" smtClean="0"/>
              <a:t>    навколишнього </a:t>
            </a:r>
            <a:r>
              <a:rPr lang="uk-UA" sz="2000" i="1" dirty="0"/>
              <a:t>світу.</a:t>
            </a:r>
          </a:p>
        </p:txBody>
      </p:sp>
    </p:spTree>
    <p:extLst>
      <p:ext uri="{BB962C8B-B14F-4D97-AF65-F5344CB8AC3E}">
        <p14:creationId xmlns:p14="http://schemas.microsoft.com/office/powerpoint/2010/main" val="21747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2500298" y="2357430"/>
            <a:ext cx="4143404" cy="1143008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1736" y="2786058"/>
            <a:ext cx="4013200" cy="5994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Після народження </a:t>
            </a:r>
            <a:r>
              <a:rPr lang="uk-UA" u="sng" dirty="0" smtClean="0"/>
              <a:t>дитина</a:t>
            </a:r>
            <a:r>
              <a:rPr lang="uk-UA" dirty="0" smtClean="0"/>
              <a:t> вже  є </a:t>
            </a:r>
            <a:r>
              <a:rPr lang="uk-UA" i="1" dirty="0" smtClean="0"/>
              <a:t>людським </a:t>
            </a:r>
            <a:r>
              <a:rPr lang="uk-UA" i="1" u="sng" dirty="0" smtClean="0"/>
              <a:t>індивідом</a:t>
            </a:r>
            <a:r>
              <a:rPr lang="uk-UA" u="sng" dirty="0" smtClean="0"/>
              <a:t>.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Тварин після народження іменують </a:t>
            </a:r>
            <a:r>
              <a:rPr lang="uk-UA" i="1" u="sng" dirty="0" smtClean="0"/>
              <a:t>особинами</a:t>
            </a:r>
            <a:r>
              <a:rPr lang="uk-UA" u="sng" dirty="0" smtClean="0"/>
              <a:t>. </a:t>
            </a:r>
            <a:endParaRPr lang="ru-RU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85762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/>
              <a:t>Індивід</a:t>
            </a:r>
            <a:r>
              <a:rPr lang="uk-UA" sz="2000" i="1" dirty="0" smtClean="0"/>
              <a:t> – це конкретна людина із всіма характерними для неї особливостями: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57422" y="47148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b="1" i="1" dirty="0" smtClean="0"/>
              <a:t>- біологічними</a:t>
            </a:r>
          </a:p>
          <a:p>
            <a:r>
              <a:rPr lang="uk-UA" sz="2000" b="1" i="1" dirty="0" smtClean="0"/>
              <a:t>- фізичними</a:t>
            </a:r>
          </a:p>
          <a:p>
            <a:r>
              <a:rPr lang="uk-UA" sz="2000" b="1" i="1" dirty="0" smtClean="0"/>
              <a:t>- соціальними</a:t>
            </a:r>
          </a:p>
          <a:p>
            <a:r>
              <a:rPr lang="uk-UA" sz="2000" b="1" i="1" dirty="0" smtClean="0"/>
              <a:t> - психологічними</a:t>
            </a:r>
            <a:r>
              <a:rPr lang="uk-UA" sz="2000" i="1" dirty="0" smtClean="0"/>
              <a:t>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57148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i="1" dirty="0" smtClean="0"/>
              <a:t>Індивідом може бути новонароджений і дорослий, обдарований і розумово відсталий.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000504"/>
            <a:ext cx="1500187" cy="221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7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type="subTitle" idx="1"/>
          </p:nvPr>
        </p:nvSpPr>
        <p:spPr>
          <a:xfrm>
            <a:off x="2500298" y="2357430"/>
            <a:ext cx="4143404" cy="1143008"/>
          </a:xfrm>
        </p:spPr>
        <p:txBody>
          <a:bodyPr/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42852"/>
            <a:ext cx="3429011" cy="2143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Прямоугольник 3"/>
          <p:cNvSpPr/>
          <p:nvPr/>
        </p:nvSpPr>
        <p:spPr>
          <a:xfrm>
            <a:off x="214282" y="28572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Більше </a:t>
            </a:r>
            <a:r>
              <a:rPr lang="uk-UA" i="1" dirty="0" smtClean="0"/>
              <a:t>130 спеціальних наук вивчають особистість</a:t>
            </a:r>
            <a:r>
              <a:rPr lang="uk-UA" dirty="0" smtClean="0"/>
              <a:t> людини (</a:t>
            </a:r>
            <a:r>
              <a:rPr lang="uk-UA" i="1" dirty="0" smtClean="0"/>
              <a:t>історія, філософія, соціологія, етика, естетика, педагогіка…)</a:t>
            </a:r>
            <a:endParaRPr lang="ru-RU" dirty="0"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>
          <a:xfrm>
            <a:off x="2643174" y="2214554"/>
            <a:ext cx="4013200" cy="103124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З’явившись на світ як індивід, людина набуває соціальних якостей, </a:t>
            </a:r>
            <a:r>
              <a:rPr lang="uk-UA" u="sng" dirty="0" smtClean="0"/>
              <a:t>стає особистістю</a:t>
            </a:r>
            <a:endParaRPr lang="ru-RU" u="sng" dirty="0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7848" y="3645024"/>
            <a:ext cx="728667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Особистість</a:t>
            </a:r>
            <a:r>
              <a:rPr kumimoji="0" lang="uk-UA" b="0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uk-UA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 конкретна людина, яка живе і діє </a:t>
            </a: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певних суспільно-історичних умовах, </a:t>
            </a:r>
          </a:p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посідає те чи інше місце в суспільстві</a:t>
            </a:r>
          </a:p>
          <a:p>
            <a:pPr lvl="0" indent="57150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uk-UA" b="1" i="1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і виконує певну роль</a:t>
            </a:r>
            <a:r>
              <a:rPr kumimoji="0" lang="uk-UA" b="1" i="1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uk-UA" b="1" i="1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indent="571500"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i="1" dirty="0" smtClean="0"/>
              <a:t>Роль</a:t>
            </a:r>
            <a:r>
              <a:rPr lang="uk-UA" i="1" dirty="0" smtClean="0"/>
              <a:t> – це соціальна функція особистості, наприклад, роль матері чи батька, виховання дітей</a:t>
            </a:r>
            <a:endParaRPr kumimoji="0" lang="uk-UA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8"/>
          <p:cNvSpPr/>
          <p:nvPr/>
        </p:nvSpPr>
        <p:spPr>
          <a:xfrm>
            <a:off x="571472" y="5572140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u="sng" dirty="0" smtClean="0"/>
              <a:t>Особистістю (за О.В.</a:t>
            </a:r>
            <a:r>
              <a:rPr lang="uk-UA" sz="2000" b="1" i="1" u="sng" dirty="0" err="1" smtClean="0"/>
              <a:t>Скрипченком</a:t>
            </a:r>
            <a:r>
              <a:rPr lang="uk-UA" sz="2000" b="1" i="1" u="sng" dirty="0" smtClean="0"/>
              <a:t>) є соціалізований індивід, який утілює найсуттєвіші соціально значущі властивості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097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71472" y="2357430"/>
            <a:ext cx="8229600" cy="1193862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 smtClean="0"/>
              <a:t>Позиція особистості</a:t>
            </a:r>
            <a:r>
              <a:rPr lang="uk-UA" sz="2400" dirty="0" smtClean="0"/>
              <a:t> – це система її ставлень до навколишнього, до інших людей, до себе та до власних обов’язків. Позиція особистості визначає її </a:t>
            </a:r>
            <a:r>
              <a:rPr lang="uk-UA" sz="2400" b="1" dirty="0" smtClean="0"/>
              <a:t>соціальні установки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356" y="714356"/>
            <a:ext cx="5357850" cy="962044"/>
          </a:xfrm>
        </p:spPr>
        <p:txBody>
          <a:bodyPr>
            <a:normAutofit fontScale="90000"/>
          </a:bodyPr>
          <a:lstStyle/>
          <a:p>
            <a:r>
              <a:rPr lang="uk-UA" sz="2000" dirty="0" smtClean="0"/>
              <a:t>особистість – </a:t>
            </a:r>
            <a:r>
              <a:rPr lang="uk-UA" sz="2000" i="1" dirty="0" smtClean="0"/>
              <a:t>це та ж сама людина, але яка розглядається як суспільна істота</a:t>
            </a:r>
            <a:endParaRPr lang="uk-UA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0364" y="4509120"/>
            <a:ext cx="65196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/>
              <a:t>Індивідуальність </a:t>
            </a:r>
            <a:r>
              <a:rPr lang="uk-UA" sz="2400" dirty="0" smtClean="0"/>
              <a:t>– </a:t>
            </a:r>
            <a:r>
              <a:rPr lang="uk-UA" sz="2400" b="1" i="1" dirty="0" smtClean="0"/>
              <a:t>це особистість </a:t>
            </a:r>
          </a:p>
          <a:p>
            <a:r>
              <a:rPr lang="uk-UA" sz="2400" b="1" i="1" dirty="0" smtClean="0"/>
              <a:t>у її конкретній своєрідності, </a:t>
            </a:r>
          </a:p>
          <a:p>
            <a:r>
              <a:rPr lang="uk-UA" sz="2400" b="1" i="1" dirty="0" smtClean="0"/>
              <a:t>це неповторне поєднання психічних властивостей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6480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1104</TotalTime>
  <Words>1406</Words>
  <Application>Microsoft Office PowerPoint</Application>
  <PresentationFormat>Екран (4:3)</PresentationFormat>
  <Paragraphs>174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28" baseType="lpstr">
      <vt:lpstr>BlackTie</vt:lpstr>
      <vt:lpstr>лекція</vt:lpstr>
      <vt:lpstr>план</vt:lpstr>
      <vt:lpstr>1. ПОНЯТТЯ ПРО ОСОБИСТІСТЬ.  СПІВВІДНОШЕННЯ  ПОНЯТЬ: «ЛЮДИНА», «ОСОБИСТІСТЬ», «ІНДИВІД», «ІНДИВІДУАЛЬНІСТЬ»</vt:lpstr>
      <vt:lpstr>Інша назва Науки про особистість – психологія особистості  (за О.В. Киричуком)</vt:lpstr>
      <vt:lpstr>Основні аспекти дослідження проблем особистості:</vt:lpstr>
      <vt:lpstr>Співвідношення понять  «людина», «особистість», «індивід», «індивідуальність»</vt:lpstr>
      <vt:lpstr>    Після народження дитина вже  є людським індивідом.  Тварин після народження іменують особинами. </vt:lpstr>
      <vt:lpstr>З’явившись на світ як індивід, людина набуває соціальних якостей, стає особистістю</vt:lpstr>
      <vt:lpstr>особистість – це та ж сама людина, але яка розглядається як суспільна істота</vt:lpstr>
      <vt:lpstr>за Р.С. Немовим, найширшим поняттям є «людина», дещо вужчим є поняття «індивід», ще вужчим – поняття «особистість» </vt:lpstr>
      <vt:lpstr> Найважливіші  психологічні характеристики особистості </vt:lpstr>
      <vt:lpstr>2. Теорії особистості </vt:lpstr>
      <vt:lpstr> Теорії особистості</vt:lpstr>
      <vt:lpstr>Психодинамічна теорія особистості  Зігмунда Фройда</vt:lpstr>
      <vt:lpstr>Презентація PowerPoint</vt:lpstr>
      <vt:lpstr>Аналітична теорія особистості  Карла Густава Юнга</vt:lpstr>
      <vt:lpstr>Презентація PowerPoint</vt:lpstr>
      <vt:lpstr>Індивідуальна теорія особистості  Альфреда Адлера</vt:lpstr>
      <vt:lpstr>Гуманістична теорія Абрахама  Маслоу</vt:lpstr>
      <vt:lpstr>Презентація PowerPoint</vt:lpstr>
      <vt:lpstr>Презентація PowerPoint</vt:lpstr>
      <vt:lpstr>Презентація PowerPoint</vt:lpstr>
      <vt:lpstr>Соціально-когнітивна теорія особистості  Альберта Бандури</vt:lpstr>
      <vt:lpstr>Структурна теорія рис особистості  Раймонда Кеттела</vt:lpstr>
      <vt:lpstr> Феноменологічний напрям в теорії особистості  Карла Роджерса </vt:lpstr>
      <vt:lpstr>3.Структура особистості 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Індивідуальне науково-дослідне завдання з дитячої психології Вітчизняні психологи</dc:title>
  <dc:creator>Оля</dc:creator>
  <cp:lastModifiedBy>User</cp:lastModifiedBy>
  <cp:revision>38</cp:revision>
  <dcterms:created xsi:type="dcterms:W3CDTF">2015-05-17T16:40:31Z</dcterms:created>
  <dcterms:modified xsi:type="dcterms:W3CDTF">2020-12-02T22:44:19Z</dcterms:modified>
</cp:coreProperties>
</file>