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BCAA34-0241-4C0A-97A8-D86EFAC779E3}"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uk-UA"/>
        </a:p>
      </dgm:t>
    </dgm:pt>
    <dgm:pt modelId="{0DAC653D-6038-4B3E-B566-40A09508F70D}">
      <dgm:prSet phldrT="[Текст]"/>
      <dgm:spPr>
        <a:solidFill>
          <a:schemeClr val="bg2">
            <a:lumMod val="75000"/>
          </a:schemeClr>
        </a:solidFill>
      </dgm:spPr>
      <dgm:t>
        <a:bodyPr/>
        <a:lstStyle/>
        <a:p>
          <a:r>
            <a:rPr lang="uk-UA" dirty="0" smtClean="0"/>
            <a:t>ЕЛЕМЕНТИ СИСТЕМИ БІЗНЕСУ</a:t>
          </a:r>
          <a:endParaRPr lang="uk-UA" dirty="0"/>
        </a:p>
      </dgm:t>
    </dgm:pt>
    <dgm:pt modelId="{D0285610-D935-4261-AD72-1D1C97EEE4ED}" type="parTrans" cxnId="{1DC6354A-E6DE-4F3C-9C00-5E7A7D0946A9}">
      <dgm:prSet/>
      <dgm:spPr/>
      <dgm:t>
        <a:bodyPr/>
        <a:lstStyle/>
        <a:p>
          <a:endParaRPr lang="uk-UA"/>
        </a:p>
      </dgm:t>
    </dgm:pt>
    <dgm:pt modelId="{1962CB73-B065-4B6C-AA2E-5F5E07912C7B}" type="sibTrans" cxnId="{1DC6354A-E6DE-4F3C-9C00-5E7A7D0946A9}">
      <dgm:prSet/>
      <dgm:spPr/>
      <dgm:t>
        <a:bodyPr/>
        <a:lstStyle/>
        <a:p>
          <a:endParaRPr lang="uk-UA"/>
        </a:p>
      </dgm:t>
    </dgm:pt>
    <dgm:pt modelId="{9E6AC0CC-AFB2-4526-9391-EEE0596D9AF2}">
      <dgm:prSet phldrT="[Текст]" custT="1"/>
      <dgm:spPr>
        <a:noFill/>
      </dgm:spPr>
      <dgm:t>
        <a:bodyPr/>
        <a:lstStyle/>
        <a:p>
          <a:endParaRPr lang="uk-UA" sz="1100" b="0" i="0" dirty="0" smtClean="0">
            <a:solidFill>
              <a:schemeClr val="tx1"/>
            </a:solidFill>
          </a:endParaRPr>
        </a:p>
        <a:p>
          <a:r>
            <a:rPr lang="uk-UA" sz="1400" b="1" i="1" dirty="0" smtClean="0">
              <a:solidFill>
                <a:schemeClr val="tx1"/>
              </a:solidFill>
            </a:rPr>
            <a:t>Підприємницький бізнес </a:t>
          </a:r>
          <a:r>
            <a:rPr lang="uk-UA" sz="1400" b="0" i="0" dirty="0" smtClean="0">
              <a:solidFill>
                <a:schemeClr val="tx1"/>
              </a:solidFill>
            </a:rPr>
            <a:t>— один із найбільш динамічних видів бізнесу. Його суб’єктами виступають як фізичні, так і юридичні осо­би. Їхній діловий інтерес — одержання прибутку (доходу) — реалі­зується через виробництво і продаж продукції (виконання робіт, на­дання послуг). Підприємницький бізнес поділяється на виробниче, комерційне і фінансове підприємництво.</a:t>
          </a:r>
          <a:endParaRPr lang="uk-UA" sz="1400" dirty="0">
            <a:solidFill>
              <a:schemeClr val="tx1"/>
            </a:solidFill>
          </a:endParaRPr>
        </a:p>
      </dgm:t>
    </dgm:pt>
    <dgm:pt modelId="{53429E10-B061-4F3C-89DF-96C890DF7F78}" type="parTrans" cxnId="{AB50B2ED-5372-4149-AAC1-8886B64D587B}">
      <dgm:prSet/>
      <dgm:spPr/>
      <dgm:t>
        <a:bodyPr/>
        <a:lstStyle/>
        <a:p>
          <a:endParaRPr lang="uk-UA"/>
        </a:p>
      </dgm:t>
    </dgm:pt>
    <dgm:pt modelId="{30F6A3D4-95C6-49A9-960B-80A8E0E26580}" type="sibTrans" cxnId="{AB50B2ED-5372-4149-AAC1-8886B64D587B}">
      <dgm:prSet/>
      <dgm:spPr/>
      <dgm:t>
        <a:bodyPr/>
        <a:lstStyle/>
        <a:p>
          <a:endParaRPr lang="uk-UA"/>
        </a:p>
      </dgm:t>
    </dgm:pt>
    <dgm:pt modelId="{51C51F48-3D7B-4CDE-B546-9A7A4EE38B31}">
      <dgm:prSet phldrT="[Текст]" custT="1"/>
      <dgm:spPr>
        <a:gradFill flip="none" rotWithShape="1">
          <a:gsLst>
            <a:gs pos="50000">
              <a:schemeClr val="accent2">
                <a:lumMod val="60000"/>
                <a:lumOff val="40000"/>
              </a:schemeClr>
            </a:gs>
            <a:gs pos="50000">
              <a:schemeClr val="accent1">
                <a:tint val="23500"/>
                <a:satMod val="160000"/>
              </a:schemeClr>
            </a:gs>
          </a:gsLst>
          <a:lin ang="2700000" scaled="1"/>
          <a:tileRect/>
        </a:gradFill>
      </dgm:spPr>
      <dgm:t>
        <a:bodyPr/>
        <a:lstStyle/>
        <a:p>
          <a:pPr algn="just"/>
          <a:endParaRPr lang="uk-UA" sz="1200" b="0" i="0" dirty="0" smtClean="0">
            <a:solidFill>
              <a:schemeClr val="tx1"/>
            </a:solidFill>
          </a:endParaRPr>
        </a:p>
        <a:p>
          <a:pPr algn="just"/>
          <a:endParaRPr lang="uk-UA" sz="1200" b="0" i="0" dirty="0" smtClean="0">
            <a:solidFill>
              <a:schemeClr val="tx1"/>
            </a:solidFill>
          </a:endParaRPr>
        </a:p>
        <a:p>
          <a:pPr algn="just"/>
          <a:r>
            <a:rPr lang="uk-UA" sz="1200" b="1" i="1" dirty="0" smtClean="0">
              <a:solidFill>
                <a:schemeClr val="tx1"/>
              </a:solidFill>
            </a:rPr>
            <a:t>Споживчий бізнес </a:t>
          </a:r>
          <a:r>
            <a:rPr lang="uk-UA" sz="1200" b="0" i="0" dirty="0" smtClean="0">
              <a:solidFill>
                <a:schemeClr val="tx1"/>
              </a:solidFill>
            </a:rPr>
            <a:t>— масове явище в ринкових відносинах, оскі­льки він: 1. здійснюється всіма громадянами на противагу підприємницькому бізнесу ; 2. споживчий бізнес показує заці­кавленість людей у кінцевих результатах виробництва; 3. споживчий бізнес є одночасно і силою, що врівноважує і стимулює підприємницький бізнес, приму­шуючи підприємців не тільки враховувати запити споживачів, а й сприймати їх як партнерів у ділових зв’язках. По-четверте, учас­никами споживчого бізнесу виступають також підприємці як спо­живачі продукції інших фірм. </a:t>
          </a:r>
          <a:endParaRPr lang="uk-UA" sz="1200" dirty="0">
            <a:solidFill>
              <a:schemeClr val="tx1"/>
            </a:solidFill>
          </a:endParaRPr>
        </a:p>
      </dgm:t>
    </dgm:pt>
    <dgm:pt modelId="{949FB226-E30E-4E3A-8218-636682A793CD}" type="parTrans" cxnId="{52C26BB8-7D1F-4370-A82D-253200A173DF}">
      <dgm:prSet/>
      <dgm:spPr/>
      <dgm:t>
        <a:bodyPr/>
        <a:lstStyle/>
        <a:p>
          <a:endParaRPr lang="uk-UA"/>
        </a:p>
      </dgm:t>
    </dgm:pt>
    <dgm:pt modelId="{3114C3C0-CFDF-4751-94A0-7A38F2B8BA8E}" type="sibTrans" cxnId="{52C26BB8-7D1F-4370-A82D-253200A173DF}">
      <dgm:prSet/>
      <dgm:spPr/>
      <dgm:t>
        <a:bodyPr/>
        <a:lstStyle/>
        <a:p>
          <a:endParaRPr lang="uk-UA"/>
        </a:p>
      </dgm:t>
    </dgm:pt>
    <dgm:pt modelId="{05CADA41-C83E-4386-BE4E-5E4F52E1A560}">
      <dgm:prSet phldrT="[Текст]"/>
      <dgm:spPr>
        <a:gradFill rotWithShape="0">
          <a:gsLst>
            <a:gs pos="50000">
              <a:schemeClr val="accent2">
                <a:lumMod val="60000"/>
                <a:lumOff val="40000"/>
              </a:schemeClr>
            </a:gs>
            <a:gs pos="50000">
              <a:schemeClr val="accent1">
                <a:tint val="44500"/>
                <a:satMod val="160000"/>
              </a:schemeClr>
            </a:gs>
            <a:gs pos="100000">
              <a:schemeClr val="accent1">
                <a:tint val="23500"/>
                <a:satMod val="160000"/>
              </a:schemeClr>
            </a:gs>
          </a:gsLst>
          <a:lin ang="5400000" scaled="0"/>
        </a:gradFill>
      </dgm:spPr>
      <dgm:t>
        <a:bodyPr/>
        <a:lstStyle/>
        <a:p>
          <a:r>
            <a:rPr lang="ru-RU" b="1" i="1" dirty="0" err="1" smtClean="0">
              <a:solidFill>
                <a:schemeClr val="tx1"/>
              </a:solidFill>
            </a:rPr>
            <a:t>Державний</a:t>
          </a:r>
          <a:r>
            <a:rPr lang="ru-RU" b="1" i="1" dirty="0" smtClean="0">
              <a:solidFill>
                <a:schemeClr val="tx1"/>
              </a:solidFill>
            </a:rPr>
            <a:t> </a:t>
          </a:r>
          <a:r>
            <a:rPr lang="ru-RU" b="1" i="1" dirty="0" err="1" smtClean="0">
              <a:solidFill>
                <a:schemeClr val="tx1"/>
              </a:solidFill>
            </a:rPr>
            <a:t>бізнес</a:t>
          </a:r>
          <a:r>
            <a:rPr lang="ru-RU" b="1" i="1" dirty="0" smtClean="0">
              <a:solidFill>
                <a:schemeClr val="tx1"/>
              </a:solidFill>
            </a:rPr>
            <a:t> </a:t>
          </a:r>
          <a:r>
            <a:rPr lang="ru-RU" b="0" i="0" dirty="0" err="1" smtClean="0">
              <a:solidFill>
                <a:schemeClr val="tx1"/>
              </a:solidFill>
            </a:rPr>
            <a:t>здійснюють</a:t>
          </a:r>
          <a:r>
            <a:rPr lang="ru-RU" b="0" i="0" dirty="0" smtClean="0">
              <a:solidFill>
                <a:schemeClr val="tx1"/>
              </a:solidFill>
            </a:rPr>
            <a:t> </a:t>
          </a:r>
          <a:r>
            <a:rPr lang="ru-RU" b="0" i="0" dirty="0" err="1" smtClean="0">
              <a:solidFill>
                <a:schemeClr val="tx1"/>
              </a:solidFill>
            </a:rPr>
            <a:t>державні</a:t>
          </a:r>
          <a:r>
            <a:rPr lang="ru-RU" b="0" i="0" dirty="0" smtClean="0">
              <a:solidFill>
                <a:schemeClr val="tx1"/>
              </a:solidFill>
            </a:rPr>
            <a:t> </a:t>
          </a:r>
          <a:r>
            <a:rPr lang="ru-RU" b="0" i="0" dirty="0" err="1" smtClean="0">
              <a:solidFill>
                <a:schemeClr val="tx1"/>
              </a:solidFill>
            </a:rPr>
            <a:t>органи</a:t>
          </a:r>
          <a:r>
            <a:rPr lang="ru-RU" b="0" i="0" dirty="0" smtClean="0">
              <a:solidFill>
                <a:schemeClr val="tx1"/>
              </a:solidFill>
            </a:rPr>
            <a:t>, </a:t>
          </a:r>
          <a:r>
            <a:rPr lang="ru-RU" b="0" i="0" dirty="0" err="1" smtClean="0">
              <a:solidFill>
                <a:schemeClr val="tx1"/>
              </a:solidFill>
            </a:rPr>
            <a:t>які</a:t>
          </a:r>
          <a:r>
            <a:rPr lang="ru-RU" b="0" i="0" dirty="0" smtClean="0">
              <a:solidFill>
                <a:schemeClr val="tx1"/>
              </a:solidFill>
            </a:rPr>
            <a:t> </a:t>
          </a:r>
          <a:r>
            <a:rPr lang="ru-RU" b="0" i="0" dirty="0" err="1" smtClean="0">
              <a:solidFill>
                <a:schemeClr val="tx1"/>
              </a:solidFill>
            </a:rPr>
            <a:t>також</a:t>
          </a:r>
          <a:r>
            <a:rPr lang="ru-RU" b="0" i="0" dirty="0" smtClean="0">
              <a:solidFill>
                <a:schemeClr val="tx1"/>
              </a:solidFill>
            </a:rPr>
            <a:t> </a:t>
          </a:r>
          <a:r>
            <a:rPr lang="ru-RU" b="0" i="0" dirty="0" err="1" smtClean="0">
              <a:solidFill>
                <a:schemeClr val="tx1"/>
              </a:solidFill>
            </a:rPr>
            <a:t>вихо­дять</a:t>
          </a:r>
          <a:r>
            <a:rPr lang="ru-RU" b="0" i="0" dirty="0" smtClean="0">
              <a:solidFill>
                <a:schemeClr val="tx1"/>
              </a:solidFill>
            </a:rPr>
            <a:t> на </a:t>
          </a:r>
          <a:r>
            <a:rPr lang="ru-RU" b="0" i="0" dirty="0" err="1" smtClean="0">
              <a:solidFill>
                <a:schemeClr val="tx1"/>
              </a:solidFill>
            </a:rPr>
            <a:t>ринок</a:t>
          </a:r>
          <a:r>
            <a:rPr lang="ru-RU" b="0" i="0" dirty="0" smtClean="0">
              <a:solidFill>
                <a:schemeClr val="tx1"/>
              </a:solidFill>
            </a:rPr>
            <a:t> з </a:t>
          </a:r>
          <a:r>
            <a:rPr lang="ru-RU" b="0" i="0" dirty="0" err="1" smtClean="0">
              <a:solidFill>
                <a:schemeClr val="tx1"/>
              </a:solidFill>
            </a:rPr>
            <a:t>діловими</a:t>
          </a:r>
          <a:r>
            <a:rPr lang="ru-RU" b="0" i="0" dirty="0" smtClean="0">
              <a:solidFill>
                <a:schemeClr val="tx1"/>
              </a:solidFill>
            </a:rPr>
            <a:t> </a:t>
          </a:r>
          <a:r>
            <a:rPr lang="ru-RU" b="0" i="0" dirty="0" err="1" smtClean="0">
              <a:solidFill>
                <a:schemeClr val="tx1"/>
              </a:solidFill>
            </a:rPr>
            <a:t>пропозиціями</a:t>
          </a:r>
          <a:r>
            <a:rPr lang="ru-RU" b="0" i="0" dirty="0" smtClean="0">
              <a:solidFill>
                <a:schemeClr val="tx1"/>
              </a:solidFill>
            </a:rPr>
            <a:t>. При </a:t>
          </a:r>
          <a:r>
            <a:rPr lang="ru-RU" b="0" i="0" dirty="0" err="1" smtClean="0">
              <a:solidFill>
                <a:schemeClr val="tx1"/>
              </a:solidFill>
            </a:rPr>
            <a:t>цьому</a:t>
          </a:r>
          <a:r>
            <a:rPr lang="ru-RU" b="0" i="0" dirty="0" smtClean="0">
              <a:solidFill>
                <a:schemeClr val="tx1"/>
              </a:solidFill>
            </a:rPr>
            <a:t> </a:t>
          </a:r>
          <a:r>
            <a:rPr lang="ru-RU" b="0" i="0" dirty="0" err="1" smtClean="0">
              <a:solidFill>
                <a:schemeClr val="tx1"/>
              </a:solidFill>
            </a:rPr>
            <a:t>органи</a:t>
          </a:r>
          <a:r>
            <a:rPr lang="ru-RU" b="0" i="0" dirty="0" smtClean="0">
              <a:solidFill>
                <a:schemeClr val="tx1"/>
              </a:solidFill>
            </a:rPr>
            <a:t> </a:t>
          </a:r>
          <a:r>
            <a:rPr lang="ru-RU" b="0" i="0" dirty="0" err="1" smtClean="0">
              <a:solidFill>
                <a:schemeClr val="tx1"/>
              </a:solidFill>
            </a:rPr>
            <a:t>держави</a:t>
          </a:r>
          <a:r>
            <a:rPr lang="ru-RU" b="0" i="0" dirty="0" smtClean="0">
              <a:solidFill>
                <a:schemeClr val="tx1"/>
              </a:solidFill>
            </a:rPr>
            <a:t> є </a:t>
          </a:r>
          <a:r>
            <a:rPr lang="ru-RU" b="0" i="0" dirty="0" err="1" smtClean="0">
              <a:solidFill>
                <a:schemeClr val="tx1"/>
              </a:solidFill>
            </a:rPr>
            <a:t>рівноправними</a:t>
          </a:r>
          <a:r>
            <a:rPr lang="ru-RU" b="0" i="0" dirty="0" smtClean="0">
              <a:solidFill>
                <a:schemeClr val="tx1"/>
              </a:solidFill>
            </a:rPr>
            <a:t> партнерами </a:t>
          </a:r>
          <a:r>
            <a:rPr lang="ru-RU" b="0" i="0" dirty="0" err="1" smtClean="0">
              <a:solidFill>
                <a:schemeClr val="tx1"/>
              </a:solidFill>
            </a:rPr>
            <a:t>інших</a:t>
          </a:r>
          <a:r>
            <a:rPr lang="ru-RU" b="0" i="0" dirty="0" smtClean="0">
              <a:solidFill>
                <a:schemeClr val="tx1"/>
              </a:solidFill>
            </a:rPr>
            <a:t> </a:t>
          </a:r>
          <a:r>
            <a:rPr lang="ru-RU" b="0" i="0" dirty="0" err="1" smtClean="0">
              <a:solidFill>
                <a:schemeClr val="tx1"/>
              </a:solidFill>
            </a:rPr>
            <a:t>учасників</a:t>
          </a:r>
          <a:r>
            <a:rPr lang="ru-RU" b="0" i="0" dirty="0" smtClean="0">
              <a:solidFill>
                <a:schemeClr val="tx1"/>
              </a:solidFill>
            </a:rPr>
            <a:t> </a:t>
          </a:r>
          <a:r>
            <a:rPr lang="ru-RU" b="0" i="0" dirty="0" err="1" smtClean="0">
              <a:solidFill>
                <a:schemeClr val="tx1"/>
              </a:solidFill>
            </a:rPr>
            <a:t>ділових</a:t>
          </a:r>
          <a:r>
            <a:rPr lang="ru-RU" b="0" i="0" dirty="0" smtClean="0">
              <a:solidFill>
                <a:schemeClr val="tx1"/>
              </a:solidFill>
            </a:rPr>
            <a:t> </a:t>
          </a:r>
          <a:r>
            <a:rPr lang="ru-RU" b="0" i="0" dirty="0" err="1" smtClean="0">
              <a:solidFill>
                <a:schemeClr val="tx1"/>
              </a:solidFill>
            </a:rPr>
            <a:t>відносин</a:t>
          </a:r>
          <a:r>
            <a:rPr lang="ru-RU" b="0" i="0" dirty="0" smtClean="0">
              <a:solidFill>
                <a:schemeClr val="tx1"/>
              </a:solidFill>
            </a:rPr>
            <a:t>. Основою </a:t>
          </a:r>
          <a:r>
            <a:rPr lang="ru-RU" b="0" i="0" dirty="0" err="1" smtClean="0">
              <a:solidFill>
                <a:schemeClr val="tx1"/>
              </a:solidFill>
            </a:rPr>
            <a:t>ділового</a:t>
          </a:r>
          <a:r>
            <a:rPr lang="ru-RU" b="0" i="0" dirty="0" smtClean="0">
              <a:solidFill>
                <a:schemeClr val="tx1"/>
              </a:solidFill>
            </a:rPr>
            <a:t> </a:t>
          </a:r>
          <a:r>
            <a:rPr lang="ru-RU" b="0" i="0" dirty="0" err="1" smtClean="0">
              <a:solidFill>
                <a:schemeClr val="tx1"/>
              </a:solidFill>
            </a:rPr>
            <a:t>інтересу</a:t>
          </a:r>
          <a:r>
            <a:rPr lang="ru-RU" b="0" i="0" dirty="0" smtClean="0">
              <a:solidFill>
                <a:schemeClr val="tx1"/>
              </a:solidFill>
            </a:rPr>
            <a:t> </a:t>
          </a:r>
          <a:r>
            <a:rPr lang="ru-RU" b="0" i="0" dirty="0" err="1" smtClean="0">
              <a:solidFill>
                <a:schemeClr val="tx1"/>
              </a:solidFill>
            </a:rPr>
            <a:t>держави</a:t>
          </a:r>
          <a:r>
            <a:rPr lang="ru-RU" b="0" i="0" dirty="0" smtClean="0">
              <a:solidFill>
                <a:schemeClr val="tx1"/>
              </a:solidFill>
            </a:rPr>
            <a:t> є потреба у </a:t>
          </a:r>
          <a:r>
            <a:rPr lang="ru-RU" b="0" i="0" dirty="0" err="1" smtClean="0">
              <a:solidFill>
                <a:schemeClr val="tx1"/>
              </a:solidFill>
            </a:rPr>
            <a:t>здійсненні</a:t>
          </a:r>
          <a:r>
            <a:rPr lang="ru-RU" b="0" i="0" dirty="0" smtClean="0">
              <a:solidFill>
                <a:schemeClr val="tx1"/>
              </a:solidFill>
            </a:rPr>
            <a:t> </a:t>
          </a:r>
          <a:r>
            <a:rPr lang="ru-RU" b="0" i="0" dirty="0" err="1" smtClean="0">
              <a:solidFill>
                <a:schemeClr val="tx1"/>
              </a:solidFill>
            </a:rPr>
            <a:t>пріорите­тних</a:t>
          </a:r>
          <a:r>
            <a:rPr lang="ru-RU" b="0" i="0" dirty="0" smtClean="0">
              <a:solidFill>
                <a:schemeClr val="tx1"/>
              </a:solidFill>
            </a:rPr>
            <a:t> </a:t>
          </a:r>
          <a:r>
            <a:rPr lang="ru-RU" b="0" i="0" dirty="0" err="1" smtClean="0">
              <a:solidFill>
                <a:schemeClr val="tx1"/>
              </a:solidFill>
            </a:rPr>
            <a:t>загальнодержавних</a:t>
          </a:r>
          <a:r>
            <a:rPr lang="ru-RU" b="0" i="0" dirty="0" smtClean="0">
              <a:solidFill>
                <a:schemeClr val="tx1"/>
              </a:solidFill>
            </a:rPr>
            <a:t> </a:t>
          </a:r>
          <a:r>
            <a:rPr lang="ru-RU" b="0" i="0" dirty="0" err="1" smtClean="0">
              <a:solidFill>
                <a:schemeClr val="tx1"/>
              </a:solidFill>
            </a:rPr>
            <a:t>науково-технічних</a:t>
          </a:r>
          <a:r>
            <a:rPr lang="ru-RU" b="0" i="0" dirty="0" smtClean="0">
              <a:solidFill>
                <a:schemeClr val="tx1"/>
              </a:solidFill>
            </a:rPr>
            <a:t>, </a:t>
          </a:r>
          <a:r>
            <a:rPr lang="ru-RU" b="0" i="0" dirty="0" err="1" smtClean="0">
              <a:solidFill>
                <a:schemeClr val="tx1"/>
              </a:solidFill>
            </a:rPr>
            <a:t>науково-виробничих</a:t>
          </a:r>
          <a:r>
            <a:rPr lang="ru-RU" b="0" i="0" dirty="0" smtClean="0">
              <a:solidFill>
                <a:schemeClr val="tx1"/>
              </a:solidFill>
            </a:rPr>
            <a:t> та </a:t>
          </a:r>
          <a:r>
            <a:rPr lang="ru-RU" b="0" i="0" dirty="0" err="1" smtClean="0">
              <a:solidFill>
                <a:schemeClr val="tx1"/>
              </a:solidFill>
            </a:rPr>
            <a:t>інших</a:t>
          </a:r>
          <a:r>
            <a:rPr lang="ru-RU" b="0" i="0" dirty="0" smtClean="0">
              <a:solidFill>
                <a:schemeClr val="tx1"/>
              </a:solidFill>
            </a:rPr>
            <a:t> </a:t>
          </a:r>
          <a:r>
            <a:rPr lang="ru-RU" b="0" i="0" dirty="0" err="1" smtClean="0">
              <a:solidFill>
                <a:schemeClr val="tx1"/>
              </a:solidFill>
            </a:rPr>
            <a:t>програм</a:t>
          </a:r>
          <a:r>
            <a:rPr lang="ru-RU" b="0" i="0" dirty="0" smtClean="0">
              <a:solidFill>
                <a:schemeClr val="tx1"/>
              </a:solidFill>
            </a:rPr>
            <a:t>, </a:t>
          </a:r>
          <a:r>
            <a:rPr lang="ru-RU" b="0" i="0" dirty="0" err="1" smtClean="0">
              <a:solidFill>
                <a:schemeClr val="tx1"/>
              </a:solidFill>
            </a:rPr>
            <a:t>здатних</a:t>
          </a:r>
          <a:r>
            <a:rPr lang="ru-RU" b="0" i="0" dirty="0" smtClean="0">
              <a:solidFill>
                <a:schemeClr val="tx1"/>
              </a:solidFill>
            </a:rPr>
            <a:t> принести </a:t>
          </a:r>
          <a:r>
            <a:rPr lang="ru-RU" b="0" i="0" dirty="0" err="1" smtClean="0">
              <a:solidFill>
                <a:schemeClr val="tx1"/>
              </a:solidFill>
            </a:rPr>
            <a:t>користь</a:t>
          </a:r>
          <a:r>
            <a:rPr lang="ru-RU" b="0" i="0" dirty="0" smtClean="0">
              <a:solidFill>
                <a:schemeClr val="tx1"/>
              </a:solidFill>
            </a:rPr>
            <a:t> </a:t>
          </a:r>
          <a:r>
            <a:rPr lang="ru-RU" b="0" i="0" dirty="0" err="1" smtClean="0">
              <a:solidFill>
                <a:schemeClr val="tx1"/>
              </a:solidFill>
            </a:rPr>
            <a:t>державі</a:t>
          </a:r>
          <a:r>
            <a:rPr lang="ru-RU" b="0" i="0" dirty="0" smtClean="0">
              <a:solidFill>
                <a:schemeClr val="tx1"/>
              </a:solidFill>
            </a:rPr>
            <a:t> та </a:t>
          </a:r>
          <a:r>
            <a:rPr lang="ru-RU" b="0" i="0" dirty="0" err="1" smtClean="0">
              <a:solidFill>
                <a:schemeClr val="tx1"/>
              </a:solidFill>
            </a:rPr>
            <a:t>її</a:t>
          </a:r>
          <a:r>
            <a:rPr lang="ru-RU" b="0" i="0" dirty="0" smtClean="0">
              <a:solidFill>
                <a:schemeClr val="tx1"/>
              </a:solidFill>
            </a:rPr>
            <a:t> </a:t>
          </a:r>
          <a:r>
            <a:rPr lang="ru-RU" b="0" i="0" dirty="0" err="1" smtClean="0">
              <a:solidFill>
                <a:schemeClr val="tx1"/>
              </a:solidFill>
            </a:rPr>
            <a:t>громадя­нам</a:t>
          </a:r>
          <a:r>
            <a:rPr lang="ru-RU" b="0" i="0" dirty="0" smtClean="0">
              <a:solidFill>
                <a:schemeClr val="tx1"/>
              </a:solidFill>
            </a:rPr>
            <a:t>.</a:t>
          </a:r>
          <a:endParaRPr lang="uk-UA" dirty="0">
            <a:solidFill>
              <a:schemeClr val="tx1"/>
            </a:solidFill>
          </a:endParaRPr>
        </a:p>
      </dgm:t>
    </dgm:pt>
    <dgm:pt modelId="{91C56CBF-7521-4B50-A241-F9471D1BE00A}" type="parTrans" cxnId="{3F9DD2EE-E6A0-472B-A993-0C300953E065}">
      <dgm:prSet/>
      <dgm:spPr/>
      <dgm:t>
        <a:bodyPr/>
        <a:lstStyle/>
        <a:p>
          <a:endParaRPr lang="uk-UA"/>
        </a:p>
      </dgm:t>
    </dgm:pt>
    <dgm:pt modelId="{8CD4512E-59A1-4512-938E-9A2AA33056FD}" type="sibTrans" cxnId="{3F9DD2EE-E6A0-472B-A993-0C300953E065}">
      <dgm:prSet/>
      <dgm:spPr/>
      <dgm:t>
        <a:bodyPr/>
        <a:lstStyle/>
        <a:p>
          <a:endParaRPr lang="uk-UA"/>
        </a:p>
      </dgm:t>
    </dgm:pt>
    <dgm:pt modelId="{8B05320B-063C-4BF4-B614-437A9014FADB}">
      <dgm:prSet phldrT="[Текст]" phldr="1"/>
      <dgm:spPr/>
      <dgm:t>
        <a:bodyPr/>
        <a:lstStyle/>
        <a:p>
          <a:endParaRPr lang="uk-UA"/>
        </a:p>
      </dgm:t>
    </dgm:pt>
    <dgm:pt modelId="{AE7DC779-AD81-4978-9DB2-6C925E3E9412}" type="parTrans" cxnId="{9E11901B-3A2C-4258-9E99-463834D24B70}">
      <dgm:prSet/>
      <dgm:spPr/>
      <dgm:t>
        <a:bodyPr/>
        <a:lstStyle/>
        <a:p>
          <a:endParaRPr lang="uk-UA"/>
        </a:p>
      </dgm:t>
    </dgm:pt>
    <dgm:pt modelId="{11156CE0-7B6F-4110-8219-D980D126BF0F}" type="sibTrans" cxnId="{9E11901B-3A2C-4258-9E99-463834D24B70}">
      <dgm:prSet/>
      <dgm:spPr/>
      <dgm:t>
        <a:bodyPr/>
        <a:lstStyle/>
        <a:p>
          <a:endParaRPr lang="uk-UA"/>
        </a:p>
      </dgm:t>
    </dgm:pt>
    <dgm:pt modelId="{0C1C2F84-94A4-4553-BF9D-347ACC129B2D}">
      <dgm:prSet custT="1"/>
      <dgm:spPr>
        <a:gradFill rotWithShape="0">
          <a:gsLst>
            <a:gs pos="6000">
              <a:schemeClr val="bg2">
                <a:lumMod val="90000"/>
              </a:schemeClr>
            </a:gs>
            <a:gs pos="50000">
              <a:schemeClr val="accent1">
                <a:tint val="44500"/>
                <a:satMod val="160000"/>
              </a:schemeClr>
            </a:gs>
            <a:gs pos="100000">
              <a:schemeClr val="accent1">
                <a:tint val="23500"/>
                <a:satMod val="160000"/>
              </a:schemeClr>
            </a:gs>
          </a:gsLst>
          <a:lin ang="5400000" scaled="0"/>
        </a:gradFill>
      </dgm:spPr>
      <dgm:t>
        <a:bodyPr/>
        <a:lstStyle/>
        <a:p>
          <a:r>
            <a:rPr lang="uk-UA" sz="1200" b="1" i="0" dirty="0" smtClean="0">
              <a:solidFill>
                <a:schemeClr val="tx1"/>
              </a:solidFill>
            </a:rPr>
            <a:t>Трудовий </a:t>
          </a:r>
          <a:r>
            <a:rPr lang="uk-UA" sz="1200" b="1" i="0" dirty="0" err="1" smtClean="0">
              <a:solidFill>
                <a:schemeClr val="tx1"/>
              </a:solidFill>
            </a:rPr>
            <a:t>бізнес</a:t>
          </a:r>
          <a:r>
            <a:rPr lang="uk-UA" sz="1200" b="0" i="0" dirty="0" err="1" smtClean="0">
              <a:solidFill>
                <a:schemeClr val="tx1"/>
              </a:solidFill>
            </a:rPr>
            <a:t>—</a:t>
          </a:r>
          <a:r>
            <a:rPr lang="uk-UA" sz="1200" b="0" i="0" dirty="0" smtClean="0">
              <a:solidFill>
                <a:schemeClr val="tx1"/>
              </a:solidFill>
            </a:rPr>
            <a:t> це бізнес громадян, які працюють за наймом. Як і споживачі, вони є не пасивною стороною в угодах з підприєм­цями, а рівноправними учасниками відносин з ними. Діловий інте­рес працівників — одержання доходів — реалізується працею у під­приємницькій фірмі на контрактній або іншій основі. Якщо для підприємців виграшем в угодах є кінцевий дохід фірми після збуту продукції, то для найманих працівників — особистий дохід, який вони одержують за виконання своїх обов’язків.</a:t>
          </a:r>
          <a:endParaRPr lang="uk-UA" sz="1200" dirty="0">
            <a:solidFill>
              <a:schemeClr val="tx1"/>
            </a:solidFill>
          </a:endParaRPr>
        </a:p>
      </dgm:t>
    </dgm:pt>
    <dgm:pt modelId="{695D167B-A0B5-4B5F-97A0-68255E77B365}" type="parTrans" cxnId="{7D6746F4-8EA9-4FC6-B540-23ED9911C991}">
      <dgm:prSet/>
      <dgm:spPr/>
      <dgm:t>
        <a:bodyPr/>
        <a:lstStyle/>
        <a:p>
          <a:endParaRPr lang="uk-UA"/>
        </a:p>
      </dgm:t>
    </dgm:pt>
    <dgm:pt modelId="{7661273B-3C7A-4861-8BB9-B186B72DE474}" type="sibTrans" cxnId="{7D6746F4-8EA9-4FC6-B540-23ED9911C991}">
      <dgm:prSet/>
      <dgm:spPr/>
      <dgm:t>
        <a:bodyPr/>
        <a:lstStyle/>
        <a:p>
          <a:endParaRPr lang="uk-UA"/>
        </a:p>
      </dgm:t>
    </dgm:pt>
    <dgm:pt modelId="{EFF98A43-848D-4100-8245-2B539A1A6559}" type="pres">
      <dgm:prSet presAssocID="{70BCAA34-0241-4C0A-97A8-D86EFAC779E3}" presName="diagram" presStyleCnt="0">
        <dgm:presLayoutVars>
          <dgm:chMax val="1"/>
          <dgm:dir/>
          <dgm:animLvl val="ctr"/>
          <dgm:resizeHandles val="exact"/>
        </dgm:presLayoutVars>
      </dgm:prSet>
      <dgm:spPr/>
      <dgm:t>
        <a:bodyPr/>
        <a:lstStyle/>
        <a:p>
          <a:endParaRPr lang="uk-UA"/>
        </a:p>
      </dgm:t>
    </dgm:pt>
    <dgm:pt modelId="{D447BF4F-82B8-469E-ADAF-4125788A34B8}" type="pres">
      <dgm:prSet presAssocID="{70BCAA34-0241-4C0A-97A8-D86EFAC779E3}" presName="matrix" presStyleCnt="0"/>
      <dgm:spPr/>
    </dgm:pt>
    <dgm:pt modelId="{FA48636F-CC84-4DCE-A67A-DD0FBD866F63}" type="pres">
      <dgm:prSet presAssocID="{70BCAA34-0241-4C0A-97A8-D86EFAC779E3}" presName="tile1" presStyleLbl="node1" presStyleIdx="0" presStyleCnt="4" custScaleX="103793" custScaleY="125025"/>
      <dgm:spPr/>
      <dgm:t>
        <a:bodyPr/>
        <a:lstStyle/>
        <a:p>
          <a:endParaRPr lang="uk-UA"/>
        </a:p>
      </dgm:t>
    </dgm:pt>
    <dgm:pt modelId="{228EA1BE-9C16-435F-87C7-57877776AA80}" type="pres">
      <dgm:prSet presAssocID="{70BCAA34-0241-4C0A-97A8-D86EFAC779E3}" presName="tile1text" presStyleLbl="node1" presStyleIdx="0" presStyleCnt="4">
        <dgm:presLayoutVars>
          <dgm:chMax val="0"/>
          <dgm:chPref val="0"/>
          <dgm:bulletEnabled val="1"/>
        </dgm:presLayoutVars>
      </dgm:prSet>
      <dgm:spPr/>
      <dgm:t>
        <a:bodyPr/>
        <a:lstStyle/>
        <a:p>
          <a:endParaRPr lang="uk-UA"/>
        </a:p>
      </dgm:t>
    </dgm:pt>
    <dgm:pt modelId="{4667C5B3-A7B8-4A92-A718-0252D332CD87}" type="pres">
      <dgm:prSet presAssocID="{70BCAA34-0241-4C0A-97A8-D86EFAC779E3}" presName="tile2" presStyleLbl="node1" presStyleIdx="1" presStyleCnt="4" custScaleX="96838" custScaleY="105709" custLinFactNeighborX="-1367" custLinFactNeighborY="-1781"/>
      <dgm:spPr/>
      <dgm:t>
        <a:bodyPr/>
        <a:lstStyle/>
        <a:p>
          <a:endParaRPr lang="uk-UA"/>
        </a:p>
      </dgm:t>
    </dgm:pt>
    <dgm:pt modelId="{E0B6FEBE-A1C7-4F5D-9E58-FFE9123C11AB}" type="pres">
      <dgm:prSet presAssocID="{70BCAA34-0241-4C0A-97A8-D86EFAC779E3}" presName="tile2text" presStyleLbl="node1" presStyleIdx="1" presStyleCnt="4">
        <dgm:presLayoutVars>
          <dgm:chMax val="0"/>
          <dgm:chPref val="0"/>
          <dgm:bulletEnabled val="1"/>
        </dgm:presLayoutVars>
      </dgm:prSet>
      <dgm:spPr/>
      <dgm:t>
        <a:bodyPr/>
        <a:lstStyle/>
        <a:p>
          <a:endParaRPr lang="uk-UA"/>
        </a:p>
      </dgm:t>
    </dgm:pt>
    <dgm:pt modelId="{75E013D7-364D-410F-8F27-12028A55EA84}" type="pres">
      <dgm:prSet presAssocID="{70BCAA34-0241-4C0A-97A8-D86EFAC779E3}" presName="tile3" presStyleLbl="node1" presStyleIdx="2" presStyleCnt="4" custScaleX="102418" custScaleY="108672"/>
      <dgm:spPr/>
      <dgm:t>
        <a:bodyPr/>
        <a:lstStyle/>
        <a:p>
          <a:endParaRPr lang="uk-UA"/>
        </a:p>
      </dgm:t>
    </dgm:pt>
    <dgm:pt modelId="{90E7EA04-619B-4E06-93FE-07CF48DAA10A}" type="pres">
      <dgm:prSet presAssocID="{70BCAA34-0241-4C0A-97A8-D86EFAC779E3}" presName="tile3text" presStyleLbl="node1" presStyleIdx="2" presStyleCnt="4">
        <dgm:presLayoutVars>
          <dgm:chMax val="0"/>
          <dgm:chPref val="0"/>
          <dgm:bulletEnabled val="1"/>
        </dgm:presLayoutVars>
      </dgm:prSet>
      <dgm:spPr/>
      <dgm:t>
        <a:bodyPr/>
        <a:lstStyle/>
        <a:p>
          <a:endParaRPr lang="uk-UA"/>
        </a:p>
      </dgm:t>
    </dgm:pt>
    <dgm:pt modelId="{71FF7611-323B-4754-9FCB-D05D579C82F3}" type="pres">
      <dgm:prSet presAssocID="{70BCAA34-0241-4C0A-97A8-D86EFAC779E3}" presName="tile4" presStyleLbl="node1" presStyleIdx="3" presStyleCnt="4" custScaleX="98957" custScaleY="113608" custLinFactNeighborX="20960" custLinFactNeighborY="-1259"/>
      <dgm:spPr/>
      <dgm:t>
        <a:bodyPr/>
        <a:lstStyle/>
        <a:p>
          <a:endParaRPr lang="uk-UA"/>
        </a:p>
      </dgm:t>
    </dgm:pt>
    <dgm:pt modelId="{5460A906-AA43-4104-B746-BC779FFBDD47}" type="pres">
      <dgm:prSet presAssocID="{70BCAA34-0241-4C0A-97A8-D86EFAC779E3}" presName="tile4text" presStyleLbl="node1" presStyleIdx="3" presStyleCnt="4">
        <dgm:presLayoutVars>
          <dgm:chMax val="0"/>
          <dgm:chPref val="0"/>
          <dgm:bulletEnabled val="1"/>
        </dgm:presLayoutVars>
      </dgm:prSet>
      <dgm:spPr/>
      <dgm:t>
        <a:bodyPr/>
        <a:lstStyle/>
        <a:p>
          <a:endParaRPr lang="uk-UA"/>
        </a:p>
      </dgm:t>
    </dgm:pt>
    <dgm:pt modelId="{D2859E61-3208-4E55-8DAE-B42D4FA4EBB7}" type="pres">
      <dgm:prSet presAssocID="{70BCAA34-0241-4C0A-97A8-D86EFAC779E3}" presName="centerTile" presStyleLbl="fgShp" presStyleIdx="0" presStyleCnt="1" custScaleX="79013" custScaleY="40704" custLinFactNeighborX="-1343" custLinFactNeighborY="5910">
        <dgm:presLayoutVars>
          <dgm:chMax val="0"/>
          <dgm:chPref val="0"/>
        </dgm:presLayoutVars>
      </dgm:prSet>
      <dgm:spPr/>
      <dgm:t>
        <a:bodyPr/>
        <a:lstStyle/>
        <a:p>
          <a:endParaRPr lang="uk-UA"/>
        </a:p>
      </dgm:t>
    </dgm:pt>
  </dgm:ptLst>
  <dgm:cxnLst>
    <dgm:cxn modelId="{FF21D25E-2268-4A29-9C19-1D0E850EE4C7}" type="presOf" srcId="{0C1C2F84-94A4-4553-BF9D-347ACC129B2D}" destId="{5460A906-AA43-4104-B746-BC779FFBDD47}" srcOrd="1" destOrd="0" presId="urn:microsoft.com/office/officeart/2005/8/layout/matrix1"/>
    <dgm:cxn modelId="{52C26BB8-7D1F-4370-A82D-253200A173DF}" srcId="{0DAC653D-6038-4B3E-B566-40A09508F70D}" destId="{51C51F48-3D7B-4CDE-B546-9A7A4EE38B31}" srcOrd="1" destOrd="0" parTransId="{949FB226-E30E-4E3A-8218-636682A793CD}" sibTransId="{3114C3C0-CFDF-4751-94A0-7A38F2B8BA8E}"/>
    <dgm:cxn modelId="{96D166BA-5125-49B0-89CC-E76751D216B9}" type="presOf" srcId="{0DAC653D-6038-4B3E-B566-40A09508F70D}" destId="{D2859E61-3208-4E55-8DAE-B42D4FA4EBB7}" srcOrd="0" destOrd="0" presId="urn:microsoft.com/office/officeart/2005/8/layout/matrix1"/>
    <dgm:cxn modelId="{9E11901B-3A2C-4258-9E99-463834D24B70}" srcId="{0DAC653D-6038-4B3E-B566-40A09508F70D}" destId="{8B05320B-063C-4BF4-B614-437A9014FADB}" srcOrd="4" destOrd="0" parTransId="{AE7DC779-AD81-4978-9DB2-6C925E3E9412}" sibTransId="{11156CE0-7B6F-4110-8219-D980D126BF0F}"/>
    <dgm:cxn modelId="{1DC6354A-E6DE-4F3C-9C00-5E7A7D0946A9}" srcId="{70BCAA34-0241-4C0A-97A8-D86EFAC779E3}" destId="{0DAC653D-6038-4B3E-B566-40A09508F70D}" srcOrd="0" destOrd="0" parTransId="{D0285610-D935-4261-AD72-1D1C97EEE4ED}" sibTransId="{1962CB73-B065-4B6C-AA2E-5F5E07912C7B}"/>
    <dgm:cxn modelId="{327587AD-44BC-4585-87DB-93061E074C62}" type="presOf" srcId="{70BCAA34-0241-4C0A-97A8-D86EFAC779E3}" destId="{EFF98A43-848D-4100-8245-2B539A1A6559}" srcOrd="0" destOrd="0" presId="urn:microsoft.com/office/officeart/2005/8/layout/matrix1"/>
    <dgm:cxn modelId="{B59379DB-94ED-4418-9DDF-6C1A114AC096}" type="presOf" srcId="{51C51F48-3D7B-4CDE-B546-9A7A4EE38B31}" destId="{E0B6FEBE-A1C7-4F5D-9E58-FFE9123C11AB}" srcOrd="1" destOrd="0" presId="urn:microsoft.com/office/officeart/2005/8/layout/matrix1"/>
    <dgm:cxn modelId="{6EA18E6E-3BD1-4E07-BC62-0A0A501EB722}" type="presOf" srcId="{05CADA41-C83E-4386-BE4E-5E4F52E1A560}" destId="{75E013D7-364D-410F-8F27-12028A55EA84}" srcOrd="0" destOrd="0" presId="urn:microsoft.com/office/officeart/2005/8/layout/matrix1"/>
    <dgm:cxn modelId="{CA94D130-22BA-436B-9323-6DBE50DDCD78}" type="presOf" srcId="{51C51F48-3D7B-4CDE-B546-9A7A4EE38B31}" destId="{4667C5B3-A7B8-4A92-A718-0252D332CD87}" srcOrd="0" destOrd="0" presId="urn:microsoft.com/office/officeart/2005/8/layout/matrix1"/>
    <dgm:cxn modelId="{3F9DD2EE-E6A0-472B-A993-0C300953E065}" srcId="{0DAC653D-6038-4B3E-B566-40A09508F70D}" destId="{05CADA41-C83E-4386-BE4E-5E4F52E1A560}" srcOrd="2" destOrd="0" parTransId="{91C56CBF-7521-4B50-A241-F9471D1BE00A}" sibTransId="{8CD4512E-59A1-4512-938E-9A2AA33056FD}"/>
    <dgm:cxn modelId="{8F75B8D6-C697-4A55-9DB1-CA2D072F075A}" type="presOf" srcId="{9E6AC0CC-AFB2-4526-9391-EEE0596D9AF2}" destId="{228EA1BE-9C16-435F-87C7-57877776AA80}" srcOrd="1" destOrd="0" presId="urn:microsoft.com/office/officeart/2005/8/layout/matrix1"/>
    <dgm:cxn modelId="{7D6746F4-8EA9-4FC6-B540-23ED9911C991}" srcId="{0DAC653D-6038-4B3E-B566-40A09508F70D}" destId="{0C1C2F84-94A4-4553-BF9D-347ACC129B2D}" srcOrd="3" destOrd="0" parTransId="{695D167B-A0B5-4B5F-97A0-68255E77B365}" sibTransId="{7661273B-3C7A-4861-8BB9-B186B72DE474}"/>
    <dgm:cxn modelId="{AB50B2ED-5372-4149-AAC1-8886B64D587B}" srcId="{0DAC653D-6038-4B3E-B566-40A09508F70D}" destId="{9E6AC0CC-AFB2-4526-9391-EEE0596D9AF2}" srcOrd="0" destOrd="0" parTransId="{53429E10-B061-4F3C-89DF-96C890DF7F78}" sibTransId="{30F6A3D4-95C6-49A9-960B-80A8E0E26580}"/>
    <dgm:cxn modelId="{81FA8BB1-E6E2-4A17-8C55-35A1FF07955B}" type="presOf" srcId="{05CADA41-C83E-4386-BE4E-5E4F52E1A560}" destId="{90E7EA04-619B-4E06-93FE-07CF48DAA10A}" srcOrd="1" destOrd="0" presId="urn:microsoft.com/office/officeart/2005/8/layout/matrix1"/>
    <dgm:cxn modelId="{EB23301B-970E-4B2E-BC50-059EA2857210}" type="presOf" srcId="{9E6AC0CC-AFB2-4526-9391-EEE0596D9AF2}" destId="{FA48636F-CC84-4DCE-A67A-DD0FBD866F63}" srcOrd="0" destOrd="0" presId="urn:microsoft.com/office/officeart/2005/8/layout/matrix1"/>
    <dgm:cxn modelId="{849F51ED-D787-49ED-83B2-47A55B24CA74}" type="presOf" srcId="{0C1C2F84-94A4-4553-BF9D-347ACC129B2D}" destId="{71FF7611-323B-4754-9FCB-D05D579C82F3}" srcOrd="0" destOrd="0" presId="urn:microsoft.com/office/officeart/2005/8/layout/matrix1"/>
    <dgm:cxn modelId="{2A46E55E-8F72-4DF8-A5CE-3134F16DE169}" type="presParOf" srcId="{EFF98A43-848D-4100-8245-2B539A1A6559}" destId="{D447BF4F-82B8-469E-ADAF-4125788A34B8}" srcOrd="0" destOrd="0" presId="urn:microsoft.com/office/officeart/2005/8/layout/matrix1"/>
    <dgm:cxn modelId="{0AEFD63B-CB3A-49E7-97EA-813D45EF3DF3}" type="presParOf" srcId="{D447BF4F-82B8-469E-ADAF-4125788A34B8}" destId="{FA48636F-CC84-4DCE-A67A-DD0FBD866F63}" srcOrd="0" destOrd="0" presId="urn:microsoft.com/office/officeart/2005/8/layout/matrix1"/>
    <dgm:cxn modelId="{14059825-EE28-43F8-8445-536196FC6CD4}" type="presParOf" srcId="{D447BF4F-82B8-469E-ADAF-4125788A34B8}" destId="{228EA1BE-9C16-435F-87C7-57877776AA80}" srcOrd="1" destOrd="0" presId="urn:microsoft.com/office/officeart/2005/8/layout/matrix1"/>
    <dgm:cxn modelId="{66486524-514E-44EC-9D5E-5564B121EEEB}" type="presParOf" srcId="{D447BF4F-82B8-469E-ADAF-4125788A34B8}" destId="{4667C5B3-A7B8-4A92-A718-0252D332CD87}" srcOrd="2" destOrd="0" presId="urn:microsoft.com/office/officeart/2005/8/layout/matrix1"/>
    <dgm:cxn modelId="{FB085746-6857-4076-BC50-A01C58F09943}" type="presParOf" srcId="{D447BF4F-82B8-469E-ADAF-4125788A34B8}" destId="{E0B6FEBE-A1C7-4F5D-9E58-FFE9123C11AB}" srcOrd="3" destOrd="0" presId="urn:microsoft.com/office/officeart/2005/8/layout/matrix1"/>
    <dgm:cxn modelId="{AD371982-DE6B-4CE7-BD5E-3AF389AC0DB8}" type="presParOf" srcId="{D447BF4F-82B8-469E-ADAF-4125788A34B8}" destId="{75E013D7-364D-410F-8F27-12028A55EA84}" srcOrd="4" destOrd="0" presId="urn:microsoft.com/office/officeart/2005/8/layout/matrix1"/>
    <dgm:cxn modelId="{A21A6268-29DA-4CB4-80B5-9F551107F2FD}" type="presParOf" srcId="{D447BF4F-82B8-469E-ADAF-4125788A34B8}" destId="{90E7EA04-619B-4E06-93FE-07CF48DAA10A}" srcOrd="5" destOrd="0" presId="urn:microsoft.com/office/officeart/2005/8/layout/matrix1"/>
    <dgm:cxn modelId="{26755F24-FE0A-42C0-9EA8-4906CD124A65}" type="presParOf" srcId="{D447BF4F-82B8-469E-ADAF-4125788A34B8}" destId="{71FF7611-323B-4754-9FCB-D05D579C82F3}" srcOrd="6" destOrd="0" presId="urn:microsoft.com/office/officeart/2005/8/layout/matrix1"/>
    <dgm:cxn modelId="{CF59E090-7F0B-4822-A249-1D8351ACFC4C}" type="presParOf" srcId="{D447BF4F-82B8-469E-ADAF-4125788A34B8}" destId="{5460A906-AA43-4104-B746-BC779FFBDD47}" srcOrd="7" destOrd="0" presId="urn:microsoft.com/office/officeart/2005/8/layout/matrix1"/>
    <dgm:cxn modelId="{76C1D27C-4B55-41D4-BC02-274979AA0090}" type="presParOf" srcId="{EFF98A43-848D-4100-8245-2B539A1A6559}" destId="{D2859E61-3208-4E55-8DAE-B42D4FA4EBB7}" srcOrd="1" destOrd="0" presId="urn:microsoft.com/office/officeart/2005/8/layout/matrix1"/>
  </dgm:cxnLst>
  <dgm:bg>
    <a:gradFill>
      <a:gsLst>
        <a:gs pos="6000">
          <a:schemeClr val="bg2">
            <a:lumMod val="90000"/>
          </a:schemeClr>
        </a:gs>
        <a:gs pos="50000">
          <a:schemeClr val="accent1">
            <a:tint val="44500"/>
            <a:satMod val="160000"/>
          </a:schemeClr>
        </a:gs>
        <a:gs pos="100000">
          <a:schemeClr val="accent1">
            <a:tint val="23500"/>
            <a:satMod val="160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48636F-CC84-4DCE-A67A-DD0FBD866F63}">
      <dsp:nvSpPr>
        <dsp:cNvPr id="0" name=""/>
        <dsp:cNvSpPr/>
      </dsp:nvSpPr>
      <dsp:spPr>
        <a:xfrm rot="16200000">
          <a:off x="490844" y="-771061"/>
          <a:ext cx="3258886" cy="4297507"/>
        </a:xfrm>
        <a:prstGeom prst="round1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endParaRPr lang="uk-UA" sz="1100" b="0" i="0" kern="1200" dirty="0" smtClean="0">
            <a:solidFill>
              <a:schemeClr val="tx1"/>
            </a:solidFill>
          </a:endParaRPr>
        </a:p>
        <a:p>
          <a:pPr lvl="0" algn="ctr" defTabSz="488950">
            <a:lnSpc>
              <a:spcPct val="90000"/>
            </a:lnSpc>
            <a:spcBef>
              <a:spcPct val="0"/>
            </a:spcBef>
            <a:spcAft>
              <a:spcPct val="35000"/>
            </a:spcAft>
          </a:pPr>
          <a:r>
            <a:rPr lang="uk-UA" sz="1400" b="1" i="1" kern="1200" dirty="0" smtClean="0">
              <a:solidFill>
                <a:schemeClr val="tx1"/>
              </a:solidFill>
            </a:rPr>
            <a:t>Підприємницький бізнес </a:t>
          </a:r>
          <a:r>
            <a:rPr lang="uk-UA" sz="1400" b="0" i="0" kern="1200" dirty="0" smtClean="0">
              <a:solidFill>
                <a:schemeClr val="tx1"/>
              </a:solidFill>
            </a:rPr>
            <a:t>— один із найбільш динамічних видів бізнесу. Його суб’єктами виступають як фізичні, так і юридичні осо­би. Їхній діловий інтерес — одержання прибутку (доходу) — реалі­зується через виробництво і продаж продукції (виконання робіт, на­дання послуг). Підприємницький бізнес поділяється на виробниче, комерційне і фінансове підприємництво.</a:t>
          </a:r>
          <a:endParaRPr lang="uk-UA" sz="1400" kern="1200" dirty="0">
            <a:solidFill>
              <a:schemeClr val="tx1"/>
            </a:solidFill>
          </a:endParaRPr>
        </a:p>
      </dsp:txBody>
      <dsp:txXfrm rot="5400000">
        <a:off x="-28466" y="-251751"/>
        <a:ext cx="4297507" cy="2444164"/>
      </dsp:txXfrm>
    </dsp:sp>
    <dsp:sp modelId="{4667C5B3-A7B8-4A92-A718-0252D332CD87}">
      <dsp:nvSpPr>
        <dsp:cNvPr id="0" name=""/>
        <dsp:cNvSpPr/>
      </dsp:nvSpPr>
      <dsp:spPr>
        <a:xfrm>
          <a:off x="4199378" y="-6"/>
          <a:ext cx="4009538" cy="2755398"/>
        </a:xfrm>
        <a:prstGeom prst="round1Rect">
          <a:avLst/>
        </a:prstGeom>
        <a:gradFill flip="none" rotWithShape="1">
          <a:gsLst>
            <a:gs pos="50000">
              <a:schemeClr val="accent2">
                <a:lumMod val="60000"/>
                <a:lumOff val="40000"/>
              </a:schemeClr>
            </a:gs>
            <a:gs pos="50000">
              <a:schemeClr val="accent1">
                <a:tint val="23500"/>
                <a:satMod val="160000"/>
              </a:schemeClr>
            </a:gs>
          </a:gsLst>
          <a:lin ang="27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just" defTabSz="533400">
            <a:lnSpc>
              <a:spcPct val="90000"/>
            </a:lnSpc>
            <a:spcBef>
              <a:spcPct val="0"/>
            </a:spcBef>
            <a:spcAft>
              <a:spcPct val="35000"/>
            </a:spcAft>
          </a:pPr>
          <a:endParaRPr lang="uk-UA" sz="1200" b="0" i="0" kern="1200" dirty="0" smtClean="0">
            <a:solidFill>
              <a:schemeClr val="tx1"/>
            </a:solidFill>
          </a:endParaRPr>
        </a:p>
        <a:p>
          <a:pPr lvl="0" algn="just" defTabSz="533400">
            <a:lnSpc>
              <a:spcPct val="90000"/>
            </a:lnSpc>
            <a:spcBef>
              <a:spcPct val="0"/>
            </a:spcBef>
            <a:spcAft>
              <a:spcPct val="35000"/>
            </a:spcAft>
          </a:pPr>
          <a:endParaRPr lang="uk-UA" sz="1200" b="0" i="0" kern="1200" dirty="0" smtClean="0">
            <a:solidFill>
              <a:schemeClr val="tx1"/>
            </a:solidFill>
          </a:endParaRPr>
        </a:p>
        <a:p>
          <a:pPr lvl="0" algn="just" defTabSz="533400">
            <a:lnSpc>
              <a:spcPct val="90000"/>
            </a:lnSpc>
            <a:spcBef>
              <a:spcPct val="0"/>
            </a:spcBef>
            <a:spcAft>
              <a:spcPct val="35000"/>
            </a:spcAft>
          </a:pPr>
          <a:r>
            <a:rPr lang="uk-UA" sz="1200" b="1" i="1" kern="1200" dirty="0" smtClean="0">
              <a:solidFill>
                <a:schemeClr val="tx1"/>
              </a:solidFill>
            </a:rPr>
            <a:t>Споживчий бізнес </a:t>
          </a:r>
          <a:r>
            <a:rPr lang="uk-UA" sz="1200" b="0" i="0" kern="1200" dirty="0" smtClean="0">
              <a:solidFill>
                <a:schemeClr val="tx1"/>
              </a:solidFill>
            </a:rPr>
            <a:t>— масове явище в ринкових відносинах, оскі­льки він: 1. здійснюється всіма громадянами на противагу підприємницькому бізнесу ; 2. споживчий бізнес показує заці­кавленість людей у кінцевих результатах виробництва; 3. споживчий бізнес є одночасно і силою, що врівноважує і стимулює підприємницький бізнес, приму­шуючи підприємців не тільки враховувати запити споживачів, а й сприймати їх як партнерів у ділових зв’язках. По-четверте, учас­никами споживчого бізнесу виступають також підприємці як спо­живачі продукції інших фірм. </a:t>
          </a:r>
          <a:endParaRPr lang="uk-UA" sz="1200" kern="1200" dirty="0">
            <a:solidFill>
              <a:schemeClr val="tx1"/>
            </a:solidFill>
          </a:endParaRPr>
        </a:p>
      </dsp:txBody>
      <dsp:txXfrm>
        <a:off x="4199378" y="-6"/>
        <a:ext cx="4009538" cy="2066548"/>
      </dsp:txXfrm>
    </dsp:sp>
    <dsp:sp modelId="{75E013D7-364D-410F-8F27-12028A55EA84}">
      <dsp:nvSpPr>
        <dsp:cNvPr id="0" name=""/>
        <dsp:cNvSpPr/>
      </dsp:nvSpPr>
      <dsp:spPr>
        <a:xfrm rot="10800000">
          <a:off x="0" y="2567964"/>
          <a:ext cx="4240576" cy="2832631"/>
        </a:xfrm>
        <a:prstGeom prst="round1Rect">
          <a:avLst/>
        </a:prstGeom>
        <a:gradFill rotWithShape="0">
          <a:gsLst>
            <a:gs pos="50000">
              <a:schemeClr val="accent2">
                <a:lumMod val="60000"/>
                <a:lumOff val="4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ru-RU" sz="1300" b="1" i="1" kern="1200" dirty="0" err="1" smtClean="0">
              <a:solidFill>
                <a:schemeClr val="tx1"/>
              </a:solidFill>
            </a:rPr>
            <a:t>Державний</a:t>
          </a:r>
          <a:r>
            <a:rPr lang="ru-RU" sz="1300" b="1" i="1" kern="1200" dirty="0" smtClean="0">
              <a:solidFill>
                <a:schemeClr val="tx1"/>
              </a:solidFill>
            </a:rPr>
            <a:t> </a:t>
          </a:r>
          <a:r>
            <a:rPr lang="ru-RU" sz="1300" b="1" i="1" kern="1200" dirty="0" err="1" smtClean="0">
              <a:solidFill>
                <a:schemeClr val="tx1"/>
              </a:solidFill>
            </a:rPr>
            <a:t>бізнес</a:t>
          </a:r>
          <a:r>
            <a:rPr lang="ru-RU" sz="1300" b="1" i="1" kern="1200" dirty="0" smtClean="0">
              <a:solidFill>
                <a:schemeClr val="tx1"/>
              </a:solidFill>
            </a:rPr>
            <a:t> </a:t>
          </a:r>
          <a:r>
            <a:rPr lang="ru-RU" sz="1300" b="0" i="0" kern="1200" dirty="0" err="1" smtClean="0">
              <a:solidFill>
                <a:schemeClr val="tx1"/>
              </a:solidFill>
            </a:rPr>
            <a:t>здійснюють</a:t>
          </a:r>
          <a:r>
            <a:rPr lang="ru-RU" sz="1300" b="0" i="0" kern="1200" dirty="0" smtClean="0">
              <a:solidFill>
                <a:schemeClr val="tx1"/>
              </a:solidFill>
            </a:rPr>
            <a:t> </a:t>
          </a:r>
          <a:r>
            <a:rPr lang="ru-RU" sz="1300" b="0" i="0" kern="1200" dirty="0" err="1" smtClean="0">
              <a:solidFill>
                <a:schemeClr val="tx1"/>
              </a:solidFill>
            </a:rPr>
            <a:t>державні</a:t>
          </a:r>
          <a:r>
            <a:rPr lang="ru-RU" sz="1300" b="0" i="0" kern="1200" dirty="0" smtClean="0">
              <a:solidFill>
                <a:schemeClr val="tx1"/>
              </a:solidFill>
            </a:rPr>
            <a:t> </a:t>
          </a:r>
          <a:r>
            <a:rPr lang="ru-RU" sz="1300" b="0" i="0" kern="1200" dirty="0" err="1" smtClean="0">
              <a:solidFill>
                <a:schemeClr val="tx1"/>
              </a:solidFill>
            </a:rPr>
            <a:t>органи</a:t>
          </a:r>
          <a:r>
            <a:rPr lang="ru-RU" sz="1300" b="0" i="0" kern="1200" dirty="0" smtClean="0">
              <a:solidFill>
                <a:schemeClr val="tx1"/>
              </a:solidFill>
            </a:rPr>
            <a:t>, </a:t>
          </a:r>
          <a:r>
            <a:rPr lang="ru-RU" sz="1300" b="0" i="0" kern="1200" dirty="0" err="1" smtClean="0">
              <a:solidFill>
                <a:schemeClr val="tx1"/>
              </a:solidFill>
            </a:rPr>
            <a:t>які</a:t>
          </a:r>
          <a:r>
            <a:rPr lang="ru-RU" sz="1300" b="0" i="0" kern="1200" dirty="0" smtClean="0">
              <a:solidFill>
                <a:schemeClr val="tx1"/>
              </a:solidFill>
            </a:rPr>
            <a:t> </a:t>
          </a:r>
          <a:r>
            <a:rPr lang="ru-RU" sz="1300" b="0" i="0" kern="1200" dirty="0" err="1" smtClean="0">
              <a:solidFill>
                <a:schemeClr val="tx1"/>
              </a:solidFill>
            </a:rPr>
            <a:t>також</a:t>
          </a:r>
          <a:r>
            <a:rPr lang="ru-RU" sz="1300" b="0" i="0" kern="1200" dirty="0" smtClean="0">
              <a:solidFill>
                <a:schemeClr val="tx1"/>
              </a:solidFill>
            </a:rPr>
            <a:t> </a:t>
          </a:r>
          <a:r>
            <a:rPr lang="ru-RU" sz="1300" b="0" i="0" kern="1200" dirty="0" err="1" smtClean="0">
              <a:solidFill>
                <a:schemeClr val="tx1"/>
              </a:solidFill>
            </a:rPr>
            <a:t>вихо­дять</a:t>
          </a:r>
          <a:r>
            <a:rPr lang="ru-RU" sz="1300" b="0" i="0" kern="1200" dirty="0" smtClean="0">
              <a:solidFill>
                <a:schemeClr val="tx1"/>
              </a:solidFill>
            </a:rPr>
            <a:t> на </a:t>
          </a:r>
          <a:r>
            <a:rPr lang="ru-RU" sz="1300" b="0" i="0" kern="1200" dirty="0" err="1" smtClean="0">
              <a:solidFill>
                <a:schemeClr val="tx1"/>
              </a:solidFill>
            </a:rPr>
            <a:t>ринок</a:t>
          </a:r>
          <a:r>
            <a:rPr lang="ru-RU" sz="1300" b="0" i="0" kern="1200" dirty="0" smtClean="0">
              <a:solidFill>
                <a:schemeClr val="tx1"/>
              </a:solidFill>
            </a:rPr>
            <a:t> з </a:t>
          </a:r>
          <a:r>
            <a:rPr lang="ru-RU" sz="1300" b="0" i="0" kern="1200" dirty="0" err="1" smtClean="0">
              <a:solidFill>
                <a:schemeClr val="tx1"/>
              </a:solidFill>
            </a:rPr>
            <a:t>діловими</a:t>
          </a:r>
          <a:r>
            <a:rPr lang="ru-RU" sz="1300" b="0" i="0" kern="1200" dirty="0" smtClean="0">
              <a:solidFill>
                <a:schemeClr val="tx1"/>
              </a:solidFill>
            </a:rPr>
            <a:t> </a:t>
          </a:r>
          <a:r>
            <a:rPr lang="ru-RU" sz="1300" b="0" i="0" kern="1200" dirty="0" err="1" smtClean="0">
              <a:solidFill>
                <a:schemeClr val="tx1"/>
              </a:solidFill>
            </a:rPr>
            <a:t>пропозиціями</a:t>
          </a:r>
          <a:r>
            <a:rPr lang="ru-RU" sz="1300" b="0" i="0" kern="1200" dirty="0" smtClean="0">
              <a:solidFill>
                <a:schemeClr val="tx1"/>
              </a:solidFill>
            </a:rPr>
            <a:t>. При </a:t>
          </a:r>
          <a:r>
            <a:rPr lang="ru-RU" sz="1300" b="0" i="0" kern="1200" dirty="0" err="1" smtClean="0">
              <a:solidFill>
                <a:schemeClr val="tx1"/>
              </a:solidFill>
            </a:rPr>
            <a:t>цьому</a:t>
          </a:r>
          <a:r>
            <a:rPr lang="ru-RU" sz="1300" b="0" i="0" kern="1200" dirty="0" smtClean="0">
              <a:solidFill>
                <a:schemeClr val="tx1"/>
              </a:solidFill>
            </a:rPr>
            <a:t> </a:t>
          </a:r>
          <a:r>
            <a:rPr lang="ru-RU" sz="1300" b="0" i="0" kern="1200" dirty="0" err="1" smtClean="0">
              <a:solidFill>
                <a:schemeClr val="tx1"/>
              </a:solidFill>
            </a:rPr>
            <a:t>органи</a:t>
          </a:r>
          <a:r>
            <a:rPr lang="ru-RU" sz="1300" b="0" i="0" kern="1200" dirty="0" smtClean="0">
              <a:solidFill>
                <a:schemeClr val="tx1"/>
              </a:solidFill>
            </a:rPr>
            <a:t> </a:t>
          </a:r>
          <a:r>
            <a:rPr lang="ru-RU" sz="1300" b="0" i="0" kern="1200" dirty="0" err="1" smtClean="0">
              <a:solidFill>
                <a:schemeClr val="tx1"/>
              </a:solidFill>
            </a:rPr>
            <a:t>держави</a:t>
          </a:r>
          <a:r>
            <a:rPr lang="ru-RU" sz="1300" b="0" i="0" kern="1200" dirty="0" smtClean="0">
              <a:solidFill>
                <a:schemeClr val="tx1"/>
              </a:solidFill>
            </a:rPr>
            <a:t> є </a:t>
          </a:r>
          <a:r>
            <a:rPr lang="ru-RU" sz="1300" b="0" i="0" kern="1200" dirty="0" err="1" smtClean="0">
              <a:solidFill>
                <a:schemeClr val="tx1"/>
              </a:solidFill>
            </a:rPr>
            <a:t>рівноправними</a:t>
          </a:r>
          <a:r>
            <a:rPr lang="ru-RU" sz="1300" b="0" i="0" kern="1200" dirty="0" smtClean="0">
              <a:solidFill>
                <a:schemeClr val="tx1"/>
              </a:solidFill>
            </a:rPr>
            <a:t> партнерами </a:t>
          </a:r>
          <a:r>
            <a:rPr lang="ru-RU" sz="1300" b="0" i="0" kern="1200" dirty="0" err="1" smtClean="0">
              <a:solidFill>
                <a:schemeClr val="tx1"/>
              </a:solidFill>
            </a:rPr>
            <a:t>інших</a:t>
          </a:r>
          <a:r>
            <a:rPr lang="ru-RU" sz="1300" b="0" i="0" kern="1200" dirty="0" smtClean="0">
              <a:solidFill>
                <a:schemeClr val="tx1"/>
              </a:solidFill>
            </a:rPr>
            <a:t> </a:t>
          </a:r>
          <a:r>
            <a:rPr lang="ru-RU" sz="1300" b="0" i="0" kern="1200" dirty="0" err="1" smtClean="0">
              <a:solidFill>
                <a:schemeClr val="tx1"/>
              </a:solidFill>
            </a:rPr>
            <a:t>учасників</a:t>
          </a:r>
          <a:r>
            <a:rPr lang="ru-RU" sz="1300" b="0" i="0" kern="1200" dirty="0" smtClean="0">
              <a:solidFill>
                <a:schemeClr val="tx1"/>
              </a:solidFill>
            </a:rPr>
            <a:t> </a:t>
          </a:r>
          <a:r>
            <a:rPr lang="ru-RU" sz="1300" b="0" i="0" kern="1200" dirty="0" err="1" smtClean="0">
              <a:solidFill>
                <a:schemeClr val="tx1"/>
              </a:solidFill>
            </a:rPr>
            <a:t>ділових</a:t>
          </a:r>
          <a:r>
            <a:rPr lang="ru-RU" sz="1300" b="0" i="0" kern="1200" dirty="0" smtClean="0">
              <a:solidFill>
                <a:schemeClr val="tx1"/>
              </a:solidFill>
            </a:rPr>
            <a:t> </a:t>
          </a:r>
          <a:r>
            <a:rPr lang="ru-RU" sz="1300" b="0" i="0" kern="1200" dirty="0" err="1" smtClean="0">
              <a:solidFill>
                <a:schemeClr val="tx1"/>
              </a:solidFill>
            </a:rPr>
            <a:t>відносин</a:t>
          </a:r>
          <a:r>
            <a:rPr lang="ru-RU" sz="1300" b="0" i="0" kern="1200" dirty="0" smtClean="0">
              <a:solidFill>
                <a:schemeClr val="tx1"/>
              </a:solidFill>
            </a:rPr>
            <a:t>. Основою </a:t>
          </a:r>
          <a:r>
            <a:rPr lang="ru-RU" sz="1300" b="0" i="0" kern="1200" dirty="0" err="1" smtClean="0">
              <a:solidFill>
                <a:schemeClr val="tx1"/>
              </a:solidFill>
            </a:rPr>
            <a:t>ділового</a:t>
          </a:r>
          <a:r>
            <a:rPr lang="ru-RU" sz="1300" b="0" i="0" kern="1200" dirty="0" smtClean="0">
              <a:solidFill>
                <a:schemeClr val="tx1"/>
              </a:solidFill>
            </a:rPr>
            <a:t> </a:t>
          </a:r>
          <a:r>
            <a:rPr lang="ru-RU" sz="1300" b="0" i="0" kern="1200" dirty="0" err="1" smtClean="0">
              <a:solidFill>
                <a:schemeClr val="tx1"/>
              </a:solidFill>
            </a:rPr>
            <a:t>інтересу</a:t>
          </a:r>
          <a:r>
            <a:rPr lang="ru-RU" sz="1300" b="0" i="0" kern="1200" dirty="0" smtClean="0">
              <a:solidFill>
                <a:schemeClr val="tx1"/>
              </a:solidFill>
            </a:rPr>
            <a:t> </a:t>
          </a:r>
          <a:r>
            <a:rPr lang="ru-RU" sz="1300" b="0" i="0" kern="1200" dirty="0" err="1" smtClean="0">
              <a:solidFill>
                <a:schemeClr val="tx1"/>
              </a:solidFill>
            </a:rPr>
            <a:t>держави</a:t>
          </a:r>
          <a:r>
            <a:rPr lang="ru-RU" sz="1300" b="0" i="0" kern="1200" dirty="0" smtClean="0">
              <a:solidFill>
                <a:schemeClr val="tx1"/>
              </a:solidFill>
            </a:rPr>
            <a:t> є потреба у </a:t>
          </a:r>
          <a:r>
            <a:rPr lang="ru-RU" sz="1300" b="0" i="0" kern="1200" dirty="0" err="1" smtClean="0">
              <a:solidFill>
                <a:schemeClr val="tx1"/>
              </a:solidFill>
            </a:rPr>
            <a:t>здійсненні</a:t>
          </a:r>
          <a:r>
            <a:rPr lang="ru-RU" sz="1300" b="0" i="0" kern="1200" dirty="0" smtClean="0">
              <a:solidFill>
                <a:schemeClr val="tx1"/>
              </a:solidFill>
            </a:rPr>
            <a:t> </a:t>
          </a:r>
          <a:r>
            <a:rPr lang="ru-RU" sz="1300" b="0" i="0" kern="1200" dirty="0" err="1" smtClean="0">
              <a:solidFill>
                <a:schemeClr val="tx1"/>
              </a:solidFill>
            </a:rPr>
            <a:t>пріорите­тних</a:t>
          </a:r>
          <a:r>
            <a:rPr lang="ru-RU" sz="1300" b="0" i="0" kern="1200" dirty="0" smtClean="0">
              <a:solidFill>
                <a:schemeClr val="tx1"/>
              </a:solidFill>
            </a:rPr>
            <a:t> </a:t>
          </a:r>
          <a:r>
            <a:rPr lang="ru-RU" sz="1300" b="0" i="0" kern="1200" dirty="0" err="1" smtClean="0">
              <a:solidFill>
                <a:schemeClr val="tx1"/>
              </a:solidFill>
            </a:rPr>
            <a:t>загальнодержавних</a:t>
          </a:r>
          <a:r>
            <a:rPr lang="ru-RU" sz="1300" b="0" i="0" kern="1200" dirty="0" smtClean="0">
              <a:solidFill>
                <a:schemeClr val="tx1"/>
              </a:solidFill>
            </a:rPr>
            <a:t> </a:t>
          </a:r>
          <a:r>
            <a:rPr lang="ru-RU" sz="1300" b="0" i="0" kern="1200" dirty="0" err="1" smtClean="0">
              <a:solidFill>
                <a:schemeClr val="tx1"/>
              </a:solidFill>
            </a:rPr>
            <a:t>науково-технічних</a:t>
          </a:r>
          <a:r>
            <a:rPr lang="ru-RU" sz="1300" b="0" i="0" kern="1200" dirty="0" smtClean="0">
              <a:solidFill>
                <a:schemeClr val="tx1"/>
              </a:solidFill>
            </a:rPr>
            <a:t>, </a:t>
          </a:r>
          <a:r>
            <a:rPr lang="ru-RU" sz="1300" b="0" i="0" kern="1200" dirty="0" err="1" smtClean="0">
              <a:solidFill>
                <a:schemeClr val="tx1"/>
              </a:solidFill>
            </a:rPr>
            <a:t>науково-виробничих</a:t>
          </a:r>
          <a:r>
            <a:rPr lang="ru-RU" sz="1300" b="0" i="0" kern="1200" dirty="0" smtClean="0">
              <a:solidFill>
                <a:schemeClr val="tx1"/>
              </a:solidFill>
            </a:rPr>
            <a:t> та </a:t>
          </a:r>
          <a:r>
            <a:rPr lang="ru-RU" sz="1300" b="0" i="0" kern="1200" dirty="0" err="1" smtClean="0">
              <a:solidFill>
                <a:schemeClr val="tx1"/>
              </a:solidFill>
            </a:rPr>
            <a:t>інших</a:t>
          </a:r>
          <a:r>
            <a:rPr lang="ru-RU" sz="1300" b="0" i="0" kern="1200" dirty="0" smtClean="0">
              <a:solidFill>
                <a:schemeClr val="tx1"/>
              </a:solidFill>
            </a:rPr>
            <a:t> </a:t>
          </a:r>
          <a:r>
            <a:rPr lang="ru-RU" sz="1300" b="0" i="0" kern="1200" dirty="0" err="1" smtClean="0">
              <a:solidFill>
                <a:schemeClr val="tx1"/>
              </a:solidFill>
            </a:rPr>
            <a:t>програм</a:t>
          </a:r>
          <a:r>
            <a:rPr lang="ru-RU" sz="1300" b="0" i="0" kern="1200" dirty="0" smtClean="0">
              <a:solidFill>
                <a:schemeClr val="tx1"/>
              </a:solidFill>
            </a:rPr>
            <a:t>, </a:t>
          </a:r>
          <a:r>
            <a:rPr lang="ru-RU" sz="1300" b="0" i="0" kern="1200" dirty="0" err="1" smtClean="0">
              <a:solidFill>
                <a:schemeClr val="tx1"/>
              </a:solidFill>
            </a:rPr>
            <a:t>здатних</a:t>
          </a:r>
          <a:r>
            <a:rPr lang="ru-RU" sz="1300" b="0" i="0" kern="1200" dirty="0" smtClean="0">
              <a:solidFill>
                <a:schemeClr val="tx1"/>
              </a:solidFill>
            </a:rPr>
            <a:t> принести </a:t>
          </a:r>
          <a:r>
            <a:rPr lang="ru-RU" sz="1300" b="0" i="0" kern="1200" dirty="0" err="1" smtClean="0">
              <a:solidFill>
                <a:schemeClr val="tx1"/>
              </a:solidFill>
            </a:rPr>
            <a:t>користь</a:t>
          </a:r>
          <a:r>
            <a:rPr lang="ru-RU" sz="1300" b="0" i="0" kern="1200" dirty="0" smtClean="0">
              <a:solidFill>
                <a:schemeClr val="tx1"/>
              </a:solidFill>
            </a:rPr>
            <a:t> </a:t>
          </a:r>
          <a:r>
            <a:rPr lang="ru-RU" sz="1300" b="0" i="0" kern="1200" dirty="0" err="1" smtClean="0">
              <a:solidFill>
                <a:schemeClr val="tx1"/>
              </a:solidFill>
            </a:rPr>
            <a:t>державі</a:t>
          </a:r>
          <a:r>
            <a:rPr lang="ru-RU" sz="1300" b="0" i="0" kern="1200" dirty="0" smtClean="0">
              <a:solidFill>
                <a:schemeClr val="tx1"/>
              </a:solidFill>
            </a:rPr>
            <a:t> та </a:t>
          </a:r>
          <a:r>
            <a:rPr lang="ru-RU" sz="1300" b="0" i="0" kern="1200" dirty="0" err="1" smtClean="0">
              <a:solidFill>
                <a:schemeClr val="tx1"/>
              </a:solidFill>
            </a:rPr>
            <a:t>її</a:t>
          </a:r>
          <a:r>
            <a:rPr lang="ru-RU" sz="1300" b="0" i="0" kern="1200" dirty="0" smtClean="0">
              <a:solidFill>
                <a:schemeClr val="tx1"/>
              </a:solidFill>
            </a:rPr>
            <a:t> </a:t>
          </a:r>
          <a:r>
            <a:rPr lang="ru-RU" sz="1300" b="0" i="0" kern="1200" dirty="0" err="1" smtClean="0">
              <a:solidFill>
                <a:schemeClr val="tx1"/>
              </a:solidFill>
            </a:rPr>
            <a:t>громадя­нам</a:t>
          </a:r>
          <a:r>
            <a:rPr lang="ru-RU" sz="1300" b="0" i="0" kern="1200" dirty="0" smtClean="0">
              <a:solidFill>
                <a:schemeClr val="tx1"/>
              </a:solidFill>
            </a:rPr>
            <a:t>.</a:t>
          </a:r>
          <a:endParaRPr lang="uk-UA" sz="1300" kern="1200" dirty="0">
            <a:solidFill>
              <a:schemeClr val="tx1"/>
            </a:solidFill>
          </a:endParaRPr>
        </a:p>
      </dsp:txBody>
      <dsp:txXfrm rot="10800000">
        <a:off x="0" y="3276122"/>
        <a:ext cx="4240576" cy="2124473"/>
      </dsp:txXfrm>
    </dsp:sp>
    <dsp:sp modelId="{71FF7611-323B-4754-9FCB-D05D579C82F3}">
      <dsp:nvSpPr>
        <dsp:cNvPr id="0" name=""/>
        <dsp:cNvSpPr/>
      </dsp:nvSpPr>
      <dsp:spPr>
        <a:xfrm rot="5400000">
          <a:off x="4780101" y="1902826"/>
          <a:ext cx="2961292" cy="4097275"/>
        </a:xfrm>
        <a:prstGeom prst="round1Rect">
          <a:avLst/>
        </a:prstGeom>
        <a:gradFill rotWithShape="0">
          <a:gsLst>
            <a:gs pos="6000">
              <a:schemeClr val="bg2">
                <a:lumMod val="9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uk-UA" sz="1200" b="1" i="0" kern="1200" dirty="0" smtClean="0">
              <a:solidFill>
                <a:schemeClr val="tx1"/>
              </a:solidFill>
            </a:rPr>
            <a:t>Трудовий </a:t>
          </a:r>
          <a:r>
            <a:rPr lang="uk-UA" sz="1200" b="1" i="0" kern="1200" dirty="0" err="1" smtClean="0">
              <a:solidFill>
                <a:schemeClr val="tx1"/>
              </a:solidFill>
            </a:rPr>
            <a:t>бізнес</a:t>
          </a:r>
          <a:r>
            <a:rPr lang="uk-UA" sz="1200" b="0" i="0" kern="1200" dirty="0" err="1" smtClean="0">
              <a:solidFill>
                <a:schemeClr val="tx1"/>
              </a:solidFill>
            </a:rPr>
            <a:t>—</a:t>
          </a:r>
          <a:r>
            <a:rPr lang="uk-UA" sz="1200" b="0" i="0" kern="1200" dirty="0" smtClean="0">
              <a:solidFill>
                <a:schemeClr val="tx1"/>
              </a:solidFill>
            </a:rPr>
            <a:t> це бізнес громадян, які працюють за наймом. Як і споживачі, вони є не пасивною стороною в угодах з підприєм­цями, а рівноправними учасниками відносин з ними. Діловий інте­рес працівників — одержання доходів — реалізується працею у під­приємницькій фірмі на контрактній або іншій основі. Якщо для підприємців виграшем в угодах є кінцевий дохід фірми після збуту продукції, то для найманих працівників — особистий дохід, який вони одержують за виконання своїх обов’язків.</a:t>
          </a:r>
          <a:endParaRPr lang="uk-UA" sz="1200" kern="1200" dirty="0">
            <a:solidFill>
              <a:schemeClr val="tx1"/>
            </a:solidFill>
          </a:endParaRPr>
        </a:p>
      </dsp:txBody>
      <dsp:txXfrm rot="-5400000">
        <a:off x="4212110" y="3211140"/>
        <a:ext cx="4097275" cy="2220969"/>
      </dsp:txXfrm>
    </dsp:sp>
    <dsp:sp modelId="{D2859E61-3208-4E55-8DAE-B42D4FA4EBB7}">
      <dsp:nvSpPr>
        <dsp:cNvPr id="0" name=""/>
        <dsp:cNvSpPr/>
      </dsp:nvSpPr>
      <dsp:spPr>
        <a:xfrm>
          <a:off x="3125645" y="2418366"/>
          <a:ext cx="1962900" cy="530492"/>
        </a:xfrm>
        <a:prstGeom prst="roundRect">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uk-UA" sz="1300" kern="1200" dirty="0" smtClean="0"/>
            <a:t>ЕЛЕМЕНТИ СИСТЕМИ БІЗНЕСУ</a:t>
          </a:r>
          <a:endParaRPr lang="uk-UA" sz="1300" kern="1200" dirty="0"/>
        </a:p>
      </dsp:txBody>
      <dsp:txXfrm>
        <a:off x="3151541" y="2444262"/>
        <a:ext cx="1911108" cy="47870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uk-UA" smtClean="0"/>
              <a:t>Зразок заголовка</a:t>
            </a:r>
            <a:endParaRPr kumimoji="0" lang="en-US"/>
          </a:p>
        </p:txBody>
      </p:sp>
      <p:sp>
        <p:nvSpPr>
          <p:cNvPr id="9" name="Пі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28" name="Місце для дати 27"/>
          <p:cNvSpPr>
            <a:spLocks noGrp="1"/>
          </p:cNvSpPr>
          <p:nvPr>
            <p:ph type="dt" sz="half" idx="10"/>
          </p:nvPr>
        </p:nvSpPr>
        <p:spPr bwMode="auto">
          <a:xfrm rot="5400000">
            <a:off x="7764621" y="1174097"/>
            <a:ext cx="2286000" cy="381000"/>
          </a:xfrm>
        </p:spPr>
        <p:txBody>
          <a:bodyPr/>
          <a:lstStyle/>
          <a:p>
            <a:fld id="{C90A66AE-81F5-474A-B74B-EE41E9320F19}" type="datetimeFigureOut">
              <a:rPr lang="uk-UA" smtClean="0"/>
              <a:t>09.02.2023</a:t>
            </a:fld>
            <a:endParaRPr lang="uk-UA"/>
          </a:p>
        </p:txBody>
      </p:sp>
      <p:sp>
        <p:nvSpPr>
          <p:cNvPr id="17" name="Місце для нижнього колонтитула 16"/>
          <p:cNvSpPr>
            <a:spLocks noGrp="1"/>
          </p:cNvSpPr>
          <p:nvPr>
            <p:ph type="ftr" sz="quarter" idx="11"/>
          </p:nvPr>
        </p:nvSpPr>
        <p:spPr bwMode="auto">
          <a:xfrm rot="5400000">
            <a:off x="7077269" y="4181669"/>
            <a:ext cx="3657600" cy="384048"/>
          </a:xfrm>
        </p:spPr>
        <p:txBody>
          <a:bodyPr/>
          <a:lstStyle/>
          <a:p>
            <a:endParaRPr lang="uk-UA"/>
          </a:p>
        </p:txBody>
      </p:sp>
      <p:sp>
        <p:nvSpPr>
          <p:cNvPr id="10" name="Прямокут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кут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кут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кут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 сполучна ліні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 сполучна ліні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 сполучна ліні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 сполучна ліні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 сполучна ліні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 сполучна ліні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кут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Місце для номера слайда 28"/>
          <p:cNvSpPr>
            <a:spLocks noGrp="1"/>
          </p:cNvSpPr>
          <p:nvPr>
            <p:ph type="sldNum" sz="quarter" idx="12"/>
          </p:nvPr>
        </p:nvSpPr>
        <p:spPr bwMode="auto">
          <a:xfrm>
            <a:off x="1325544" y="4928702"/>
            <a:ext cx="609600" cy="517524"/>
          </a:xfrm>
        </p:spPr>
        <p:txBody>
          <a:bodyPr/>
          <a:lstStyle/>
          <a:p>
            <a:fld id="{764F593F-0D5B-4CF0-BEE2-6583C73E7271}"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C90A66AE-81F5-474A-B74B-EE41E9320F19}" type="datetimeFigureOut">
              <a:rPr lang="uk-UA" smtClean="0"/>
              <a:t>09.02.2023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9"/>
            <a:ext cx="1676400" cy="5851525"/>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C90A66AE-81F5-474A-B74B-EE41E9320F19}" type="datetimeFigureOut">
              <a:rPr lang="uk-UA" smtClean="0"/>
              <a:t>09.02.2023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8" name="Місце для вмісту 7"/>
          <p:cNvSpPr>
            <a:spLocks noGrp="1"/>
          </p:cNvSpPr>
          <p:nvPr>
            <p:ph sz="quarter" idx="1"/>
          </p:nvPr>
        </p:nvSpPr>
        <p:spPr>
          <a:xfrm>
            <a:off x="457200" y="1600200"/>
            <a:ext cx="7467600" cy="4873752"/>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4"/>
          </p:nvPr>
        </p:nvSpPr>
        <p:spPr/>
        <p:txBody>
          <a:bodyPr rtlCol="0"/>
          <a:lstStyle/>
          <a:p>
            <a:fld id="{C90A66AE-81F5-474A-B74B-EE41E9320F19}" type="datetimeFigureOut">
              <a:rPr lang="uk-UA" smtClean="0"/>
              <a:t>09.02.2023</a:t>
            </a:fld>
            <a:endParaRPr lang="uk-UA"/>
          </a:p>
        </p:txBody>
      </p:sp>
      <p:sp>
        <p:nvSpPr>
          <p:cNvPr id="9" name="Місце для номера слайда 8"/>
          <p:cNvSpPr>
            <a:spLocks noGrp="1"/>
          </p:cNvSpPr>
          <p:nvPr>
            <p:ph type="sldNum" sz="quarter" idx="15"/>
          </p:nvPr>
        </p:nvSpPr>
        <p:spPr/>
        <p:txBody>
          <a:bodyPr rtlCol="0"/>
          <a:lstStyle/>
          <a:p>
            <a:fld id="{764F593F-0D5B-4CF0-BEE2-6583C73E7271}" type="slidenum">
              <a:rPr lang="uk-UA" smtClean="0"/>
              <a:t>‹№›</a:t>
            </a:fld>
            <a:endParaRPr lang="uk-UA"/>
          </a:p>
        </p:txBody>
      </p:sp>
      <p:sp>
        <p:nvSpPr>
          <p:cNvPr id="10" name="Місце для нижнього колонтитула 9"/>
          <p:cNvSpPr>
            <a:spLocks noGrp="1"/>
          </p:cNvSpPr>
          <p:nvPr>
            <p:ph type="ftr" sz="quarter" idx="16"/>
          </p:nvPr>
        </p:nvSpPr>
        <p:spPr/>
        <p:txBody>
          <a:bodyPr rtlCol="0"/>
          <a:lstStyle/>
          <a:p>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bwMode="auto">
          <a:xfrm rot="5400000">
            <a:off x="7763256" y="1170432"/>
            <a:ext cx="2286000" cy="381000"/>
          </a:xfrm>
        </p:spPr>
        <p:txBody>
          <a:bodyPr/>
          <a:lstStyle/>
          <a:p>
            <a:fld id="{C90A66AE-81F5-474A-B74B-EE41E9320F19}" type="datetimeFigureOut">
              <a:rPr lang="uk-UA" smtClean="0"/>
              <a:t>09.02.2023</a:t>
            </a:fld>
            <a:endParaRPr lang="uk-UA"/>
          </a:p>
        </p:txBody>
      </p:sp>
      <p:sp>
        <p:nvSpPr>
          <p:cNvPr id="5" name="Місце для нижнього колонтитула 4"/>
          <p:cNvSpPr>
            <a:spLocks noGrp="1"/>
          </p:cNvSpPr>
          <p:nvPr>
            <p:ph type="ftr" sz="quarter" idx="11"/>
          </p:nvPr>
        </p:nvSpPr>
        <p:spPr bwMode="auto">
          <a:xfrm rot="5400000">
            <a:off x="7077456" y="4178808"/>
            <a:ext cx="3657600" cy="384048"/>
          </a:xfrm>
        </p:spPr>
        <p:txBody>
          <a:bodyPr/>
          <a:lstStyle/>
          <a:p>
            <a:endParaRPr lang="uk-UA"/>
          </a:p>
        </p:txBody>
      </p:sp>
      <p:sp>
        <p:nvSpPr>
          <p:cNvPr id="9" name="Прямокут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кут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кут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кут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 сполучна ліні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 сполучна ліні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 сполучна ліні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 сполучна ліні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 сполучна ліні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кут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 сполучна ліні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Місце для номера слайда 5"/>
          <p:cNvSpPr>
            <a:spLocks noGrp="1"/>
          </p:cNvSpPr>
          <p:nvPr>
            <p:ph type="sldNum" sz="quarter" idx="12"/>
          </p:nvPr>
        </p:nvSpPr>
        <p:spPr bwMode="auto">
          <a:xfrm>
            <a:off x="1340616" y="4928702"/>
            <a:ext cx="609600" cy="517524"/>
          </a:xfrm>
        </p:spPr>
        <p:txBody>
          <a:bodyPr/>
          <a:lstStyle/>
          <a:p>
            <a:fld id="{764F593F-0D5B-4CF0-BEE2-6583C73E7271}"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5" name="Місце для дати 4"/>
          <p:cNvSpPr>
            <a:spLocks noGrp="1"/>
          </p:cNvSpPr>
          <p:nvPr>
            <p:ph type="dt" sz="half" idx="10"/>
          </p:nvPr>
        </p:nvSpPr>
        <p:spPr/>
        <p:txBody>
          <a:bodyPr/>
          <a:lstStyle/>
          <a:p>
            <a:fld id="{C90A66AE-81F5-474A-B74B-EE41E9320F19}" type="datetimeFigureOut">
              <a:rPr lang="uk-UA" smtClean="0"/>
              <a:t>09.02.2023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764F593F-0D5B-4CF0-BEE2-6583C73E7271}" type="slidenum">
              <a:rPr lang="uk-UA" smtClean="0"/>
              <a:t>‹№›</a:t>
            </a:fld>
            <a:endParaRPr lang="uk-UA"/>
          </a:p>
        </p:txBody>
      </p:sp>
      <p:sp>
        <p:nvSpPr>
          <p:cNvPr id="9" name="Місце для вмісту 8"/>
          <p:cNvSpPr>
            <a:spLocks noGrp="1"/>
          </p:cNvSpPr>
          <p:nvPr>
            <p:ph sz="quarter" idx="1"/>
          </p:nvPr>
        </p:nvSpPr>
        <p:spPr>
          <a:xfrm>
            <a:off x="457200" y="1600200"/>
            <a:ext cx="3657600" cy="45720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1" name="Місце для вмісту 10"/>
          <p:cNvSpPr>
            <a:spLocks noGrp="1"/>
          </p:cNvSpPr>
          <p:nvPr>
            <p:ph sz="quarter" idx="2"/>
          </p:nvPr>
        </p:nvSpPr>
        <p:spPr>
          <a:xfrm>
            <a:off x="4270248" y="1600200"/>
            <a:ext cx="3657600" cy="45720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uk-UA" smtClean="0"/>
              <a:t>Зразок заголовка</a:t>
            </a:r>
            <a:endParaRPr kumimoji="0" lang="en-US"/>
          </a:p>
        </p:txBody>
      </p:sp>
      <p:sp>
        <p:nvSpPr>
          <p:cNvPr id="7" name="Місце для дати 6"/>
          <p:cNvSpPr>
            <a:spLocks noGrp="1"/>
          </p:cNvSpPr>
          <p:nvPr>
            <p:ph type="dt" sz="half" idx="10"/>
          </p:nvPr>
        </p:nvSpPr>
        <p:spPr/>
        <p:txBody>
          <a:bodyPr/>
          <a:lstStyle/>
          <a:p>
            <a:fld id="{C90A66AE-81F5-474A-B74B-EE41E9320F19}" type="datetimeFigureOut">
              <a:rPr lang="uk-UA" smtClean="0"/>
              <a:t>09.02.2023</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764F593F-0D5B-4CF0-BEE2-6583C73E7271}" type="slidenum">
              <a:rPr lang="uk-UA" smtClean="0"/>
              <a:t>‹№›</a:t>
            </a:fld>
            <a:endParaRPr lang="uk-UA"/>
          </a:p>
        </p:txBody>
      </p:sp>
      <p:sp>
        <p:nvSpPr>
          <p:cNvPr id="11" name="Місце для вмісту 10"/>
          <p:cNvSpPr>
            <a:spLocks noGrp="1"/>
          </p:cNvSpPr>
          <p:nvPr>
            <p:ph sz="quarter" idx="2"/>
          </p:nvPr>
        </p:nvSpPr>
        <p:spPr>
          <a:xfrm>
            <a:off x="457200" y="2362200"/>
            <a:ext cx="3657600" cy="38862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3" name="Місце для вмісту 12"/>
          <p:cNvSpPr>
            <a:spLocks noGrp="1"/>
          </p:cNvSpPr>
          <p:nvPr>
            <p:ph sz="quarter" idx="4"/>
          </p:nvPr>
        </p:nvSpPr>
        <p:spPr>
          <a:xfrm>
            <a:off x="4371975" y="2362200"/>
            <a:ext cx="3657600" cy="38862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2" name="Місце для тексту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uk-UA" smtClean="0"/>
              <a:t>Зразок тексту</a:t>
            </a:r>
          </a:p>
        </p:txBody>
      </p:sp>
      <p:sp>
        <p:nvSpPr>
          <p:cNvPr id="14" name="Місце для тексту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uk-UA" smtClean="0"/>
              <a:t>Зразок тексту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6" name="Місце для дати 5"/>
          <p:cNvSpPr>
            <a:spLocks noGrp="1"/>
          </p:cNvSpPr>
          <p:nvPr>
            <p:ph type="dt" sz="half" idx="10"/>
          </p:nvPr>
        </p:nvSpPr>
        <p:spPr/>
        <p:txBody>
          <a:bodyPr rtlCol="0"/>
          <a:lstStyle/>
          <a:p>
            <a:fld id="{C90A66AE-81F5-474A-B74B-EE41E9320F19}" type="datetimeFigureOut">
              <a:rPr lang="uk-UA" smtClean="0"/>
              <a:t>09.02.2023</a:t>
            </a:fld>
            <a:endParaRPr lang="uk-UA"/>
          </a:p>
        </p:txBody>
      </p:sp>
      <p:sp>
        <p:nvSpPr>
          <p:cNvPr id="7" name="Місце для номера слайда 6"/>
          <p:cNvSpPr>
            <a:spLocks noGrp="1"/>
          </p:cNvSpPr>
          <p:nvPr>
            <p:ph type="sldNum" sz="quarter" idx="11"/>
          </p:nvPr>
        </p:nvSpPr>
        <p:spPr/>
        <p:txBody>
          <a:bodyPr rtlCol="0"/>
          <a:lstStyle/>
          <a:p>
            <a:fld id="{764F593F-0D5B-4CF0-BEE2-6583C73E7271}" type="slidenum">
              <a:rPr lang="uk-UA" smtClean="0"/>
              <a:t>‹№›</a:t>
            </a:fld>
            <a:endParaRPr lang="uk-UA"/>
          </a:p>
        </p:txBody>
      </p:sp>
      <p:sp>
        <p:nvSpPr>
          <p:cNvPr id="8" name="Місце для нижнього колонтитула 7"/>
          <p:cNvSpPr>
            <a:spLocks noGrp="1"/>
          </p:cNvSpPr>
          <p:nvPr>
            <p:ph type="ftr" sz="quarter" idx="12"/>
          </p:nvPr>
        </p:nvSpPr>
        <p:spPr/>
        <p:txBody>
          <a:bodyPr rtlCol="0"/>
          <a:lstStyle/>
          <a:p>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C90A66AE-81F5-474A-B74B-EE41E9320F19}" type="datetimeFigureOut">
              <a:rPr lang="uk-UA" smtClean="0"/>
              <a:t>09.02.2023</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bg>
      <p:bgRef idx="1001">
        <a:schemeClr val="bg1"/>
      </p:bgRef>
    </p:bg>
    <p:spTree>
      <p:nvGrpSpPr>
        <p:cNvPr id="1" name=""/>
        <p:cNvGrpSpPr/>
        <p:nvPr/>
      </p:nvGrpSpPr>
      <p:grpSpPr>
        <a:xfrm>
          <a:off x="0" y="0"/>
          <a:ext cx="0" cy="0"/>
          <a:chOff x="0" y="0"/>
          <a:chExt cx="0" cy="0"/>
        </a:xfrm>
      </p:grpSpPr>
      <p:sp>
        <p:nvSpPr>
          <p:cNvPr id="10" name="Пряма сполучна ліні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uk-UA" smtClean="0"/>
              <a:t>Зразок тексту</a:t>
            </a:r>
          </a:p>
        </p:txBody>
      </p:sp>
      <p:sp>
        <p:nvSpPr>
          <p:cNvPr id="8" name="Пряма сполучна ліні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 сполучна ліні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 сполучна ліні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кут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 сполучна ліні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Місце для вмісту 17"/>
          <p:cNvSpPr>
            <a:spLocks noGrp="1"/>
          </p:cNvSpPr>
          <p:nvPr>
            <p:ph sz="quarter" idx="1"/>
          </p:nvPr>
        </p:nvSpPr>
        <p:spPr>
          <a:xfrm>
            <a:off x="304800" y="274320"/>
            <a:ext cx="5638800" cy="6327648"/>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21" name="Місце для дати 20"/>
          <p:cNvSpPr>
            <a:spLocks noGrp="1"/>
          </p:cNvSpPr>
          <p:nvPr>
            <p:ph type="dt" sz="half" idx="14"/>
          </p:nvPr>
        </p:nvSpPr>
        <p:spPr/>
        <p:txBody>
          <a:bodyPr rtlCol="0"/>
          <a:lstStyle/>
          <a:p>
            <a:fld id="{C90A66AE-81F5-474A-B74B-EE41E9320F19}" type="datetimeFigureOut">
              <a:rPr lang="uk-UA" smtClean="0"/>
              <a:t>09.02.2023</a:t>
            </a:fld>
            <a:endParaRPr lang="uk-UA"/>
          </a:p>
        </p:txBody>
      </p:sp>
      <p:sp>
        <p:nvSpPr>
          <p:cNvPr id="22" name="Місце для номера слайда 21"/>
          <p:cNvSpPr>
            <a:spLocks noGrp="1"/>
          </p:cNvSpPr>
          <p:nvPr>
            <p:ph type="sldNum" sz="quarter" idx="15"/>
          </p:nvPr>
        </p:nvSpPr>
        <p:spPr/>
        <p:txBody>
          <a:bodyPr rtlCol="0"/>
          <a:lstStyle/>
          <a:p>
            <a:fld id="{764F593F-0D5B-4CF0-BEE2-6583C73E7271}" type="slidenum">
              <a:rPr lang="uk-UA" smtClean="0"/>
              <a:t>‹№›</a:t>
            </a:fld>
            <a:endParaRPr lang="uk-UA"/>
          </a:p>
        </p:txBody>
      </p:sp>
      <p:sp>
        <p:nvSpPr>
          <p:cNvPr id="23" name="Місце для нижнього колонтитула 22"/>
          <p:cNvSpPr>
            <a:spLocks noGrp="1"/>
          </p:cNvSpPr>
          <p:nvPr>
            <p:ph type="ftr" sz="quarter" idx="16"/>
          </p:nvPr>
        </p:nvSpPr>
        <p:spPr/>
        <p:txBody>
          <a:bodyPr rtlCol="0"/>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а сполучна ліні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uk-UA" smtClean="0"/>
              <a:t>Зразок заголовка</a:t>
            </a:r>
            <a:endParaRPr kumimoji="0" lang="en-US"/>
          </a:p>
        </p:txBody>
      </p:sp>
      <p:sp>
        <p:nvSpPr>
          <p:cNvPr id="3" name="Місце для зображення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uk-UA" smtClean="0"/>
              <a:t>Клацніть піктограму, щоб додати зображення</a:t>
            </a:r>
            <a:endParaRPr kumimoji="0" lang="en-US" dirty="0"/>
          </a:p>
        </p:txBody>
      </p:sp>
      <p:sp>
        <p:nvSpPr>
          <p:cNvPr id="4" name="Місце для тексту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10" name="Пряма сполучна ліні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кут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 сполучна ліні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 сполучна ліні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 сполучна ліні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Місце для дати 16"/>
          <p:cNvSpPr>
            <a:spLocks noGrp="1"/>
          </p:cNvSpPr>
          <p:nvPr>
            <p:ph type="dt" sz="half" idx="10"/>
          </p:nvPr>
        </p:nvSpPr>
        <p:spPr/>
        <p:txBody>
          <a:bodyPr rtlCol="0"/>
          <a:lstStyle/>
          <a:p>
            <a:fld id="{C90A66AE-81F5-474A-B74B-EE41E9320F19}" type="datetimeFigureOut">
              <a:rPr lang="uk-UA" smtClean="0"/>
              <a:t>09.02.2023</a:t>
            </a:fld>
            <a:endParaRPr lang="uk-UA"/>
          </a:p>
        </p:txBody>
      </p:sp>
      <p:sp>
        <p:nvSpPr>
          <p:cNvPr id="18" name="Місце для номера слайда 17"/>
          <p:cNvSpPr>
            <a:spLocks noGrp="1"/>
          </p:cNvSpPr>
          <p:nvPr>
            <p:ph type="sldNum" sz="quarter" idx="11"/>
          </p:nvPr>
        </p:nvSpPr>
        <p:spPr/>
        <p:txBody>
          <a:bodyPr rtlCol="0"/>
          <a:lstStyle/>
          <a:p>
            <a:fld id="{764F593F-0D5B-4CF0-BEE2-6583C73E7271}" type="slidenum">
              <a:rPr lang="uk-UA" smtClean="0"/>
              <a:t>‹№›</a:t>
            </a:fld>
            <a:endParaRPr lang="uk-UA"/>
          </a:p>
        </p:txBody>
      </p:sp>
      <p:sp>
        <p:nvSpPr>
          <p:cNvPr id="21" name="Місце для нижнього колонтитула 20"/>
          <p:cNvSpPr>
            <a:spLocks noGrp="1"/>
          </p:cNvSpPr>
          <p:nvPr>
            <p:ph type="ftr" sz="quarter" idx="12"/>
          </p:nvPr>
        </p:nvSpPr>
        <p:spPr/>
        <p:txBody>
          <a:bodyPr rtlCol="0"/>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 сполучна ліні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Місце для заголовка 21"/>
          <p:cNvSpPr>
            <a:spLocks noGrp="1"/>
          </p:cNvSpPr>
          <p:nvPr>
            <p:ph type="title"/>
          </p:nvPr>
        </p:nvSpPr>
        <p:spPr>
          <a:xfrm>
            <a:off x="457200" y="274638"/>
            <a:ext cx="7467600" cy="1143000"/>
          </a:xfrm>
          <a:prstGeom prst="rect">
            <a:avLst/>
          </a:prstGeom>
        </p:spPr>
        <p:txBody>
          <a:bodyPr vert="horz" anchor="b">
            <a:normAutofit/>
          </a:bodyPr>
          <a:lstStyle/>
          <a:p>
            <a:r>
              <a:rPr kumimoji="0" lang="uk-UA" smtClean="0"/>
              <a:t>Зразок заголовка</a:t>
            </a:r>
            <a:endParaRPr kumimoji="0" lang="en-US"/>
          </a:p>
        </p:txBody>
      </p:sp>
      <p:sp>
        <p:nvSpPr>
          <p:cNvPr id="13" name="Місце для тексту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4" name="Місце для дати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90A66AE-81F5-474A-B74B-EE41E9320F19}" type="datetimeFigureOut">
              <a:rPr lang="uk-UA" smtClean="0"/>
              <a:t>09.02.2023</a:t>
            </a:fld>
            <a:endParaRPr lang="uk-UA"/>
          </a:p>
        </p:txBody>
      </p:sp>
      <p:sp>
        <p:nvSpPr>
          <p:cNvPr id="3" name="Місце для нижнього колонтитула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uk-UA"/>
          </a:p>
        </p:txBody>
      </p:sp>
      <p:sp>
        <p:nvSpPr>
          <p:cNvPr id="7" name="Пряма сполучна ліні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 сполучна ліні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кут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 сполучна ліні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Місце для номера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64F593F-0D5B-4CF0-BEE2-6583C73E727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
            </a:r>
            <a:br>
              <a:rPr lang="uk-UA" b="1" dirty="0" smtClean="0"/>
            </a:br>
            <a:r>
              <a:rPr lang="uk-UA" b="1" dirty="0" smtClean="0"/>
              <a:t>Тема </a:t>
            </a:r>
            <a:r>
              <a:rPr lang="uk-UA" b="1" dirty="0"/>
              <a:t>1. ЕКОНОМІЧНА ПРИРОДА БІЗНЕСУ І ПІДПРИЄМНИЦТВА</a:t>
            </a:r>
            <a:r>
              <a:rPr lang="uk-UA" dirty="0"/>
              <a:t/>
            </a:r>
            <a:br>
              <a:rPr lang="uk-UA" dirty="0"/>
            </a:br>
            <a:endParaRPr lang="uk-UA" dirty="0"/>
          </a:p>
        </p:txBody>
      </p:sp>
      <p:sp>
        <p:nvSpPr>
          <p:cNvPr id="3" name="Місце для вмісту 2"/>
          <p:cNvSpPr>
            <a:spLocks noGrp="1"/>
          </p:cNvSpPr>
          <p:nvPr>
            <p:ph sz="quarter" idx="1"/>
          </p:nvPr>
        </p:nvSpPr>
        <p:spPr/>
        <p:txBody>
          <a:bodyPr>
            <a:normAutofit lnSpcReduction="10000"/>
          </a:bodyPr>
          <a:lstStyle/>
          <a:p>
            <a:pPr marL="0" indent="0">
              <a:buNone/>
            </a:pPr>
            <a:r>
              <a:rPr lang="uk-UA" dirty="0" smtClean="0"/>
              <a:t>1</a:t>
            </a:r>
            <a:r>
              <a:rPr lang="uk-UA" dirty="0"/>
              <a:t>. Історичний розвиток поняття «підприємництво». </a:t>
            </a:r>
          </a:p>
          <a:p>
            <a:pPr marL="0" indent="0">
              <a:buNone/>
            </a:pPr>
            <a:r>
              <a:rPr lang="uk-UA" dirty="0"/>
              <a:t>2. Бізнес і підприємництво.</a:t>
            </a:r>
          </a:p>
          <a:p>
            <a:pPr marL="0" indent="0">
              <a:buNone/>
            </a:pPr>
            <a:r>
              <a:rPr lang="uk-UA" dirty="0"/>
              <a:t>3. Елементи системи бізнесу. </a:t>
            </a:r>
          </a:p>
          <a:p>
            <a:pPr marL="0" indent="0">
              <a:buNone/>
            </a:pPr>
            <a:r>
              <a:rPr lang="uk-UA" dirty="0"/>
              <a:t>4</a:t>
            </a:r>
            <a:r>
              <a:rPr lang="uk-UA" dirty="0" smtClean="0"/>
              <a:t>. </a:t>
            </a:r>
            <a:r>
              <a:rPr lang="uk-UA" dirty="0"/>
              <a:t>Функції та принципи підприємництва. </a:t>
            </a:r>
          </a:p>
          <a:p>
            <a:pPr marL="0" indent="0">
              <a:buNone/>
            </a:pPr>
            <a:r>
              <a:rPr lang="uk-UA" dirty="0" smtClean="0"/>
              <a:t>5. </a:t>
            </a:r>
            <a:r>
              <a:rPr lang="uk-UA" dirty="0"/>
              <a:t>Суб’єкти та </a:t>
            </a:r>
            <a:r>
              <a:rPr lang="uk-UA" dirty="0" smtClean="0"/>
              <a:t>об’єкти, види </a:t>
            </a:r>
            <a:r>
              <a:rPr lang="uk-UA" dirty="0"/>
              <a:t>підприємницької діяльності. </a:t>
            </a:r>
          </a:p>
          <a:p>
            <a:pPr marL="0" indent="0">
              <a:buNone/>
            </a:pPr>
            <a:r>
              <a:rPr lang="uk-UA" dirty="0" smtClean="0"/>
              <a:t>6. </a:t>
            </a:r>
            <a:r>
              <a:rPr lang="uk-UA" dirty="0"/>
              <a:t>Рушійні сили підприємництва.</a:t>
            </a:r>
          </a:p>
          <a:p>
            <a:pPr marL="0" indent="0">
              <a:buNone/>
            </a:pPr>
            <a:r>
              <a:rPr lang="uk-UA" dirty="0" smtClean="0"/>
              <a:t>7. </a:t>
            </a:r>
            <a:r>
              <a:rPr lang="uk-UA" dirty="0"/>
              <a:t>Обмеження у здійснені підприємницької діяльності. </a:t>
            </a:r>
          </a:p>
          <a:p>
            <a:pPr marL="0" indent="0">
              <a:buNone/>
            </a:pPr>
            <a:r>
              <a:rPr lang="uk-UA" dirty="0" smtClean="0"/>
              <a:t>8. </a:t>
            </a:r>
            <a:r>
              <a:rPr lang="uk-UA" dirty="0"/>
              <a:t>Поняття підприємницького середовища та його складові елементи.</a:t>
            </a:r>
          </a:p>
          <a:p>
            <a:endParaRPr lang="uk-UA" dirty="0"/>
          </a:p>
        </p:txBody>
      </p:sp>
    </p:spTree>
    <p:extLst>
      <p:ext uri="{BB962C8B-B14F-4D97-AF65-F5344CB8AC3E}">
        <p14:creationId xmlns:p14="http://schemas.microsoft.com/office/powerpoint/2010/main" val="3034908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95536" y="404664"/>
            <a:ext cx="7529264" cy="6069288"/>
          </a:xfrm>
        </p:spPr>
        <p:txBody>
          <a:bodyPr/>
          <a:lstStyle/>
          <a:p>
            <a:pPr marL="0" indent="0" algn="ctr">
              <a:buNone/>
            </a:pPr>
            <a:endParaRPr lang="uk-UA" u="sng" dirty="0" smtClean="0"/>
          </a:p>
          <a:p>
            <a:pPr marL="0" indent="0" algn="ctr">
              <a:buNone/>
            </a:pPr>
            <a:endParaRPr lang="uk-UA" u="sng" dirty="0"/>
          </a:p>
          <a:p>
            <a:pPr marL="0" indent="0" algn="ctr">
              <a:buNone/>
            </a:pPr>
            <a:endParaRPr lang="uk-UA" u="sng" dirty="0" smtClean="0"/>
          </a:p>
          <a:p>
            <a:pPr marL="0" indent="0" algn="ctr">
              <a:buNone/>
            </a:pPr>
            <a:r>
              <a:rPr lang="uk-UA" u="sng" dirty="0" smtClean="0"/>
              <a:t>Отже </a:t>
            </a:r>
            <a:r>
              <a:rPr lang="uk-UA" u="sng" dirty="0"/>
              <a:t>можна зробити висновок, що:</a:t>
            </a:r>
            <a:endParaRPr lang="uk-UA" dirty="0"/>
          </a:p>
          <a:p>
            <a:r>
              <a:rPr lang="uk-UA" sz="2000" b="1" dirty="0" smtClean="0"/>
              <a:t>Підприємництвом </a:t>
            </a:r>
            <a:r>
              <a:rPr lang="uk-UA" sz="2000" dirty="0" smtClean="0"/>
              <a:t>називають </a:t>
            </a:r>
            <a:r>
              <a:rPr lang="uk-UA" sz="2000" dirty="0"/>
              <a:t>діяльність, пов'язану з новаторством, підвищеним венчурним ризиком, з новою якістю одержуваних результатів.</a:t>
            </a:r>
          </a:p>
          <a:p>
            <a:r>
              <a:rPr lang="uk-UA" sz="2000" dirty="0"/>
              <a:t>Поняття «</a:t>
            </a:r>
            <a:r>
              <a:rPr lang="uk-UA" sz="2000" b="1" dirty="0"/>
              <a:t>бізнес</a:t>
            </a:r>
            <a:r>
              <a:rPr lang="uk-UA" sz="2000" dirty="0"/>
              <a:t>» означає репродуктивну діяльність, тобто виробництво продукції і послуг здебільшого за відомими технологіями.</a:t>
            </a:r>
          </a:p>
          <a:p>
            <a:pPr marL="0" indent="0">
              <a:buNone/>
            </a:pPr>
            <a:endParaRPr lang="uk-UA" dirty="0"/>
          </a:p>
        </p:txBody>
      </p:sp>
    </p:spTree>
    <p:extLst>
      <p:ext uri="{BB962C8B-B14F-4D97-AF65-F5344CB8AC3E}">
        <p14:creationId xmlns:p14="http://schemas.microsoft.com/office/powerpoint/2010/main" val="683407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7560840" cy="792088"/>
          </a:xfrm>
        </p:spPr>
        <p:txBody>
          <a:bodyPr>
            <a:normAutofit fontScale="90000"/>
          </a:bodyPr>
          <a:lstStyle/>
          <a:p>
            <a:pPr algn="ctr"/>
            <a:r>
              <a:rPr lang="uk-UA" dirty="0">
                <a:solidFill>
                  <a:schemeClr val="tx1"/>
                </a:solidFill>
              </a:rPr>
              <a:t>3. Елементи системи бізнесу. </a:t>
            </a:r>
            <a:br>
              <a:rPr lang="uk-UA" dirty="0">
                <a:solidFill>
                  <a:schemeClr val="tx1"/>
                </a:solidFill>
              </a:rPr>
            </a:br>
            <a:endParaRPr lang="uk-UA" dirty="0">
              <a:solidFill>
                <a:schemeClr val="tx1"/>
              </a:solidFill>
            </a:endParaRPr>
          </a:p>
        </p:txBody>
      </p:sp>
      <p:graphicFrame>
        <p:nvGraphicFramePr>
          <p:cNvPr id="4" name="Місце для вмісту 3"/>
          <p:cNvGraphicFramePr>
            <a:graphicFrameLocks noGrp="1"/>
          </p:cNvGraphicFramePr>
          <p:nvPr>
            <p:ph sz="quarter" idx="1"/>
            <p:extLst>
              <p:ext uri="{D42A27DB-BD31-4B8C-83A1-F6EECF244321}">
                <p14:modId xmlns:p14="http://schemas.microsoft.com/office/powerpoint/2010/main" val="3646493063"/>
              </p:ext>
            </p:extLst>
          </p:nvPr>
        </p:nvGraphicFramePr>
        <p:xfrm>
          <a:off x="395536" y="980728"/>
          <a:ext cx="8280920" cy="5213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2459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dirty="0"/>
              <a:t>4. Функції та принципи підприємництва. </a:t>
            </a:r>
            <a:r>
              <a:rPr lang="uk-UA" dirty="0"/>
              <a:t/>
            </a:r>
            <a:br>
              <a:rPr lang="uk-UA" dirty="0"/>
            </a:br>
            <a:endParaRPr lang="uk-UA" dirty="0"/>
          </a:p>
        </p:txBody>
      </p:sp>
      <p:sp>
        <p:nvSpPr>
          <p:cNvPr id="3" name="Місце для вмісту 2"/>
          <p:cNvSpPr>
            <a:spLocks noGrp="1"/>
          </p:cNvSpPr>
          <p:nvPr>
            <p:ph sz="quarter" idx="1"/>
          </p:nvPr>
        </p:nvSpPr>
        <p:spPr/>
        <p:txBody>
          <a:bodyPr>
            <a:normAutofit fontScale="70000" lnSpcReduction="20000"/>
          </a:bodyPr>
          <a:lstStyle/>
          <a:p>
            <a:pPr marL="0" indent="0" algn="ctr">
              <a:buNone/>
            </a:pPr>
            <a:r>
              <a:rPr lang="uk-UA" dirty="0"/>
              <a:t>П</a:t>
            </a:r>
            <a:r>
              <a:rPr lang="uk-UA" dirty="0" smtClean="0"/>
              <a:t>ідприємництво </a:t>
            </a:r>
            <a:r>
              <a:rPr lang="uk-UA" dirty="0"/>
              <a:t>– це господарська діяльність з метою досягнення економічних і соціальних результатів та отримання прибутку</a:t>
            </a:r>
            <a:r>
              <a:rPr lang="uk-UA" dirty="0" smtClean="0"/>
              <a:t>.</a:t>
            </a:r>
          </a:p>
          <a:p>
            <a:pPr marL="0" indent="0" algn="ctr">
              <a:buNone/>
            </a:pPr>
            <a:r>
              <a:rPr lang="uk-UA" b="1" i="1" dirty="0"/>
              <a:t>Принципи підприємництва </a:t>
            </a:r>
            <a:r>
              <a:rPr lang="uk-UA" dirty="0"/>
              <a:t>– це правила, через які реалізується </a:t>
            </a:r>
            <a:r>
              <a:rPr lang="uk-UA" dirty="0" smtClean="0"/>
              <a:t> свобода підприємницької </a:t>
            </a:r>
            <a:r>
              <a:rPr lang="uk-UA" dirty="0"/>
              <a:t>діяльності. </a:t>
            </a:r>
            <a:endParaRPr lang="uk-UA" dirty="0" smtClean="0"/>
          </a:p>
          <a:p>
            <a:pPr marL="0" indent="0" algn="ctr">
              <a:buNone/>
            </a:pPr>
            <a:r>
              <a:rPr lang="uk-UA" dirty="0" smtClean="0"/>
              <a:t>З </a:t>
            </a:r>
            <a:r>
              <a:rPr lang="uk-UA" dirty="0"/>
              <a:t>визначення поняття «підприємництво» та особливостей підприємницької діяльності можна сформулювати такі основні її принципи: </a:t>
            </a:r>
            <a:r>
              <a:rPr lang="uk-UA" dirty="0" smtClean="0"/>
              <a:t></a:t>
            </a:r>
          </a:p>
          <a:p>
            <a:pPr algn="ctr">
              <a:buFont typeface="Arial" pitchFamily="34" charset="0"/>
              <a:buChar char="•"/>
            </a:pPr>
            <a:r>
              <a:rPr lang="uk-UA" dirty="0" smtClean="0"/>
              <a:t> </a:t>
            </a:r>
            <a:r>
              <a:rPr lang="uk-UA" dirty="0"/>
              <a:t>вільний вибір підприємцем видів </a:t>
            </a:r>
            <a:r>
              <a:rPr lang="uk-UA" dirty="0" smtClean="0"/>
              <a:t>сфери діяльності</a:t>
            </a:r>
            <a:r>
              <a:rPr lang="uk-UA" dirty="0"/>
              <a:t>;  </a:t>
            </a:r>
            <a:endParaRPr lang="uk-UA" dirty="0" smtClean="0"/>
          </a:p>
          <a:p>
            <a:pPr algn="ctr">
              <a:buFont typeface="Arial" pitchFamily="34" charset="0"/>
              <a:buChar char="•"/>
            </a:pPr>
            <a:r>
              <a:rPr lang="uk-UA" dirty="0" smtClean="0"/>
              <a:t>самостійне </a:t>
            </a:r>
            <a:r>
              <a:rPr lang="uk-UA" dirty="0"/>
              <a:t>формування підприємцем програми своєї діяльності, переліку постачальників і споживачів своєї продукції, джерел залучення ресурсів тощо;  </a:t>
            </a:r>
            <a:endParaRPr lang="uk-UA" dirty="0" smtClean="0"/>
          </a:p>
          <a:p>
            <a:pPr algn="ctr">
              <a:buFont typeface="Arial" pitchFamily="34" charset="0"/>
              <a:buChar char="•"/>
            </a:pPr>
            <a:r>
              <a:rPr lang="uk-UA" dirty="0" smtClean="0"/>
              <a:t>самостійне </a:t>
            </a:r>
            <a:r>
              <a:rPr lang="uk-UA" dirty="0"/>
              <a:t>встановлення цін на продукцію (товари, послуги) відповідно до законодавства країни;  </a:t>
            </a:r>
            <a:endParaRPr lang="uk-UA" dirty="0" smtClean="0"/>
          </a:p>
          <a:p>
            <a:pPr algn="ctr">
              <a:buFont typeface="Arial" pitchFamily="34" charset="0"/>
              <a:buChar char="•"/>
            </a:pPr>
            <a:r>
              <a:rPr lang="uk-UA" dirty="0" smtClean="0"/>
              <a:t>вільний </a:t>
            </a:r>
            <a:r>
              <a:rPr lang="uk-UA" dirty="0"/>
              <a:t>найм підприємцем працівників;  </a:t>
            </a:r>
            <a:endParaRPr lang="uk-UA" dirty="0" smtClean="0"/>
          </a:p>
          <a:p>
            <a:pPr algn="ctr">
              <a:buFont typeface="Arial" pitchFamily="34" charset="0"/>
              <a:buChar char="•"/>
            </a:pPr>
            <a:r>
              <a:rPr lang="uk-UA" dirty="0" smtClean="0"/>
              <a:t>комерційний </a:t>
            </a:r>
            <a:r>
              <a:rPr lang="uk-UA" dirty="0"/>
              <a:t>розрахунок та власний комерційний ризик;  </a:t>
            </a:r>
            <a:endParaRPr lang="uk-UA" dirty="0" smtClean="0"/>
          </a:p>
          <a:p>
            <a:pPr algn="ctr">
              <a:buFont typeface="Arial" pitchFamily="34" charset="0"/>
              <a:buChar char="•"/>
            </a:pPr>
            <a:r>
              <a:rPr lang="uk-UA" dirty="0" smtClean="0"/>
              <a:t>вільне </a:t>
            </a:r>
            <a:r>
              <a:rPr lang="uk-UA" dirty="0"/>
              <a:t>розпорядження прибутком, що залишається у підприємця після сплати податків, зборів та інших платежів, передбачених законом. </a:t>
            </a:r>
          </a:p>
        </p:txBody>
      </p:sp>
    </p:spTree>
    <p:extLst>
      <p:ext uri="{BB962C8B-B14F-4D97-AF65-F5344CB8AC3E}">
        <p14:creationId xmlns:p14="http://schemas.microsoft.com/office/powerpoint/2010/main" val="2533900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116632"/>
            <a:ext cx="8568952" cy="6741368"/>
          </a:xfrm>
        </p:spPr>
        <p:txBody>
          <a:bodyPr>
            <a:noAutofit/>
          </a:bodyPr>
          <a:lstStyle/>
          <a:p>
            <a:pPr marL="0" indent="0" algn="ctr">
              <a:buNone/>
            </a:pPr>
            <a:r>
              <a:rPr lang="uk-UA" sz="1700" dirty="0"/>
              <a:t>Отже, бажання отримати прибуток – основна рушійна сила виробництва в системі вільного підприємництва. </a:t>
            </a:r>
            <a:endParaRPr lang="uk-UA" sz="1700" dirty="0" smtClean="0"/>
          </a:p>
          <a:p>
            <a:pPr marL="0" indent="0" algn="ctr">
              <a:buNone/>
            </a:pPr>
            <a:r>
              <a:rPr lang="uk-UA" sz="1700" dirty="0" smtClean="0"/>
              <a:t>Підприємництво </a:t>
            </a:r>
            <a:r>
              <a:rPr lang="uk-UA" sz="1700" dirty="0"/>
              <a:t>здійснюється на постійній основі (систематична діяльність), а не на основі разових угод. </a:t>
            </a:r>
            <a:endParaRPr lang="uk-UA" sz="1700" dirty="0" smtClean="0"/>
          </a:p>
          <a:p>
            <a:pPr marL="0" indent="0" algn="ctr">
              <a:buNone/>
            </a:pPr>
            <a:r>
              <a:rPr lang="uk-UA" sz="1700" dirty="0" smtClean="0"/>
              <a:t>Крім </a:t>
            </a:r>
            <a:r>
              <a:rPr lang="uk-UA" sz="1700" dirty="0"/>
              <a:t>цього, важливими рисами підприємництва є діяльність «своїм коштом» (на основі приватної власності), з власної ініціативи, на власний ризик. </a:t>
            </a:r>
            <a:endParaRPr lang="uk-UA" sz="1700" dirty="0" smtClean="0"/>
          </a:p>
          <a:p>
            <a:pPr marL="0" indent="0">
              <a:buNone/>
            </a:pPr>
            <a:r>
              <a:rPr lang="uk-UA" sz="1700" dirty="0" smtClean="0"/>
              <a:t>Підприємництво </a:t>
            </a:r>
            <a:r>
              <a:rPr lang="uk-UA" sz="1700" dirty="0"/>
              <a:t>є складовою бізнесу як особлива, інноваційна його форма. Сутність підприємництва повніше розкривається </a:t>
            </a:r>
            <a:r>
              <a:rPr lang="uk-UA" sz="1700" b="1" dirty="0"/>
              <a:t>через його функції </a:t>
            </a:r>
            <a:r>
              <a:rPr lang="uk-UA" sz="1700" dirty="0"/>
              <a:t>(роль у суспільстві) – творчу, ресурсну, організаційну, мотиваційну, соціальну:  </a:t>
            </a:r>
            <a:endParaRPr lang="uk-UA" sz="1700" b="1" dirty="0" smtClean="0"/>
          </a:p>
          <a:p>
            <a:pPr marL="0" indent="0">
              <a:buNone/>
            </a:pPr>
            <a:r>
              <a:rPr lang="uk-UA" sz="1700" b="1" dirty="0" smtClean="0"/>
              <a:t>творча</a:t>
            </a:r>
            <a:r>
              <a:rPr lang="uk-UA" sz="1700" dirty="0" smtClean="0"/>
              <a:t> </a:t>
            </a:r>
            <a:r>
              <a:rPr lang="uk-UA" sz="1700" dirty="0"/>
              <a:t>(інноваційна) функція полягає в тому, що підприємці реалізовують нові ідеї, упроваджують наукові розробки, пов’язані з господарським ризиком;  </a:t>
            </a:r>
            <a:endParaRPr lang="uk-UA" sz="1700" dirty="0" smtClean="0"/>
          </a:p>
          <a:p>
            <a:pPr marL="0" indent="0">
              <a:buNone/>
            </a:pPr>
            <a:r>
              <a:rPr lang="uk-UA" sz="1700" b="1" dirty="0" smtClean="0"/>
              <a:t>ресурсна</a:t>
            </a:r>
            <a:r>
              <a:rPr lang="uk-UA" sz="1700" dirty="0" smtClean="0"/>
              <a:t> </a:t>
            </a:r>
            <a:r>
              <a:rPr lang="uk-UA" sz="1700" dirty="0"/>
              <a:t>функція передбачає, що підприємці націлені найефективніше використовувати задіяні в бізнесі ресурси </a:t>
            </a:r>
            <a:r>
              <a:rPr lang="uk-UA" sz="1700" dirty="0" smtClean="0"/>
              <a:t>–, </a:t>
            </a:r>
            <a:r>
              <a:rPr lang="uk-UA" sz="1700" dirty="0"/>
              <a:t>трудові, фінансові, інтелектуальні, інформаційні тощо;  </a:t>
            </a:r>
            <a:endParaRPr lang="uk-UA" sz="1700" dirty="0" smtClean="0"/>
          </a:p>
          <a:p>
            <a:pPr marL="0" indent="0">
              <a:buNone/>
            </a:pPr>
            <a:r>
              <a:rPr lang="uk-UA" sz="1700" b="1" dirty="0" smtClean="0"/>
              <a:t>організаційна</a:t>
            </a:r>
            <a:r>
              <a:rPr lang="uk-UA" sz="1700" dirty="0" smtClean="0"/>
              <a:t> </a:t>
            </a:r>
            <a:r>
              <a:rPr lang="uk-UA" sz="1700" dirty="0"/>
              <a:t>функція полягає в організації виробництва та збуту товарів або послуг;  </a:t>
            </a:r>
            <a:endParaRPr lang="uk-UA" sz="1700" dirty="0" smtClean="0"/>
          </a:p>
          <a:p>
            <a:pPr marL="0" indent="0">
              <a:buNone/>
            </a:pPr>
            <a:r>
              <a:rPr lang="uk-UA" sz="1700" b="1" dirty="0" smtClean="0"/>
              <a:t>стимулююча</a:t>
            </a:r>
            <a:r>
              <a:rPr lang="uk-UA" sz="1700" dirty="0" smtClean="0"/>
              <a:t> </a:t>
            </a:r>
            <a:r>
              <a:rPr lang="uk-UA" sz="1700" dirty="0"/>
              <a:t>функція полягає у формуванні механізму, що мотивує і ефективно використовувати ресурси, і максимально задовольняти потреби споживачів;  </a:t>
            </a:r>
            <a:endParaRPr lang="uk-UA" sz="1700" dirty="0" smtClean="0"/>
          </a:p>
          <a:p>
            <a:pPr marL="0" indent="0">
              <a:buNone/>
            </a:pPr>
            <a:r>
              <a:rPr lang="uk-UA" sz="1700" b="1" dirty="0" smtClean="0"/>
              <a:t>соціальна</a:t>
            </a:r>
            <a:r>
              <a:rPr lang="uk-UA" sz="1700" dirty="0" smtClean="0"/>
              <a:t> </a:t>
            </a:r>
            <a:r>
              <a:rPr lang="uk-UA" sz="1700" dirty="0"/>
              <a:t>функція передбачає вироблення товарів і послуг, необхідних суспільству;  </a:t>
            </a:r>
            <a:endParaRPr lang="uk-UA" sz="1700" dirty="0" smtClean="0"/>
          </a:p>
          <a:p>
            <a:pPr marL="0" indent="0">
              <a:buNone/>
            </a:pPr>
            <a:r>
              <a:rPr lang="uk-UA" sz="1700" b="1" dirty="0" smtClean="0"/>
              <a:t>особистісна</a:t>
            </a:r>
            <a:r>
              <a:rPr lang="uk-UA" sz="1700" dirty="0" smtClean="0"/>
              <a:t> </a:t>
            </a:r>
            <a:r>
              <a:rPr lang="uk-UA" sz="1700" dirty="0"/>
              <a:t>функція зводиться до самореалізації підприємця, отримання задоволення від своєї діяльності. </a:t>
            </a:r>
          </a:p>
        </p:txBody>
      </p:sp>
    </p:spTree>
    <p:extLst>
      <p:ext uri="{BB962C8B-B14F-4D97-AF65-F5344CB8AC3E}">
        <p14:creationId xmlns:p14="http://schemas.microsoft.com/office/powerpoint/2010/main" val="369843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dirty="0"/>
              <a:t>5. Суб’єкти та </a:t>
            </a:r>
            <a:r>
              <a:rPr lang="uk-UA" dirty="0" smtClean="0"/>
              <a:t>об’єкти, види підприємницької </a:t>
            </a:r>
            <a:r>
              <a:rPr lang="uk-UA" dirty="0"/>
              <a:t>діяльності. </a:t>
            </a:r>
          </a:p>
        </p:txBody>
      </p:sp>
      <p:sp>
        <p:nvSpPr>
          <p:cNvPr id="3" name="Місце для вмісту 2"/>
          <p:cNvSpPr>
            <a:spLocks noGrp="1"/>
          </p:cNvSpPr>
          <p:nvPr>
            <p:ph sz="quarter" idx="1"/>
          </p:nvPr>
        </p:nvSpPr>
        <p:spPr>
          <a:xfrm>
            <a:off x="457200" y="1600200"/>
            <a:ext cx="8219256" cy="4873752"/>
          </a:xfrm>
        </p:spPr>
        <p:txBody>
          <a:bodyPr>
            <a:normAutofit fontScale="62500" lnSpcReduction="20000"/>
          </a:bodyPr>
          <a:lstStyle/>
          <a:p>
            <a:pPr marL="0" indent="0" algn="just">
              <a:buNone/>
            </a:pPr>
            <a:r>
              <a:rPr lang="uk-UA" dirty="0"/>
              <a:t>Суб’єкти підприємницької діяльності в Україні визначені Господарським кодексом (стаття 55). </a:t>
            </a:r>
            <a:endParaRPr lang="uk-UA" dirty="0" smtClean="0"/>
          </a:p>
          <a:p>
            <a:pPr marL="0" indent="0" algn="just">
              <a:buNone/>
            </a:pPr>
            <a:r>
              <a:rPr lang="uk-UA" dirty="0" smtClean="0"/>
              <a:t>Основним </a:t>
            </a:r>
            <a:r>
              <a:rPr lang="uk-UA" dirty="0"/>
              <a:t>діючим елементом у підприємництві є підприємець – </a:t>
            </a:r>
            <a:r>
              <a:rPr lang="uk-UA" b="1" dirty="0"/>
              <a:t>суб’єкт</a:t>
            </a:r>
            <a:r>
              <a:rPr lang="uk-UA" dirty="0"/>
              <a:t>, що знаходить і розвиває нові види економічної діяльності, методи виробництва, нові сфери застосування капіталу. </a:t>
            </a:r>
            <a:endParaRPr lang="uk-UA" dirty="0" smtClean="0"/>
          </a:p>
          <a:p>
            <a:pPr marL="0" indent="0" algn="just">
              <a:buNone/>
            </a:pPr>
            <a:r>
              <a:rPr lang="uk-UA" b="1" dirty="0" smtClean="0"/>
              <a:t>Суб’єктами </a:t>
            </a:r>
            <a:r>
              <a:rPr lang="uk-UA" b="1" dirty="0"/>
              <a:t>підприємницької діяльності в Україні можуть бути громадяни України, іноземці та особи без громадянства, які здійснюють господарську діяльність та зареєстровані відповідно до закону як підприємці.</a:t>
            </a:r>
            <a:r>
              <a:rPr lang="uk-UA" dirty="0"/>
              <a:t> </a:t>
            </a:r>
            <a:endParaRPr lang="uk-UA" dirty="0" smtClean="0"/>
          </a:p>
          <a:p>
            <a:pPr marL="0" indent="0" algn="just">
              <a:buNone/>
            </a:pPr>
            <a:r>
              <a:rPr lang="uk-UA" dirty="0"/>
              <a:t> </a:t>
            </a:r>
            <a:r>
              <a:rPr lang="uk-UA" dirty="0" smtClean="0"/>
              <a:t>   Іноземці </a:t>
            </a:r>
            <a:r>
              <a:rPr lang="uk-UA" dirty="0"/>
              <a:t>та особи без громадянства при здійсненні господарської діяльності в Україні користуються такими самими правами та мають такі самі обов’язки, як і громадяни України. </a:t>
            </a:r>
            <a:endParaRPr lang="uk-UA" dirty="0" smtClean="0"/>
          </a:p>
          <a:p>
            <a:pPr marL="0" indent="0" algn="just">
              <a:buNone/>
            </a:pPr>
            <a:r>
              <a:rPr lang="uk-UA" dirty="0"/>
              <a:t> </a:t>
            </a:r>
            <a:r>
              <a:rPr lang="uk-UA" dirty="0" smtClean="0"/>
              <a:t>     Громадянин </a:t>
            </a:r>
            <a:r>
              <a:rPr lang="uk-UA" dirty="0"/>
              <a:t>може здійснювати підприємницьку діяльність безпосередньо як підприємець або через приватне підприємство. що ним створюється; </a:t>
            </a:r>
            <a:r>
              <a:rPr lang="uk-UA" dirty="0" smtClean="0"/>
              <a:t>   самостійно </a:t>
            </a:r>
            <a:r>
              <a:rPr lang="uk-UA" dirty="0"/>
              <a:t>або спільно з іншими особами. </a:t>
            </a:r>
            <a:endParaRPr lang="uk-UA" dirty="0" smtClean="0"/>
          </a:p>
          <a:p>
            <a:pPr marL="0" indent="0" algn="just">
              <a:buNone/>
            </a:pPr>
            <a:r>
              <a:rPr lang="uk-UA" dirty="0" smtClean="0"/>
              <a:t>    Здійснення </a:t>
            </a:r>
            <a:r>
              <a:rPr lang="uk-UA" dirty="0"/>
              <a:t>підприємницької діяльності забороняється органам державної влади та органам місцевого самоврядування. Існують також обмеження щодо здійснення фізичними особами права на підприємницьку діяльність. Вона обмежується законом щодо депутатів, посадових і службових осіб органів державної влади та органів місцевого самоврядування. </a:t>
            </a:r>
            <a:endParaRPr lang="uk-UA" dirty="0" smtClean="0"/>
          </a:p>
          <a:p>
            <a:pPr marL="0" indent="0" algn="just">
              <a:buNone/>
            </a:pPr>
            <a:r>
              <a:rPr lang="uk-UA" dirty="0"/>
              <a:t> </a:t>
            </a:r>
            <a:r>
              <a:rPr lang="uk-UA" dirty="0" smtClean="0"/>
              <a:t>     До </a:t>
            </a:r>
            <a:r>
              <a:rPr lang="uk-UA" dirty="0"/>
              <a:t>того ж, забороняється займатися підприємницькою діяльністю військовослужбовцям, службовим особам органів внутрішніх справ, прокуратури, суду, органів державної безпеки України тощо.</a:t>
            </a:r>
          </a:p>
        </p:txBody>
      </p:sp>
    </p:spTree>
    <p:extLst>
      <p:ext uri="{BB962C8B-B14F-4D97-AF65-F5344CB8AC3E}">
        <p14:creationId xmlns:p14="http://schemas.microsoft.com/office/powerpoint/2010/main" val="2383115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95536" y="188640"/>
            <a:ext cx="8352928" cy="6408712"/>
          </a:xfrm>
        </p:spPr>
        <p:txBody>
          <a:bodyPr>
            <a:normAutofit fontScale="70000" lnSpcReduction="20000"/>
          </a:bodyPr>
          <a:lstStyle/>
          <a:p>
            <a:pPr algn="ctr"/>
            <a:endParaRPr lang="uk-UA" dirty="0" smtClean="0"/>
          </a:p>
          <a:p>
            <a:pPr algn="ctr"/>
            <a:endParaRPr lang="uk-UA" b="1" dirty="0"/>
          </a:p>
          <a:p>
            <a:pPr algn="ctr"/>
            <a:r>
              <a:rPr lang="uk-UA" b="1" dirty="0" smtClean="0"/>
              <a:t>Об'єктом </a:t>
            </a:r>
            <a:r>
              <a:rPr lang="uk-UA" b="1" dirty="0"/>
              <a:t>підприємництва </a:t>
            </a:r>
            <a:r>
              <a:rPr lang="uk-UA" dirty="0"/>
              <a:t>є певний вид виробничої і невиробничої діяльності. Це можуть бути промислове, сільськогосподарське або інше виробництво, торгівля в усіх її формах, посередництво, виконання певних робіт, інноваційна справа, операції з грошовими коштами або цінними паперами. Результат такої діяльності матеріалізується у вигляді продукції, наданих послуг, виконаних робіт, інформації.</a:t>
            </a:r>
          </a:p>
          <a:p>
            <a:pPr algn="ctr"/>
            <a:endParaRPr lang="uk-UA" dirty="0" smtClean="0"/>
          </a:p>
          <a:p>
            <a:pPr algn="ctr"/>
            <a:r>
              <a:rPr lang="uk-UA" dirty="0" smtClean="0"/>
              <a:t>Світовий </a:t>
            </a:r>
            <a:r>
              <a:rPr lang="uk-UA" dirty="0"/>
              <a:t>досвід господарювання свідчить про те, що підприємницьку діяльність можна здійснювати в будь-якій сфері національної економіки, крім тих, відсутність контролю за якими з боку держави може створювати небезпеку для суспільства, шкодитиме довкіллю, здоров'ю людей. Тому виготовленням зброї, військової техніки, грошових знаків, наркотичних засобів займаються лише державні підприємства.</a:t>
            </a:r>
          </a:p>
          <a:p>
            <a:pPr algn="ctr"/>
            <a:endParaRPr lang="uk-UA" dirty="0" smtClean="0"/>
          </a:p>
          <a:p>
            <a:pPr algn="ctr"/>
            <a:r>
              <a:rPr lang="uk-UA" dirty="0" smtClean="0"/>
              <a:t>В </a:t>
            </a:r>
            <a:r>
              <a:rPr lang="uk-UA" dirty="0"/>
              <a:t>українській державі багато видів підприємницької діяльності потребують ліцензування, тобто отримання спеціального дозволу на їх ведення в державних органах. Це стосується виробництва пива, вина, лікеро-горілчаних напоїв, тютюнових виробів, розвідки та експлуатації корисних копалин, виготовлення і реалізації медикаментів та хімічних речовин, ремонту спортивної, мисливської та інших видів зброї, здійснення медичної, ветеринарної та юридичної практики. Ліцензування цих видів підприємницької діяльності дає змогу державним органам їх контролювати і регулювати.</a:t>
            </a:r>
          </a:p>
          <a:p>
            <a:endParaRPr lang="uk-UA" dirty="0"/>
          </a:p>
        </p:txBody>
      </p:sp>
    </p:spTree>
    <p:extLst>
      <p:ext uri="{BB962C8B-B14F-4D97-AF65-F5344CB8AC3E}">
        <p14:creationId xmlns:p14="http://schemas.microsoft.com/office/powerpoint/2010/main" val="802822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
          </p:nvPr>
        </p:nvSpPr>
        <p:spPr>
          <a:xfrm>
            <a:off x="323850" y="333375"/>
            <a:ext cx="8208963" cy="6119813"/>
          </a:xfrm>
        </p:spPr>
        <p:txBody>
          <a:bodyPr>
            <a:normAutofit lnSpcReduction="10000"/>
          </a:bodyPr>
          <a:lstStyle/>
          <a:p>
            <a:pPr marL="0" indent="0" algn="ctr">
              <a:buNone/>
            </a:pPr>
            <a:r>
              <a:rPr lang="uk-UA" dirty="0"/>
              <a:t>Підприємницька діяльність різноманітна, як і людські потреби. Всі численні прояви підприємництва можна згрупувати таким чином: виробниче підприємництво, комерційне підприємництво, посередницьке підприємництво, фінансове підприємництво (в тому числі страхове підприємництво). </a:t>
            </a:r>
            <a:endParaRPr lang="uk-UA" dirty="0" smtClean="0"/>
          </a:p>
          <a:p>
            <a:pPr algn="just"/>
            <a:r>
              <a:rPr lang="uk-UA" b="1" dirty="0" smtClean="0"/>
              <a:t>Виробниче </a:t>
            </a:r>
            <a:r>
              <a:rPr lang="uk-UA" b="1" dirty="0"/>
              <a:t>підприємництво </a:t>
            </a:r>
            <a:r>
              <a:rPr lang="uk-UA" dirty="0"/>
              <a:t>– це будь-яка матеріальна, інтелектуальна, творча діяльність, яка пов’язана з виробництвом продукції, наданням послуг, створенням певних духовних цінностей. Виробниче підприємництво належить до найбільш суспільно необхідних і водночас найскладніших видів </a:t>
            </a:r>
            <a:r>
              <a:rPr lang="uk-UA" dirty="0" smtClean="0"/>
              <a:t>підприємництва. </a:t>
            </a:r>
            <a:r>
              <a:rPr lang="uk-UA" dirty="0"/>
              <a:t>Воно не приносить прибуток так швидко, як інші види бізнесу, його прибутковість зазвичай становить лише 10-12%. У зв’язку з цим воно не є аж надто привабливим для започаткування підприємницької діяльності. </a:t>
            </a:r>
          </a:p>
        </p:txBody>
      </p:sp>
    </p:spTree>
    <p:extLst>
      <p:ext uri="{BB962C8B-B14F-4D97-AF65-F5344CB8AC3E}">
        <p14:creationId xmlns:p14="http://schemas.microsoft.com/office/powerpoint/2010/main" val="1055647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188640"/>
            <a:ext cx="8424936" cy="6336704"/>
          </a:xfrm>
        </p:spPr>
        <p:txBody>
          <a:bodyPr/>
          <a:lstStyle/>
          <a:p>
            <a:pPr marL="0" indent="0" algn="just">
              <a:buNone/>
            </a:pPr>
            <a:r>
              <a:rPr lang="uk-UA" b="1" dirty="0"/>
              <a:t>Комерційне підприємництво </a:t>
            </a:r>
            <a:r>
              <a:rPr lang="uk-UA" dirty="0"/>
              <a:t>– діяльність, пов’язана з операціями та угодами з купівлі-продажу товарів і послуг. В цьому бізнесі підприємець виступає в ролі торговця, комерсанта, який купує товари для подальшого перепродажу. Товар </a:t>
            </a:r>
            <a:r>
              <a:rPr lang="uk-UA" dirty="0" err="1"/>
              <a:t>закуповується</a:t>
            </a:r>
            <a:r>
              <a:rPr lang="uk-UA" dirty="0"/>
              <a:t> за оптовими (гуртовими) цінами, а продається − за вищими, договірними. Завдяки різниці цін підприємець створює для себе прибуток і покриває витрати, пов’язані з реалізацією товару. Комерційне підприємництво отримало найбільший розвиток в Україні (як і в інших постсоціалістичних країнах) у перші роки переходу до ринку, тому що вкладений капітал повертається швидше і цей вид підприємництва характеризується відносно високою прибутковістю (20−30% і навіть більше).</a:t>
            </a:r>
          </a:p>
        </p:txBody>
      </p:sp>
    </p:spTree>
    <p:extLst>
      <p:ext uri="{BB962C8B-B14F-4D97-AF65-F5344CB8AC3E}">
        <p14:creationId xmlns:p14="http://schemas.microsoft.com/office/powerpoint/2010/main" val="1651935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95536" y="188640"/>
            <a:ext cx="8280920" cy="6408712"/>
          </a:xfrm>
        </p:spPr>
        <p:txBody>
          <a:bodyPr/>
          <a:lstStyle/>
          <a:p>
            <a:pPr algn="ctr"/>
            <a:endParaRPr lang="uk-UA" b="1" dirty="0" smtClean="0"/>
          </a:p>
          <a:p>
            <a:pPr algn="ctr"/>
            <a:endParaRPr lang="uk-UA" b="1" dirty="0"/>
          </a:p>
          <a:p>
            <a:pPr algn="ctr"/>
            <a:endParaRPr lang="uk-UA" b="1" dirty="0" smtClean="0"/>
          </a:p>
          <a:p>
            <a:pPr algn="ctr"/>
            <a:r>
              <a:rPr lang="uk-UA" b="1" dirty="0" smtClean="0"/>
              <a:t>Фінансове </a:t>
            </a:r>
            <a:r>
              <a:rPr lang="uk-UA" b="1" dirty="0"/>
              <a:t>підприємництво </a:t>
            </a:r>
            <a:r>
              <a:rPr lang="uk-UA" dirty="0"/>
              <a:t>− це особливий вид комерційної діяльності, пов’язаний з купівлею-продажем національної та іноземної валют, цінних паперів, а також із обслуговуванням розрахункових операцій. Підприємець купує ці фінансові ресурси у їх власників, а потім з вигодою для себе перепродає покупцям або дає в борг за певну плату. Різниця між цінами купівлі та продажу грошових ресурсів становить маржу фінансового підприємця. З цієї різниці покриваються витрати та формується прибуток.</a:t>
            </a:r>
          </a:p>
        </p:txBody>
      </p:sp>
    </p:spTree>
    <p:extLst>
      <p:ext uri="{BB962C8B-B14F-4D97-AF65-F5344CB8AC3E}">
        <p14:creationId xmlns:p14="http://schemas.microsoft.com/office/powerpoint/2010/main" val="1966855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188640"/>
            <a:ext cx="8208912" cy="6264696"/>
          </a:xfrm>
        </p:spPr>
        <p:txBody>
          <a:bodyPr>
            <a:normAutofit fontScale="92500" lnSpcReduction="10000"/>
          </a:bodyPr>
          <a:lstStyle/>
          <a:p>
            <a:pPr algn="ctr"/>
            <a:r>
              <a:rPr lang="uk-UA" dirty="0"/>
              <a:t>У ХХІ ст. в Україні набуває популярності </a:t>
            </a:r>
            <a:r>
              <a:rPr lang="uk-UA" b="1" dirty="0"/>
              <a:t>соціальне підприємництво</a:t>
            </a:r>
            <a:r>
              <a:rPr lang="uk-UA" dirty="0"/>
              <a:t>, націлене на пом’якшення або розв’язання соціальних проблем. Основні характеристики такої діяльності: позитивні соціальні результати, </a:t>
            </a:r>
            <a:r>
              <a:rPr lang="uk-UA" dirty="0" err="1"/>
              <a:t>інноваційність</a:t>
            </a:r>
            <a:r>
              <a:rPr lang="uk-UA" dirty="0"/>
              <a:t>, </a:t>
            </a:r>
            <a:r>
              <a:rPr lang="uk-UA" dirty="0" err="1"/>
              <a:t>самоокуповування</a:t>
            </a:r>
            <a:r>
              <a:rPr lang="uk-UA" dirty="0"/>
              <a:t> та фінансова стійкість (здатність розв’язувати соціальні проблеми до тих пір, поки це необхідно, але завдяки доходам від власної підприємницької діяльності). </a:t>
            </a:r>
            <a:endParaRPr lang="uk-UA" dirty="0" smtClean="0"/>
          </a:p>
          <a:p>
            <a:pPr marL="0" indent="0" algn="just">
              <a:buNone/>
            </a:pPr>
            <a:r>
              <a:rPr lang="uk-UA" b="1" dirty="0"/>
              <a:t>Соціально-орієнтовані підприємства </a:t>
            </a:r>
            <a:r>
              <a:rPr lang="uk-UA" dirty="0"/>
              <a:t>пропонують можливості для створення робочих місць, нових форм підприємництва та зайнятості, допомагають подолати соціальну ізольованість людям з обмеженими фізичними та психічними можливостями, тим, хто був безробітним протягом тривалого часу, представникам груп ризику. Соціальне підприємництво сприяє розвитку широкого спектра соціальних послуг, необхідних суспільству, але якими не прагне займатися звичайний бізнес (малоприбуткові, непрестижні або потребують спеціальної професійної підготовки).</a:t>
            </a:r>
          </a:p>
        </p:txBody>
      </p:sp>
    </p:spTree>
    <p:extLst>
      <p:ext uri="{BB962C8B-B14F-4D97-AF65-F5344CB8AC3E}">
        <p14:creationId xmlns:p14="http://schemas.microsoft.com/office/powerpoint/2010/main" val="4265959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solidFill>
                  <a:schemeClr val="accent2">
                    <a:lumMod val="50000"/>
                  </a:schemeClr>
                </a:solidFill>
              </a:rPr>
              <a:t>Історичний розвиток поняття «підприємництво».</a:t>
            </a:r>
          </a:p>
        </p:txBody>
      </p:sp>
      <p:sp>
        <p:nvSpPr>
          <p:cNvPr id="3" name="Місце для вмісту 2"/>
          <p:cNvSpPr>
            <a:spLocks noGrp="1"/>
          </p:cNvSpPr>
          <p:nvPr>
            <p:ph sz="quarter" idx="1"/>
          </p:nvPr>
        </p:nvSpPr>
        <p:spPr>
          <a:xfrm>
            <a:off x="457200" y="1600200"/>
            <a:ext cx="8147248" cy="4873752"/>
          </a:xfrm>
        </p:spPr>
        <p:txBody>
          <a:bodyPr>
            <a:normAutofit fontScale="40000" lnSpcReduction="20000"/>
          </a:bodyPr>
          <a:lstStyle/>
          <a:p>
            <a:pPr marL="0" indent="0" algn="just">
              <a:buNone/>
            </a:pPr>
            <a:r>
              <a:rPr lang="uk-UA" sz="3600" dirty="0"/>
              <a:t>Перші спроби систематичного теоретичного осмислення підприємництва беруть свій початок із </a:t>
            </a:r>
            <a:r>
              <a:rPr lang="en-US" sz="3600" dirty="0"/>
              <a:t>XVII </a:t>
            </a:r>
            <a:r>
              <a:rPr lang="uk-UA" sz="3600" dirty="0"/>
              <a:t>ст., хоча співтовариства підприємств, які складалися з ремісників, купців, лихварів, з'явилися значно раніше. Первісне поняття "підприємець" (</a:t>
            </a:r>
            <a:r>
              <a:rPr lang="uk-UA" sz="3600" dirty="0" err="1"/>
              <a:t>фр</a:t>
            </a:r>
            <a:r>
              <a:rPr lang="uk-UA" sz="3600" dirty="0"/>
              <a:t>. е</a:t>
            </a:r>
            <a:r>
              <a:rPr lang="en-US" sz="3600" dirty="0" err="1"/>
              <a:t>nterpreneur</a:t>
            </a:r>
            <a:r>
              <a:rPr lang="en-US" sz="3600" dirty="0"/>
              <a:t>) </a:t>
            </a:r>
            <a:r>
              <a:rPr lang="uk-UA" sz="3600" dirty="0"/>
              <a:t>до наукового обігу ввів англійський економіст Річард </a:t>
            </a:r>
            <a:r>
              <a:rPr lang="uk-UA" sz="3600" dirty="0" err="1"/>
              <a:t>Кантільон</a:t>
            </a:r>
            <a:r>
              <a:rPr lang="uk-UA" sz="3600" dirty="0"/>
              <a:t>, який зробив систематизований аналіз підприємництва. Він визначав підприємця як людину, яка за певну ціну купує засоби виробництва, аби виробити продукцію і продати її з метою одержання доходів, і яка, беручи на себе зобов'язання з витрат, не знає, за якими цінами може бути здійснена реалізація. До підприємців він зараховував людей з нефіксованими прибутками (ремісників, купців, селян та ін.), тобто тих, хто був зайнятий економічною діяльністю в умовах нестабільності та непередбаченості цін. Тому головною рисою підприємця </a:t>
            </a:r>
            <a:r>
              <a:rPr lang="uk-UA" sz="3600" dirty="0" err="1"/>
              <a:t>Кантільон</a:t>
            </a:r>
            <a:r>
              <a:rPr lang="uk-UA" sz="3600" dirty="0"/>
              <a:t> і вважав готовність до ризику.</a:t>
            </a:r>
          </a:p>
          <a:p>
            <a:pPr marL="0" indent="0" algn="just">
              <a:buNone/>
            </a:pPr>
            <a:r>
              <a:rPr lang="uk-UA" sz="3600" dirty="0"/>
              <a:t>Вагомий внесок у дослідження феномену підприємництва протягом </a:t>
            </a:r>
            <a:r>
              <a:rPr lang="en-US" sz="3600" dirty="0"/>
              <a:t>XVIII - XIX </a:t>
            </a:r>
            <a:r>
              <a:rPr lang="uk-UA" sz="3600" dirty="0"/>
              <a:t>ст. зробили відомі західні економісти А. Сміт, Ж.-Б. Сей, </a:t>
            </a:r>
            <a:r>
              <a:rPr lang="uk-UA" sz="3600" dirty="0" smtClean="0"/>
              <a:t>Альфред Маршалл</a:t>
            </a:r>
            <a:r>
              <a:rPr lang="uk-UA" sz="3600" dirty="0"/>
              <a:t>, </a:t>
            </a:r>
            <a:r>
              <a:rPr lang="uk-UA" sz="3600" dirty="0" smtClean="0"/>
              <a:t>Йозеф </a:t>
            </a:r>
            <a:r>
              <a:rPr lang="uk-UA" sz="3600" dirty="0" err="1"/>
              <a:t>Шумпетер</a:t>
            </a:r>
            <a:r>
              <a:rPr lang="uk-UA" sz="3600" dirty="0"/>
              <a:t> та ін.</a:t>
            </a:r>
          </a:p>
          <a:p>
            <a:pPr marL="0" indent="0" algn="just">
              <a:buNone/>
            </a:pPr>
            <a:r>
              <a:rPr lang="uk-UA" sz="3600" dirty="0"/>
              <a:t>Адам Сміт перебував під сильним впливом Річарда </a:t>
            </a:r>
            <a:r>
              <a:rPr lang="uk-UA" sz="3600" dirty="0" err="1"/>
              <a:t>Кантільона</a:t>
            </a:r>
            <a:r>
              <a:rPr lang="uk-UA" sz="3600" dirty="0"/>
              <a:t> і фізіократів. Він багато говорив про роботодавців, </a:t>
            </a:r>
            <a:r>
              <a:rPr lang="uk-UA" sz="3600" dirty="0" smtClean="0"/>
              <a:t>майстрів </a:t>
            </a:r>
            <a:r>
              <a:rPr lang="uk-UA" sz="3600" dirty="0"/>
              <a:t>купців і підприємців, але не приділяв уваги бізнесменам, які відігравали, на диво, незначну роль у його аналізі економічних процесів, до того ж складається враження, що Сміт вважав ці процеси такими, що </a:t>
            </a:r>
            <a:r>
              <a:rPr lang="uk-UA" sz="3600" dirty="0" err="1"/>
              <a:t>самоініціюються</a:t>
            </a:r>
            <a:r>
              <a:rPr lang="uk-UA" sz="3600" dirty="0"/>
              <a:t> та само-підтримуються. Адам Сміт відрізнявся схильністю до переоцінки значення праці і недооцінки бізнесу, в межах якого здійснювалася праця. Він намагався поставити знак рівності між власниками капіталу та бізнесменами і був твердо переконаний, що за наявності капіталу, праці й сировини бізнес виникає спонтанно. Підприємець, за висловом Адама Сміта, є власником, який іде на економічний ризик заради реалізації певної комерційної ідеї та отримання прибутку. Підприємець планує та організовує виробництво і розпоряджається його результатами.</a:t>
            </a:r>
          </a:p>
          <a:p>
            <a:endParaRPr lang="uk-UA" dirty="0"/>
          </a:p>
        </p:txBody>
      </p:sp>
    </p:spTree>
    <p:extLst>
      <p:ext uri="{BB962C8B-B14F-4D97-AF65-F5344CB8AC3E}">
        <p14:creationId xmlns:p14="http://schemas.microsoft.com/office/powerpoint/2010/main" val="215893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6. Рушійні сили підприємництва.</a:t>
            </a:r>
            <a:br>
              <a:rPr lang="uk-UA" dirty="0"/>
            </a:br>
            <a:endParaRPr lang="uk-UA" dirty="0"/>
          </a:p>
        </p:txBody>
      </p:sp>
      <p:pic>
        <p:nvPicPr>
          <p:cNvPr id="4" name="Місце для вмісту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9512" y="1772816"/>
            <a:ext cx="8265182" cy="2969046"/>
          </a:xfrm>
        </p:spPr>
      </p:pic>
    </p:spTree>
    <p:extLst>
      <p:ext uri="{BB962C8B-B14F-4D97-AF65-F5344CB8AC3E}">
        <p14:creationId xmlns:p14="http://schemas.microsoft.com/office/powerpoint/2010/main" val="2623249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332656"/>
            <a:ext cx="8352928" cy="6120680"/>
          </a:xfrm>
        </p:spPr>
        <p:txBody>
          <a:bodyPr>
            <a:normAutofit fontScale="85000" lnSpcReduction="20000"/>
          </a:bodyPr>
          <a:lstStyle/>
          <a:p>
            <a:pPr marL="0" indent="0" algn="just">
              <a:buNone/>
            </a:pPr>
            <a:r>
              <a:rPr lang="uk-UA" b="1" dirty="0"/>
              <a:t>С</a:t>
            </a:r>
            <a:r>
              <a:rPr lang="uk-UA" b="1" dirty="0" smtClean="0"/>
              <a:t>уперечності</a:t>
            </a:r>
            <a:r>
              <a:rPr lang="uk-UA" dirty="0" smtClean="0"/>
              <a:t> </a:t>
            </a:r>
            <a:r>
              <a:rPr lang="uk-UA" dirty="0"/>
              <a:t>- рушійна сила будь-якого розвитку, в тому числі й підприємництва. Суперечність між продуктивними силами і виробничими відносинами - найбільш загальна суперечність економічної системи суспільства і підприємництва, що містять у собі цілу систему суперечностей, які виникають між різними їх елементами (між виробництвом і споживанням, зростанням потреб і можливістю задоволення їх, між різними формами власності, інтересами, попитом і пропозицією, технікою і технологією, робочою силою і засобами виробництва).</a:t>
            </a:r>
          </a:p>
          <a:p>
            <a:pPr marL="0" indent="0">
              <a:buNone/>
            </a:pPr>
            <a:r>
              <a:rPr lang="uk-UA" dirty="0"/>
              <a:t>Як рушійна сила підприємництва, суперечності водночас самі потребують розв'язання, оскільки, нагромаджуючись до "критичної маси", вони можуть виплеснутися у вигляді різних криз</a:t>
            </a:r>
            <a:r>
              <a:rPr lang="uk-UA" dirty="0" smtClean="0"/>
              <a:t>.</a:t>
            </a:r>
          </a:p>
          <a:p>
            <a:pPr marL="0" indent="0" algn="just">
              <a:buNone/>
            </a:pPr>
            <a:r>
              <a:rPr lang="uk-UA" dirty="0" smtClean="0"/>
              <a:t> </a:t>
            </a:r>
            <a:r>
              <a:rPr lang="uk-UA" dirty="0"/>
              <a:t>Формою розв'язання суперечностей, як </a:t>
            </a:r>
            <a:r>
              <a:rPr lang="uk-UA" dirty="0" smtClean="0"/>
              <a:t>внутрішніх чинників </a:t>
            </a:r>
            <a:r>
              <a:rPr lang="uk-UA" dirty="0"/>
              <a:t>саморозвитку економічних процесів і явиш, виступає підприємництво, яке є системним явищем і має власні внутрішні імпульси розвитку (конкуренція), систему забезпечення і відтворення (прямі зв'язки суб'єктів ділових відносин), інфраструктуру (біржі, банки, інформаційні системи, консалтингові та аудиторські компанії, навчальні заклади тощо), систему управління (менеджмент), систему вивчення контрагентів (маркетинг), систему оцінки діяльності (гроші). Отже, володіючи власною внутрішньою логікою і здатністю до саморозвитку, підприємництво саме по собі стає рушійною силою.</a:t>
            </a:r>
          </a:p>
          <a:p>
            <a:pPr algn="just"/>
            <a:endParaRPr lang="uk-UA" dirty="0"/>
          </a:p>
        </p:txBody>
      </p:sp>
    </p:spTree>
    <p:extLst>
      <p:ext uri="{BB962C8B-B14F-4D97-AF65-F5344CB8AC3E}">
        <p14:creationId xmlns:p14="http://schemas.microsoft.com/office/powerpoint/2010/main" val="2239481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260648"/>
            <a:ext cx="7601272" cy="6213304"/>
          </a:xfrm>
        </p:spPr>
        <p:txBody>
          <a:bodyPr>
            <a:normAutofit lnSpcReduction="10000"/>
          </a:bodyPr>
          <a:lstStyle/>
          <a:p>
            <a:pPr algn="ctr"/>
            <a:r>
              <a:rPr lang="uk-UA" dirty="0"/>
              <a:t>Прагнення до створення матеріальних та духовних благ, до збільшення багатства також є рушійною силою підприємництва, тому що задовольняє </a:t>
            </a:r>
            <a:r>
              <a:rPr lang="uk-UA" b="1" dirty="0"/>
              <a:t>потреби</a:t>
            </a:r>
            <a:r>
              <a:rPr lang="uk-UA" dirty="0"/>
              <a:t> не тільки самого підприємця, а й суспільства. </a:t>
            </a:r>
            <a:r>
              <a:rPr lang="uk-UA" b="1" dirty="0"/>
              <a:t>Потреби</a:t>
            </a:r>
            <a:r>
              <a:rPr lang="uk-UA" dirty="0"/>
              <a:t> мають здатність випереджати рівень виробництва. Це пояснюється тим, що розвиток суспільства, а отже, і підприємництва, породжує такі потреби, які не можуть бути задоволеними наявними продуктивними силами. Зростання цих потреб наштовхується на вузькі рамки можливостей задоволення їх, </a:t>
            </a:r>
            <a:r>
              <a:rPr lang="uk-UA" dirty="0" err="1"/>
              <a:t>шо</a:t>
            </a:r>
            <a:r>
              <a:rPr lang="uk-UA" dirty="0"/>
              <a:t> зумовлює потребу в нових продуктивних силах (технології, техніці, впровадженні нових професій і т. ін.). Отже, потреби виступають рушійною силою як суспільства в цілому, так і підприємництва зокрема.</a:t>
            </a:r>
          </a:p>
        </p:txBody>
      </p:sp>
    </p:spTree>
    <p:extLst>
      <p:ext uri="{BB962C8B-B14F-4D97-AF65-F5344CB8AC3E}">
        <p14:creationId xmlns:p14="http://schemas.microsoft.com/office/powerpoint/2010/main" val="1657998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404664"/>
            <a:ext cx="8280920" cy="6120680"/>
          </a:xfrm>
        </p:spPr>
        <p:txBody>
          <a:bodyPr>
            <a:normAutofit fontScale="92500" lnSpcReduction="10000"/>
          </a:bodyPr>
          <a:lstStyle/>
          <a:p>
            <a:pPr marL="0" indent="0" algn="just">
              <a:buNone/>
            </a:pPr>
            <a:r>
              <a:rPr lang="uk-UA" b="1" dirty="0"/>
              <a:t>Економічний інтерес </a:t>
            </a:r>
            <a:r>
              <a:rPr lang="uk-UA" dirty="0"/>
              <a:t>- це форма реалізації потреби, а також користь, вигода, яка досягається в процесі реалізації економічних відносин. Якщо економічні відносини не реалізують економічних інтересів, суб'єкти господарювання намагаються досягти своєї вигоди поза діючими економічними відносинами (порушують закони, розвивають тіньову економіку тощо).</a:t>
            </a:r>
          </a:p>
          <a:p>
            <a:pPr marL="0" indent="0" algn="ctr">
              <a:buNone/>
            </a:pPr>
            <a:r>
              <a:rPr lang="uk-UA" dirty="0"/>
              <a:t>Особистий економічний інтерес надзвичайно багатогранний, варіативний, як і потреби, що лежать у його основі. Людина є носієм усіх економічних інтересів - особистого, колективного, суспільного, групового, сімейного і т. ін. Через особистий економічний інтерес можна реалізувати інтерес сім'ї, колективу, суспільства, ефективно розв'язувати суперечності між ними. Особистий інтерес являє собою усвідомлене відображення об'єктивних економічних відносин у діяльності суб'єктів підприємництва. Ігнорування його є основним гальмом розвитку підприємництва. Реалізувати свій інтерес людина може лише включившись у суспільне виробництво.</a:t>
            </a:r>
          </a:p>
          <a:p>
            <a:endParaRPr lang="uk-UA" dirty="0"/>
          </a:p>
        </p:txBody>
      </p:sp>
    </p:spTree>
    <p:extLst>
      <p:ext uri="{BB962C8B-B14F-4D97-AF65-F5344CB8AC3E}">
        <p14:creationId xmlns:p14="http://schemas.microsoft.com/office/powerpoint/2010/main" val="3852505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sz="quarter" idx="1"/>
          </p:nvPr>
        </p:nvSpPr>
        <p:spPr>
          <a:xfrm>
            <a:off x="323528" y="188640"/>
            <a:ext cx="8424936" cy="6336704"/>
          </a:xfrm>
        </p:spPr>
        <p:txBody>
          <a:bodyPr>
            <a:normAutofit fontScale="92500"/>
          </a:bodyPr>
          <a:lstStyle/>
          <a:p>
            <a:pPr marL="0" indent="0" algn="just">
              <a:buNone/>
            </a:pPr>
            <a:r>
              <a:rPr lang="uk-UA" b="1" dirty="0"/>
              <a:t>Економічна конкуренція </a:t>
            </a:r>
            <a:r>
              <a:rPr lang="uk-UA" dirty="0"/>
              <a:t>- це суперництво, змагання за досягнення найкращих результатів, економічна боротьба між фірмами (підприємцями) за найбільш вигідні умови виробництва та збуту товарів. </a:t>
            </a:r>
            <a:endParaRPr lang="uk-UA" dirty="0" smtClean="0"/>
          </a:p>
          <a:p>
            <a:pPr marL="0" indent="0" algn="just">
              <a:buNone/>
            </a:pPr>
            <a:r>
              <a:rPr lang="uk-UA" dirty="0" smtClean="0"/>
              <a:t>Економічна </a:t>
            </a:r>
            <a:r>
              <a:rPr lang="uk-UA" dirty="0"/>
              <a:t>конкуренція - це суперництво між підприємцями щодо задоволення власних інтересів, пов'язаних із продажем виробленої продукції, виконанням робіт, наданням послуг одним і тим самим споживачам. У своєму прагненні до задоволення запитів споживачів підприємець реалізує власний економічний інтерес лише вступаючи в змагання за споживача, намагаючись виштовхнути свого суперника зі сфери виробництва. Конкуренція є об'єктивною закономірністю становлення і розвитку підприємництва, важливою передумовою впорядкування цін, а також сприяє витісненню із виробництва неефективних підприємств, раціональному перегрупуванню ресурсів, захищає споживача від диктату виробників.</a:t>
            </a:r>
          </a:p>
        </p:txBody>
      </p:sp>
    </p:spTree>
    <p:extLst>
      <p:ext uri="{BB962C8B-B14F-4D97-AF65-F5344CB8AC3E}">
        <p14:creationId xmlns:p14="http://schemas.microsoft.com/office/powerpoint/2010/main" val="2044791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
          </p:nvPr>
        </p:nvSpPr>
        <p:spPr>
          <a:xfrm>
            <a:off x="323850" y="188913"/>
            <a:ext cx="7600950" cy="6284912"/>
          </a:xfrm>
        </p:spPr>
        <p:txBody>
          <a:bodyPr>
            <a:normAutofit lnSpcReduction="10000"/>
          </a:bodyPr>
          <a:lstStyle/>
          <a:p>
            <a:r>
              <a:rPr lang="uk-UA" b="1" dirty="0"/>
              <a:t>Економічний ризик - це ймовірність, яка вимірює можливі зміни, а також породжену невизначеність, які можуть вплинути на результати діяльності компанії або результати інвестицій. Через ці ризики результат може змінюватися з часом.</a:t>
            </a:r>
            <a:endParaRPr lang="uk-UA" dirty="0"/>
          </a:p>
          <a:p>
            <a:r>
              <a:rPr lang="uk-UA" dirty="0"/>
              <a:t>Економічний ризик - це ймовірність, або кілька, що відображає можливі коливання, які можуть мати місце в різних сценаріях, з якими взаємодіє компанія. Таким чином, економічний ризик вимірює невизначеність, породжену різними можливими подіями, які можуть відбутися з часом, що може мати прямий вплив на компанію. Важливість вимірювання цього ризику полягає в тому, що звіт про прибутки та збитки залежить від цих ризиків.</a:t>
            </a:r>
          </a:p>
          <a:p>
            <a:endParaRPr lang="uk-UA" dirty="0"/>
          </a:p>
        </p:txBody>
      </p:sp>
    </p:spTree>
    <p:extLst>
      <p:ext uri="{BB962C8B-B14F-4D97-AF65-F5344CB8AC3E}">
        <p14:creationId xmlns:p14="http://schemas.microsoft.com/office/powerpoint/2010/main" val="1464685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1301006"/>
          </a:xfrm>
        </p:spPr>
        <p:txBody>
          <a:bodyPr>
            <a:normAutofit fontScale="90000"/>
          </a:bodyPr>
          <a:lstStyle/>
          <a:p>
            <a:pPr algn="ctr"/>
            <a:r>
              <a:rPr lang="uk-UA" dirty="0"/>
              <a:t>7. Обмеження у здійснені підприємницької діяльності. </a:t>
            </a:r>
            <a:br>
              <a:rPr lang="uk-UA" dirty="0"/>
            </a:br>
            <a:endParaRPr lang="uk-UA" dirty="0"/>
          </a:p>
        </p:txBody>
      </p:sp>
      <p:sp>
        <p:nvSpPr>
          <p:cNvPr id="3" name="Місце для вмісту 2"/>
          <p:cNvSpPr>
            <a:spLocks noGrp="1"/>
          </p:cNvSpPr>
          <p:nvPr>
            <p:ph sz="quarter" idx="1"/>
          </p:nvPr>
        </p:nvSpPr>
        <p:spPr>
          <a:xfrm>
            <a:off x="457200" y="1600200"/>
            <a:ext cx="8075240" cy="4873752"/>
          </a:xfrm>
        </p:spPr>
        <p:txBody>
          <a:bodyPr>
            <a:normAutofit fontScale="92500" lnSpcReduction="10000"/>
          </a:bodyPr>
          <a:lstStyle/>
          <a:p>
            <a:pPr marL="0" indent="0" algn="ctr" fontAlgn="base">
              <a:buNone/>
            </a:pPr>
            <a:r>
              <a:rPr lang="uk-UA" dirty="0" smtClean="0"/>
              <a:t>Підприємництво - це самостійна, ініціативна, систематична, на власний ризик господарська діяльність, що здійснюється суб'єктами господарювання (підприємцями) з метою досягнення економічних і соціальних результатів та одержання прибутку.</a:t>
            </a:r>
          </a:p>
          <a:p>
            <a:pPr marL="0" indent="0" algn="ctr" fontAlgn="base">
              <a:buNone/>
            </a:pPr>
            <a:r>
              <a:rPr lang="uk-UA" dirty="0" smtClean="0"/>
              <a:t>Підприємці </a:t>
            </a:r>
            <a:r>
              <a:rPr lang="uk-UA" dirty="0"/>
              <a:t>мають право без обмежень самостійно здійснювати будь-яку підприємницьку діяльність, яка не заборонена законом.</a:t>
            </a:r>
          </a:p>
          <a:p>
            <a:pPr marL="0" indent="0" algn="ctr" fontAlgn="base">
              <a:buNone/>
            </a:pPr>
            <a:r>
              <a:rPr lang="uk-UA" dirty="0"/>
              <a:t>У той же час, законом можуть встановлюватися особливості здійснення окремих видів підприємництва.</a:t>
            </a:r>
          </a:p>
          <a:p>
            <a:pPr marL="0" indent="0" algn="ctr" fontAlgn="base">
              <a:buNone/>
            </a:pPr>
            <a:r>
              <a:rPr lang="uk-UA" dirty="0"/>
              <a:t>Право на здійснення підприємницької діяльності, не забороненої законом, має фізична особа з повною цивільною дієздатністю</a:t>
            </a:r>
            <a:r>
              <a:rPr lang="uk-UA" dirty="0" smtClean="0"/>
              <a:t>. Обмеження </a:t>
            </a:r>
            <a:r>
              <a:rPr lang="uk-UA" dirty="0"/>
              <a:t>права фізичної особи на здійснення підприємницької діяльності встановлюються Конституцією України та законом.</a:t>
            </a:r>
          </a:p>
          <a:p>
            <a:pPr algn="ctr"/>
            <a:endParaRPr lang="uk-UA" dirty="0"/>
          </a:p>
        </p:txBody>
      </p:sp>
    </p:spTree>
    <p:extLst>
      <p:ext uri="{BB962C8B-B14F-4D97-AF65-F5344CB8AC3E}">
        <p14:creationId xmlns:p14="http://schemas.microsoft.com/office/powerpoint/2010/main" val="138747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251520" y="260648"/>
            <a:ext cx="8280920" cy="6264696"/>
          </a:xfrm>
        </p:spPr>
        <p:txBody>
          <a:bodyPr>
            <a:normAutofit fontScale="85000" lnSpcReduction="20000"/>
          </a:bodyPr>
          <a:lstStyle/>
          <a:p>
            <a:pPr marL="0" indent="0" algn="ctr" fontAlgn="base">
              <a:buNone/>
            </a:pPr>
            <a:r>
              <a:rPr lang="uk-UA" b="1" dirty="0"/>
              <a:t>Види обмеження господарської діяльності</a:t>
            </a:r>
          </a:p>
          <a:p>
            <a:pPr fontAlgn="base"/>
            <a:r>
              <a:rPr lang="uk-UA" dirty="0"/>
              <a:t>Обмеження підприємницької діяльності встановлюються виключно </a:t>
            </a:r>
            <a:r>
              <a:rPr lang="uk-UA" dirty="0" err="1"/>
              <a:t>законом.Їх</a:t>
            </a:r>
            <a:r>
              <a:rPr lang="uk-UA" dirty="0"/>
              <a:t> можна умовно поділити на кілька видів:</a:t>
            </a:r>
          </a:p>
          <a:p>
            <a:pPr fontAlgn="base"/>
            <a:r>
              <a:rPr lang="uk-UA" dirty="0"/>
              <a:t>Обмеження займатися підприємницькою діяльністю певним категоріям осіб (державні службовці, військовослужбовці, представники місцевих органів самоврядування, особи, обмежені в праві займатися певним видом діяльності за вироком суду і т.д.);</a:t>
            </a:r>
          </a:p>
          <a:p>
            <a:pPr fontAlgn="base"/>
            <a:r>
              <a:rPr lang="uk-UA" dirty="0"/>
              <a:t>Обмеження, пов'язані з монополією держави на деяку діяльність (виготовлення і реалізація наркотичних речовин, зброї, видобуток деяких корисних копалин і т.д.);</a:t>
            </a:r>
          </a:p>
          <a:p>
            <a:pPr fontAlgn="base"/>
            <a:r>
              <a:rPr lang="uk-UA" dirty="0"/>
              <a:t>Обмеження, пов'язані з організаційно-правовою формою (наприклад, ломбарди можуть існувати тільки у вигляді повних товариств);</a:t>
            </a:r>
          </a:p>
          <a:p>
            <a:pPr fontAlgn="base"/>
            <a:r>
              <a:rPr lang="uk-UA" dirty="0"/>
              <a:t>Обмеження, пов'язані з розміром статутного капіталу (наприклад, мінімальний розмір статутного капіталу передбачений для акціонерних товариств);</a:t>
            </a:r>
          </a:p>
          <a:p>
            <a:pPr fontAlgn="base"/>
            <a:r>
              <a:rPr lang="uk-UA" dirty="0"/>
              <a:t>Заняття певними видами економічної діяльності можливо тільки за умови отримання ліцензії на право здійснювати цю діяльність (банківська справа, фінансові послуги, будівництво, освіту та багато інших).</a:t>
            </a:r>
          </a:p>
          <a:p>
            <a:endParaRPr lang="uk-UA" dirty="0"/>
          </a:p>
        </p:txBody>
      </p:sp>
    </p:spTree>
    <p:extLst>
      <p:ext uri="{BB962C8B-B14F-4D97-AF65-F5344CB8AC3E}">
        <p14:creationId xmlns:p14="http://schemas.microsoft.com/office/powerpoint/2010/main" val="29829719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8. Поняття підприємницького середовища та його складові елементи</a:t>
            </a:r>
            <a:r>
              <a:rPr lang="uk-UA" dirty="0" smtClean="0"/>
              <a:t>.</a:t>
            </a:r>
            <a:endParaRPr lang="uk-UA" dirty="0"/>
          </a:p>
        </p:txBody>
      </p:sp>
      <p:sp>
        <p:nvSpPr>
          <p:cNvPr id="3" name="Місце для вмісту 2"/>
          <p:cNvSpPr>
            <a:spLocks noGrp="1"/>
          </p:cNvSpPr>
          <p:nvPr>
            <p:ph sz="quarter" idx="1"/>
          </p:nvPr>
        </p:nvSpPr>
        <p:spPr/>
        <p:txBody>
          <a:bodyPr>
            <a:normAutofit fontScale="92500"/>
          </a:bodyPr>
          <a:lstStyle/>
          <a:p>
            <a:pPr marL="0" indent="0" algn="just">
              <a:buNone/>
            </a:pPr>
            <a:r>
              <a:rPr lang="uk-UA" dirty="0"/>
              <a:t>Під </a:t>
            </a:r>
            <a:r>
              <a:rPr lang="uk-UA" b="1" i="1" dirty="0"/>
              <a:t>підприємницьким середовищем</a:t>
            </a:r>
            <a:r>
              <a:rPr lang="uk-UA" dirty="0"/>
              <a:t> розуміється комплекс умов та сил зовнішнього порядку, які впливають на можливості й кінцеві результати діяльності суб’єктів ринкових відносин, а також дозволяють підприємцю реалізувати свої цілі й функції. Таким чином, підприємницьке середовище – це суспільно-економічна ситуація, яка містить у собі:</a:t>
            </a:r>
          </a:p>
          <a:p>
            <a:r>
              <a:rPr lang="uk-UA" dirty="0"/>
              <a:t>ступінь економічної свободи;</a:t>
            </a:r>
          </a:p>
          <a:p>
            <a:r>
              <a:rPr lang="uk-UA" dirty="0"/>
              <a:t>наявність (чи можливість появи) підприємницького корпусу;</a:t>
            </a:r>
          </a:p>
          <a:p>
            <a:r>
              <a:rPr lang="uk-UA" dirty="0"/>
              <a:t>домінування ринкового типу економічних зв’язків;</a:t>
            </a:r>
          </a:p>
          <a:p>
            <a:r>
              <a:rPr lang="uk-UA" dirty="0"/>
              <a:t>можливість формування підприємницького капіталу та використання необхідних ресурсів.</a:t>
            </a:r>
          </a:p>
          <a:p>
            <a:endParaRPr lang="uk-UA" dirty="0"/>
          </a:p>
        </p:txBody>
      </p:sp>
    </p:spTree>
    <p:extLst>
      <p:ext uri="{BB962C8B-B14F-4D97-AF65-F5344CB8AC3E}">
        <p14:creationId xmlns:p14="http://schemas.microsoft.com/office/powerpoint/2010/main" val="4211290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260648"/>
            <a:ext cx="8352928" cy="6336704"/>
          </a:xfrm>
        </p:spPr>
        <p:txBody>
          <a:bodyPr>
            <a:normAutofit fontScale="92500" lnSpcReduction="10000"/>
          </a:bodyPr>
          <a:lstStyle/>
          <a:p>
            <a:pPr marL="0" indent="0" algn="just">
              <a:buNone/>
            </a:pPr>
            <a:r>
              <a:rPr lang="uk-UA" dirty="0"/>
              <a:t>Ступінь сприятливості середовища для розвитку підприємницької діяльності визначається:</a:t>
            </a:r>
          </a:p>
          <a:p>
            <a:pPr algn="ctr"/>
            <a:r>
              <a:rPr lang="uk-UA" dirty="0"/>
              <a:t>наявністю у підприємства (фірми) прав власності на засоби виробництва, його продукт та доход;</a:t>
            </a:r>
          </a:p>
          <a:p>
            <a:pPr algn="ctr"/>
            <a:r>
              <a:rPr lang="uk-UA" dirty="0"/>
              <a:t>наявністю визначеної сукупності свобод і прав у виборі виду господарської діяльності, плануванні джерел фінансування, доступу до ресурсів, організації і управлінні виробництвом, збуті продукції та </a:t>
            </a:r>
            <a:r>
              <a:rPr lang="uk-UA" dirty="0" err="1"/>
              <a:t>ін</a:t>
            </a:r>
            <a:r>
              <a:rPr lang="uk-UA" dirty="0"/>
              <a:t>;</a:t>
            </a:r>
          </a:p>
          <a:p>
            <a:pPr algn="ctr"/>
            <a:r>
              <a:rPr lang="uk-UA" dirty="0"/>
              <a:t>рівнем розвитку ринково - конкурентного режиму господарювання;</a:t>
            </a:r>
          </a:p>
          <a:p>
            <a:pPr algn="ctr"/>
            <a:r>
              <a:rPr lang="uk-UA" dirty="0"/>
              <a:t>наявністю сприятливого психологічного клімату серед населення;</a:t>
            </a:r>
          </a:p>
          <a:p>
            <a:pPr algn="ctr"/>
            <a:r>
              <a:rPr lang="uk-UA" dirty="0"/>
              <a:t>надійністю правової захищеності підприємців;</a:t>
            </a:r>
          </a:p>
          <a:p>
            <a:pPr algn="ctr"/>
            <a:r>
              <a:rPr lang="uk-UA" dirty="0"/>
              <a:t>ступенем державної підтримки підприємницької діяльності.</a:t>
            </a:r>
          </a:p>
          <a:p>
            <a:pPr marL="0" indent="0" algn="just">
              <a:buNone/>
            </a:pPr>
            <a:r>
              <a:rPr lang="uk-UA" dirty="0"/>
              <a:t>Від рівня реалізації цих умов залежить загальна якісна оцінка підприємницького середовища, а , отже, і успіх в області бізнесу.</a:t>
            </a:r>
          </a:p>
          <a:p>
            <a:endParaRPr lang="uk-UA" dirty="0"/>
          </a:p>
        </p:txBody>
      </p:sp>
    </p:spTree>
    <p:extLst>
      <p:ext uri="{BB962C8B-B14F-4D97-AF65-F5344CB8AC3E}">
        <p14:creationId xmlns:p14="http://schemas.microsoft.com/office/powerpoint/2010/main" val="3920798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95536" y="260648"/>
            <a:ext cx="7529264" cy="6213304"/>
          </a:xfrm>
        </p:spPr>
        <p:txBody>
          <a:bodyPr>
            <a:normAutofit fontScale="92500"/>
          </a:bodyPr>
          <a:lstStyle/>
          <a:p>
            <a:pPr marL="0" indent="0" algn="ctr">
              <a:buNone/>
            </a:pPr>
            <a:r>
              <a:rPr lang="uk-UA" dirty="0"/>
              <a:t>У </a:t>
            </a:r>
            <a:r>
              <a:rPr lang="en-US" dirty="0"/>
              <a:t>XVIII </a:t>
            </a:r>
            <a:r>
              <a:rPr lang="uk-UA" dirty="0"/>
              <a:t>ст. подальше осмислення поняття підприємництва здійснював французький економіст </a:t>
            </a:r>
            <a:r>
              <a:rPr lang="uk-UA" dirty="0" err="1"/>
              <a:t>Жан-Батіст</a:t>
            </a:r>
            <a:r>
              <a:rPr lang="uk-UA" dirty="0"/>
              <a:t> Сей. Він пов'язував підприємництво з організацією людей у межах виробничої одиниці. Учений мав власний досвід у сфері бізнесу. Він ставив підприємця у центр процесу виробництва і теорії розподілу, що вплинуло на багатьох теоретиків-економістів. Зокрема, Ж.-Б. Сей вважав, що підприємець - це економічний агент, який комбінує фактори виробництва (землю, капітал, працю).</a:t>
            </a:r>
          </a:p>
          <a:p>
            <a:pPr marL="0" indent="0" algn="ctr">
              <a:buNone/>
            </a:pPr>
            <a:r>
              <a:rPr lang="uk-UA" dirty="0"/>
              <a:t>У </a:t>
            </a:r>
            <a:r>
              <a:rPr lang="en-US" dirty="0"/>
              <a:t>XIX </a:t>
            </a:r>
            <a:r>
              <a:rPr lang="uk-UA" dirty="0"/>
              <a:t>ст. дослідженням проблем підприємництва займався англійський економіст Альфред Маршалл. Він ототожнював підприємництво з менеджментом, тобто з управлінням. У своїй фундаментальній праці "Принципи </a:t>
            </a:r>
            <a:r>
              <a:rPr lang="uk-UA" dirty="0" err="1"/>
              <a:t>економікс</a:t>
            </a:r>
            <a:r>
              <a:rPr lang="uk-UA" dirty="0"/>
              <a:t>" (1890 р.) А. Маршалл особливо наголосив на інноваційному моменті та активній ролі самого підприємця в застосуванні нових машин і технологічних процесів.</a:t>
            </a:r>
          </a:p>
          <a:p>
            <a:pPr algn="ctr"/>
            <a:endParaRPr lang="uk-UA" dirty="0"/>
          </a:p>
        </p:txBody>
      </p:sp>
    </p:spTree>
    <p:extLst>
      <p:ext uri="{BB962C8B-B14F-4D97-AF65-F5344CB8AC3E}">
        <p14:creationId xmlns:p14="http://schemas.microsoft.com/office/powerpoint/2010/main" val="20412152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
          </p:nvPr>
        </p:nvSpPr>
        <p:spPr>
          <a:xfrm>
            <a:off x="179512" y="116632"/>
            <a:ext cx="8640960" cy="6552728"/>
          </a:xfrm>
        </p:spPr>
        <p:txBody>
          <a:bodyPr>
            <a:normAutofit fontScale="62500" lnSpcReduction="20000"/>
          </a:bodyPr>
          <a:lstStyle/>
          <a:p>
            <a:pPr marL="0" indent="0">
              <a:buNone/>
            </a:pPr>
            <a:endParaRPr lang="uk-UA" dirty="0" smtClean="0"/>
          </a:p>
          <a:p>
            <a:pPr marL="0" indent="0">
              <a:buNone/>
            </a:pPr>
            <a:endParaRPr lang="uk-UA" dirty="0"/>
          </a:p>
          <a:p>
            <a:pPr marL="0" indent="0" algn="ctr">
              <a:buNone/>
            </a:pPr>
            <a:r>
              <a:rPr lang="uk-UA" sz="2900" b="1" dirty="0" smtClean="0"/>
              <a:t>Підприємницьке </a:t>
            </a:r>
            <a:r>
              <a:rPr lang="uk-UA" sz="2900" b="1" dirty="0"/>
              <a:t>середовище можна поділити на внутрішнє та зовнішнє.</a:t>
            </a:r>
          </a:p>
          <a:p>
            <a:pPr marL="0" indent="0">
              <a:buNone/>
            </a:pPr>
            <a:r>
              <a:rPr lang="uk-UA" b="1" i="1" dirty="0"/>
              <a:t>Внутрішнє середовище підприємства </a:t>
            </a:r>
            <a:r>
              <a:rPr lang="uk-UA" dirty="0"/>
              <a:t>— це механізм життєздатності підприємства, що забезпечує його самовиживання.</a:t>
            </a:r>
          </a:p>
          <a:p>
            <a:pPr marL="0" indent="0" algn="just">
              <a:buNone/>
            </a:pPr>
            <a:r>
              <a:rPr lang="uk-UA" dirty="0"/>
              <a:t>Воно відображає процеси та дії, що здійснюються всередині суб'єк­та господарювання, основу його функціонування. Головне місце у внут­рішньому середовищі займає підприємець, який створив свою фірму та нею керує. Підприємець самостійно приймає рішення з багатьох питань: обсяг ресурсів, що вкладаються, визначення мети, організація технології виробництва, організаційна побудова підприє­мства, наймання персоналу, постановка конкретних завдань, резуль­тат виробництва.</a:t>
            </a:r>
          </a:p>
          <a:p>
            <a:pPr marL="0" indent="0" algn="just">
              <a:buNone/>
            </a:pPr>
            <a:r>
              <a:rPr lang="uk-UA" dirty="0"/>
              <a:t>Фірма, яка займається підприємницькою діяльністю, може мати виробничий та фінансовий відділи, маркетингову службу, бухгалтерію, службу матеріально-технічного забезпечення та ін. Конкретна органі­заційна структура залежить від специфіки виду підприємства, обсягів господарської діяльності, широти асортименту товарів, що виробляють­ся або реалізуються, цілей.</a:t>
            </a:r>
          </a:p>
          <a:p>
            <a:pPr marL="0" indent="0" algn="just">
              <a:buNone/>
            </a:pPr>
            <a:r>
              <a:rPr lang="uk-UA" dirty="0" smtClean="0"/>
              <a:t>Виявляються </a:t>
            </a:r>
            <a:r>
              <a:rPr lang="uk-UA" dirty="0"/>
              <a:t>і враховуються не тільки фактори внутрішнього се­редовища підприємства, але й зовнішні фактори, які впливають на стан внутрішнього середовища суб'єкта. Оскільки кожне підприємство на практиці підлягає впливу зовнішнього середовища, спостереження та аналіз повинні проводитись на постійній основі, включаючи застосу­вання методів системного аналізу.</a:t>
            </a:r>
          </a:p>
          <a:p>
            <a:pPr marL="0" indent="0" algn="just">
              <a:buNone/>
            </a:pPr>
            <a:r>
              <a:rPr lang="uk-UA" dirty="0"/>
              <a:t>Системний підхід стосовно дослідження середовища передбачає розгляд підприємства не як закритої, а як відкритої системи, яка орієн­тована на ринок, розвивається з урахуванням змін тих чи інших фак­торів зовнішнього середовища. Необхідно оцінювати сильні та слабкі сторони діяльності, намагаючись відстежувати фактори, що діють поза підприємством, та пристосовуватись до них.</a:t>
            </a:r>
          </a:p>
          <a:p>
            <a:pPr marL="0" indent="0" algn="just">
              <a:buNone/>
            </a:pPr>
            <a:r>
              <a:rPr lang="uk-UA" dirty="0"/>
              <a:t>Якщо підприємство не буде орієнтуватись на зовнішнє середовище з позиції системного підходу, то втратиться почуття перспективи, підви­щиться ступінь підприємницького ризику, зникне орієнтир на потре­би споживачів, виникнуть труднощі щодо збуту товарів.</a:t>
            </a:r>
          </a:p>
          <a:p>
            <a:pPr algn="just"/>
            <a:endParaRPr lang="uk-UA" dirty="0"/>
          </a:p>
        </p:txBody>
      </p:sp>
    </p:spTree>
    <p:extLst>
      <p:ext uri="{BB962C8B-B14F-4D97-AF65-F5344CB8AC3E}">
        <p14:creationId xmlns:p14="http://schemas.microsoft.com/office/powerpoint/2010/main" val="676047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260648"/>
            <a:ext cx="8352928" cy="6213304"/>
          </a:xfrm>
        </p:spPr>
        <p:txBody>
          <a:bodyPr>
            <a:normAutofit fontScale="70000" lnSpcReduction="20000"/>
          </a:bodyPr>
          <a:lstStyle/>
          <a:p>
            <a:r>
              <a:rPr lang="uk-UA" b="1" i="1" dirty="0"/>
              <a:t>Зовнішнє середовище підприємства</a:t>
            </a:r>
            <a:r>
              <a:rPr lang="uk-UA" i="1" dirty="0"/>
              <a:t> </a:t>
            </a:r>
            <a:r>
              <a:rPr lang="uk-UA" dirty="0"/>
              <a:t>— це структурно-просторове ото­чення, яке становить сукупність факторів прямого та непрямого впли­ву на функціонування підприємства.</a:t>
            </a:r>
          </a:p>
          <a:p>
            <a:pPr marL="0" indent="0" algn="just">
              <a:buNone/>
            </a:pPr>
            <a:r>
              <a:rPr lang="uk-UA" b="1" dirty="0"/>
              <a:t>Фактори середовища </a:t>
            </a:r>
            <a:r>
              <a:rPr lang="uk-UA" dirty="0"/>
              <a:t>підприємства можна класифікувати за таки­ми ознаками:</a:t>
            </a:r>
          </a:p>
          <a:p>
            <a:r>
              <a:rPr lang="uk-UA" b="1" dirty="0"/>
              <a:t>1. За сферою оточення:</a:t>
            </a:r>
            <a:r>
              <a:rPr lang="uk-UA" dirty="0"/>
              <a:t> </a:t>
            </a:r>
            <a:endParaRPr lang="uk-UA" dirty="0" smtClean="0"/>
          </a:p>
          <a:p>
            <a:pPr marL="0" indent="0">
              <a:buNone/>
            </a:pPr>
            <a:r>
              <a:rPr lang="uk-UA" dirty="0" smtClean="0"/>
              <a:t>    фактори </a:t>
            </a:r>
            <a:r>
              <a:rPr lang="uk-UA" dirty="0"/>
              <a:t>мікросередовища (внутрішні), </a:t>
            </a:r>
            <a:endParaRPr lang="uk-UA" dirty="0" smtClean="0"/>
          </a:p>
          <a:p>
            <a:pPr marL="0" indent="0">
              <a:buNone/>
            </a:pPr>
            <a:r>
              <a:rPr lang="uk-UA" dirty="0" smtClean="0"/>
              <a:t>    макросередовища </a:t>
            </a:r>
            <a:r>
              <a:rPr lang="uk-UA" dirty="0"/>
              <a:t>(зовнішні).</a:t>
            </a:r>
          </a:p>
          <a:p>
            <a:r>
              <a:rPr lang="uk-UA" b="1" dirty="0"/>
              <a:t>2. Залежно від ступеня впливу</a:t>
            </a:r>
            <a:r>
              <a:rPr lang="uk-UA" dirty="0"/>
              <a:t>: </a:t>
            </a:r>
            <a:endParaRPr lang="uk-UA" dirty="0" smtClean="0"/>
          </a:p>
          <a:p>
            <a:pPr marL="0" indent="0">
              <a:buNone/>
            </a:pPr>
            <a:r>
              <a:rPr lang="uk-UA" dirty="0" smtClean="0"/>
              <a:t>     прямий </a:t>
            </a:r>
            <a:r>
              <a:rPr lang="uk-UA" dirty="0"/>
              <a:t>та непрямий (побічний) вплив.</a:t>
            </a:r>
          </a:p>
          <a:p>
            <a:r>
              <a:rPr lang="uk-UA" b="1" dirty="0"/>
              <a:t>3. 3а характером дії: </a:t>
            </a:r>
            <a:endParaRPr lang="uk-UA" b="1" dirty="0" smtClean="0"/>
          </a:p>
          <a:p>
            <a:pPr marL="0" indent="0">
              <a:buNone/>
            </a:pPr>
            <a:r>
              <a:rPr lang="uk-UA" dirty="0" smtClean="0"/>
              <a:t>     фінансово-економічні</a:t>
            </a:r>
            <a:r>
              <a:rPr lang="uk-UA" dirty="0"/>
              <a:t>, </a:t>
            </a:r>
            <a:endParaRPr lang="uk-UA" dirty="0" smtClean="0"/>
          </a:p>
          <a:p>
            <a:pPr marL="0" indent="0">
              <a:buNone/>
            </a:pPr>
            <a:r>
              <a:rPr lang="uk-UA" dirty="0" smtClean="0"/>
              <a:t>     організаційно-правові</a:t>
            </a:r>
            <a:r>
              <a:rPr lang="uk-UA" dirty="0"/>
              <a:t>, </a:t>
            </a:r>
            <a:endParaRPr lang="uk-UA" dirty="0" smtClean="0"/>
          </a:p>
          <a:p>
            <a:pPr marL="0" indent="0">
              <a:buNone/>
            </a:pPr>
            <a:r>
              <a:rPr lang="uk-UA" dirty="0" smtClean="0"/>
              <a:t>     соціально-психологічні</a:t>
            </a:r>
            <a:r>
              <a:rPr lang="uk-UA" dirty="0"/>
              <a:t>.</a:t>
            </a:r>
          </a:p>
          <a:p>
            <a:r>
              <a:rPr lang="uk-UA" b="1" dirty="0"/>
              <a:t>4. Залежно від ролі факторів </a:t>
            </a:r>
            <a:r>
              <a:rPr lang="uk-UA" dirty="0"/>
              <a:t>у створенні підприємницького кліма­ту: стимулюючі та стримуючі.</a:t>
            </a:r>
          </a:p>
          <a:p>
            <a:pPr marL="0" indent="0" algn="just">
              <a:buNone/>
            </a:pPr>
            <a:r>
              <a:rPr lang="uk-UA" dirty="0" smtClean="0"/>
              <a:t>Сприятливе </a:t>
            </a:r>
            <a:r>
              <a:rPr lang="uk-UA" dirty="0"/>
              <a:t>для підприємництва середовище створює всі передумови для нормального, цивілізованого функціонування бізнесу. Підприємницький успіх значною мірою визначається внутрішніми факторами (вмілим менеджментом та маркетингом, удалою схемою організації бізнесу та таке ін.). Крім того, держава як на центральному, так і на регіональному рівнях надає підтримку підприємницькій діяльності в сфері законодавства, через фінансово-кредитну, податкову системи, за допомогою пільг та стимулів, створення сприятливих умов для придбання нерухомості, оренди майна та таке інше.</a:t>
            </a:r>
          </a:p>
          <a:p>
            <a:endParaRPr lang="uk-UA" dirty="0"/>
          </a:p>
        </p:txBody>
      </p:sp>
    </p:spTree>
    <p:extLst>
      <p:ext uri="{BB962C8B-B14F-4D97-AF65-F5344CB8AC3E}">
        <p14:creationId xmlns:p14="http://schemas.microsoft.com/office/powerpoint/2010/main" val="34061875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
          </p:nvPr>
        </p:nvSpPr>
        <p:spPr>
          <a:xfrm>
            <a:off x="179512" y="188640"/>
            <a:ext cx="8640960" cy="6408712"/>
          </a:xfrm>
        </p:spPr>
        <p:txBody>
          <a:bodyPr>
            <a:normAutofit fontScale="92500"/>
          </a:bodyPr>
          <a:lstStyle/>
          <a:p>
            <a:pPr marL="0" indent="0" algn="just">
              <a:buNone/>
            </a:pPr>
            <a:r>
              <a:rPr lang="uk-UA" dirty="0"/>
              <a:t>Якісний стан підприємницького середовища прямо залежить від ступеня розвиненості ринкових відносин у країні. Нинішній стан розвитку ринку в Україні не можна розглядати як достатню умову для повноцінного розвитку підприємництва. На даний час по суті йде процес створення реальних передумов для нормального функціонування бізнесу. Перетворення економіки на шляху до ринку супроводжуються політичними протиріччями, недосконалістю взаємодії центральних та регіональних органів влади, нестабільністю господарсько-економічних зв'язків, насамперед із суміжними державами, які історично тяжіють один до </a:t>
            </a:r>
            <a:r>
              <a:rPr lang="uk-UA" dirty="0" smtClean="0"/>
              <a:t>одного.</a:t>
            </a:r>
          </a:p>
          <a:p>
            <a:pPr marL="0" indent="0" algn="just">
              <a:buNone/>
            </a:pPr>
            <a:r>
              <a:rPr lang="uk-UA" dirty="0" smtClean="0"/>
              <a:t>Усе </a:t>
            </a:r>
            <a:r>
              <a:rPr lang="uk-UA" dirty="0"/>
              <a:t>це позначається на процесі розвитку підприємництва в Україні й ставить задачу формування такого середовища, яке було б засноване на спільних діях держави та підприємств (фірм). Узгодження цих дій базується на обліку сукупності факторів, які забезпечують сприятливі умови розвитку підприємництва.</a:t>
            </a:r>
          </a:p>
          <a:p>
            <a:endParaRPr lang="uk-UA" dirty="0"/>
          </a:p>
        </p:txBody>
      </p:sp>
    </p:spTree>
    <p:extLst>
      <p:ext uri="{BB962C8B-B14F-4D97-AF65-F5344CB8AC3E}">
        <p14:creationId xmlns:p14="http://schemas.microsoft.com/office/powerpoint/2010/main" val="275000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251520" y="188640"/>
            <a:ext cx="8352928" cy="6408712"/>
          </a:xfrm>
        </p:spPr>
        <p:txBody>
          <a:bodyPr>
            <a:normAutofit lnSpcReduction="10000"/>
          </a:bodyPr>
          <a:lstStyle/>
          <a:p>
            <a:pPr marL="0" indent="0" algn="just">
              <a:buNone/>
            </a:pPr>
            <a:r>
              <a:rPr lang="uk-UA" b="1" dirty="0"/>
              <a:t>Мікросередовище бізнесу </a:t>
            </a:r>
            <a:r>
              <a:rPr lang="uk-UA" dirty="0"/>
              <a:t>має безпосереднє відношення до підприємства (фірми) та його взаємодії з партнерами. Фактори мікросередовища реалізуються за допомогою функцій бізнесу й характеризують сам зміст підприємницької діяльності. Вони визначають відносини фірми з постачальниками, посередниками, конкурентами, фінансовими колами, органами засобів інформації, державними установами, які контролюють підприємницьку діяльність, службами митного контролю, громадськими організаціями.</a:t>
            </a:r>
          </a:p>
          <a:p>
            <a:pPr marL="0" indent="0" algn="ctr">
              <a:buNone/>
            </a:pPr>
            <a:r>
              <a:rPr lang="uk-UA" b="1" dirty="0"/>
              <a:t>Основними факторами, які формують макросередовище підприємництва, є:</a:t>
            </a:r>
          </a:p>
          <a:p>
            <a:r>
              <a:rPr lang="uk-UA" dirty="0"/>
              <a:t>економічне становище країни;</a:t>
            </a:r>
          </a:p>
          <a:p>
            <a:r>
              <a:rPr lang="uk-UA" dirty="0"/>
              <a:t>соціально-політична обстановка в країні;</a:t>
            </a:r>
          </a:p>
          <a:p>
            <a:r>
              <a:rPr lang="uk-UA" dirty="0"/>
              <a:t>ринкова інфраструктура;</a:t>
            </a:r>
          </a:p>
          <a:p>
            <a:r>
              <a:rPr lang="uk-UA" dirty="0"/>
              <a:t>державна підтримка підприємництва;</a:t>
            </a:r>
          </a:p>
          <a:p>
            <a:r>
              <a:rPr lang="uk-UA" dirty="0"/>
              <a:t>правове його забезпечення.</a:t>
            </a:r>
          </a:p>
          <a:p>
            <a:endParaRPr lang="uk-UA" dirty="0"/>
          </a:p>
        </p:txBody>
      </p:sp>
    </p:spTree>
    <p:extLst>
      <p:ext uri="{BB962C8B-B14F-4D97-AF65-F5344CB8AC3E}">
        <p14:creationId xmlns:p14="http://schemas.microsoft.com/office/powerpoint/2010/main" val="14855564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404664"/>
            <a:ext cx="8352928" cy="6069288"/>
          </a:xfrm>
        </p:spPr>
        <p:txBody>
          <a:bodyPr>
            <a:normAutofit fontScale="77500" lnSpcReduction="20000"/>
          </a:bodyPr>
          <a:lstStyle/>
          <a:p>
            <a:pPr marL="0" indent="0" algn="ctr">
              <a:buNone/>
            </a:pPr>
            <a:r>
              <a:rPr lang="uk-UA" b="1" dirty="0"/>
              <a:t>Визначальне місце в сукупності факторів зовнішнього середовища підприємництва приділяється економічній ситуації в країні.</a:t>
            </a:r>
          </a:p>
          <a:p>
            <a:pPr marL="0" indent="0" algn="ctr">
              <a:buNone/>
            </a:pPr>
            <a:r>
              <a:rPr lang="uk-UA" dirty="0"/>
              <a:t>Економічні спади та підйоми визначають стан товарно-грошової збалансованості, платоспроможність та структуру попиту споживачів, наявність й доступність грошових ресурсів, рівень доходів на інвестований капітал, розміри кредитів, доходи населення, рівень безробіття та ін. Дія цих факторів формує як споживчий, так і інвестиційний попит. А чим вищим є попит, тим більші простори відкриваються для підприємництва.</a:t>
            </a:r>
          </a:p>
          <a:p>
            <a:pPr marL="0" indent="0" algn="ctr">
              <a:buNone/>
            </a:pPr>
            <a:r>
              <a:rPr lang="uk-UA" b="1" dirty="0"/>
              <a:t>Певний вплив на підприємницьку діяльність робить характер розподілу доходів</a:t>
            </a:r>
            <a:r>
              <a:rPr lang="uk-UA" dirty="0"/>
              <a:t>. </a:t>
            </a:r>
            <a:r>
              <a:rPr lang="uk-UA" dirty="0" smtClean="0"/>
              <a:t>Диференціація </a:t>
            </a:r>
            <a:r>
              <a:rPr lang="uk-UA" dirty="0"/>
              <a:t>в доходах різних груп населення визначає структуру попиту на споживчому ринку, а, отже, й структуру діючих підприємницьких структур. Невипадково, що в Україні в умовах сильної диференціації доходів населення віддається перевага створенню магазинів, які торгують дорогими товарами, найчастіше імпортного виробництва. Справа в тім, що торгівля товарами масового попиту може бути вигідна у великих обсягах тільки при наявності у більшості населення доходів у межах середніх, але які значно перевищують рівень, необхідний для задоволення першочергових фізіологічних потреб. У протилежному випадку формуються дві основні категорії покупців: одні споживають високоякісні й дорогі товари, а інші - тільки продукти харчування першої необхідності. Відповідно до цієї структури споживачів розвивається й структура роздрібної торгівлі.</a:t>
            </a:r>
          </a:p>
          <a:p>
            <a:pPr marL="0" indent="0">
              <a:buNone/>
            </a:pPr>
            <a:endParaRPr lang="uk-UA" dirty="0"/>
          </a:p>
        </p:txBody>
      </p:sp>
    </p:spTree>
    <p:extLst>
      <p:ext uri="{BB962C8B-B14F-4D97-AF65-F5344CB8AC3E}">
        <p14:creationId xmlns:p14="http://schemas.microsoft.com/office/powerpoint/2010/main" val="24382075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
          </p:nvPr>
        </p:nvSpPr>
        <p:spPr>
          <a:xfrm>
            <a:off x="323850" y="115888"/>
            <a:ext cx="8351838" cy="6408737"/>
          </a:xfrm>
        </p:spPr>
        <p:txBody>
          <a:bodyPr>
            <a:normAutofit fontScale="92500" lnSpcReduction="10000"/>
          </a:bodyPr>
          <a:lstStyle/>
          <a:p>
            <a:pPr marL="0" indent="0" algn="ctr">
              <a:buNone/>
            </a:pPr>
            <a:r>
              <a:rPr lang="uk-UA" dirty="0"/>
              <a:t>Економічним фактором підприємництва виступає також </a:t>
            </a:r>
            <a:r>
              <a:rPr lang="uk-UA" b="1" dirty="0"/>
              <a:t>інфляція та засоби держави </a:t>
            </a:r>
            <a:r>
              <a:rPr lang="uk-UA" dirty="0"/>
              <a:t>щодо її уникнення.</a:t>
            </a:r>
          </a:p>
          <a:p>
            <a:pPr marL="0" indent="0" algn="ctr">
              <a:buNone/>
            </a:pPr>
            <a:r>
              <a:rPr lang="uk-UA" dirty="0"/>
              <a:t>Поведінкова позиція </a:t>
            </a:r>
            <a:r>
              <a:rPr lang="uk-UA" b="1" dirty="0"/>
              <a:t>бізнесменів в умовах високого рівня інфляції</a:t>
            </a:r>
            <a:r>
              <a:rPr lang="uk-UA" dirty="0"/>
              <a:t> в Україні будується таким чином, щоб, з одного боку, захистити свої доходи та нагромадження, а, з іншого боку — скористатися підвищеним попитом на свою продукцію, оскільки покупці прагнуть якомога швидше перевести грошові доходи в більш надійну майново-товарну форму. При цьому в сфері бізнесу грошові нагромадження доцільно вкладати в те, що завжди залишається в ціні: валюта, майно, товари. Інвестиційні проекти в умовах високої інфляції невигідні. Навіть за західними мірками рівень інфляції на рівні 25% за рік вважається тією межею, за якою довгострокові інвестиції стають недоцільними. Таким чином, чим вище інфляція, тим нижчими є темпи розвитку підприємництва. Крім того, змінюється якісна структура підприємців: зменшується їх кількість у сфері виробництва товарів та послуг і збільшується у сфері оборотності товарів та капіталу.</a:t>
            </a:r>
          </a:p>
          <a:p>
            <a:pPr marL="0" indent="0">
              <a:buNone/>
            </a:pPr>
            <a:endParaRPr lang="uk-UA" dirty="0"/>
          </a:p>
        </p:txBody>
      </p:sp>
    </p:spTree>
    <p:extLst>
      <p:ext uri="{BB962C8B-B14F-4D97-AF65-F5344CB8AC3E}">
        <p14:creationId xmlns:p14="http://schemas.microsoft.com/office/powerpoint/2010/main" val="30214110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
          </p:nvPr>
        </p:nvSpPr>
        <p:spPr>
          <a:xfrm>
            <a:off x="457200" y="476672"/>
            <a:ext cx="8147248" cy="5997280"/>
          </a:xfrm>
        </p:spPr>
        <p:txBody>
          <a:bodyPr/>
          <a:lstStyle/>
          <a:p>
            <a:pPr marL="0" indent="0" algn="ctr">
              <a:buNone/>
            </a:pPr>
            <a:endParaRPr lang="ru-RU" dirty="0" smtClean="0"/>
          </a:p>
          <a:p>
            <a:pPr marL="0" indent="0" algn="ctr">
              <a:buNone/>
            </a:pPr>
            <a:r>
              <a:rPr lang="ru-RU" dirty="0" err="1" smtClean="0"/>
              <a:t>Вагомим</a:t>
            </a:r>
            <a:r>
              <a:rPr lang="ru-RU" dirty="0" smtClean="0"/>
              <a:t> </a:t>
            </a:r>
            <a:r>
              <a:rPr lang="ru-RU" dirty="0"/>
              <a:t>барометром </a:t>
            </a:r>
            <a:r>
              <a:rPr lang="ru-RU" dirty="0" err="1"/>
              <a:t>економічної</a:t>
            </a:r>
            <a:r>
              <a:rPr lang="ru-RU" dirty="0"/>
              <a:t> обстановки </a:t>
            </a:r>
            <a:r>
              <a:rPr lang="ru-RU" dirty="0" err="1"/>
              <a:t>виступає</a:t>
            </a:r>
            <a:r>
              <a:rPr lang="ru-RU" dirty="0"/>
              <a:t> </a:t>
            </a:r>
            <a:r>
              <a:rPr lang="ru-RU" b="1" dirty="0" err="1"/>
              <a:t>кредитна</a:t>
            </a:r>
            <a:r>
              <a:rPr lang="ru-RU" b="1" dirty="0"/>
              <a:t> система, </a:t>
            </a:r>
            <a:r>
              <a:rPr lang="ru-RU" b="1" dirty="0" err="1"/>
              <a:t>наявність</a:t>
            </a:r>
            <a:r>
              <a:rPr lang="ru-RU" b="1" dirty="0"/>
              <a:t> та </a:t>
            </a:r>
            <a:r>
              <a:rPr lang="ru-RU" b="1" dirty="0" err="1"/>
              <a:t>доступність</a:t>
            </a:r>
            <a:r>
              <a:rPr lang="ru-RU" b="1" dirty="0"/>
              <a:t> </a:t>
            </a:r>
            <a:r>
              <a:rPr lang="ru-RU" b="1" dirty="0" err="1"/>
              <a:t>грошових</a:t>
            </a:r>
            <a:r>
              <a:rPr lang="ru-RU" b="1" dirty="0"/>
              <a:t> </a:t>
            </a:r>
            <a:r>
              <a:rPr lang="ru-RU" b="1" dirty="0" err="1"/>
              <a:t>ресурсів</a:t>
            </a:r>
            <a:r>
              <a:rPr lang="ru-RU" b="1" dirty="0"/>
              <a:t>. </a:t>
            </a:r>
            <a:r>
              <a:rPr lang="ru-RU" dirty="0" err="1"/>
              <a:t>Це</a:t>
            </a:r>
            <a:r>
              <a:rPr lang="ru-RU" dirty="0"/>
              <a:t> </a:t>
            </a:r>
            <a:r>
              <a:rPr lang="ru-RU" dirty="0" err="1"/>
              <a:t>визначає</a:t>
            </a:r>
            <a:r>
              <a:rPr lang="ru-RU" dirty="0"/>
              <a:t> доходи на </a:t>
            </a:r>
            <a:r>
              <a:rPr lang="ru-RU" dirty="0" err="1"/>
              <a:t>інвестований</a:t>
            </a:r>
            <a:r>
              <a:rPr lang="ru-RU" dirty="0"/>
              <a:t> </a:t>
            </a:r>
            <a:r>
              <a:rPr lang="ru-RU" dirty="0" err="1"/>
              <a:t>капітал</a:t>
            </a:r>
            <a:r>
              <a:rPr lang="ru-RU" dirty="0"/>
              <a:t>, </a:t>
            </a:r>
            <a:r>
              <a:rPr lang="ru-RU" dirty="0" err="1"/>
              <a:t>впливає</a:t>
            </a:r>
            <a:r>
              <a:rPr lang="ru-RU" dirty="0"/>
              <a:t> на величину </a:t>
            </a:r>
            <a:r>
              <a:rPr lang="ru-RU" dirty="0" err="1"/>
              <a:t>позикових</a:t>
            </a:r>
            <a:r>
              <a:rPr lang="ru-RU" dirty="0"/>
              <a:t> </a:t>
            </a:r>
            <a:r>
              <a:rPr lang="ru-RU" dirty="0" err="1"/>
              <a:t>засобів</a:t>
            </a:r>
            <a:r>
              <a:rPr lang="ru-RU" dirty="0"/>
              <a:t>, до </a:t>
            </a:r>
            <a:r>
              <a:rPr lang="ru-RU" dirty="0" err="1"/>
              <a:t>яких</a:t>
            </a:r>
            <a:r>
              <a:rPr lang="ru-RU" dirty="0"/>
              <a:t> </a:t>
            </a:r>
            <a:r>
              <a:rPr lang="ru-RU" dirty="0" err="1"/>
              <a:t>готовий</a:t>
            </a:r>
            <a:r>
              <a:rPr lang="ru-RU" dirty="0"/>
              <a:t> </a:t>
            </a:r>
            <a:r>
              <a:rPr lang="ru-RU" dirty="0" err="1"/>
              <a:t>звернутися</a:t>
            </a:r>
            <a:r>
              <a:rPr lang="ru-RU" dirty="0"/>
              <a:t> </a:t>
            </a:r>
            <a:r>
              <a:rPr lang="ru-RU" dirty="0" err="1"/>
              <a:t>бізнес</a:t>
            </a:r>
            <a:r>
              <a:rPr lang="ru-RU" dirty="0"/>
              <a:t> для </a:t>
            </a:r>
            <a:r>
              <a:rPr lang="ru-RU" dirty="0" err="1"/>
              <a:t>фінансування</a:t>
            </a:r>
            <a:r>
              <a:rPr lang="ru-RU" dirty="0"/>
              <a:t> </a:t>
            </a:r>
            <a:r>
              <a:rPr lang="ru-RU" dirty="0" err="1"/>
              <a:t>своїх</a:t>
            </a:r>
            <a:r>
              <a:rPr lang="ru-RU" dirty="0"/>
              <a:t> </a:t>
            </a:r>
            <a:r>
              <a:rPr lang="ru-RU" dirty="0" err="1"/>
              <a:t>ділових</a:t>
            </a:r>
            <a:r>
              <a:rPr lang="ru-RU" dirty="0"/>
              <a:t> </a:t>
            </a:r>
            <a:r>
              <a:rPr lang="ru-RU" dirty="0" err="1"/>
              <a:t>операцій</a:t>
            </a:r>
            <a:r>
              <a:rPr lang="ru-RU" dirty="0"/>
              <a:t>. </a:t>
            </a:r>
            <a:r>
              <a:rPr lang="ru-RU" dirty="0" err="1"/>
              <a:t>Зміна</a:t>
            </a:r>
            <a:r>
              <a:rPr lang="ru-RU" dirty="0"/>
              <a:t> умов </a:t>
            </a:r>
            <a:r>
              <a:rPr lang="ru-RU" dirty="0" err="1"/>
              <a:t>кредитування</a:t>
            </a:r>
            <a:r>
              <a:rPr lang="ru-RU" dirty="0"/>
              <a:t>, </a:t>
            </a:r>
            <a:r>
              <a:rPr lang="ru-RU" dirty="0" err="1"/>
              <a:t>рівень</a:t>
            </a:r>
            <a:r>
              <a:rPr lang="ru-RU" dirty="0"/>
              <a:t> </a:t>
            </a:r>
            <a:r>
              <a:rPr lang="ru-RU" dirty="0" err="1"/>
              <a:t>процентних</a:t>
            </a:r>
            <a:r>
              <a:rPr lang="ru-RU" dirty="0"/>
              <a:t> ставок на </a:t>
            </a:r>
            <a:r>
              <a:rPr lang="ru-RU" dirty="0" err="1"/>
              <a:t>капітал</a:t>
            </a:r>
            <a:r>
              <a:rPr lang="ru-RU" dirty="0"/>
              <a:t> </a:t>
            </a:r>
            <a:r>
              <a:rPr lang="ru-RU" dirty="0" err="1"/>
              <a:t>може</a:t>
            </a:r>
            <a:r>
              <a:rPr lang="ru-RU" dirty="0"/>
              <a:t> </a:t>
            </a:r>
            <a:r>
              <a:rPr lang="ru-RU" dirty="0" err="1"/>
              <a:t>зробити</a:t>
            </a:r>
            <a:r>
              <a:rPr lang="ru-RU" dirty="0"/>
              <a:t> </a:t>
            </a:r>
            <a:r>
              <a:rPr lang="ru-RU" dirty="0" err="1"/>
              <a:t>вигідним</a:t>
            </a:r>
            <a:r>
              <a:rPr lang="ru-RU" dirty="0"/>
              <a:t> </a:t>
            </a:r>
            <a:r>
              <a:rPr lang="ru-RU" dirty="0" err="1"/>
              <a:t>чи</a:t>
            </a:r>
            <a:r>
              <a:rPr lang="ru-RU" dirty="0"/>
              <a:t> </a:t>
            </a:r>
            <a:r>
              <a:rPr lang="ru-RU" dirty="0" err="1"/>
              <a:t>невигідним</a:t>
            </a:r>
            <a:r>
              <a:rPr lang="ru-RU" dirty="0"/>
              <a:t> </a:t>
            </a:r>
            <a:r>
              <a:rPr lang="ru-RU" dirty="0" err="1"/>
              <a:t>інвестування</a:t>
            </a:r>
            <a:r>
              <a:rPr lang="ru-RU" dirty="0"/>
              <a:t> в </a:t>
            </a:r>
            <a:r>
              <a:rPr lang="ru-RU" dirty="0" err="1"/>
              <a:t>нові</a:t>
            </a:r>
            <a:r>
              <a:rPr lang="ru-RU" dirty="0"/>
              <a:t> </a:t>
            </a:r>
            <a:r>
              <a:rPr lang="ru-RU" dirty="0" err="1"/>
              <a:t>підприємства</a:t>
            </a:r>
            <a:r>
              <a:rPr lang="ru-RU" dirty="0"/>
              <a:t>, а </a:t>
            </a:r>
            <a:r>
              <a:rPr lang="ru-RU" dirty="0" err="1"/>
              <a:t>також</a:t>
            </a:r>
            <a:r>
              <a:rPr lang="ru-RU" dirty="0"/>
              <a:t> </a:t>
            </a:r>
            <a:r>
              <a:rPr lang="ru-RU" dirty="0" err="1"/>
              <a:t>впливати</a:t>
            </a:r>
            <a:r>
              <a:rPr lang="ru-RU" dirty="0"/>
              <a:t> на </a:t>
            </a:r>
            <a:r>
              <a:rPr lang="ru-RU" dirty="0" err="1"/>
              <a:t>процес</a:t>
            </a:r>
            <a:r>
              <a:rPr lang="ru-RU" dirty="0"/>
              <a:t> </a:t>
            </a:r>
            <a:r>
              <a:rPr lang="ru-RU" dirty="0" err="1"/>
              <a:t>нарощування</a:t>
            </a:r>
            <a:r>
              <a:rPr lang="ru-RU" dirty="0"/>
              <a:t> </a:t>
            </a:r>
            <a:r>
              <a:rPr lang="ru-RU" dirty="0" err="1"/>
              <a:t>виробничого</a:t>
            </a:r>
            <a:r>
              <a:rPr lang="ru-RU" dirty="0"/>
              <a:t> </a:t>
            </a:r>
            <a:r>
              <a:rPr lang="ru-RU" dirty="0" err="1"/>
              <a:t>потенціалу</a:t>
            </a:r>
            <a:r>
              <a:rPr lang="ru-RU" dirty="0"/>
              <a:t> </a:t>
            </a:r>
            <a:r>
              <a:rPr lang="ru-RU" dirty="0" err="1"/>
              <a:t>фірми</a:t>
            </a:r>
            <a:r>
              <a:rPr lang="ru-RU" dirty="0"/>
              <a:t>.</a:t>
            </a:r>
            <a:endParaRPr lang="uk-UA" dirty="0"/>
          </a:p>
        </p:txBody>
      </p:sp>
    </p:spTree>
    <p:extLst>
      <p:ext uri="{BB962C8B-B14F-4D97-AF65-F5344CB8AC3E}">
        <p14:creationId xmlns:p14="http://schemas.microsoft.com/office/powerpoint/2010/main" val="31773829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332656"/>
            <a:ext cx="8208912" cy="6192688"/>
          </a:xfrm>
        </p:spPr>
        <p:txBody>
          <a:bodyPr/>
          <a:lstStyle/>
          <a:p>
            <a:pPr marL="0" indent="0" algn="ctr">
              <a:buNone/>
            </a:pPr>
            <a:endParaRPr lang="uk-UA" dirty="0" smtClean="0"/>
          </a:p>
          <a:p>
            <a:pPr marL="0" indent="0" algn="ctr">
              <a:buNone/>
            </a:pPr>
            <a:endParaRPr lang="uk-UA" dirty="0"/>
          </a:p>
          <a:p>
            <a:pPr marL="0" indent="0" algn="ctr">
              <a:buNone/>
            </a:pPr>
            <a:r>
              <a:rPr lang="uk-UA" dirty="0" smtClean="0"/>
              <a:t>Економічне </a:t>
            </a:r>
            <a:r>
              <a:rPr lang="uk-UA" dirty="0"/>
              <a:t>середовище підприємництва визначається також факторами, які характеризують виробничий потенціал галузей, регіонів. Це насамперед величина, структура й стан основних фондів, розміри та рівень завантаженості виробничих потужностей, доступність матеріально-речовинних ресурсів виробництва, наявність та якісні характеристики трудових ресурсів. Так, наявність вільних місць, надлишок чи недолік робочої сили впливають на рівень заробітної плати працівника при складанні трудової угоди.</a:t>
            </a:r>
            <a:endParaRPr lang="uk-UA" dirty="0"/>
          </a:p>
        </p:txBody>
      </p:sp>
    </p:spTree>
    <p:extLst>
      <p:ext uri="{BB962C8B-B14F-4D97-AF65-F5344CB8AC3E}">
        <p14:creationId xmlns:p14="http://schemas.microsoft.com/office/powerpoint/2010/main" val="1786270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
          </p:nvPr>
        </p:nvSpPr>
        <p:spPr>
          <a:xfrm>
            <a:off x="250825" y="404813"/>
            <a:ext cx="8424863" cy="6069012"/>
          </a:xfrm>
        </p:spPr>
        <p:txBody>
          <a:bodyPr>
            <a:normAutofit fontScale="92500" lnSpcReduction="10000"/>
          </a:bodyPr>
          <a:lstStyle/>
          <a:p>
            <a:pPr marL="0" indent="0" algn="ctr">
              <a:buNone/>
            </a:pPr>
            <a:r>
              <a:rPr lang="uk-UA" dirty="0"/>
              <a:t>Практично всі види підприємницької діяльності в більшій або в меншій мірі пов'язані з умовами просування товарів на ринку.</a:t>
            </a:r>
          </a:p>
          <a:p>
            <a:pPr marL="0" indent="0">
              <a:buNone/>
            </a:pPr>
            <a:r>
              <a:rPr lang="uk-UA" b="1" dirty="0"/>
              <a:t>Інфраструктура товарного ринку </a:t>
            </a:r>
            <a:r>
              <a:rPr lang="uk-UA" dirty="0"/>
              <a:t>покликана сприяти ефективній взаємодії партнерів. Вона повинна мати різноманітність каналів реалізації та придбання продукції, широкий спектр сервісного обслуговування. Основними інфраструктурними елементами товарного ринку є: товарні біржі, ярмарки, салони, аукціони, магазини, торгово-посередницькі, дилерські фірми, комерційні центри й компанії, банки, інформаційні та рекламні служби</a:t>
            </a:r>
            <a:r>
              <a:rPr lang="uk-UA" dirty="0" smtClean="0"/>
              <a:t>.</a:t>
            </a:r>
          </a:p>
          <a:p>
            <a:pPr marL="0" indent="0">
              <a:buNone/>
            </a:pPr>
            <a:endParaRPr lang="uk-UA" dirty="0"/>
          </a:p>
          <a:p>
            <a:pPr marL="0" indent="0" algn="just">
              <a:buNone/>
            </a:pPr>
            <a:r>
              <a:rPr lang="uk-UA" dirty="0"/>
              <a:t>Для характеристики рівня розвиненості інфраструктури товарних ринків використовуються різноманітні показники. Це кількість функціонуючих товарних бірж, торгових домів, брокерських контор, інших торгово-посередницьких організацій, кількість укладених угод, обсяг товарообігу, індекс ділової активності, який відображає зміни обсягів діяльності цих структур та ін.</a:t>
            </a:r>
          </a:p>
          <a:p>
            <a:endParaRPr lang="uk-UA" dirty="0"/>
          </a:p>
        </p:txBody>
      </p:sp>
    </p:spTree>
    <p:extLst>
      <p:ext uri="{BB962C8B-B14F-4D97-AF65-F5344CB8AC3E}">
        <p14:creationId xmlns:p14="http://schemas.microsoft.com/office/powerpoint/2010/main" val="3686729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95536" y="188640"/>
            <a:ext cx="7529264" cy="6285312"/>
          </a:xfrm>
        </p:spPr>
        <p:txBody>
          <a:bodyPr>
            <a:noAutofit/>
          </a:bodyPr>
          <a:lstStyle/>
          <a:p>
            <a:pPr marL="0" indent="0" algn="just">
              <a:buNone/>
            </a:pPr>
            <a:r>
              <a:rPr lang="uk-UA" sz="1700" dirty="0"/>
              <a:t>Апогеєм у розробці теорії підприємництва стали праці </a:t>
            </a:r>
            <a:r>
              <a:rPr lang="uk-UA" sz="1700" dirty="0" err="1"/>
              <a:t>австро-американського</a:t>
            </a:r>
            <a:r>
              <a:rPr lang="uk-UA" sz="1700" dirty="0"/>
              <a:t> економіста і соціолога Йозефа </a:t>
            </a:r>
            <a:r>
              <a:rPr lang="uk-UA" sz="1700" dirty="0" err="1"/>
              <a:t>Шумпетера</a:t>
            </a:r>
            <a:r>
              <a:rPr lang="uk-UA" sz="1700" dirty="0"/>
              <a:t>. Його концепція підприємництва </a:t>
            </a:r>
            <a:r>
              <a:rPr lang="uk-UA" sz="1700" dirty="0" err="1"/>
              <a:t>грунтується</a:t>
            </a:r>
            <a:r>
              <a:rPr lang="uk-UA" sz="1700" dirty="0"/>
              <a:t> на трьох головних засадах:</a:t>
            </a:r>
          </a:p>
          <a:p>
            <a:pPr algn="ctr"/>
            <a:r>
              <a:rPr lang="uk-UA" sz="1700" dirty="0"/>
              <a:t>1) функція підприємництва полягає, головним чином, у революціонізації та реформуванні виробництва шляхом використання різноманітних можливостей для випуску нових чи старих товарів новими методами, відкриття нових джерел сировини, ринків, реорганізації виробництва. Отже, змістом підприємництва є "здійснення нових комбінацій" факторів виробництва або різні нововведення;</a:t>
            </a:r>
          </a:p>
          <a:p>
            <a:pPr algn="ctr"/>
            <a:r>
              <a:rPr lang="uk-UA" sz="1700" dirty="0"/>
              <a:t>2) підприємництво є універсальною загальноекономічною функцією будь-якої економічної системи й поєднується із виконанням інших видів діяльності (управлінням, науковими розробками, маркетингом і т. ін.) і тому "розсіюється" серед різних спеціалістів. Статус власника не виступає в </a:t>
            </a:r>
            <a:r>
              <a:rPr lang="uk-UA" sz="1700" dirty="0" err="1"/>
              <a:t>Шумпетера</a:t>
            </a:r>
            <a:r>
              <a:rPr lang="uk-UA" sz="1700" dirty="0"/>
              <a:t> визначальною рисою підприємця;</a:t>
            </a:r>
          </a:p>
          <a:p>
            <a:pPr algn="ctr"/>
            <a:r>
              <a:rPr lang="uk-UA" sz="1700" dirty="0"/>
              <a:t>3) підприємництво є функцією господарсько-політичного середовища, яке визначає його можливості, типи, мотивації. </a:t>
            </a:r>
            <a:endParaRPr lang="uk-UA" sz="1700" dirty="0" smtClean="0"/>
          </a:p>
          <a:p>
            <a:pPr marL="0" indent="0" algn="just">
              <a:buNone/>
            </a:pPr>
            <a:r>
              <a:rPr lang="uk-UA" sz="1700" dirty="0" smtClean="0"/>
              <a:t>У </a:t>
            </a:r>
            <a:r>
              <a:rPr lang="uk-UA" sz="1700" dirty="0"/>
              <a:t>центр своєї теорії економічного розвитку Й. </a:t>
            </a:r>
            <a:r>
              <a:rPr lang="uk-UA" sz="1700" dirty="0" err="1" smtClean="0"/>
              <a:t>Шумпетер</a:t>
            </a:r>
            <a:r>
              <a:rPr lang="uk-UA" sz="1700" dirty="0"/>
              <a:t> </a:t>
            </a:r>
            <a:r>
              <a:rPr lang="uk-UA" sz="1700" dirty="0" smtClean="0"/>
              <a:t>поставив </a:t>
            </a:r>
            <a:r>
              <a:rPr lang="uk-UA" sz="1700" dirty="0"/>
              <a:t>підприємця, в якому втілені принципово нові підприємницькі якості, що стали рушієм економічного науково-технічного прогресу </a:t>
            </a:r>
            <a:r>
              <a:rPr lang="en-US" sz="1700" dirty="0"/>
              <a:t>XX </a:t>
            </a:r>
            <a:r>
              <a:rPr lang="uk-UA" sz="1700" dirty="0"/>
              <a:t>ст. Підприємницьку функцію він ототожнював із функцією економічного лідерства і новаторства.</a:t>
            </a:r>
          </a:p>
          <a:p>
            <a:pPr algn="ctr"/>
            <a:endParaRPr lang="uk-UA" sz="1700" dirty="0"/>
          </a:p>
        </p:txBody>
      </p:sp>
    </p:spTree>
    <p:extLst>
      <p:ext uri="{BB962C8B-B14F-4D97-AF65-F5344CB8AC3E}">
        <p14:creationId xmlns:p14="http://schemas.microsoft.com/office/powerpoint/2010/main" val="2255861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95536" y="404664"/>
            <a:ext cx="7529264" cy="6069288"/>
          </a:xfrm>
        </p:spPr>
        <p:txBody>
          <a:bodyPr>
            <a:normAutofit fontScale="77500" lnSpcReduction="20000"/>
          </a:bodyPr>
          <a:lstStyle/>
          <a:p>
            <a:pPr marL="0" indent="0" algn="just">
              <a:buNone/>
            </a:pPr>
            <a:r>
              <a:rPr lang="uk-UA" dirty="0" err="1"/>
              <a:t>Шумпетер</a:t>
            </a:r>
            <a:r>
              <a:rPr lang="uk-UA" dirty="0"/>
              <a:t> зазначав, що інновація - дітище підприємництва, а підприємець - творець інновації.</a:t>
            </a:r>
          </a:p>
          <a:p>
            <a:pPr marL="0" indent="0" algn="just">
              <a:buNone/>
            </a:pPr>
            <a:r>
              <a:rPr lang="uk-UA" dirty="0"/>
              <a:t>Процес виробництва Йозеф </a:t>
            </a:r>
            <a:r>
              <a:rPr lang="uk-UA" dirty="0" err="1"/>
              <a:t>Шумпетер</a:t>
            </a:r>
            <a:r>
              <a:rPr lang="uk-UA" dirty="0"/>
              <a:t> розглядав як певну комбінацію сил і засобів, а завдання підприємця вбачав у тому, щоб своєчасно і правильно комбінувати їх. На його думку, квінтесенція підприємницької діяльності полягає в тому, щоб ефективно здійснювати п'ять типів "нових комбінацій":</a:t>
            </a:r>
          </a:p>
          <a:p>
            <a:r>
              <a:rPr lang="uk-UA" dirty="0"/>
              <a:t>1. Виробництво нових благ та поліпшення якості існуючих благ.</a:t>
            </a:r>
          </a:p>
          <a:p>
            <a:r>
              <a:rPr lang="uk-UA" dirty="0"/>
              <a:t>2. Впровадження нових способів виробництва.</a:t>
            </a:r>
          </a:p>
          <a:p>
            <a:r>
              <a:rPr lang="uk-UA" dirty="0"/>
              <a:t>3. Відкриття й освоєння нових ринків збуту.</a:t>
            </a:r>
          </a:p>
          <a:p>
            <a:r>
              <a:rPr lang="uk-UA" dirty="0"/>
              <a:t>4. Використання нових джерел отримання сировини чи напівфабрикатів.</a:t>
            </a:r>
          </a:p>
          <a:p>
            <a:r>
              <a:rPr lang="uk-UA" dirty="0"/>
              <a:t>5. Проведення реорганізації в галузі чи створення промислових організацій нового типу.</a:t>
            </a:r>
          </a:p>
          <a:p>
            <a:pPr marL="0" indent="0" algn="just">
              <a:buNone/>
            </a:pPr>
            <a:r>
              <a:rPr lang="uk-UA" dirty="0"/>
              <a:t>Узагальнюючи наукові погляди на сутність підприємництва і роль підприємця в контексті історичної еволюції, можна констатувати, що це активний суб'єкт пошуку й реалізації нових можливостей у генеруванні та освоєнні новаторських ідей, розробленні нових продуктів і технологій, здійсненні інновацій та оволодінні перспективними факторами економічного розвитку.</a:t>
            </a:r>
          </a:p>
          <a:p>
            <a:endParaRPr lang="uk-UA" dirty="0"/>
          </a:p>
        </p:txBody>
      </p:sp>
    </p:spTree>
    <p:extLst>
      <p:ext uri="{BB962C8B-B14F-4D97-AF65-F5344CB8AC3E}">
        <p14:creationId xmlns:p14="http://schemas.microsoft.com/office/powerpoint/2010/main" val="19666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solidFill>
                  <a:schemeClr val="accent2">
                    <a:lumMod val="50000"/>
                  </a:schemeClr>
                </a:solidFill>
              </a:rPr>
              <a:t>2. Бізнес і підприємництво.</a:t>
            </a:r>
            <a:r>
              <a:rPr lang="uk-UA" dirty="0"/>
              <a:t/>
            </a:r>
            <a:br>
              <a:rPr lang="uk-UA" dirty="0"/>
            </a:br>
            <a:endParaRPr lang="uk-UA" dirty="0"/>
          </a:p>
        </p:txBody>
      </p:sp>
      <p:sp>
        <p:nvSpPr>
          <p:cNvPr id="3" name="Місце для вмісту 2"/>
          <p:cNvSpPr>
            <a:spLocks noGrp="1"/>
          </p:cNvSpPr>
          <p:nvPr>
            <p:ph sz="quarter" idx="1"/>
          </p:nvPr>
        </p:nvSpPr>
        <p:spPr>
          <a:xfrm>
            <a:off x="395536" y="1124744"/>
            <a:ext cx="7992888" cy="4608512"/>
          </a:xfrm>
        </p:spPr>
        <p:txBody>
          <a:bodyPr>
            <a:normAutofit/>
          </a:bodyPr>
          <a:lstStyle/>
          <a:p>
            <a:pPr marL="0" indent="0" algn="ctr">
              <a:buNone/>
            </a:pPr>
            <a:endParaRPr lang="uk-UA" sz="1800" dirty="0" smtClean="0"/>
          </a:p>
          <a:p>
            <a:pPr marL="0" indent="0" algn="ctr">
              <a:buNone/>
            </a:pPr>
            <a:endParaRPr lang="uk-UA" sz="1800" dirty="0" smtClean="0"/>
          </a:p>
          <a:p>
            <a:pPr marL="0" indent="0" algn="ctr">
              <a:buNone/>
            </a:pPr>
            <a:r>
              <a:rPr lang="uk-UA" sz="1800" dirty="0" smtClean="0"/>
              <a:t>Поняття </a:t>
            </a:r>
            <a:r>
              <a:rPr lang="uk-UA" sz="1800" dirty="0"/>
              <a:t>"підприємництво", "бізнес" міцно закарбувалися в повсякденному </a:t>
            </a:r>
            <a:r>
              <a:rPr lang="uk-UA" sz="1800" dirty="0" err="1"/>
              <a:t>словообігу</a:t>
            </a:r>
            <a:r>
              <a:rPr lang="uk-UA" sz="1800" dirty="0"/>
              <a:t>. Проте дуже часто ці поняття ототожнюють, плутають значення. Безумовно, у ринковій економіці вони тісно взаємопов'язані й мають на меті отримання прибутку від певної діяльності. </a:t>
            </a:r>
          </a:p>
        </p:txBody>
      </p:sp>
    </p:spTree>
    <p:extLst>
      <p:ext uri="{BB962C8B-B14F-4D97-AF65-F5344CB8AC3E}">
        <p14:creationId xmlns:p14="http://schemas.microsoft.com/office/powerpoint/2010/main" val="3906180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404664"/>
            <a:ext cx="7601272" cy="6069288"/>
          </a:xfrm>
        </p:spPr>
        <p:txBody>
          <a:bodyPr>
            <a:noAutofit/>
          </a:bodyPr>
          <a:lstStyle/>
          <a:p>
            <a:pPr algn="just"/>
            <a:r>
              <a:rPr lang="uk-UA" sz="1500" b="1" dirty="0"/>
              <a:t>Підприємництво</a:t>
            </a:r>
            <a:r>
              <a:rPr lang="uk-UA" sz="1500" dirty="0"/>
              <a:t> (підприємницька діяльність) - це основний вид самостійної господарської діяльності, яка здійснюється фізичними та юридичними особами, яких називають підприємцями, від свого імені і на свій ризик на постійній основі. Ця діяльність направлена на досягнення наміченого результату (одержання прибутку або підприємницького доходу) шляхом найкращого використання капіталу і ресурсів економічно відокремленими суб'єктами ринкового господарства, Вони несуть повну матеріальну відповідальність за результати своєї діяльності і підпорядковуються правовим нормам (законодавству) країни.</a:t>
            </a:r>
            <a:br>
              <a:rPr lang="uk-UA" sz="1500" dirty="0"/>
            </a:br>
            <a:endParaRPr lang="uk-UA" sz="1500" dirty="0" smtClean="0"/>
          </a:p>
          <a:p>
            <a:r>
              <a:rPr lang="uk-UA" sz="1500" b="1" dirty="0" smtClean="0"/>
              <a:t>Основними </a:t>
            </a:r>
            <a:r>
              <a:rPr lang="uk-UA" sz="1500" b="1" dirty="0"/>
              <a:t>складовими цього поняття є:</a:t>
            </a:r>
            <a:r>
              <a:rPr lang="uk-UA" sz="1500" dirty="0"/>
              <a:t/>
            </a:r>
            <a:br>
              <a:rPr lang="uk-UA" sz="1500" dirty="0"/>
            </a:br>
            <a:r>
              <a:rPr lang="uk-UA" sz="1500" dirty="0"/>
              <a:t>1. Підприємництво </a:t>
            </a:r>
            <a:r>
              <a:rPr lang="uk-UA" sz="1500" dirty="0" smtClean="0"/>
              <a:t>як особливий </a:t>
            </a:r>
            <a:r>
              <a:rPr lang="uk-UA" sz="1500" dirty="0"/>
              <a:t>вид діяльності вимагає від суб'єктів цієї діяльності певного способу мислення, особливого стилю і типу господарської поведінки.</a:t>
            </a:r>
            <a:br>
              <a:rPr lang="uk-UA" sz="1500" dirty="0"/>
            </a:br>
            <a:r>
              <a:rPr lang="uk-UA" sz="1500" dirty="0"/>
              <a:t>2. Підприємництво як самостійна діяльність передбачає </a:t>
            </a:r>
            <a:r>
              <a:rPr lang="uk-UA" sz="1500" dirty="0" smtClean="0"/>
              <a:t>свободу </a:t>
            </a:r>
            <a:r>
              <a:rPr lang="uk-UA" sz="1500" dirty="0"/>
              <a:t>і самостійність суб'єктів цієї діяльності в різних напрямках.</a:t>
            </a:r>
            <a:br>
              <a:rPr lang="uk-UA" sz="1500" dirty="0"/>
            </a:br>
            <a:r>
              <a:rPr lang="uk-UA" sz="1500" dirty="0"/>
              <a:t>3. Підприємництво як господарська діяльність передбачає організацію і управління господарським процесом незалежно від виду і сфери діяльності фірми або індивідуального підприємництва.</a:t>
            </a:r>
            <a:br>
              <a:rPr lang="uk-UA" sz="1500" dirty="0"/>
            </a:br>
            <a:r>
              <a:rPr lang="uk-UA" sz="1500" dirty="0"/>
              <a:t>4. Підприємницька діяльність здійснюється фізичними та юридичними особами. Фізичні особи </a:t>
            </a:r>
            <a:r>
              <a:rPr lang="uk-UA" sz="1500" dirty="0" smtClean="0"/>
              <a:t>– це переважно </a:t>
            </a:r>
            <a:r>
              <a:rPr lang="uk-UA" sz="1500" dirty="0"/>
              <a:t>індивідуальні підприємці, правове становище яких регулюється відповідними законами. Юридична особа - це носій матеріальних прав і обов'язків. Підприємницька діяльність, яка здійснюється фізичними особами, відноситься до індивідуальної (приватної) підприємницької діяльності. Підприємницька діяльність, яка здійснюється юридичними особами, відноситься до колективного підприємства.</a:t>
            </a:r>
            <a:br>
              <a:rPr lang="uk-UA" sz="1500" dirty="0"/>
            </a:br>
            <a:r>
              <a:rPr lang="uk-UA" sz="1500" dirty="0"/>
              <a:t>     </a:t>
            </a:r>
          </a:p>
        </p:txBody>
      </p:sp>
    </p:spTree>
    <p:extLst>
      <p:ext uri="{BB962C8B-B14F-4D97-AF65-F5344CB8AC3E}">
        <p14:creationId xmlns:p14="http://schemas.microsoft.com/office/powerpoint/2010/main" val="534267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sz="quarter" idx="1"/>
          </p:nvPr>
        </p:nvSpPr>
        <p:spPr>
          <a:xfrm>
            <a:off x="395536" y="188640"/>
            <a:ext cx="7529264" cy="6285312"/>
          </a:xfrm>
        </p:spPr>
        <p:txBody>
          <a:bodyPr>
            <a:normAutofit lnSpcReduction="10000"/>
          </a:bodyPr>
          <a:lstStyle/>
          <a:p>
            <a:pPr marL="0" indent="0" algn="just">
              <a:buNone/>
            </a:pPr>
            <a:r>
              <a:rPr lang="uk-UA" dirty="0"/>
              <a:t>Підприємець здійснює господарську діяльність від свого імені і на свій ризик. Підприємець - це особа, яка вкладає власні засоби в організацію справи і приймає на себе особистий ризик, пов'язаний з його результатами, а також всю повноту відповідальності за кінцеві результати діяльності як індивідуальної, так і колективної. </a:t>
            </a:r>
            <a:r>
              <a:rPr lang="uk-UA" dirty="0" smtClean="0"/>
              <a:t>Підприємницька </a:t>
            </a:r>
            <a:r>
              <a:rPr lang="uk-UA" dirty="0"/>
              <a:t>діяльність здійснюється на постійній основі, а не на основі </a:t>
            </a:r>
            <a:r>
              <a:rPr lang="uk-UA" dirty="0" smtClean="0"/>
              <a:t>одноразових угод</a:t>
            </a:r>
            <a:r>
              <a:rPr lang="uk-UA" dirty="0"/>
              <a:t>.</a:t>
            </a:r>
            <a:br>
              <a:rPr lang="uk-UA" dirty="0"/>
            </a:br>
            <a:r>
              <a:rPr lang="uk-UA" dirty="0"/>
              <a:t>      </a:t>
            </a:r>
            <a:endParaRPr lang="uk-UA" dirty="0" smtClean="0"/>
          </a:p>
          <a:p>
            <a:pPr marL="0" indent="0">
              <a:buNone/>
            </a:pPr>
            <a:r>
              <a:rPr lang="uk-UA" b="1" dirty="0" smtClean="0"/>
              <a:t>Підприємницька </a:t>
            </a:r>
            <a:r>
              <a:rPr lang="uk-UA" b="1" dirty="0"/>
              <a:t>діяльність направлена на:</a:t>
            </a:r>
            <a:r>
              <a:rPr lang="uk-UA" dirty="0"/>
              <a:t/>
            </a:r>
            <a:br>
              <a:rPr lang="uk-UA" dirty="0"/>
            </a:br>
            <a:r>
              <a:rPr lang="uk-UA" dirty="0"/>
              <a:t>- досягнення комерційного успіху, одержання прибутку, або підприємницького доходу;</a:t>
            </a:r>
            <a:br>
              <a:rPr lang="uk-UA" dirty="0"/>
            </a:br>
            <a:r>
              <a:rPr lang="uk-UA" dirty="0"/>
              <a:t>- найкраще використання капіталу: власності, іншого майна, фінансових, матеріально-технічних, трудових ресурсів.</a:t>
            </a:r>
            <a:br>
              <a:rPr lang="uk-UA" dirty="0"/>
            </a:br>
            <a:endParaRPr lang="uk-UA" dirty="0" smtClean="0"/>
          </a:p>
        </p:txBody>
      </p:sp>
    </p:spTree>
    <p:extLst>
      <p:ext uri="{BB962C8B-B14F-4D97-AF65-F5344CB8AC3E}">
        <p14:creationId xmlns:p14="http://schemas.microsoft.com/office/powerpoint/2010/main" val="537155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95536" y="620688"/>
            <a:ext cx="7529264" cy="5853264"/>
          </a:xfrm>
        </p:spPr>
        <p:txBody>
          <a:bodyPr>
            <a:noAutofit/>
          </a:bodyPr>
          <a:lstStyle/>
          <a:p>
            <a:pPr marL="0" indent="0" algn="ctr">
              <a:buNone/>
            </a:pPr>
            <a:r>
              <a:rPr lang="uk-UA" sz="1650" dirty="0"/>
              <a:t> </a:t>
            </a:r>
            <a:r>
              <a:rPr lang="uk-UA" sz="1650" b="1" dirty="0"/>
              <a:t>Бізнес</a:t>
            </a:r>
            <a:r>
              <a:rPr lang="uk-UA" sz="1650" dirty="0"/>
              <a:t> - це справа, ділова активність, направлена на вирішення завдань, пов'язаних в кінцевому рахунку із здійсненням на ринку операцій обміну товарів і послуг між економічними суб'єктами ринку, з використанням форм та методів конкретної діяльності, які склалися в ринковій практиці. Бізнес робиться заради одержання доходу (прибутку) від результатів діяльності у найрізноманітніших сферах - виробництві і торгівлі товарами та послугами, банківській та страховій справах, при проведенні транспортних, орендних і багато інших операцій як видів діяльності.</a:t>
            </a:r>
            <a:br>
              <a:rPr lang="uk-UA" sz="1650" dirty="0"/>
            </a:br>
            <a:r>
              <a:rPr lang="uk-UA" sz="1650" dirty="0"/>
              <a:t>      Бізнес - поняття більш широке, ніж підприємницька діяльність, оскільки до бізнесу відноситься здійснення будь-яких одноразових комерційних угод в будь-якій сфері діяльності, які направлені на одержання доходу. Суб'єкт в бізнесі називається бізнесменом або комерсантом.</a:t>
            </a:r>
            <a:br>
              <a:rPr lang="uk-UA" sz="1650" dirty="0"/>
            </a:br>
            <a:r>
              <a:rPr lang="uk-UA" sz="1650" dirty="0"/>
              <a:t>      Статус комерсанта визнається законом за особою, діяльність якої характеризується такими ознаками: укладання угод, здійснення інших господарських операцій у вигляді підприємництва; здійснення підприємницької діяльності від свого імені, тобто як самостійного економічного суб'єкта ринкових відносин. Бізнесмен вкладає в справу гроші, а по завершенні справи або деякого ділового циклу одержує гроші назад з прибутком. Бізнес - це спочатку організація виробництва, економічна діяльність, а потім уже, власне, робота грошей. </a:t>
            </a:r>
          </a:p>
        </p:txBody>
      </p:sp>
    </p:spTree>
    <p:extLst>
      <p:ext uri="{BB962C8B-B14F-4D97-AF65-F5344CB8AC3E}">
        <p14:creationId xmlns:p14="http://schemas.microsoft.com/office/powerpoint/2010/main" val="13524626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ишукана">
  <a:themeElements>
    <a:clrScheme name="Вишукана">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Вишукана">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Вишукана">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1056</TotalTime>
  <Words>4347</Words>
  <Application>Microsoft Office PowerPoint</Application>
  <PresentationFormat>Екран (4:3)</PresentationFormat>
  <Paragraphs>178</Paragraphs>
  <Slides>38</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38</vt:i4>
      </vt:variant>
    </vt:vector>
  </HeadingPairs>
  <TitlesOfParts>
    <vt:vector size="39" baseType="lpstr">
      <vt:lpstr>Вишукана</vt:lpstr>
      <vt:lpstr> Тема 1. ЕКОНОМІЧНА ПРИРОДА БІЗНЕСУ І ПІДПРИЄМНИЦТВА </vt:lpstr>
      <vt:lpstr>Історичний розвиток поняття «підприємництво».</vt:lpstr>
      <vt:lpstr>Презентація PowerPoint</vt:lpstr>
      <vt:lpstr>Презентація PowerPoint</vt:lpstr>
      <vt:lpstr>Презентація PowerPoint</vt:lpstr>
      <vt:lpstr>2. Бізнес і підприємництво. </vt:lpstr>
      <vt:lpstr>Презентація PowerPoint</vt:lpstr>
      <vt:lpstr>Презентація PowerPoint</vt:lpstr>
      <vt:lpstr>Презентація PowerPoint</vt:lpstr>
      <vt:lpstr>Презентація PowerPoint</vt:lpstr>
      <vt:lpstr>3. Елементи системи бізнесу.  </vt:lpstr>
      <vt:lpstr>4. Функції та принципи підприємництва.  </vt:lpstr>
      <vt:lpstr>Презентація PowerPoint</vt:lpstr>
      <vt:lpstr>5. Суб’єкти та об’єкти, види підприємницької діяльності. </vt:lpstr>
      <vt:lpstr>Презентація PowerPoint</vt:lpstr>
      <vt:lpstr>Презентація PowerPoint</vt:lpstr>
      <vt:lpstr>Презентація PowerPoint</vt:lpstr>
      <vt:lpstr>Презентація PowerPoint</vt:lpstr>
      <vt:lpstr>Презентація PowerPoint</vt:lpstr>
      <vt:lpstr>6. Рушійні сили підприємництва. </vt:lpstr>
      <vt:lpstr>Презентація PowerPoint</vt:lpstr>
      <vt:lpstr>Презентація PowerPoint</vt:lpstr>
      <vt:lpstr>Презентація PowerPoint</vt:lpstr>
      <vt:lpstr>Презентація PowerPoint</vt:lpstr>
      <vt:lpstr>Презентація PowerPoint</vt:lpstr>
      <vt:lpstr>7. Обмеження у здійснені підприємницької діяльності.  </vt:lpstr>
      <vt:lpstr>Презентація PowerPoint</vt:lpstr>
      <vt:lpstr>8. Поняття підприємницького середовища та його складові елементи.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Тема 1. ЕКОНОМІЧНА ПРИРОДА БІЗНЕСУ І ПІДПРИЄМНИЦТВА </dc:title>
  <dc:creator>Sara Yasmeen (Wipro Technologies)</dc:creator>
  <cp:lastModifiedBy>User</cp:lastModifiedBy>
  <cp:revision>59</cp:revision>
  <dcterms:created xsi:type="dcterms:W3CDTF">2010-02-23T11:30:32Z</dcterms:created>
  <dcterms:modified xsi:type="dcterms:W3CDTF">2023-02-09T12:36:59Z</dcterms:modified>
</cp:coreProperties>
</file>