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234F9-E20E-7CDE-D032-5CBEDDC2E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294ED5C-852E-1C30-87EB-392A90529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8A93D-0266-96EC-3992-54A8C8529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CC6239-9569-9583-1AF8-7CCC928DA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0DA933-505D-853F-3E5A-D7852BD2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185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F96A05-19C2-8F82-A183-6F33D150A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6EC44B-E7F9-D603-8E52-4FB9B7B64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E54F9C-0D8F-BCFB-0FFE-C4FD60128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85304E-7423-EB27-55DB-1A6788F8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B500B-6770-D5D9-1BA7-323AA938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5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9A2B306-A852-640B-25ED-2E17F7E91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99960D2-5370-8E14-E311-E1DD6628E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23C71B-AEAA-4941-9D51-6EE10D0D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D78FFE-A3DE-E477-A74E-B32798F4E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B8A128-5E6E-72D5-8CCC-95A5C72CD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28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26BD5C-9745-58E5-78B0-ABAFD1349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ED8429-023E-24BA-5989-258ECE0D5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AF5A1A-34B0-75A2-6249-D36DE454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97F6B8-82AE-CFD6-7ACE-52FBEB90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51C543-0864-65E1-49F0-6CDBBADFD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3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7E4A81-FB48-F4DC-8CCF-EC4FE6A6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13B47C-6850-4420-5903-5197555C7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90DBF9-AE8D-30F3-3CAD-A9D70D8A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E40C3-C758-DC7C-9857-566DD76D9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03883A-B69D-A718-5965-77047867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723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3CE6AC-B3D1-F024-5A7C-CD3907F58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CFAB8B-07C6-06EF-BCA9-2842B1CAB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18DCD6-1B6C-7A8F-3148-DA98F6C214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2288E3-3E0A-398D-586F-FDD493FC3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672E46-3118-85F6-166F-9DB16BFF6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1E9CC0-7E7E-FB1B-B569-9ED53B544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2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6E76D1-841B-B3EE-9B5A-97A9956B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5608C2-2883-F6B4-4019-B4BF6498A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A50CBD-78E9-5708-FC46-74146FD96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402478E-1FEF-B0CD-8519-0491670E1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48B12FC-35BF-ED69-6123-B9F1D149D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A82E010-2266-2057-F734-210113B77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16CAEB-82BB-5B36-1B76-B953367D4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1E3631-37CE-B2D4-A6D8-8FC8E12CC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56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FEB5C5-8256-EE6E-9BAC-0BB2FE85E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E4701D-C250-3BDE-EDAB-2AC9F83DE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F20BA5D-0A41-CCFD-6F04-3AD26DF3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766D755-6FAB-30AC-3B5D-FF690EAD0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20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CE54555-724F-2104-9BFD-B96B79E52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31EB5E-4E92-9CED-18F2-C59496CF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9BCDBB-318A-DEB8-D4CB-C3DD89463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014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3BAC1-1FE1-E4F8-1674-F26121A20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DB0BCA-30C7-71A8-16EA-F68C298BD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0BE7DC-CED9-28F6-C56D-48A648A62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AE3DF6-9BE7-66AA-8D28-19F0DC81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8E2C7B-09E0-3A50-794B-39AEC77C0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A7E875-F711-86F1-EF9A-59B6922F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66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48286-8354-0472-936B-297D176DA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E28096-30F9-920C-72A3-46A767E33F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A330AA-5E0F-34D7-0C91-EC90AE53A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6A41B5-2095-DC41-FD54-EF3B9243E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0DB99E-D9C7-0CAF-0FE2-270FF8F0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3D7490-01C9-EFA2-2EF6-2607DE21E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19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D6FA4-EF63-DA30-CF54-3D19119ED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A3809C-9892-AD31-4F20-903D69542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9E414C-9E7D-3AE6-327F-A115123D8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30943-40E3-4F25-A969-5F8ECA0E0492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8A9CA9-8455-B379-86A4-CDEFFF2B7F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A3943D-9370-7812-31C2-F44076144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12F90-B939-4C2C-A09B-A1D6B5750D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17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C81433D-E4A7-0E14-BBF9-ECE78CE97934}"/>
              </a:ext>
            </a:extLst>
          </p:cNvPr>
          <p:cNvSpPr txBox="1"/>
          <p:nvPr/>
        </p:nvSpPr>
        <p:spPr>
          <a:xfrm>
            <a:off x="0" y="402199"/>
            <a:ext cx="12044516" cy="1505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595" marR="363220" algn="ctr">
              <a:lnSpc>
                <a:spcPct val="107000"/>
              </a:lnSpc>
              <a:spcBef>
                <a:spcPts val="5"/>
              </a:spcBef>
              <a:spcAft>
                <a:spcPts val="800"/>
              </a:spcAft>
            </a:pPr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ГІРНИЧЕ</a:t>
            </a:r>
            <a:r>
              <a:rPr lang="uk-UA" sz="4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uk-UA" sz="4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4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РИНКОВІЙ</a:t>
            </a:r>
            <a:r>
              <a:rPr lang="uk-UA" sz="4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310D1C-A976-1562-B30E-1B106B2ACDF3}"/>
              </a:ext>
            </a:extLst>
          </p:cNvPr>
          <p:cNvSpPr txBox="1"/>
          <p:nvPr/>
        </p:nvSpPr>
        <p:spPr>
          <a:xfrm>
            <a:off x="599768" y="2365685"/>
            <a:ext cx="11444748" cy="2841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81960">
              <a:lnSpc>
                <a:spcPts val="1600"/>
              </a:lnSpc>
              <a:spcAft>
                <a:spcPts val="800"/>
              </a:spcAft>
            </a:pPr>
            <a:r>
              <a:rPr lang="uk-UA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463550" lvl="1" indent="-285750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534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uk-UA" sz="28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uk-UA" sz="28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8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sz="28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uk-UA" sz="28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28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8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ринковій</a:t>
            </a:r>
            <a:r>
              <a:rPr lang="uk-UA" sz="2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534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об’єднання.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534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uk-UA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uk-UA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гірничого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534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відкритої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534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гірничого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188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DD1D6C-E529-6265-38B7-B7C385DB3619}"/>
              </a:ext>
            </a:extLst>
          </p:cNvPr>
          <p:cNvSpPr txBox="1"/>
          <p:nvPr/>
        </p:nvSpPr>
        <p:spPr>
          <a:xfrm>
            <a:off x="1966452" y="256938"/>
            <a:ext cx="84754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Добувна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Класифікатором</a:t>
            </a:r>
            <a:r>
              <a:rPr lang="uk-UA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економічної</a:t>
            </a:r>
            <a:r>
              <a:rPr lang="uk-UA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uk-UA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КВЕД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32B84FD-C537-3EFE-4174-238D4CBB5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54839"/>
              </p:ext>
            </p:extLst>
          </p:nvPr>
        </p:nvGraphicFramePr>
        <p:xfrm>
          <a:off x="250722" y="815272"/>
          <a:ext cx="11690555" cy="52274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22407">
                  <a:extLst>
                    <a:ext uri="{9D8B030D-6E8A-4147-A177-3AD203B41FA5}">
                      <a16:colId xmlns:a16="http://schemas.microsoft.com/office/drawing/2014/main" val="4100757967"/>
                    </a:ext>
                  </a:extLst>
                </a:gridCol>
                <a:gridCol w="90256">
                  <a:extLst>
                    <a:ext uri="{9D8B030D-6E8A-4147-A177-3AD203B41FA5}">
                      <a16:colId xmlns:a16="http://schemas.microsoft.com/office/drawing/2014/main" val="1408760833"/>
                    </a:ext>
                  </a:extLst>
                </a:gridCol>
                <a:gridCol w="9077892">
                  <a:extLst>
                    <a:ext uri="{9D8B030D-6E8A-4147-A177-3AD203B41FA5}">
                      <a16:colId xmlns:a16="http://schemas.microsoft.com/office/drawing/2014/main" val="424287342"/>
                    </a:ext>
                  </a:extLst>
                </a:gridCol>
              </a:tblGrid>
              <a:tr h="720749">
                <a:tc>
                  <a:txBody>
                    <a:bodyPr/>
                    <a:lstStyle/>
                    <a:p>
                      <a:pPr marL="0" marR="19431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КВЕД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5113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Секція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видів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економічної</a:t>
                      </a:r>
                      <a:r>
                        <a:rPr lang="uk-UA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пояснення</a:t>
                      </a:r>
                      <a:r>
                        <a:rPr lang="uk-UA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847025"/>
                  </a:ext>
                </a:extLst>
              </a:tr>
              <a:tr h="373626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Добувна</a:t>
                      </a:r>
                      <a:r>
                        <a:rPr lang="uk-UA" sz="2000" b="1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промисловість</a:t>
                      </a:r>
                      <a:r>
                        <a:rPr lang="uk-UA" sz="2000" b="1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20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розроблення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кар'єрів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603179"/>
                  </a:ext>
                </a:extLst>
              </a:tr>
              <a:tr h="598209">
                <a:tc gridSpan="2"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92900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розділу</a:t>
                      </a:r>
                      <a:r>
                        <a:rPr lang="uk-UA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20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КВЕД</a:t>
                      </a:r>
                      <a:r>
                        <a:rPr lang="uk-UA" sz="20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2010-2014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187044"/>
                  </a:ext>
                </a:extLst>
              </a:tr>
              <a:tr h="598209">
                <a:tc gridSpan="2">
                  <a:txBody>
                    <a:bodyPr/>
                    <a:lstStyle/>
                    <a:p>
                      <a:pPr marL="0" marR="63944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Добування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кам'яного</a:t>
                      </a:r>
                      <a:r>
                        <a:rPr lang="uk-UA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бурого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вугілля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661889"/>
                  </a:ext>
                </a:extLst>
              </a:tr>
              <a:tr h="596510">
                <a:tc gridSpan="2">
                  <a:txBody>
                    <a:bodyPr/>
                    <a:lstStyle/>
                    <a:p>
                      <a:pPr marL="0" marR="63944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Добування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сирої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нафти</a:t>
                      </a:r>
                      <a:r>
                        <a:rPr lang="uk-UA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природного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газу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566643"/>
                  </a:ext>
                </a:extLst>
              </a:tr>
              <a:tr h="598209">
                <a:tc gridSpan="2">
                  <a:txBody>
                    <a:bodyPr/>
                    <a:lstStyle/>
                    <a:p>
                      <a:pPr marL="0" marR="63944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Добування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металевих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556928"/>
                  </a:ext>
                </a:extLst>
              </a:tr>
              <a:tr h="598209">
                <a:tc gridSpan="2">
                  <a:txBody>
                    <a:bodyPr/>
                    <a:lstStyle/>
                    <a:p>
                      <a:pPr marL="0" marR="63944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Добування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інших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корисних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копалин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розроблення</a:t>
                      </a:r>
                      <a:r>
                        <a:rPr lang="uk-UA" sz="20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кар'єрів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96370"/>
                  </a:ext>
                </a:extLst>
              </a:tr>
              <a:tr h="1143735">
                <a:tc gridSpan="2">
                  <a:txBody>
                    <a:bodyPr/>
                    <a:lstStyle/>
                    <a:p>
                      <a:pPr marL="0" marR="63944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05918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Надання допоміжних послуг у сфері добувної</a:t>
                      </a:r>
                      <a:r>
                        <a:rPr lang="uk-UA" sz="2000" spc="-3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промисловості</a:t>
                      </a:r>
                      <a:r>
                        <a:rPr lang="uk-UA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розроблення</a:t>
                      </a:r>
                      <a:r>
                        <a:rPr lang="uk-UA" sz="20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кар'єрів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659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599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DC35E1-41BF-9743-27BB-9891243982B0}"/>
              </a:ext>
            </a:extLst>
          </p:cNvPr>
          <p:cNvSpPr txBox="1"/>
          <p:nvPr/>
        </p:nvSpPr>
        <p:spPr>
          <a:xfrm>
            <a:off x="3175820" y="2872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ознаки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</a:t>
            </a:r>
            <a:endParaRPr lang="ru-RU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0EE0F49-6147-822E-301D-6B8B6713CC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859221"/>
              </p:ext>
            </p:extLst>
          </p:nvPr>
        </p:nvGraphicFramePr>
        <p:xfrm>
          <a:off x="255639" y="656615"/>
          <a:ext cx="11710219" cy="591410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854585">
                  <a:extLst>
                    <a:ext uri="{9D8B030D-6E8A-4147-A177-3AD203B41FA5}">
                      <a16:colId xmlns:a16="http://schemas.microsoft.com/office/drawing/2014/main" val="3595838863"/>
                    </a:ext>
                  </a:extLst>
                </a:gridCol>
                <a:gridCol w="6855634">
                  <a:extLst>
                    <a:ext uri="{9D8B030D-6E8A-4147-A177-3AD203B41FA5}">
                      <a16:colId xmlns:a16="http://schemas.microsoft.com/office/drawing/2014/main" val="4098122957"/>
                    </a:ext>
                  </a:extLst>
                </a:gridCol>
              </a:tblGrid>
              <a:tr h="959754">
                <a:tc>
                  <a:txBody>
                    <a:bodyPr/>
                    <a:lstStyle/>
                    <a:p>
                      <a:pPr marL="0" marR="104775" indent="-1962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А.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Технічна, виробнича</a:t>
                      </a:r>
                      <a:r>
                        <a:rPr lang="uk-UA" sz="2200" spc="-3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200" spc="3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єдність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04800" indent="-9283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Б. </a:t>
                      </a:r>
                      <a:r>
                        <a:rPr lang="uk-UA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Адміністративно-економічна</a:t>
                      </a:r>
                      <a:r>
                        <a:rPr lang="uk-UA" sz="2200" spc="-33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самостійність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464425"/>
                  </a:ext>
                </a:extLst>
              </a:tr>
              <a:tr h="4954348">
                <a:tc>
                  <a:txBody>
                    <a:bodyPr/>
                    <a:lstStyle/>
                    <a:p>
                      <a:pPr marL="0" marR="5969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Times New Roman" panose="02020603050405020304" pitchFamily="18" charset="0"/>
                        <a:buChar char="–"/>
                        <a:tabLst>
                          <a:tab pos="535305" algn="l"/>
                          <a:tab pos="1489710" algn="l"/>
                          <a:tab pos="1632585" algn="l"/>
                          <a:tab pos="1660525" algn="l"/>
                          <a:tab pos="2007870" algn="l"/>
                        </a:tabLst>
                      </a:pP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технічно-виробнича</a:t>
                      </a:r>
                      <a:r>
                        <a:rPr lang="uk-UA" sz="2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єдність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2200" spc="7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ознаки</a:t>
                      </a:r>
                      <a:r>
                        <a:rPr lang="uk-UA" sz="2200" spc="7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характеризують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тісноту		виробничо-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технологічного</a:t>
                      </a:r>
                      <a:r>
                        <a:rPr lang="uk-UA" sz="2200" spc="2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зв'язку</a:t>
                      </a:r>
                      <a:r>
                        <a:rPr lang="uk-UA" sz="2200" spc="2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окремих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структурних			підрозділів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	і			стадій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технологічного</a:t>
                      </a:r>
                      <a:r>
                        <a:rPr lang="uk-UA" sz="2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процесу;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0325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Times New Roman" panose="02020603050405020304" pitchFamily="18" charset="0"/>
                        <a:buChar char="–"/>
                        <a:tabLst>
                          <a:tab pos="535305" algn="l"/>
                        </a:tabLst>
                      </a:pP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організаційна</a:t>
                      </a:r>
                      <a:r>
                        <a:rPr lang="uk-UA" sz="2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єдність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 - це певним чином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організований колектив зі своєю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внутрішньою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структурою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порядком</a:t>
                      </a:r>
                      <a:r>
                        <a:rPr lang="uk-UA" sz="22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096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Times New Roman" panose="02020603050405020304" pitchFamily="18" charset="0"/>
                        <a:buChar char="–"/>
                        <a:tabLst>
                          <a:tab pos="535305" algn="l"/>
                        </a:tabLst>
                      </a:pP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відособленість майна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підприємство має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власне майно (виробничі, невиробничі фонди),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яке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використовують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певних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цілей;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969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Times New Roman" panose="02020603050405020304" pitchFamily="18" charset="0"/>
                        <a:buChar char="–"/>
                        <a:tabLst>
                          <a:tab pos="535305" algn="l"/>
                        </a:tabLst>
                      </a:pP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самостійність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визначається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правами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юридичної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(розрахунковий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рахунок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банку,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планування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організація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забороненої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законодавством,</a:t>
                      </a:r>
                      <a:r>
                        <a:rPr lang="uk-UA" sz="2200" spc="-3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самостійний</a:t>
                      </a:r>
                      <a:r>
                        <a:rPr lang="uk-UA" sz="22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бухгалтерський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баланс);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0325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300"/>
                        <a:buFont typeface="Times New Roman" panose="02020603050405020304" pitchFamily="18" charset="0"/>
                        <a:buChar char="–"/>
                        <a:tabLst>
                          <a:tab pos="535305" algn="l"/>
                          <a:tab pos="2169160" algn="l"/>
                        </a:tabLst>
                      </a:pPr>
                      <a:r>
                        <a:rPr lang="uk-UA" sz="2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майнова	</a:t>
                      </a:r>
                      <a:r>
                        <a:rPr lang="uk-UA" sz="22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відповідальність</a:t>
                      </a:r>
                      <a:r>
                        <a:rPr lang="uk-UA" sz="2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uk-UA" sz="2200" spc="-3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 несе повну відповідальність всім</a:t>
                      </a:r>
                      <a:r>
                        <a:rPr lang="uk-UA" sz="2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своїм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майном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різними</a:t>
                      </a:r>
                      <a:r>
                        <a:rPr lang="uk-UA" sz="2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зобов'язаннями.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967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444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59B10A-5AD6-9D40-CA7D-59095A5F6FE6}"/>
              </a:ext>
            </a:extLst>
          </p:cNvPr>
          <p:cNvSpPr txBox="1"/>
          <p:nvPr/>
        </p:nvSpPr>
        <p:spPr>
          <a:xfrm>
            <a:off x="167148" y="764606"/>
            <a:ext cx="1177904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uk-UA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характеристики</a:t>
            </a:r>
            <a:r>
              <a:rPr lang="uk-UA" sz="24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гірничого</a:t>
            </a:r>
            <a:r>
              <a:rPr lang="uk-UA" sz="2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464185" lvl="1" indent="-285750" algn="just">
              <a:buSzPts val="1400"/>
              <a:buFont typeface="Symbol" panose="05050102010706020507" pitchFamily="18" charset="2"/>
              <a:buChar char=""/>
              <a:tabLst>
                <a:tab pos="618490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Залежність характеру виробничого процесу і умови його здійснення від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гірничо-геологічних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і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природних факторів.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0" marR="462915" lvl="1" indent="-285750" algn="just">
              <a:buSzPts val="1400"/>
              <a:buFont typeface="Symbol" panose="05050102010706020507" pitchFamily="18" charset="2"/>
              <a:buChar char=""/>
              <a:tabLst>
                <a:tab pos="619125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Завчасне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і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надалі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безперервне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вкладення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значних</a:t>
            </a:r>
            <a:r>
              <a:rPr lang="uk-UA" sz="24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інвестицій</a:t>
            </a:r>
            <a:r>
              <a:rPr lang="uk-UA" sz="24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на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створення,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підтримку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або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збільшення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виробничої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потужності:</a:t>
            </a:r>
            <a:r>
              <a:rPr lang="uk-UA" sz="24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підготовчі</a:t>
            </a:r>
            <a:r>
              <a:rPr lang="uk-UA" sz="24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роботи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для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забезпечення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фронту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видобувної діяльності.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0" marR="463550" lvl="1" indent="-285750" algn="just">
              <a:buSzPts val="1400"/>
              <a:buFont typeface="Symbol" panose="05050102010706020507" pitchFamily="18" charset="2"/>
              <a:buChar char=""/>
              <a:tabLst>
                <a:tab pos="618490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Складність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планування,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організації,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управління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виробництвом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через</a:t>
            </a:r>
            <a:r>
              <a:rPr lang="uk-UA" sz="24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безперервне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переміщення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робочих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місць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(розкривних,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видобувних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вибоїв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перевантажувальних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пунктів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і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транспортних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комунікацій).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0" lvl="1" indent="-285750" algn="just">
              <a:buSzPts val="1400"/>
              <a:buFont typeface="Symbol" panose="05050102010706020507" pitchFamily="18" charset="2"/>
              <a:buChar char=""/>
              <a:tabLst>
                <a:tab pos="618490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Жорсткий   </a:t>
            </a:r>
            <a:r>
              <a:rPr lang="uk-UA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взаємозв'язок     окремих    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частин     виробничого     процесу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(видобування,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вентиляція,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транспортування,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збагачення).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463550" lvl="1" indent="-285750" algn="just">
              <a:buSzPts val="1400"/>
              <a:buFont typeface="Symbol" panose="05050102010706020507" pitchFamily="18" charset="2"/>
              <a:buChar char=""/>
              <a:tabLst>
                <a:tab pos="619125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Значна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матеріаломісткість,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фондомісткість,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трудомісткість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гірничого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виробництва,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зокрема з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поглибленням горизонту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ведення робіт.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  <a:p>
            <a:pPr marL="0" marR="463550" lvl="1" indent="-285750" algn="just">
              <a:buSzPts val="1400"/>
              <a:buFont typeface="Symbol" panose="05050102010706020507" pitchFamily="18" charset="2"/>
              <a:buChar char=""/>
              <a:tabLst>
                <a:tab pos="618490" algn="l"/>
              </a:tabLs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Складні, важкі умови виробництва і праці (температурний режим, пил,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шкідливі домішки в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складі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атмосферного повітря, шум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тощо).</a:t>
            </a:r>
            <a:endParaRPr lang="ru-RU" sz="2400" dirty="0">
              <a:effectLst/>
              <a:latin typeface="Calibri" panose="020F050202020403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0088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2D92853-8506-E6C1-2CB4-E32142179DA8}"/>
              </a:ext>
            </a:extLst>
          </p:cNvPr>
          <p:cNvSpPr txBox="1"/>
          <p:nvPr/>
        </p:nvSpPr>
        <p:spPr>
          <a:xfrm>
            <a:off x="3165987" y="168717"/>
            <a:ext cx="6096000" cy="31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spcBef>
                <a:spcPts val="440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 startAt="4"/>
              <a:tabLst>
                <a:tab pos="815340" algn="l"/>
              </a:tabLst>
            </a:pP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uk-UA" sz="14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14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14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відкритої</a:t>
            </a:r>
            <a:r>
              <a:rPr lang="uk-UA" sz="14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endParaRPr lang="ru-RU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0B2269-66A9-3579-8C16-FEAF1A7B0FDE}"/>
              </a:ext>
            </a:extLst>
          </p:cNvPr>
          <p:cNvSpPr txBox="1"/>
          <p:nvPr/>
        </p:nvSpPr>
        <p:spPr>
          <a:xfrm>
            <a:off x="127819" y="480213"/>
            <a:ext cx="11936362" cy="2562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62915"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 прибутку, а також забезпечення довгострокового функціонування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 – пов’язано з реалізацією комплексу (системи) різноманітних, але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взаємозалежних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цілей: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464185" lvl="0" indent="-342900" algn="just">
              <a:lnSpc>
                <a:spcPct val="107000"/>
              </a:lnSpc>
              <a:spcBef>
                <a:spcPts val="5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75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uk-UA" sz="18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ринках;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2915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75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добробуту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регіону;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355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75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стабільності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господарювання,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високого рівня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ділової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репутації;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355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75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природоохоронної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ліквідації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C7A13A-27C7-5B3B-3689-6BBDB95B6FD3}"/>
              </a:ext>
            </a:extLst>
          </p:cNvPr>
          <p:cNvSpPr txBox="1"/>
          <p:nvPr/>
        </p:nvSpPr>
        <p:spPr>
          <a:xfrm>
            <a:off x="-78659" y="2996558"/>
            <a:ext cx="11936362" cy="38614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62280"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цілей, які визначають бажані якісні зміни: опанування новітніми технологіями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збільшення ринкової частки, розширення географії бізнесу тощо.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Стратегічна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ціль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характеризує якісний стан підприємства на окремий момент часу, тобто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 розкриває спосіб переходу підприємства з одного до іншого якісного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стану: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нового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конкурентного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1290" marR="463550" indent="34226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розкриває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першочергово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збуту.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Подальша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деталізація</a:t>
            </a:r>
            <a:r>
              <a:rPr lang="uk-UA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uk-UA" sz="1800" spc="3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uk-UA" sz="1800" spc="3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uk-UA" sz="1800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800" spc="3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функціональними</a:t>
            </a:r>
            <a:r>
              <a:rPr lang="uk-UA" sz="1800" b="1" spc="3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стратегіями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655" marR="462915" algn="just">
              <a:lnSpc>
                <a:spcPct val="107000"/>
              </a:lnSpc>
              <a:spcBef>
                <a:spcPts val="440"/>
              </a:spcBef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виробничою, маркетинговою, інноваційною, кадровою, фінансовою та іншими.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Функціональні стратегії не лише забезпечують виконання планів з випуску 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перегляд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uk-UA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uk-UA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(реалізація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місії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підприємства).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254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DA10AA-1F3D-4B5A-28CB-3DA5B4BDF726}"/>
              </a:ext>
            </a:extLst>
          </p:cNvPr>
          <p:cNvSpPr txBox="1"/>
          <p:nvPr/>
        </p:nvSpPr>
        <p:spPr>
          <a:xfrm>
            <a:off x="275303" y="368885"/>
            <a:ext cx="11788877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uk-UA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462915" lvl="0" indent="-342900" algn="just">
              <a:buSzPts val="1400"/>
              <a:buFont typeface="Times New Roman" panose="02020603050405020304" pitchFamily="18" charset="0"/>
              <a:buChar char="–"/>
              <a:tabLst>
                <a:tab pos="2946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циклової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нерівномірності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циклів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uk-UA" sz="20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віддалених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виявлення,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циклів;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63550" lvl="1" indent="-285750" algn="just">
              <a:buSzPts val="1400"/>
              <a:buFont typeface="Times New Roman" panose="02020603050405020304" pitchFamily="18" charset="0"/>
              <a:buChar char="–"/>
              <a:tabLst>
                <a:tab pos="86677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пріоритетів, доцільних 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можливих варіантів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розвитку,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цілей і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62915" lvl="1" indent="-285750" algn="just">
              <a:buSzPts val="1400"/>
              <a:buFont typeface="Times New Roman" panose="02020603050405020304" pitchFamily="18" charset="0"/>
              <a:buChar char="–"/>
              <a:tabLst>
                <a:tab pos="86677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побудова стратегічних планів і цільових програм з реалізації обраної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стратегії, що погоджує їх з наявними ресурсами. Такі ресурси забезпечують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стратегій;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63550" lvl="1" indent="-285750" algn="just">
              <a:buSzPts val="1400"/>
              <a:buFont typeface="Times New Roman" panose="02020603050405020304" pitchFamily="18" charset="0"/>
              <a:buChar char="–"/>
              <a:tabLst>
                <a:tab pos="8661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гнучкої тактики виконання стратегічних планів і програм,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ув'язка з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поточною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ринковою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кон'юнктурою;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63550" lvl="1" indent="-285750" algn="just">
              <a:buSzPts val="1400"/>
              <a:buFont typeface="Times New Roman" panose="02020603050405020304" pitchFamily="18" charset="0"/>
              <a:buChar char="–"/>
              <a:tabLst>
                <a:tab pos="8661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відстеження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стратегії,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неї,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своєчасне попередження про необхідні уточнених в тактиці чи зміні стратегії,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 кардинально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змінилася ситуація.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64820" indent="342900" algn="just"/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64820" indent="342900" algn="just"/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гірничодобувного</a:t>
            </a:r>
            <a:r>
              <a:rPr lang="uk-UA" sz="20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2000" spc="3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такими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напрямами: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-285750">
              <a:buSzPts val="1400"/>
              <a:buFont typeface="Times New Roman" panose="02020603050405020304" pitchFamily="18" charset="0"/>
              <a:buChar char="–"/>
              <a:tabLst>
                <a:tab pos="86677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мінерально-сировинної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463550" lvl="1" indent="-285750">
              <a:buSzPts val="1400"/>
              <a:buFont typeface="Times New Roman" panose="02020603050405020304" pitchFamily="18" charset="0"/>
              <a:buChar char="–"/>
              <a:tabLst>
                <a:tab pos="866775" algn="l"/>
                <a:tab pos="2084705" algn="l"/>
                <a:tab pos="2711450" algn="l"/>
                <a:tab pos="3709035" algn="l"/>
                <a:tab pos="4143375" algn="l"/>
                <a:tab pos="5108575" algn="l"/>
                <a:tab pos="533082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	нових	технологій	для	видобутку	і	комплексної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-285750">
              <a:buSzPts val="1400"/>
              <a:buFont typeface="Times New Roman" panose="02020603050405020304" pitchFamily="18" charset="0"/>
              <a:buChar char="–"/>
              <a:tabLst>
                <a:tab pos="8661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існуючої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технології;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-285750">
              <a:buSzPts val="1400"/>
              <a:buFont typeface="Times New Roman" panose="02020603050405020304" pitchFamily="18" charset="0"/>
              <a:buChar char="–"/>
              <a:tabLst>
                <a:tab pos="8661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видобутого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032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9B1BB73-B41D-B3D2-BDAE-24065476DEF5}"/>
              </a:ext>
            </a:extLst>
          </p:cNvPr>
          <p:cNvSpPr txBox="1"/>
          <p:nvPr/>
        </p:nvSpPr>
        <p:spPr>
          <a:xfrm>
            <a:off x="3175820" y="1299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1.5.	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</a:t>
            </a:r>
            <a:r>
              <a:rPr lang="ru-RU" dirty="0" err="1"/>
              <a:t>гірничого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04BC1C-D215-47F1-23EF-B7A676D9AAA3}"/>
              </a:ext>
            </a:extLst>
          </p:cNvPr>
          <p:cNvSpPr txBox="1"/>
          <p:nvPr/>
        </p:nvSpPr>
        <p:spPr>
          <a:xfrm>
            <a:off x="113071" y="990912"/>
            <a:ext cx="1196585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Ризик</a:t>
            </a:r>
            <a:r>
              <a:rPr lang="uk-UA" sz="28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можливість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виникнення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непередбаченої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втрати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очікуваного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прибутку,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майна,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грошей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через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випадкові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економічної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діяльності,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несприятливі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обставини;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загроза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того,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800" i="1" spc="3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буде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змушене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робити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додаткові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витрати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отримає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нижче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очікуваних доходи. Вимірюється частотою, імовірністю настання тих</a:t>
            </a:r>
            <a:r>
              <a:rPr lang="uk-UA" sz="2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z="2800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uk-UA" sz="2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втрат.</a:t>
            </a:r>
            <a:endParaRPr lang="ru-RU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8EC83A-B9DD-2510-4039-A04186C86ED7}"/>
              </a:ext>
            </a:extLst>
          </p:cNvPr>
          <p:cNvSpPr txBox="1"/>
          <p:nvPr/>
        </p:nvSpPr>
        <p:spPr>
          <a:xfrm>
            <a:off x="113071" y="4409933"/>
            <a:ext cx="11897032" cy="1210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04190" algn="ctr">
              <a:lnSpc>
                <a:spcPts val="1605"/>
              </a:lnSpc>
              <a:spcAft>
                <a:spcPts val="800"/>
              </a:spcAf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підрозділяються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два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68199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Ризики,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стихійних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природи.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ctr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681990" algn="l"/>
              </a:tabLst>
            </a:pP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Ризики,</a:t>
            </a:r>
            <a:r>
              <a:rPr lang="uk-UA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uk-UA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цілеспрямованими діями</a:t>
            </a:r>
            <a:r>
              <a:rPr lang="uk-UA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людини.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66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C4FD28-8292-0AE7-E6E3-02B318B73609}"/>
              </a:ext>
            </a:extLst>
          </p:cNvPr>
          <p:cNvSpPr txBox="1"/>
          <p:nvPr/>
        </p:nvSpPr>
        <p:spPr>
          <a:xfrm>
            <a:off x="0" y="318212"/>
            <a:ext cx="12064181" cy="6221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55930" indent="342900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Політичний</a:t>
            </a:r>
            <a:r>
              <a:rPr lang="uk-UA" sz="1800" b="1" i="1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uk-UA" sz="1800" b="1" i="1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uk-UA" sz="1800" spc="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8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виникненням</a:t>
            </a:r>
            <a:r>
              <a:rPr lang="uk-UA" sz="18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uk-UA" sz="18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uk-UA" sz="1800" spc="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скороченням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uk-UA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прибутку,</a:t>
            </a:r>
            <a:r>
              <a:rPr lang="uk-UA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uk-UA" sz="1800" spc="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наслідком</a:t>
            </a:r>
            <a:r>
              <a:rPr lang="uk-UA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uk-UA" sz="1800" spc="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політики.</a:t>
            </a:r>
            <a:r>
              <a:rPr lang="uk-UA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uk-UA" sz="1800" spc="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uk-UA" sz="18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uk-UA" sz="1800" spc="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прояви: ризик націоналізації та експропріації без адекватної компенсації; ризик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розриву контракту через дії влади країни, в якій знаходиться контрагент; ризик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військових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цивільних заворушень.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655" marR="462915" indent="34226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Науково-технічний ризик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технологічні невизначеності, що пов'язані з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технологій.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імовірності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негативного результату науково-дослідних робіт, недосягнення запланованих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конструюванні;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ймовірності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низькі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технологічні можливості виробництва, що не дозволяє впровадити результати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1290" marR="462915" indent="342900" algn="just">
              <a:lnSpc>
                <a:spcPct val="107000"/>
              </a:lnSpc>
              <a:spcBef>
                <a:spcPts val="5"/>
              </a:spcBef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Виробничий ризик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загроза зниження запланованих обсягів виробництва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простій,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матеріалів,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відходів,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 перевитрати матеріалів, низьку дисципліну поставок матеріальних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ресурсів.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655" marR="462915"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Комерційний</a:t>
            </a:r>
            <a:r>
              <a:rPr lang="uk-UA" sz="1800" b="1" i="1" spc="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uk-UA" sz="1800" b="1" i="1" spc="3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1800" spc="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загроза</a:t>
            </a:r>
            <a:r>
              <a:rPr lang="uk-UA" sz="1800" spc="3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uk-UA" sz="1800" spc="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uk-UA" sz="1800" spc="3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uk-UA" sz="1800" spc="3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</a:t>
            </a:r>
            <a:r>
              <a:rPr lang="uk-UA" sz="1800" spc="-3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конкурентну боротьбу, введення обмежень на продаж; непередбачені зниження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планових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контрактів,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одиницю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реалізованого товару; втрати якості продукції в процесі транспортування, що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зниження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 ціни.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655" marR="463550" indent="3429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 ризик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ймовірність втрати грошових коштів підприємства,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невиплати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відсоткової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ставки,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валютного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курсу,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підприємства,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1290" marR="462915" indent="34163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Інвестиційний ризик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ймовірність невиправданого (помилкового) вибору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інвестування;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зміні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процентних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ставок,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інфляції.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118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842F4E4-8718-F8BF-5303-8BB0C5C516F6}"/>
              </a:ext>
            </a:extLst>
          </p:cNvPr>
          <p:cNvSpPr txBox="1"/>
          <p:nvPr/>
        </p:nvSpPr>
        <p:spPr>
          <a:xfrm>
            <a:off x="3205316" y="235749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" marR="363220" algn="ctr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68BFDA53-DCE3-83D2-1DBF-93670C84D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186163"/>
              </p:ext>
            </p:extLst>
          </p:nvPr>
        </p:nvGraphicFramePr>
        <p:xfrm>
          <a:off x="275303" y="609825"/>
          <a:ext cx="11749549" cy="58900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352912">
                  <a:extLst>
                    <a:ext uri="{9D8B030D-6E8A-4147-A177-3AD203B41FA5}">
                      <a16:colId xmlns:a16="http://schemas.microsoft.com/office/drawing/2014/main" val="2442281592"/>
                    </a:ext>
                  </a:extLst>
                </a:gridCol>
                <a:gridCol w="5396637">
                  <a:extLst>
                    <a:ext uri="{9D8B030D-6E8A-4147-A177-3AD203B41FA5}">
                      <a16:colId xmlns:a16="http://schemas.microsoft.com/office/drawing/2014/main" val="618315170"/>
                    </a:ext>
                  </a:extLst>
                </a:gridCol>
              </a:tblGrid>
              <a:tr h="783877">
                <a:tc>
                  <a:txBody>
                    <a:bodyPr/>
                    <a:lstStyle/>
                    <a:p>
                      <a:pPr mar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lang="uk-UA" sz="28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цілі</a:t>
                      </a:r>
                      <a:r>
                        <a:rPr lang="uk-UA" sz="2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uk-UA" sz="28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ризиком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uk-UA" sz="280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</a:t>
                      </a:r>
                      <a:r>
                        <a:rPr lang="uk-UA" sz="280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</a:t>
                      </a:r>
                      <a:r>
                        <a:rPr lang="uk-UA" sz="280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ризику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480050"/>
                  </a:ext>
                </a:extLst>
              </a:tr>
              <a:tr h="5036595">
                <a:tc>
                  <a:txBody>
                    <a:bodyPr/>
                    <a:lstStyle/>
                    <a:p>
                      <a:pPr marL="0" marR="537210" lvl="0" indent="4572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та оцінка факторів ризику</a:t>
                      </a:r>
                      <a:r>
                        <a:rPr lang="uk-UA" sz="2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2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4572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</a:t>
                      </a:r>
                      <a:r>
                        <a:rPr lang="uk-UA" sz="28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логічних</a:t>
                      </a:r>
                      <a:r>
                        <a:rPr lang="uk-UA" sz="28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оцінних</a:t>
                      </a:r>
                      <a:r>
                        <a:rPr lang="uk-UA" sz="28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припущень.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3510" lvl="0" indent="4572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Попередня ідентифікація потенційних змін і</a:t>
                      </a:r>
                      <a:r>
                        <a:rPr lang="uk-UA" sz="2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 внутрішнього та зовнішнього середовища</a:t>
                      </a:r>
                      <a:r>
                        <a:rPr lang="uk-UA" sz="2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16255" lvl="0" indent="4572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і аналіз рівня формування та</a:t>
                      </a:r>
                      <a:r>
                        <a:rPr lang="uk-UA" sz="2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споживання</a:t>
                      </a:r>
                      <a:r>
                        <a:rPr lang="uk-UA" sz="2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резервів.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34975" lv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 до розробки проектів</a:t>
                      </a:r>
                      <a:r>
                        <a:rPr lang="uk-UA" sz="2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кваліфікованих</a:t>
                      </a:r>
                      <a:r>
                        <a:rPr lang="uk-UA" sz="2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кадрів.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92785" lv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Ґрунтовне </a:t>
                      </a:r>
                      <a:r>
                        <a:rPr lang="uk-UA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передпроектне</a:t>
                      </a:r>
                      <a:r>
                        <a:rPr lang="uk-UA" sz="2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опрацювання</a:t>
                      </a:r>
                      <a:r>
                        <a:rPr lang="uk-UA" sz="28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супутніх</a:t>
                      </a:r>
                      <a:r>
                        <a:rPr lang="uk-UA" sz="28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33680" lv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Прогнозування</a:t>
                      </a:r>
                      <a:r>
                        <a:rPr lang="uk-UA" sz="28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тенденцій</a:t>
                      </a:r>
                      <a:r>
                        <a:rPr lang="uk-UA" sz="2800" spc="-4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r>
                        <a:rPr lang="uk-UA" sz="2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ринкової</a:t>
                      </a:r>
                      <a:r>
                        <a:rPr lang="uk-UA" sz="2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кон’юнктури.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Страхування</a:t>
                      </a:r>
                      <a:r>
                        <a:rPr lang="uk-UA" sz="28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ризиків.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AutoNum type="arabicPeriod"/>
                        <a:tabLst>
                          <a:tab pos="335280" algn="l"/>
                        </a:tabLst>
                      </a:pP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Повноцінне</a:t>
                      </a:r>
                      <a:r>
                        <a:rPr lang="uk-UA" sz="28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бізнес-планування.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66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7617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401F2B0-92EA-43D3-EA8D-F24A42D4F1EA}"/>
              </a:ext>
            </a:extLst>
          </p:cNvPr>
          <p:cNvSpPr txBox="1"/>
          <p:nvPr/>
        </p:nvSpPr>
        <p:spPr>
          <a:xfrm>
            <a:off x="304800" y="538341"/>
            <a:ext cx="11887200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профіцит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ділянок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земельного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гірничо-геологічних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умов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енергоресурсів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недосконалістю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позовів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8859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FF473FA-079F-0A32-8660-0EA8521DF8CB}"/>
              </a:ext>
            </a:extLst>
          </p:cNvPr>
          <p:cNvSpPr txBox="1"/>
          <p:nvPr/>
        </p:nvSpPr>
        <p:spPr>
          <a:xfrm>
            <a:off x="491613" y="705324"/>
            <a:ext cx="11208774" cy="5560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463550" lvl="0" indent="-342900" algn="just">
              <a:lnSpc>
                <a:spcPct val="107000"/>
              </a:lnSpc>
              <a:spcBef>
                <a:spcPts val="1615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Розкрийте</a:t>
            </a:r>
            <a:r>
              <a:rPr lang="uk-UA" sz="20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uk-UA" sz="2000" spc="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uk-UA" sz="20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uk-UA" sz="2000" spc="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uk-UA" sz="20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4820" lvl="0" indent="-342900" algn="just">
              <a:lnSpc>
                <a:spcPct val="107000"/>
              </a:lnSpc>
              <a:spcBef>
                <a:spcPts val="5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  <a:tab pos="1669415" algn="l"/>
                <a:tab pos="2733675" algn="l"/>
                <a:tab pos="3210560" algn="l"/>
                <a:tab pos="4553585" algn="l"/>
                <a:tab pos="490283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Поясніть	відмінності	між	господарською	та	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підприємницькою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діяльністю.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4185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Поясніть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Розкрийте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видове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ознаками.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482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  <a:tab pos="1697990" algn="l"/>
                <a:tab pos="2790190" algn="l"/>
                <a:tab pos="3295650" algn="l"/>
                <a:tab pos="435102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Поясніть	відмінності	між	основними	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організаційно-правовими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формами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об'єднань підприємств.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2915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  <a:tab pos="1216660" algn="l"/>
                <a:tab pos="1783080" algn="l"/>
                <a:tab pos="2416175" algn="l"/>
                <a:tab pos="3139440" algn="l"/>
                <a:tab pos="4324985" algn="l"/>
                <a:tab pos="4646930" algn="l"/>
                <a:tab pos="5358765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	являє	собою	гірниче	підприємство	як	суб’єкт	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Поясніть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характеристики гірничого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1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Розкрите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відкритої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355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  <a:tab pos="1682115" algn="l"/>
                <a:tab pos="2276475" algn="l"/>
                <a:tab pos="2637155" algn="l"/>
                <a:tab pos="3689985" algn="l"/>
                <a:tab pos="4933315" algn="l"/>
                <a:tab pos="601980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Поясніть	зміст	та	значущість	стратегічного	планування	для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62915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180340" algn="l"/>
                <a:tab pos="885825" algn="l"/>
                <a:tab pos="1701800" algn="l"/>
                <a:tab pos="2430780" algn="l"/>
                <a:tab pos="2943860" algn="l"/>
                <a:tab pos="3705860" algn="l"/>
                <a:tab pos="4071620" algn="l"/>
                <a:tab pos="4702175" algn="l"/>
                <a:tab pos="5265420" algn="l"/>
                <a:tab pos="549783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Наведіть	основні	види	ризиків,	які	мають	місце	в	діяльності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підприємства.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гірничого підприємства?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044256-48B8-1018-F1AD-811E79D00E3C}"/>
              </a:ext>
            </a:extLst>
          </p:cNvPr>
          <p:cNvSpPr txBox="1"/>
          <p:nvPr/>
        </p:nvSpPr>
        <p:spPr>
          <a:xfrm>
            <a:off x="3244645" y="331247"/>
            <a:ext cx="60960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" marR="363220" algn="ctr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Питання до Лекції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84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234C800-EAAA-7441-8193-FE77E56B0CCD}"/>
              </a:ext>
            </a:extLst>
          </p:cNvPr>
          <p:cNvSpPr txBox="1"/>
          <p:nvPr/>
        </p:nvSpPr>
        <p:spPr>
          <a:xfrm>
            <a:off x="117986" y="117064"/>
            <a:ext cx="11936361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464820" lvl="1" indent="-285750">
              <a:lnSpc>
                <a:spcPct val="107000"/>
              </a:lnSpc>
              <a:spcBef>
                <a:spcPts val="440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AutoNum type="arabicPeriod"/>
              <a:tabLst>
                <a:tab pos="817880" algn="l"/>
              </a:tabLs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суб’єкти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 господарської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 в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ринковій</a:t>
            </a:r>
            <a:r>
              <a:rPr lang="uk-UA" sz="1800" b="1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2FD8BA-4C58-E2B4-7EE6-863DAFCA9CBA}"/>
              </a:ext>
            </a:extLst>
          </p:cNvPr>
          <p:cNvSpPr txBox="1"/>
          <p:nvPr/>
        </p:nvSpPr>
        <p:spPr>
          <a:xfrm>
            <a:off x="245805" y="819407"/>
            <a:ext cx="11680721" cy="5219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04190" algn="just">
              <a:lnSpc>
                <a:spcPts val="1600"/>
              </a:lnSpc>
              <a:spcAft>
                <a:spcPts val="800"/>
              </a:spcAft>
            </a:pP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uk-UA" sz="3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uk-UA" sz="32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економіки: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41148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7540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організації економічної діяльності, при якій на ринках взаємодіють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uk-UA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uk-UA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виробники та</a:t>
            </a:r>
            <a:r>
              <a:rPr lang="uk-UA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вільні індивідуальні</a:t>
            </a:r>
            <a:r>
              <a:rPr lang="uk-UA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споживачі;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411480" lvl="0" indent="-3429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636905" algn="l"/>
              </a:tabLst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заснована на принципах: підприємницька діяльність суб’єктів економіки;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виробництва;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вільне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ціноутворення;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договірні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господарюючими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суб'єктами;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uk-UA" sz="3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господарську</a:t>
            </a:r>
            <a:r>
              <a:rPr lang="uk-UA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діяльність;</a:t>
            </a:r>
            <a:r>
              <a:rPr lang="uk-UA" sz="32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вільне</a:t>
            </a:r>
            <a:r>
              <a:rPr lang="uk-UA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uk-UA" sz="32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отриманого</a:t>
            </a:r>
            <a:r>
              <a:rPr lang="uk-UA" sz="32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7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18452E0-7164-C17E-0823-0727C36AB71C}"/>
              </a:ext>
            </a:extLst>
          </p:cNvPr>
          <p:cNvSpPr txBox="1"/>
          <p:nvPr/>
        </p:nvSpPr>
        <p:spPr>
          <a:xfrm>
            <a:off x="117987" y="69277"/>
            <a:ext cx="1194619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директивно-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A212FE5F-7F20-A94A-CED9-8CA163C457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83758"/>
              </p:ext>
            </p:extLst>
          </p:nvPr>
        </p:nvGraphicFramePr>
        <p:xfrm>
          <a:off x="127819" y="900274"/>
          <a:ext cx="11936361" cy="542383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182762">
                  <a:extLst>
                    <a:ext uri="{9D8B030D-6E8A-4147-A177-3AD203B41FA5}">
                      <a16:colId xmlns:a16="http://schemas.microsoft.com/office/drawing/2014/main" val="1651119304"/>
                    </a:ext>
                  </a:extLst>
                </a:gridCol>
                <a:gridCol w="4178709">
                  <a:extLst>
                    <a:ext uri="{9D8B030D-6E8A-4147-A177-3AD203B41FA5}">
                      <a16:colId xmlns:a16="http://schemas.microsoft.com/office/drawing/2014/main" val="101862006"/>
                    </a:ext>
                  </a:extLst>
                </a:gridCol>
                <a:gridCol w="5574890">
                  <a:extLst>
                    <a:ext uri="{9D8B030D-6E8A-4147-A177-3AD203B41FA5}">
                      <a16:colId xmlns:a16="http://schemas.microsoft.com/office/drawing/2014/main" val="2388890155"/>
                    </a:ext>
                  </a:extLst>
                </a:gridCol>
              </a:tblGrid>
              <a:tr h="452447">
                <a:tc>
                  <a:txBody>
                    <a:bodyPr/>
                    <a:lstStyle/>
                    <a:p>
                      <a:pPr marL="0" marR="167640" indent="24638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</a:t>
                      </a:r>
                      <a:r>
                        <a:rPr lang="uk-UA" sz="16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-3797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Директивно-планова</a:t>
                      </a:r>
                      <a:r>
                        <a:rPr lang="uk-UA" sz="1600" b="1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Ринкова</a:t>
                      </a:r>
                      <a:r>
                        <a:rPr lang="uk-UA" sz="1600" b="1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83445"/>
                  </a:ext>
                </a:extLst>
              </a:tr>
              <a:tr h="458342">
                <a:tc rowSpan="4">
                  <a:txBody>
                    <a:bodyPr/>
                    <a:lstStyle/>
                    <a:p>
                      <a:pPr marL="0" marR="22796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Співвідношення</a:t>
                      </a:r>
                      <a:r>
                        <a:rPr lang="uk-UA" sz="16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попиту</a:t>
                      </a:r>
                      <a:r>
                        <a:rPr lang="uk-UA" sz="16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6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пропозиції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Попит</a:t>
                      </a:r>
                      <a:r>
                        <a:rPr lang="uk-UA" sz="16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перевищує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пропозицію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Пропозиція</a:t>
                      </a:r>
                      <a:r>
                        <a:rPr lang="uk-UA" sz="16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перевищує</a:t>
                      </a:r>
                      <a:r>
                        <a:rPr lang="uk-UA" sz="16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попит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980443"/>
                  </a:ext>
                </a:extLst>
              </a:tr>
              <a:tr h="3857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Відносно</a:t>
                      </a:r>
                      <a:r>
                        <a:rPr lang="uk-UA" sz="16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стабільний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Різні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</a:t>
                      </a:r>
                      <a:r>
                        <a:rPr lang="uk-UA" sz="16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стану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середовища:</a:t>
                      </a:r>
                      <a:r>
                        <a:rPr lang="uk-UA" sz="16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розвиток,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криза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832305"/>
                  </a:ext>
                </a:extLst>
              </a:tr>
              <a:tr h="164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Відсутність</a:t>
                      </a:r>
                      <a:r>
                        <a:rPr lang="uk-UA" sz="1600" spc="-4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конкуренції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Посилення</a:t>
                      </a:r>
                      <a:r>
                        <a:rPr lang="uk-UA" sz="1600" spc="-3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конкуренції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022910"/>
                  </a:ext>
                </a:extLst>
              </a:tr>
              <a:tr h="696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8191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Практична</a:t>
                      </a:r>
                      <a:r>
                        <a:rPr lang="uk-UA" sz="160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незалежність</a:t>
                      </a:r>
                      <a:r>
                        <a:rPr lang="uk-UA" sz="160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 міжнародного оточення</a:t>
                      </a:r>
                      <a:r>
                        <a:rPr lang="uk-UA" sz="16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6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інших</a:t>
                      </a:r>
                      <a:r>
                        <a:rPr lang="uk-UA" sz="16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окремих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36385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елементів зовнішнього</a:t>
                      </a:r>
                      <a:r>
                        <a:rPr lang="uk-UA" sz="1600" spc="-29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6733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Активний вплив як зовнішнього</a:t>
                      </a:r>
                      <a:r>
                        <a:rPr lang="uk-UA" sz="16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 на підприємство, так і</a:t>
                      </a:r>
                      <a:r>
                        <a:rPr lang="uk-UA" sz="16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його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елементи</a:t>
                      </a:r>
                      <a:r>
                        <a:rPr lang="uk-UA" sz="16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(зворотній</a:t>
                      </a:r>
                      <a:r>
                        <a:rPr lang="uk-UA" sz="16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1354207"/>
                  </a:ext>
                </a:extLst>
              </a:tr>
              <a:tr h="6278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Головні проблеми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8478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Дефіцит ресурсів: засобів</a:t>
                      </a:r>
                      <a:r>
                        <a:rPr lang="uk-UA" sz="16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виробництва, сировини,</a:t>
                      </a:r>
                      <a:r>
                        <a:rPr lang="uk-UA" sz="160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матеріалів,</a:t>
                      </a:r>
                      <a:r>
                        <a:rPr lang="uk-UA" sz="16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фінансів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127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Різноманітні проблеми реалізації</a:t>
                      </a:r>
                      <a:r>
                        <a:rPr lang="uk-UA" sz="16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виробленої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продукції.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1366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Необхідність адаптації до ринкових змін</a:t>
                      </a:r>
                      <a:r>
                        <a:rPr lang="uk-UA" sz="16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6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диверсифікації.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379154"/>
                  </a:ext>
                </a:extLst>
              </a:tr>
              <a:tr h="45834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Комерційні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функції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Обмежені завданнями</a:t>
                      </a:r>
                      <a:r>
                        <a:rPr lang="uk-UA" sz="160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постачання.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Повноцінний</a:t>
                      </a:r>
                      <a:r>
                        <a:rPr lang="uk-UA" sz="16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</a:t>
                      </a:r>
                      <a:r>
                        <a:rPr lang="uk-UA" sz="16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6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складова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uk-UA" sz="16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991984"/>
                  </a:ext>
                </a:extLst>
              </a:tr>
              <a:tr h="790874">
                <a:tc>
                  <a:txBody>
                    <a:bodyPr/>
                    <a:lstStyle/>
                    <a:p>
                      <a:pPr marL="0" marR="1555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Ключові фактори</a:t>
                      </a:r>
                      <a:r>
                        <a:rPr lang="uk-UA" sz="16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успіху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виробляти</a:t>
                      </a:r>
                      <a:r>
                        <a:rPr lang="uk-UA" sz="160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47180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 адаптувати виробництво до</a:t>
                      </a:r>
                      <a:r>
                        <a:rPr lang="uk-UA" sz="16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 ринку. Зміцнення ринкових</a:t>
                      </a:r>
                      <a:r>
                        <a:rPr lang="uk-UA" sz="16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позицій.</a:t>
                      </a:r>
                      <a:r>
                        <a:rPr lang="uk-UA" sz="16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конкурентоспроможністю.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903213"/>
                  </a:ext>
                </a:extLst>
              </a:tr>
              <a:tr h="811261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Стратегія</a:t>
                      </a:r>
                      <a:r>
                        <a:rPr lang="uk-UA" sz="1600" spc="-2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розвитку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4638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Визначалася директивне</a:t>
                      </a:r>
                      <a:r>
                        <a:rPr lang="uk-UA" sz="1600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зовнішніми</a:t>
                      </a:r>
                      <a:r>
                        <a:rPr lang="uk-UA" sz="1600" spc="-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структурами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управління, зокрема</a:t>
                      </a:r>
                      <a:r>
                        <a:rPr lang="uk-UA" sz="160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галузевим</a:t>
                      </a:r>
                      <a:r>
                        <a:rPr lang="uk-UA" sz="1600" spc="-4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міністерством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Стратегія – це індивідуальний вибір</a:t>
                      </a:r>
                      <a:r>
                        <a:rPr lang="uk-UA" sz="16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повноважних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зацікавлених</a:t>
                      </a:r>
                      <a:r>
                        <a:rPr lang="uk-UA" sz="16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суб’єктів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2636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(груп) з урахуванням прогнозів ринку та</a:t>
                      </a:r>
                      <a:r>
                        <a:rPr lang="uk-UA" sz="16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очікуваних</a:t>
                      </a:r>
                      <a:r>
                        <a:rPr lang="uk-UA" sz="16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результатів.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9281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70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D9474FB-01BF-8C2F-8D90-A5650E3E43FC}"/>
              </a:ext>
            </a:extLst>
          </p:cNvPr>
          <p:cNvSpPr txBox="1"/>
          <p:nvPr/>
        </p:nvSpPr>
        <p:spPr>
          <a:xfrm>
            <a:off x="78658" y="199973"/>
            <a:ext cx="12113342" cy="2443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62915" algn="just">
              <a:lnSpc>
                <a:spcPct val="107000"/>
              </a:lnSpc>
              <a:spcBef>
                <a:spcPts val="440"/>
              </a:spcBef>
              <a:spcAft>
                <a:spcPts val="80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умовах ринкової економіки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кожне підприємство отримало свободу дій щодо власної діяльності, зокрема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комерційної,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входження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об’єднань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(асоціації,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консорціуми тощо). Основні засади господарювання в Україні та регулювання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господарської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розкриваються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положеннями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Господарського кодексу України.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DC1051-EB89-5719-EC97-3D4B74ECAD90}"/>
              </a:ext>
            </a:extLst>
          </p:cNvPr>
          <p:cNvSpPr txBox="1"/>
          <p:nvPr/>
        </p:nvSpPr>
        <p:spPr>
          <a:xfrm>
            <a:off x="235973" y="2831294"/>
            <a:ext cx="1162172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Господарською</a:t>
            </a:r>
            <a:r>
              <a:rPr lang="uk-UA" sz="32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uk-UA" sz="32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виробництва,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спрямована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виготовлення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реалізацію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продукції,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виконання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робіт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надання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вартісного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характеру,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32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uk-UA" sz="3200" i="1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цінову</a:t>
            </a:r>
            <a:r>
              <a:rPr lang="uk-UA" sz="32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визначеність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1957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D8B0190-C5CE-10CD-26F5-EC7C6B2BB233}"/>
              </a:ext>
            </a:extLst>
          </p:cNvPr>
          <p:cNvSpPr txBox="1"/>
          <p:nvPr/>
        </p:nvSpPr>
        <p:spPr>
          <a:xfrm>
            <a:off x="206477" y="144545"/>
            <a:ext cx="1177904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Суб'єктами господарювання визнаються учасники господарських відносин,</a:t>
            </a:r>
            <a:r>
              <a:rPr lang="uk-UA" sz="24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 здійснюють господарську діяльність, реалізуючи господарську компетенцію</a:t>
            </a:r>
            <a:r>
              <a:rPr lang="uk-UA" sz="24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(сукупність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господарських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обов'язків),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відокремлене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майно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24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несуть відповідальність за своїми зобов'язаннями в межах цього майна, крім</a:t>
            </a:r>
            <a:r>
              <a:rPr lang="uk-UA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випадків,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передбачених законодавством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(рис.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1.1)</a:t>
            </a:r>
            <a:endParaRPr lang="ru-RU" sz="24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678D790-1CF6-BD0D-1FA8-765CAC082D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81" y="2317535"/>
            <a:ext cx="11074177" cy="30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59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F745C5-5AE7-801C-76E2-A5BCD80B1F11}"/>
              </a:ext>
            </a:extLst>
          </p:cNvPr>
          <p:cNvSpPr txBox="1"/>
          <p:nvPr/>
        </p:nvSpPr>
        <p:spPr>
          <a:xfrm>
            <a:off x="334297" y="1503090"/>
            <a:ext cx="118577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Підприємництво</a:t>
            </a:r>
            <a:r>
              <a:rPr lang="uk-UA" sz="18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18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самостійна,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ініціативна,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систематична,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власний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ризик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господарська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суб'єктами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господарювання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(підприємцями)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досягнення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1800" i="1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соціальних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uk-UA" sz="1800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одержання</a:t>
            </a:r>
            <a:r>
              <a:rPr lang="uk-UA" sz="1800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прибутку.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A19C63-9C95-C399-1FE6-A733117F599D}"/>
              </a:ext>
            </a:extLst>
          </p:cNvPr>
          <p:cNvSpPr txBox="1"/>
          <p:nvPr/>
        </p:nvSpPr>
        <p:spPr>
          <a:xfrm>
            <a:off x="117987" y="451352"/>
            <a:ext cx="12005187" cy="869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02920" marR="464185" algn="just">
              <a:lnSpc>
                <a:spcPts val="32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Господарська</a:t>
            </a:r>
            <a:r>
              <a:rPr lang="uk-UA" sz="1800" spc="2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діяльність,</a:t>
            </a:r>
            <a:r>
              <a:rPr lang="uk-UA" sz="1800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uk-UA" sz="1800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uk-UA" sz="1800" spc="2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1800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uk-UA" sz="1800" spc="2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uk-UA" sz="1800" spc="2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uk-UA" sz="1800" spc="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uk-UA" sz="1800" spc="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800" b="1" spc="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b="1" spc="6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uk-UA" sz="1800" b="1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1800" spc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sz="1800" b="1" spc="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підприємництвом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суб'єкти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підприємництва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підприємцями.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5D9020-7957-252E-30EE-D56B94A16F5E}"/>
              </a:ext>
            </a:extLst>
          </p:cNvPr>
          <p:cNvSpPr txBox="1"/>
          <p:nvPr/>
        </p:nvSpPr>
        <p:spPr>
          <a:xfrm>
            <a:off x="58993" y="2768285"/>
            <a:ext cx="12005186" cy="1855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62915" indent="342900" algn="just">
              <a:lnSpc>
                <a:spcPct val="107000"/>
              </a:lnSpc>
              <a:spcBef>
                <a:spcPts val="675"/>
              </a:spcBef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uk-UA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самостійний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економіці,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створений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компетентним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суб'єктами.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юридична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особа,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систематично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зайнята</a:t>
            </a:r>
            <a:r>
              <a:rPr lang="uk-UA" sz="18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науково-дослідною,</a:t>
            </a:r>
            <a:r>
              <a:rPr lang="uk-UA" sz="1800" spc="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виробничою,</a:t>
            </a:r>
            <a:r>
              <a:rPr lang="uk-UA" sz="18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комерційною,</a:t>
            </a:r>
            <a:r>
              <a:rPr lang="uk-UA" sz="18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посередницькою</a:t>
            </a:r>
            <a:r>
              <a:rPr lang="uk-UA" sz="1800" spc="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іншою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господарською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діяльністю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Господарського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кодексу</a:t>
            </a:r>
            <a:r>
              <a:rPr lang="uk-UA" sz="18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законів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максимального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прибутку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задоволення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суспільства.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утворюють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рішенням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власника (власників) капіталу. Це може бути приватний або спільний капітал,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державні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DDDEED8-5318-9444-BA58-4179EAF133A9}"/>
              </a:ext>
            </a:extLst>
          </p:cNvPr>
          <p:cNvSpPr txBox="1"/>
          <p:nvPr/>
        </p:nvSpPr>
        <p:spPr>
          <a:xfrm>
            <a:off x="235975" y="5123058"/>
            <a:ext cx="118871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uk-UA" sz="1800" b="1" i="1" spc="6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	юридичною</a:t>
            </a:r>
            <a:r>
              <a:rPr lang="uk-UA" sz="1800" b="1" i="1" spc="2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особою:</a:t>
            </a:r>
            <a:r>
              <a:rPr lang="uk-UA" sz="1800" b="1" i="1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uk-UA" sz="1800" i="1" spc="2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відокремлене</a:t>
            </a:r>
            <a:r>
              <a:rPr lang="uk-UA" sz="1800" i="1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майно,</a:t>
            </a:r>
            <a:r>
              <a:rPr lang="uk-UA" sz="1800" i="1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самостійний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баланс,</a:t>
            </a:r>
            <a:r>
              <a:rPr lang="uk-UA" sz="1800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рахунки</a:t>
            </a:r>
            <a:r>
              <a:rPr lang="uk-UA" sz="1800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установах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банків,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 печатки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071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B2B3D9-7E12-5BDA-31F2-44B78357A383}"/>
              </a:ext>
            </a:extLst>
          </p:cNvPr>
          <p:cNvSpPr txBox="1"/>
          <p:nvPr/>
        </p:nvSpPr>
        <p:spPr>
          <a:xfrm>
            <a:off x="324463" y="362870"/>
            <a:ext cx="11139949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595" marR="363220" algn="ctr">
              <a:lnSpc>
                <a:spcPct val="107000"/>
              </a:lnSpc>
              <a:spcBef>
                <a:spcPts val="5"/>
              </a:spcBef>
              <a:spcAft>
                <a:spcPts val="15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uk-UA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3BC5301-6F31-134D-8C09-648C581F0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118021"/>
              </p:ext>
            </p:extLst>
          </p:nvPr>
        </p:nvGraphicFramePr>
        <p:xfrm>
          <a:off x="78660" y="736947"/>
          <a:ext cx="11877366" cy="609695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736992">
                  <a:extLst>
                    <a:ext uri="{9D8B030D-6E8A-4147-A177-3AD203B41FA5}">
                      <a16:colId xmlns:a16="http://schemas.microsoft.com/office/drawing/2014/main" val="4138096477"/>
                    </a:ext>
                  </a:extLst>
                </a:gridCol>
                <a:gridCol w="6140374">
                  <a:extLst>
                    <a:ext uri="{9D8B030D-6E8A-4147-A177-3AD203B41FA5}">
                      <a16:colId xmlns:a16="http://schemas.microsoft.com/office/drawing/2014/main" val="3835724479"/>
                    </a:ext>
                  </a:extLst>
                </a:gridCol>
              </a:tblGrid>
              <a:tr h="205587">
                <a:tc>
                  <a:txBody>
                    <a:bodyPr/>
                    <a:lstStyle/>
                    <a:p>
                      <a:pPr marL="569595">
                        <a:lnSpc>
                          <a:spcPct val="107000"/>
                        </a:lnSpc>
                        <a:spcBef>
                          <a:spcPts val="705"/>
                        </a:spcBef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Принципи</a:t>
                      </a:r>
                      <a:r>
                        <a:rPr lang="uk-UA" sz="18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1355">
                        <a:lnSpc>
                          <a:spcPct val="107000"/>
                        </a:lnSpc>
                        <a:spcBef>
                          <a:spcPts val="705"/>
                        </a:spcBef>
                        <a:spcAft>
                          <a:spcPts val="80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Принципи</a:t>
                      </a:r>
                      <a:r>
                        <a:rPr lang="uk-UA" sz="1800" spc="-4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підприємництва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12910"/>
                  </a:ext>
                </a:extLst>
              </a:tr>
              <a:tr h="5565947">
                <a:tc>
                  <a:txBody>
                    <a:bodyPr/>
                    <a:lstStyle/>
                    <a:p>
                      <a:pPr marL="342900" marR="59690" lvl="0" indent="-342900" algn="just">
                        <a:lnSpc>
                          <a:spcPct val="9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рівний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державою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усіх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суб'єктів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господарювання;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325" lvl="0" indent="-342900" algn="just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свобода підприємницької діяльності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 межах,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визначених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96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вільний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капіталів,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території України;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96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  <a:tab pos="209423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обмеження	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державного</a:t>
                      </a:r>
                      <a:r>
                        <a:rPr lang="uk-UA" sz="1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регулювання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економічних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зв'язку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необхідністю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соціальної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спрямованості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економіки,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сумлінної конкуренції у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підприємництві,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екологічного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захисту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населення,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захисту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 споживачів та безпеки суспільства і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держави;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96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  <a:tab pos="191643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	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національного</a:t>
                      </a:r>
                      <a:r>
                        <a:rPr lang="uk-UA" sz="1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товаровиробника;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60325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заборона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незаконного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втручання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місцевого</a:t>
                      </a:r>
                      <a:r>
                        <a:rPr lang="uk-UA" sz="1800" spc="7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самоврядування,</a:t>
                      </a:r>
                      <a:r>
                        <a:rPr lang="uk-UA" sz="1800" spc="8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uk-UA" sz="1800" spc="8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посадових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67945" algn="just">
                        <a:lnSpc>
                          <a:spcPts val="1285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осіб</a:t>
                      </a:r>
                      <a:r>
                        <a:rPr lang="uk-UA" sz="18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господарські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відносини.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60325" lvl="0" indent="-342900" algn="just">
                        <a:lnSpc>
                          <a:spcPct val="9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вільний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вибір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підприємцем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підприємницької діяльності;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325" lvl="0" indent="-342900" algn="just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  <a:tab pos="1447165" algn="l"/>
                          <a:tab pos="221488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вільний	</a:t>
                      </a:r>
                      <a:r>
                        <a:rPr lang="uk-UA" sz="1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найм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підприємцем</a:t>
                      </a:r>
                      <a:r>
                        <a:rPr lang="uk-UA" sz="1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працівників;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1595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комерційний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розрахунок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власний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комерційний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ризик;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96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  <a:tab pos="153543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самостійне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підприємцем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 діяльності, вибору постачальників і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продукції,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виробляється,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	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матеріально-технічних,</a:t>
                      </a:r>
                      <a:r>
                        <a:rPr lang="uk-UA" sz="1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фінансових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інших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видів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ресурсів,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обмежено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законом,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встановлення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цін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продукцію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uk-UA" sz="18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відповідно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закону;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325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вільне розпорядження прибутком, що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залишається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сплати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податків,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зборів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 інших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платежів;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342900" marR="60325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200"/>
                        <a:buFont typeface="Symbol" panose="05050102010706020507" pitchFamily="18" charset="2"/>
                        <a:buChar char=""/>
                        <a:tabLst>
                          <a:tab pos="502920" algn="l"/>
                          <a:tab pos="2353945" algn="l"/>
                        </a:tabLs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самостійне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здійснення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підприємцем</a:t>
                      </a:r>
                      <a:r>
                        <a:rPr lang="uk-UA" sz="18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зовнішньоекономічної	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діяльності,</a:t>
                      </a:r>
                      <a:r>
                        <a:rPr lang="uk-UA" sz="1800" spc="-2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</a:t>
                      </a:r>
                      <a:r>
                        <a:rPr lang="uk-UA" sz="1800" spc="2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підприємцем</a:t>
                      </a:r>
                      <a:r>
                        <a:rPr lang="uk-UA" sz="1800" spc="2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належної</a:t>
                      </a:r>
                      <a:r>
                        <a:rPr lang="uk-UA" sz="1800" spc="2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йому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Symbol" panose="05050102010706020507" pitchFamily="18" charset="2"/>
                        <a:cs typeface="Times New Roman" panose="02020603050405020304" pitchFamily="18" charset="0"/>
                      </a:endParaRPr>
                    </a:p>
                    <a:p>
                      <a:pPr marL="67945" algn="just">
                        <a:lnSpc>
                          <a:spcPts val="1285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частки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валютної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виручки</a:t>
                      </a:r>
                      <a:r>
                        <a:rPr lang="uk-UA" sz="18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8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свій</a:t>
                      </a:r>
                      <a:r>
                        <a:rPr lang="uk-UA" sz="18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розсуд.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86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049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E802A06-022E-5265-99F8-CB9035DFBE01}"/>
              </a:ext>
            </a:extLst>
          </p:cNvPr>
          <p:cNvSpPr txBox="1"/>
          <p:nvPr/>
        </p:nvSpPr>
        <p:spPr>
          <a:xfrm>
            <a:off x="2880852" y="14963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1.2.	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F624574E-C815-C527-8B4C-CAC1C053C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201083"/>
              </p:ext>
            </p:extLst>
          </p:nvPr>
        </p:nvGraphicFramePr>
        <p:xfrm>
          <a:off x="167148" y="518963"/>
          <a:ext cx="11906864" cy="62657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10582">
                  <a:extLst>
                    <a:ext uri="{9D8B030D-6E8A-4147-A177-3AD203B41FA5}">
                      <a16:colId xmlns:a16="http://schemas.microsoft.com/office/drawing/2014/main" val="1800182362"/>
                    </a:ext>
                  </a:extLst>
                </a:gridCol>
                <a:gridCol w="9596282">
                  <a:extLst>
                    <a:ext uri="{9D8B030D-6E8A-4147-A177-3AD203B41FA5}">
                      <a16:colId xmlns:a16="http://schemas.microsoft.com/office/drawing/2014/main" val="335163334"/>
                    </a:ext>
                  </a:extLst>
                </a:gridCol>
              </a:tblGrid>
              <a:tr h="17985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Видова</a:t>
                      </a:r>
                      <a:r>
                        <a:rPr lang="uk-UA" sz="12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967865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1310890"/>
                  </a:ext>
                </a:extLst>
              </a:tr>
              <a:tr h="1206794">
                <a:tc>
                  <a:txBody>
                    <a:bodyPr/>
                    <a:lstStyle/>
                    <a:p>
                      <a:pPr marL="0" marR="354965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0325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приватне підприємство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що діє на основі приватної власності громадян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суб'єкта господарювання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(юридичної особи);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6223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колективної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колективної</a:t>
                      </a:r>
                      <a:r>
                        <a:rPr lang="uk-UA" sz="1200" b="1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5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комунальне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комунальної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територіальної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громади;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</a:t>
                      </a:r>
                      <a:r>
                        <a:rPr lang="uk-UA" sz="1200" b="1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2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діє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uk-UA" sz="12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1595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підприємство,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засноване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змішаній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формі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базі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об'єднання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майна різних форм власності);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969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спільне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комунальне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договірних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засадах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спільного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фінансування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(утримання)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відповідними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територіальними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громадами</a:t>
                      </a:r>
                      <a:r>
                        <a:rPr lang="uk-UA" sz="12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суб’єктами співробітництва.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2738947"/>
                  </a:ext>
                </a:extLst>
              </a:tr>
              <a:tr h="758514">
                <a:tc>
                  <a:txBody>
                    <a:bodyPr/>
                    <a:lstStyle/>
                    <a:p>
                      <a:pPr marL="0" marR="60960"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946150" algn="l"/>
                        </a:tabLs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іноземних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інвестицій	</a:t>
                      </a:r>
                      <a:r>
                        <a:rPr lang="uk-UA" sz="1200" b="1" spc="-2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b="1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статутному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096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b="1" spc="1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b="1" spc="1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іноземними</a:t>
                      </a:r>
                      <a:r>
                        <a:rPr lang="uk-UA" sz="1200" b="1" spc="1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інвестиціями</a:t>
                      </a:r>
                      <a:r>
                        <a:rPr lang="uk-UA" sz="1200" b="1" spc="1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(якщо</a:t>
                      </a:r>
                      <a:r>
                        <a:rPr lang="uk-UA" sz="1200" spc="1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spc="18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статутному</a:t>
                      </a:r>
                      <a:r>
                        <a:rPr lang="uk-UA" sz="1200" spc="1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капіталі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 іноземна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інвестиція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становить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менш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10 %);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0325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іноземне</a:t>
                      </a:r>
                      <a:r>
                        <a:rPr lang="uk-UA" sz="1200" b="1" spc="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b="1" spc="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</a:t>
                      </a:r>
                      <a:r>
                        <a:rPr lang="uk-UA" sz="1200" spc="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статутному</a:t>
                      </a:r>
                      <a:r>
                        <a:rPr lang="uk-UA" sz="1200" spc="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капіталі</a:t>
                      </a:r>
                      <a:r>
                        <a:rPr lang="uk-UA" sz="1200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іноземна</a:t>
                      </a:r>
                      <a:r>
                        <a:rPr lang="uk-UA" sz="1200" spc="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інвестиція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становить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59770"/>
                  </a:ext>
                </a:extLst>
              </a:tr>
              <a:tr h="2229462">
                <a:tc>
                  <a:txBody>
                    <a:bodyPr/>
                    <a:lstStyle/>
                    <a:p>
                      <a:pPr marL="0" marR="130175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спосіб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утворення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(заснування)</a:t>
                      </a:r>
                      <a:r>
                        <a:rPr lang="uk-UA" sz="1200" b="1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r>
                        <a:rPr lang="uk-UA" sz="1200" b="1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статутного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0325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унітарне підприємство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(створюється одним засновником, який виділяє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необхідне для того майно, формує відповідно до закону статутний капітал,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поділений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(паї),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затверджує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розподіляє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доходи,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безпосередньо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керівника,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який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ним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призначається,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керує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підприємством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його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трудовий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колектив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засадах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трудового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найму,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вирішує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питання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реорганізації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ліквідації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підприємства.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Унітарними є підприємства державні, комунальні, підприємства, засновані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власності об'єднання громадян, релігійної організації або на приватній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 засновника).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60325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200"/>
                        <a:buFont typeface="Times New Roman" panose="02020603050405020304" pitchFamily="18" charset="0"/>
                        <a:buChar char="–"/>
                        <a:tabLst>
                          <a:tab pos="182880" algn="l"/>
                        </a:tabLs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корпоративне підприємство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(утворюється, як правило, двома або більше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засновниками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спільним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рішенням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(договором),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30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об'єднання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та/або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підприємницької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трудової</a:t>
                      </a:r>
                      <a:r>
                        <a:rPr lang="uk-UA" sz="1200" spc="30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діяльності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засновників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(учасників),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спільного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справами,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прав, у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тому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створюються,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участі засновників (учасників) у розподілі доходів та ризиків підприємства.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кооперативні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створюються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господарського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товариства,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підприємства,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spc="8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тому</a:t>
                      </a:r>
                      <a:r>
                        <a:rPr lang="uk-UA" sz="1200" spc="9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числі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засновані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приватній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двох</a:t>
                      </a:r>
                      <a:r>
                        <a:rPr lang="uk-UA" sz="1200" spc="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більше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осіб).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701538"/>
                  </a:ext>
                </a:extLst>
              </a:tr>
              <a:tr h="1078160">
                <a:tc>
                  <a:txBody>
                    <a:bodyPr/>
                    <a:lstStyle/>
                    <a:p>
                      <a:pPr marL="0" marR="60325" indent="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48005" algn="l"/>
                        </a:tabLs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залежності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	</a:t>
                      </a:r>
                      <a:r>
                        <a:rPr lang="uk-UA" sz="1200" b="1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іншого</a:t>
                      </a:r>
                      <a:r>
                        <a:rPr lang="uk-UA" sz="1200" b="1" spc="-2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5969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асоційоване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юридичних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осіб,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пов'язаних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r>
                        <a:rPr lang="uk-UA" sz="1200" spc="-28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собою відносинами економічної та/або організаційної залежності у формі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статутному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капіталі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та/або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управлінні.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Залежність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між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асоційованими</a:t>
                      </a:r>
                      <a:r>
                        <a:rPr lang="uk-UA" sz="1200" spc="1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підприємствами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може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бути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простою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вирішальною.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200" spc="14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наявності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вирішальної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залежності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визначається</a:t>
                      </a:r>
                      <a:r>
                        <a:rPr lang="uk-UA" sz="12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</a:t>
                      </a:r>
                      <a:r>
                        <a:rPr lang="uk-UA" sz="12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дочірнє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4437327"/>
                  </a:ext>
                </a:extLst>
              </a:tr>
              <a:tr h="736616">
                <a:tc>
                  <a:txBody>
                    <a:bodyPr/>
                    <a:lstStyle/>
                    <a:p>
                      <a:pPr marL="0" marR="79375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наявність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прав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 на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інші</a:t>
                      </a:r>
                      <a:r>
                        <a:rPr lang="uk-UA" sz="1200" b="1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6096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холдингова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компанія</a:t>
                      </a:r>
                      <a:r>
                        <a:rPr lang="uk-UA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публічне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акціонерне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товариство,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яке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володіє,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користується,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також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розпоряджається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холдинговими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корпоративними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пакетами акцій (часток, паїв) двох або більше корпоративних підприємств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(крім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пакетів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акцій,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що перебувають</a:t>
                      </a: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</a:t>
                      </a:r>
                      <a:r>
                        <a:rPr lang="uk-UA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державній</a:t>
                      </a:r>
                      <a:r>
                        <a:rPr lang="uk-UA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власності).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905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76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C4E13FD-CDEA-0F1F-C440-0E29A8F82001}"/>
              </a:ext>
            </a:extLst>
          </p:cNvPr>
          <p:cNvSpPr txBox="1"/>
          <p:nvPr/>
        </p:nvSpPr>
        <p:spPr>
          <a:xfrm>
            <a:off x="2074606" y="167600"/>
            <a:ext cx="88981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1.3.	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гірничого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endParaRPr lang="ru-RU" dirty="0"/>
          </a:p>
          <a:p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0BBDE9-30A4-9BFE-2BF0-A30522840E6A}"/>
              </a:ext>
            </a:extLst>
          </p:cNvPr>
          <p:cNvSpPr txBox="1"/>
          <p:nvPr/>
        </p:nvSpPr>
        <p:spPr>
          <a:xfrm>
            <a:off x="147483" y="880022"/>
            <a:ext cx="11936361" cy="5797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0655" marR="462915"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(гірничодобувна)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розвідування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видобутку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надр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землі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збагачення. Надра – це частина земної кори, що розташована під поверхнею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суходолу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дном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водоймищ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простягається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глибин,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геологічного вивчення та освоєння. Надра надаються у постійне або тимчасове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 лише за наявності у підприємства спеціального дозволу (ліцензії)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користування ділянкою надр. Право на користування ділянкою засвідчується</a:t>
            </a:r>
            <a:r>
              <a:rPr lang="uk-UA" sz="2000" spc="-3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актом про надання гірничого відводу. Гірничий відвід є частиною надр, яка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користувачам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корисних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копалин.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копалини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мінеральні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речовини,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 після</a:t>
            </a:r>
            <a:r>
              <a:rPr lang="uk-UA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 обробки.</a:t>
            </a:r>
          </a:p>
          <a:p>
            <a:pPr marL="160655" marR="462915"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Гірниче</a:t>
            </a:r>
            <a:r>
              <a:rPr lang="uk-UA" sz="18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підприємство</a:t>
            </a:r>
            <a:r>
              <a:rPr lang="uk-UA" sz="1800" b="1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цілісний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технічно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організаційно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відокремлений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майновий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засобів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ресурсів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видобутку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корисних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копалин,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будівництва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експлуатації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об’єктів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із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застосуванням гірничих технологій (шахти, рудники, копальні, кар’єри,</a:t>
            </a:r>
            <a:r>
              <a:rPr lang="uk-UA" sz="18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розрізи,</a:t>
            </a:r>
            <a:r>
              <a:rPr lang="uk-UA" sz="1800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збагачувальні фабрики тощо)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18490" algn="just">
              <a:lnSpc>
                <a:spcPts val="1600"/>
              </a:lnSpc>
              <a:spcBef>
                <a:spcPts val="20"/>
              </a:spcBef>
              <a:spcAft>
                <a:spcPts val="800"/>
              </a:spcAft>
            </a:pPr>
            <a:endParaRPr lang="uk-UA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8490" algn="just">
              <a:lnSpc>
                <a:spcPts val="1600"/>
              </a:lnSpc>
              <a:spcBef>
                <a:spcPts val="20"/>
              </a:spcBef>
              <a:spcAft>
                <a:spcPts val="800"/>
              </a:spcAft>
            </a:pP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Гірниче</a:t>
            </a:r>
            <a:r>
              <a:rPr lang="uk-UA" sz="2000" b="1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uk-UA" sz="2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uk-UA" sz="20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sz="20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гірничих</a:t>
            </a:r>
            <a:r>
              <a:rPr lang="uk-UA" sz="20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uk-UA" sz="2000" b="1" i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повинно</a:t>
            </a:r>
            <a:r>
              <a:rPr lang="uk-UA" sz="20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ts val="16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7518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дозвіл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надрами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(ліцензію);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7518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 надання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гірничого</a:t>
            </a:r>
            <a:r>
              <a:rPr lang="uk-UA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відводу;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ts val="1610"/>
              </a:lnSpc>
              <a:spcBef>
                <a:spcPts val="5"/>
              </a:spcBef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7518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технічний</a:t>
            </a:r>
            <a:r>
              <a:rPr lang="uk-UA" sz="20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проект;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marR="463550" lvl="2" indent="-228600" algn="just">
              <a:lnSpc>
                <a:spcPct val="107000"/>
              </a:lnSpc>
              <a:spcAft>
                <a:spcPts val="800"/>
              </a:spcAft>
              <a:buSzPts val="1400"/>
              <a:buFont typeface="Times New Roman" panose="02020603050405020304" pitchFamily="18" charset="0"/>
              <a:buChar char="–"/>
              <a:tabLst>
                <a:tab pos="751840" algn="l"/>
              </a:tabLst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геологічну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маркшейдерську,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обліково-контрольну</a:t>
            </a:r>
            <a:r>
              <a:rPr lang="uk-UA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документацію.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2045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2669</Words>
  <Application>Microsoft Office PowerPoint</Application>
  <PresentationFormat>Широкоэкранный</PresentationFormat>
  <Paragraphs>202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17</cp:revision>
  <dcterms:created xsi:type="dcterms:W3CDTF">2022-09-13T23:35:16Z</dcterms:created>
  <dcterms:modified xsi:type="dcterms:W3CDTF">2022-09-14T00:39:33Z</dcterms:modified>
</cp:coreProperties>
</file>