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4" r:id="rId1"/>
  </p:sldMasterIdLst>
  <p:notesMasterIdLst>
    <p:notesMasterId r:id="rId17"/>
  </p:notesMasterIdLst>
  <p:sldIdLst>
    <p:sldId id="256" r:id="rId2"/>
    <p:sldId id="259" r:id="rId3"/>
    <p:sldId id="260" r:id="rId4"/>
    <p:sldId id="261" r:id="rId5"/>
    <p:sldId id="264" r:id="rId6"/>
    <p:sldId id="262" r:id="rId7"/>
    <p:sldId id="265" r:id="rId8"/>
    <p:sldId id="263" r:id="rId9"/>
    <p:sldId id="271" r:id="rId10"/>
    <p:sldId id="272" r:id="rId11"/>
    <p:sldId id="274" r:id="rId12"/>
    <p:sldId id="273" r:id="rId13"/>
    <p:sldId id="277" r:id="rId14"/>
    <p:sldId id="275" r:id="rId15"/>
    <p:sldId id="276" r:id="rId16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Verdana" panose="020B0604030504040204" pitchFamily="34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64DD3C5-9E61-4953-AFB6-6AA52B3B1AB3}">
  <a:tblStyle styleId="{464DD3C5-9E61-4953-AFB6-6AA52B3B1AB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434" autoAdjust="0"/>
  </p:normalViewPr>
  <p:slideViewPr>
    <p:cSldViewPr snapToGrid="0">
      <p:cViewPr varScale="1">
        <p:scale>
          <a:sx n="74" d="100"/>
          <a:sy n="74" d="100"/>
        </p:scale>
        <p:origin x="126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944879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735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2672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900676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8420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88985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35104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075429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3525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226949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078845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8818118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 and tex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566737" y="1752600"/>
            <a:ext cx="80010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oto Sans Symbols"/>
              <a:buChar char="□"/>
              <a:defRPr sz="3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Char char="■"/>
              <a:defRPr sz="2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74650" algn="l" rtl="0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accent2"/>
              </a:buClr>
              <a:buSzPts val="2300"/>
              <a:buFont typeface="Noto Sans Symbols"/>
              <a:buChar char="□"/>
              <a:defRPr sz="23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19812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04990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on left, text on right" type="twoColTx">
  <p:cSld name="Title, text on left, text on righ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19812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130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242422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214879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211669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736636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054650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1220530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570919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378569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3385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subTitle" idx="1"/>
          </p:nvPr>
        </p:nvSpPr>
        <p:spPr>
          <a:xfrm>
            <a:off x="1066800" y="1524000"/>
            <a:ext cx="70104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Noto Sans Symbols"/>
              <a:buNone/>
            </a:pPr>
            <a:r>
              <a:rPr lang="uk-UA" sz="5400" b="1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Тектонічна будова території України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13611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k-UA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Волино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-Подільська плита (ВПП)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-1" y="613611"/>
            <a:ext cx="4572000" cy="6244389"/>
          </a:xfrm>
          <a:solidFill>
            <a:schemeClr val="bg2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 ВПП складається з магматичних і метаморфічних гірських порід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архейського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ранньопротерозойського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віку, розчленованих на окремі 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блоки.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структурному відношенні 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плита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поділяється на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моноклінальний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схил 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УЩ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і палеозойський 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прогин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Галицько-Волинську синеклізу, в межах якої фундамент залягає на глибині 7000 м. У геоморфологічному відношенні в межах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ВПП виділяються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Волинська і 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Подільська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височини, 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Поліська низовина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пасмо горбистих піднять 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Розточчя.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Потужність чохла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ВПП коливається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 2000 до 2500 метрів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uk-UA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www.photoukraine.com/i/articles/Volyno-Podolskaya%20Plita%20Photos/001-Vol-Pod%20Plita%20Map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5091"/>
            <a:ext cx="4572000" cy="300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18050" y="6054712"/>
            <a:ext cx="4590049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Карта-схема розташування ВПП</a:t>
            </a:r>
            <a:endParaRPr lang="uk-UA" sz="1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– </a:t>
            </a:r>
            <a:r>
              <a:rPr lang="uk-UA" sz="1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Волино-Подільская</a:t>
            </a:r>
            <a:r>
              <a:rPr lang="uk-UA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плита, 2 – західний схил УЩ, </a:t>
            </a:r>
          </a:p>
          <a:p>
            <a:r>
              <a:rPr lang="uk-UA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– північно-західна частина Східно-Європейської платформи,</a:t>
            </a:r>
          </a:p>
          <a:p>
            <a:r>
              <a:rPr lang="uk-UA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– </a:t>
            </a:r>
            <a:r>
              <a:rPr lang="uk-UA" sz="1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Предкарпатський</a:t>
            </a:r>
            <a:r>
              <a:rPr lang="uk-UA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прогин</a:t>
            </a:r>
          </a:p>
        </p:txBody>
      </p:sp>
      <p:pic>
        <p:nvPicPr>
          <p:cNvPr id="1034" name="Picture 10" descr="006.jpg (600×398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072" y="613611"/>
            <a:ext cx="4588928" cy="3043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www.photoukraine.com/i/articles/Volyno-Podolskaya%20Plita%20Photos/00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072" y="3657600"/>
            <a:ext cx="4588928" cy="289867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</p:pic>
      <p:sp>
        <p:nvSpPr>
          <p:cNvPr id="7" name="TextBox 6"/>
          <p:cNvSpPr txBox="1"/>
          <p:nvPr/>
        </p:nvSpPr>
        <p:spPr>
          <a:xfrm>
            <a:off x="4590048" y="6556274"/>
            <a:ext cx="4537023" cy="30777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Нижньопалеозойські</a:t>
            </a: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відклади (Хмельницька область)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99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80001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k-UA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Дніпровсько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-Донецька западина (ДДЗ)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480000"/>
            <a:ext cx="4572000" cy="235840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рельєфі на поверхні їй відповідає Придніпровська низовина. ДДЗ знаходиться під осадовими породами на глибині до 12 км, що є однією з найбільших западин Східноєвропейської платформи. Вона виповнена осадовими відкладами палеозойського, мезозойського і кайнозойського періодів. З породами девонського і кам'яновугільного періодів пов'язані родовища нафти і газу, а також солі, що поховані під іншими осадовими породами.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konspekta.net/studopediaorg/baza12/2672551770292.files/image09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80000"/>
            <a:ext cx="4572000" cy="235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Уроки 2017\фото\b54006b5b2609ab5967e6b8ad2ab88b2_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38407"/>
            <a:ext cx="9143999" cy="40195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4438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43238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Причорноморська западина (ПЧЗ)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743239"/>
            <a:ext cx="9144000" cy="1237962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рельєфі їй відповідає Причорноморська низовина. Западина знаходиться на південній окраїні Східноєвропейської платформи. Докембрійський фундамент залягає тут на глибинах 600-3200 м, вище нагромадились палеозойські, мезозойські і кайнозойські відклади.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D:\Уроки 2017\фото\146748148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828800"/>
            <a:ext cx="9143999" cy="5029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52242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0992" y="0"/>
            <a:ext cx="9184991" cy="678873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Донецька складчаста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Донецький кряж)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678873"/>
            <a:ext cx="4514850" cy="617912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Виражена в сучасному рельєфі Донецькою височиною – </a:t>
            </a:r>
            <a:r>
              <a:rPr lang="uk-UA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кряжем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Там на поверхню виходять девонські і карбонові (кам'яновугільні) породи. Це структура </a:t>
            </a:r>
            <a:r>
              <a:rPr lang="uk-UA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герцинського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горотворення. З товщею карбонових відкладів, потужність яких досягає 12 км, пов'язані поклади кам'яного вугілля.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3" descr="C:\Users\User\Desktop\220px-Rocks_near_Derevech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987" y="3006438"/>
            <a:ext cx="4499863" cy="3851562"/>
          </a:xfrm>
          <a:prstGeom prst="rect">
            <a:avLst/>
          </a:prstGeom>
          <a:noFill/>
        </p:spPr>
      </p:pic>
      <p:pic>
        <p:nvPicPr>
          <p:cNvPr id="10" name="Picture 4" descr="C:\Users\User\Desktop\1310220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b="3125"/>
          <a:stretch>
            <a:fillRect/>
          </a:stretch>
        </p:blipFill>
        <p:spPr bwMode="auto">
          <a:xfrm>
            <a:off x="4514849" y="3494634"/>
            <a:ext cx="4629149" cy="3363366"/>
          </a:xfrm>
          <a:prstGeom prst="rect">
            <a:avLst/>
          </a:prstGeom>
          <a:noFill/>
        </p:spPr>
      </p:pic>
      <p:pic>
        <p:nvPicPr>
          <p:cNvPr id="11" name="Picture 4" descr="D:\Уроки 2017\фото\300px-Пример_2.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14848" y="678873"/>
            <a:ext cx="4629150" cy="28157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10281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32401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Карпатська складчаста структура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627489"/>
            <a:ext cx="4629150" cy="62256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Україні розташована східна частина Карпатської складчастої системи. Основними структурними елементами системи є:</a:t>
            </a:r>
          </a:p>
          <a:p>
            <a:pPr algn="just"/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Карпатська </a:t>
            </a:r>
            <a:r>
              <a:rPr lang="uk-UA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покривно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-складчаста споруда (більш древня частина — Внутрішні Карпати — представлені </a:t>
            </a:r>
            <a:r>
              <a:rPr lang="uk-UA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Мармарошським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масивом, та Зовнішні Карпати, які представлені системою, </a:t>
            </a:r>
            <a:r>
              <a:rPr lang="uk-UA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кулісоподібно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розміщених її покривів, що утворились внаслідок насування осадових порід колишнього Карпатського басейну на схід, у бік Східноєвропейської платформи). </a:t>
            </a:r>
            <a:r>
              <a:rPr lang="uk-UA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Мармарошський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масив складений кристалічними породами протерозойського віку та осадовим </a:t>
            </a:r>
            <a:r>
              <a:rPr lang="uk-UA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мезокайнозойським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чохлом. Тут є родовища марганцю, виробного каміння. Зовнішні Карпати складені </a:t>
            </a:r>
            <a:r>
              <a:rPr lang="uk-UA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крейдово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-палеогеновим флішем потужністю до 5-9 км, бідним на корисні копалини. </a:t>
            </a:r>
            <a:r>
              <a:rPr lang="uk-UA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Покривно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-складчаста споруда відповідає у рельєфі Українським Карпатам.</a:t>
            </a:r>
          </a:p>
          <a:p>
            <a:pPr algn="just"/>
            <a:r>
              <a:rPr lang="uk-UA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Передкарпатський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прогин, виповнений осадовими породами неогену. Багатий на родовища вуглеводнів, кам’яної і калійної солей, озокериту, сірки, будматеріалів тощо. Відповідає в рельєфі </a:t>
            </a:r>
            <a:r>
              <a:rPr lang="uk-UA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Передкарпатській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височині.</a:t>
            </a:r>
          </a:p>
          <a:p>
            <a:pPr algn="just"/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Закарпатський прогин (східна частина), заповнений осадовими і вулканічними породами неогену. З осадовими породами пов’язані родовища солі, газу, бурого вугілля. З породами </a:t>
            </a:r>
            <a:r>
              <a:rPr lang="uk-UA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Вигорлат-Гутинського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вулканічного пасма, який відповідає зоні Закарпатського розлому (</a:t>
            </a:r>
            <a:r>
              <a:rPr lang="uk-UA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андезитами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базальтами, туфами тощо), пов’язані родовища поліметалів (в </a:t>
            </a:r>
            <a:r>
              <a:rPr lang="uk-UA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золота), бариту, ртуті. У рельєфі відповідає Закарпатській низовині та Вулканічному хребту.</a:t>
            </a:r>
          </a:p>
          <a:p>
            <a:pPr marL="0" indent="0">
              <a:buNone/>
            </a:pPr>
            <a:endPara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 descr="https://konspekta.net/studopediaorg/baza12/2672551770292.files/image09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50" y="655198"/>
            <a:ext cx="4514850" cy="249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9150" y="3146604"/>
            <a:ext cx="4514850" cy="37113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0" y="3281079"/>
            <a:ext cx="33250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Рахівський кристалічний масив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512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73965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k-UA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Складчаста споруда Гірського Криму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673964"/>
            <a:ext cx="4629150" cy="618403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межах складчастої споруди (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мегаантиклінорію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Гірського Криму) виділяють ядро (що утворилось в мезозої, в кіммерійську складчастість), а також її східне продовження (Керченський півострів), та північне продовження (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монокліналі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передгірних пасом). Формування східного і північного продовжень та обновлення (підняття) споруди Гірського Криму відбувалось під час альпійської складчастості — горотворних процесів на початку неогену. Одночасно південне крило споруди опустилось при формуванні Чорноморської глибоководної западини. Утворився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Індоло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-Кубанський прогин (у рельєфі він відповідає південній частині дна Азовського моря і північній частині Керченського півострова).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28425" y="3999054"/>
            <a:ext cx="4574314" cy="28589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8425" y="673963"/>
            <a:ext cx="4514125" cy="33250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999053"/>
            <a:ext cx="4628425" cy="285894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60474" y="6550222"/>
            <a:ext cx="3532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Рифові вапняки (гора Сокіл біля Судака</a:t>
            </a:r>
            <a:r>
              <a:rPr lang="ru-RU" i="1" dirty="0" smtClean="0"/>
              <a:t>)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628063" y="3537387"/>
            <a:ext cx="45757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Медвідь-гора – самий відомий лаколіт Кримських гір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72222" y="6550223"/>
            <a:ext cx="26997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Тріасово-нижньоюрський</a:t>
            </a: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фліш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172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0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ctr">
              <a:buClr>
                <a:schemeClr val="dk2"/>
              </a:buClr>
              <a:buSzPts val="3200"/>
            </a:pP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Тектонічні структури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великі ділянки  земної кори, які обмежені глибинними розломами. </a:t>
            </a:r>
            <a:endParaRPr lang="uk-UA" sz="28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9792" y="1352859"/>
            <a:ext cx="7953832" cy="526339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1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91440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Verdana"/>
              <a:buNone/>
            </a:pPr>
            <a:r>
              <a:rPr lang="uk-UA" sz="3600" b="1" i="0" dirty="0" smtClean="0">
                <a:solidFill>
                  <a:schemeClr val="dk2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Платформа</a:t>
            </a:r>
            <a:r>
              <a:rPr lang="uk-UA" sz="3600" i="0" dirty="0" smtClean="0">
                <a:solidFill>
                  <a:schemeClr val="dk2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  </a:t>
            </a:r>
            <a:r>
              <a:rPr lang="en-US" sz="3600" i="0" dirty="0" smtClean="0">
                <a:solidFill>
                  <a:schemeClr val="dk2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/>
            </a:r>
            <a:br>
              <a:rPr lang="en-US" sz="3600" i="0" dirty="0" smtClean="0">
                <a:solidFill>
                  <a:schemeClr val="dk2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</a:br>
            <a:r>
              <a:rPr lang="uk-UA" sz="2800" i="0" dirty="0" smtClean="0">
                <a:solidFill>
                  <a:schemeClr val="dk2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стійка, малорухлива,</a:t>
            </a:r>
            <a:r>
              <a:rPr lang="en-US" sz="2800" i="0" dirty="0" smtClean="0">
                <a:solidFill>
                  <a:schemeClr val="dk2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 </a:t>
            </a:r>
            <a:r>
              <a:rPr lang="uk-UA" sz="2800" i="0" dirty="0" smtClean="0">
                <a:solidFill>
                  <a:schemeClr val="dk2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вирівняна ділянка літосферної плити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Google Shape;131;p11"/>
          <p:cNvSpPr txBox="1">
            <a:spLocks noGrp="1"/>
          </p:cNvSpPr>
          <p:nvPr>
            <p:ph type="body" idx="4294967295"/>
          </p:nvPr>
        </p:nvSpPr>
        <p:spPr>
          <a:xfrm>
            <a:off x="0" y="1676400"/>
            <a:ext cx="9144000" cy="51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69900" marR="0" lvl="0" indent="-469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None/>
            </a:pPr>
            <a:endParaRPr lang="uk-UA" sz="2400" b="0" i="0" u="none" strike="noStrike" cap="none" dirty="0" smtClean="0">
              <a:latin typeface="Verdana"/>
              <a:ea typeface="Verdana"/>
              <a:cs typeface="Verdana"/>
              <a:sym typeface="Verdana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None/>
            </a:pPr>
            <a:endParaRPr lang="uk-UA" sz="2400" dirty="0">
              <a:latin typeface="Verdana"/>
              <a:ea typeface="Verdana"/>
              <a:cs typeface="Verdana"/>
              <a:sym typeface="Verdana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None/>
            </a:pPr>
            <a:endParaRPr lang="uk-UA" sz="2400" b="0" i="0" u="none" strike="noStrike" cap="none" dirty="0" smtClean="0">
              <a:latin typeface="Verdana"/>
              <a:ea typeface="Verdana"/>
              <a:cs typeface="Verdana"/>
              <a:sym typeface="Verdana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None/>
            </a:pPr>
            <a:endParaRPr lang="uk-UA" sz="2400" dirty="0">
              <a:latin typeface="Verdana"/>
              <a:ea typeface="Verdana"/>
              <a:cs typeface="Verdana"/>
              <a:sym typeface="Verdana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None/>
            </a:pPr>
            <a:endParaRPr lang="uk-UA" sz="2400" b="0" i="0" u="none" strike="noStrike" cap="none" dirty="0" smtClean="0">
              <a:latin typeface="Verdana"/>
              <a:ea typeface="Verdana"/>
              <a:cs typeface="Verdana"/>
              <a:sym typeface="Verdana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None/>
            </a:pPr>
            <a:endParaRPr lang="uk-UA" sz="2400" dirty="0">
              <a:latin typeface="Verdana"/>
              <a:ea typeface="Verdana"/>
              <a:cs typeface="Verdana"/>
              <a:sym typeface="Verdana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None/>
            </a:pPr>
            <a:endParaRPr lang="uk-UA" sz="2400" b="0" i="0" u="none" strike="noStrike" cap="none" dirty="0" smtClean="0">
              <a:latin typeface="Verdana"/>
              <a:ea typeface="Verdana"/>
              <a:cs typeface="Verdana"/>
              <a:sym typeface="Verdana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None/>
            </a:pPr>
            <a:endParaRPr lang="uk-UA" sz="2400" dirty="0">
              <a:latin typeface="Verdana"/>
              <a:ea typeface="Verdana"/>
              <a:cs typeface="Verdana"/>
              <a:sym typeface="Verdana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None/>
            </a:pPr>
            <a:endParaRPr lang="uk-UA" sz="2400" b="0" i="0" u="none" strike="noStrike" cap="none" dirty="0" smtClean="0">
              <a:latin typeface="Verdana"/>
              <a:ea typeface="Verdana"/>
              <a:cs typeface="Verdana"/>
              <a:sym typeface="Verdana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None/>
            </a:pPr>
            <a:endParaRPr lang="uk-UA" sz="2400" dirty="0">
              <a:latin typeface="Verdana"/>
              <a:ea typeface="Verdana"/>
              <a:cs typeface="Verdana"/>
              <a:sym typeface="Verdana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None/>
            </a:pPr>
            <a:endParaRPr lang="uk-UA" sz="2400" b="0" i="0" u="none" strike="noStrike" cap="none" dirty="0" smtClean="0">
              <a:latin typeface="Verdana"/>
              <a:ea typeface="Verdana"/>
              <a:cs typeface="Verdana"/>
              <a:sym typeface="Verdana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None/>
            </a:pPr>
            <a:endParaRPr lang="uk-UA" sz="2400" dirty="0">
              <a:latin typeface="Verdana"/>
              <a:ea typeface="Verdana"/>
              <a:cs typeface="Verdana"/>
              <a:sym typeface="Verdana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None/>
            </a:pPr>
            <a:endParaRPr lang="uk-UA" sz="2400" b="0" i="0" u="none" strike="noStrike" cap="none" dirty="0" smtClean="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19200"/>
            <a:ext cx="9144000" cy="5638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2"/>
          <p:cNvSpPr txBox="1"/>
          <p:nvPr/>
        </p:nvSpPr>
        <p:spPr>
          <a:xfrm>
            <a:off x="578016" y="762000"/>
            <a:ext cx="1346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uk-UA" sz="2400" b="1" i="0" u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Плита</a:t>
            </a:r>
            <a:r>
              <a:rPr lang="en-US" sz="2400" b="1" i="0" u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dirty="0"/>
          </a:p>
        </p:txBody>
      </p:sp>
      <p:sp>
        <p:nvSpPr>
          <p:cNvPr id="144" name="Google Shape;144;p12"/>
          <p:cNvSpPr txBox="1"/>
          <p:nvPr/>
        </p:nvSpPr>
        <p:spPr>
          <a:xfrm>
            <a:off x="3575132" y="762000"/>
            <a:ext cx="195897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uk-UA" sz="2400" b="1" i="0" u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Западина</a:t>
            </a:r>
            <a:r>
              <a:rPr lang="en-US" sz="1800" b="0" i="0" u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dirty="0"/>
          </a:p>
        </p:txBody>
      </p:sp>
      <p:sp>
        <p:nvSpPr>
          <p:cNvPr id="145" name="Google Shape;145;p12"/>
          <p:cNvSpPr txBox="1"/>
          <p:nvPr/>
        </p:nvSpPr>
        <p:spPr>
          <a:xfrm>
            <a:off x="7185023" y="762000"/>
            <a:ext cx="103028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uk-UA" sz="2400" b="1" i="0" u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Щит</a:t>
            </a:r>
            <a:r>
              <a:rPr lang="en-US" sz="2400" b="1" i="0" u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dirty="0"/>
          </a:p>
        </p:txBody>
      </p:sp>
      <p:sp>
        <p:nvSpPr>
          <p:cNvPr id="146" name="Google Shape;146;p12"/>
          <p:cNvSpPr txBox="1"/>
          <p:nvPr/>
        </p:nvSpPr>
        <p:spPr>
          <a:xfrm>
            <a:off x="0" y="18813"/>
            <a:ext cx="9143999" cy="74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Verdana"/>
              <a:buNone/>
            </a:pPr>
            <a:r>
              <a:rPr lang="uk-UA" sz="2800" b="1" i="0" u="none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Горизонтальна</a:t>
            </a:r>
            <a:r>
              <a:rPr lang="en-US" sz="2800" b="1" i="0" u="none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 </a:t>
            </a:r>
            <a:r>
              <a:rPr lang="uk-UA" sz="2800" b="1" i="0" u="none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будова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 </a:t>
            </a:r>
            <a:r>
              <a:rPr lang="uk-UA" sz="2800" b="1" i="0" u="none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платформи</a:t>
            </a:r>
            <a:r>
              <a:rPr lang="en-US" sz="2000" b="1" i="0" u="none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 </a:t>
            </a:r>
            <a:r>
              <a:rPr lang="en-US" sz="2000" b="1" i="0" u="none" dirty="0">
                <a:solidFill>
                  <a:schemeClr val="tx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/>
            </a:r>
            <a:br>
              <a:rPr lang="en-US" sz="2000" b="1" i="0" u="none" dirty="0">
                <a:solidFill>
                  <a:schemeClr val="tx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</a:br>
            <a:r>
              <a:rPr lang="uk-UA" sz="2000" i="0" u="none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(за потужністю осадового чохла):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19200"/>
            <a:ext cx="9161905" cy="564761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5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201"/>
              </a:buClr>
              <a:buSzPts val="3000"/>
              <a:buFont typeface="Verdana"/>
              <a:buNone/>
            </a:pPr>
            <a:r>
              <a:rPr lang="uk-UA" sz="2800" b="1" i="0" u="none" dirty="0" smtClean="0">
                <a:solidFill>
                  <a:srgbClr val="03020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1. Східноєвропейська </a:t>
            </a:r>
            <a:r>
              <a:rPr lang="uk-UA" sz="2800" b="1" i="1" u="none" dirty="0" smtClean="0">
                <a:solidFill>
                  <a:srgbClr val="03020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давня докембрійська платформа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1" name="Google Shape;171;p15"/>
          <p:cNvSpPr txBox="1">
            <a:spLocks noGrp="1"/>
          </p:cNvSpPr>
          <p:nvPr>
            <p:ph type="body" idx="4294967295"/>
          </p:nvPr>
        </p:nvSpPr>
        <p:spPr>
          <a:xfrm>
            <a:off x="0" y="1219200"/>
            <a:ext cx="4038600" cy="18842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69900" marR="0" lvl="0" indent="-469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None/>
            </a:pPr>
            <a:r>
              <a:rPr lang="uk-UA" sz="2000" b="1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1)  </a:t>
            </a:r>
            <a:r>
              <a:rPr lang="uk-UA" sz="200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Блоки</a:t>
            </a:r>
            <a:r>
              <a:rPr lang="uk-UA" sz="2000" b="1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 платформи </a:t>
            </a:r>
            <a:r>
              <a:rPr lang="uk-UA" sz="200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складені</a:t>
            </a:r>
            <a:r>
              <a:rPr lang="uk-UA" sz="2000" b="1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 </a:t>
            </a:r>
            <a:r>
              <a:rPr lang="uk-UA" sz="2000" i="1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магматичними породами</a:t>
            </a:r>
            <a:endParaRPr lang="uk-UA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None/>
            </a:pPr>
            <a:endParaRPr lang="uk-UA" sz="2000" b="0" i="0" u="none" strike="noStrike" cap="none" dirty="0" smtClean="0">
              <a:solidFill>
                <a:schemeClr val="dk1"/>
              </a:solidFill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  <a:p>
            <a:pPr>
              <a:lnSpc>
                <a:spcPct val="100000"/>
              </a:lnSpc>
              <a:spcBef>
                <a:spcPts val="440"/>
              </a:spcBef>
              <a:buClr>
                <a:schemeClr val="accent2"/>
              </a:buClr>
              <a:buSzPts val="2200"/>
            </a:pPr>
            <a:r>
              <a:rPr lang="uk-UA" sz="20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Український щит (УЩ)</a:t>
            </a:r>
          </a:p>
          <a:p>
            <a:pPr>
              <a:lnSpc>
                <a:spcPct val="100000"/>
              </a:lnSpc>
              <a:spcBef>
                <a:spcPts val="440"/>
              </a:spcBef>
              <a:buClr>
                <a:schemeClr val="accent2"/>
              </a:buClr>
              <a:buSzPts val="2200"/>
            </a:pPr>
            <a:r>
              <a:rPr lang="uk-UA" sz="20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Воронезький масив (ВМ)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2" name="Google Shape;172;p15"/>
          <p:cNvSpPr txBox="1">
            <a:spLocks noGrp="1"/>
          </p:cNvSpPr>
          <p:nvPr>
            <p:ph type="body" idx="4294967295"/>
          </p:nvPr>
        </p:nvSpPr>
        <p:spPr>
          <a:xfrm>
            <a:off x="4038600" y="1219200"/>
            <a:ext cx="5105400" cy="3962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69900" marR="0" lvl="0" indent="-469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None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2) </a:t>
            </a:r>
            <a:r>
              <a:rPr lang="uk-UA" sz="200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Блоки</a:t>
            </a:r>
            <a:r>
              <a:rPr lang="uk-UA" sz="2000" b="1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 платформи </a:t>
            </a:r>
            <a:r>
              <a:rPr lang="uk-UA" sz="200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складені</a:t>
            </a:r>
            <a:r>
              <a:rPr lang="uk-UA" sz="2000" b="1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 </a:t>
            </a:r>
            <a:r>
              <a:rPr lang="uk-UA" sz="2000" i="1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осадовими породами</a:t>
            </a:r>
          </a:p>
          <a:p>
            <a:pPr marL="469900" marR="0" lvl="0" indent="-469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None/>
            </a:pPr>
            <a:endParaRPr lang="uk-UA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buClr>
                <a:schemeClr val="accent2"/>
              </a:buClr>
              <a:buSzPts val="2000"/>
            </a:pPr>
            <a:r>
              <a:rPr lang="uk-UA" sz="2000" b="0" i="0" u="none" strike="noStrike" cap="none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Волино</a:t>
            </a:r>
            <a:r>
              <a:rPr lang="uk-UA" sz="20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-Подільська плита (ВПП)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  <a:sym typeface="Verdan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buClr>
                <a:schemeClr val="accent2"/>
              </a:buClr>
              <a:buSzPts val="2000"/>
            </a:pPr>
            <a:r>
              <a:rPr lang="uk-UA" sz="2000" b="0" i="0" u="none" strike="noStrike" cap="none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Львівсько</a:t>
            </a:r>
            <a:r>
              <a:rPr lang="uk-UA" sz="20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-Волинська западина (ЛЗ)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  <a:sym typeface="Verdan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buClr>
                <a:schemeClr val="accent2"/>
              </a:buClr>
              <a:buSzPts val="2000"/>
            </a:pPr>
            <a:r>
              <a:rPr lang="uk-UA" sz="2000" b="0" i="0" u="none" strike="noStrike" cap="none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Припятський</a:t>
            </a:r>
            <a:r>
              <a:rPr lang="uk-UA" sz="20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 прогин (</a:t>
            </a:r>
            <a:r>
              <a:rPr lang="uk-UA" sz="2000" b="0" i="0" u="none" strike="noStrike" cap="none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ПрП</a:t>
            </a:r>
            <a:r>
              <a:rPr lang="uk-UA" sz="20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  <a:sym typeface="Verdan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buClr>
                <a:schemeClr val="accent2"/>
              </a:buClr>
              <a:buSzPts val="2000"/>
            </a:pPr>
            <a:r>
              <a:rPr lang="uk-UA" sz="20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Причорноморська западина (ПЧЗ)</a:t>
            </a:r>
          </a:p>
          <a:p>
            <a:pPr>
              <a:lnSpc>
                <a:spcPct val="100000"/>
              </a:lnSpc>
              <a:spcBef>
                <a:spcPts val="400"/>
              </a:spcBef>
              <a:buClr>
                <a:schemeClr val="accent2"/>
              </a:buClr>
              <a:buSzPts val="2000"/>
            </a:pPr>
            <a:r>
              <a:rPr lang="uk-UA" sz="2000" b="0" i="0" u="none" strike="noStrike" cap="none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Дніпровсько</a:t>
            </a:r>
            <a:r>
              <a:rPr lang="uk-UA" sz="20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-Донецька западина (ДДЗ)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  <a:sym typeface="Verdan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buClr>
                <a:schemeClr val="accent2"/>
              </a:buClr>
              <a:buSzPts val="2000"/>
            </a:pPr>
            <a:r>
              <a:rPr lang="uk-UA" sz="20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Донецька складчаста споруда (ДСС)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3" name="Google Shape;173;p15"/>
          <p:cNvSpPr txBox="1"/>
          <p:nvPr/>
        </p:nvSpPr>
        <p:spPr>
          <a:xfrm>
            <a:off x="212725" y="2012950"/>
            <a:ext cx="1841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5"/>
          <p:cNvSpPr txBox="1"/>
          <p:nvPr/>
        </p:nvSpPr>
        <p:spPr>
          <a:xfrm>
            <a:off x="0" y="5565810"/>
            <a:ext cx="9143999" cy="129218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en-US" sz="2800" b="1" i="1" u="none" dirty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2. </a:t>
            </a:r>
            <a:r>
              <a:rPr lang="uk-UA" sz="2800" b="1" i="1" u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Молоді палеозойські платформи (плити):</a:t>
            </a:r>
            <a:r>
              <a:rPr lang="uk-UA" sz="2800" b="1" i="0" u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uk-UA" sz="2800" b="1" i="0" u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Скіфська та Західноєвропейська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54550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69900" lvl="0" indent="-469900" algn="ctr">
              <a:spcBef>
                <a:spcPts val="0"/>
              </a:spcBef>
              <a:buClr>
                <a:schemeClr val="accent2"/>
              </a:buClr>
              <a:buSzPts val="2600"/>
            </a:pPr>
            <a:r>
              <a:rPr lang="uk-UA" sz="2800" b="1" i="0" u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Рухомі (складчасті, геосинклінальні) пояси</a:t>
            </a:r>
            <a:r>
              <a:rPr lang="en-US" sz="2800" b="1" i="0" u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 </a:t>
            </a:r>
            <a:br>
              <a:rPr lang="en-US" sz="2800" b="1" i="0" u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</a:br>
            <a:r>
              <a:rPr lang="uk-UA" sz="2400" b="0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видовжені ділянки між літосферними плитами, у </a:t>
            </a:r>
            <a:r>
              <a:rPr lang="uk-UA" sz="2400" dirty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м</a:t>
            </a:r>
            <a:r>
              <a:rPr lang="uk-UA" sz="2400" b="0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ежах яких проявляються інтенсивні горизонтальні та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0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вертикальні рухи.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4"/>
          </p:nvPr>
        </p:nvSpPr>
        <p:spPr>
          <a:xfrm>
            <a:off x="4498975" y="1630362"/>
            <a:ext cx="4568824" cy="5227637"/>
          </a:xfrm>
        </p:spPr>
        <p:txBody>
          <a:bodyPr/>
          <a:lstStyle/>
          <a:p>
            <a:pPr marL="0" lvl="0" indent="0">
              <a:spcBef>
                <a:spcPts val="520"/>
              </a:spcBef>
              <a:buClr>
                <a:schemeClr val="accent2"/>
              </a:buClr>
              <a:buSzPts val="2600"/>
              <a:buNone/>
            </a:pPr>
            <a:endParaRPr lang="uk-UA" sz="2400" b="0" dirty="0" smtClean="0">
              <a:solidFill>
                <a:schemeClr val="dk1"/>
              </a:solidFill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  <a:p>
            <a:pPr marL="0" lvl="0" indent="0">
              <a:spcBef>
                <a:spcPts val="520"/>
              </a:spcBef>
              <a:buClr>
                <a:schemeClr val="accent2"/>
              </a:buClr>
              <a:buSzPts val="2600"/>
              <a:buNone/>
            </a:pPr>
            <a:r>
              <a:rPr lang="uk-UA" sz="2400" b="0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у</a:t>
            </a:r>
            <a:r>
              <a:rPr lang="uk-UA" sz="24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 межа рухомих поясів виділяють</a:t>
            </a:r>
          </a:p>
          <a:p>
            <a:pPr marL="0" lvl="0" indent="0">
              <a:spcBef>
                <a:spcPts val="520"/>
              </a:spcBef>
              <a:buClr>
                <a:schemeClr val="accent2"/>
              </a:buClr>
              <a:buSzPts val="2600"/>
              <a:buNone/>
            </a:pPr>
            <a:r>
              <a:rPr lang="uk-UA" sz="24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 </a:t>
            </a: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lvl="0" indent="-469900">
              <a:spcBef>
                <a:spcPts val="520"/>
              </a:spcBef>
              <a:buClr>
                <a:schemeClr val="accent2"/>
              </a:buClr>
              <a:buSzPts val="2600"/>
            </a:pPr>
            <a:r>
              <a:rPr lang="uk-UA" sz="24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складчасті споруди (1), </a:t>
            </a: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lvl="0" indent="-469900">
              <a:spcBef>
                <a:spcPts val="520"/>
              </a:spcBef>
              <a:buClr>
                <a:schemeClr val="accent2"/>
              </a:buClr>
              <a:buSzPts val="2600"/>
            </a:pPr>
            <a:r>
              <a:rPr lang="uk-UA" sz="24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крайові (передгірні) (2) </a:t>
            </a: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lvl="0" indent="-469900">
              <a:spcBef>
                <a:spcPts val="520"/>
              </a:spcBef>
              <a:buClr>
                <a:schemeClr val="accent2"/>
              </a:buClr>
              <a:buSzPts val="2600"/>
            </a:pPr>
            <a:r>
              <a:rPr lang="uk-UA" sz="24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та міжгірні прогини (3)</a:t>
            </a: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4" name="Google Shape;153;p13" descr="рухливий пояс"/>
          <p:cNvPicPr preferRelativeResize="0">
            <a:picLocks noGrp="1"/>
          </p:cNvPicPr>
          <p:nvPr>
            <p:ph sz="half" idx="2"/>
          </p:nvPr>
        </p:nvPicPr>
        <p:blipFill rotWithShape="1">
          <a:blip r:embed="rId3">
            <a:alphaModFix/>
          </a:blip>
          <a:stretch/>
        </p:blipFill>
        <p:spPr>
          <a:xfrm>
            <a:off x="0" y="1749534"/>
            <a:ext cx="4498975" cy="3305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7166" y="4244180"/>
            <a:ext cx="6226834" cy="231457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6"/>
          <p:cNvSpPr txBox="1">
            <a:spLocks noGrp="1"/>
          </p:cNvSpPr>
          <p:nvPr>
            <p:ph type="title" idx="4294967295"/>
          </p:nvPr>
        </p:nvSpPr>
        <p:spPr>
          <a:xfrm>
            <a:off x="0" y="304800"/>
            <a:ext cx="9144000" cy="68455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Verdana"/>
              <a:buNone/>
            </a:pPr>
            <a:r>
              <a:rPr lang="uk-UA" sz="2800" b="1" i="0" u="none" dirty="0" smtClean="0"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Середземноморський рухомий пояс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0" name="Google Shape;180;p16"/>
          <p:cNvSpPr txBox="1">
            <a:spLocks noGrp="1"/>
          </p:cNvSpPr>
          <p:nvPr>
            <p:ph type="body" idx="4294967295"/>
          </p:nvPr>
        </p:nvSpPr>
        <p:spPr>
          <a:xfrm>
            <a:off x="0" y="1514006"/>
            <a:ext cx="4616971" cy="32378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None/>
            </a:pPr>
            <a:r>
              <a:rPr lang="uk-UA" sz="2400" b="1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1) Карпатська складчаста система:</a:t>
            </a: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  <a:sym typeface="Verdana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SzPts val="2600"/>
            </a:pPr>
            <a:r>
              <a:rPr lang="uk-UA" sz="24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Карпатська </a:t>
            </a:r>
            <a:r>
              <a:rPr lang="uk-UA" sz="2400" b="0" i="0" u="none" strike="noStrike" cap="none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покривно</a:t>
            </a:r>
            <a:r>
              <a:rPr lang="uk-UA" sz="24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-складчаста споруда (КПСС)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SzPts val="2600"/>
            </a:pPr>
            <a:r>
              <a:rPr lang="uk-UA" sz="24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 </a:t>
            </a:r>
            <a:r>
              <a:rPr lang="uk-UA" sz="2400" b="0" i="0" u="none" strike="noStrike" cap="none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Передкарпатський</a:t>
            </a:r>
            <a:r>
              <a:rPr lang="uk-UA" sz="24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 прогин (ПКП)</a:t>
            </a: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  <a:sym typeface="Verdana"/>
            </a:endParaRPr>
          </a:p>
          <a:p>
            <a:pPr algn="just">
              <a:lnSpc>
                <a:spcPct val="100000"/>
              </a:lnSpc>
              <a:spcBef>
                <a:spcPts val="520"/>
              </a:spcBef>
              <a:buClr>
                <a:schemeClr val="accent2"/>
              </a:buClr>
              <a:buSzPts val="2600"/>
            </a:pPr>
            <a:r>
              <a:rPr lang="uk-UA" sz="24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Закарпатська западина (ЗКЗ)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1" name="Google Shape;181;p16"/>
          <p:cNvSpPr txBox="1">
            <a:spLocks noGrp="1"/>
          </p:cNvSpPr>
          <p:nvPr>
            <p:ph type="body" idx="4294967295"/>
          </p:nvPr>
        </p:nvSpPr>
        <p:spPr>
          <a:xfrm>
            <a:off x="4736892" y="2698231"/>
            <a:ext cx="4407108" cy="32378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None/>
            </a:pPr>
            <a:r>
              <a:rPr lang="uk-UA" sz="2400" b="1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2) Кримська складчаста система</a:t>
            </a: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0000"/>
              </a:lnSpc>
              <a:spcBef>
                <a:spcPts val="520"/>
              </a:spcBef>
              <a:buClr>
                <a:schemeClr val="accent2"/>
              </a:buClr>
              <a:buSzPts val="2600"/>
            </a:pPr>
            <a:r>
              <a:rPr lang="uk-UA" sz="24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Складчасто-</a:t>
            </a:r>
            <a:r>
              <a:rPr lang="uk-UA" sz="2400" b="0" i="0" u="none" strike="noStrike" cap="none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брилова</a:t>
            </a:r>
            <a:r>
              <a:rPr lang="uk-UA" sz="24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 споруда Гірського Криму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  <a:sym typeface="Verdana"/>
            </a:endParaRPr>
          </a:p>
          <a:p>
            <a:pPr indent="0" algn="just">
              <a:lnSpc>
                <a:spcPct val="100000"/>
              </a:lnSpc>
              <a:spcBef>
                <a:spcPts val="520"/>
              </a:spcBef>
              <a:buClr>
                <a:schemeClr val="accent2"/>
              </a:buClr>
              <a:buSzPts val="2600"/>
            </a:pPr>
            <a:r>
              <a:rPr lang="uk-UA" sz="2400" b="0" i="0" u="none" strike="noStrike" cap="none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Індоло</a:t>
            </a:r>
            <a:r>
              <a:rPr lang="uk-UA" sz="24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-Кубанський прогин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  <a:sym typeface="Verdana"/>
            </a:endParaRPr>
          </a:p>
          <a:p>
            <a:pPr indent="0">
              <a:lnSpc>
                <a:spcPct val="100000"/>
              </a:lnSpc>
              <a:spcBef>
                <a:spcPts val="520"/>
              </a:spcBef>
              <a:buClr>
                <a:schemeClr val="accent2"/>
              </a:buClr>
              <a:buSzPts val="2600"/>
            </a:pPr>
            <a:r>
              <a:rPr lang="uk-UA" sz="24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Чорноморська западина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4"/>
          <p:cNvSpPr txBox="1">
            <a:spLocks noGrp="1"/>
          </p:cNvSpPr>
          <p:nvPr>
            <p:ph type="title"/>
          </p:nvPr>
        </p:nvSpPr>
        <p:spPr>
          <a:xfrm>
            <a:off x="628650" y="0"/>
            <a:ext cx="7886700" cy="286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Verdana"/>
              <a:buNone/>
            </a:pPr>
            <a:r>
              <a:rPr lang="uk-UA" sz="1400" b="1" i="0" strike="noStrike" cap="none" dirty="0" smtClean="0">
                <a:solidFill>
                  <a:schemeClr val="dk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Verdana"/>
              </a:rPr>
              <a:t>Тектонічна будова території України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6515"/>
            <a:ext cx="9144000" cy="657148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581891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УКРАЇНСЬКИЙ ЩИТ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 піднятою ділянкою платформи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-1" y="581892"/>
            <a:ext cx="4620535" cy="627610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УЩ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займає близько 45% площі України; є виступом докембрійського фундаменту Східноєвропейської платформи. Геологічні структури фундаменту утворюють два поверхи: архейський (віком 4...2,6 млрд. р.) та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нижньопротерозойський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(2,6-1,6 млрд. р.). Після утворення платформи (1,6 млрд. р. тому) в періоди тектонічної активізації протікало формування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посторогенних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інтрузій (Коростенський і Корсунь-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Новомиргородський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плутони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Приазовський комплекс лужних порід); утворення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внутрішньоплатформенних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рифтів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(Овруцького, </a:t>
            </a:r>
            <a:r>
              <a:rPr lang="uk-UA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Волино-Оршанського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49" y="581892"/>
            <a:ext cx="4514849" cy="627610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4" name="Picture 6" descr="https://www.photoukraine.com/i/articles/Ukrainskiy%20Schyt%20Photos/002-Ukrainian%20Sheld%20Sche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329" y="581891"/>
            <a:ext cx="4506282" cy="378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46328" y="4365010"/>
            <a:ext cx="4497622" cy="249299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блокового розподілу Українського щита</a:t>
            </a:r>
            <a:endParaRPr lang="uk-UA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– </a:t>
            </a:r>
            <a:r>
              <a:rPr lang="uk-UA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мегаблоки</a:t>
            </a:r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Українського щита</a:t>
            </a:r>
          </a:p>
          <a:p>
            <a:r>
              <a:rPr lang="uk-UA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 – Приазовський, 2 – Середньо-Придніпровський, </a:t>
            </a:r>
          </a:p>
          <a:p>
            <a:r>
              <a:rPr lang="uk-UA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– Кіровоградський, 4 – </a:t>
            </a:r>
            <a:r>
              <a:rPr lang="uk-UA" sz="1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Росинсько-Тикичський</a:t>
            </a:r>
            <a:r>
              <a:rPr lang="uk-UA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uk-UA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– </a:t>
            </a:r>
            <a:r>
              <a:rPr lang="uk-UA" sz="1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Дністровсько-Бугський</a:t>
            </a:r>
            <a:r>
              <a:rPr lang="uk-UA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6 – Північно-Західний)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– міжблокові шовні зони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 – </a:t>
            </a:r>
            <a:r>
              <a:rPr lang="uk-UA" sz="1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Оріхово</a:t>
            </a:r>
            <a:r>
              <a:rPr lang="uk-UA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-Павлоградська,</a:t>
            </a:r>
          </a:p>
          <a:p>
            <a:r>
              <a:rPr lang="uk-UA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– </a:t>
            </a:r>
            <a:r>
              <a:rPr lang="uk-UA" sz="1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Інгулецько-Криворіжська</a:t>
            </a:r>
            <a:r>
              <a:rPr lang="uk-UA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3 – </a:t>
            </a:r>
            <a:r>
              <a:rPr lang="uk-UA" sz="1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Голованевська</a:t>
            </a:r>
            <a:r>
              <a:rPr lang="uk-UA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– основні глибинні розломи; </a:t>
            </a:r>
          </a:p>
          <a:p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– границя Українського щита; </a:t>
            </a:r>
          </a:p>
          <a:p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– архейські </a:t>
            </a:r>
            <a:r>
              <a:rPr lang="uk-UA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зеленокам'яні</a:t>
            </a:r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структури; </a:t>
            </a:r>
          </a:p>
          <a:p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– </a:t>
            </a:r>
            <a:r>
              <a:rPr lang="uk-UA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ранньопротерозойські</a:t>
            </a:r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габро-гранітні масиви; </a:t>
            </a:r>
          </a:p>
          <a:p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– </a:t>
            </a:r>
            <a:r>
              <a:rPr lang="uk-UA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середньопротерозойсі</a:t>
            </a:r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габро-гранітні </a:t>
            </a:r>
            <a:r>
              <a:rPr lang="uk-UA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плутони</a:t>
            </a:r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– границі </a:t>
            </a:r>
            <a:r>
              <a:rPr lang="uk-UA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мегаблоків</a:t>
            </a:r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6" y="4147682"/>
            <a:ext cx="4643147" cy="271031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6550223"/>
            <a:ext cx="46549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Відслонення гранітів (Житомирська область)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8429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604</TotalTime>
  <Words>818</Words>
  <Application>Microsoft Office PowerPoint</Application>
  <PresentationFormat>Экран (4:3)</PresentationFormat>
  <Paragraphs>93</Paragraphs>
  <Slides>15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Noto Sans Symbols</vt:lpstr>
      <vt:lpstr>Calibri</vt:lpstr>
      <vt:lpstr>Arial</vt:lpstr>
      <vt:lpstr>Times New Roman</vt:lpstr>
      <vt:lpstr>Verdana</vt:lpstr>
      <vt:lpstr>Calibri Light</vt:lpstr>
      <vt:lpstr>Тема Office</vt:lpstr>
      <vt:lpstr>Презентация PowerPoint</vt:lpstr>
      <vt:lpstr>Тектонічні структури – це великі ділянки  земної кори, які обмежені глибинними розломами. </vt:lpstr>
      <vt:lpstr>Платформа   стійка, малорухлива, вирівняна ділянка літосферної плити</vt:lpstr>
      <vt:lpstr>Презентация PowerPoint</vt:lpstr>
      <vt:lpstr>1. Східноєвропейська давня докембрійська платформа</vt:lpstr>
      <vt:lpstr>Рухомі (складчасті, геосинклінальні) пояси  видовжені ділянки між літосферними плитами, у межах яких проявляються інтенсивні горизонтальні та  вертикальні рухи.</vt:lpstr>
      <vt:lpstr>Середземноморський рухомий пояс</vt:lpstr>
      <vt:lpstr>Тектонічна будова території України</vt:lpstr>
      <vt:lpstr>УКРАЇНСЬКИЙ ЩИТ є піднятою ділянкою платформи</vt:lpstr>
      <vt:lpstr>Волино-Подільська плита (ВПП)</vt:lpstr>
      <vt:lpstr>Дніпровсько-Донецька западина (ДДЗ)</vt:lpstr>
      <vt:lpstr>Причорноморська западина (ПЧЗ)</vt:lpstr>
      <vt:lpstr>Донецька складчаста область (Донецький кряж)</vt:lpstr>
      <vt:lpstr>Карпатська складчаста структура</vt:lpstr>
      <vt:lpstr>Складчаста споруда Гірського Криму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Пользователь Windows</cp:lastModifiedBy>
  <cp:revision>40</cp:revision>
  <dcterms:modified xsi:type="dcterms:W3CDTF">2020-05-11T13:56:30Z</dcterms:modified>
</cp:coreProperties>
</file>