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5940"/>
  </p:normalViewPr>
  <p:slideViewPr>
    <p:cSldViewPr snapToGrid="0">
      <p:cViewPr varScale="1">
        <p:scale>
          <a:sx n="114" d="100"/>
          <a:sy n="114" d="100"/>
        </p:scale>
        <p:origin x="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3EF9F1-E192-F12D-6BBA-FBC436C2A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818962" cy="1646302"/>
          </a:xfrm>
        </p:spPr>
        <p:txBody>
          <a:bodyPr/>
          <a:lstStyle/>
          <a:p>
            <a:r>
              <a:rPr lang="uk-UA" sz="3200" dirty="0"/>
              <a:t>Управління поглиначами часу </a:t>
            </a:r>
            <a:endParaRPr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245246-4F23-245E-C42F-57717FC581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7187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69A539-6B7F-DFF8-FCA3-7AE477462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356839"/>
            <a:ext cx="11162370" cy="6311590"/>
          </a:xfrm>
        </p:spPr>
        <p:txBody>
          <a:bodyPr/>
          <a:lstStyle/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Третя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відмінність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прокрастинаторів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великии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душевнии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підйом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горді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результатом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Ледарі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реагують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спокійно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байдуже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Четверта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відмінність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прокрастинаторів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оптимізм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особливо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Прокрастинатори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просто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тягнуть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 час – вони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замінюють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поставленого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справами.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дивляться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Інтернеті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відео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en-US" sz="1800" dirty="0">
                <a:solidFill>
                  <a:schemeClr val="tx1"/>
                </a:solidFill>
                <a:effectLst/>
                <a:latin typeface="TimesNewRomanPSMT"/>
              </a:rPr>
              <a:t>YouTube.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одна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прокрастинаторів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протистояти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хворобам.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психологіі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існує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термін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відхід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у хворобу», коли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небажання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справу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з’являються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реальні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симптоми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захворювання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підвищується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тиск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болить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голова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живіт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Мілграмом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напрямки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прокрастинаціі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відкладання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відкладання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Мілграм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Баторі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Моурер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[4]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п’ять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характерних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прокрастинаціі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дому;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Прокрастинація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затягування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найнезначніших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Невротична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затягування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довготривалі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партнера,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згода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шлюбу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6326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EC9E00-1D8F-B9CD-C6BC-A4AA37A85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1" y="367990"/>
            <a:ext cx="11273883" cy="6200077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іспитів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 п.,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горезвісна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ніч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іспитом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коли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весь курс;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5.Компульсивна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стійку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прокрастинаціі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Чу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[5]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розділяти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прокрастинаторів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два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типи: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пасивні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та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»: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Пасивні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вони,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хотіли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кому так комфортно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тиском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навмисно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затягують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зручнии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для себе стан.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Дж. Р.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Феррарі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пасивні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прокрастинатори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діляться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1.«Нерішучі»,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число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перфекціоністи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для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мотивом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припуститися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уникають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ухилитися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неприємноі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них,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насправді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лякає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сам факт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576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8D482B-6E6E-6A5E-EB24-8C9C07136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323385"/>
            <a:ext cx="11195824" cy="6233532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намічені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без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поспіху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нижченаведені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1-е правило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справ,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2-е правило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розбити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справ в такому порядку: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найважливіші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в самому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самого початку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«слони»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розбити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3-е правило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запустити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елементарні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відключити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вдома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телевізор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Вас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годин).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4-е правило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заміщення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перемкнутися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перемикання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книг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перегляд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зарядку,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магазин.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кардинальною, при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будь-яка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напівкорисна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буде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псевдокорисноі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0733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8C5502-D91C-9028-D150-F4CB607F7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223024"/>
            <a:ext cx="11385395" cy="645655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5-е правило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налаштуватися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позитивно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емоційні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Тому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невдахою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крок за кроком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вибудовувати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списку справ.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6-е правило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намічених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Найнеприємніше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списку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проковтнути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«жаб»,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квакали).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приємних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цікавих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цікавих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7-е правило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намічені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2–3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порадувати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чимось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приємним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При такому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«слона»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апельсини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– і робота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Вміння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говорити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» 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Менеджеру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доводиться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велику низку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виробничого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характеру.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Поточні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поринути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головою,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виршені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трапилася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зупинитися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самого себе,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en-US" sz="1800" dirty="0">
              <a:solidFill>
                <a:schemeClr val="tx1"/>
              </a:solidFill>
              <a:effectLst/>
              <a:latin typeface="TimesNewRomanPSMT"/>
            </a:endParaRPr>
          </a:p>
          <a:p>
            <a:pPr algn="just"/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Саме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цеи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̆ час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виникає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потреба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сказати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»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своїм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колегам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(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Ви не можете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зробити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за них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їхню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роботу),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керівнику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(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цими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обов’язками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краще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справиться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інша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людина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),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своїм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друзям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(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Ви не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зможете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позичити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гроші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), родичам (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цього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разу не можете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їм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допомогти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), а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інколи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і самому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собі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(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якусь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роботу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передоручити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фахівцям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які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зроблять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їі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краще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ніж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Ви). </a:t>
            </a:r>
            <a:endParaRPr lang="ru-RU" b="1" dirty="0">
              <a:solidFill>
                <a:srgbClr val="FF0000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9166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903DBF-1514-05F8-E411-5F4F7D205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312234"/>
            <a:ext cx="11307337" cy="5664819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Невміння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говорити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»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пов’язано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зі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страхом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зіпсувати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відносини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–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найчастіше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людям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властиво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йти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на поводу» у потреб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іншоі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людини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всупереч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своїм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бажанням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ніж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відмовити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. Ми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боїмося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здатися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неввічливими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однак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діючи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на шкоду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власним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інтересам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страждаємо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лише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морально, а й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фізично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Щоразу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працюючи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інших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людина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втрачає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впевненість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собі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, «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падає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»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самооцінка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знижується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життєвии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̆ тонус і не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покидає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відчуття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споживацького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ставлення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до себе. 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Найчастіше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причиною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банальнии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страх,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чотири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типи: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- страх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образити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- страх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разі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доведеться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самому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просити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- страх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втратити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повагу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- страх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здатися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грубим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невихованим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</a:p>
          <a:p>
            <a:pPr algn="just"/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стереотипи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глибокого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дитинства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подальшого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зміцнюються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відкинути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адекватна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на подальше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Вами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ніяк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особливо,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властиво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виправдовуючись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в той же час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занадто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неввічливим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6403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94E6FA9-1CC7-B6FD-BED8-BD66CCE21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1" y="301083"/>
            <a:ext cx="11195825" cy="6322741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все-таки так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навчитися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»?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Постійна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безвідмовність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згодом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зможе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зіграти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Вами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злии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жарт: люди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стануть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сприймати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вашу доброту як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слабкість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м’ягкотілість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стануть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цілях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першоі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потреби, 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іноді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зовсім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намагатися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перекласти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більшу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частину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плечі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Ставтеся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повагою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власного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поважали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Найчастіше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кажучи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«так» там, де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сказати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», 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підсвідомо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намагаємося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сподобатися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зберегти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теплі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стосунки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хоча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часто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жертви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варті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більшості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способом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окреслити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особисті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кордони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Погляньте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власне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боку,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оцініть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скільки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витрачаєте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себе, 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скільки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–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сторонніх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служіння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інтересам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у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вільнии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час,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Ви можете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присвятити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своїм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хобі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у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склалося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стійке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люди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занадто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часто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звертаються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Вас за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допомогою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», а Ви не в силах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коли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), то пора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вжити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рішучих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заходів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навчитися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відмовляти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раз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Уміння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правильно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цілому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зводиться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того,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чемно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вислухати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прохання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все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зважити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сказати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Однак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практиці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набагато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важче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здається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боятися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своєю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скривдите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співрозмовника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пам’ятайте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красиво і грамотно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підібрані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фрази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навпаки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підвищити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Ваш авторитет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репутацію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Тому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давайте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розглянемо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декілька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простих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правил,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допоможуть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навчитися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відмовляти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але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так,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відчувати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емоційнии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дискомфорт.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Отже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b="1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9454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89E4DC-5ACF-57E1-1B3F-4C552591C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367991"/>
            <a:ext cx="11307336" cy="6244682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Візьміть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час,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щоб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подумати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Таким чином Ви не говорите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налаштовуєте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негативну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підібрати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альтернативні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Особливо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паузу,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прохання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застало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зненацька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зважити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«за» і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спокійніи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обстановці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знаючи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працюєте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лікарні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до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звернувся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колишніи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однокурсник,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домовилися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прийом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лікаря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без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черги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А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працюєте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посаді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бухгалтера і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лікарів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ніякого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відношення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та й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комусь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зобов’язаним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В такому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випадку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доцільно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відповісти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подумаєте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відповісте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завтра.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невизначеності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змусить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прохача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шукати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резервні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шляхи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питання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Тренуйтеся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на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дрібницях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Вчіться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прохань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тренуватися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людях,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нескладно.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знайомии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просить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кудись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підвезти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 Вам зараз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зручно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хочеться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теж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вагома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причина).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Почніть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йому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дрібному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проханні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Звичайно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варто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так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вчиняти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на шкоду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дійсно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допомогти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– то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зробіть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Починати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близьким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людям нескладно, тому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 ними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«бонус»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все ж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негативноі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вдалося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уникнути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опрацьовуйте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повторно, дозвольте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відстоювати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простір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4306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FD3249-2AFA-CB98-1F8C-B2B24E7F4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4" y="323385"/>
            <a:ext cx="11006254" cy="642310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Проявляйте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наполегливість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наводить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аргументи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Ваше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перетворитися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говорите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а вона Вам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розповідає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Без Вас вона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впорається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Ви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рятівник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піддавайтеся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провокацію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такою і не бути,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здивувалася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з Вами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легко.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повторіть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разів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аргументуйте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Запропонуйте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альтернативні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варіанти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відчуваєте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зрадником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Навчіться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правильно!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залишили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запропонували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альтернативні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Подруга просить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посидіти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дитиною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контакти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перевіреноі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няні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Сусід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позичили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до завтра?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Поділіться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ним телефоном ломбарду.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відмінна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методика,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згладити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негатив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перших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5.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Не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виправдовуйтеся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!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Позбавте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розгорнутих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пояснень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оповідань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говорите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Прохача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цікавить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результат, 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виправдання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Умілии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маніпулятор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больові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точки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натискати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них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Ваше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стане не таким твердим,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перетвориться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«так».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забувайте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коректні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Коли у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просять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грошеи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у борг,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кажіть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лоб «Не дам, тому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вірю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повернеш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». Або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запрошують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концерт,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сказати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тобою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нецікаво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спілкуватися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 – хамство. Будьте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ввічливі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але головне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навчіться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економити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ресурси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власного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організму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витрачайте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енергію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тих,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звик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добиватися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силою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шляхом морального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тиску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6650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F2EDBF-AF97-683A-5BFD-A4CC29DEA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423747"/>
            <a:ext cx="10794380" cy="6077414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6.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Відмовляємо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близьким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з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почуттям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родичам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людям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розмовляйте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м’яко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жалем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Людина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погодитися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Вашим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7.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Плата за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послугу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Не в прямому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сенсі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! Будь-яке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обміном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ресурсами,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т. д.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соромно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озвучити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Іванич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будеш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боргу».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послуга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підкріплюватися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документом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додаткові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оплачувані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послуги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8. «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Ні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», «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ні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» і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ще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раз «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ні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»!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Тренуйтеся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слова особливо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наполегливим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людям.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разів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Вами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жартувати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навчаться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разу.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фрази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грамотно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сказати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1.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просять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допомогу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бурчите: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Відчепіться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мене, 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поспішаю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!».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неефективна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сказати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: «Я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зможу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Вам зараз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допомогти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занадто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зайнятии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̆(а)»,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Спасибі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варто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»,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Спасибі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приємна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Ваша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пропозиція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зараз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/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нецікаво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Вас попросили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люб’язність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виглядати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приблизно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так: «Я радий,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корисним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чудова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пропозиція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але я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зможу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допомогти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b="1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834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83F124-418E-E4A7-8571-443F9C54D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367990"/>
            <a:ext cx="11050859" cy="5921297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виглядати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непохитним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дайте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відповідь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так: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Дякую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»,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хочу», «Я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пообіцяв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іншіи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дійсно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так)», «Я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зараз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)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займаюся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маніпулюють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хочуть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 будь-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обставин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домогтися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Вашого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«так»,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скористайтеся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технікою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перманентноі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Перманентна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ввічлива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кордони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зачепити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подякуйте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довіру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наведіть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скажіть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тверде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вислухайте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прохача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доповнюючи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Вашу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скажіть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фразу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виправдовуватися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лаконічно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вибудовувати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кордони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піддавайтеся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маніпуляціі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з боку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прохача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«Я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відмовляюся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доставить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незручностеи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̆»; </a:t>
            </a: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Упевнении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можете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впоратися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без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моєі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«Зараз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вкраи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незручно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буде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«Схоже, Ви просто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хочете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обтяжувати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зверніться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... (таксиста,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вантажника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сантехніка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 д.) »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 «Я не хочу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11. «В мене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часу».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276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572E5A-BB71-018E-7A4F-A2C7362C3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814039"/>
            <a:ext cx="10582508" cy="5307981"/>
          </a:xfrm>
        </p:spPr>
        <p:txBody>
          <a:bodyPr>
            <a:normAutofit/>
          </a:bodyPr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Скільки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нас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часу? – 7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днів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тиждень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(з них 5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робочих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2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вихідних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 і 24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години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добу.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А як Ви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думаєте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часу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усього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Вас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усіх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Ваших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професійних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особистих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справ?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виходити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того,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Вам зараз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приблизно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по 20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пенсійнии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60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то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пенсіі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Вам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залишилося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40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Розрахунки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показують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умовах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Ваш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капітал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часу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пенсіі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складає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усього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близько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200000 годин.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точніше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166400 годин).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Капітал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часу К = К1+К2+К3, де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К1 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робочии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час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пенсіі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̈: К1= 40 х 1760 (220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дн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х 8 год.) = 70400 год.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К2 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вільнии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час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робочі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К2 = 40 х 660 (220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дн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х 3 год.) = 26400 год</a:t>
            </a:r>
            <a:r>
              <a:rPr lang="ru-RU" sz="1800">
                <a:effectLst/>
                <a:latin typeface="Times New Roman" panose="02020603050405020304" pitchFamily="18" charset="0"/>
              </a:rPr>
              <a:t>. </a:t>
            </a:r>
          </a:p>
          <a:p>
            <a:r>
              <a:rPr lang="ru-RU" sz="1800">
                <a:effectLst/>
                <a:latin typeface="Times New Roman" panose="02020603050405020304" pitchFamily="18" charset="0"/>
              </a:rPr>
              <a:t>К3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вільнии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час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вихідні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К3 = 40 х 1740 (145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дн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х 12 год.) = 69600 год. К = К1+К2+К3 = 166400 годин.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0375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4318F5-3704-C198-F6F3-4D6D0B2BE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2" y="401445"/>
            <a:ext cx="11407697" cy="58766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баланс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ввічливістю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категоричністю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в той же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незручною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прохання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насправді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не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скажете,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найважливіше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як. Головне,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твердість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очевидна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співрозмовника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ж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Вас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увінчалися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4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Телефонні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розмови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без телефона ми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Особливо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стосується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сучасного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кабінету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в той же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поглиначем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телефонні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дзвінки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відволікають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знов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налаштовуватись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без телефону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неможливе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продуктивно,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шкоди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справам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поглинати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Л.Зайверт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наводить десять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основних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помилок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керівників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виникають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через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телефонні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[8, с. 199]: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Незрозуміла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Імпровізація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Несприятливии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дзвінка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номера абонента.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Дзвінок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документів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записані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ключові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слова.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9.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пояснюється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4379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9A9E0D-57EF-2320-B17E-E052AC28F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02" y="412595"/>
            <a:ext cx="11095464" cy="59436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10. Монологи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вислуховування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постановкою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11.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ведеться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закінчення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Некоректні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домовленості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телефон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поглинав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фахівці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дотримувати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таких правил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Перед телефонною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аргументи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обґрунтовані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Уникайте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?», «Як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?»,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?»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мети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3.На початку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повідомити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мету,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уточнень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пояснень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ключові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аргументи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початку і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лаконічними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слухати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співрозмовника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співрозмовника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манері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телефона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записничок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ключові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відтворити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цифри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7.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користуватись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автовідповідачем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заощадити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0500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FD9962-4181-BE8B-D7EA-2197C60F2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01" y="144966"/>
            <a:ext cx="10705171" cy="5896396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телефонніи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розмові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забувати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співрозмовника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телефонують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намагайтесь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трубку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третього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звукового сигналу.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телефоннии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дзвінок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Ви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негативну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репутацію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відволікайтесь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побутові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приділіть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увагу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співрозмовнику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зізнатися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запропонувати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передзвонити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будете знати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достовірну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забувайте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дякувати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співрозмовнику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подзвонив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співрозмовнику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закінчити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телефонну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Проаналізуйте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телефонні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подумайте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скоротити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і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забувайте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телефонні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суттєво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спрощують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наше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дотримуватись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вищенаведених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не стали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нашими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поглиначами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7884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41CF2F-178E-7C15-BDE6-4B808083E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38" y="245327"/>
            <a:ext cx="11039707" cy="6122019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5 Люди як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часу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Одним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поглиначів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співробітники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Вами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поділитися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новиною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попліткувати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керівника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родичі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поділтися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враженнями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день;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погратися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батьки,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сумно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сидіти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дома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кимось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порозмовляти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сусідка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зачепитися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язиками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під’їзді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годину.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Для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боротьби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такими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поглиначами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дотримуватись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таких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рекомендаціи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розділяти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якісне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корисне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продуктивне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цікавими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людьми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«з ким попало».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 провести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обговоренні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колегами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одному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відділі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фільтрувати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зводячи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дискусіі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некорисними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нецікавими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Вас людьми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нанівець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контролювати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обмежувати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Яке б добре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будете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контролювати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у Вас не буде часу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3.Спілкування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заважати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поточні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альтернативна справа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обирати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справу;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перенести, а от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завершену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дедлайн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велика потреба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колегами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позаробочии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5132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5FDD3D-9069-96FE-7B3C-194DE2A4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39" y="412595"/>
            <a:ext cx="11140068" cy="602165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людьми,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Ваш час,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нижчевказані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прийоми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Розповідайте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правду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зараз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зайняті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не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звільнитеся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підійдете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передзвоните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Тримати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справ,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рукою.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даний список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Список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забути та,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Вашу роботу, з аргументом,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зайнятість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Розсівшись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повірить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зайнятии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зосереджено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клацати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пальцями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клавіатурі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зайняту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особу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мову),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зможете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зарекомендувати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працьовитим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дозволить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позбутися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прохань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зайняті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справами.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4.Ізолюйтеся.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турбувати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забудьте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соцмережі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знайдіть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спокійне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де до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дістатися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дома,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дома,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– коли уже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зосередитись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шумі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балакучих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домочадців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непросто,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Ваш час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70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F2B3D80-4B00-5916-BF62-B95875981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863" y="501805"/>
            <a:ext cx="11106615" cy="594360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1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переривники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кожному з нас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відомии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стан,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зайнятии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а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підсумку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пари годин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заплановані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переривники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 і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 часу.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Переривники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часу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стандартних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переривають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роботу.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відміну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поглиначів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До них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віднести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телефонні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дзвінки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наради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особисті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ділові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зустрічі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термінова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робота з документами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переривники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елемент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Занурюючись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безперервні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телефонні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занурюємось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рутинну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роботу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забуваємо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головну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про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вирішувати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правильно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жорстко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переривників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часу,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хронофаги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(с греч. –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хронос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– час; «фаг»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поглинач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різноманітні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фактори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відволікають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справ. До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спробу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усе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одразу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надмірне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досконалості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перфекціонізм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відкладання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справ,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нерішучість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невміння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соцмережі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телефонні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розмови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телевізор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візити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випадкових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відвідувачів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460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6A57A3-9850-4869-C4EA-A9EE9F6BB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457200"/>
            <a:ext cx="11095463" cy="6255833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хронофагів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Контрольовані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управляти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Сюди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віднести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збирання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роботу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навчання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скоротити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самому.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Наприклад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підготовка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інгредієнтів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сніданок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підбір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гардеробу на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завтрашніи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день з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вечора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дозволять Вам з ранку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зібратися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швидко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без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стресу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роботу (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навчання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). </a:t>
            </a:r>
            <a:endParaRPr lang="ru-RU" b="1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Неконтрольовані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залежать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волі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витрачається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дорогу з дому на роботу і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додому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час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стояння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черзі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магазині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лікарні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фактори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ніяк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вплинете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можете провести час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очікування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користю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(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читаючи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книгу,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вивчаючи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іноземну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мову в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додатку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телефона,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розмовляючи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близькими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людьми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тощо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). </a:t>
            </a:r>
            <a:endParaRPr lang="ru-RU" b="1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Прогнозовані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хронофагів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спрогнозувати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заздалегідь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тому вони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стануть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для Вас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несподіванкою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Наприклад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знаєте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скільки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часу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витратите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при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поїздці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прийом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за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записом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Прогнозовані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гарні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тим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Ви точно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знаєте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скільки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часу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витратите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них і можете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заздалегідь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придумати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собі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яке-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небудь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корисне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заняття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Непрогнозовані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фактори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виникли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раптово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передбачити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неможливо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Сюди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віднести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поломку транспорту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дорозі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затримку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рейсу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запізнення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партнера. Тому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заздалегідь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передбачити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зайнятися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разі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форс-мажору. </a:t>
            </a:r>
            <a:endParaRPr lang="ru-RU" b="1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5757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EA9E27-8565-E2A3-B7A5-145723593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21" y="579863"/>
            <a:ext cx="11073161" cy="6043961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створюємо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характеру, темпераменту,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звичками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розгойдуються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перед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справами,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люблять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влаштовувати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перекури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чаювання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відволікаються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переписку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мережах.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страшного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за день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набігає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даремно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втрачених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годин. А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Ось так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непомітно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самого себе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даремно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розтрачуєте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мало не половину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хронофаги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живими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колеги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пустими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балачками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друзі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порожніми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дзвінками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люблять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неживими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соцмережі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телевізор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ігри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Одним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хронофагів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хронометраж.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Хронометраж – метод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фіксаціі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вимірів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Ваш час;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поглиначів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часу;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віднайти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і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часу» [1].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Один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(А.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Маккензі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опитав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1000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прийшов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таких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часу;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десятьом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10%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сорока менеджерам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25%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часу;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вистачає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50% часу.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5986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DF80D9-FC3C-7812-9708-63C382A91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3" y="379141"/>
            <a:ext cx="11184673" cy="5876693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інвентаризацію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часу (метод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запису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часу з метою конкретного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часу, на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з ким Ви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витрачаєте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дійсно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помилкові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стилю). </a:t>
            </a:r>
            <a:endParaRPr lang="ru-RU" b="1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Дослідниками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найістотніші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поглиначі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часу: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справах;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шляхи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Особиста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неорганізованість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завалении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стіл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пошуки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записок, адрес,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номерів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Непокора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наказам;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дзвінки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незаплановані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справ);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Нездатність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сказати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запізніла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самодисципліни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раптові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Затяжні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986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B812281-083C-20C3-F532-738B746F7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624469"/>
            <a:ext cx="11206975" cy="5843238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бесід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неточнии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комунікабельність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базікання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теми;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18. Велика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19. Синдром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з дня на день»;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слухати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знати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і т. д.;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Поспіх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нетерпіння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Рідкісне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передоручення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справ;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контроль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передорученими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справами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Довге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налаштування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роботу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довге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збирання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думками,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чаю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algn="just"/>
            <a:r>
              <a:rPr lang="ru-RU" sz="1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 за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ми наводили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розгляномо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хронофагами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ними: </a:t>
            </a:r>
          </a:p>
          <a:p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1.Проаналізуйте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витрачаєте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дня; 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Сформулюйте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мету,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хочете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дайте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відверту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результат; 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3.Плануйте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виділяйте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Ставте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день 2–3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4.Зберігайте порядок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комп’ютері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речеи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576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B7E671-0676-F236-089B-15673CA87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5" y="423747"/>
            <a:ext cx="11329639" cy="5854390"/>
          </a:xfrm>
        </p:spPr>
        <p:txBody>
          <a:bodyPr/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Використовуйте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часові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Не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хронофаги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інколи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поїздка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в таких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подружитися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аудіокнигами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дзвонити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друзям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переглядати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соцмережі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навести порядок 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effectLst/>
                <a:latin typeface="TimesNewRomanPS"/>
              </a:rPr>
              <a:t>2 </a:t>
            </a:r>
            <a:r>
              <a:rPr lang="ru-RU" sz="1800" b="1" dirty="0" err="1">
                <a:effectLst/>
                <a:latin typeface="TimesNewRomanPS"/>
              </a:rPr>
              <a:t>Відкладання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важливих</a:t>
            </a:r>
            <a:r>
              <a:rPr lang="ru-RU" sz="1800" b="1" dirty="0">
                <a:effectLst/>
                <a:latin typeface="TimesNewRomanPS"/>
              </a:rPr>
              <a:t> справ </a:t>
            </a:r>
            <a:r>
              <a:rPr lang="ru-RU" sz="1800" b="1" dirty="0" err="1">
                <a:effectLst/>
                <a:latin typeface="TimesNewRomanPS"/>
              </a:rPr>
              <a:t>або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прокрастинація</a:t>
            </a:r>
            <a:r>
              <a:rPr lang="ru-RU" sz="1800" b="1" dirty="0">
                <a:effectLst/>
                <a:latin typeface="TimesNewRomanPS"/>
              </a:rPr>
              <a:t> </a:t>
            </a:r>
            <a:endParaRPr lang="ru-RU" dirty="0"/>
          </a:p>
          <a:p>
            <a:endParaRPr lang="uk-UA" dirty="0"/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Кожному з нас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траплялося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максимально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затягуючи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завгодно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Не в силах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пояснити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ми так чинимо,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мучимось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почуттям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провини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через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зірвані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та через те,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знову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когось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підвели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Коли ми не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можемо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переконати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себе в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невідкладності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виконання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потрібних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бажаних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завдань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означає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 ми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NewRomanPSMT"/>
              </a:rPr>
              <a:t>прокрастинуємо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NewRomanPSMT"/>
              </a:rPr>
              <a:t>. </a:t>
            </a:r>
            <a:endParaRPr lang="en-US" sz="1800" b="1" dirty="0">
              <a:solidFill>
                <a:srgbClr val="FF0000"/>
              </a:solidFill>
              <a:effectLst/>
              <a:latin typeface="TimesNewRomanPSMT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Замість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справ,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для нас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сенс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займаємося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чимось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несуттєвим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дивимося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серіали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поливаємо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квіти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офісі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граємо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комп’ютерні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ігри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витрачаємо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соцмережах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їмо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голодні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), робимо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повторне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прибирання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безцільно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тиняємося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кабінету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просто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плюємо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стелю». </a:t>
            </a:r>
            <a:endParaRPr lang="ru-RU" b="1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9436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05E7C4-396F-327D-2164-843252B01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367991"/>
            <a:ext cx="11218127" cy="6333892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Слово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прокрастинація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лат. </a:t>
            </a:r>
            <a:r>
              <a:rPr lang="en-US" sz="1800" dirty="0">
                <a:solidFill>
                  <a:schemeClr val="tx1"/>
                </a:solidFill>
                <a:effectLst/>
                <a:latin typeface="TimesNewRomanPSMT"/>
              </a:rPr>
              <a:t>pro –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і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NewRomanPSMT"/>
              </a:rPr>
              <a:t>crastinus</a:t>
            </a:r>
            <a:r>
              <a:rPr lang="en-US" sz="1800" dirty="0">
                <a:solidFill>
                  <a:schemeClr val="tx1"/>
                </a:solidFill>
                <a:effectLst/>
                <a:latin typeface="TimesNewRomanPSMT"/>
              </a:rPr>
              <a:t> –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завтрашніи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̆»)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схильність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неприємних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Через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неі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студенти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починають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вчити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предмет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ніч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перед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іспитом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написання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диплома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починають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тиждень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захисту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Прокрастинація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заважає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співробітникам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роботу,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своєчасно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здавати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проекти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звіти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стан негативно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позначається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здатності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прийняття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Через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прокрастинацію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псуються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стосунки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клієнтами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розоряються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компаніі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Проблема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прокрастинаціі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серйозніша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першии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погляд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Звичка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відкладати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небезпечна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Вона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починається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разових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відстрочок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але з часом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перетворюється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шаблон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Вантаж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невиконаних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справ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викликає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прокрастинатора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стійке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провини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Такии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стан часто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називають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лінню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але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між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ледарем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прокрастинатором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низка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відмінностеи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̆. </a:t>
            </a:r>
          </a:p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Перша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відмінність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Ледарі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взагалі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безрадісно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Прокрастинатори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ентузіазмом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беруться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проекти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звалюють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себе гору справ, а от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впоратися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ними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Найчастіше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через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відволікаються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Друга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відмінність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виконано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вчасно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ледарі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ставляться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спокійно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: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зробив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– і добре.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прокрастинаторів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ж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починається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самобичування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самоприниження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92312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1347</TotalTime>
  <Words>6063</Words>
  <Application>Microsoft Macintosh PowerPoint</Application>
  <PresentationFormat>Широкоэкранный</PresentationFormat>
  <Paragraphs>155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Times New Roman</vt:lpstr>
      <vt:lpstr>TimesNewRomanPS</vt:lpstr>
      <vt:lpstr>TimesNewRomanPSMT</vt:lpstr>
      <vt:lpstr>Trebuchet MS</vt:lpstr>
      <vt:lpstr>Wingdings</vt:lpstr>
      <vt:lpstr>Wingdings 3</vt:lpstr>
      <vt:lpstr>Facet</vt:lpstr>
      <vt:lpstr>Управління поглиначами часу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поглиначами часу </dc:title>
  <dc:creator>Александр Ткачук</dc:creator>
  <cp:lastModifiedBy>Александр Ткачук</cp:lastModifiedBy>
  <cp:revision>24</cp:revision>
  <dcterms:created xsi:type="dcterms:W3CDTF">2024-03-03T16:03:56Z</dcterms:created>
  <dcterms:modified xsi:type="dcterms:W3CDTF">2025-03-05T09:58:18Z</dcterms:modified>
</cp:coreProperties>
</file>