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6"/>
  </p:notesMasterIdLst>
  <p:sldIdLst>
    <p:sldId id="259" r:id="rId2"/>
    <p:sldId id="258" r:id="rId3"/>
    <p:sldId id="257" r:id="rId4"/>
    <p:sldId id="261" r:id="rId5"/>
    <p:sldId id="305" r:id="rId6"/>
    <p:sldId id="300" r:id="rId7"/>
    <p:sldId id="301" r:id="rId8"/>
    <p:sldId id="262" r:id="rId9"/>
    <p:sldId id="263" r:id="rId10"/>
    <p:sldId id="264" r:id="rId11"/>
    <p:sldId id="265" r:id="rId12"/>
    <p:sldId id="266" r:id="rId13"/>
    <p:sldId id="274" r:id="rId14"/>
    <p:sldId id="304" r:id="rId15"/>
    <p:sldId id="303" r:id="rId16"/>
    <p:sldId id="306" r:id="rId17"/>
    <p:sldId id="307" r:id="rId18"/>
    <p:sldId id="308" r:id="rId19"/>
    <p:sldId id="309" r:id="rId20"/>
    <p:sldId id="310" r:id="rId21"/>
    <p:sldId id="313" r:id="rId22"/>
    <p:sldId id="311" r:id="rId23"/>
    <p:sldId id="312" r:id="rId24"/>
    <p:sldId id="314" r:id="rId2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24" autoAdjust="0"/>
  </p:normalViewPr>
  <p:slideViewPr>
    <p:cSldViewPr>
      <p:cViewPr varScale="1">
        <p:scale>
          <a:sx n="85" d="100"/>
          <a:sy n="85" d="100"/>
        </p:scale>
        <p:origin x="198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44A8BD-FA64-4F80-B72A-20C7C65D518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18E16D-A04A-4ACF-A9D1-4CD4C66AD67E}">
      <dgm:prSet phldrT="[Текст]"/>
      <dgm:spPr/>
      <dgm:t>
        <a:bodyPr/>
        <a:lstStyle/>
        <a:p>
          <a:r>
            <a:rPr lang="uk-UA" dirty="0"/>
            <a:t>Виручка</a:t>
          </a:r>
          <a:endParaRPr lang="ru-RU" dirty="0"/>
        </a:p>
      </dgm:t>
    </dgm:pt>
    <dgm:pt modelId="{C78320AA-0EC4-4114-AC94-63BB05058888}" type="parTrans" cxnId="{605D5F9B-702C-4A9A-8263-CD0D958B6DDE}">
      <dgm:prSet/>
      <dgm:spPr/>
      <dgm:t>
        <a:bodyPr/>
        <a:lstStyle/>
        <a:p>
          <a:endParaRPr lang="ru-RU"/>
        </a:p>
      </dgm:t>
    </dgm:pt>
    <dgm:pt modelId="{16FE498B-0839-472A-B534-350D89EECCF2}" type="sibTrans" cxnId="{605D5F9B-702C-4A9A-8263-CD0D958B6DDE}">
      <dgm:prSet/>
      <dgm:spPr/>
      <dgm:t>
        <a:bodyPr/>
        <a:lstStyle/>
        <a:p>
          <a:endParaRPr lang="ru-RU"/>
        </a:p>
      </dgm:t>
    </dgm:pt>
    <dgm:pt modelId="{3B18B4C6-E68F-4A53-8C26-D42971984C13}">
      <dgm:prSet phldrT="[Текст]"/>
      <dgm:spPr/>
      <dgm:t>
        <a:bodyPr/>
        <a:lstStyle/>
        <a:p>
          <a:r>
            <a:rPr lang="uk-UA" dirty="0"/>
            <a:t>ВД</a:t>
          </a:r>
          <a:endParaRPr lang="ru-RU" dirty="0"/>
        </a:p>
      </dgm:t>
    </dgm:pt>
    <dgm:pt modelId="{D0FC7DCA-97A8-4C89-99F7-127470BFAB3E}" type="parTrans" cxnId="{0C714B93-D7E4-4013-8760-6428EA45423F}">
      <dgm:prSet/>
      <dgm:spPr/>
      <dgm:t>
        <a:bodyPr/>
        <a:lstStyle/>
        <a:p>
          <a:endParaRPr lang="ru-RU"/>
        </a:p>
      </dgm:t>
    </dgm:pt>
    <dgm:pt modelId="{D34F4221-F379-4842-A4F0-937262D343C9}" type="sibTrans" cxnId="{0C714B93-D7E4-4013-8760-6428EA45423F}">
      <dgm:prSet/>
      <dgm:spPr/>
      <dgm:t>
        <a:bodyPr/>
        <a:lstStyle/>
        <a:p>
          <a:endParaRPr lang="ru-RU"/>
        </a:p>
      </dgm:t>
    </dgm:pt>
    <dgm:pt modelId="{FB74D424-3CDA-4B23-9DA2-B8D7CA27FC68}">
      <dgm:prSet phldrT="[Текст]"/>
      <dgm:spPr/>
      <dgm:t>
        <a:bodyPr/>
        <a:lstStyle/>
        <a:p>
          <a:r>
            <a:rPr lang="uk-UA" dirty="0"/>
            <a:t>ЧД</a:t>
          </a:r>
          <a:endParaRPr lang="ru-RU" dirty="0"/>
        </a:p>
      </dgm:t>
    </dgm:pt>
    <dgm:pt modelId="{1B3D7DE5-3028-4BBF-9A35-A6EE861881C7}" type="parTrans" cxnId="{2964F04D-636F-461C-8561-E8CE09FB7549}">
      <dgm:prSet/>
      <dgm:spPr/>
      <dgm:t>
        <a:bodyPr/>
        <a:lstStyle/>
        <a:p>
          <a:endParaRPr lang="ru-RU"/>
        </a:p>
      </dgm:t>
    </dgm:pt>
    <dgm:pt modelId="{A1E8499F-FFED-459A-9F88-EDA04E5C0782}" type="sibTrans" cxnId="{2964F04D-636F-461C-8561-E8CE09FB7549}">
      <dgm:prSet/>
      <dgm:spPr/>
      <dgm:t>
        <a:bodyPr/>
        <a:lstStyle/>
        <a:p>
          <a:endParaRPr lang="ru-RU"/>
        </a:p>
      </dgm:t>
    </dgm:pt>
    <dgm:pt modelId="{000A8189-4042-4D76-9EA5-6111AF6F894B}">
      <dgm:prSet phldrT="[Текст]"/>
      <dgm:spPr/>
      <dgm:t>
        <a:bodyPr/>
        <a:lstStyle/>
        <a:p>
          <a:r>
            <a:rPr lang="uk-UA" dirty="0" err="1"/>
            <a:t>ФОП</a:t>
          </a:r>
          <a:endParaRPr lang="ru-RU" dirty="0"/>
        </a:p>
      </dgm:t>
    </dgm:pt>
    <dgm:pt modelId="{1183D4D6-2365-422B-A2FD-B18DE0C64A0E}" type="parTrans" cxnId="{F68F809B-3E9F-494C-BBA4-B97E42AC1966}">
      <dgm:prSet/>
      <dgm:spPr/>
      <dgm:t>
        <a:bodyPr/>
        <a:lstStyle/>
        <a:p>
          <a:endParaRPr lang="ru-RU"/>
        </a:p>
      </dgm:t>
    </dgm:pt>
    <dgm:pt modelId="{7DD39DF4-D14D-474C-879B-E00D5B282933}" type="sibTrans" cxnId="{F68F809B-3E9F-494C-BBA4-B97E42AC1966}">
      <dgm:prSet/>
      <dgm:spPr/>
      <dgm:t>
        <a:bodyPr/>
        <a:lstStyle/>
        <a:p>
          <a:endParaRPr lang="ru-RU"/>
        </a:p>
      </dgm:t>
    </dgm:pt>
    <dgm:pt modelId="{D0E8CE9B-8A32-4B79-B2B7-41FF273248E2}">
      <dgm:prSet phldrT="[Текст]"/>
      <dgm:spPr/>
      <dgm:t>
        <a:bodyPr/>
        <a:lstStyle/>
        <a:p>
          <a:r>
            <a:rPr lang="uk-UA" dirty="0" err="1"/>
            <a:t>МГВ</a:t>
          </a:r>
          <a:endParaRPr lang="ru-RU" dirty="0"/>
        </a:p>
      </dgm:t>
    </dgm:pt>
    <dgm:pt modelId="{4123AEC8-08DF-4826-8888-98FF060103C7}" type="parTrans" cxnId="{6E1E8179-AC5A-4F25-BA70-948C1555B3C6}">
      <dgm:prSet/>
      <dgm:spPr/>
      <dgm:t>
        <a:bodyPr/>
        <a:lstStyle/>
        <a:p>
          <a:endParaRPr lang="ru-RU"/>
        </a:p>
      </dgm:t>
    </dgm:pt>
    <dgm:pt modelId="{7D3CA8A7-CA40-4649-83F1-C44B011E8798}" type="sibTrans" cxnId="{6E1E8179-AC5A-4F25-BA70-948C1555B3C6}">
      <dgm:prSet/>
      <dgm:spPr/>
      <dgm:t>
        <a:bodyPr/>
        <a:lstStyle/>
        <a:p>
          <a:endParaRPr lang="ru-RU"/>
        </a:p>
      </dgm:t>
    </dgm:pt>
    <dgm:pt modelId="{7D9FBA69-95A9-435B-A8B5-0D2CA966EB83}" type="pres">
      <dgm:prSet presAssocID="{6044A8BD-FA64-4F80-B72A-20C7C65D518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936B02C-C957-4EF5-A81F-D270A3F19C93}" type="pres">
      <dgm:prSet presAssocID="{B918E16D-A04A-4ACF-A9D1-4CD4C66AD67E}" presName="root1" presStyleCnt="0"/>
      <dgm:spPr/>
    </dgm:pt>
    <dgm:pt modelId="{7A0C850E-F4BD-491C-BDC9-DCD4BD891F03}" type="pres">
      <dgm:prSet presAssocID="{B918E16D-A04A-4ACF-A9D1-4CD4C66AD67E}" presName="LevelOneTextNode" presStyleLbl="node0" presStyleIdx="0" presStyleCnt="1">
        <dgm:presLayoutVars>
          <dgm:chPref val="3"/>
        </dgm:presLayoutVars>
      </dgm:prSet>
      <dgm:spPr/>
    </dgm:pt>
    <dgm:pt modelId="{F7574360-5135-4180-91BF-43E26D5C3B89}" type="pres">
      <dgm:prSet presAssocID="{B918E16D-A04A-4ACF-A9D1-4CD4C66AD67E}" presName="level2hierChild" presStyleCnt="0"/>
      <dgm:spPr/>
    </dgm:pt>
    <dgm:pt modelId="{2FB2B4AB-1EDF-4949-B049-BFC9DADD8EAD}" type="pres">
      <dgm:prSet presAssocID="{D0FC7DCA-97A8-4C89-99F7-127470BFAB3E}" presName="conn2-1" presStyleLbl="parChTrans1D2" presStyleIdx="0" presStyleCnt="2"/>
      <dgm:spPr/>
    </dgm:pt>
    <dgm:pt modelId="{A9C24CD8-FCD7-43EC-A494-586AB876BA2A}" type="pres">
      <dgm:prSet presAssocID="{D0FC7DCA-97A8-4C89-99F7-127470BFAB3E}" presName="connTx" presStyleLbl="parChTrans1D2" presStyleIdx="0" presStyleCnt="2"/>
      <dgm:spPr/>
    </dgm:pt>
    <dgm:pt modelId="{EEBE1779-3C01-488A-B289-FCE51B321E7E}" type="pres">
      <dgm:prSet presAssocID="{3B18B4C6-E68F-4A53-8C26-D42971984C13}" presName="root2" presStyleCnt="0"/>
      <dgm:spPr/>
    </dgm:pt>
    <dgm:pt modelId="{DF3CE232-EC14-42EA-B4A3-7CF36EC87045}" type="pres">
      <dgm:prSet presAssocID="{3B18B4C6-E68F-4A53-8C26-D42971984C13}" presName="LevelTwoTextNode" presStyleLbl="node2" presStyleIdx="0" presStyleCnt="2">
        <dgm:presLayoutVars>
          <dgm:chPref val="3"/>
        </dgm:presLayoutVars>
      </dgm:prSet>
      <dgm:spPr/>
    </dgm:pt>
    <dgm:pt modelId="{121E26A5-CA3A-4CBC-AB6B-2885E4C56EE8}" type="pres">
      <dgm:prSet presAssocID="{3B18B4C6-E68F-4A53-8C26-D42971984C13}" presName="level3hierChild" presStyleCnt="0"/>
      <dgm:spPr/>
    </dgm:pt>
    <dgm:pt modelId="{4481B81D-ECDD-4410-82FA-965F1084FB9A}" type="pres">
      <dgm:prSet presAssocID="{1B3D7DE5-3028-4BBF-9A35-A6EE861881C7}" presName="conn2-1" presStyleLbl="parChTrans1D3" presStyleIdx="0" presStyleCnt="2"/>
      <dgm:spPr/>
    </dgm:pt>
    <dgm:pt modelId="{89080D07-C7D3-42A5-9B5F-791D46CB8C14}" type="pres">
      <dgm:prSet presAssocID="{1B3D7DE5-3028-4BBF-9A35-A6EE861881C7}" presName="connTx" presStyleLbl="parChTrans1D3" presStyleIdx="0" presStyleCnt="2"/>
      <dgm:spPr/>
    </dgm:pt>
    <dgm:pt modelId="{D1525987-1F0B-4AEC-9F2D-B106DCD7A925}" type="pres">
      <dgm:prSet presAssocID="{FB74D424-3CDA-4B23-9DA2-B8D7CA27FC68}" presName="root2" presStyleCnt="0"/>
      <dgm:spPr/>
    </dgm:pt>
    <dgm:pt modelId="{AAE39067-1EFE-4A5D-BF5F-7ADA4F6FE2DF}" type="pres">
      <dgm:prSet presAssocID="{FB74D424-3CDA-4B23-9DA2-B8D7CA27FC68}" presName="LevelTwoTextNode" presStyleLbl="node3" presStyleIdx="0" presStyleCnt="2">
        <dgm:presLayoutVars>
          <dgm:chPref val="3"/>
        </dgm:presLayoutVars>
      </dgm:prSet>
      <dgm:spPr>
        <a:prstGeom prst="rightArrow">
          <a:avLst/>
        </a:prstGeom>
      </dgm:spPr>
    </dgm:pt>
    <dgm:pt modelId="{03FA6432-736C-4654-B577-3AEC4D53E069}" type="pres">
      <dgm:prSet presAssocID="{FB74D424-3CDA-4B23-9DA2-B8D7CA27FC68}" presName="level3hierChild" presStyleCnt="0"/>
      <dgm:spPr/>
    </dgm:pt>
    <dgm:pt modelId="{D1B281E2-0A7F-4B2E-9DC3-89AAF69FB90C}" type="pres">
      <dgm:prSet presAssocID="{1183D4D6-2365-422B-A2FD-B18DE0C64A0E}" presName="conn2-1" presStyleLbl="parChTrans1D3" presStyleIdx="1" presStyleCnt="2"/>
      <dgm:spPr/>
    </dgm:pt>
    <dgm:pt modelId="{0F8DB7BE-F6A2-47D5-A47A-AD71603C25B6}" type="pres">
      <dgm:prSet presAssocID="{1183D4D6-2365-422B-A2FD-B18DE0C64A0E}" presName="connTx" presStyleLbl="parChTrans1D3" presStyleIdx="1" presStyleCnt="2"/>
      <dgm:spPr/>
    </dgm:pt>
    <dgm:pt modelId="{5E3E9CA2-BFF0-4475-8031-86A062B34877}" type="pres">
      <dgm:prSet presAssocID="{000A8189-4042-4D76-9EA5-6111AF6F894B}" presName="root2" presStyleCnt="0"/>
      <dgm:spPr/>
    </dgm:pt>
    <dgm:pt modelId="{7F3BA3A3-5B09-4E66-BDF0-9D5C198C0CB0}" type="pres">
      <dgm:prSet presAssocID="{000A8189-4042-4D76-9EA5-6111AF6F894B}" presName="LevelTwoTextNode" presStyleLbl="node3" presStyleIdx="1" presStyleCnt="2">
        <dgm:presLayoutVars>
          <dgm:chPref val="3"/>
        </dgm:presLayoutVars>
      </dgm:prSet>
      <dgm:spPr/>
    </dgm:pt>
    <dgm:pt modelId="{E3B558D6-F4FA-4C25-BBEC-99B4C53542B3}" type="pres">
      <dgm:prSet presAssocID="{000A8189-4042-4D76-9EA5-6111AF6F894B}" presName="level3hierChild" presStyleCnt="0"/>
      <dgm:spPr/>
    </dgm:pt>
    <dgm:pt modelId="{BAD1DC74-2F94-4F3D-8BE7-71957D383BA4}" type="pres">
      <dgm:prSet presAssocID="{4123AEC8-08DF-4826-8888-98FF060103C7}" presName="conn2-1" presStyleLbl="parChTrans1D2" presStyleIdx="1" presStyleCnt="2"/>
      <dgm:spPr/>
    </dgm:pt>
    <dgm:pt modelId="{6106E5DB-C24E-4902-81E2-01B41959544E}" type="pres">
      <dgm:prSet presAssocID="{4123AEC8-08DF-4826-8888-98FF060103C7}" presName="connTx" presStyleLbl="parChTrans1D2" presStyleIdx="1" presStyleCnt="2"/>
      <dgm:spPr/>
    </dgm:pt>
    <dgm:pt modelId="{8EFABF02-BB6B-4B1D-A579-17686E66E52C}" type="pres">
      <dgm:prSet presAssocID="{D0E8CE9B-8A32-4B79-B2B7-41FF273248E2}" presName="root2" presStyleCnt="0"/>
      <dgm:spPr/>
    </dgm:pt>
    <dgm:pt modelId="{D1CA1784-2B7C-4ED9-A5C3-DB698294215D}" type="pres">
      <dgm:prSet presAssocID="{D0E8CE9B-8A32-4B79-B2B7-41FF273248E2}" presName="LevelTwoTextNode" presStyleLbl="node2" presStyleIdx="1" presStyleCnt="2">
        <dgm:presLayoutVars>
          <dgm:chPref val="3"/>
        </dgm:presLayoutVars>
      </dgm:prSet>
      <dgm:spPr/>
    </dgm:pt>
    <dgm:pt modelId="{52785FE2-E99E-4A2B-8B56-CF3098B766E7}" type="pres">
      <dgm:prSet presAssocID="{D0E8CE9B-8A32-4B79-B2B7-41FF273248E2}" presName="level3hierChild" presStyleCnt="0"/>
      <dgm:spPr/>
    </dgm:pt>
  </dgm:ptLst>
  <dgm:cxnLst>
    <dgm:cxn modelId="{AF4E9C03-37AF-4D37-A74B-B1068384F189}" type="presOf" srcId="{1183D4D6-2365-422B-A2FD-B18DE0C64A0E}" destId="{0F8DB7BE-F6A2-47D5-A47A-AD71603C25B6}" srcOrd="1" destOrd="0" presId="urn:microsoft.com/office/officeart/2005/8/layout/hierarchy2"/>
    <dgm:cxn modelId="{B64DE703-C59B-4B51-94FF-3EA30623782B}" type="presOf" srcId="{B918E16D-A04A-4ACF-A9D1-4CD4C66AD67E}" destId="{7A0C850E-F4BD-491C-BDC9-DCD4BD891F03}" srcOrd="0" destOrd="0" presId="urn:microsoft.com/office/officeart/2005/8/layout/hierarchy2"/>
    <dgm:cxn modelId="{FC832F6D-55F7-470E-B8B3-13DC354C6376}" type="presOf" srcId="{4123AEC8-08DF-4826-8888-98FF060103C7}" destId="{BAD1DC74-2F94-4F3D-8BE7-71957D383BA4}" srcOrd="0" destOrd="0" presId="urn:microsoft.com/office/officeart/2005/8/layout/hierarchy2"/>
    <dgm:cxn modelId="{48343D6D-53A2-4876-B7FB-92D966A1642D}" type="presOf" srcId="{FB74D424-3CDA-4B23-9DA2-B8D7CA27FC68}" destId="{AAE39067-1EFE-4A5D-BF5F-7ADA4F6FE2DF}" srcOrd="0" destOrd="0" presId="urn:microsoft.com/office/officeart/2005/8/layout/hierarchy2"/>
    <dgm:cxn modelId="{2964F04D-636F-461C-8561-E8CE09FB7549}" srcId="{3B18B4C6-E68F-4A53-8C26-D42971984C13}" destId="{FB74D424-3CDA-4B23-9DA2-B8D7CA27FC68}" srcOrd="0" destOrd="0" parTransId="{1B3D7DE5-3028-4BBF-9A35-A6EE861881C7}" sibTransId="{A1E8499F-FFED-459A-9F88-EDA04E5C0782}"/>
    <dgm:cxn modelId="{45ED2550-E7CB-4611-B1AE-7332539DF410}" type="presOf" srcId="{000A8189-4042-4D76-9EA5-6111AF6F894B}" destId="{7F3BA3A3-5B09-4E66-BDF0-9D5C198C0CB0}" srcOrd="0" destOrd="0" presId="urn:microsoft.com/office/officeart/2005/8/layout/hierarchy2"/>
    <dgm:cxn modelId="{7AADFF75-1149-4EE9-8D36-E4489FC3231D}" type="presOf" srcId="{4123AEC8-08DF-4826-8888-98FF060103C7}" destId="{6106E5DB-C24E-4902-81E2-01B41959544E}" srcOrd="1" destOrd="0" presId="urn:microsoft.com/office/officeart/2005/8/layout/hierarchy2"/>
    <dgm:cxn modelId="{CBF5B078-C6B9-4CEF-AF50-9BA2D1C857CF}" type="presOf" srcId="{D0E8CE9B-8A32-4B79-B2B7-41FF273248E2}" destId="{D1CA1784-2B7C-4ED9-A5C3-DB698294215D}" srcOrd="0" destOrd="0" presId="urn:microsoft.com/office/officeart/2005/8/layout/hierarchy2"/>
    <dgm:cxn modelId="{6E1E8179-AC5A-4F25-BA70-948C1555B3C6}" srcId="{B918E16D-A04A-4ACF-A9D1-4CD4C66AD67E}" destId="{D0E8CE9B-8A32-4B79-B2B7-41FF273248E2}" srcOrd="1" destOrd="0" parTransId="{4123AEC8-08DF-4826-8888-98FF060103C7}" sibTransId="{7D3CA8A7-CA40-4649-83F1-C44B011E8798}"/>
    <dgm:cxn modelId="{8869AE5A-B3F0-4D50-91C8-9E851A410B7A}" type="presOf" srcId="{1B3D7DE5-3028-4BBF-9A35-A6EE861881C7}" destId="{4481B81D-ECDD-4410-82FA-965F1084FB9A}" srcOrd="0" destOrd="0" presId="urn:microsoft.com/office/officeart/2005/8/layout/hierarchy2"/>
    <dgm:cxn modelId="{0C714B93-D7E4-4013-8760-6428EA45423F}" srcId="{B918E16D-A04A-4ACF-A9D1-4CD4C66AD67E}" destId="{3B18B4C6-E68F-4A53-8C26-D42971984C13}" srcOrd="0" destOrd="0" parTransId="{D0FC7DCA-97A8-4C89-99F7-127470BFAB3E}" sibTransId="{D34F4221-F379-4842-A4F0-937262D343C9}"/>
    <dgm:cxn modelId="{605D5F9B-702C-4A9A-8263-CD0D958B6DDE}" srcId="{6044A8BD-FA64-4F80-B72A-20C7C65D5187}" destId="{B918E16D-A04A-4ACF-A9D1-4CD4C66AD67E}" srcOrd="0" destOrd="0" parTransId="{C78320AA-0EC4-4114-AC94-63BB05058888}" sibTransId="{16FE498B-0839-472A-B534-350D89EECCF2}"/>
    <dgm:cxn modelId="{F68F809B-3E9F-494C-BBA4-B97E42AC1966}" srcId="{3B18B4C6-E68F-4A53-8C26-D42971984C13}" destId="{000A8189-4042-4D76-9EA5-6111AF6F894B}" srcOrd="1" destOrd="0" parTransId="{1183D4D6-2365-422B-A2FD-B18DE0C64A0E}" sibTransId="{7DD39DF4-D14D-474C-879B-E00D5B282933}"/>
    <dgm:cxn modelId="{94A9B2BC-2843-4648-899B-64AF4E6F1321}" type="presOf" srcId="{D0FC7DCA-97A8-4C89-99F7-127470BFAB3E}" destId="{2FB2B4AB-1EDF-4949-B049-BFC9DADD8EAD}" srcOrd="0" destOrd="0" presId="urn:microsoft.com/office/officeart/2005/8/layout/hierarchy2"/>
    <dgm:cxn modelId="{7AE639C3-20EF-48F5-A7A4-6CAD2799B59C}" type="presOf" srcId="{3B18B4C6-E68F-4A53-8C26-D42971984C13}" destId="{DF3CE232-EC14-42EA-B4A3-7CF36EC87045}" srcOrd="0" destOrd="0" presId="urn:microsoft.com/office/officeart/2005/8/layout/hierarchy2"/>
    <dgm:cxn modelId="{204631C7-38E3-4E52-923B-24B06C6DFF82}" type="presOf" srcId="{6044A8BD-FA64-4F80-B72A-20C7C65D5187}" destId="{7D9FBA69-95A9-435B-A8B5-0D2CA966EB83}" srcOrd="0" destOrd="0" presId="urn:microsoft.com/office/officeart/2005/8/layout/hierarchy2"/>
    <dgm:cxn modelId="{55D272EE-3A9D-4429-A230-192DAD07311D}" type="presOf" srcId="{1B3D7DE5-3028-4BBF-9A35-A6EE861881C7}" destId="{89080D07-C7D3-42A5-9B5F-791D46CB8C14}" srcOrd="1" destOrd="0" presId="urn:microsoft.com/office/officeart/2005/8/layout/hierarchy2"/>
    <dgm:cxn modelId="{228928F0-D9C7-429A-B054-80C9064CA6C7}" type="presOf" srcId="{D0FC7DCA-97A8-4C89-99F7-127470BFAB3E}" destId="{A9C24CD8-FCD7-43EC-A494-586AB876BA2A}" srcOrd="1" destOrd="0" presId="urn:microsoft.com/office/officeart/2005/8/layout/hierarchy2"/>
    <dgm:cxn modelId="{A04F3AFC-9ED9-47A0-B9BA-2D284D720736}" type="presOf" srcId="{1183D4D6-2365-422B-A2FD-B18DE0C64A0E}" destId="{D1B281E2-0A7F-4B2E-9DC3-89AAF69FB90C}" srcOrd="0" destOrd="0" presId="urn:microsoft.com/office/officeart/2005/8/layout/hierarchy2"/>
    <dgm:cxn modelId="{5183480A-EF42-41B2-B231-98D9A2C8CFDE}" type="presParOf" srcId="{7D9FBA69-95A9-435B-A8B5-0D2CA966EB83}" destId="{D936B02C-C957-4EF5-A81F-D270A3F19C93}" srcOrd="0" destOrd="0" presId="urn:microsoft.com/office/officeart/2005/8/layout/hierarchy2"/>
    <dgm:cxn modelId="{2AA209A5-1B7D-4BCB-8126-70895176EFDC}" type="presParOf" srcId="{D936B02C-C957-4EF5-A81F-D270A3F19C93}" destId="{7A0C850E-F4BD-491C-BDC9-DCD4BD891F03}" srcOrd="0" destOrd="0" presId="urn:microsoft.com/office/officeart/2005/8/layout/hierarchy2"/>
    <dgm:cxn modelId="{71C78055-521B-4076-A8FC-359E54066405}" type="presParOf" srcId="{D936B02C-C957-4EF5-A81F-D270A3F19C93}" destId="{F7574360-5135-4180-91BF-43E26D5C3B89}" srcOrd="1" destOrd="0" presId="urn:microsoft.com/office/officeart/2005/8/layout/hierarchy2"/>
    <dgm:cxn modelId="{76EE7549-E31C-4F04-869A-C2210EF6B77F}" type="presParOf" srcId="{F7574360-5135-4180-91BF-43E26D5C3B89}" destId="{2FB2B4AB-1EDF-4949-B049-BFC9DADD8EAD}" srcOrd="0" destOrd="0" presId="urn:microsoft.com/office/officeart/2005/8/layout/hierarchy2"/>
    <dgm:cxn modelId="{98549C50-D6EE-445A-A4BF-F173C8A71C06}" type="presParOf" srcId="{2FB2B4AB-1EDF-4949-B049-BFC9DADD8EAD}" destId="{A9C24CD8-FCD7-43EC-A494-586AB876BA2A}" srcOrd="0" destOrd="0" presId="urn:microsoft.com/office/officeart/2005/8/layout/hierarchy2"/>
    <dgm:cxn modelId="{8CA24D2F-ABF7-49C5-BC06-3BDAFB7A0F54}" type="presParOf" srcId="{F7574360-5135-4180-91BF-43E26D5C3B89}" destId="{EEBE1779-3C01-488A-B289-FCE51B321E7E}" srcOrd="1" destOrd="0" presId="urn:microsoft.com/office/officeart/2005/8/layout/hierarchy2"/>
    <dgm:cxn modelId="{731CECED-B0FE-4B99-B3C0-45A1CDB6F842}" type="presParOf" srcId="{EEBE1779-3C01-488A-B289-FCE51B321E7E}" destId="{DF3CE232-EC14-42EA-B4A3-7CF36EC87045}" srcOrd="0" destOrd="0" presId="urn:microsoft.com/office/officeart/2005/8/layout/hierarchy2"/>
    <dgm:cxn modelId="{C55F9099-A1CA-4E74-8698-E8BD65F7163A}" type="presParOf" srcId="{EEBE1779-3C01-488A-B289-FCE51B321E7E}" destId="{121E26A5-CA3A-4CBC-AB6B-2885E4C56EE8}" srcOrd="1" destOrd="0" presId="urn:microsoft.com/office/officeart/2005/8/layout/hierarchy2"/>
    <dgm:cxn modelId="{26155ADA-10CB-4B68-B2B5-931A319B271E}" type="presParOf" srcId="{121E26A5-CA3A-4CBC-AB6B-2885E4C56EE8}" destId="{4481B81D-ECDD-4410-82FA-965F1084FB9A}" srcOrd="0" destOrd="0" presId="urn:microsoft.com/office/officeart/2005/8/layout/hierarchy2"/>
    <dgm:cxn modelId="{305DB158-F4CA-4FEE-9954-6EE93DD19496}" type="presParOf" srcId="{4481B81D-ECDD-4410-82FA-965F1084FB9A}" destId="{89080D07-C7D3-42A5-9B5F-791D46CB8C14}" srcOrd="0" destOrd="0" presId="urn:microsoft.com/office/officeart/2005/8/layout/hierarchy2"/>
    <dgm:cxn modelId="{9619621F-C558-4E7A-8379-A8D2E71131E6}" type="presParOf" srcId="{121E26A5-CA3A-4CBC-AB6B-2885E4C56EE8}" destId="{D1525987-1F0B-4AEC-9F2D-B106DCD7A925}" srcOrd="1" destOrd="0" presId="urn:microsoft.com/office/officeart/2005/8/layout/hierarchy2"/>
    <dgm:cxn modelId="{9344451F-289B-4FA4-9069-54FD0492B2FB}" type="presParOf" srcId="{D1525987-1F0B-4AEC-9F2D-B106DCD7A925}" destId="{AAE39067-1EFE-4A5D-BF5F-7ADA4F6FE2DF}" srcOrd="0" destOrd="0" presId="urn:microsoft.com/office/officeart/2005/8/layout/hierarchy2"/>
    <dgm:cxn modelId="{87E0D8FB-2B69-4202-87B0-D565B2DEA1AC}" type="presParOf" srcId="{D1525987-1F0B-4AEC-9F2D-B106DCD7A925}" destId="{03FA6432-736C-4654-B577-3AEC4D53E069}" srcOrd="1" destOrd="0" presId="urn:microsoft.com/office/officeart/2005/8/layout/hierarchy2"/>
    <dgm:cxn modelId="{62DA8C08-5985-4668-B759-57ED1E0AE06A}" type="presParOf" srcId="{121E26A5-CA3A-4CBC-AB6B-2885E4C56EE8}" destId="{D1B281E2-0A7F-4B2E-9DC3-89AAF69FB90C}" srcOrd="2" destOrd="0" presId="urn:microsoft.com/office/officeart/2005/8/layout/hierarchy2"/>
    <dgm:cxn modelId="{C496EC76-FDAE-4E6F-8A4D-78332956D7F2}" type="presParOf" srcId="{D1B281E2-0A7F-4B2E-9DC3-89AAF69FB90C}" destId="{0F8DB7BE-F6A2-47D5-A47A-AD71603C25B6}" srcOrd="0" destOrd="0" presId="urn:microsoft.com/office/officeart/2005/8/layout/hierarchy2"/>
    <dgm:cxn modelId="{DFE9AB5F-2B53-4A6A-86E6-8C31B7D6F089}" type="presParOf" srcId="{121E26A5-CA3A-4CBC-AB6B-2885E4C56EE8}" destId="{5E3E9CA2-BFF0-4475-8031-86A062B34877}" srcOrd="3" destOrd="0" presId="urn:microsoft.com/office/officeart/2005/8/layout/hierarchy2"/>
    <dgm:cxn modelId="{8CF158EB-DFD7-4B6A-B5F5-A475ED824645}" type="presParOf" srcId="{5E3E9CA2-BFF0-4475-8031-86A062B34877}" destId="{7F3BA3A3-5B09-4E66-BDF0-9D5C198C0CB0}" srcOrd="0" destOrd="0" presId="urn:microsoft.com/office/officeart/2005/8/layout/hierarchy2"/>
    <dgm:cxn modelId="{DA7BA464-4046-4CEA-BA85-D6FB8E9ED32B}" type="presParOf" srcId="{5E3E9CA2-BFF0-4475-8031-86A062B34877}" destId="{E3B558D6-F4FA-4C25-BBEC-99B4C53542B3}" srcOrd="1" destOrd="0" presId="urn:microsoft.com/office/officeart/2005/8/layout/hierarchy2"/>
    <dgm:cxn modelId="{3B1DBD42-B6A9-4213-9170-B278A960960A}" type="presParOf" srcId="{F7574360-5135-4180-91BF-43E26D5C3B89}" destId="{BAD1DC74-2F94-4F3D-8BE7-71957D383BA4}" srcOrd="2" destOrd="0" presId="urn:microsoft.com/office/officeart/2005/8/layout/hierarchy2"/>
    <dgm:cxn modelId="{7C9F11E9-1588-439A-9175-5B44EB8A1481}" type="presParOf" srcId="{BAD1DC74-2F94-4F3D-8BE7-71957D383BA4}" destId="{6106E5DB-C24E-4902-81E2-01B41959544E}" srcOrd="0" destOrd="0" presId="urn:microsoft.com/office/officeart/2005/8/layout/hierarchy2"/>
    <dgm:cxn modelId="{CCE37E2B-26F4-4CB1-AB19-4F7BA7550152}" type="presParOf" srcId="{F7574360-5135-4180-91BF-43E26D5C3B89}" destId="{8EFABF02-BB6B-4B1D-A579-17686E66E52C}" srcOrd="3" destOrd="0" presId="urn:microsoft.com/office/officeart/2005/8/layout/hierarchy2"/>
    <dgm:cxn modelId="{379A5767-E9D1-4D03-AA41-7C9EEE42DE3E}" type="presParOf" srcId="{8EFABF02-BB6B-4B1D-A579-17686E66E52C}" destId="{D1CA1784-2B7C-4ED9-A5C3-DB698294215D}" srcOrd="0" destOrd="0" presId="urn:microsoft.com/office/officeart/2005/8/layout/hierarchy2"/>
    <dgm:cxn modelId="{69924256-935C-497A-BFD4-B781B1D5592A}" type="presParOf" srcId="{8EFABF02-BB6B-4B1D-A579-17686E66E52C}" destId="{52785FE2-E99E-4A2B-8B56-CF3098B766E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C850E-F4BD-491C-BDC9-DCD4BD891F03}">
      <dsp:nvSpPr>
        <dsp:cNvPr id="0" name=""/>
        <dsp:cNvSpPr/>
      </dsp:nvSpPr>
      <dsp:spPr>
        <a:xfrm>
          <a:off x="1580" y="1508434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Виручка</a:t>
          </a:r>
          <a:endParaRPr lang="ru-RU" sz="2700" kern="1200" dirty="0"/>
        </a:p>
      </dsp:txBody>
      <dsp:txXfrm>
        <a:off x="25061" y="1531915"/>
        <a:ext cx="1556416" cy="754727"/>
      </dsp:txXfrm>
    </dsp:sp>
    <dsp:sp modelId="{2FB2B4AB-1EDF-4949-B049-BFC9DADD8EAD}">
      <dsp:nvSpPr>
        <dsp:cNvPr id="0" name=""/>
        <dsp:cNvSpPr/>
      </dsp:nvSpPr>
      <dsp:spPr>
        <a:xfrm rot="19457599">
          <a:off x="1530721" y="1657303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905889" y="1659047"/>
        <a:ext cx="39491" cy="39491"/>
      </dsp:txXfrm>
    </dsp:sp>
    <dsp:sp modelId="{DF3CE232-EC14-42EA-B4A3-7CF36EC87045}">
      <dsp:nvSpPr>
        <dsp:cNvPr id="0" name=""/>
        <dsp:cNvSpPr/>
      </dsp:nvSpPr>
      <dsp:spPr>
        <a:xfrm>
          <a:off x="2246310" y="1047462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ВД</a:t>
          </a:r>
          <a:endParaRPr lang="ru-RU" sz="2700" kern="1200" dirty="0"/>
        </a:p>
      </dsp:txBody>
      <dsp:txXfrm>
        <a:off x="2269791" y="1070943"/>
        <a:ext cx="1556416" cy="754727"/>
      </dsp:txXfrm>
    </dsp:sp>
    <dsp:sp modelId="{4481B81D-ECDD-4410-82FA-965F1084FB9A}">
      <dsp:nvSpPr>
        <dsp:cNvPr id="0" name=""/>
        <dsp:cNvSpPr/>
      </dsp:nvSpPr>
      <dsp:spPr>
        <a:xfrm rot="19457599">
          <a:off x="3775451" y="1196332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50619" y="1198076"/>
        <a:ext cx="39491" cy="39491"/>
      </dsp:txXfrm>
    </dsp:sp>
    <dsp:sp modelId="{AAE39067-1EFE-4A5D-BF5F-7ADA4F6FE2DF}">
      <dsp:nvSpPr>
        <dsp:cNvPr id="0" name=""/>
        <dsp:cNvSpPr/>
      </dsp:nvSpPr>
      <dsp:spPr>
        <a:xfrm>
          <a:off x="4491040" y="586491"/>
          <a:ext cx="1603378" cy="801689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ЧД</a:t>
          </a:r>
          <a:endParaRPr lang="ru-RU" sz="2700" kern="1200" dirty="0"/>
        </a:p>
      </dsp:txBody>
      <dsp:txXfrm>
        <a:off x="4491040" y="786913"/>
        <a:ext cx="1402956" cy="400845"/>
      </dsp:txXfrm>
    </dsp:sp>
    <dsp:sp modelId="{D1B281E2-0A7F-4B2E-9DC3-89AAF69FB90C}">
      <dsp:nvSpPr>
        <dsp:cNvPr id="0" name=""/>
        <dsp:cNvSpPr/>
      </dsp:nvSpPr>
      <dsp:spPr>
        <a:xfrm rot="2142401">
          <a:off x="3775451" y="1657303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50619" y="1659047"/>
        <a:ext cx="39491" cy="39491"/>
      </dsp:txXfrm>
    </dsp:sp>
    <dsp:sp modelId="{7F3BA3A3-5B09-4E66-BDF0-9D5C198C0CB0}">
      <dsp:nvSpPr>
        <dsp:cNvPr id="0" name=""/>
        <dsp:cNvSpPr/>
      </dsp:nvSpPr>
      <dsp:spPr>
        <a:xfrm>
          <a:off x="4491040" y="1508434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 err="1"/>
            <a:t>ФОП</a:t>
          </a:r>
          <a:endParaRPr lang="ru-RU" sz="2700" kern="1200" dirty="0"/>
        </a:p>
      </dsp:txBody>
      <dsp:txXfrm>
        <a:off x="4514521" y="1531915"/>
        <a:ext cx="1556416" cy="754727"/>
      </dsp:txXfrm>
    </dsp:sp>
    <dsp:sp modelId="{BAD1DC74-2F94-4F3D-8BE7-71957D383BA4}">
      <dsp:nvSpPr>
        <dsp:cNvPr id="0" name=""/>
        <dsp:cNvSpPr/>
      </dsp:nvSpPr>
      <dsp:spPr>
        <a:xfrm rot="2142401">
          <a:off x="1530721" y="2118275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905889" y="2120018"/>
        <a:ext cx="39491" cy="39491"/>
      </dsp:txXfrm>
    </dsp:sp>
    <dsp:sp modelId="{D1CA1784-2B7C-4ED9-A5C3-DB698294215D}">
      <dsp:nvSpPr>
        <dsp:cNvPr id="0" name=""/>
        <dsp:cNvSpPr/>
      </dsp:nvSpPr>
      <dsp:spPr>
        <a:xfrm>
          <a:off x="2246310" y="1969405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 err="1"/>
            <a:t>МГВ</a:t>
          </a:r>
          <a:endParaRPr lang="ru-RU" sz="2700" kern="1200" dirty="0"/>
        </a:p>
      </dsp:txBody>
      <dsp:txXfrm>
        <a:off x="2269791" y="1992886"/>
        <a:ext cx="1556416" cy="7547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06.09.2024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ВД-</a:t>
            </a:r>
            <a:r>
              <a:rPr lang="uk-UA" baseline="0" dirty="0"/>
              <a:t> валовий дохід;</a:t>
            </a:r>
          </a:p>
          <a:p>
            <a:r>
              <a:rPr lang="uk-UA" baseline="0" dirty="0" err="1"/>
              <a:t>МГВ</a:t>
            </a:r>
            <a:r>
              <a:rPr lang="uk-UA" baseline="0" dirty="0"/>
              <a:t> – матеріально-грошові витрати;</a:t>
            </a:r>
          </a:p>
          <a:p>
            <a:r>
              <a:rPr lang="uk-UA" baseline="0" dirty="0" err="1"/>
              <a:t>ФОП</a:t>
            </a:r>
            <a:r>
              <a:rPr lang="uk-UA" baseline="0" dirty="0"/>
              <a:t> – фонд оплати праці; </a:t>
            </a:r>
          </a:p>
          <a:p>
            <a:r>
              <a:rPr lang="uk-UA" baseline="0" dirty="0"/>
              <a:t>ЧД – чистий дохід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uk-UA" sz="2800" dirty="0"/>
              <a:t>Тема 1. Сутність, значення та функції фінансів підприємств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571612"/>
            <a:ext cx="72866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Фінанси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розподілом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5918" y="1500174"/>
            <a:ext cx="50720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розподільна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контрольна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14414" y="1857364"/>
            <a:ext cx="61436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статутного фонду,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авансованих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резервного фонду, фонду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928662" y="1785926"/>
          <a:ext cx="609600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86000" y="642919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Розподільча функція фінансів підприємств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4786323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ВД- валовий дохід;</a:t>
            </a:r>
          </a:p>
          <a:p>
            <a:r>
              <a:rPr lang="uk-UA" dirty="0" err="1"/>
              <a:t>МГВ</a:t>
            </a:r>
            <a:r>
              <a:rPr lang="uk-UA" dirty="0"/>
              <a:t> – матеріально-грошові витрати;</a:t>
            </a:r>
          </a:p>
          <a:p>
            <a:r>
              <a:rPr lang="uk-UA" dirty="0" err="1"/>
              <a:t>ФОП</a:t>
            </a:r>
            <a:r>
              <a:rPr lang="uk-UA" dirty="0"/>
              <a:t> – фонд оплати праці; </a:t>
            </a:r>
          </a:p>
          <a:p>
            <a:r>
              <a:rPr lang="uk-UA" dirty="0"/>
              <a:t>ЧД – чистий дохід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8662" y="889844"/>
            <a:ext cx="65008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Контрольна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Контроль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притаманної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об'єктивно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відображати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вартісні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пропорції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взаємовідносин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поставлених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негайно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305342"/>
            <a:ext cx="67151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Обов'язковими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передумовами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різноманітність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свобода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самостійність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вільне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ринкове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самофінансування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регламентація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>
            <a:normAutofit/>
          </a:bodyPr>
          <a:lstStyle/>
          <a:p>
            <a:pPr algn="ctr"/>
            <a:r>
              <a:rPr lang="ru-RU" dirty="0" err="1"/>
              <a:t>М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одел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і корпоративного управління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7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53630" y="1609725"/>
            <a:ext cx="5846139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9" y="928670"/>
            <a:ext cx="5643602" cy="534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24025" y="1961356"/>
            <a:ext cx="47053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357298"/>
            <a:ext cx="6215105" cy="413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/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/>
              <a:t>Викладач: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b="1" i="1" dirty="0" err="1"/>
              <a:t>Виговська</a:t>
            </a:r>
            <a:r>
              <a:rPr lang="uk-UA" b="1" i="1" dirty="0"/>
              <a:t> Наталія Георгіївна,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/>
              <a:t>доктор економічних наук, професор</a:t>
            </a:r>
          </a:p>
          <a:p>
            <a:pPr marL="0" indent="360000" algn="just">
              <a:lnSpc>
                <a:spcPct val="120000"/>
              </a:lnSpc>
              <a:buNone/>
            </a:pPr>
            <a:endParaRPr lang="uk-UA" b="1" i="1" dirty="0"/>
          </a:p>
          <a:p>
            <a:pPr marL="0" indent="360000" algn="just">
              <a:lnSpc>
                <a:spcPct val="120000"/>
              </a:lnSpc>
              <a:buNone/>
            </a:pPr>
            <a:r>
              <a:rPr lang="en-US" b="1" dirty="0"/>
              <a:t>e-mail</a:t>
            </a:r>
            <a:r>
              <a:rPr lang="uk-UA" b="1" dirty="0"/>
              <a:t>: </a:t>
            </a:r>
            <a:r>
              <a:rPr lang="en-US" b="1" dirty="0"/>
              <a:t>vygng</a:t>
            </a:r>
            <a:r>
              <a:rPr lang="en-US" b="1" i="1" dirty="0"/>
              <a:t>@ukr.net</a:t>
            </a:r>
            <a:endParaRPr lang="uk-UA" i="1" dirty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33574" y="1220788"/>
            <a:ext cx="4781565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95487" y="1857364"/>
            <a:ext cx="5219719" cy="2143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5572163" cy="408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19300" y="1071547"/>
            <a:ext cx="5195906" cy="278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8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928670"/>
            <a:ext cx="4357718" cy="5527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/>
              <a:t>2.1. Особливості функціонування фінансів суб’єктів підприємництва (підприємств) реального сектора економіки</a:t>
            </a:r>
            <a:endParaRPr lang="ru-RU" dirty="0"/>
          </a:p>
          <a:p>
            <a:r>
              <a:rPr lang="uk-UA" b="1" dirty="0"/>
              <a:t>2.1.1. Значення фінансів підприємств у формуванні централізованих і децентралізованих фондів грошових коштів.</a:t>
            </a:r>
            <a:endParaRPr lang="ru-RU" dirty="0"/>
          </a:p>
          <a:p>
            <a:r>
              <a:rPr lang="uk-UA" b="1" dirty="0"/>
              <a:t>2.1.2. Фінансові відносини підприємств, які виникають в процесі їх господарської діяльності з іншими суб’єктами господарювання, з різними ланками фінансово-кредитної системи, їх зміст і характеристика.</a:t>
            </a:r>
            <a:endParaRPr lang="ru-RU" dirty="0"/>
          </a:p>
          <a:p>
            <a:r>
              <a:rPr lang="uk-UA" b="1" dirty="0"/>
              <a:t>2.1.3. Особливості організації фінансів підприємств в залежності від форми їх власності.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8785" name="Object 1"/>
          <p:cNvGraphicFramePr>
            <a:graphicFrameLocks noChangeAspect="1"/>
          </p:cNvGraphicFramePr>
          <p:nvPr/>
        </p:nvGraphicFramePr>
        <p:xfrm>
          <a:off x="714348" y="457200"/>
          <a:ext cx="7000924" cy="4900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114544" imgH="2886456" progId="Word.Picture.8">
                  <p:embed/>
                </p:oleObj>
              </mc:Choice>
              <mc:Fallback>
                <p:oleObj name="Picture" r:id="rId2" imgW="5114544" imgH="2886456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457200"/>
                        <a:ext cx="7000924" cy="4900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6673" name="Object 1"/>
          <p:cNvGraphicFramePr>
            <a:graphicFrameLocks noChangeAspect="1"/>
          </p:cNvGraphicFramePr>
          <p:nvPr/>
        </p:nvGraphicFramePr>
        <p:xfrm>
          <a:off x="214282" y="428604"/>
          <a:ext cx="7572428" cy="482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5477256" imgH="3086100" progId="Word.Picture.8">
                  <p:embed/>
                </p:oleObj>
              </mc:Choice>
              <mc:Fallback>
                <p:oleObj name="Picture" r:id="rId3" imgW="5477256" imgH="308610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428604"/>
                        <a:ext cx="7572428" cy="482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000100" y="5429264"/>
            <a:ext cx="65008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noaction"/>
              </a:rPr>
              <a:t>[</a:t>
            </a:r>
            <a:r>
              <a:rPr kumimoji="0" lang="ru-RU" sz="10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noaction"/>
              </a:rPr>
              <a:t>1]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Взаємозв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язок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із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зовнішнім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середовищем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0" y="571480"/>
            <a:ext cx="800102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Сфера зовнішніх фінансових відносин підприємства включає відносини: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державою – з приводу перерозподілу власних фінансових ресурсів в рамках законодавства про оподаткування, соціального страхування, формування загальнодержавних цільових та позабюджетних фондів; з приводу використання наданих державних фондів грошових коштів, виконання державних інвестиційних програм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акціонерами –  з приводу використання отриманого прибутку, нарахування та виплати дивідендів, реінвестування прибутку, напрямків вкладення капіталу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постачальниками та покупцями – з приводу виконання господарських договорів та зобов’язань, реалізації продукції (робіт, послуг), отримання виручки, здійснення платіжних розрахунків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фінансово-кредитними установами – з приводу обслуговування своїх платежів, отримання та повернення кредитів, сплати процентів за користування ними, депозитарної діяльності, страхових платежів та отримання страхових відшкодувань у разі настання страхового випадку, інвестиційних вкладень і отримання доходів по ним тощо.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1"/>
          <p:cNvSpPr>
            <a:spLocks noChangeArrowheads="1"/>
          </p:cNvSpPr>
          <p:nvPr/>
        </p:nvSpPr>
        <p:spPr bwMode="auto">
          <a:xfrm>
            <a:off x="0" y="857232"/>
            <a:ext cx="792958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 внутрішніх фінансових відносин підприємства включає наступні відносини: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засновниками (власниками) –  з приводу формування Статутного капіталу, його використання, отримання частини прибутку на вкладений капітал, напрямків виробничого та іншого інвестування фінансових ресурсів підприємства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структурними підрозділами –  з приводу розподілу фінансових ресурсів на формування необоротних і оборотних активів;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усередині самого підприємства – з приводу розподілу прибутку, що залишається в його розпорядженні, напрямків його використання;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працівниками –  з приводу формування фонду оплати праці, матеріального заохочення та стимулювання, використання частини фінансових ресурсів на виплату матеріальної допомоги, фінансування соціально-культурних заходів тощо.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1"/>
          <p:cNvSpPr>
            <a:spLocks noChangeArrowheads="1"/>
          </p:cNvSpPr>
          <p:nvPr/>
        </p:nvSpPr>
        <p:spPr bwMode="auto">
          <a:xfrm>
            <a:off x="428596" y="1384992"/>
            <a:ext cx="728667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Принципово нова група фінансових відносин, яка з’явилась в умовах ринку: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пов’язані з банкрутством підприємства та призупиненням його поточних платежів;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виникають при злитті та поглинанні, а також розподілі самого підприємства.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1214422"/>
            <a:ext cx="62150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Об'єктом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установи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страхові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позабюджетні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аудиторські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особами.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536</TotalTime>
  <Words>729</Words>
  <Application>Microsoft Office PowerPoint</Application>
  <PresentationFormat>Экран (4:3)</PresentationFormat>
  <Paragraphs>70</Paragraphs>
  <Slides>24</Slides>
  <Notes>11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Symbol</vt:lpstr>
      <vt:lpstr>Times New Roman</vt:lpstr>
      <vt:lpstr>Trebuchet MS</vt:lpstr>
      <vt:lpstr>Wingdings</vt:lpstr>
      <vt:lpstr>Wingdings 2</vt:lpstr>
      <vt:lpstr>Изящная</vt:lpstr>
      <vt:lpstr>Picture</vt:lpstr>
      <vt:lpstr>Тема 1. Сутність, значення та функції фінансів підприємств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Моделі корпоративного управління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117</cp:revision>
  <dcterms:created xsi:type="dcterms:W3CDTF">2013-11-10T19:44:41Z</dcterms:created>
  <dcterms:modified xsi:type="dcterms:W3CDTF">2024-09-06T07:08:59Z</dcterms:modified>
</cp:coreProperties>
</file>