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9" r:id="rId5"/>
    <p:sldId id="282" r:id="rId6"/>
    <p:sldId id="280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83" r:id="rId18"/>
    <p:sldId id="29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3.rada.gov.ua/laws/show/2755-17" TargetMode="External"/><Relationship Id="rId2" Type="http://schemas.openxmlformats.org/officeDocument/2006/relationships/hyperlink" Target="http://zakon5.rada.gov.ua/laws/show/2755-1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2.rada.gov.ua/laws/show/1227-2010-%D0%BF" TargetMode="External"/><Relationship Id="rId2" Type="http://schemas.openxmlformats.org/officeDocument/2006/relationships/hyperlink" Target="http://zakon5.rada.gov.ua/laws/show/2755-1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2.rada.gov.ua/laws/show/3551-1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3551-12#Text" TargetMode="External"/><Relationship Id="rId2" Type="http://schemas.openxmlformats.org/officeDocument/2006/relationships/hyperlink" Target="http://zakon3.rada.gov.ua/laws/show/2755-17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fiwins.com.ua/uk/letters-and-orders/gna/1719-4062.html" TargetMode="External"/><Relationship Id="rId2" Type="http://schemas.openxmlformats.org/officeDocument/2006/relationships/hyperlink" Target="http://zakon5.rada.gov.ua/laws/show/2755-17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3.rada.gov.ua/laws/show/2755-1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155032"/>
          </a:xfrm>
        </p:spPr>
        <p:txBody>
          <a:bodyPr>
            <a:normAutofit/>
          </a:bodyPr>
          <a:lstStyle/>
          <a:p>
            <a:r>
              <a:rPr lang="ru-RU" dirty="0"/>
              <a:t>Тема </a:t>
            </a:r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800" y="2690949"/>
            <a:ext cx="8689976" cy="2671353"/>
          </a:xfrm>
        </p:spPr>
        <p:txBody>
          <a:bodyPr>
            <a:normAutofit/>
          </a:bodyPr>
          <a:lstStyle/>
          <a:p>
            <a:r>
              <a:rPr lang="uk-UA" sz="3600" b="1" dirty="0"/>
              <a:t>Податкові пільги та спеціальні режими оподаткування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9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dirty="0"/>
              <a:t>Для кого </a:t>
            </a:r>
            <a:r>
              <a:rPr lang="ru-RU" dirty="0" err="1"/>
              <a:t>встановлено</a:t>
            </a:r>
            <a:r>
              <a:rPr lang="ru-RU" dirty="0"/>
              <a:t> 100%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endParaRPr lang="ru-RU" dirty="0"/>
          </a:p>
          <a:p>
            <a:pPr algn="just"/>
            <a:r>
              <a:rPr lang="ru-RU" b="1" i="1" dirty="0"/>
              <a:t>На 100% </a:t>
            </a:r>
            <a:r>
              <a:rPr lang="ru-RU" b="1" i="1" dirty="0" err="1"/>
              <a:t>податкову</a:t>
            </a:r>
            <a:r>
              <a:rPr lang="ru-RU" b="1" i="1" dirty="0"/>
              <a:t> </a:t>
            </a:r>
            <a:r>
              <a:rPr lang="ru-RU" b="1" i="1" dirty="0" err="1"/>
              <a:t>соціальну</a:t>
            </a:r>
            <a:r>
              <a:rPr lang="ru-RU" b="1" i="1" dirty="0"/>
              <a:t> </a:t>
            </a:r>
            <a:r>
              <a:rPr lang="ru-RU" b="1" i="1" dirty="0" err="1"/>
              <a:t>пільгу</a:t>
            </a:r>
            <a:r>
              <a:rPr lang="ru-RU" b="1" i="1" dirty="0"/>
              <a:t> </a:t>
            </a:r>
            <a:r>
              <a:rPr lang="ru-RU" b="1" i="1" dirty="0" err="1"/>
              <a:t>мають</a:t>
            </a:r>
            <a:r>
              <a:rPr lang="ru-RU" b="1" i="1" dirty="0"/>
              <a:t> право </a:t>
            </a:r>
            <a:r>
              <a:rPr lang="ru-RU" b="1" i="1" dirty="0" err="1"/>
              <a:t>всі</a:t>
            </a:r>
            <a:r>
              <a:rPr lang="ru-RU" b="1" i="1" dirty="0"/>
              <a:t> </a:t>
            </a:r>
            <a:r>
              <a:rPr lang="ru-RU" b="1" i="1" dirty="0" err="1"/>
              <a:t>працівники</a:t>
            </a:r>
            <a:r>
              <a:rPr lang="ru-RU" b="1" i="1" dirty="0"/>
              <a:t> </a:t>
            </a:r>
            <a:r>
              <a:rPr lang="ru-RU" b="1" i="1" dirty="0" err="1"/>
              <a:t>заробітна</a:t>
            </a:r>
            <a:r>
              <a:rPr lang="ru-RU" b="1" i="1" dirty="0"/>
              <a:t> плата </a:t>
            </a:r>
            <a:r>
              <a:rPr lang="ru-RU" b="1" i="1" dirty="0" err="1"/>
              <a:t>яких</a:t>
            </a:r>
            <a:r>
              <a:rPr lang="ru-RU" b="1" i="1" dirty="0"/>
              <a:t> не </a:t>
            </a:r>
            <a:r>
              <a:rPr lang="ru-RU" b="1" i="1" dirty="0" err="1"/>
              <a:t>перевищує</a:t>
            </a:r>
            <a:r>
              <a:rPr lang="ru-RU" b="1" i="1" dirty="0"/>
              <a:t> </a:t>
            </a:r>
            <a:r>
              <a:rPr lang="ru-RU" b="1" i="1" dirty="0" err="1"/>
              <a:t>граничний</a:t>
            </a:r>
            <a:r>
              <a:rPr lang="ru-RU" b="1" i="1" dirty="0"/>
              <a:t> </a:t>
            </a:r>
            <a:r>
              <a:rPr lang="ru-RU" b="1" i="1" dirty="0" err="1"/>
              <a:t>розмір</a:t>
            </a:r>
            <a:r>
              <a:rPr lang="ru-RU" b="1" i="1" dirty="0"/>
              <a:t> доходу для </a:t>
            </a:r>
            <a:r>
              <a:rPr lang="ru-RU" b="1" i="1" dirty="0" err="1"/>
              <a:t>її</a:t>
            </a:r>
            <a:r>
              <a:rPr lang="ru-RU" b="1" i="1" dirty="0"/>
              <a:t> </a:t>
            </a:r>
            <a:r>
              <a:rPr lang="ru-RU" b="1" i="1" dirty="0" err="1"/>
              <a:t>отримання</a:t>
            </a:r>
            <a:r>
              <a:rPr lang="ru-RU" b="1" i="1" dirty="0"/>
              <a:t>.</a:t>
            </a:r>
            <a:r>
              <a:rPr lang="ru-RU" dirty="0"/>
              <a:t> Пунктом 169.1.2 </a:t>
            </a:r>
            <a:r>
              <a:rPr lang="ru-RU" dirty="0" err="1">
                <a:hlinkClick r:id="rId2"/>
              </a:rPr>
              <a:t>Податкового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 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для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податків</a:t>
            </a:r>
            <a:r>
              <a:rPr lang="ru-RU" dirty="0"/>
              <a:t>, 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утримують</a:t>
            </a:r>
            <a:r>
              <a:rPr lang="ru-RU" b="1" dirty="0"/>
              <a:t> </a:t>
            </a:r>
            <a:r>
              <a:rPr lang="ru-RU" b="1" dirty="0" err="1"/>
              <a:t>двох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більше</a:t>
            </a:r>
            <a:r>
              <a:rPr lang="ru-RU" b="1" dirty="0"/>
              <a:t> </a:t>
            </a:r>
            <a:r>
              <a:rPr lang="ru-RU" b="1" dirty="0" err="1"/>
              <a:t>дітей</a:t>
            </a:r>
            <a:r>
              <a:rPr lang="ru-RU" b="1" dirty="0"/>
              <a:t> до 18 </a:t>
            </a:r>
            <a:r>
              <a:rPr lang="ru-RU" b="1" dirty="0" err="1"/>
              <a:t>років</a:t>
            </a:r>
            <a:r>
              <a:rPr lang="ru-RU" dirty="0"/>
              <a:t>, 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r>
              <a:rPr lang="ru-RU" dirty="0"/>
              <a:t> становить 100% у </a:t>
            </a:r>
            <a:r>
              <a:rPr lang="ru-RU" dirty="0" err="1"/>
              <a:t>розрахунку</a:t>
            </a:r>
            <a:r>
              <a:rPr lang="ru-RU" dirty="0"/>
              <a:t> на </a:t>
            </a:r>
            <a:r>
              <a:rPr lang="ru-RU" dirty="0" err="1"/>
              <a:t>кожну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граничний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доходу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у </a:t>
            </a:r>
            <a:r>
              <a:rPr lang="ru-RU" dirty="0" err="1"/>
              <a:t>пункті</a:t>
            </a:r>
            <a:r>
              <a:rPr lang="ru-RU" dirty="0"/>
              <a:t> 169.1.2 </a:t>
            </a:r>
            <a:r>
              <a:rPr lang="ru-RU" dirty="0" err="1">
                <a:hlinkClick r:id="rId3"/>
              </a:rPr>
              <a:t>Податкового</a:t>
            </a:r>
            <a:r>
              <a:rPr lang="ru-RU" dirty="0">
                <a:hlinkClick r:id="rId3"/>
              </a:rPr>
              <a:t> кодексу </a:t>
            </a:r>
            <a:r>
              <a:rPr lang="ru-RU" dirty="0" err="1">
                <a:hlinkClick r:id="rId3"/>
              </a:rPr>
              <a:t>України</a:t>
            </a:r>
            <a:r>
              <a:rPr lang="ru-RU" dirty="0"/>
              <a:t> </a:t>
            </a:r>
            <a:r>
              <a:rPr lang="ru-RU" dirty="0" err="1"/>
              <a:t>йде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про одного з </a:t>
            </a:r>
            <a:r>
              <a:rPr lang="ru-RU" dirty="0" err="1"/>
              <a:t>батьків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сім’я</a:t>
            </a:r>
            <a:r>
              <a:rPr lang="ru-RU" dirty="0"/>
              <a:t> </a:t>
            </a:r>
            <a:r>
              <a:rPr lang="ru-RU" dirty="0" err="1"/>
              <a:t>утримує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до 18 </a:t>
            </a:r>
            <a:r>
              <a:rPr lang="ru-RU" dirty="0" err="1"/>
              <a:t>років</a:t>
            </a:r>
            <a:r>
              <a:rPr lang="ru-RU" dirty="0"/>
              <a:t>, то на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соціальну</a:t>
            </a:r>
            <a:r>
              <a:rPr lang="ru-RU" dirty="0"/>
              <a:t> </a:t>
            </a:r>
            <a:r>
              <a:rPr lang="ru-RU" dirty="0" err="1"/>
              <a:t>пільгу</a:t>
            </a:r>
            <a:r>
              <a:rPr lang="ru-RU" dirty="0"/>
              <a:t> на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один з них.</a:t>
            </a:r>
          </a:p>
        </p:txBody>
      </p:sp>
    </p:spTree>
    <p:extLst>
      <p:ext uri="{BB962C8B-B14F-4D97-AF65-F5344CB8AC3E}">
        <p14:creationId xmlns:p14="http://schemas.microsoft.com/office/powerpoint/2010/main" val="974299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err="1"/>
              <a:t>Податкова</a:t>
            </a:r>
            <a:r>
              <a:rPr lang="ru-RU" b="1" i="1" dirty="0"/>
              <a:t> </a:t>
            </a:r>
            <a:r>
              <a:rPr lang="ru-RU" b="1" i="1" dirty="0" err="1"/>
              <a:t>соціальна</a:t>
            </a:r>
            <a:r>
              <a:rPr lang="ru-RU" b="1" i="1" dirty="0"/>
              <a:t> </a:t>
            </a:r>
            <a:r>
              <a:rPr lang="ru-RU" b="1" i="1" dirty="0" err="1"/>
              <a:t>пільга</a:t>
            </a:r>
            <a:r>
              <a:rPr lang="ru-RU" b="1" i="1" dirty="0"/>
              <a:t> у </a:t>
            </a:r>
            <a:r>
              <a:rPr lang="ru-RU" b="1" i="1" dirty="0" err="1"/>
              <a:t>розмірі</a:t>
            </a:r>
            <a:r>
              <a:rPr lang="ru-RU" b="1" i="1" dirty="0"/>
              <a:t> 150%, </a:t>
            </a:r>
            <a:r>
              <a:rPr lang="ru-RU" b="1" i="1" dirty="0" err="1"/>
              <a:t>відповідно</a:t>
            </a:r>
            <a:r>
              <a:rPr lang="ru-RU" b="1" i="1" dirty="0"/>
              <a:t> до пункту 169.1.3 </a:t>
            </a:r>
            <a:r>
              <a:rPr lang="ru-RU" b="1" i="1" dirty="0" err="1">
                <a:hlinkClick r:id="rId2"/>
              </a:rPr>
              <a:t>Податкового</a:t>
            </a:r>
            <a:r>
              <a:rPr lang="ru-RU" b="1" i="1" dirty="0">
                <a:hlinkClick r:id="rId2"/>
              </a:rPr>
              <a:t> кодексу </a:t>
            </a:r>
            <a:r>
              <a:rPr lang="ru-RU" b="1" i="1" dirty="0" err="1">
                <a:hlinkClick r:id="rId2"/>
              </a:rPr>
              <a:t>України</a:t>
            </a:r>
            <a:r>
              <a:rPr lang="ru-RU" b="1" i="1" dirty="0"/>
              <a:t> </a:t>
            </a:r>
            <a:r>
              <a:rPr lang="ru-RU" b="1" i="1" dirty="0" err="1"/>
              <a:t>застосовується</a:t>
            </a:r>
            <a:r>
              <a:rPr lang="ru-RU" b="1" i="1" dirty="0"/>
              <a:t> до </a:t>
            </a:r>
            <a:r>
              <a:rPr lang="ru-RU" b="1" i="1" dirty="0" err="1"/>
              <a:t>платників</a:t>
            </a:r>
            <a:r>
              <a:rPr lang="ru-RU" b="1" i="1" dirty="0"/>
              <a:t> </a:t>
            </a:r>
            <a:r>
              <a:rPr lang="ru-RU" b="1" i="1" dirty="0" err="1"/>
              <a:t>податку</a:t>
            </a:r>
            <a:r>
              <a:rPr lang="ru-RU" b="1" i="1" dirty="0"/>
              <a:t> на доходи </a:t>
            </a:r>
            <a:r>
              <a:rPr lang="ru-RU" b="1" i="1" dirty="0" err="1"/>
              <a:t>фізичних</a:t>
            </a:r>
            <a:r>
              <a:rPr lang="ru-RU" b="1" i="1" dirty="0"/>
              <a:t> </a:t>
            </a:r>
            <a:r>
              <a:rPr lang="ru-RU" b="1" i="1" dirty="0" err="1"/>
              <a:t>осіб</a:t>
            </a:r>
            <a:r>
              <a:rPr lang="ru-RU" b="1" i="1" dirty="0"/>
              <a:t> </a:t>
            </a:r>
            <a:r>
              <a:rPr lang="ru-RU" b="1" i="1" dirty="0" err="1"/>
              <a:t>які</a:t>
            </a:r>
            <a:r>
              <a:rPr lang="ru-RU" b="1" i="1" dirty="0"/>
              <a:t>:</a:t>
            </a:r>
            <a:endParaRPr lang="ru-RU" dirty="0"/>
          </a:p>
          <a:p>
            <a:r>
              <a:rPr lang="ru-RU" dirty="0"/>
              <a:t>є одинокою </a:t>
            </a:r>
            <a:r>
              <a:rPr lang="ru-RU" dirty="0" err="1"/>
              <a:t>матір’ю</a:t>
            </a:r>
            <a:r>
              <a:rPr lang="ru-RU" dirty="0"/>
              <a:t> (</a:t>
            </a:r>
            <a:r>
              <a:rPr lang="ru-RU" dirty="0" err="1"/>
              <a:t>батьком</a:t>
            </a:r>
            <a:r>
              <a:rPr lang="ru-RU" dirty="0"/>
              <a:t>), вдовою (</a:t>
            </a:r>
            <a:r>
              <a:rPr lang="ru-RU" dirty="0" err="1"/>
              <a:t>вдівцем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опікуном</a:t>
            </a:r>
            <a:r>
              <a:rPr lang="ru-RU" dirty="0"/>
              <a:t>, </a:t>
            </a:r>
            <a:r>
              <a:rPr lang="ru-RU" dirty="0" err="1"/>
              <a:t>піклувальником</a:t>
            </a:r>
            <a:r>
              <a:rPr lang="ru-RU" dirty="0"/>
              <a:t> — у </a:t>
            </a:r>
            <a:r>
              <a:rPr lang="ru-RU" dirty="0" err="1"/>
              <a:t>розрахунку</a:t>
            </a:r>
            <a:r>
              <a:rPr lang="ru-RU" dirty="0"/>
              <a:t> на </a:t>
            </a:r>
            <a:r>
              <a:rPr lang="ru-RU" dirty="0" err="1"/>
              <a:t>кожну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</a:t>
            </a:r>
            <a:r>
              <a:rPr lang="ru-RU" dirty="0" err="1"/>
              <a:t>віком</a:t>
            </a:r>
            <a:r>
              <a:rPr lang="ru-RU" dirty="0"/>
              <a:t> до 18 </a:t>
            </a:r>
            <a:r>
              <a:rPr lang="ru-RU" dirty="0" err="1"/>
              <a:t>років.Відповідно</a:t>
            </a:r>
            <a:r>
              <a:rPr lang="ru-RU" dirty="0"/>
              <a:t> до </a:t>
            </a:r>
            <a:r>
              <a:rPr lang="ru-RU" dirty="0">
                <a:hlinkClick r:id="rId3"/>
              </a:rPr>
              <a:t>постанови </a:t>
            </a:r>
            <a:r>
              <a:rPr lang="ru-RU" dirty="0" err="1">
                <a:hlinkClick r:id="rId3"/>
              </a:rPr>
              <a:t>Кабінету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Міністрів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України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від</a:t>
            </a:r>
            <a:r>
              <a:rPr lang="ru-RU" dirty="0">
                <a:hlinkClick r:id="rId3"/>
              </a:rPr>
              <a:t> 29.12.2010 №1227 «Про </a:t>
            </a:r>
            <a:r>
              <a:rPr lang="ru-RU" dirty="0" err="1">
                <a:hlinkClick r:id="rId3"/>
              </a:rPr>
              <a:t>затвердження</a:t>
            </a:r>
            <a:r>
              <a:rPr lang="ru-RU" dirty="0">
                <a:hlinkClick r:id="rId3"/>
              </a:rPr>
              <a:t> Порядку </a:t>
            </a:r>
            <a:r>
              <a:rPr lang="ru-RU" dirty="0" err="1">
                <a:hlinkClick r:id="rId3"/>
              </a:rPr>
              <a:t>подання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документів</a:t>
            </a:r>
            <a:r>
              <a:rPr lang="ru-RU" dirty="0">
                <a:hlinkClick r:id="rId3"/>
              </a:rPr>
              <a:t> для </a:t>
            </a:r>
            <a:r>
              <a:rPr lang="ru-RU" dirty="0" err="1">
                <a:hlinkClick r:id="rId3"/>
              </a:rPr>
              <a:t>застосування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податкової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соціальної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пільги</a:t>
            </a:r>
            <a:r>
              <a:rPr lang="ru-RU" dirty="0"/>
              <a:t>» одинокою </a:t>
            </a:r>
            <a:r>
              <a:rPr lang="ru-RU" dirty="0" err="1"/>
              <a:t>матір’ю</a:t>
            </a:r>
            <a:r>
              <a:rPr lang="ru-RU" dirty="0"/>
              <a:t> (</a:t>
            </a:r>
            <a:r>
              <a:rPr lang="ru-RU" dirty="0" err="1"/>
              <a:t>батьком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опікуном</a:t>
            </a:r>
            <a:r>
              <a:rPr lang="ru-RU" dirty="0"/>
              <a:t>, </a:t>
            </a:r>
            <a:r>
              <a:rPr lang="ru-RU" dirty="0" err="1"/>
              <a:t>піклувальником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на момент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роботодавцем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r>
              <a:rPr lang="ru-RU" dirty="0"/>
              <a:t> </a:t>
            </a:r>
            <a:r>
              <a:rPr lang="ru-RU" dirty="0" err="1"/>
              <a:t>маючи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(</a:t>
            </a:r>
            <a:r>
              <a:rPr lang="ru-RU" dirty="0" err="1"/>
              <a:t>дітей</a:t>
            </a:r>
            <a:r>
              <a:rPr lang="ru-RU" dirty="0"/>
              <a:t>) </a:t>
            </a:r>
            <a:r>
              <a:rPr lang="ru-RU" dirty="0" err="1"/>
              <a:t>віком</a:t>
            </a:r>
            <a:r>
              <a:rPr lang="ru-RU" dirty="0"/>
              <a:t> до 18 </a:t>
            </a:r>
            <a:r>
              <a:rPr lang="ru-RU" dirty="0" err="1"/>
              <a:t>років</a:t>
            </a:r>
            <a:r>
              <a:rPr lang="ru-RU" dirty="0"/>
              <a:t>, не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шлюбі</a:t>
            </a:r>
            <a:r>
              <a:rPr lang="ru-RU" dirty="0"/>
              <a:t>, </a:t>
            </a:r>
            <a:r>
              <a:rPr lang="ru-RU" dirty="0" err="1"/>
              <a:t>зареєстрованому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законом.</a:t>
            </a:r>
          </a:p>
          <a:p>
            <a:r>
              <a:rPr lang="ru-RU" dirty="0" err="1"/>
              <a:t>утримує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 — у </a:t>
            </a:r>
            <a:r>
              <a:rPr lang="ru-RU" dirty="0" err="1"/>
              <a:t>розрахунку</a:t>
            </a:r>
            <a:r>
              <a:rPr lang="ru-RU" dirty="0"/>
              <a:t> на </a:t>
            </a:r>
            <a:r>
              <a:rPr lang="ru-RU" dirty="0" err="1"/>
              <a:t>кожну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 </a:t>
            </a:r>
            <a:r>
              <a:rPr lang="ru-RU" i="1" dirty="0" err="1"/>
              <a:t>віком</a:t>
            </a:r>
            <a:r>
              <a:rPr lang="ru-RU" i="1" dirty="0"/>
              <a:t> до 18 </a:t>
            </a:r>
            <a:r>
              <a:rPr lang="ru-RU" i="1" dirty="0" err="1"/>
              <a:t>років</a:t>
            </a:r>
            <a:r>
              <a:rPr lang="ru-RU" dirty="0"/>
              <a:t>.</a:t>
            </a:r>
          </a:p>
          <a:p>
            <a:r>
              <a:rPr lang="ru-RU" dirty="0"/>
              <a:t>є особою, </a:t>
            </a:r>
            <a:r>
              <a:rPr lang="ru-RU" dirty="0" err="1"/>
              <a:t>віднесеною</a:t>
            </a:r>
            <a:r>
              <a:rPr lang="ru-RU" dirty="0"/>
              <a:t> законом до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Чорнобильської</a:t>
            </a:r>
            <a:r>
              <a:rPr lang="ru-RU" dirty="0"/>
              <a:t> </a:t>
            </a:r>
            <a:r>
              <a:rPr lang="ru-RU" dirty="0" err="1"/>
              <a:t>катастрофи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нагороджених</a:t>
            </a:r>
            <a:r>
              <a:rPr lang="ru-RU" dirty="0"/>
              <a:t> грамотами </a:t>
            </a:r>
            <a:r>
              <a:rPr lang="ru-RU" dirty="0" err="1"/>
              <a:t>Президії</a:t>
            </a:r>
            <a:r>
              <a:rPr lang="ru-RU" dirty="0"/>
              <a:t> </a:t>
            </a:r>
            <a:r>
              <a:rPr lang="ru-RU" dirty="0" err="1"/>
              <a:t>Верховної</a:t>
            </a:r>
            <a:r>
              <a:rPr lang="ru-RU" dirty="0"/>
              <a:t> Ради УРСР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в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Чорнобильської</a:t>
            </a:r>
            <a:r>
              <a:rPr lang="ru-RU" dirty="0"/>
              <a:t> </a:t>
            </a:r>
            <a:r>
              <a:rPr lang="ru-RU" dirty="0" err="1"/>
              <a:t>катастрофи</a:t>
            </a:r>
            <a:r>
              <a:rPr lang="ru-RU" dirty="0"/>
              <a:t>;</a:t>
            </a:r>
          </a:p>
          <a:p>
            <a:r>
              <a:rPr lang="ru-RU" dirty="0"/>
              <a:t>є </a:t>
            </a:r>
            <a:r>
              <a:rPr lang="ru-RU" dirty="0" err="1"/>
              <a:t>учнем</a:t>
            </a:r>
            <a:r>
              <a:rPr lang="ru-RU" dirty="0"/>
              <a:t>, студентом, </a:t>
            </a:r>
            <a:r>
              <a:rPr lang="ru-RU" dirty="0" err="1"/>
              <a:t>аспірантом</a:t>
            </a:r>
            <a:r>
              <a:rPr lang="ru-RU" dirty="0"/>
              <a:t>, ординатором, </a:t>
            </a:r>
            <a:r>
              <a:rPr lang="ru-RU" dirty="0" err="1"/>
              <a:t>ад’юнктом</a:t>
            </a:r>
            <a:r>
              <a:rPr lang="ru-RU" dirty="0"/>
              <a:t>;</a:t>
            </a:r>
          </a:p>
          <a:p>
            <a:r>
              <a:rPr lang="ru-RU" dirty="0"/>
              <a:t>є особою з </a:t>
            </a:r>
            <a:r>
              <a:rPr lang="ru-RU" dirty="0" err="1"/>
              <a:t>інвалідністю</a:t>
            </a:r>
            <a:r>
              <a:rPr lang="ru-RU" dirty="0"/>
              <a:t> </a:t>
            </a:r>
            <a:r>
              <a:rPr lang="en-US" dirty="0"/>
              <a:t>I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en-US" dirty="0"/>
              <a:t>II </a:t>
            </a:r>
            <a:r>
              <a:rPr lang="ru-RU" dirty="0" err="1"/>
              <a:t>групи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з </a:t>
            </a:r>
            <a:r>
              <a:rPr lang="ru-RU" dirty="0" err="1"/>
              <a:t>дитинства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, </a:t>
            </a:r>
            <a:r>
              <a:rPr lang="ru-RU" dirty="0" err="1"/>
              <a:t>пільга</a:t>
            </a:r>
            <a:r>
              <a:rPr lang="ru-RU" dirty="0"/>
              <a:t>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визначена</a:t>
            </a:r>
            <a:r>
              <a:rPr lang="ru-RU" dirty="0"/>
              <a:t> </a:t>
            </a:r>
            <a:r>
              <a:rPr lang="ru-RU" dirty="0" err="1"/>
              <a:t>підпунктом</a:t>
            </a:r>
            <a:r>
              <a:rPr lang="ru-RU" dirty="0"/>
              <a:t> «б» </a:t>
            </a:r>
            <a:r>
              <a:rPr lang="ru-RU" dirty="0" err="1"/>
              <a:t>підпункту</a:t>
            </a:r>
            <a:r>
              <a:rPr lang="ru-RU" dirty="0"/>
              <a:t> 169.1.4 </a:t>
            </a:r>
            <a:r>
              <a:rPr lang="ru-RU" dirty="0" err="1">
                <a:hlinkClick r:id="rId2"/>
              </a:rPr>
              <a:t>Податкового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є особою,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присуджено</a:t>
            </a:r>
            <a:r>
              <a:rPr lang="ru-RU" dirty="0"/>
              <a:t> </a:t>
            </a:r>
            <a:r>
              <a:rPr lang="ru-RU" dirty="0" err="1"/>
              <a:t>довічну</a:t>
            </a:r>
            <a:r>
              <a:rPr lang="ru-RU" dirty="0"/>
              <a:t> </a:t>
            </a:r>
            <a:r>
              <a:rPr lang="ru-RU" dirty="0" err="1"/>
              <a:t>стипендію</a:t>
            </a:r>
            <a:r>
              <a:rPr lang="ru-RU" dirty="0"/>
              <a:t> як </a:t>
            </a:r>
            <a:r>
              <a:rPr lang="ru-RU" dirty="0" err="1"/>
              <a:t>громадянину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зазнав</a:t>
            </a:r>
            <a:r>
              <a:rPr lang="ru-RU" dirty="0"/>
              <a:t> </a:t>
            </a:r>
            <a:r>
              <a:rPr lang="ru-RU" dirty="0" err="1"/>
              <a:t>переслідувань</a:t>
            </a:r>
            <a:r>
              <a:rPr lang="ru-RU" dirty="0"/>
              <a:t> за </a:t>
            </a:r>
            <a:r>
              <a:rPr lang="ru-RU" dirty="0" err="1"/>
              <a:t>правозахисну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журналістів</a:t>
            </a:r>
            <a:r>
              <a:rPr lang="ru-RU" dirty="0"/>
              <a:t>;</a:t>
            </a:r>
          </a:p>
          <a:p>
            <a:r>
              <a:rPr lang="ru-RU" dirty="0"/>
              <a:t>є </a:t>
            </a:r>
            <a:r>
              <a:rPr lang="ru-RU" dirty="0" err="1"/>
              <a:t>учасником</a:t>
            </a:r>
            <a:r>
              <a:rPr lang="ru-RU" dirty="0"/>
              <a:t>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 </a:t>
            </a:r>
            <a:r>
              <a:rPr lang="ru-RU" dirty="0">
                <a:hlinkClick r:id="rId4"/>
              </a:rPr>
              <a:t>Закону </a:t>
            </a:r>
            <a:r>
              <a:rPr lang="ru-RU" dirty="0" err="1">
                <a:hlinkClick r:id="rId4"/>
              </a:rPr>
              <a:t>України</a:t>
            </a:r>
            <a:r>
              <a:rPr lang="ru-RU" dirty="0">
                <a:hlinkClick r:id="rId4"/>
              </a:rPr>
              <a:t> «Про статус </a:t>
            </a:r>
            <a:r>
              <a:rPr lang="ru-RU" dirty="0" err="1">
                <a:hlinkClick r:id="rId4"/>
              </a:rPr>
              <a:t>ветеранів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війни</a:t>
            </a:r>
            <a:r>
              <a:rPr lang="ru-RU" dirty="0">
                <a:hlinkClick r:id="rId4"/>
              </a:rPr>
              <a:t>, </a:t>
            </a:r>
            <a:r>
              <a:rPr lang="ru-RU" dirty="0" err="1">
                <a:hlinkClick r:id="rId4"/>
              </a:rPr>
              <a:t>гарантії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їх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соціального</a:t>
            </a:r>
            <a:r>
              <a:rPr lang="ru-RU" dirty="0">
                <a:hlinkClick r:id="rId4"/>
              </a:rPr>
              <a:t> </a:t>
            </a:r>
            <a:r>
              <a:rPr lang="ru-RU" dirty="0" err="1">
                <a:hlinkClick r:id="rId4"/>
              </a:rPr>
              <a:t>захисту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312800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err="1"/>
              <a:t>Податкова</a:t>
            </a:r>
            <a:r>
              <a:rPr lang="ru-RU" b="1" i="1" dirty="0"/>
              <a:t> </a:t>
            </a:r>
            <a:r>
              <a:rPr lang="ru-RU" b="1" i="1" dirty="0" err="1"/>
              <a:t>соціальна</a:t>
            </a:r>
            <a:r>
              <a:rPr lang="ru-RU" b="1" i="1" dirty="0"/>
              <a:t> </a:t>
            </a:r>
            <a:r>
              <a:rPr lang="ru-RU" b="1" i="1" dirty="0" err="1"/>
              <a:t>пільга</a:t>
            </a:r>
            <a:r>
              <a:rPr lang="ru-RU" b="1" i="1" dirty="0"/>
              <a:t> у </a:t>
            </a:r>
            <a:r>
              <a:rPr lang="ru-RU" b="1" i="1" dirty="0" err="1"/>
              <a:t>розмірі</a:t>
            </a:r>
            <a:r>
              <a:rPr lang="ru-RU" b="1" i="1" dirty="0"/>
              <a:t> 200%, </a:t>
            </a:r>
            <a:r>
              <a:rPr lang="ru-RU" b="1" i="1" dirty="0" err="1"/>
              <a:t>відповідно</a:t>
            </a:r>
            <a:r>
              <a:rPr lang="ru-RU" b="1" i="1" dirty="0"/>
              <a:t> до пункту 169.1.4 </a:t>
            </a:r>
            <a:r>
              <a:rPr lang="ru-RU" b="1" i="1" dirty="0" err="1">
                <a:hlinkClick r:id="rId2"/>
              </a:rPr>
              <a:t>Податкового</a:t>
            </a:r>
            <a:r>
              <a:rPr lang="ru-RU" b="1" i="1" dirty="0">
                <a:hlinkClick r:id="rId2"/>
              </a:rPr>
              <a:t> кодексу </a:t>
            </a:r>
            <a:r>
              <a:rPr lang="ru-RU" b="1" i="1" dirty="0" err="1">
                <a:hlinkClick r:id="rId2"/>
              </a:rPr>
              <a:t>України</a:t>
            </a:r>
            <a:r>
              <a:rPr lang="ru-RU" b="1" i="1" dirty="0"/>
              <a:t> </a:t>
            </a:r>
            <a:r>
              <a:rPr lang="ru-RU" b="1" i="1" dirty="0" err="1"/>
              <a:t>застосовується</a:t>
            </a:r>
            <a:r>
              <a:rPr lang="ru-RU" b="1" i="1" dirty="0"/>
              <a:t> до </a:t>
            </a:r>
            <a:r>
              <a:rPr lang="ru-RU" b="1" i="1" dirty="0" err="1"/>
              <a:t>платників</a:t>
            </a:r>
            <a:r>
              <a:rPr lang="ru-RU" b="1" i="1" dirty="0"/>
              <a:t> </a:t>
            </a:r>
            <a:r>
              <a:rPr lang="ru-RU" b="1" i="1" dirty="0" err="1"/>
              <a:t>податку</a:t>
            </a:r>
            <a:r>
              <a:rPr lang="ru-RU" b="1" i="1" dirty="0"/>
              <a:t> на доходи </a:t>
            </a:r>
            <a:r>
              <a:rPr lang="ru-RU" b="1" i="1" dirty="0" err="1"/>
              <a:t>фізичних</a:t>
            </a:r>
            <a:r>
              <a:rPr lang="ru-RU" b="1" i="1" dirty="0"/>
              <a:t> </a:t>
            </a:r>
            <a:r>
              <a:rPr lang="ru-RU" b="1" i="1" dirty="0" err="1"/>
              <a:t>осіб</a:t>
            </a:r>
            <a:r>
              <a:rPr lang="ru-RU" b="1" i="1" dirty="0"/>
              <a:t> </a:t>
            </a:r>
            <a:r>
              <a:rPr lang="ru-RU" b="1" i="1" dirty="0" err="1"/>
              <a:t>які</a:t>
            </a:r>
            <a:r>
              <a:rPr lang="ru-RU" b="1" i="1" dirty="0"/>
              <a:t> є:</a:t>
            </a:r>
            <a:endParaRPr lang="ru-RU" dirty="0"/>
          </a:p>
          <a:p>
            <a:r>
              <a:rPr lang="ru-RU" dirty="0" err="1"/>
              <a:t>Героєм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Героєм</a:t>
            </a:r>
            <a:r>
              <a:rPr lang="ru-RU" dirty="0"/>
              <a:t> </a:t>
            </a:r>
            <a:r>
              <a:rPr lang="ru-RU" dirty="0" err="1"/>
              <a:t>Радянського</a:t>
            </a:r>
            <a:r>
              <a:rPr lang="ru-RU" dirty="0"/>
              <a:t> Союзу, </a:t>
            </a:r>
            <a:r>
              <a:rPr lang="ru-RU" dirty="0" err="1"/>
              <a:t>Героєм</a:t>
            </a:r>
            <a:r>
              <a:rPr lang="ru-RU" dirty="0"/>
              <a:t> </a:t>
            </a:r>
            <a:r>
              <a:rPr lang="ru-RU" dirty="0" err="1"/>
              <a:t>Соціалістичної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повним</a:t>
            </a:r>
            <a:r>
              <a:rPr lang="ru-RU" dirty="0"/>
              <a:t> кавалером ордена </a:t>
            </a:r>
            <a:r>
              <a:rPr lang="ru-RU" dirty="0" err="1"/>
              <a:t>Слави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ордена </a:t>
            </a:r>
            <a:r>
              <a:rPr lang="ru-RU" dirty="0" err="1"/>
              <a:t>Трудової</a:t>
            </a:r>
            <a:r>
              <a:rPr lang="ru-RU" dirty="0"/>
              <a:t> </a:t>
            </a:r>
            <a:r>
              <a:rPr lang="ru-RU" dirty="0" err="1"/>
              <a:t>Слави</a:t>
            </a:r>
            <a:r>
              <a:rPr lang="ru-RU" dirty="0"/>
              <a:t>, особою, </a:t>
            </a:r>
            <a:r>
              <a:rPr lang="ru-RU" dirty="0" err="1"/>
              <a:t>нагородженою</a:t>
            </a:r>
            <a:r>
              <a:rPr lang="ru-RU" dirty="0"/>
              <a:t> </a:t>
            </a:r>
            <a:r>
              <a:rPr lang="ru-RU" dirty="0" err="1"/>
              <a:t>чотирма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медалями «За </a:t>
            </a:r>
            <a:r>
              <a:rPr lang="ru-RU" dirty="0" err="1"/>
              <a:t>відвагу</a:t>
            </a:r>
            <a:r>
              <a:rPr lang="ru-RU" dirty="0"/>
              <a:t>»;</a:t>
            </a:r>
          </a:p>
          <a:p>
            <a:r>
              <a:rPr lang="ru-RU" dirty="0" err="1"/>
              <a:t>учасником</a:t>
            </a:r>
            <a:r>
              <a:rPr lang="ru-RU" dirty="0"/>
              <a:t>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особою, яка у той час </a:t>
            </a:r>
            <a:r>
              <a:rPr lang="ru-RU" dirty="0" err="1"/>
              <a:t>працювала</a:t>
            </a:r>
            <a:r>
              <a:rPr lang="ru-RU" dirty="0"/>
              <a:t> в </a:t>
            </a:r>
            <a:r>
              <a:rPr lang="ru-RU" dirty="0" err="1"/>
              <a:t>тилу</a:t>
            </a:r>
            <a:r>
              <a:rPr lang="ru-RU" dirty="0"/>
              <a:t>, та особою з </a:t>
            </a:r>
            <a:r>
              <a:rPr lang="ru-RU" dirty="0" err="1"/>
              <a:t>інвалідністю</a:t>
            </a:r>
            <a:r>
              <a:rPr lang="ru-RU" dirty="0"/>
              <a:t> І </a:t>
            </a:r>
            <a:r>
              <a:rPr lang="ru-RU" dirty="0" err="1"/>
              <a:t>і</a:t>
            </a:r>
            <a:r>
              <a:rPr lang="ru-RU" dirty="0"/>
              <a:t> ІІ </a:t>
            </a:r>
            <a:r>
              <a:rPr lang="ru-RU" dirty="0" err="1"/>
              <a:t>групи</a:t>
            </a:r>
            <a:r>
              <a:rPr lang="ru-RU" dirty="0"/>
              <a:t>, з числа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, на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 </a:t>
            </a:r>
            <a:r>
              <a:rPr lang="ru-RU" dirty="0">
                <a:hlinkClick r:id="rId3"/>
              </a:rPr>
              <a:t>Закону </a:t>
            </a:r>
            <a:r>
              <a:rPr lang="ru-RU" dirty="0" err="1">
                <a:hlinkClick r:id="rId3"/>
              </a:rPr>
              <a:t>України</a:t>
            </a:r>
            <a:r>
              <a:rPr lang="ru-RU" dirty="0">
                <a:hlinkClick r:id="rId3"/>
              </a:rPr>
              <a:t> «Про статус </a:t>
            </a:r>
            <a:r>
              <a:rPr lang="ru-RU" dirty="0" err="1">
                <a:hlinkClick r:id="rId3"/>
              </a:rPr>
              <a:t>ветеранів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війни</a:t>
            </a:r>
            <a:r>
              <a:rPr lang="ru-RU" dirty="0">
                <a:hlinkClick r:id="rId3"/>
              </a:rPr>
              <a:t>, </a:t>
            </a:r>
            <a:r>
              <a:rPr lang="ru-RU" dirty="0" err="1">
                <a:hlinkClick r:id="rId3"/>
              </a:rPr>
              <a:t>гарантії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їх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соціального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захисту</a:t>
            </a:r>
            <a:r>
              <a:rPr lang="ru-RU" dirty="0">
                <a:hlinkClick r:id="rId3"/>
              </a:rPr>
              <a:t>»</a:t>
            </a:r>
            <a:r>
              <a:rPr lang="ru-RU" dirty="0"/>
              <a:t>;</a:t>
            </a:r>
          </a:p>
          <a:p>
            <a:r>
              <a:rPr lang="ru-RU" dirty="0" err="1"/>
              <a:t>колишнім</a:t>
            </a:r>
            <a:r>
              <a:rPr lang="ru-RU" dirty="0"/>
              <a:t> </a:t>
            </a:r>
            <a:r>
              <a:rPr lang="ru-RU" dirty="0" err="1"/>
              <a:t>в’язнем</a:t>
            </a:r>
            <a:r>
              <a:rPr lang="ru-RU" dirty="0"/>
              <a:t> </a:t>
            </a:r>
            <a:r>
              <a:rPr lang="ru-RU" dirty="0" err="1"/>
              <a:t>концтаборів</a:t>
            </a:r>
            <a:r>
              <a:rPr lang="ru-RU" dirty="0"/>
              <a:t>, гетто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примусового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особою, </a:t>
            </a:r>
            <a:r>
              <a:rPr lang="ru-RU" dirty="0" err="1"/>
              <a:t>визнаною</a:t>
            </a:r>
            <a:r>
              <a:rPr lang="ru-RU" dirty="0"/>
              <a:t> </a:t>
            </a:r>
            <a:r>
              <a:rPr lang="ru-RU" dirty="0" err="1"/>
              <a:t>репресованою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реабілітованою</a:t>
            </a:r>
            <a:r>
              <a:rPr lang="ru-RU" dirty="0"/>
              <a:t>.</a:t>
            </a:r>
          </a:p>
          <a:p>
            <a:r>
              <a:rPr lang="ru-RU" dirty="0"/>
              <a:t>особою, яка </a:t>
            </a:r>
            <a:r>
              <a:rPr lang="ru-RU" dirty="0" err="1"/>
              <a:t>була</a:t>
            </a:r>
            <a:r>
              <a:rPr lang="ru-RU" dirty="0"/>
              <a:t> насильно </a:t>
            </a:r>
            <a:r>
              <a:rPr lang="ru-RU" dirty="0" err="1"/>
              <a:t>вивезена</a:t>
            </a:r>
            <a:r>
              <a:rPr lang="ru-RU" dirty="0"/>
              <a:t> з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колишнього</a:t>
            </a:r>
            <a:r>
              <a:rPr lang="ru-RU" dirty="0"/>
              <a:t> СРСР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на </a:t>
            </a:r>
            <a:r>
              <a:rPr lang="ru-RU" dirty="0" err="1"/>
              <a:t>територію</a:t>
            </a:r>
            <a:r>
              <a:rPr lang="ru-RU" dirty="0"/>
              <a:t> держав,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перебували</a:t>
            </a:r>
            <a:r>
              <a:rPr lang="ru-RU" dirty="0"/>
              <a:t> у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з </a:t>
            </a:r>
            <a:r>
              <a:rPr lang="ru-RU" dirty="0" err="1"/>
              <a:t>колишнім</a:t>
            </a:r>
            <a:r>
              <a:rPr lang="ru-RU" dirty="0"/>
              <a:t> СРСР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окуповані</a:t>
            </a:r>
            <a:r>
              <a:rPr lang="ru-RU" dirty="0"/>
              <a:t> </a:t>
            </a:r>
            <a:r>
              <a:rPr lang="ru-RU" dirty="0" err="1"/>
              <a:t>фашистською</a:t>
            </a:r>
            <a:r>
              <a:rPr lang="ru-RU" dirty="0"/>
              <a:t> </a:t>
            </a:r>
            <a:r>
              <a:rPr lang="ru-RU" dirty="0" err="1"/>
              <a:t>Німеччиною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союзниками;</a:t>
            </a:r>
          </a:p>
          <a:p>
            <a:r>
              <a:rPr lang="ru-RU" dirty="0"/>
              <a:t>особою, яка </a:t>
            </a:r>
            <a:r>
              <a:rPr lang="ru-RU" dirty="0" err="1"/>
              <a:t>перебувала</a:t>
            </a:r>
            <a:r>
              <a:rPr lang="ru-RU" dirty="0"/>
              <a:t> на </a:t>
            </a:r>
            <a:r>
              <a:rPr lang="ru-RU" dirty="0" err="1"/>
              <a:t>блокадній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колишнього</a:t>
            </a:r>
            <a:r>
              <a:rPr lang="ru-RU" dirty="0"/>
              <a:t> </a:t>
            </a:r>
            <a:r>
              <a:rPr lang="ru-RU" dirty="0" err="1"/>
              <a:t>Ленінграда</a:t>
            </a:r>
            <a:r>
              <a:rPr lang="ru-RU" dirty="0"/>
              <a:t> (Санкт-Петербург, </a:t>
            </a:r>
            <a:r>
              <a:rPr lang="ru-RU" dirty="0" err="1"/>
              <a:t>Російська</a:t>
            </a:r>
            <a:r>
              <a:rPr lang="ru-RU" dirty="0"/>
              <a:t> </a:t>
            </a:r>
            <a:r>
              <a:rPr lang="ru-RU" dirty="0" err="1"/>
              <a:t>Федерація</a:t>
            </a:r>
            <a:r>
              <a:rPr lang="ru-RU" dirty="0"/>
              <a:t>) у </a:t>
            </a:r>
            <a:r>
              <a:rPr lang="ru-RU" dirty="0" err="1"/>
              <a:t>період</a:t>
            </a:r>
            <a:r>
              <a:rPr lang="ru-RU" dirty="0"/>
              <a:t> з 8 </a:t>
            </a:r>
            <a:r>
              <a:rPr lang="ru-RU" dirty="0" err="1"/>
              <a:t>вересня</a:t>
            </a:r>
            <a:r>
              <a:rPr lang="ru-RU" dirty="0"/>
              <a:t> 1941 року по 27 </a:t>
            </a:r>
            <a:r>
              <a:rPr lang="ru-RU" dirty="0" err="1"/>
              <a:t>січня</a:t>
            </a:r>
            <a:r>
              <a:rPr lang="ru-RU" dirty="0"/>
              <a:t> 1944 року.</a:t>
            </a:r>
          </a:p>
        </p:txBody>
      </p:sp>
    </p:spTree>
    <p:extLst>
      <p:ext uri="{BB962C8B-B14F-4D97-AF65-F5344CB8AC3E}">
        <p14:creationId xmlns:p14="http://schemas.microsoft.com/office/powerpoint/2010/main" val="1017746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b="1" i="1" dirty="0" err="1"/>
              <a:t>Податкова</a:t>
            </a:r>
            <a:r>
              <a:rPr lang="ru-RU" b="1" i="1" dirty="0"/>
              <a:t> </a:t>
            </a:r>
            <a:r>
              <a:rPr lang="ru-RU" b="1" i="1" dirty="0" err="1"/>
              <a:t>соціальна</a:t>
            </a:r>
            <a:r>
              <a:rPr lang="ru-RU" b="1" i="1" dirty="0"/>
              <a:t> </a:t>
            </a:r>
            <a:r>
              <a:rPr lang="ru-RU" b="1" i="1" dirty="0" err="1"/>
              <a:t>пільга</a:t>
            </a:r>
            <a:r>
              <a:rPr lang="ru-RU" b="1" i="1" dirty="0"/>
              <a:t> не </a:t>
            </a:r>
            <a:r>
              <a:rPr lang="ru-RU" b="1" i="1" dirty="0" err="1"/>
              <a:t>може</a:t>
            </a:r>
            <a:r>
              <a:rPr lang="ru-RU" b="1" i="1" dirty="0"/>
              <a:t> бути </a:t>
            </a:r>
            <a:r>
              <a:rPr lang="ru-RU" b="1" i="1" dirty="0" err="1"/>
              <a:t>застосована</a:t>
            </a:r>
            <a:r>
              <a:rPr lang="ru-RU" b="1" i="1" dirty="0"/>
              <a:t> до:</a:t>
            </a:r>
            <a:endParaRPr lang="ru-RU" dirty="0"/>
          </a:p>
          <a:p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заробітна</a:t>
            </a:r>
            <a:r>
              <a:rPr lang="ru-RU" dirty="0"/>
              <a:t> плата;</a:t>
            </a:r>
          </a:p>
          <a:p>
            <a:r>
              <a:rPr lang="ru-RU" dirty="0" err="1"/>
              <a:t>заробітної</a:t>
            </a:r>
            <a:r>
              <a:rPr lang="ru-RU" dirty="0"/>
              <a:t> плати, яку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звітного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отримує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 доходами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стипендії</a:t>
            </a:r>
            <a:r>
              <a:rPr lang="ru-RU" dirty="0"/>
              <a:t>, грошового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(</a:t>
            </a:r>
            <a:r>
              <a:rPr lang="ru-RU" dirty="0" err="1"/>
              <a:t>речового</a:t>
            </a:r>
            <a:r>
              <a:rPr lang="ru-RU" dirty="0"/>
              <a:t>)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, </a:t>
            </a:r>
            <a:r>
              <a:rPr lang="ru-RU" dirty="0" err="1"/>
              <a:t>студентів</a:t>
            </a:r>
            <a:r>
              <a:rPr lang="ru-RU" dirty="0"/>
              <a:t>, </a:t>
            </a:r>
            <a:r>
              <a:rPr lang="ru-RU" dirty="0" err="1"/>
              <a:t>аспірантів</a:t>
            </a:r>
            <a:r>
              <a:rPr lang="ru-RU" dirty="0"/>
              <a:t>, </a:t>
            </a:r>
            <a:r>
              <a:rPr lang="ru-RU" dirty="0" err="1"/>
              <a:t>ординаторів</a:t>
            </a:r>
            <a:r>
              <a:rPr lang="ru-RU" dirty="0"/>
              <a:t>, </a:t>
            </a:r>
            <a:r>
              <a:rPr lang="ru-RU" dirty="0" err="1"/>
              <a:t>ад’юнктів</a:t>
            </a:r>
            <a:r>
              <a:rPr lang="ru-RU" dirty="0"/>
              <a:t>, </a:t>
            </a:r>
            <a:r>
              <a:rPr lang="ru-RU" dirty="0" err="1"/>
              <a:t>військовослужбовців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виплачуються</a:t>
            </a:r>
            <a:r>
              <a:rPr lang="ru-RU" dirty="0"/>
              <a:t> з бюджету;</a:t>
            </a:r>
          </a:p>
          <a:p>
            <a:r>
              <a:rPr lang="ru-RU" dirty="0"/>
              <a:t>доходу </a:t>
            </a:r>
            <a:r>
              <a:rPr lang="ru-RU" dirty="0" err="1"/>
              <a:t>самозайнятої</a:t>
            </a:r>
            <a:r>
              <a:rPr lang="ru-RU" dirty="0"/>
              <a:t> особи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провадження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r>
              <a:rPr lang="ru-RU" dirty="0"/>
              <a:t>для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службовців</a:t>
            </a:r>
            <a:r>
              <a:rPr lang="ru-RU" dirty="0"/>
              <a:t> </a:t>
            </a:r>
            <a:r>
              <a:rPr lang="ru-RU" dirty="0" err="1"/>
              <a:t>пільга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та до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нарахування</a:t>
            </a:r>
            <a:r>
              <a:rPr lang="ru-RU" dirty="0"/>
              <a:t> таких </a:t>
            </a:r>
            <a:r>
              <a:rPr lang="ru-RU" dirty="0" err="1"/>
              <a:t>доходів</a:t>
            </a:r>
            <a:r>
              <a:rPr lang="ru-RU" dirty="0"/>
              <a:t> без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заяв</a:t>
            </a:r>
            <a:r>
              <a:rPr lang="ru-RU" dirty="0"/>
              <a:t>, але з </a:t>
            </a:r>
            <a:r>
              <a:rPr lang="ru-RU" dirty="0" err="1"/>
              <a:t>поданням</a:t>
            </a:r>
            <a:r>
              <a:rPr lang="ru-RU" dirty="0"/>
              <a:t> </a:t>
            </a:r>
            <a:r>
              <a:rPr lang="ru-RU" dirty="0" err="1"/>
              <a:t>підтверджуючих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для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9005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1039866"/>
            <a:ext cx="10515599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err="1">
                <a:latin typeface="+mn-lt"/>
              </a:rPr>
              <a:t>Якщо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платник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податку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порушує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вищевказані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норми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податкового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законодавства</a:t>
            </a:r>
            <a:r>
              <a:rPr lang="ru-RU" altLang="ru-RU" dirty="0">
                <a:latin typeface="+mn-lt"/>
              </a:rPr>
              <a:t>, </a:t>
            </a:r>
            <a:r>
              <a:rPr lang="ru-RU" altLang="ru-RU" dirty="0" err="1">
                <a:latin typeface="+mn-lt"/>
              </a:rPr>
              <a:t>він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втрачає</a:t>
            </a:r>
            <a:r>
              <a:rPr lang="ru-RU" altLang="ru-RU" dirty="0">
                <a:latin typeface="+mn-lt"/>
              </a:rPr>
              <a:t> право на </a:t>
            </a:r>
            <a:r>
              <a:rPr lang="ru-RU" altLang="ru-RU" dirty="0" err="1">
                <a:latin typeface="+mn-lt"/>
              </a:rPr>
              <a:t>отримання</a:t>
            </a:r>
            <a:r>
              <a:rPr lang="ru-RU" altLang="ru-RU" dirty="0">
                <a:latin typeface="+mn-lt"/>
              </a:rPr>
              <a:t> ПСП за </a:t>
            </a:r>
            <a:r>
              <a:rPr lang="ru-RU" altLang="ru-RU" dirty="0" err="1">
                <a:latin typeface="+mn-lt"/>
              </a:rPr>
              <a:t>всіма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місцями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отримання</a:t>
            </a:r>
            <a:r>
              <a:rPr lang="ru-RU" altLang="ru-RU" dirty="0">
                <a:latin typeface="+mn-lt"/>
              </a:rPr>
              <a:t> доходу, </a:t>
            </a:r>
            <a:r>
              <a:rPr lang="ru-RU" altLang="ru-RU" dirty="0" err="1">
                <a:latin typeface="+mn-lt"/>
              </a:rPr>
              <a:t>починаючи</a:t>
            </a:r>
            <a:r>
              <a:rPr lang="ru-RU" altLang="ru-RU" dirty="0">
                <a:latin typeface="+mn-lt"/>
              </a:rPr>
              <a:t> з </a:t>
            </a:r>
            <a:r>
              <a:rPr lang="ru-RU" altLang="ru-RU" dirty="0" err="1">
                <a:latin typeface="+mn-lt"/>
              </a:rPr>
              <a:t>місяця</a:t>
            </a:r>
            <a:r>
              <a:rPr lang="ru-RU" altLang="ru-RU" dirty="0">
                <a:latin typeface="+mn-lt"/>
              </a:rPr>
              <a:t>, в </a:t>
            </a:r>
            <a:r>
              <a:rPr lang="ru-RU" altLang="ru-RU" dirty="0" err="1">
                <a:latin typeface="+mn-lt"/>
              </a:rPr>
              <a:t>якому</a:t>
            </a:r>
            <a:r>
              <a:rPr lang="ru-RU" altLang="ru-RU" dirty="0">
                <a:latin typeface="+mn-lt"/>
              </a:rPr>
              <a:t> мало </a:t>
            </a:r>
            <a:r>
              <a:rPr lang="ru-RU" altLang="ru-RU" dirty="0" err="1">
                <a:latin typeface="+mn-lt"/>
              </a:rPr>
              <a:t>місце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таке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порушення</a:t>
            </a:r>
            <a:r>
              <a:rPr lang="ru-RU" altLang="ru-RU" dirty="0">
                <a:latin typeface="+mn-lt"/>
              </a:rPr>
              <a:t>, та </a:t>
            </a:r>
            <a:r>
              <a:rPr lang="ru-RU" altLang="ru-RU" dirty="0" err="1">
                <a:latin typeface="+mn-lt"/>
              </a:rPr>
              <a:t>закінчуючи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місяцем</a:t>
            </a:r>
            <a:r>
              <a:rPr lang="ru-RU" altLang="ru-RU" dirty="0">
                <a:latin typeface="+mn-lt"/>
              </a:rPr>
              <a:t>, в </a:t>
            </a:r>
            <a:r>
              <a:rPr lang="ru-RU" altLang="ru-RU" dirty="0" err="1">
                <a:latin typeface="+mn-lt"/>
              </a:rPr>
              <a:t>якому</a:t>
            </a:r>
            <a:r>
              <a:rPr lang="ru-RU" altLang="ru-RU" dirty="0">
                <a:latin typeface="+mn-lt"/>
              </a:rPr>
              <a:t> право на </a:t>
            </a:r>
            <a:r>
              <a:rPr lang="ru-RU" altLang="ru-RU" dirty="0" err="1">
                <a:latin typeface="+mn-lt"/>
              </a:rPr>
              <a:t>застосування</a:t>
            </a:r>
            <a:r>
              <a:rPr lang="ru-RU" altLang="ru-RU" dirty="0">
                <a:latin typeface="+mn-lt"/>
              </a:rPr>
              <a:t> ПСП </a:t>
            </a:r>
            <a:r>
              <a:rPr lang="ru-RU" altLang="ru-RU" dirty="0" err="1">
                <a:latin typeface="+mn-lt"/>
              </a:rPr>
              <a:t>відновлюється</a:t>
            </a:r>
            <a:r>
              <a:rPr lang="ru-RU" altLang="ru-RU" dirty="0">
                <a:latin typeface="+mn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latin typeface="+mn-lt"/>
              </a:rPr>
              <a:t>Як </a:t>
            </a:r>
            <a:r>
              <a:rPr lang="ru-RU" altLang="ru-RU" b="1" dirty="0" err="1">
                <a:latin typeface="+mn-lt"/>
              </a:rPr>
              <a:t>відновити</a:t>
            </a:r>
            <a:r>
              <a:rPr lang="ru-RU" altLang="ru-RU" b="1" dirty="0">
                <a:latin typeface="+mn-lt"/>
              </a:rPr>
              <a:t> </a:t>
            </a:r>
            <a:r>
              <a:rPr lang="ru-RU" altLang="ru-RU" b="1" dirty="0" err="1">
                <a:latin typeface="+mn-lt"/>
              </a:rPr>
              <a:t>податкову</a:t>
            </a:r>
            <a:r>
              <a:rPr lang="ru-RU" altLang="ru-RU" b="1" dirty="0">
                <a:latin typeface="+mn-lt"/>
              </a:rPr>
              <a:t> </a:t>
            </a:r>
            <a:r>
              <a:rPr lang="ru-RU" altLang="ru-RU" b="1" dirty="0" err="1">
                <a:latin typeface="+mn-lt"/>
              </a:rPr>
              <a:t>соціальну</a:t>
            </a:r>
            <a:r>
              <a:rPr lang="ru-RU" altLang="ru-RU" b="1" dirty="0">
                <a:latin typeface="+mn-lt"/>
              </a:rPr>
              <a:t> </a:t>
            </a:r>
            <a:r>
              <a:rPr lang="ru-RU" altLang="ru-RU" b="1" dirty="0" err="1">
                <a:latin typeface="+mn-lt"/>
              </a:rPr>
              <a:t>пільгу</a:t>
            </a:r>
            <a:r>
              <a:rPr lang="ru-RU" altLang="ru-RU" b="1" dirty="0">
                <a:latin typeface="+mn-lt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err="1">
                <a:latin typeface="+mn-lt"/>
              </a:rPr>
              <a:t>Платник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податку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може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відновити</a:t>
            </a:r>
            <a:r>
              <a:rPr lang="ru-RU" altLang="ru-RU" dirty="0">
                <a:latin typeface="+mn-lt"/>
              </a:rPr>
              <a:t> право на </a:t>
            </a:r>
            <a:r>
              <a:rPr lang="ru-RU" altLang="ru-RU" dirty="0" err="1">
                <a:latin typeface="+mn-lt"/>
              </a:rPr>
              <a:t>застосування</a:t>
            </a:r>
            <a:r>
              <a:rPr lang="ru-RU" altLang="ru-RU" dirty="0">
                <a:latin typeface="+mn-lt"/>
              </a:rPr>
              <a:t> ПСП, </a:t>
            </a:r>
            <a:r>
              <a:rPr lang="ru-RU" altLang="ru-RU" dirty="0" err="1">
                <a:latin typeface="+mn-lt"/>
              </a:rPr>
              <a:t>якщо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він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подасть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всім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роботодавцям</a:t>
            </a:r>
            <a:r>
              <a:rPr lang="ru-RU" altLang="ru-RU" dirty="0">
                <a:latin typeface="+mn-lt"/>
              </a:rPr>
              <a:t> заяви про </a:t>
            </a:r>
            <a:r>
              <a:rPr lang="ru-RU" altLang="ru-RU" dirty="0" err="1">
                <a:latin typeface="+mn-lt"/>
              </a:rPr>
              <a:t>відмову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від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такої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пільги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із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зазначенням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місяця</a:t>
            </a:r>
            <a:r>
              <a:rPr lang="ru-RU" altLang="ru-RU" dirty="0">
                <a:latin typeface="+mn-lt"/>
              </a:rPr>
              <a:t>, коли </a:t>
            </a:r>
            <a:r>
              <a:rPr lang="ru-RU" altLang="ru-RU" dirty="0" err="1">
                <a:latin typeface="+mn-lt"/>
              </a:rPr>
              <a:t>відбулося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таке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порушення</a:t>
            </a:r>
            <a:r>
              <a:rPr lang="ru-RU" altLang="ru-RU" dirty="0">
                <a:latin typeface="+mn-lt"/>
              </a:rPr>
              <a:t>. На </a:t>
            </a:r>
            <a:r>
              <a:rPr lang="ru-RU" altLang="ru-RU" dirty="0" err="1">
                <a:latin typeface="+mn-lt"/>
              </a:rPr>
              <a:t>підставі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такої</a:t>
            </a:r>
            <a:r>
              <a:rPr lang="ru-RU" altLang="ru-RU" dirty="0">
                <a:latin typeface="+mn-lt"/>
              </a:rPr>
              <a:t> заяви </a:t>
            </a:r>
            <a:r>
              <a:rPr lang="ru-RU" altLang="ru-RU" dirty="0" err="1">
                <a:latin typeface="+mn-lt"/>
              </a:rPr>
              <a:t>кожен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роботодавець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нараховує</a:t>
            </a:r>
            <a:r>
              <a:rPr lang="ru-RU" altLang="ru-RU" dirty="0">
                <a:latin typeface="+mn-lt"/>
              </a:rPr>
              <a:t> і </a:t>
            </a:r>
            <a:r>
              <a:rPr lang="ru-RU" altLang="ru-RU" dirty="0" err="1">
                <a:latin typeface="+mn-lt"/>
              </a:rPr>
              <a:t>утримує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відповідну</a:t>
            </a:r>
            <a:r>
              <a:rPr lang="ru-RU" altLang="ru-RU" dirty="0">
                <a:latin typeface="+mn-lt"/>
              </a:rPr>
              <a:t> суму </a:t>
            </a:r>
            <a:r>
              <a:rPr lang="ru-RU" altLang="ru-RU" dirty="0" err="1">
                <a:latin typeface="+mn-lt"/>
              </a:rPr>
              <a:t>недоплаченого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податку</a:t>
            </a:r>
            <a:r>
              <a:rPr lang="ru-RU" altLang="ru-RU" dirty="0">
                <a:latin typeface="+mn-lt"/>
              </a:rPr>
              <a:t> та штраф у </a:t>
            </a:r>
            <a:r>
              <a:rPr lang="ru-RU" altLang="ru-RU" dirty="0" err="1">
                <a:latin typeface="+mn-lt"/>
              </a:rPr>
              <a:t>розмірі</a:t>
            </a:r>
            <a:r>
              <a:rPr lang="ru-RU" altLang="ru-RU" dirty="0">
                <a:latin typeface="+mn-lt"/>
              </a:rPr>
              <a:t> 100 </a:t>
            </a:r>
            <a:r>
              <a:rPr lang="ru-RU" altLang="ru-RU" dirty="0" err="1">
                <a:latin typeface="+mn-lt"/>
              </a:rPr>
              <a:t>відсотків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суми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цієї</a:t>
            </a:r>
            <a:r>
              <a:rPr lang="ru-RU" altLang="ru-RU" dirty="0">
                <a:latin typeface="+mn-lt"/>
              </a:rPr>
              <a:t> недоплати.  </a:t>
            </a:r>
            <a:r>
              <a:rPr lang="ru-RU" altLang="ru-RU" dirty="0" err="1">
                <a:latin typeface="+mn-lt"/>
              </a:rPr>
              <a:t>Ця</a:t>
            </a:r>
            <a:r>
              <a:rPr lang="ru-RU" altLang="ru-RU" dirty="0">
                <a:latin typeface="+mn-lt"/>
              </a:rPr>
              <a:t> сума </a:t>
            </a:r>
            <a:r>
              <a:rPr lang="ru-RU" altLang="ru-RU" dirty="0" err="1">
                <a:latin typeface="+mn-lt"/>
              </a:rPr>
              <a:t>погашається</a:t>
            </a:r>
            <a:r>
              <a:rPr lang="ru-RU" altLang="ru-RU" dirty="0">
                <a:latin typeface="+mn-lt"/>
              </a:rPr>
              <a:t> за </a:t>
            </a:r>
            <a:r>
              <a:rPr lang="ru-RU" altLang="ru-RU" dirty="0" err="1">
                <a:latin typeface="+mn-lt"/>
              </a:rPr>
              <a:t>рахунок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найближчої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зарплати</a:t>
            </a:r>
            <a:r>
              <a:rPr lang="ru-RU" altLang="ru-RU" dirty="0">
                <a:latin typeface="+mn-lt"/>
              </a:rPr>
              <a:t>, а у </a:t>
            </a:r>
            <a:r>
              <a:rPr lang="ru-RU" altLang="ru-RU" dirty="0" err="1">
                <a:latin typeface="+mn-lt"/>
              </a:rPr>
              <a:t>разі</a:t>
            </a:r>
            <a:r>
              <a:rPr lang="ru-RU" altLang="ru-RU" dirty="0">
                <a:latin typeface="+mn-lt"/>
              </a:rPr>
              <a:t>, коли </a:t>
            </a:r>
            <a:r>
              <a:rPr lang="ru-RU" altLang="ru-RU" dirty="0" err="1">
                <a:latin typeface="+mn-lt"/>
              </a:rPr>
              <a:t>її</a:t>
            </a:r>
            <a:r>
              <a:rPr lang="ru-RU" altLang="ru-RU" dirty="0">
                <a:latin typeface="+mn-lt"/>
              </a:rPr>
              <a:t>  </a:t>
            </a:r>
            <a:r>
              <a:rPr lang="ru-RU" altLang="ru-RU" dirty="0" err="1">
                <a:latin typeface="+mn-lt"/>
              </a:rPr>
              <a:t>недостатньо</a:t>
            </a:r>
            <a:r>
              <a:rPr lang="ru-RU" altLang="ru-RU" dirty="0">
                <a:latin typeface="+mn-lt"/>
              </a:rPr>
              <a:t> – з </a:t>
            </a:r>
            <a:r>
              <a:rPr lang="ru-RU" altLang="ru-RU" dirty="0" err="1">
                <a:latin typeface="+mn-lt"/>
              </a:rPr>
              <a:t>наступної</a:t>
            </a:r>
            <a:r>
              <a:rPr lang="ru-RU" altLang="ru-RU" dirty="0">
                <a:latin typeface="+mn-lt"/>
              </a:rPr>
              <a:t>. Право на </a:t>
            </a:r>
            <a:r>
              <a:rPr lang="ru-RU" altLang="ru-RU" dirty="0" err="1">
                <a:latin typeface="+mn-lt"/>
              </a:rPr>
              <a:t>застосування</a:t>
            </a:r>
            <a:r>
              <a:rPr lang="ru-RU" altLang="ru-RU" dirty="0">
                <a:latin typeface="+mn-lt"/>
              </a:rPr>
              <a:t> ПСП </a:t>
            </a:r>
            <a:r>
              <a:rPr lang="ru-RU" altLang="ru-RU" dirty="0" err="1">
                <a:latin typeface="+mn-lt"/>
              </a:rPr>
              <a:t>відновлюється</a:t>
            </a:r>
            <a:r>
              <a:rPr lang="ru-RU" altLang="ru-RU" dirty="0">
                <a:latin typeface="+mn-lt"/>
              </a:rPr>
              <a:t> з </a:t>
            </a:r>
            <a:r>
              <a:rPr lang="ru-RU" altLang="ru-RU" dirty="0" err="1">
                <a:latin typeface="+mn-lt"/>
              </a:rPr>
              <a:t>місяця</a:t>
            </a:r>
            <a:r>
              <a:rPr lang="ru-RU" altLang="ru-RU" dirty="0">
                <a:latin typeface="+mn-lt"/>
              </a:rPr>
              <a:t>, </a:t>
            </a:r>
            <a:r>
              <a:rPr lang="ru-RU" altLang="ru-RU" dirty="0" err="1">
                <a:latin typeface="+mn-lt"/>
              </a:rPr>
              <a:t>що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настає</a:t>
            </a:r>
            <a:r>
              <a:rPr lang="ru-RU" altLang="ru-RU" dirty="0">
                <a:latin typeface="+mn-lt"/>
              </a:rPr>
              <a:t> за </a:t>
            </a:r>
            <a:r>
              <a:rPr lang="ru-RU" altLang="ru-RU" dirty="0" err="1">
                <a:latin typeface="+mn-lt"/>
              </a:rPr>
              <a:t>місяцем</a:t>
            </a:r>
            <a:r>
              <a:rPr lang="ru-RU" altLang="ru-RU" dirty="0">
                <a:latin typeface="+mn-lt"/>
              </a:rPr>
              <a:t>, в </a:t>
            </a:r>
            <a:r>
              <a:rPr lang="ru-RU" altLang="ru-RU" dirty="0" err="1">
                <a:latin typeface="+mn-lt"/>
              </a:rPr>
              <a:t>якому</a:t>
            </a:r>
            <a:r>
              <a:rPr lang="ru-RU" altLang="ru-RU" dirty="0">
                <a:latin typeface="+mn-lt"/>
              </a:rPr>
              <a:t> сума </a:t>
            </a:r>
            <a:r>
              <a:rPr lang="ru-RU" altLang="ru-RU" dirty="0" err="1">
                <a:latin typeface="+mn-lt"/>
              </a:rPr>
              <a:t>такої</a:t>
            </a:r>
            <a:r>
              <a:rPr lang="ru-RU" altLang="ru-RU" dirty="0">
                <a:latin typeface="+mn-lt"/>
              </a:rPr>
              <a:t> недоплати та штраф </a:t>
            </a:r>
            <a:r>
              <a:rPr lang="ru-RU" altLang="ru-RU" dirty="0" err="1">
                <a:latin typeface="+mn-lt"/>
              </a:rPr>
              <a:t>були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повністю</a:t>
            </a:r>
            <a:r>
              <a:rPr lang="ru-RU" altLang="ru-RU" dirty="0">
                <a:latin typeface="+mn-lt"/>
              </a:rPr>
              <a:t> </a:t>
            </a:r>
            <a:r>
              <a:rPr lang="ru-RU" altLang="ru-RU" dirty="0" err="1">
                <a:latin typeface="+mn-lt"/>
              </a:rPr>
              <a:t>сплачені</a:t>
            </a:r>
            <a:r>
              <a:rPr lang="ru-RU" altLang="ru-RU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6293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1333824"/>
            <a:ext cx="10515599" cy="412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податкових</a:t>
            </a:r>
            <a:r>
              <a:rPr lang="ru-RU" dirty="0"/>
              <a:t> </a:t>
            </a:r>
            <a:r>
              <a:rPr lang="ru-RU" dirty="0" err="1"/>
              <a:t>пільг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застосовувати</a:t>
            </a:r>
            <a:endParaRPr lang="ru-RU" dirty="0"/>
          </a:p>
          <a:p>
            <a:r>
              <a:rPr lang="ru-RU" dirty="0" err="1"/>
              <a:t>Відповідно</a:t>
            </a:r>
            <a:r>
              <a:rPr lang="ru-RU" dirty="0"/>
              <a:t> до пункту 169.3.1 </a:t>
            </a:r>
            <a:r>
              <a:rPr lang="ru-RU" dirty="0" err="1">
                <a:hlinkClick r:id="rId2"/>
              </a:rPr>
              <a:t>Податкового</a:t>
            </a:r>
            <a:r>
              <a:rPr lang="ru-RU" dirty="0">
                <a:hlinkClick r:id="rId2"/>
              </a:rPr>
              <a:t> кодексу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соціальну</a:t>
            </a:r>
            <a:r>
              <a:rPr lang="ru-RU" dirty="0"/>
              <a:t> </a:t>
            </a:r>
            <a:r>
              <a:rPr lang="ru-RU" dirty="0" err="1"/>
              <a:t>пільгу</a:t>
            </a:r>
            <a:r>
              <a:rPr lang="ru-RU" dirty="0"/>
              <a:t> з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, то </a:t>
            </a:r>
            <a:r>
              <a:rPr lang="ru-RU" dirty="0" err="1"/>
              <a:t>застосовується</a:t>
            </a:r>
            <a:r>
              <a:rPr lang="ru-RU" dirty="0"/>
              <a:t> одна </a:t>
            </a:r>
            <a:r>
              <a:rPr lang="ru-RU" dirty="0" err="1"/>
              <a:t>пільга</a:t>
            </a:r>
            <a:r>
              <a:rPr lang="ru-RU" dirty="0"/>
              <a:t> з </a:t>
            </a:r>
            <a:r>
              <a:rPr lang="ru-RU" dirty="0" err="1"/>
              <a:t>підстави</a:t>
            </a:r>
            <a:r>
              <a:rPr lang="ru-RU" dirty="0"/>
              <a:t>, яка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найбільший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. Є з </a:t>
            </a:r>
            <a:r>
              <a:rPr lang="ru-RU" dirty="0" err="1"/>
              <a:t>цього</a:t>
            </a:r>
            <a:r>
              <a:rPr lang="ru-RU" dirty="0"/>
              <a:t> правила </a:t>
            </a:r>
            <a:r>
              <a:rPr lang="ru-RU" dirty="0" err="1"/>
              <a:t>виключення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платник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утримує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один (</a:t>
            </a:r>
            <a:r>
              <a:rPr lang="ru-RU" dirty="0" err="1"/>
              <a:t>кілька</a:t>
            </a:r>
            <a:r>
              <a:rPr lang="ru-RU" dirty="0"/>
              <a:t>) з </a:t>
            </a:r>
            <a:r>
              <a:rPr lang="ru-RU" dirty="0" err="1"/>
              <a:t>яких</a:t>
            </a:r>
            <a:r>
              <a:rPr lang="ru-RU" dirty="0"/>
              <a:t> є особою з </a:t>
            </a:r>
            <a:r>
              <a:rPr lang="ru-RU" dirty="0" err="1"/>
              <a:t>інвалідністю</a:t>
            </a:r>
            <a:r>
              <a:rPr lang="ru-RU" dirty="0"/>
              <a:t>, </a:t>
            </a:r>
            <a:r>
              <a:rPr lang="ru-RU" dirty="0" err="1"/>
              <a:t>податкова</a:t>
            </a:r>
            <a:r>
              <a:rPr lang="ru-RU" dirty="0"/>
              <a:t>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пільга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 150% на </a:t>
            </a:r>
            <a:r>
              <a:rPr lang="ru-RU" dirty="0" err="1"/>
              <a:t>дитину</a:t>
            </a:r>
            <a:r>
              <a:rPr lang="ru-RU" dirty="0"/>
              <a:t> з </a:t>
            </a:r>
            <a:r>
              <a:rPr lang="ru-RU" dirty="0" err="1"/>
              <a:t>інвалідністю</a:t>
            </a:r>
            <a:r>
              <a:rPr lang="ru-RU" dirty="0"/>
              <a:t> </a:t>
            </a:r>
            <a:r>
              <a:rPr lang="ru-RU" dirty="0" err="1"/>
              <a:t>додається</a:t>
            </a:r>
            <a:r>
              <a:rPr lang="ru-RU" dirty="0"/>
              <a:t> до </a:t>
            </a:r>
            <a:r>
              <a:rPr lang="ru-RU" dirty="0" err="1"/>
              <a:t>пільги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 100%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Є з </a:t>
            </a:r>
            <a:r>
              <a:rPr lang="ru-RU" dirty="0" err="1"/>
              <a:t>цього</a:t>
            </a:r>
            <a:r>
              <a:rPr lang="ru-RU" dirty="0"/>
              <a:t> приводу і </a:t>
            </a:r>
            <a:r>
              <a:rPr lang="ru-RU" dirty="0" err="1"/>
              <a:t>офіційне</a:t>
            </a:r>
            <a:r>
              <a:rPr lang="ru-RU" dirty="0"/>
              <a:t> </a:t>
            </a:r>
            <a:r>
              <a:rPr lang="ru-RU" dirty="0" err="1"/>
              <a:t>роз’яснення</a:t>
            </a:r>
            <a:r>
              <a:rPr lang="ru-RU" dirty="0"/>
              <a:t> </a:t>
            </a:r>
            <a:r>
              <a:rPr lang="ru-RU" dirty="0">
                <a:hlinkClick r:id="rId3"/>
              </a:rPr>
              <a:t>ДЕРЖАВНОЇ ПОДАТКОВОЇ АДМІНІСТРАЦІЇ </a:t>
            </a:r>
            <a:r>
              <a:rPr lang="ru-RU" dirty="0" err="1">
                <a:hlinkClick r:id="rId3"/>
              </a:rPr>
              <a:t>від</a:t>
            </a:r>
            <a:r>
              <a:rPr lang="ru-RU" dirty="0">
                <a:hlinkClick r:id="rId3"/>
              </a:rPr>
              <a:t> 25.02.2011 р. №4062/6/17-0215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103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2626486"/>
            <a:ext cx="10515599" cy="153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 err="1"/>
              <a:t>Роботодавець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у </a:t>
            </a:r>
            <a:r>
              <a:rPr lang="ru-RU" dirty="0" err="1"/>
              <a:t>податковій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незастосування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соціальної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отриманими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заявами</a:t>
            </a:r>
            <a:r>
              <a:rPr lang="ru-RU" dirty="0"/>
              <a:t> 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пільги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заявами</a:t>
            </a:r>
            <a:r>
              <a:rPr lang="ru-RU" dirty="0"/>
              <a:t> про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 smtClean="0"/>
              <a:t>пільги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622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 err="1"/>
              <a:t>Контролюючі</a:t>
            </a:r>
            <a:r>
              <a:rPr lang="ru-RU" sz="2400" dirty="0"/>
              <a:t>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контроль за </a:t>
            </a:r>
            <a:r>
              <a:rPr lang="ru-RU" sz="2400" dirty="0" err="1"/>
              <a:t>правильністю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та </a:t>
            </a:r>
            <a:r>
              <a:rPr lang="ru-RU" sz="2400" dirty="0" err="1"/>
              <a:t>обліку</a:t>
            </a:r>
            <a:r>
              <a:rPr lang="ru-RU" sz="2400" dirty="0"/>
              <a:t> </a:t>
            </a:r>
            <a:r>
              <a:rPr lang="ru-RU" sz="2400" dirty="0" err="1"/>
              <a:t>податкових</a:t>
            </a:r>
            <a:r>
              <a:rPr lang="ru-RU" sz="2400" dirty="0"/>
              <a:t> </a:t>
            </a:r>
            <a:r>
              <a:rPr lang="ru-RU" sz="2400" dirty="0" err="1"/>
              <a:t>пільг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цільовим</a:t>
            </a:r>
            <a:r>
              <a:rPr lang="ru-RU" sz="2400" dirty="0"/>
              <a:t> </a:t>
            </a:r>
            <a:r>
              <a:rPr lang="ru-RU" sz="2400" dirty="0" err="1"/>
              <a:t>використанням</a:t>
            </a:r>
            <a:r>
              <a:rPr lang="ru-RU" sz="2400" dirty="0"/>
              <a:t>, за </a:t>
            </a:r>
            <a:r>
              <a:rPr lang="ru-RU" sz="2400" dirty="0" err="1"/>
              <a:t>наявності</a:t>
            </a:r>
            <a:r>
              <a:rPr lang="ru-RU" sz="2400" dirty="0"/>
              <a:t> </a:t>
            </a:r>
            <a:r>
              <a:rPr lang="ru-RU" sz="2400" dirty="0" err="1"/>
              <a:t>законодавчого</a:t>
            </a:r>
            <a:r>
              <a:rPr lang="ru-RU" sz="2400" dirty="0"/>
              <a:t> </a:t>
            </a:r>
            <a:r>
              <a:rPr lang="ru-RU" sz="2400" dirty="0" err="1"/>
              <a:t>визначення</a:t>
            </a:r>
            <a:r>
              <a:rPr lang="ru-RU" sz="2400" dirty="0"/>
              <a:t> </a:t>
            </a:r>
            <a:r>
              <a:rPr lang="ru-RU" sz="2400" dirty="0" err="1"/>
              <a:t>напрямів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(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умовних</a:t>
            </a:r>
            <a:r>
              <a:rPr lang="ru-RU" sz="2400" dirty="0"/>
              <a:t> </a:t>
            </a:r>
            <a:r>
              <a:rPr lang="ru-RU" sz="2400" dirty="0" err="1"/>
              <a:t>податкових</a:t>
            </a:r>
            <a:r>
              <a:rPr lang="ru-RU" sz="2400" dirty="0"/>
              <a:t> </a:t>
            </a:r>
            <a:r>
              <a:rPr lang="ru-RU" sz="2400" dirty="0" err="1"/>
              <a:t>пільг</a:t>
            </a:r>
            <a:r>
              <a:rPr lang="ru-RU" sz="2400" dirty="0"/>
              <a:t>) та </a:t>
            </a:r>
            <a:r>
              <a:rPr lang="ru-RU" sz="2400" dirty="0" err="1"/>
              <a:t>своєчасним</a:t>
            </a:r>
            <a:r>
              <a:rPr lang="ru-RU" sz="2400" dirty="0"/>
              <a:t> </a:t>
            </a:r>
            <a:r>
              <a:rPr lang="ru-RU" sz="2400" dirty="0" err="1"/>
              <a:t>поверненням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, не </a:t>
            </a:r>
            <a:r>
              <a:rPr lang="ru-RU" sz="2400" dirty="0" err="1"/>
              <a:t>сплачених</a:t>
            </a:r>
            <a:r>
              <a:rPr lang="ru-RU" sz="2400" dirty="0"/>
              <a:t> до бюджету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пільги</a:t>
            </a:r>
            <a:r>
              <a:rPr lang="ru-RU" sz="2400" dirty="0"/>
              <a:t>, у 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надання</a:t>
            </a:r>
            <a:r>
              <a:rPr lang="ru-RU" sz="2400" dirty="0"/>
              <a:t> на </a:t>
            </a:r>
            <a:r>
              <a:rPr lang="ru-RU" sz="2400" dirty="0" err="1"/>
              <a:t>поворотній</a:t>
            </a:r>
            <a:r>
              <a:rPr lang="ru-RU" sz="2400" dirty="0"/>
              <a:t> </a:t>
            </a:r>
            <a:r>
              <a:rPr lang="ru-RU" sz="2400" dirty="0" err="1"/>
              <a:t>основі</a:t>
            </a:r>
            <a:r>
              <a:rPr lang="ru-RU" sz="2400" dirty="0"/>
              <a:t>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663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sz="2400" b="1" dirty="0" err="1" smtClean="0"/>
              <a:t>Спеціальний</a:t>
            </a:r>
            <a:r>
              <a:rPr lang="ru-RU" sz="2400" b="1" dirty="0" smtClean="0"/>
              <a:t> </a:t>
            </a:r>
            <a:r>
              <a:rPr lang="ru-RU" sz="2400" b="1" dirty="0" err="1"/>
              <a:t>податковий</a:t>
            </a:r>
            <a:r>
              <a:rPr lang="ru-RU" sz="2400" b="1" dirty="0"/>
              <a:t> режим</a:t>
            </a:r>
            <a:r>
              <a:rPr lang="ru-RU" sz="2400" dirty="0"/>
              <a:t> - система </a:t>
            </a:r>
            <a:r>
              <a:rPr lang="ru-RU" sz="2400" dirty="0" err="1"/>
              <a:t>заходів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визначає</a:t>
            </a:r>
            <a:r>
              <a:rPr lang="ru-RU" sz="2400" dirty="0"/>
              <a:t> </a:t>
            </a:r>
            <a:r>
              <a:rPr lang="ru-RU" sz="2400" dirty="0" err="1"/>
              <a:t>особливий</a:t>
            </a:r>
            <a:r>
              <a:rPr lang="ru-RU" sz="2400" dirty="0"/>
              <a:t> порядок </a:t>
            </a:r>
            <a:r>
              <a:rPr lang="ru-RU" sz="2400" dirty="0" err="1"/>
              <a:t>оподаткування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категорій</a:t>
            </a:r>
            <a:r>
              <a:rPr lang="ru-RU" sz="2400" dirty="0"/>
              <a:t> </a:t>
            </a:r>
            <a:r>
              <a:rPr lang="ru-RU" sz="2400" dirty="0" err="1"/>
              <a:t>господарюючих</a:t>
            </a:r>
            <a:r>
              <a:rPr lang="ru-RU" sz="2400" dirty="0"/>
              <a:t> </a:t>
            </a:r>
            <a:r>
              <a:rPr lang="ru-RU" sz="2400" dirty="0" err="1"/>
              <a:t>суб'єктів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err="1" smtClean="0"/>
              <a:t>Спеціальний</a:t>
            </a:r>
            <a:r>
              <a:rPr lang="ru-RU" sz="2400" dirty="0" smtClean="0"/>
              <a:t> </a:t>
            </a:r>
            <a:r>
              <a:rPr lang="ru-RU" sz="2400" dirty="0" err="1"/>
              <a:t>податковий</a:t>
            </a:r>
            <a:r>
              <a:rPr lang="ru-RU" sz="2400" dirty="0"/>
              <a:t> режим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передбачати</a:t>
            </a:r>
            <a:r>
              <a:rPr lang="ru-RU" sz="2400" dirty="0"/>
              <a:t> </a:t>
            </a:r>
            <a:r>
              <a:rPr lang="ru-RU" sz="2400" dirty="0" err="1"/>
              <a:t>особливий</a:t>
            </a:r>
            <a:r>
              <a:rPr lang="ru-RU" sz="2400" dirty="0"/>
              <a:t> порядок </a:t>
            </a:r>
            <a:r>
              <a:rPr lang="ru-RU" sz="2400" dirty="0" err="1"/>
              <a:t>визначення</a:t>
            </a:r>
            <a:r>
              <a:rPr lang="ru-RU" sz="2400" dirty="0"/>
              <a:t> </a:t>
            </a:r>
            <a:r>
              <a:rPr lang="ru-RU" sz="2400" dirty="0" err="1"/>
              <a:t>елементів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та </a:t>
            </a:r>
            <a:r>
              <a:rPr lang="ru-RU" sz="2400" dirty="0" err="1"/>
              <a:t>збору</a:t>
            </a:r>
            <a:r>
              <a:rPr lang="ru-RU" sz="2400" dirty="0"/>
              <a:t>, </a:t>
            </a:r>
            <a:r>
              <a:rPr lang="ru-RU" sz="2400" dirty="0" err="1"/>
              <a:t>звільнення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сплати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 та </a:t>
            </a:r>
            <a:r>
              <a:rPr lang="ru-RU" sz="2400" dirty="0" err="1"/>
              <a:t>зборів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781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Поняття «податкові </a:t>
            </a:r>
            <a:r>
              <a:rPr lang="uk-UA" dirty="0" smtClean="0"/>
              <a:t>пільги»</a:t>
            </a:r>
          </a:p>
          <a:p>
            <a:r>
              <a:rPr lang="uk-UA" dirty="0" smtClean="0"/>
              <a:t>Види </a:t>
            </a:r>
            <a:r>
              <a:rPr lang="uk-UA" dirty="0"/>
              <a:t>та форми податкових </a:t>
            </a:r>
            <a:r>
              <a:rPr lang="uk-UA" dirty="0" smtClean="0"/>
              <a:t>пільг</a:t>
            </a:r>
          </a:p>
          <a:p>
            <a:r>
              <a:rPr lang="uk-UA" dirty="0" smtClean="0"/>
              <a:t>Суб’єкти </a:t>
            </a:r>
            <a:r>
              <a:rPr lang="uk-UA" dirty="0"/>
              <a:t>та галузі, що мають право використовувати податкові </a:t>
            </a:r>
            <a:r>
              <a:rPr lang="uk-UA" dirty="0" smtClean="0"/>
              <a:t>пільги</a:t>
            </a:r>
          </a:p>
          <a:p>
            <a:r>
              <a:rPr lang="uk-UA" dirty="0" smtClean="0"/>
              <a:t>Спеціальні </a:t>
            </a:r>
            <a:r>
              <a:rPr lang="uk-UA" dirty="0"/>
              <a:t>режими оподаткування.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92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Поняття «податкові пільги»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135239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dirty="0" err="1"/>
              <a:t>Організаційні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елементи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визначають</a:t>
            </a:r>
            <a:r>
              <a:rPr lang="ru-RU" altLang="ru-RU" sz="2400" dirty="0"/>
              <a:t> процедурно-</a:t>
            </a:r>
            <a:r>
              <a:rPr lang="ru-RU" altLang="ru-RU" sz="2400" dirty="0" err="1"/>
              <a:t>організаційні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особливості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механізму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стягнення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. До них належать </a:t>
            </a:r>
            <a:r>
              <a:rPr lang="ru-RU" altLang="ru-RU" sz="2400" dirty="0" err="1"/>
              <a:t>наступні</a:t>
            </a:r>
            <a:r>
              <a:rPr lang="ru-RU" alt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633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b="1" dirty="0" err="1" smtClean="0"/>
              <a:t>Податкова</a:t>
            </a:r>
            <a:r>
              <a:rPr lang="ru-RU" altLang="ru-RU" sz="2400" b="1" dirty="0" smtClean="0"/>
              <a:t> </a:t>
            </a:r>
            <a:r>
              <a:rPr lang="ru-RU" altLang="ru-RU" sz="2400" b="1" dirty="0" err="1"/>
              <a:t>пільга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передбачене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податковим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митним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законодавством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звільнення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обов’язку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щодо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нарахування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сплата</a:t>
            </a:r>
            <a:r>
              <a:rPr lang="ru-RU" altLang="ru-RU" sz="2400" dirty="0"/>
              <a:t> ним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меншому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розмірі</a:t>
            </a:r>
            <a:r>
              <a:rPr lang="ru-RU" altLang="ru-RU" sz="2400" dirty="0"/>
              <a:t> за </a:t>
            </a:r>
            <a:r>
              <a:rPr lang="ru-RU" altLang="ru-RU" sz="2400" dirty="0" err="1"/>
              <a:t>наявності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відповідних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підстав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Підставами</a:t>
            </a:r>
            <a:r>
              <a:rPr lang="ru-RU" altLang="ru-RU" sz="2400" dirty="0"/>
              <a:t> для </a:t>
            </a:r>
            <a:r>
              <a:rPr lang="ru-RU" altLang="ru-RU" sz="2400" dirty="0" err="1"/>
              <a:t>надання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пільг</a:t>
            </a:r>
            <a:r>
              <a:rPr lang="ru-RU" altLang="ru-RU" sz="2400" dirty="0"/>
              <a:t> є </a:t>
            </a:r>
            <a:r>
              <a:rPr lang="ru-RU" altLang="ru-RU" sz="2400" dirty="0" err="1"/>
              <a:t>особливості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характеризують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певну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групу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платників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податків</a:t>
            </a:r>
            <a:r>
              <a:rPr lang="ru-RU" altLang="ru-RU" sz="2400" dirty="0"/>
              <a:t>, вид </a:t>
            </a:r>
            <a:r>
              <a:rPr lang="ru-RU" altLang="ru-RU" sz="2400" dirty="0" err="1"/>
              <a:t>їх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діяльності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об’єкт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або</a:t>
            </a:r>
            <a:r>
              <a:rPr lang="ru-RU" altLang="ru-RU" sz="2400" dirty="0"/>
              <a:t> характер та </a:t>
            </a:r>
            <a:r>
              <a:rPr lang="ru-RU" altLang="ru-RU" sz="2400" dirty="0" err="1"/>
              <a:t>суспільне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значення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здійснюваних</a:t>
            </a:r>
            <a:r>
              <a:rPr lang="ru-RU" altLang="ru-RU" sz="2400" dirty="0"/>
              <a:t> ними </a:t>
            </a:r>
            <a:r>
              <a:rPr lang="ru-RU" altLang="ru-RU" sz="2400" dirty="0" err="1"/>
              <a:t>витрат</a:t>
            </a:r>
            <a:r>
              <a:rPr lang="ru-RU" altLang="ru-RU" sz="2400" dirty="0"/>
              <a:t> (п. 30.1, 30.2 ПКУ). 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15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 err="1"/>
              <a:t>Підставами</a:t>
            </a:r>
            <a:r>
              <a:rPr lang="ru-RU" sz="2400" dirty="0"/>
              <a:t> для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податкових</a:t>
            </a:r>
            <a:r>
              <a:rPr lang="ru-RU" sz="2400" dirty="0"/>
              <a:t> </a:t>
            </a:r>
            <a:r>
              <a:rPr lang="ru-RU" sz="2400" dirty="0" err="1"/>
              <a:t>пільг</a:t>
            </a:r>
            <a:r>
              <a:rPr lang="ru-RU" sz="2400" dirty="0"/>
              <a:t> є </a:t>
            </a:r>
            <a:r>
              <a:rPr lang="ru-RU" sz="2400" dirty="0" err="1"/>
              <a:t>особливості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характеризують</a:t>
            </a:r>
            <a:r>
              <a:rPr lang="ru-RU" sz="2400" dirty="0"/>
              <a:t> </a:t>
            </a:r>
            <a:r>
              <a:rPr lang="ru-RU" sz="2400" dirty="0" err="1"/>
              <a:t>певну</a:t>
            </a:r>
            <a:r>
              <a:rPr lang="ru-RU" sz="2400" dirty="0"/>
              <a:t> </a:t>
            </a:r>
            <a:r>
              <a:rPr lang="ru-RU" sz="2400" dirty="0" err="1"/>
              <a:t>групу</a:t>
            </a:r>
            <a:r>
              <a:rPr lang="ru-RU" sz="2400" dirty="0"/>
              <a:t> </a:t>
            </a:r>
            <a:r>
              <a:rPr lang="ru-RU" sz="2400" dirty="0" err="1"/>
              <a:t>платників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, вид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  <a:r>
              <a:rPr lang="ru-RU" sz="2400" dirty="0" err="1"/>
              <a:t>об'єкт</a:t>
            </a:r>
            <a:r>
              <a:rPr lang="ru-RU" sz="2400" dirty="0"/>
              <a:t> </a:t>
            </a:r>
            <a:r>
              <a:rPr lang="ru-RU" sz="2400" dirty="0" err="1"/>
              <a:t>оподаткування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характер та </a:t>
            </a:r>
            <a:r>
              <a:rPr lang="ru-RU" sz="2400" dirty="0" err="1"/>
              <a:t>суспільне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 </a:t>
            </a:r>
            <a:r>
              <a:rPr lang="ru-RU" sz="2400" dirty="0" err="1"/>
              <a:t>здійснюваних</a:t>
            </a:r>
            <a:r>
              <a:rPr lang="ru-RU" sz="2400" dirty="0"/>
              <a:t> ними </a:t>
            </a:r>
            <a:r>
              <a:rPr lang="ru-RU" sz="2400" dirty="0" err="1"/>
              <a:t>витрат</a:t>
            </a:r>
            <a:r>
              <a:rPr lang="ru-RU" sz="2400" dirty="0" smtClean="0"/>
              <a:t>.</a:t>
            </a:r>
          </a:p>
          <a:p>
            <a:pPr algn="ctr">
              <a:spcBef>
                <a:spcPct val="0"/>
              </a:spcBef>
              <a:buNone/>
            </a:pPr>
            <a:r>
              <a:rPr lang="ru-RU" sz="2400" dirty="0"/>
              <a:t> </a:t>
            </a:r>
            <a:r>
              <a:rPr lang="ru-RU" sz="2400" dirty="0" err="1"/>
              <a:t>Платник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 </a:t>
            </a:r>
            <a:r>
              <a:rPr lang="ru-RU" sz="2400" dirty="0" err="1"/>
              <a:t>вправі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/>
              <a:t>податкову</a:t>
            </a:r>
            <a:r>
              <a:rPr lang="ru-RU" sz="2400" dirty="0"/>
              <a:t> </a:t>
            </a:r>
            <a:r>
              <a:rPr lang="ru-RU" sz="2400" dirty="0" err="1"/>
              <a:t>пільгу</a:t>
            </a:r>
            <a:r>
              <a:rPr lang="ru-RU" sz="2400" dirty="0"/>
              <a:t> з моменту </a:t>
            </a:r>
            <a:r>
              <a:rPr lang="ru-RU" sz="2400" dirty="0" err="1"/>
              <a:t>виникнення</a:t>
            </a:r>
            <a:r>
              <a:rPr lang="ru-RU" sz="2400" dirty="0"/>
              <a:t> </a:t>
            </a:r>
            <a:r>
              <a:rPr lang="ru-RU" sz="2400" dirty="0" err="1"/>
              <a:t>відповідних</a:t>
            </a:r>
            <a:r>
              <a:rPr lang="ru-RU" sz="2400" dirty="0"/>
              <a:t> </a:t>
            </a:r>
            <a:r>
              <a:rPr lang="ru-RU" sz="2400" dirty="0" err="1"/>
              <a:t>підстав</a:t>
            </a:r>
            <a:r>
              <a:rPr lang="ru-RU" sz="2400" dirty="0"/>
              <a:t> для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застосування</a:t>
            </a:r>
            <a:r>
              <a:rPr lang="ru-RU" sz="2400" dirty="0"/>
              <a:t> і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err="1"/>
              <a:t>усього</a:t>
            </a:r>
            <a:r>
              <a:rPr lang="ru-RU" sz="2400" dirty="0"/>
              <a:t> строку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дії</a:t>
            </a:r>
            <a:r>
              <a:rPr lang="ru-RU" sz="2400" dirty="0"/>
              <a:t>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4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altLang="ru-RU" sz="2400" dirty="0"/>
              <a:t>У </a:t>
            </a:r>
            <a:r>
              <a:rPr lang="ru-RU" altLang="ru-RU" sz="2400" dirty="0" err="1"/>
              <a:t>вітчизняній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практиці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існують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наступні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види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пільг</a:t>
            </a:r>
            <a:r>
              <a:rPr lang="ru-RU" altLang="ru-RU" sz="2400" dirty="0"/>
              <a:t>: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а) </a:t>
            </a:r>
            <a:r>
              <a:rPr lang="ru-RU" altLang="ru-RU" sz="2400" dirty="0" err="1"/>
              <a:t>податкове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вирахування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знижка</a:t>
            </a:r>
            <a:r>
              <a:rPr lang="ru-RU" altLang="ru-RU" sz="2400" dirty="0"/>
              <a:t>), </a:t>
            </a:r>
            <a:r>
              <a:rPr lang="ru-RU" altLang="ru-RU" sz="2400" dirty="0" err="1"/>
              <a:t>що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зменшує</a:t>
            </a:r>
            <a:r>
              <a:rPr lang="ru-RU" altLang="ru-RU" sz="2400" dirty="0"/>
              <a:t> базу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 до </a:t>
            </a:r>
            <a:r>
              <a:rPr lang="ru-RU" altLang="ru-RU" sz="2400" dirty="0" err="1"/>
              <a:t>нарахування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б) </a:t>
            </a:r>
            <a:r>
              <a:rPr lang="ru-RU" altLang="ru-RU" sz="2400" dirty="0" err="1"/>
              <a:t>зменшення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податкового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зобов’язання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після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нарахування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в) </a:t>
            </a:r>
            <a:r>
              <a:rPr lang="ru-RU" altLang="ru-RU" sz="2400" dirty="0" err="1"/>
              <a:t>установлення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зниженої</a:t>
            </a:r>
            <a:r>
              <a:rPr lang="ru-RU" altLang="ru-RU" sz="2400" dirty="0"/>
              <a:t> ставки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; </a:t>
            </a: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dirty="0"/>
              <a:t>г) </a:t>
            </a:r>
            <a:r>
              <a:rPr lang="ru-RU" altLang="ru-RU" sz="2400" dirty="0" err="1"/>
              <a:t>звільнення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збору</a:t>
            </a:r>
            <a:r>
              <a:rPr lang="ru-RU" altLang="ru-RU" sz="2400" dirty="0"/>
              <a:t> (п. 30.9 ПКУ).</a:t>
            </a:r>
          </a:p>
          <a:p>
            <a:pPr algn="just">
              <a:spcBef>
                <a:spcPct val="0"/>
              </a:spcBef>
              <a:buNone/>
            </a:pPr>
            <a:endParaRPr lang="uk-UA" altLang="ru-RU" sz="2400" b="1" i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altLang="ru-RU" sz="2400" b="1" dirty="0" err="1"/>
              <a:t>Неоподатковуваний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мінімум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доходів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громадян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 </a:t>
            </a:r>
            <a:r>
              <a:rPr lang="ru-RU" altLang="ru-RU" sz="2400" dirty="0" err="1"/>
              <a:t>це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найменша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частина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бази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оподаткування</a:t>
            </a:r>
            <a:r>
              <a:rPr lang="ru-RU" altLang="ru-RU" sz="2400" dirty="0"/>
              <a:t>, яка </a:t>
            </a:r>
            <a:r>
              <a:rPr lang="ru-RU" altLang="ru-RU" sz="2400" dirty="0" err="1"/>
              <a:t>повністю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звільнена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сплати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податку</a:t>
            </a:r>
            <a:r>
              <a:rPr lang="ru-RU" altLang="ru-RU" sz="2400" dirty="0"/>
              <a:t> (17 </a:t>
            </a:r>
            <a:r>
              <a:rPr lang="ru-RU" altLang="ru-RU" sz="2400" dirty="0" err="1"/>
              <a:t>грн</a:t>
            </a:r>
            <a:r>
              <a:rPr lang="ru-RU" altLang="ru-RU" sz="2400" dirty="0"/>
              <a:t>).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5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/>
              <a:t>На </a:t>
            </a:r>
            <a:r>
              <a:rPr lang="ru-RU" sz="2400" dirty="0" err="1"/>
              <a:t>застосування</a:t>
            </a:r>
            <a:r>
              <a:rPr lang="ru-RU" sz="2400" dirty="0"/>
              <a:t> до </a:t>
            </a:r>
            <a:r>
              <a:rPr lang="ru-RU" sz="2400" dirty="0" err="1"/>
              <a:t>свого</a:t>
            </a:r>
            <a:r>
              <a:rPr lang="ru-RU" sz="2400" dirty="0"/>
              <a:t> доходу </a:t>
            </a:r>
            <a:r>
              <a:rPr lang="ru-RU" sz="2400" dirty="0" err="1"/>
              <a:t>податкової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пільги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право </a:t>
            </a:r>
            <a:r>
              <a:rPr lang="ru-RU" sz="2400" dirty="0" err="1"/>
              <a:t>кожен</a:t>
            </a:r>
            <a:r>
              <a:rPr lang="ru-RU" sz="2400" dirty="0"/>
              <a:t> </a:t>
            </a:r>
            <a:r>
              <a:rPr lang="ru-RU" sz="2400" dirty="0" err="1"/>
              <a:t>платник</a:t>
            </a:r>
            <a:r>
              <a:rPr lang="ru-RU" sz="2400" dirty="0"/>
              <a:t> ПДФО,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розмір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місячної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 не </a:t>
            </a:r>
            <a:r>
              <a:rPr lang="ru-RU" sz="2400" dirty="0" err="1"/>
              <a:t>перевищує</a:t>
            </a:r>
            <a:r>
              <a:rPr lang="ru-RU" sz="2400" dirty="0"/>
              <a:t> </a:t>
            </a:r>
            <a:r>
              <a:rPr lang="ru-RU" sz="2400" dirty="0" err="1"/>
              <a:t>суми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дорівнює</a:t>
            </a:r>
            <a:r>
              <a:rPr lang="ru-RU" sz="2400" dirty="0"/>
              <a:t> </a:t>
            </a:r>
            <a:r>
              <a:rPr lang="ru-RU" sz="2400" dirty="0" err="1"/>
              <a:t>місячному</a:t>
            </a:r>
            <a:r>
              <a:rPr lang="ru-RU" sz="2400" dirty="0"/>
              <a:t> </a:t>
            </a:r>
            <a:r>
              <a:rPr lang="ru-RU" sz="2400" dirty="0" err="1"/>
              <a:t>прожитковому</a:t>
            </a:r>
            <a:r>
              <a:rPr lang="ru-RU" sz="2400" dirty="0"/>
              <a:t> </a:t>
            </a:r>
            <a:r>
              <a:rPr lang="ru-RU" sz="2400" dirty="0" err="1"/>
              <a:t>мінімуму</a:t>
            </a:r>
            <a:r>
              <a:rPr lang="ru-RU" sz="2400" dirty="0"/>
              <a:t> </a:t>
            </a:r>
            <a:r>
              <a:rPr lang="ru-RU" sz="2400" dirty="0" err="1"/>
              <a:t>діючого</a:t>
            </a:r>
            <a:r>
              <a:rPr lang="ru-RU" sz="2400" dirty="0"/>
              <a:t> для </a:t>
            </a:r>
            <a:r>
              <a:rPr lang="ru-RU" sz="2400" dirty="0" err="1"/>
              <a:t>працездатної</a:t>
            </a:r>
            <a:r>
              <a:rPr lang="ru-RU" sz="2400" dirty="0"/>
              <a:t> особи на 1 </a:t>
            </a:r>
            <a:r>
              <a:rPr lang="ru-RU" sz="2400" dirty="0" err="1"/>
              <a:t>січня</a:t>
            </a:r>
            <a:r>
              <a:rPr lang="ru-RU" sz="2400" dirty="0"/>
              <a:t> </a:t>
            </a:r>
            <a:r>
              <a:rPr lang="ru-RU" sz="2400" dirty="0" err="1"/>
              <a:t>звітного</a:t>
            </a:r>
            <a:r>
              <a:rPr lang="ru-RU" sz="2400" dirty="0"/>
              <a:t> </a:t>
            </a:r>
            <a:r>
              <a:rPr lang="ru-RU" sz="2400" dirty="0" err="1"/>
              <a:t>податкового</a:t>
            </a:r>
            <a:r>
              <a:rPr lang="ru-RU" sz="2400" dirty="0"/>
              <a:t> року, </a:t>
            </a:r>
            <a:r>
              <a:rPr lang="ru-RU" sz="2400" dirty="0" err="1"/>
              <a:t>помноженого</a:t>
            </a:r>
            <a:r>
              <a:rPr lang="ru-RU" sz="2400" dirty="0"/>
              <a:t> на 1,4 та </a:t>
            </a:r>
            <a:r>
              <a:rPr lang="ru-RU" sz="2400" dirty="0" err="1"/>
              <a:t>округленого</a:t>
            </a:r>
            <a:r>
              <a:rPr lang="ru-RU" sz="2400" dirty="0"/>
              <a:t> до </a:t>
            </a:r>
            <a:r>
              <a:rPr lang="ru-RU" sz="2400" dirty="0" err="1"/>
              <a:t>найближчих</a:t>
            </a:r>
            <a:r>
              <a:rPr lang="ru-RU" sz="2400" dirty="0"/>
              <a:t> 10 </a:t>
            </a:r>
            <a:r>
              <a:rPr lang="ru-RU" sz="2400" dirty="0" err="1"/>
              <a:t>гривень.Ця</a:t>
            </a:r>
            <a:r>
              <a:rPr lang="ru-RU" sz="2400" dirty="0"/>
              <a:t> сума </a:t>
            </a:r>
            <a:r>
              <a:rPr lang="ru-RU" sz="2400" dirty="0" err="1"/>
              <a:t>називається</a:t>
            </a:r>
            <a:r>
              <a:rPr lang="ru-RU" sz="2400" dirty="0"/>
              <a:t> </a:t>
            </a:r>
            <a:r>
              <a:rPr lang="ru-RU" sz="2400" b="1" i="1" dirty="0" err="1"/>
              <a:t>граничним</a:t>
            </a:r>
            <a:r>
              <a:rPr lang="ru-RU" sz="2400" b="1" i="1" dirty="0"/>
              <a:t> </a:t>
            </a:r>
            <a:r>
              <a:rPr lang="ru-RU" sz="2400" b="1" i="1" dirty="0" err="1"/>
              <a:t>розміром</a:t>
            </a:r>
            <a:r>
              <a:rPr lang="ru-RU" sz="2400" b="1" i="1" dirty="0"/>
              <a:t> доходу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Для </a:t>
            </a:r>
            <a:r>
              <a:rPr lang="ru-RU" sz="2400" dirty="0" err="1"/>
              <a:t>платників</a:t>
            </a:r>
            <a:r>
              <a:rPr lang="ru-RU" sz="2400" dirty="0"/>
              <a:t> </a:t>
            </a:r>
            <a:r>
              <a:rPr lang="ru-RU" sz="2400" dirty="0" err="1"/>
              <a:t>податку</a:t>
            </a:r>
            <a:r>
              <a:rPr lang="ru-RU" sz="2400" dirty="0"/>
              <a:t> на доходи </a:t>
            </a:r>
            <a:r>
              <a:rPr lang="ru-RU" sz="2400" dirty="0" err="1"/>
              <a:t>фізичних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утримують</a:t>
            </a:r>
            <a:r>
              <a:rPr lang="ru-RU" sz="2400" dirty="0"/>
              <a:t> </a:t>
            </a:r>
            <a:r>
              <a:rPr lang="ru-RU" sz="2400" dirty="0" err="1"/>
              <a:t>двох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/>
              <a:t> </a:t>
            </a:r>
            <a:r>
              <a:rPr lang="ru-RU" sz="2400" dirty="0" err="1"/>
              <a:t>дітей</a:t>
            </a:r>
            <a:r>
              <a:rPr lang="ru-RU" sz="2400" dirty="0"/>
              <a:t> </a:t>
            </a:r>
            <a:r>
              <a:rPr lang="ru-RU" sz="2400" dirty="0" err="1"/>
              <a:t>віком</a:t>
            </a:r>
            <a:r>
              <a:rPr lang="ru-RU" sz="2400" dirty="0"/>
              <a:t> до 18 </a:t>
            </a:r>
            <a:r>
              <a:rPr lang="ru-RU" sz="2400" dirty="0" err="1"/>
              <a:t>років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є одинокою </a:t>
            </a:r>
            <a:r>
              <a:rPr lang="ru-RU" sz="2400" dirty="0" err="1"/>
              <a:t>матір’ю</a:t>
            </a:r>
            <a:r>
              <a:rPr lang="ru-RU" sz="2400" dirty="0"/>
              <a:t> (</a:t>
            </a:r>
            <a:r>
              <a:rPr lang="ru-RU" sz="2400" dirty="0" err="1"/>
              <a:t>батьком</a:t>
            </a:r>
            <a:r>
              <a:rPr lang="ru-RU" sz="2400" dirty="0"/>
              <a:t>), вдовою (</a:t>
            </a:r>
            <a:r>
              <a:rPr lang="ru-RU" sz="2400" dirty="0" err="1"/>
              <a:t>вдівцем</a:t>
            </a:r>
            <a:r>
              <a:rPr lang="ru-RU" sz="2400" dirty="0"/>
              <a:t>), </a:t>
            </a:r>
            <a:r>
              <a:rPr lang="ru-RU" sz="2400" dirty="0" err="1"/>
              <a:t>опікуном</a:t>
            </a:r>
            <a:r>
              <a:rPr lang="ru-RU" sz="2400" dirty="0"/>
              <a:t>, </a:t>
            </a:r>
            <a:r>
              <a:rPr lang="ru-RU" sz="2400" dirty="0" err="1"/>
              <a:t>піклувальником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утримує</a:t>
            </a:r>
            <a:r>
              <a:rPr lang="ru-RU" sz="2400" dirty="0"/>
              <a:t> </a:t>
            </a:r>
            <a:r>
              <a:rPr lang="ru-RU" sz="2400" dirty="0" err="1"/>
              <a:t>дитину</a:t>
            </a:r>
            <a:r>
              <a:rPr lang="ru-RU" sz="2400" dirty="0"/>
              <a:t> з </a:t>
            </a:r>
            <a:r>
              <a:rPr lang="ru-RU" sz="2400" dirty="0" err="1"/>
              <a:t>інвалідністю</a:t>
            </a:r>
            <a:r>
              <a:rPr lang="ru-RU" sz="2400" dirty="0"/>
              <a:t>, </a:t>
            </a:r>
            <a:r>
              <a:rPr lang="ru-RU" sz="2400" dirty="0" err="1"/>
              <a:t>граничний</a:t>
            </a:r>
            <a:r>
              <a:rPr lang="ru-RU" sz="2400" dirty="0"/>
              <a:t> </a:t>
            </a:r>
            <a:r>
              <a:rPr lang="ru-RU" sz="2400" dirty="0" err="1"/>
              <a:t>розмір</a:t>
            </a:r>
            <a:r>
              <a:rPr lang="ru-RU" sz="2400" dirty="0"/>
              <a:t> доходу </a:t>
            </a:r>
            <a:r>
              <a:rPr lang="ru-RU" sz="2400" dirty="0" err="1"/>
              <a:t>визначається</a:t>
            </a:r>
            <a:r>
              <a:rPr lang="ru-RU" sz="2400" dirty="0"/>
              <a:t> як </a:t>
            </a:r>
            <a:r>
              <a:rPr lang="ru-RU" sz="2400" dirty="0" err="1"/>
              <a:t>добуток</a:t>
            </a:r>
            <a:r>
              <a:rPr lang="ru-RU" sz="2400" dirty="0"/>
              <a:t> </a:t>
            </a:r>
            <a:r>
              <a:rPr lang="ru-RU" sz="2400" dirty="0" err="1"/>
              <a:t>суми</a:t>
            </a:r>
            <a:r>
              <a:rPr lang="ru-RU" sz="2400" dirty="0"/>
              <a:t> граничного </a:t>
            </a:r>
            <a:r>
              <a:rPr lang="ru-RU" sz="2400" dirty="0" err="1"/>
              <a:t>розміру</a:t>
            </a:r>
            <a:r>
              <a:rPr lang="ru-RU" sz="2400" dirty="0"/>
              <a:t> доходу та </a:t>
            </a:r>
            <a:r>
              <a:rPr lang="ru-RU" sz="2400" dirty="0" err="1"/>
              <a:t>відповідної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дітей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розмір</a:t>
            </a:r>
            <a:r>
              <a:rPr lang="ru-RU" sz="2400" dirty="0"/>
              <a:t> </a:t>
            </a:r>
            <a:r>
              <a:rPr lang="ru-RU" sz="2400" dirty="0" err="1"/>
              <a:t>прожиткового</a:t>
            </a:r>
            <a:r>
              <a:rPr lang="ru-RU" sz="2400" dirty="0"/>
              <a:t> </a:t>
            </a:r>
            <a:r>
              <a:rPr lang="ru-RU" sz="2400" dirty="0" err="1"/>
              <a:t>мінімуму</a:t>
            </a:r>
            <a:r>
              <a:rPr lang="ru-RU" sz="2400" dirty="0"/>
              <a:t> для </a:t>
            </a:r>
            <a:r>
              <a:rPr lang="ru-RU" sz="2400" dirty="0" err="1"/>
              <a:t>працездатної</a:t>
            </a:r>
            <a:r>
              <a:rPr lang="ru-RU" sz="2400" dirty="0"/>
              <a:t> особи станом на </a:t>
            </a:r>
            <a:r>
              <a:rPr lang="ru-RU" sz="2400" dirty="0" smtClean="0"/>
              <a:t>01.01.2026 </a:t>
            </a:r>
            <a:r>
              <a:rPr lang="ru-RU" sz="2400" dirty="0"/>
              <a:t>року </a:t>
            </a:r>
            <a:r>
              <a:rPr lang="ru-RU" sz="2400" dirty="0" err="1"/>
              <a:t>дорівнює</a:t>
            </a:r>
            <a:r>
              <a:rPr lang="ru-RU" sz="2400" dirty="0"/>
              <a:t> </a:t>
            </a:r>
            <a:r>
              <a:rPr lang="ru-RU" sz="2400" dirty="0" smtClean="0"/>
              <a:t>3328 </a:t>
            </a:r>
            <a:r>
              <a:rPr lang="ru-RU" sz="2400" dirty="0" err="1" smtClean="0"/>
              <a:t>грн</a:t>
            </a:r>
            <a:r>
              <a:rPr lang="ru-RU" sz="2400" dirty="0"/>
              <a:t>, </a:t>
            </a:r>
            <a:r>
              <a:rPr lang="ru-RU" sz="2400" dirty="0" err="1"/>
              <a:t>тоді</a:t>
            </a:r>
            <a:r>
              <a:rPr lang="ru-RU" sz="2400" dirty="0"/>
              <a:t> </a:t>
            </a:r>
            <a:r>
              <a:rPr lang="ru-RU" sz="2400" b="1" dirty="0" err="1"/>
              <a:t>граничний</a:t>
            </a:r>
            <a:r>
              <a:rPr lang="ru-RU" sz="2400" b="1" dirty="0"/>
              <a:t> </a:t>
            </a:r>
            <a:r>
              <a:rPr lang="ru-RU" sz="2400" b="1" dirty="0" err="1"/>
              <a:t>дохід</a:t>
            </a:r>
            <a:r>
              <a:rPr lang="ru-RU" sz="2400" b="1" dirty="0"/>
              <a:t> для </a:t>
            </a:r>
            <a:r>
              <a:rPr lang="ru-RU" sz="2400" b="1" dirty="0" err="1"/>
              <a:t>застосування</a:t>
            </a:r>
            <a:r>
              <a:rPr lang="ru-RU" sz="2400" b="1" dirty="0"/>
              <a:t> ПСП у </a:t>
            </a:r>
            <a:r>
              <a:rPr lang="ru-RU" sz="2400" b="1" dirty="0" smtClean="0"/>
              <a:t>2026 </a:t>
            </a:r>
            <a:r>
              <a:rPr lang="ru-RU" sz="2400" b="1" dirty="0" err="1"/>
              <a:t>році</a:t>
            </a:r>
            <a:r>
              <a:rPr lang="ru-RU" sz="2400" b="1" dirty="0"/>
              <a:t> </a:t>
            </a:r>
            <a:r>
              <a:rPr lang="ru-RU" sz="2400" b="1" dirty="0" err="1"/>
              <a:t>складає</a:t>
            </a:r>
            <a:r>
              <a:rPr lang="ru-RU" sz="2400" b="1" dirty="0"/>
              <a:t>:</a:t>
            </a:r>
            <a:r>
              <a:rPr lang="ru-RU" sz="2400" dirty="0"/>
              <a:t> </a:t>
            </a:r>
            <a:r>
              <a:rPr lang="ru-RU" sz="2400" b="1" dirty="0" smtClean="0"/>
              <a:t>3328</a:t>
            </a:r>
            <a:r>
              <a:rPr lang="ru-RU" sz="2400" b="1" dirty="0" smtClean="0"/>
              <a:t> </a:t>
            </a:r>
            <a:r>
              <a:rPr lang="ru-RU" sz="2400" b="1" dirty="0" err="1"/>
              <a:t>грн</a:t>
            </a:r>
            <a:r>
              <a:rPr lang="ru-RU" sz="2400" b="1" dirty="0"/>
              <a:t> х 1,4 = </a:t>
            </a:r>
            <a:r>
              <a:rPr lang="ru-RU" sz="2400" b="1" dirty="0" smtClean="0"/>
              <a:t>4659</a:t>
            </a:r>
            <a:r>
              <a:rPr lang="ru-RU" sz="2400" b="1" dirty="0" smtClean="0"/>
              <a:t>,2 </a:t>
            </a:r>
            <a:r>
              <a:rPr lang="ru-RU" sz="2400" b="1" dirty="0"/>
              <a:t>грн</a:t>
            </a:r>
            <a:r>
              <a:rPr lang="ru-RU" sz="2400" b="1" dirty="0" smtClean="0"/>
              <a:t>. (4660 грн.)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606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граничні</a:t>
            </a:r>
            <a:r>
              <a:rPr lang="ru-RU" b="1" dirty="0"/>
              <a:t> </a:t>
            </a:r>
            <a:r>
              <a:rPr lang="ru-RU" b="1" dirty="0" err="1"/>
              <a:t>розміри</a:t>
            </a:r>
            <a:r>
              <a:rPr lang="ru-RU" b="1" dirty="0"/>
              <a:t> доходу для ПСП у </a:t>
            </a:r>
            <a:r>
              <a:rPr lang="ru-RU" b="1" dirty="0" smtClean="0"/>
              <a:t>2026 </a:t>
            </a:r>
            <a:r>
              <a:rPr lang="ru-RU" b="1" dirty="0" err="1"/>
              <a:t>році</a:t>
            </a:r>
            <a:r>
              <a:rPr lang="ru-RU" b="1" dirty="0"/>
              <a:t> для </a:t>
            </a:r>
            <a:r>
              <a:rPr lang="ru-RU" b="1" dirty="0" err="1"/>
              <a:t>працівників</a:t>
            </a:r>
            <a:r>
              <a:rPr lang="ru-RU" b="1" dirty="0"/>
              <a:t> з </a:t>
            </a:r>
            <a:r>
              <a:rPr lang="ru-RU" b="1" dirty="0" err="1"/>
              <a:t>дітьми</a:t>
            </a:r>
            <a:endParaRPr lang="ru-RU" dirty="0"/>
          </a:p>
          <a:p>
            <a:r>
              <a:rPr lang="ru-RU" dirty="0" err="1"/>
              <a:t>Граничний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доходу,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надає</a:t>
            </a:r>
            <a:r>
              <a:rPr lang="ru-RU" dirty="0"/>
              <a:t> право на ПСП одному з </a:t>
            </a:r>
            <a:r>
              <a:rPr lang="ru-RU" dirty="0" err="1"/>
              <a:t>батьків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 та в </a:t>
            </a:r>
            <a:r>
              <a:rPr lang="ru-RU" dirty="0" err="1"/>
              <a:t>розмірах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пп</a:t>
            </a:r>
            <a:r>
              <a:rPr lang="ru-RU" dirty="0"/>
              <a:t>. 169.1.2 ПКУ та </a:t>
            </a:r>
            <a:r>
              <a:rPr lang="ru-RU" dirty="0" err="1"/>
              <a:t>пп.пп</a:t>
            </a:r>
            <a:r>
              <a:rPr lang="ru-RU" dirty="0"/>
              <a:t>. "а" і "б" </a:t>
            </a:r>
            <a:r>
              <a:rPr lang="ru-RU" dirty="0" err="1"/>
              <a:t>пп</a:t>
            </a:r>
            <a:r>
              <a:rPr lang="ru-RU" dirty="0"/>
              <a:t>. 169.1.3 ПКУ, </a:t>
            </a:r>
            <a:r>
              <a:rPr lang="ru-RU" dirty="0" err="1"/>
              <a:t>визначають</a:t>
            </a:r>
            <a:r>
              <a:rPr lang="ru-RU" dirty="0"/>
              <a:t> як </a:t>
            </a:r>
            <a:r>
              <a:rPr lang="ru-RU" dirty="0" err="1"/>
              <a:t>добуток</a:t>
            </a:r>
            <a:r>
              <a:rPr lang="ru-RU" dirty="0"/>
              <a:t> граничного </a:t>
            </a:r>
            <a:r>
              <a:rPr lang="ru-RU" dirty="0" err="1"/>
              <a:t>розміру</a:t>
            </a:r>
            <a:r>
              <a:rPr lang="ru-RU" dirty="0"/>
              <a:t> доходу для </a:t>
            </a:r>
            <a:r>
              <a:rPr lang="ru-RU" dirty="0" err="1"/>
              <a:t>застосування</a:t>
            </a:r>
            <a:r>
              <a:rPr lang="ru-RU" dirty="0"/>
              <a:t> ПСП і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(у </a:t>
            </a:r>
            <a:r>
              <a:rPr lang="ru-RU" dirty="0" smtClean="0"/>
              <a:t>2026 </a:t>
            </a:r>
            <a:r>
              <a:rPr lang="ru-RU" dirty="0" err="1"/>
              <a:t>році</a:t>
            </a:r>
            <a:r>
              <a:rPr lang="ru-RU" dirty="0"/>
              <a:t> — </a:t>
            </a:r>
            <a:r>
              <a:rPr lang="ru-RU" dirty="0" smtClean="0"/>
              <a:t>4660 </a:t>
            </a:r>
            <a:r>
              <a:rPr lang="ru-RU" dirty="0" err="1"/>
              <a:t>грн</a:t>
            </a:r>
            <a:r>
              <a:rPr lang="ru-RU" dirty="0"/>
              <a:t> х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).</a:t>
            </a:r>
          </a:p>
          <a:p>
            <a:r>
              <a:rPr lang="ru-RU" dirty="0"/>
              <a:t>Тому, </a:t>
            </a:r>
            <a:r>
              <a:rPr lang="ru-RU" b="1" dirty="0"/>
              <a:t>за </a:t>
            </a:r>
            <a:r>
              <a:rPr lang="ru-RU" b="1" dirty="0" err="1"/>
              <a:t>наявності</a:t>
            </a:r>
            <a:r>
              <a:rPr lang="ru-RU" b="1" dirty="0"/>
              <a:t> в </a:t>
            </a:r>
            <a:r>
              <a:rPr lang="ru-RU" b="1" dirty="0" err="1"/>
              <a:t>працівника</a:t>
            </a:r>
            <a:r>
              <a:rPr lang="ru-RU" b="1" dirty="0"/>
              <a:t> 2-ох і </a:t>
            </a:r>
            <a:r>
              <a:rPr lang="ru-RU" b="1" dirty="0" err="1"/>
              <a:t>більше</a:t>
            </a:r>
            <a:r>
              <a:rPr lang="ru-RU" b="1" dirty="0"/>
              <a:t> </a:t>
            </a:r>
            <a:r>
              <a:rPr lang="ru-RU" b="1" dirty="0" err="1"/>
              <a:t>дітей</a:t>
            </a:r>
            <a:r>
              <a:rPr lang="ru-RU" b="1" dirty="0"/>
              <a:t> до 18 </a:t>
            </a:r>
            <a:r>
              <a:rPr lang="ru-RU" b="1" dirty="0" err="1"/>
              <a:t>років</a:t>
            </a:r>
            <a:r>
              <a:rPr lang="ru-RU" b="1" dirty="0"/>
              <a:t>, </a:t>
            </a:r>
            <a:r>
              <a:rPr lang="ru-RU" b="1" dirty="0" err="1"/>
              <a:t>граничний</a:t>
            </a:r>
            <a:r>
              <a:rPr lang="ru-RU" b="1" dirty="0"/>
              <a:t> </a:t>
            </a:r>
            <a:r>
              <a:rPr lang="ru-RU" b="1" dirty="0" err="1"/>
              <a:t>розмір</a:t>
            </a:r>
            <a:r>
              <a:rPr lang="ru-RU" b="1" dirty="0"/>
              <a:t> доходу для ПСП </a:t>
            </a:r>
            <a:r>
              <a:rPr lang="ru-RU" b="1" dirty="0" err="1"/>
              <a:t>зростає</a:t>
            </a:r>
            <a:r>
              <a:rPr lang="ru-RU" b="1" dirty="0"/>
              <a:t> кратно </a:t>
            </a:r>
            <a:r>
              <a:rPr lang="ru-RU" b="1" dirty="0" err="1"/>
              <a:t>кількості</a:t>
            </a:r>
            <a:r>
              <a:rPr lang="ru-RU" b="1" dirty="0"/>
              <a:t> </a:t>
            </a:r>
            <a:r>
              <a:rPr lang="ru-RU" b="1" dirty="0" err="1"/>
              <a:t>дітей</a:t>
            </a:r>
            <a:r>
              <a:rPr lang="ru-RU" b="1" dirty="0"/>
              <a:t> та у </a:t>
            </a:r>
            <a:r>
              <a:rPr lang="ru-RU" b="1" dirty="0" smtClean="0"/>
              <a:t>2026 </a:t>
            </a:r>
            <a:r>
              <a:rPr lang="ru-RU" b="1" dirty="0" err="1"/>
              <a:t>році</a:t>
            </a:r>
            <a:r>
              <a:rPr lang="ru-RU" dirty="0"/>
              <a:t> </a:t>
            </a:r>
            <a:r>
              <a:rPr lang="ru-RU" dirty="0" err="1"/>
              <a:t>становитиме</a:t>
            </a:r>
            <a:r>
              <a:rPr lang="ru-RU" dirty="0"/>
              <a:t>: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двоє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— </a:t>
            </a:r>
            <a:r>
              <a:rPr lang="ru-RU" dirty="0" smtClean="0"/>
              <a:t>9320</a:t>
            </a:r>
            <a:r>
              <a:rPr lang="ru-RU" dirty="0" smtClean="0"/>
              <a:t> </a:t>
            </a:r>
            <a:r>
              <a:rPr lang="ru-RU" dirty="0" err="1"/>
              <a:t>грн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smtClean="0"/>
              <a:t>4660</a:t>
            </a:r>
            <a:r>
              <a:rPr lang="ru-RU" dirty="0" smtClean="0"/>
              <a:t> </a:t>
            </a:r>
            <a:r>
              <a:rPr lang="ru-RU" dirty="0" err="1"/>
              <a:t>грн</a:t>
            </a:r>
            <a:r>
              <a:rPr lang="ru-RU" dirty="0"/>
              <a:t> х 2);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троє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— </a:t>
            </a:r>
            <a:r>
              <a:rPr lang="ru-RU" dirty="0" smtClean="0"/>
              <a:t>13980</a:t>
            </a:r>
            <a:r>
              <a:rPr lang="ru-RU" dirty="0" smtClean="0"/>
              <a:t> </a:t>
            </a:r>
            <a:r>
              <a:rPr lang="ru-RU" dirty="0" err="1"/>
              <a:t>грн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smtClean="0"/>
              <a:t>4660</a:t>
            </a:r>
            <a:r>
              <a:rPr lang="ru-RU" dirty="0" smtClean="0"/>
              <a:t> </a:t>
            </a:r>
            <a:r>
              <a:rPr lang="ru-RU" dirty="0" err="1"/>
              <a:t>грн</a:t>
            </a:r>
            <a:r>
              <a:rPr lang="ru-RU" dirty="0"/>
              <a:t> х 3) і т.д.</a:t>
            </a:r>
          </a:p>
          <a:p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враховуйте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право на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граничного доходу кратно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вказують</a:t>
            </a:r>
            <a:r>
              <a:rPr lang="ru-RU" dirty="0"/>
              <a:t> у </a:t>
            </a:r>
            <a:r>
              <a:rPr lang="ru-RU" dirty="0" err="1"/>
              <a:t>відповідній</a:t>
            </a:r>
            <a:r>
              <a:rPr lang="ru-RU" dirty="0"/>
              <a:t> </a:t>
            </a:r>
            <a:r>
              <a:rPr lang="ru-RU" dirty="0" err="1"/>
              <a:t>заяві</a:t>
            </a:r>
            <a:r>
              <a:rPr lang="ru-RU" dirty="0"/>
              <a:t> про </a:t>
            </a:r>
            <a:r>
              <a:rPr lang="ru-RU" dirty="0" err="1"/>
              <a:t>застосування</a:t>
            </a:r>
            <a:r>
              <a:rPr lang="ru-RU" dirty="0"/>
              <a:t> ПСП.</a:t>
            </a:r>
          </a:p>
        </p:txBody>
      </p:sp>
    </p:spTree>
    <p:extLst>
      <p:ext uri="{BB962C8B-B14F-4D97-AF65-F5344CB8AC3E}">
        <p14:creationId xmlns:p14="http://schemas.microsoft.com/office/powerpoint/2010/main" val="1351371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b="1" dirty="0" err="1"/>
              <a:t>Загальною</a:t>
            </a:r>
            <a:r>
              <a:rPr lang="ru-RU" b="1" dirty="0"/>
              <a:t> ПСП </a:t>
            </a:r>
            <a:r>
              <a:rPr lang="ru-RU" b="1" dirty="0" err="1"/>
              <a:t>зможуть</a:t>
            </a:r>
            <a:r>
              <a:rPr lang="ru-RU" b="1" dirty="0"/>
              <a:t> </a:t>
            </a:r>
            <a:r>
              <a:rPr lang="ru-RU" b="1" dirty="0" err="1"/>
              <a:t>скористатися</a:t>
            </a:r>
            <a:r>
              <a:rPr lang="ru-RU" b="1" dirty="0"/>
              <a:t> </a:t>
            </a:r>
            <a:r>
              <a:rPr lang="ru-RU" b="1" dirty="0" err="1"/>
              <a:t>лише</a:t>
            </a:r>
            <a:r>
              <a:rPr lang="ru-RU" b="1" dirty="0"/>
              <a:t> </a:t>
            </a:r>
            <a:r>
              <a:rPr lang="ru-RU" dirty="0" err="1"/>
              <a:t>працівники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трудяться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неповного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часу, але не </a:t>
            </a:r>
            <a:r>
              <a:rPr lang="ru-RU" dirty="0" err="1"/>
              <a:t>завжди</a:t>
            </a:r>
            <a:r>
              <a:rPr lang="ru-RU" b="1" dirty="0"/>
              <a:t>.</a:t>
            </a:r>
            <a:endParaRPr lang="ru-RU" dirty="0"/>
          </a:p>
          <a:p>
            <a:r>
              <a:rPr lang="ru-RU" i="1" dirty="0"/>
              <a:t>ПСП </a:t>
            </a:r>
            <a:r>
              <a:rPr lang="ru-RU" i="1" dirty="0" err="1"/>
              <a:t>застосовують</a:t>
            </a:r>
            <a:r>
              <a:rPr lang="ru-RU" i="1" dirty="0"/>
              <a:t> до </a:t>
            </a:r>
            <a:r>
              <a:rPr lang="ru-RU" i="1" dirty="0" err="1"/>
              <a:t>нарахованого</a:t>
            </a:r>
            <a:r>
              <a:rPr lang="ru-RU" i="1" dirty="0"/>
              <a:t> </a:t>
            </a:r>
            <a:r>
              <a:rPr lang="ru-RU" i="1" dirty="0" err="1"/>
              <a:t>місячного</a:t>
            </a:r>
            <a:r>
              <a:rPr lang="ru-RU" i="1" dirty="0"/>
              <a:t> доходу у </a:t>
            </a:r>
            <a:r>
              <a:rPr lang="ru-RU" i="1" dirty="0" err="1"/>
              <a:t>вигляді</a:t>
            </a:r>
            <a:r>
              <a:rPr lang="ru-RU" i="1" dirty="0"/>
              <a:t> </a:t>
            </a:r>
            <a:r>
              <a:rPr lang="ru-RU" i="1" dirty="0" err="1"/>
              <a:t>зарплати</a:t>
            </a:r>
            <a:r>
              <a:rPr lang="ru-RU" i="1" dirty="0"/>
              <a:t> </a:t>
            </a:r>
            <a:r>
              <a:rPr lang="ru-RU" i="1" dirty="0" err="1"/>
              <a:t>лише</a:t>
            </a:r>
            <a:r>
              <a:rPr lang="ru-RU" i="1" dirty="0"/>
              <a:t> за одним </a:t>
            </a:r>
            <a:r>
              <a:rPr lang="ru-RU" i="1" dirty="0" err="1"/>
              <a:t>місцем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нарахування</a:t>
            </a:r>
            <a:r>
              <a:rPr lang="ru-RU" i="1" dirty="0"/>
              <a:t> (</a:t>
            </a:r>
            <a:r>
              <a:rPr lang="ru-RU" i="1" dirty="0" err="1"/>
              <a:t>виплати</a:t>
            </a:r>
            <a:r>
              <a:rPr lang="ru-RU" i="1" dirty="0"/>
              <a:t>) (</a:t>
            </a:r>
            <a:r>
              <a:rPr lang="ru-RU" i="1" dirty="0" err="1"/>
              <a:t>пп</a:t>
            </a:r>
            <a:r>
              <a:rPr lang="ru-RU" i="1" dirty="0"/>
              <a:t>. 169.2.1 </a:t>
            </a:r>
            <a:r>
              <a:rPr lang="ru-RU" b="1" i="1" dirty="0" err="1">
                <a:hlinkClick r:id="rId2"/>
              </a:rPr>
              <a:t>Податкового</a:t>
            </a:r>
            <a:r>
              <a:rPr lang="ru-RU" b="1" i="1" dirty="0">
                <a:hlinkClick r:id="rId2"/>
              </a:rPr>
              <a:t> кодексу </a:t>
            </a:r>
            <a:r>
              <a:rPr lang="ru-RU" b="1" i="1" dirty="0" err="1">
                <a:hlinkClick r:id="rId2"/>
              </a:rPr>
              <a:t>України</a:t>
            </a:r>
            <a:r>
              <a:rPr lang="ru-RU" i="1" dirty="0"/>
              <a:t>).</a:t>
            </a:r>
            <a:endParaRPr lang="ru-RU" dirty="0"/>
          </a:p>
          <a:p>
            <a:r>
              <a:rPr lang="ru-RU" i="1" dirty="0" err="1"/>
              <a:t>Тож</a:t>
            </a:r>
            <a:r>
              <a:rPr lang="ru-RU" i="1" dirty="0"/>
              <a:t>, </a:t>
            </a:r>
            <a:r>
              <a:rPr lang="ru-RU" i="1" dirty="0" err="1"/>
              <a:t>якщо</a:t>
            </a:r>
            <a:r>
              <a:rPr lang="ru-RU" i="1" dirty="0"/>
              <a:t> особа </a:t>
            </a:r>
            <a:r>
              <a:rPr lang="ru-RU" i="1" dirty="0" err="1"/>
              <a:t>працює</a:t>
            </a:r>
            <a:r>
              <a:rPr lang="ru-RU" i="1" dirty="0"/>
              <a:t> як </a:t>
            </a:r>
            <a:r>
              <a:rPr lang="ru-RU" i="1" dirty="0" err="1"/>
              <a:t>основний</a:t>
            </a:r>
            <a:r>
              <a:rPr lang="ru-RU" i="1" dirty="0"/>
              <a:t> </a:t>
            </a:r>
            <a:r>
              <a:rPr lang="ru-RU" i="1" dirty="0" err="1"/>
              <a:t>працівник</a:t>
            </a:r>
            <a:r>
              <a:rPr lang="ru-RU" i="1" dirty="0"/>
              <a:t> і </a:t>
            </a:r>
            <a:r>
              <a:rPr lang="ru-RU" i="1" dirty="0" err="1"/>
              <a:t>внутрішній</a:t>
            </a:r>
            <a:r>
              <a:rPr lang="ru-RU" i="1" dirty="0"/>
              <a:t> </a:t>
            </a:r>
            <a:r>
              <a:rPr lang="ru-RU" i="1" dirty="0" err="1"/>
              <a:t>сумісник</a:t>
            </a:r>
            <a:r>
              <a:rPr lang="ru-RU" i="1" dirty="0"/>
              <a:t> в одного </a:t>
            </a:r>
            <a:r>
              <a:rPr lang="ru-RU" i="1" dirty="0" err="1"/>
              <a:t>роботодавця</a:t>
            </a:r>
            <a:r>
              <a:rPr lang="ru-RU" i="1" dirty="0"/>
              <a:t>,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якого</a:t>
            </a:r>
            <a:r>
              <a:rPr lang="ru-RU" i="1" dirty="0"/>
              <a:t> й </a:t>
            </a:r>
            <a:r>
              <a:rPr lang="ru-RU" i="1" dirty="0" err="1"/>
              <a:t>отримує</a:t>
            </a:r>
            <a:r>
              <a:rPr lang="ru-RU" i="1" dirty="0"/>
              <a:t> зарплату, право на ПСП </a:t>
            </a:r>
            <a:r>
              <a:rPr lang="ru-RU" i="1" dirty="0" err="1"/>
              <a:t>визначають</a:t>
            </a:r>
            <a:r>
              <a:rPr lang="ru-RU" i="1" dirty="0"/>
              <a:t> </a:t>
            </a:r>
            <a:r>
              <a:rPr lang="ru-RU" i="1" dirty="0" err="1"/>
              <a:t>залежно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усього</a:t>
            </a:r>
            <a:r>
              <a:rPr lang="ru-RU" i="1" dirty="0"/>
              <a:t> </a:t>
            </a:r>
            <a:r>
              <a:rPr lang="ru-RU" i="1" dirty="0" err="1"/>
              <a:t>отриманого</a:t>
            </a:r>
            <a:r>
              <a:rPr lang="ru-RU" i="1" dirty="0"/>
              <a:t> ним </a:t>
            </a:r>
            <a:r>
              <a:rPr lang="ru-RU" i="1" dirty="0" err="1"/>
              <a:t>заробітку</a:t>
            </a:r>
            <a:r>
              <a:rPr lang="ru-RU" i="1" dirty="0"/>
              <a:t> за таким </a:t>
            </a:r>
            <a:r>
              <a:rPr lang="ru-RU" i="1" dirty="0" err="1"/>
              <a:t>місцем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. </a:t>
            </a:r>
            <a:r>
              <a:rPr lang="ru-RU" i="1" dirty="0" err="1"/>
              <a:t>Інакше</a:t>
            </a:r>
            <a:r>
              <a:rPr lang="ru-RU" i="1" dirty="0"/>
              <a:t> — </a:t>
            </a:r>
            <a:r>
              <a:rPr lang="ru-RU" i="1" dirty="0" err="1"/>
              <a:t>якщо</a:t>
            </a:r>
            <a:r>
              <a:rPr lang="ru-RU" i="1" dirty="0"/>
              <a:t> особа </a:t>
            </a:r>
            <a:r>
              <a:rPr lang="ru-RU" i="1" dirty="0" err="1"/>
              <a:t>працює</a:t>
            </a:r>
            <a:r>
              <a:rPr lang="ru-RU" i="1" dirty="0"/>
              <a:t> як </a:t>
            </a:r>
            <a:r>
              <a:rPr lang="ru-RU" i="1" dirty="0" err="1"/>
              <a:t>зовнішній</a:t>
            </a:r>
            <a:r>
              <a:rPr lang="ru-RU" i="1" dirty="0"/>
              <a:t> </a:t>
            </a:r>
            <a:r>
              <a:rPr lang="ru-RU" i="1" dirty="0" err="1"/>
              <a:t>сумісник</a:t>
            </a:r>
            <a:r>
              <a:rPr lang="ru-RU" i="1" dirty="0"/>
              <a:t>, </a:t>
            </a:r>
            <a:r>
              <a:rPr lang="ru-RU" i="1" dirty="0" err="1"/>
              <a:t>тоді</a:t>
            </a:r>
            <a:r>
              <a:rPr lang="ru-RU" i="1" dirty="0"/>
              <a:t> вона </a:t>
            </a:r>
            <a:r>
              <a:rPr lang="ru-RU" i="1" dirty="0" err="1"/>
              <a:t>обирає</a:t>
            </a:r>
            <a:r>
              <a:rPr lang="ru-RU" i="1" dirty="0"/>
              <a:t> </a:t>
            </a:r>
            <a:r>
              <a:rPr lang="ru-RU" i="1" dirty="0" err="1"/>
              <a:t>місце</a:t>
            </a:r>
            <a:r>
              <a:rPr lang="ru-RU" i="1" dirty="0"/>
              <a:t> </a:t>
            </a:r>
            <a:r>
              <a:rPr lang="ru-RU" i="1" dirty="0" err="1"/>
              <a:t>застосування</a:t>
            </a:r>
            <a:r>
              <a:rPr lang="ru-RU" i="1" dirty="0"/>
              <a:t> ПСП (</a:t>
            </a:r>
            <a:r>
              <a:rPr lang="ru-RU" i="1" dirty="0" err="1"/>
              <a:t>основне</a:t>
            </a:r>
            <a:r>
              <a:rPr lang="ru-RU" i="1" dirty="0"/>
              <a:t> </a:t>
            </a:r>
            <a:r>
              <a:rPr lang="ru-RU" i="1" dirty="0" err="1"/>
              <a:t>місце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</a:t>
            </a:r>
            <a:r>
              <a:rPr lang="ru-RU" i="1" dirty="0" err="1"/>
              <a:t>чи</a:t>
            </a:r>
            <a:r>
              <a:rPr lang="ru-RU" i="1" dirty="0"/>
              <a:t> за </a:t>
            </a:r>
            <a:r>
              <a:rPr lang="ru-RU" i="1" dirty="0" err="1"/>
              <a:t>сумісництвом</a:t>
            </a:r>
            <a:r>
              <a:rPr lang="ru-RU" i="1" dirty="0"/>
              <a:t>), про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вказує</a:t>
            </a:r>
            <a:r>
              <a:rPr lang="ru-RU" i="1" dirty="0"/>
              <a:t> у </a:t>
            </a:r>
            <a:r>
              <a:rPr lang="ru-RU" i="1" dirty="0" err="1"/>
              <a:t>заяві</a:t>
            </a:r>
            <a:r>
              <a:rPr lang="ru-RU" i="1" dirty="0"/>
              <a:t> про </a:t>
            </a:r>
            <a:r>
              <a:rPr lang="ru-RU" i="1" dirty="0" err="1"/>
              <a:t>самостійне</a:t>
            </a:r>
            <a:r>
              <a:rPr lang="ru-RU" i="1" dirty="0"/>
              <a:t> </a:t>
            </a:r>
            <a:r>
              <a:rPr lang="ru-RU" i="1" dirty="0" err="1"/>
              <a:t>обрання</a:t>
            </a:r>
            <a:r>
              <a:rPr lang="ru-RU" i="1" dirty="0"/>
              <a:t> </a:t>
            </a:r>
            <a:r>
              <a:rPr lang="ru-RU" i="1" dirty="0" err="1"/>
              <a:t>місця</a:t>
            </a:r>
            <a:r>
              <a:rPr lang="ru-RU" i="1" dirty="0"/>
              <a:t> </a:t>
            </a:r>
            <a:r>
              <a:rPr lang="ru-RU" i="1" dirty="0" err="1"/>
              <a:t>застосування</a:t>
            </a:r>
            <a:r>
              <a:rPr lang="ru-RU" i="1" dirty="0"/>
              <a:t> ПСП.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80659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150</TotalTime>
  <Words>762</Words>
  <Application>Microsoft Office PowerPoint</Application>
  <PresentationFormat>Широкоэкранный</PresentationFormat>
  <Paragraphs>60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Tw Cen MT</vt:lpstr>
      <vt:lpstr>Капля</vt:lpstr>
      <vt:lpstr>Тема 3.</vt:lpstr>
      <vt:lpstr>План лекції</vt:lpstr>
      <vt:lpstr>Поняття «податкові пільги»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</dc:title>
  <dc:creator>Учетная запись Майкрософт</dc:creator>
  <cp:lastModifiedBy>Учетная запись Майкрософт</cp:lastModifiedBy>
  <cp:revision>40</cp:revision>
  <dcterms:created xsi:type="dcterms:W3CDTF">2023-02-07T15:46:36Z</dcterms:created>
  <dcterms:modified xsi:type="dcterms:W3CDTF">2026-02-25T14:54:00Z</dcterms:modified>
</cp:coreProperties>
</file>