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rimo Bold" charset="1" panose="020B0704020202020204"/>
      <p:regular r:id="rId18"/>
    </p:embeddedFont>
    <p:embeddedFont>
      <p:font typeface="Bitter" charset="1" panose="02000000000000000000"/>
      <p:regular r:id="rId19"/>
    </p:embeddedFont>
    <p:embeddedFont>
      <p:font typeface="Arimo" charset="1" panose="020B0604020202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notesMasters/notesMaster1.xml" Type="http://schemas.openxmlformats.org/officeDocument/2006/relationships/notesMaster"/><Relationship Id="rId16" Target="theme/theme2.xml" Type="http://schemas.openxmlformats.org/officeDocument/2006/relationships/theme"/><Relationship Id="rId17" Target="notesSlides/notesSlide1.xml" Type="http://schemas.openxmlformats.org/officeDocument/2006/relationships/notes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notesSlides/notesSlide2.xml" Type="http://schemas.openxmlformats.org/officeDocument/2006/relationships/notesSlide"/><Relationship Id="rId21" Target="notesSlides/notesSlide3.xml" Type="http://schemas.openxmlformats.org/officeDocument/2006/relationships/notesSlide"/><Relationship Id="rId22" Target="notesSlides/notesSlide4.xml" Type="http://schemas.openxmlformats.org/officeDocument/2006/relationships/notesSlide"/><Relationship Id="rId23" Target="notesSlides/notesSlide5.xml" Type="http://schemas.openxmlformats.org/officeDocument/2006/relationships/notesSlide"/><Relationship Id="rId24" Target="notesSlides/notesSlide6.xml" Type="http://schemas.openxmlformats.org/officeDocument/2006/relationships/notesSlide"/><Relationship Id="rId25" Target="fonts/font25.fntdata" Type="http://schemas.openxmlformats.org/officeDocument/2006/relationships/font"/><Relationship Id="rId26" Target="notesSlides/notesSlide7.xml" Type="http://schemas.openxmlformats.org/officeDocument/2006/relationships/notesSlide"/><Relationship Id="rId27" Target="notesSlides/notesSlide8.xml" Type="http://schemas.openxmlformats.org/officeDocument/2006/relationships/notesSlide"/><Relationship Id="rId28" Target="notesSlides/notesSlide9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2.pn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6.png" Type="http://schemas.openxmlformats.org/officeDocument/2006/relationships/image"/><Relationship Id="rId4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990600"/>
            <a:ext cx="9445523" cy="1513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Облік Вексельних Операцій: Від Основ до Практики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181637"/>
            <a:ext cx="9445523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Ця презентація пояснює поняття векселя, його види, бухгалтерський облік, нормативні обмеження та практичні ризики.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4727964"/>
            <a:ext cx="9445523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Мета — надати чіткі інструкції для бухгалтерів, фінансових менеджерів та керівників, які працюють із вексельними розрахунками в Україні.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8" y="2247748"/>
            <a:ext cx="16303523" cy="158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Що таке вексель? Ключ до фінансових розрахунків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2238" y="4255894"/>
            <a:ext cx="16303523" cy="1266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Вексель — це цінний папір, що засвідчує безумовне грошове зобов'язання сплатити визначену суму у встановлений строк. Він використовується для відтермінування платежу, передачі права вимоги та як забезпечення зобов’язань. Формально вексель містить суму, строк, місце платежу, підпис векселедавця та реквізити сторін.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92238" y="5801916"/>
            <a:ext cx="1759144" cy="2198932"/>
            <a:chOff x="0" y="0"/>
            <a:chExt cx="2345525" cy="2931909"/>
          </a:xfrm>
        </p:grpSpPr>
        <p:sp>
          <p:nvSpPr>
            <p:cNvPr name="Freeform 9" id="9" descr="preencoded.png"/>
            <p:cNvSpPr/>
            <p:nvPr/>
          </p:nvSpPr>
          <p:spPr>
            <a:xfrm flipH="false" flipV="false" rot="0">
              <a:off x="0" y="0"/>
              <a:ext cx="2345563" cy="2931922"/>
            </a:xfrm>
            <a:custGeom>
              <a:avLst/>
              <a:gdLst/>
              <a:ahLst/>
              <a:cxnLst/>
              <a:rect r="r" b="b" t="t" l="l"/>
              <a:pathLst>
                <a:path h="2931922" w="2345563">
                  <a:moveTo>
                    <a:pt x="0" y="0"/>
                  </a:moveTo>
                  <a:lnTo>
                    <a:pt x="2345563" y="0"/>
                  </a:lnTo>
                  <a:lnTo>
                    <a:pt x="2345563" y="2931922"/>
                  </a:lnTo>
                  <a:lnTo>
                    <a:pt x="0" y="2931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4" t="0" r="-52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061392" y="5782866"/>
            <a:ext cx="4015530" cy="40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Функції векселя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61392" y="6262240"/>
            <a:ext cx="5927522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Забезпечення кредиту, інструмент розрахунків, засіб передачі вимог інвестору або банку.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9298934" y="5801916"/>
            <a:ext cx="1759296" cy="2199084"/>
            <a:chOff x="0" y="0"/>
            <a:chExt cx="2345728" cy="2932112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2345690" cy="2932049"/>
            </a:xfrm>
            <a:custGeom>
              <a:avLst/>
              <a:gdLst/>
              <a:ahLst/>
              <a:cxnLst/>
              <a:rect r="r" b="b" t="t" l="l"/>
              <a:pathLst>
                <a:path h="2932049" w="2345690">
                  <a:moveTo>
                    <a:pt x="0" y="0"/>
                  </a:moveTo>
                  <a:lnTo>
                    <a:pt x="2345690" y="0"/>
                  </a:lnTo>
                  <a:lnTo>
                    <a:pt x="2345690" y="2932049"/>
                  </a:lnTo>
                  <a:lnTo>
                    <a:pt x="0" y="293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3" t="0" r="-55" b="-2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1368240" y="5782866"/>
            <a:ext cx="4015530" cy="40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Правова природа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368240" y="6262240"/>
            <a:ext cx="5927522" cy="12669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Цінний папір з чітко визначеними формальними реквізитами; підлягає правилам вексельного обігу.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1846507"/>
            <a:ext cx="9445523" cy="158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Переваги та недоліки вексельних розрахунків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92238" y="3806876"/>
            <a:ext cx="2983106" cy="4595517"/>
            <a:chOff x="0" y="0"/>
            <a:chExt cx="3977475" cy="61273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77513" cy="6127369"/>
            </a:xfrm>
            <a:custGeom>
              <a:avLst/>
              <a:gdLst/>
              <a:ahLst/>
              <a:cxnLst/>
              <a:rect r="r" b="b" t="t" l="l"/>
              <a:pathLst>
                <a:path h="6127369" w="3977513">
                  <a:moveTo>
                    <a:pt x="0" y="49657"/>
                  </a:moveTo>
                  <a:cubicBezTo>
                    <a:pt x="0" y="22225"/>
                    <a:pt x="22225" y="0"/>
                    <a:pt x="49657" y="0"/>
                  </a:cubicBezTo>
                  <a:lnTo>
                    <a:pt x="3927856" y="0"/>
                  </a:lnTo>
                  <a:cubicBezTo>
                    <a:pt x="3955288" y="0"/>
                    <a:pt x="3977513" y="22225"/>
                    <a:pt x="3977513" y="49657"/>
                  </a:cubicBezTo>
                  <a:lnTo>
                    <a:pt x="3977513" y="6077712"/>
                  </a:lnTo>
                  <a:cubicBezTo>
                    <a:pt x="3977513" y="6105144"/>
                    <a:pt x="3955288" y="6127369"/>
                    <a:pt x="3927856" y="6127369"/>
                  </a:cubicBezTo>
                  <a:lnTo>
                    <a:pt x="49657" y="6127369"/>
                  </a:lnTo>
                  <a:cubicBezTo>
                    <a:pt x="22225" y="6127369"/>
                    <a:pt x="0" y="6105144"/>
                    <a:pt x="0" y="6077712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240184" y="4035771"/>
            <a:ext cx="2487216" cy="794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Переваги для векселедавця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0184" y="4902841"/>
            <a:ext cx="2487216" cy="325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Відтермінування платежу, можливість короткострокового фінансування без миттєвих грошових витрат, оптимізація грошового потоку.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4223299" y="3806876"/>
            <a:ext cx="2983259" cy="4595517"/>
            <a:chOff x="0" y="0"/>
            <a:chExt cx="3977678" cy="61273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977767" cy="6127369"/>
            </a:xfrm>
            <a:custGeom>
              <a:avLst/>
              <a:gdLst/>
              <a:ahLst/>
              <a:cxnLst/>
              <a:rect r="r" b="b" t="t" l="l"/>
              <a:pathLst>
                <a:path h="6127369" w="3977767">
                  <a:moveTo>
                    <a:pt x="0" y="49657"/>
                  </a:moveTo>
                  <a:cubicBezTo>
                    <a:pt x="0" y="22225"/>
                    <a:pt x="22225" y="0"/>
                    <a:pt x="49657" y="0"/>
                  </a:cubicBezTo>
                  <a:lnTo>
                    <a:pt x="3928110" y="0"/>
                  </a:lnTo>
                  <a:cubicBezTo>
                    <a:pt x="3955542" y="0"/>
                    <a:pt x="3977767" y="22225"/>
                    <a:pt x="3977767" y="49657"/>
                  </a:cubicBezTo>
                  <a:lnTo>
                    <a:pt x="3977767" y="6077712"/>
                  </a:lnTo>
                  <a:cubicBezTo>
                    <a:pt x="3977767" y="6105144"/>
                    <a:pt x="3955542" y="6127369"/>
                    <a:pt x="3928110" y="6127369"/>
                  </a:cubicBezTo>
                  <a:lnTo>
                    <a:pt x="49657" y="6127369"/>
                  </a:lnTo>
                  <a:cubicBezTo>
                    <a:pt x="22225" y="6127369"/>
                    <a:pt x="0" y="6105144"/>
                    <a:pt x="0" y="6077712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471245" y="4035771"/>
            <a:ext cx="2487368" cy="118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Переваги для векселедержателя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471245" y="5290537"/>
            <a:ext cx="2487368" cy="2854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Юридично зафіксована вимога до сплати, можливість дисконтування у банку або передачі третьому учаснику.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7454503" y="3806876"/>
            <a:ext cx="2983259" cy="4595517"/>
            <a:chOff x="0" y="0"/>
            <a:chExt cx="3977678" cy="612735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977767" cy="6127369"/>
            </a:xfrm>
            <a:custGeom>
              <a:avLst/>
              <a:gdLst/>
              <a:ahLst/>
              <a:cxnLst/>
              <a:rect r="r" b="b" t="t" l="l"/>
              <a:pathLst>
                <a:path h="6127369" w="3977767">
                  <a:moveTo>
                    <a:pt x="0" y="49657"/>
                  </a:moveTo>
                  <a:cubicBezTo>
                    <a:pt x="0" y="22225"/>
                    <a:pt x="22225" y="0"/>
                    <a:pt x="49657" y="0"/>
                  </a:cubicBezTo>
                  <a:lnTo>
                    <a:pt x="3928110" y="0"/>
                  </a:lnTo>
                  <a:cubicBezTo>
                    <a:pt x="3955542" y="0"/>
                    <a:pt x="3977767" y="22225"/>
                    <a:pt x="3977767" y="49657"/>
                  </a:cubicBezTo>
                  <a:lnTo>
                    <a:pt x="3977767" y="6077712"/>
                  </a:lnTo>
                  <a:cubicBezTo>
                    <a:pt x="3977767" y="6105144"/>
                    <a:pt x="3955542" y="6127369"/>
                    <a:pt x="3928110" y="6127369"/>
                  </a:cubicBezTo>
                  <a:lnTo>
                    <a:pt x="49657" y="6127369"/>
                  </a:lnTo>
                  <a:cubicBezTo>
                    <a:pt x="22225" y="6127369"/>
                    <a:pt x="0" y="6105144"/>
                    <a:pt x="0" y="6077712"/>
                  </a:cubicBezTo>
                  <a:close/>
                </a:path>
              </a:pathLst>
            </a:custGeom>
            <a:solidFill>
              <a:srgbClr val="3B3C3E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7702448" y="4035771"/>
            <a:ext cx="2487368" cy="794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Недоліки та ризики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02448" y="4902841"/>
            <a:ext cx="2487368" cy="3251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Формальні вимоги — ризик визнання недійсним, платоспроможність векселедавця, потреба детального документального супроводу.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1632499"/>
            <a:ext cx="9445523" cy="158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Види векселів: простий та переказний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3516659"/>
            <a:ext cx="9445523" cy="2060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Основні класифікації: простий (sоло) — пряме зобов'язання векселедавця; переказний (тратта) — наказ платнику сплатити третій особі. За умовами доходу — відсоткові або дисконтні; за терміном — коротко- та довгострокові. Кожен вид має свої наслідки для бухгалтерії та оподаткування, а також різні процедури передачі прав.</a:t>
            </a:r>
          </a:p>
        </p:txBody>
      </p:sp>
      <p:sp>
        <p:nvSpPr>
          <p:cNvPr name="Freeform 10" id="10" descr="preencoded.png"/>
          <p:cNvSpPr/>
          <p:nvPr/>
        </p:nvSpPr>
        <p:spPr>
          <a:xfrm flipH="false" flipV="false" rot="0">
            <a:off x="992238" y="5856532"/>
            <a:ext cx="620163" cy="620163"/>
          </a:xfrm>
          <a:custGeom>
            <a:avLst/>
            <a:gdLst/>
            <a:ahLst/>
            <a:cxnLst/>
            <a:rect r="r" b="b" t="t" l="l"/>
            <a:pathLst>
              <a:path h="620163" w="620163">
                <a:moveTo>
                  <a:pt x="0" y="0"/>
                </a:moveTo>
                <a:lnTo>
                  <a:pt x="620164" y="0"/>
                </a:lnTo>
                <a:lnTo>
                  <a:pt x="620164" y="620163"/>
                </a:lnTo>
                <a:lnTo>
                  <a:pt x="0" y="620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273" r="0" b="-2273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22412" y="5837482"/>
            <a:ext cx="4015530" cy="40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Простий вексель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22412" y="6316856"/>
            <a:ext cx="9429750" cy="473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Просте зобов'язання виплатити суму власнику векселя.</a:t>
            </a:r>
          </a:p>
        </p:txBody>
      </p:sp>
      <p:sp>
        <p:nvSpPr>
          <p:cNvPr name="Freeform 13" id="13" descr="preencoded.png"/>
          <p:cNvSpPr/>
          <p:nvPr/>
        </p:nvSpPr>
        <p:spPr>
          <a:xfrm flipH="false" flipV="false" rot="0">
            <a:off x="992238" y="7286034"/>
            <a:ext cx="620163" cy="620163"/>
          </a:xfrm>
          <a:custGeom>
            <a:avLst/>
            <a:gdLst/>
            <a:ahLst/>
            <a:cxnLst/>
            <a:rect r="r" b="b" t="t" l="l"/>
            <a:pathLst>
              <a:path h="620163" w="620163">
                <a:moveTo>
                  <a:pt x="0" y="0"/>
                </a:moveTo>
                <a:lnTo>
                  <a:pt x="620164" y="0"/>
                </a:lnTo>
                <a:lnTo>
                  <a:pt x="620164" y="620164"/>
                </a:lnTo>
                <a:lnTo>
                  <a:pt x="0" y="620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32576" t="0" r="-32576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22412" y="7266984"/>
            <a:ext cx="4272858" cy="40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5"/>
              </a:lnSpc>
            </a:pPr>
            <a:r>
              <a:rPr lang="en-US" sz="24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Переказний вексель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22412" y="7746359"/>
            <a:ext cx="8515350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Наказ одній особі сплатити іншій — зручний при циркуляції у торгових розрахунках.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2088509"/>
            <a:ext cx="9445523" cy="158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Нормативне регулювання вексельного обігу в Україні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3972668"/>
            <a:ext cx="9445523" cy="2457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Регламентацію здійснює Закон України «Про обіг векселів в Україні» та пов'язані нормативи. Важливі норми: векселі допускаються для оформлення грошового боргу за фактично поставлені товари, роботи чи послуги; дозволені документарна та електронна форми з використанням ЕЦП; заборонено оформляти суму, що не відповідає сумі реального господарського зобов'язання.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92238" y="6709467"/>
            <a:ext cx="9445523" cy="1450924"/>
            <a:chOff x="0" y="0"/>
            <a:chExt cx="12594031" cy="19345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94082" cy="1934591"/>
            </a:xfrm>
            <a:custGeom>
              <a:avLst/>
              <a:gdLst/>
              <a:ahLst/>
              <a:cxnLst/>
              <a:rect r="r" b="b" t="t" l="l"/>
              <a:pathLst>
                <a:path h="1934591" w="12594082">
                  <a:moveTo>
                    <a:pt x="0" y="49657"/>
                  </a:moveTo>
                  <a:cubicBezTo>
                    <a:pt x="0" y="22225"/>
                    <a:pt x="22225" y="0"/>
                    <a:pt x="49657" y="0"/>
                  </a:cubicBezTo>
                  <a:lnTo>
                    <a:pt x="12544425" y="0"/>
                  </a:lnTo>
                  <a:cubicBezTo>
                    <a:pt x="12571857" y="0"/>
                    <a:pt x="12594082" y="22225"/>
                    <a:pt x="12594082" y="49657"/>
                  </a:cubicBezTo>
                  <a:lnTo>
                    <a:pt x="12594082" y="1884934"/>
                  </a:lnTo>
                  <a:cubicBezTo>
                    <a:pt x="12594082" y="1912366"/>
                    <a:pt x="12571857" y="1934591"/>
                    <a:pt x="12544425" y="1934591"/>
                  </a:cubicBezTo>
                  <a:lnTo>
                    <a:pt x="49657" y="1934591"/>
                  </a:lnTo>
                  <a:cubicBezTo>
                    <a:pt x="22225" y="1934591"/>
                    <a:pt x="0" y="1912366"/>
                    <a:pt x="0" y="1884934"/>
                  </a:cubicBezTo>
                  <a:close/>
                </a:path>
              </a:pathLst>
            </a:custGeom>
            <a:solidFill>
              <a:srgbClr val="022349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40184" y="7078561"/>
            <a:ext cx="310010" cy="247945"/>
            <a:chOff x="0" y="0"/>
            <a:chExt cx="413347" cy="330594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413385" cy="330581"/>
            </a:xfrm>
            <a:custGeom>
              <a:avLst/>
              <a:gdLst/>
              <a:ahLst/>
              <a:cxnLst/>
              <a:rect r="r" b="b" t="t" l="l"/>
              <a:pathLst>
                <a:path h="330581" w="413385">
                  <a:moveTo>
                    <a:pt x="0" y="0"/>
                  </a:moveTo>
                  <a:lnTo>
                    <a:pt x="413385" y="0"/>
                  </a:lnTo>
                  <a:lnTo>
                    <a:pt x="413385" y="330581"/>
                  </a:lnTo>
                  <a:lnTo>
                    <a:pt x="0" y="33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55" t="0" r="-749" b="-3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798139" y="6943134"/>
            <a:ext cx="8391677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Зверніть увагу: електронні векселі повинні мати належний електронний підпис та зберігатися відповідно до законодавства.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30326" y="781498"/>
            <a:ext cx="9569348" cy="150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5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Облік векселів: як це працює на практиці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0326" y="2542880"/>
            <a:ext cx="9569348" cy="18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18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Типовий облік: отримані векселі — дебет рахунку 34 «Короткострокові векселі одержані»; видані векселі — відображаються як зобов'язання (кредит відповідних рахунків). Дисконт при отриманні або продажу векселя відображається окремими проводками, що впливають на фінансовий результат. Необхідно документально підтверджувати первинні операції — накладні, акти виконаних робіт, договори.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30326" y="4657134"/>
            <a:ext cx="1379487" cy="290665"/>
            <a:chOff x="0" y="0"/>
            <a:chExt cx="1839316" cy="38755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839317" cy="387549"/>
            </a:xfrm>
            <a:custGeom>
              <a:avLst/>
              <a:gdLst/>
              <a:ahLst/>
              <a:cxnLst/>
              <a:rect r="r" b="b" t="t" l="l"/>
              <a:pathLst>
                <a:path h="387549" w="1839317">
                  <a:moveTo>
                    <a:pt x="0" y="0"/>
                  </a:moveTo>
                  <a:lnTo>
                    <a:pt x="1839317" y="0"/>
                  </a:lnTo>
                  <a:lnTo>
                    <a:pt x="1839317" y="387549"/>
                  </a:lnTo>
                  <a:lnTo>
                    <a:pt x="0" y="387549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42475" r="0" b="-42476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839316" cy="4066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C2C4B5"/>
                  </a:solidFill>
                  <a:latin typeface="Arimo"/>
                  <a:ea typeface="Arimo"/>
                  <a:cs typeface="Arimo"/>
                  <a:sym typeface="Arimo"/>
                </a:rPr>
                <a:t>01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30326" y="5023695"/>
            <a:ext cx="4675584" cy="28575"/>
            <a:chOff x="0" y="0"/>
            <a:chExt cx="6234112" cy="381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234049" cy="38100"/>
            </a:xfrm>
            <a:custGeom>
              <a:avLst/>
              <a:gdLst/>
              <a:ahLst/>
              <a:cxnLst/>
              <a:rect r="r" b="b" t="t" l="l"/>
              <a:pathLst>
                <a:path h="38100" w="6234049">
                  <a:moveTo>
                    <a:pt x="0" y="0"/>
                  </a:moveTo>
                  <a:lnTo>
                    <a:pt x="6234049" y="0"/>
                  </a:lnTo>
                  <a:lnTo>
                    <a:pt x="6234049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9FA582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930326" y="5168503"/>
            <a:ext cx="4675584" cy="755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5"/>
              </a:lnSpc>
            </a:pPr>
            <a:r>
              <a:rPr lang="en-US" sz="22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Крок 1: Отримання та реєстрація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30326" y="5987806"/>
            <a:ext cx="4675584" cy="787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18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Перевірка реквізитів, підтвердження суми і строку, запис на рахунок 34.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823937" y="4657134"/>
            <a:ext cx="1379487" cy="290665"/>
            <a:chOff x="0" y="0"/>
            <a:chExt cx="1839316" cy="38755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39317" cy="387549"/>
            </a:xfrm>
            <a:custGeom>
              <a:avLst/>
              <a:gdLst/>
              <a:ahLst/>
              <a:cxnLst/>
              <a:rect r="r" b="b" t="t" l="l"/>
              <a:pathLst>
                <a:path h="387549" w="1839317">
                  <a:moveTo>
                    <a:pt x="0" y="0"/>
                  </a:moveTo>
                  <a:lnTo>
                    <a:pt x="1839317" y="0"/>
                  </a:lnTo>
                  <a:lnTo>
                    <a:pt x="1839317" y="387549"/>
                  </a:lnTo>
                  <a:lnTo>
                    <a:pt x="0" y="387549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42475" r="0" b="-42476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1839316" cy="4066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C2C4B5"/>
                  </a:solidFill>
                  <a:latin typeface="Arimo"/>
                  <a:ea typeface="Arimo"/>
                  <a:cs typeface="Arimo"/>
                  <a:sym typeface="Arimo"/>
                </a:rPr>
                <a:t>02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5823937" y="5023695"/>
            <a:ext cx="4675737" cy="28575"/>
            <a:chOff x="0" y="0"/>
            <a:chExt cx="6234316" cy="381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234303" cy="38100"/>
            </a:xfrm>
            <a:custGeom>
              <a:avLst/>
              <a:gdLst/>
              <a:ahLst/>
              <a:cxnLst/>
              <a:rect r="r" b="b" t="t" l="l"/>
              <a:pathLst>
                <a:path h="38100" w="6234303">
                  <a:moveTo>
                    <a:pt x="0" y="0"/>
                  </a:moveTo>
                  <a:lnTo>
                    <a:pt x="6234303" y="0"/>
                  </a:lnTo>
                  <a:lnTo>
                    <a:pt x="623430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9FA582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5823937" y="5168503"/>
            <a:ext cx="4675737" cy="755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5"/>
              </a:lnSpc>
            </a:pPr>
            <a:r>
              <a:rPr lang="en-US" sz="22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Крок 2: Дисконтування/передача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23937" y="5987806"/>
            <a:ext cx="4675737" cy="1148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18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Якщо вексель продається банку — відображається дисконт, списання з рахунку отриманих векселів.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930326" y="7528322"/>
            <a:ext cx="1379487" cy="290665"/>
            <a:chOff x="0" y="0"/>
            <a:chExt cx="1839316" cy="38755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839317" cy="387549"/>
            </a:xfrm>
            <a:custGeom>
              <a:avLst/>
              <a:gdLst/>
              <a:ahLst/>
              <a:cxnLst/>
              <a:rect r="r" b="b" t="t" l="l"/>
              <a:pathLst>
                <a:path h="387549" w="1839317">
                  <a:moveTo>
                    <a:pt x="0" y="0"/>
                  </a:moveTo>
                  <a:lnTo>
                    <a:pt x="1839317" y="0"/>
                  </a:lnTo>
                  <a:lnTo>
                    <a:pt x="1839317" y="387549"/>
                  </a:lnTo>
                  <a:lnTo>
                    <a:pt x="0" y="387549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0" t="-42475" r="0" b="-42476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1839316" cy="40660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C2C4B5"/>
                  </a:solidFill>
                  <a:latin typeface="Arimo"/>
                  <a:ea typeface="Arimo"/>
                  <a:cs typeface="Arimo"/>
                  <a:sym typeface="Arimo"/>
                </a:rPr>
                <a:t>03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930326" y="7894882"/>
            <a:ext cx="9569348" cy="28575"/>
            <a:chOff x="0" y="0"/>
            <a:chExt cx="12759131" cy="381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2759182" cy="38100"/>
            </a:xfrm>
            <a:custGeom>
              <a:avLst/>
              <a:gdLst/>
              <a:ahLst/>
              <a:cxnLst/>
              <a:rect r="r" b="b" t="t" l="l"/>
              <a:pathLst>
                <a:path h="38100" w="12759182">
                  <a:moveTo>
                    <a:pt x="0" y="0"/>
                  </a:moveTo>
                  <a:lnTo>
                    <a:pt x="12759182" y="0"/>
                  </a:lnTo>
                  <a:lnTo>
                    <a:pt x="12759182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9FA582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930326" y="8039691"/>
            <a:ext cx="3821611" cy="391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5"/>
              </a:lnSpc>
            </a:pPr>
            <a:r>
              <a:rPr lang="en-US" sz="2200" b="true">
                <a:solidFill>
                  <a:srgbClr val="C2C4B5"/>
                </a:solidFill>
                <a:latin typeface="Arimo Bold"/>
                <a:ea typeface="Arimo Bold"/>
                <a:cs typeface="Arimo Bold"/>
                <a:sym typeface="Arimo Bold"/>
              </a:rPr>
              <a:t>Крок 3: Погашення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30326" y="8495709"/>
            <a:ext cx="9569348" cy="787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6"/>
              </a:lnSpc>
            </a:pPr>
            <a:r>
              <a:rPr lang="en-US" sz="18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Отримання оплати — списання векселя, оформлення відповідних прибуткових документів.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1700955"/>
            <a:ext cx="9445523" cy="2363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Ситуація: вексель на суму понад борг — приклад і наслідки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4360221"/>
            <a:ext cx="9445523" cy="2457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Приклад: покупець передає вексель на 2 млн грн при фактичному боргу 1 млн грн. Це суперечить вимогам закону (не можна оформлювати вексель на суму, що перевищує реальний товарообіг). Наслідки — ризик визнання операції недійсною, адміністративні штрафи, фінансова відповідальність та можливі податкові донарахування. Компанії мають верифікувати відповідність векселя первинним документам.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92238" y="7097020"/>
            <a:ext cx="9445523" cy="1450924"/>
            <a:chOff x="0" y="0"/>
            <a:chExt cx="12594031" cy="19345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94082" cy="1934591"/>
            </a:xfrm>
            <a:custGeom>
              <a:avLst/>
              <a:gdLst/>
              <a:ahLst/>
              <a:cxnLst/>
              <a:rect r="r" b="b" t="t" l="l"/>
              <a:pathLst>
                <a:path h="1934591" w="12594082">
                  <a:moveTo>
                    <a:pt x="0" y="49657"/>
                  </a:moveTo>
                  <a:cubicBezTo>
                    <a:pt x="0" y="22225"/>
                    <a:pt x="22225" y="0"/>
                    <a:pt x="49657" y="0"/>
                  </a:cubicBezTo>
                  <a:lnTo>
                    <a:pt x="12544425" y="0"/>
                  </a:lnTo>
                  <a:cubicBezTo>
                    <a:pt x="12571857" y="0"/>
                    <a:pt x="12594082" y="22225"/>
                    <a:pt x="12594082" y="49657"/>
                  </a:cubicBezTo>
                  <a:lnTo>
                    <a:pt x="12594082" y="1884934"/>
                  </a:lnTo>
                  <a:cubicBezTo>
                    <a:pt x="12594082" y="1912366"/>
                    <a:pt x="12571857" y="1934591"/>
                    <a:pt x="12544425" y="1934591"/>
                  </a:cubicBezTo>
                  <a:lnTo>
                    <a:pt x="49657" y="1934591"/>
                  </a:lnTo>
                  <a:cubicBezTo>
                    <a:pt x="22225" y="1934591"/>
                    <a:pt x="0" y="1912366"/>
                    <a:pt x="0" y="1884934"/>
                  </a:cubicBezTo>
                  <a:close/>
                </a:path>
              </a:pathLst>
            </a:custGeom>
            <a:solidFill>
              <a:srgbClr val="4B3F0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40184" y="7466114"/>
            <a:ext cx="310010" cy="247945"/>
            <a:chOff x="0" y="0"/>
            <a:chExt cx="413347" cy="330594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413385" cy="330581"/>
            </a:xfrm>
            <a:custGeom>
              <a:avLst/>
              <a:gdLst/>
              <a:ahLst/>
              <a:cxnLst/>
              <a:rect r="r" b="b" t="t" l="l"/>
              <a:pathLst>
                <a:path h="330581" w="413385">
                  <a:moveTo>
                    <a:pt x="0" y="0"/>
                  </a:moveTo>
                  <a:lnTo>
                    <a:pt x="413385" y="0"/>
                  </a:lnTo>
                  <a:lnTo>
                    <a:pt x="413385" y="330581"/>
                  </a:lnTo>
                  <a:lnTo>
                    <a:pt x="0" y="33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55" t="0" r="-749" b="-3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798139" y="7330678"/>
            <a:ext cx="8391677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Рекомендація: перед прийняттям векселя перевіряти первинні документи та проводити юридичну експертизу сум і умов.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4421238" y="1507153"/>
            <a:ext cx="9445523" cy="1513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Рух грошових коштів та векселів (схема)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21238" y="3824932"/>
            <a:ext cx="9445523" cy="2060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Схема показує послідовність: 1) Постачання товарів/послуг → 2) Оформлення первинних документів → 3) Видача або отримання векселя → 4) Дисконтування/передача третім особам або банку → 5) Погашення в строк. На кожному етапі потрібно фіксувати документи та проводки для коректного бухгалтерського відображення та податкової звітності.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B101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373738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087100" y="0"/>
            <a:ext cx="7200900" cy="10287000"/>
            <a:chOff x="0" y="0"/>
            <a:chExt cx="96012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6012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601200">
                  <a:moveTo>
                    <a:pt x="0" y="0"/>
                  </a:moveTo>
                  <a:lnTo>
                    <a:pt x="9601200" y="0"/>
                  </a:lnTo>
                  <a:lnTo>
                    <a:pt x="96012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2088509"/>
            <a:ext cx="9445523" cy="1588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0"/>
              </a:lnSpc>
            </a:pPr>
            <a:r>
              <a:rPr lang="en-US" sz="4800" b="true">
                <a:solidFill>
                  <a:srgbClr val="E1E5CD"/>
                </a:solidFill>
                <a:latin typeface="Arimo Bold"/>
                <a:ea typeface="Arimo Bold"/>
                <a:cs typeface="Arimo Bold"/>
                <a:sym typeface="Arimo Bold"/>
              </a:rPr>
              <a:t>Ключові висновки: вексель як інструмент і ризик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2238" y="3972668"/>
            <a:ext cx="9445523" cy="2457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C2C4B5"/>
                </a:solidFill>
                <a:latin typeface="Bitter"/>
                <a:ea typeface="Bitter"/>
                <a:cs typeface="Bitter"/>
                <a:sym typeface="Bitter"/>
              </a:rPr>
              <a:t>Вексель — ефективний інструмент управління ліквідністю і кредитування, але потребує суворого дотримання законодавства та внутрішніх процедур. Для безпечного використання: перевіряйте відповідність сум первинним документам, коректно відображайте операції в обліку, фіксуйте дисконт та податкові наслідки, за потреби залучайте юридичну експертизу. Дотримання процедур мінімізує ризики та захищає інтереси компанії.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92238" y="6709467"/>
            <a:ext cx="9445523" cy="1450924"/>
            <a:chOff x="0" y="0"/>
            <a:chExt cx="12594031" cy="19345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594082" cy="1934591"/>
            </a:xfrm>
            <a:custGeom>
              <a:avLst/>
              <a:gdLst/>
              <a:ahLst/>
              <a:cxnLst/>
              <a:rect r="r" b="b" t="t" l="l"/>
              <a:pathLst>
                <a:path h="1934591" w="12594082">
                  <a:moveTo>
                    <a:pt x="0" y="49657"/>
                  </a:moveTo>
                  <a:cubicBezTo>
                    <a:pt x="0" y="22225"/>
                    <a:pt x="22225" y="0"/>
                    <a:pt x="49657" y="0"/>
                  </a:cubicBezTo>
                  <a:lnTo>
                    <a:pt x="12544425" y="0"/>
                  </a:lnTo>
                  <a:cubicBezTo>
                    <a:pt x="12571857" y="0"/>
                    <a:pt x="12594082" y="22225"/>
                    <a:pt x="12594082" y="49657"/>
                  </a:cubicBezTo>
                  <a:lnTo>
                    <a:pt x="12594082" y="1884934"/>
                  </a:lnTo>
                  <a:cubicBezTo>
                    <a:pt x="12594082" y="1912366"/>
                    <a:pt x="12571857" y="1934591"/>
                    <a:pt x="12544425" y="1934591"/>
                  </a:cubicBezTo>
                  <a:lnTo>
                    <a:pt x="49657" y="1934591"/>
                  </a:lnTo>
                  <a:cubicBezTo>
                    <a:pt x="22225" y="1934591"/>
                    <a:pt x="0" y="1912366"/>
                    <a:pt x="0" y="1884934"/>
                  </a:cubicBezTo>
                  <a:close/>
                </a:path>
              </a:pathLst>
            </a:custGeom>
            <a:solidFill>
              <a:srgbClr val="183A13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40184" y="7078561"/>
            <a:ext cx="310010" cy="247945"/>
            <a:chOff x="0" y="0"/>
            <a:chExt cx="413347" cy="330594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413385" cy="330581"/>
            </a:xfrm>
            <a:custGeom>
              <a:avLst/>
              <a:gdLst/>
              <a:ahLst/>
              <a:cxnLst/>
              <a:rect r="r" b="b" t="t" l="l"/>
              <a:pathLst>
                <a:path h="330581" w="413385">
                  <a:moveTo>
                    <a:pt x="0" y="0"/>
                  </a:moveTo>
                  <a:lnTo>
                    <a:pt x="413385" y="0"/>
                  </a:lnTo>
                  <a:lnTo>
                    <a:pt x="413385" y="330581"/>
                  </a:lnTo>
                  <a:lnTo>
                    <a:pt x="0" y="33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55" t="0" r="-749" b="-3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798139" y="6943134"/>
            <a:ext cx="8391677" cy="870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2"/>
              </a:lnSpc>
            </a:pPr>
            <a:r>
              <a:rPr lang="en-US" sz="1900">
                <a:solidFill>
                  <a:srgbClr val="FFFFFF"/>
                </a:solidFill>
                <a:latin typeface="Bitter"/>
                <a:ea typeface="Bitter"/>
                <a:cs typeface="Bitter"/>
                <a:sym typeface="Bitter"/>
              </a:rPr>
              <a:t>Наступні кроки: розробити внутрішній регламент прийняття векселів, шаблони перевірки та перелік документів для бухгалтерії.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DAHJ__y5C-U</dc:identifier>
  <dcterms:modified xsi:type="dcterms:W3CDTF">2011-08-01T06:04:30Z</dcterms:modified>
  <cp:revision>1</cp:revision>
  <dc:title>Руницька Юлія ОО9К (ВЕКСЕЛІ)</dc:title>
</cp:coreProperties>
</file>