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ink/ink1.xml" ContentType="application/inkml+xml"/>
  <Override PartName="/ppt/ink/ink2.xml" ContentType="application/inkml+xml"/>
  <Override PartName="/ppt/theme/theme2.xml" ContentType="application/vnd.openxmlformats-officedocument.theme+xml"/>
  <Override PartName="/ppt/notesSlides/notesSlide1.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89" r:id="rId13"/>
    <p:sldId id="267" r:id="rId14"/>
    <p:sldId id="290" r:id="rId15"/>
    <p:sldId id="268" r:id="rId16"/>
    <p:sldId id="269" r:id="rId17"/>
    <p:sldId id="270" r:id="rId18"/>
    <p:sldId id="271" r:id="rId19"/>
    <p:sldId id="272" r:id="rId20"/>
    <p:sldId id="273" r:id="rId21"/>
    <p:sldId id="291"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92" r:id="rId37"/>
  </p:sldIdLst>
  <p:sldSz cx="12192000" cy="6858000"/>
  <p:notesSz cx="6858000" cy="9144000"/>
  <p:embeddedFontLst>
    <p:embeddedFont>
      <p:font typeface="Calibri" panose="020F0502020204030204" pitchFamily="34" charset="0"/>
      <p:regular r:id="rId39"/>
      <p:bold r:id="rId40"/>
      <p:italic r:id="rId41"/>
      <p:boldItalic r:id="rId42"/>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Студентство" id="{6FDCCB9B-6F92-40C7-9D66-6F620E8B5663}">
          <p14:sldIdLst>
            <p14:sldId id="256"/>
          </p14:sldIdLst>
        </p14:section>
        <p14:section name="Студентство – рушійна сила суспільства" id="{2B97925F-4AA7-469F-BD12-5D4C2F9311E6}">
          <p14:sldIdLst>
            <p14:sldId id="257"/>
            <p14:sldId id="258"/>
            <p14:sldId id="259"/>
            <p14:sldId id="260"/>
            <p14:sldId id="261"/>
          </p14:sldIdLst>
        </p14:section>
        <p14:section name="Права та обов'язки студентів" id="{64450232-61A8-4CD2-8F08-CF9A711E90A4}">
          <p14:sldIdLst>
            <p14:sldId id="262"/>
            <p14:sldId id="263"/>
            <p14:sldId id="264"/>
            <p14:sldId id="265"/>
            <p14:sldId id="266"/>
            <p14:sldId id="289"/>
          </p14:sldIdLst>
        </p14:section>
        <p14:section name="Студентське самоврядування" id="{BB1F2080-9C14-4ED0-85D2-16AAD3FF91C4}">
          <p14:sldIdLst>
            <p14:sldId id="267"/>
            <p14:sldId id="290"/>
            <p14:sldId id="268"/>
            <p14:sldId id="269"/>
            <p14:sldId id="270"/>
            <p14:sldId id="271"/>
            <p14:sldId id="272"/>
            <p14:sldId id="273"/>
            <p14:sldId id="291"/>
            <p14:sldId id="274"/>
            <p14:sldId id="275"/>
            <p14:sldId id="276"/>
          </p14:sldIdLst>
        </p14:section>
        <p14:section name="Участь студентів в забезпеченні якості освіти" id="{60633EAB-2C1A-4F4D-8DDF-B5745FF425C2}">
          <p14:sldIdLst>
            <p14:sldId id="277"/>
            <p14:sldId id="278"/>
            <p14:sldId id="279"/>
            <p14:sldId id="280"/>
            <p14:sldId id="281"/>
            <p14:sldId id="282"/>
            <p14:sldId id="283"/>
            <p14:sldId id="284"/>
            <p14:sldId id="285"/>
            <p14:sldId id="286"/>
            <p14:sldId id="287"/>
          </p14:sldIdLst>
        </p14:section>
        <p14:section name="Інтерактивна вправа на закріплення" id="{90A3EF1F-2D7B-4AA6-AA91-C1A5E887DEF4}">
          <p14:sldIdLst>
            <p14:sldId id="29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h+mMOy9TwLHo3zUkpiIrUSUzKuy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D6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66D217-8023-4924-AF36-B9E5C5048D2E}">
  <a:tblStyle styleId="{E866D217-8023-4924-AF36-B9E5C5048D2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0" d="100"/>
          <a:sy n="70" d="100"/>
        </p:scale>
        <p:origin x="1066"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3.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0T13:28:02.62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0T13:28:28.90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0,'5'0,"2"0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0T13:28:29.47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0T13:28:29.96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0T13:29:59.90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1,'5'0,"2"0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0T13:30:00.22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0T13:30:00.75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62 0,'0'10,"-11"14,-13 13,-2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0T13:30:01.05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0T13:30:01.41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12,'0'-5,"0"-2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0T13:30:01.7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0T13:30:02.11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0T13:28:09.82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0T13:30:02.97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0T13:30:03.61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86,'0'-5,"5"-1,7-1,2-3,3-1,4 3,3-4,9-4,8 5,-2 31,2 43,19 46,27 36,33 18,32-2,38-24,37-30,31-34,29-23,17-20,8-21,-3-17,-18-23,-12-15,-2-17,-48 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0T13:28:16.39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0T13:28:23.57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0T13:28:23.93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0T13:28:24.41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481 1,'0'10,"0"9,-5 31,-7 44,-12 47,-12 46,-4 42,-7 44,5 17,4-5,4-5,8-14,3-16,5-40,6-36,5-21,-1-16,-5-6,-5-5,0-3,-2-1,3 3,4-3,4-13,9-14,15-24,15-28,23-38,43-50,6-17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0T13:28:24.92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0T13:28:25.26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0T13:28:25.61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605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4480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8215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4" name="Google Shape;38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2" name="Google Shape;39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1" name="Google Shape;41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5" name="Google Shape;11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customXml" Target="../ink/ink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647745-162A-4112-8014-D13123B51826}"/>
              </a:ext>
            </a:extLst>
          </p:cNvPr>
          <p:cNvSpPr>
            <a:spLocks noGrp="1"/>
          </p:cNvSpPr>
          <p:nvPr>
            <p:ph type="ctrTitle" hasCustomPrompt="1"/>
          </p:nvPr>
        </p:nvSpPr>
        <p:spPr>
          <a:xfrm>
            <a:off x="1066800" y="2648662"/>
            <a:ext cx="10068560" cy="706121"/>
          </a:xfrm>
        </p:spPr>
        <p:txBody>
          <a:bodyPr anchor="ctr"/>
          <a:lstStyle>
            <a:lvl1pPr algn="ctr">
              <a:defRPr sz="6000" b="1"/>
            </a:lvl1pPr>
          </a:lstStyle>
          <a:p>
            <a:r>
              <a:rPr lang="uk-UA" dirty="0"/>
              <a:t>НАЗВА</a:t>
            </a:r>
            <a:endParaRPr lang="ru-RU" dirty="0"/>
          </a:p>
        </p:txBody>
      </p:sp>
      <p:pic>
        <p:nvPicPr>
          <p:cNvPr id="1026" name="Picture 2">
            <a:extLst>
              <a:ext uri="{FF2B5EF4-FFF2-40B4-BE49-F238E27FC236}">
                <a16:creationId xmlns:a16="http://schemas.microsoft.com/office/drawing/2014/main" id="{66F60458-1D3F-47EE-B5BC-C316332A2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806" y="563879"/>
            <a:ext cx="1129554"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654F388-E623-43EF-9D36-95D0C3C11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2914" y="0"/>
            <a:ext cx="689086" cy="1991360"/>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58;p13">
            <a:extLst>
              <a:ext uri="{FF2B5EF4-FFF2-40B4-BE49-F238E27FC236}">
                <a16:creationId xmlns:a16="http://schemas.microsoft.com/office/drawing/2014/main" id="{B75EB6F6-3458-4CAA-912B-2EF5E7F4778D}"/>
              </a:ext>
            </a:extLst>
          </p:cNvPr>
          <p:cNvSpPr/>
          <p:nvPr/>
        </p:nvSpPr>
        <p:spPr>
          <a:xfrm>
            <a:off x="-22050" y="6101700"/>
            <a:ext cx="4665170" cy="756300"/>
          </a:xfrm>
          <a:prstGeom prst="snip1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3" name="Рукописні дані 2">
                <a:extLst>
                  <a:ext uri="{FF2B5EF4-FFF2-40B4-BE49-F238E27FC236}">
                    <a16:creationId xmlns:a16="http://schemas.microsoft.com/office/drawing/2014/main" id="{0E7B8085-54B1-421E-B594-2ACA37DC0ADA}"/>
                  </a:ext>
                </a:extLst>
              </p14:cNvPr>
              <p14:cNvContentPartPr/>
              <p14:nvPr userDrawn="1"/>
            </p14:nvContentPartPr>
            <p14:xfrm>
              <a:off x="8666480" y="1483320"/>
              <a:ext cx="360" cy="360"/>
            </p14:xfrm>
          </p:contentPart>
        </mc:Choice>
        <mc:Fallback xmlns="">
          <p:pic>
            <p:nvPicPr>
              <p:cNvPr id="3" name="Рукописні дані 2">
                <a:extLst>
                  <a:ext uri="{FF2B5EF4-FFF2-40B4-BE49-F238E27FC236}">
                    <a16:creationId xmlns:a16="http://schemas.microsoft.com/office/drawing/2014/main" id="{0E7B8085-54B1-421E-B594-2ACA37DC0ADA}"/>
                  </a:ext>
                </a:extLst>
              </p:cNvPr>
              <p:cNvPicPr/>
              <p:nvPr/>
            </p:nvPicPr>
            <p:blipFill>
              <a:blip r:embed="rId5"/>
              <a:stretch>
                <a:fillRect/>
              </a:stretch>
            </p:blipFill>
            <p:spPr>
              <a:xfrm>
                <a:off x="8648840" y="1375680"/>
                <a:ext cx="36000" cy="216000"/>
              </a:xfrm>
              <a:prstGeom prst="rect">
                <a:avLst/>
              </a:prstGeom>
            </p:spPr>
          </p:pic>
        </mc:Fallback>
      </mc:AlternateContent>
    </p:spTree>
    <p:extLst>
      <p:ext uri="{BB962C8B-B14F-4D97-AF65-F5344CB8AC3E}">
        <p14:creationId xmlns:p14="http://schemas.microsoft.com/office/powerpoint/2010/main" val="345799049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CDEF0F-B5FC-453A-95B0-F7BAA5673EAE}"/>
              </a:ext>
            </a:extLst>
          </p:cNvPr>
          <p:cNvSpPr>
            <a:spLocks noGrp="1"/>
          </p:cNvSpPr>
          <p:nvPr>
            <p:ph type="title"/>
          </p:nvPr>
        </p:nvSpPr>
        <p:spPr>
          <a:xfrm>
            <a:off x="1056640" y="548640"/>
            <a:ext cx="10088880" cy="721360"/>
          </a:xfrm>
        </p:spPr>
        <p:txBody>
          <a:bodyPr anchor="t">
            <a:noAutofit/>
          </a:bodyPr>
          <a:lstStyle>
            <a:lvl1pPr>
              <a:defRPr sz="3000" b="1"/>
            </a:lvl1pPr>
          </a:lstStyle>
          <a:p>
            <a:r>
              <a:rPr lang="uk-UA"/>
              <a:t>Клацніть, щоб редагувати стиль зразка заголовка</a:t>
            </a:r>
            <a:endParaRPr lang="ru-RU" dirty="0"/>
          </a:p>
        </p:txBody>
      </p:sp>
      <p:sp>
        <p:nvSpPr>
          <p:cNvPr id="8" name="Місце для тексту 7">
            <a:extLst>
              <a:ext uri="{FF2B5EF4-FFF2-40B4-BE49-F238E27FC236}">
                <a16:creationId xmlns:a16="http://schemas.microsoft.com/office/drawing/2014/main" id="{268D5B53-CC9D-4DB4-A950-5B4627B31CFD}"/>
              </a:ext>
            </a:extLst>
          </p:cNvPr>
          <p:cNvSpPr>
            <a:spLocks noGrp="1"/>
          </p:cNvSpPr>
          <p:nvPr>
            <p:ph type="body" sz="quarter" idx="13" hasCustomPrompt="1"/>
          </p:nvPr>
        </p:nvSpPr>
        <p:spPr>
          <a:xfrm>
            <a:off x="1056640" y="1645920"/>
            <a:ext cx="10088880" cy="4663440"/>
          </a:xfrm>
        </p:spPr>
        <p:txBody>
          <a:bodyPr>
            <a:normAutofit/>
          </a:bodyPr>
          <a:lstStyle>
            <a:lvl1pPr marL="342900" indent="-342900">
              <a:buClr>
                <a:srgbClr val="B9D6D5"/>
              </a:buClr>
              <a:buFont typeface="Wingdings" panose="05000000000000000000" pitchFamily="2" charset="2"/>
              <a:buChar char="l"/>
              <a:defRPr sz="20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uk-UA" dirty="0"/>
              <a:t>текст</a:t>
            </a:r>
            <a:endParaRPr lang="ru-RU" dirty="0"/>
          </a:p>
        </p:txBody>
      </p:sp>
      <p:pic>
        <p:nvPicPr>
          <p:cNvPr id="4" name="Google Shape;148;p19">
            <a:extLst>
              <a:ext uri="{FF2B5EF4-FFF2-40B4-BE49-F238E27FC236}">
                <a16:creationId xmlns:a16="http://schemas.microsoft.com/office/drawing/2014/main" id="{589DCC1C-8FF8-414E-B130-28253559F7E4}"/>
              </a:ext>
            </a:extLst>
          </p:cNvPr>
          <p:cNvPicPr preferRelativeResize="0"/>
          <p:nvPr/>
        </p:nvPicPr>
        <p:blipFill>
          <a:blip r:embed="rId2">
            <a:alphaModFix/>
          </a:blip>
          <a:stretch>
            <a:fillRect/>
          </a:stretch>
        </p:blipFill>
        <p:spPr>
          <a:xfrm>
            <a:off x="0" y="5920105"/>
            <a:ext cx="12192000" cy="922813"/>
          </a:xfrm>
          <a:prstGeom prst="rect">
            <a:avLst/>
          </a:prstGeom>
          <a:noFill/>
          <a:ln>
            <a:noFill/>
          </a:ln>
        </p:spPr>
      </p:pic>
    </p:spTree>
    <p:extLst>
      <p:ext uri="{BB962C8B-B14F-4D97-AF65-F5344CB8AC3E}">
        <p14:creationId xmlns:p14="http://schemas.microsoft.com/office/powerpoint/2010/main" val="56039698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11A2CA-E0FA-4E9F-B502-B8A26CBB2D44}"/>
              </a:ext>
            </a:extLst>
          </p:cNvPr>
          <p:cNvSpPr>
            <a:spLocks noGrp="1"/>
          </p:cNvSpPr>
          <p:nvPr>
            <p:ph type="title" hasCustomPrompt="1"/>
          </p:nvPr>
        </p:nvSpPr>
        <p:spPr>
          <a:xfrm>
            <a:off x="1072145" y="1987420"/>
            <a:ext cx="9305326" cy="983288"/>
          </a:xfrm>
        </p:spPr>
        <p:txBody>
          <a:bodyPr anchor="t">
            <a:normAutofit/>
          </a:bodyPr>
          <a:lstStyle>
            <a:lvl1pPr algn="l">
              <a:defRPr sz="5000" b="1"/>
            </a:lvl1pPr>
          </a:lstStyle>
          <a:p>
            <a:r>
              <a:rPr lang="uk-UA" dirty="0"/>
              <a:t>ЗАГОЛОВОК</a:t>
            </a:r>
            <a:endParaRPr lang="ru-RU" dirty="0"/>
          </a:p>
        </p:txBody>
      </p:sp>
      <p:pic>
        <p:nvPicPr>
          <p:cNvPr id="7" name="Google Shape;84;p15">
            <a:extLst>
              <a:ext uri="{FF2B5EF4-FFF2-40B4-BE49-F238E27FC236}">
                <a16:creationId xmlns:a16="http://schemas.microsoft.com/office/drawing/2014/main" id="{ADD5CADB-F56F-4F8C-BD2A-26D17329CDFE}"/>
              </a:ext>
            </a:extLst>
          </p:cNvPr>
          <p:cNvPicPr preferRelativeResize="0"/>
          <p:nvPr/>
        </p:nvPicPr>
        <p:blipFill>
          <a:blip r:embed="rId2">
            <a:alphaModFix/>
          </a:blip>
          <a:stretch>
            <a:fillRect/>
          </a:stretch>
        </p:blipFill>
        <p:spPr>
          <a:xfrm>
            <a:off x="1072145" y="5196598"/>
            <a:ext cx="590750" cy="372175"/>
          </a:xfrm>
          <a:prstGeom prst="rect">
            <a:avLst/>
          </a:prstGeom>
          <a:noFill/>
          <a:ln>
            <a:noFill/>
          </a:ln>
        </p:spPr>
      </p:pic>
      <p:sp>
        <p:nvSpPr>
          <p:cNvPr id="8" name="Google Shape;83;p15">
            <a:extLst>
              <a:ext uri="{FF2B5EF4-FFF2-40B4-BE49-F238E27FC236}">
                <a16:creationId xmlns:a16="http://schemas.microsoft.com/office/drawing/2014/main" id="{C434E1A6-C329-4C51-8D02-804DB31A7DD2}"/>
              </a:ext>
            </a:extLst>
          </p:cNvPr>
          <p:cNvSpPr/>
          <p:nvPr/>
        </p:nvSpPr>
        <p:spPr>
          <a:xfrm>
            <a:off x="10383520" y="0"/>
            <a:ext cx="1808480" cy="6858000"/>
          </a:xfrm>
          <a:prstGeom prst="rect">
            <a:avLst/>
          </a:prstGeom>
          <a:solidFill>
            <a:srgbClr val="B9D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endParaRPr>
          </a:p>
        </p:txBody>
      </p:sp>
      <p:sp>
        <p:nvSpPr>
          <p:cNvPr id="9" name="Google Shape;85;p15">
            <a:extLst>
              <a:ext uri="{FF2B5EF4-FFF2-40B4-BE49-F238E27FC236}">
                <a16:creationId xmlns:a16="http://schemas.microsoft.com/office/drawing/2014/main" id="{A959930E-1371-48DF-955D-0A8964C2898C}"/>
              </a:ext>
            </a:extLst>
          </p:cNvPr>
          <p:cNvSpPr/>
          <p:nvPr/>
        </p:nvSpPr>
        <p:spPr>
          <a:xfrm>
            <a:off x="0" y="6116320"/>
            <a:ext cx="4673600" cy="741680"/>
          </a:xfrm>
          <a:prstGeom prst="snip1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endParaRPr>
          </a:p>
        </p:txBody>
      </p:sp>
    </p:spTree>
    <p:extLst>
      <p:ext uri="{BB962C8B-B14F-4D97-AF65-F5344CB8AC3E}">
        <p14:creationId xmlns:p14="http://schemas.microsoft.com/office/powerpoint/2010/main" val="157297437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8E3612-4F38-4AFE-A043-59BB2E5975F9}"/>
              </a:ext>
            </a:extLst>
          </p:cNvPr>
          <p:cNvSpPr>
            <a:spLocks noGrp="1"/>
          </p:cNvSpPr>
          <p:nvPr>
            <p:ph type="title"/>
          </p:nvPr>
        </p:nvSpPr>
        <p:spPr>
          <a:xfrm>
            <a:off x="951724" y="466690"/>
            <a:ext cx="10515600" cy="466372"/>
          </a:xfrm>
        </p:spPr>
        <p:txBody>
          <a:bodyPr anchor="t">
            <a:normAutofit/>
          </a:bodyPr>
          <a:lstStyle>
            <a:lvl1pPr>
              <a:defRPr sz="3000" b="1"/>
            </a:lvl1pPr>
          </a:lstStyle>
          <a:p>
            <a:r>
              <a:rPr lang="uk-UA"/>
              <a:t>Клацніть, щоб редагувати стиль зразка заголовка</a:t>
            </a:r>
            <a:endParaRPr lang="ru-RU" dirty="0"/>
          </a:p>
        </p:txBody>
      </p:sp>
      <p:sp>
        <p:nvSpPr>
          <p:cNvPr id="3" name="Місце для вмісту 2">
            <a:extLst>
              <a:ext uri="{FF2B5EF4-FFF2-40B4-BE49-F238E27FC236}">
                <a16:creationId xmlns:a16="http://schemas.microsoft.com/office/drawing/2014/main" id="{134AC0B3-FF31-4D66-AAD3-57A17E83ECC4}"/>
              </a:ext>
            </a:extLst>
          </p:cNvPr>
          <p:cNvSpPr>
            <a:spLocks noGrp="1"/>
          </p:cNvSpPr>
          <p:nvPr>
            <p:ph sz="half" idx="1" hasCustomPrompt="1"/>
          </p:nvPr>
        </p:nvSpPr>
        <p:spPr>
          <a:xfrm>
            <a:off x="1063690" y="1285487"/>
            <a:ext cx="4956110" cy="4282193"/>
          </a:xfrm>
        </p:spPr>
        <p:txBody>
          <a:bodyPr>
            <a:normAutofit/>
          </a:bodyPr>
          <a:lstStyle>
            <a:lvl1pPr marL="0" indent="0">
              <a:buNone/>
              <a:defRPr sz="2000"/>
            </a:lvl1pPr>
          </a:lstStyle>
          <a:p>
            <a:pPr lvl="0"/>
            <a:r>
              <a:rPr lang="uk-UA" dirty="0"/>
              <a:t>текст</a:t>
            </a:r>
            <a:endParaRPr lang="ru-RU" dirty="0"/>
          </a:p>
        </p:txBody>
      </p:sp>
      <p:pic>
        <p:nvPicPr>
          <p:cNvPr id="8" name="Google Shape;148;p19">
            <a:extLst>
              <a:ext uri="{FF2B5EF4-FFF2-40B4-BE49-F238E27FC236}">
                <a16:creationId xmlns:a16="http://schemas.microsoft.com/office/drawing/2014/main" id="{41835A1A-480D-42F6-B6C7-B54E24FABFD7}"/>
              </a:ext>
            </a:extLst>
          </p:cNvPr>
          <p:cNvPicPr preferRelativeResize="0"/>
          <p:nvPr/>
        </p:nvPicPr>
        <p:blipFill>
          <a:blip r:embed="rId2">
            <a:alphaModFix/>
          </a:blip>
          <a:stretch>
            <a:fillRect/>
          </a:stretch>
        </p:blipFill>
        <p:spPr>
          <a:xfrm>
            <a:off x="0" y="5920105"/>
            <a:ext cx="12192000" cy="922813"/>
          </a:xfrm>
          <a:prstGeom prst="rect">
            <a:avLst/>
          </a:prstGeom>
          <a:noFill/>
          <a:ln>
            <a:noFill/>
          </a:ln>
        </p:spPr>
      </p:pic>
      <p:sp>
        <p:nvSpPr>
          <p:cNvPr id="6" name="Місце для діаграми 5">
            <a:extLst>
              <a:ext uri="{FF2B5EF4-FFF2-40B4-BE49-F238E27FC236}">
                <a16:creationId xmlns:a16="http://schemas.microsoft.com/office/drawing/2014/main" id="{DAE3875F-7F49-41C8-ABC0-7B147C64C584}"/>
              </a:ext>
            </a:extLst>
          </p:cNvPr>
          <p:cNvSpPr>
            <a:spLocks noGrp="1"/>
          </p:cNvSpPr>
          <p:nvPr>
            <p:ph type="chart" sz="quarter" idx="10"/>
          </p:nvPr>
        </p:nvSpPr>
        <p:spPr>
          <a:xfrm>
            <a:off x="6096000" y="1285487"/>
            <a:ext cx="5032310" cy="4282192"/>
          </a:xfrm>
        </p:spPr>
        <p:txBody>
          <a:bodyPr/>
          <a:lstStyle/>
          <a:p>
            <a:r>
              <a:rPr lang="uk-UA"/>
              <a:t>Вставлення діаграми</a:t>
            </a:r>
            <a:endParaRPr lang="ru-RU" dirty="0"/>
          </a:p>
        </p:txBody>
      </p:sp>
    </p:spTree>
    <p:extLst>
      <p:ext uri="{BB962C8B-B14F-4D97-AF65-F5344CB8AC3E}">
        <p14:creationId xmlns:p14="http://schemas.microsoft.com/office/powerpoint/2010/main" val="15293959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729DC7-6400-441F-8A54-9BCD69EC5E56}"/>
              </a:ext>
            </a:extLst>
          </p:cNvPr>
          <p:cNvSpPr>
            <a:spLocks noGrp="1"/>
          </p:cNvSpPr>
          <p:nvPr>
            <p:ph type="title"/>
          </p:nvPr>
        </p:nvSpPr>
        <p:spPr>
          <a:xfrm>
            <a:off x="949960" y="15082"/>
            <a:ext cx="10515600" cy="1325563"/>
          </a:xfrm>
        </p:spPr>
        <p:txBody>
          <a:bodyPr>
            <a:normAutofit/>
          </a:bodyPr>
          <a:lstStyle>
            <a:lvl1pPr>
              <a:defRPr sz="3000" b="1"/>
            </a:lvl1pPr>
          </a:lstStyle>
          <a:p>
            <a:r>
              <a:rPr lang="uk-UA"/>
              <a:t>Клацніть, щоб редагувати стиль зразка заголовка</a:t>
            </a:r>
            <a:endParaRPr lang="ru-RU" dirty="0"/>
          </a:p>
        </p:txBody>
      </p:sp>
      <p:pic>
        <p:nvPicPr>
          <p:cNvPr id="6" name="Google Shape;148;p19">
            <a:extLst>
              <a:ext uri="{FF2B5EF4-FFF2-40B4-BE49-F238E27FC236}">
                <a16:creationId xmlns:a16="http://schemas.microsoft.com/office/drawing/2014/main" id="{B709642C-4826-479D-B1DA-1CA6D2F31375}"/>
              </a:ext>
            </a:extLst>
          </p:cNvPr>
          <p:cNvPicPr preferRelativeResize="0"/>
          <p:nvPr/>
        </p:nvPicPr>
        <p:blipFill>
          <a:blip r:embed="rId2">
            <a:alphaModFix/>
          </a:blip>
          <a:stretch>
            <a:fillRect/>
          </a:stretch>
        </p:blipFill>
        <p:spPr>
          <a:xfrm>
            <a:off x="0" y="5920105"/>
            <a:ext cx="12192000" cy="922813"/>
          </a:xfrm>
          <a:prstGeom prst="rect">
            <a:avLst/>
          </a:prstGeom>
          <a:noFill/>
          <a:ln>
            <a:noFill/>
          </a:ln>
        </p:spPr>
      </p:pic>
    </p:spTree>
    <p:extLst>
      <p:ext uri="{BB962C8B-B14F-4D97-AF65-F5344CB8AC3E}">
        <p14:creationId xmlns:p14="http://schemas.microsoft.com/office/powerpoint/2010/main" val="71192986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729DC7-6400-441F-8A54-9BCD69EC5E56}"/>
              </a:ext>
            </a:extLst>
          </p:cNvPr>
          <p:cNvSpPr>
            <a:spLocks noGrp="1"/>
          </p:cNvSpPr>
          <p:nvPr>
            <p:ph type="title"/>
          </p:nvPr>
        </p:nvSpPr>
        <p:spPr>
          <a:xfrm>
            <a:off x="949960" y="15082"/>
            <a:ext cx="10181460" cy="1325563"/>
          </a:xfrm>
        </p:spPr>
        <p:txBody>
          <a:bodyPr>
            <a:normAutofit/>
          </a:bodyPr>
          <a:lstStyle>
            <a:lvl1pPr>
              <a:defRPr sz="3000" b="1"/>
            </a:lvl1pPr>
          </a:lstStyle>
          <a:p>
            <a:r>
              <a:rPr lang="uk-UA"/>
              <a:t>Клацніть, щоб редагувати стиль зразка заголовка</a:t>
            </a:r>
            <a:endParaRPr lang="ru-RU" dirty="0"/>
          </a:p>
        </p:txBody>
      </p:sp>
    </p:spTree>
    <p:extLst>
      <p:ext uri="{BB962C8B-B14F-4D97-AF65-F5344CB8AC3E}">
        <p14:creationId xmlns:p14="http://schemas.microsoft.com/office/powerpoint/2010/main" val="7602660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Пустой слайд" type="blank">
  <p:cSld name="Пустой слайд">
    <p:spTree>
      <p:nvGrpSpPr>
        <p:cNvPr id="1" name="Shape 11"/>
        <p:cNvGrpSpPr/>
        <p:nvPr/>
      </p:nvGrpSpPr>
      <p:grpSpPr>
        <a:xfrm>
          <a:off x="0" y="0"/>
          <a:ext cx="0" cy="0"/>
          <a:chOff x="0" y="0"/>
          <a:chExt cx="0" cy="0"/>
        </a:xfrm>
      </p:grpSpPr>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t>‹№›</a:t>
            </a:fld>
            <a:endParaRPr/>
          </a:p>
        </p:txBody>
      </p:sp>
    </p:spTree>
    <p:extLst>
      <p:ext uri="{BB962C8B-B14F-4D97-AF65-F5344CB8AC3E}">
        <p14:creationId xmlns:p14="http://schemas.microsoft.com/office/powerpoint/2010/main" val="1480560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id="{F42D26B9-9594-4412-8326-9EAB3AB83E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dirty="0"/>
              <a:t>Клацніть, щоб редагувати стиль зразка заголовка</a:t>
            </a:r>
            <a:endParaRPr lang="ru-RU" dirty="0"/>
          </a:p>
        </p:txBody>
      </p:sp>
      <p:sp>
        <p:nvSpPr>
          <p:cNvPr id="3" name="Місце для тексту 2">
            <a:extLst>
              <a:ext uri="{FF2B5EF4-FFF2-40B4-BE49-F238E27FC236}">
                <a16:creationId xmlns:a16="http://schemas.microsoft.com/office/drawing/2014/main" id="{0B6B70DD-00A3-4F2F-88AF-1FEF1E480A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dirty="0"/>
              <a:t>Клацніть, щоб відредагувати стилі зразків тексту</a:t>
            </a:r>
          </a:p>
          <a:p>
            <a:pPr lvl="1"/>
            <a:r>
              <a:rPr lang="uk-UA" dirty="0"/>
              <a:t>Другий рівень</a:t>
            </a:r>
          </a:p>
          <a:p>
            <a:pPr lvl="2"/>
            <a:r>
              <a:rPr lang="uk-UA" dirty="0"/>
              <a:t>Третій рівень</a:t>
            </a:r>
          </a:p>
          <a:p>
            <a:pPr lvl="3"/>
            <a:r>
              <a:rPr lang="uk-UA" dirty="0"/>
              <a:t>Четвертий рівень</a:t>
            </a:r>
          </a:p>
          <a:p>
            <a:pPr lvl="4"/>
            <a:r>
              <a:rPr lang="uk-UA" dirty="0"/>
              <a:t>П’ятий рівень</a:t>
            </a:r>
            <a:endParaRPr lang="ru-RU" dirty="0"/>
          </a:p>
        </p:txBody>
      </p:sp>
      <p:sp>
        <p:nvSpPr>
          <p:cNvPr id="4" name="Місце для дати 3">
            <a:extLst>
              <a:ext uri="{FF2B5EF4-FFF2-40B4-BE49-F238E27FC236}">
                <a16:creationId xmlns:a16="http://schemas.microsoft.com/office/drawing/2014/main" id="{EEEBB030-1642-467F-AD71-AC09AB6FC3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endParaRPr lang="ru-RU"/>
          </a:p>
        </p:txBody>
      </p:sp>
      <p:sp>
        <p:nvSpPr>
          <p:cNvPr id="5" name="Місце для нижнього колонтитула 4">
            <a:extLst>
              <a:ext uri="{FF2B5EF4-FFF2-40B4-BE49-F238E27FC236}">
                <a16:creationId xmlns:a16="http://schemas.microsoft.com/office/drawing/2014/main" id="{D26BB925-88C1-4A8F-A3BD-EAFCD621DC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ru-RU"/>
          </a:p>
        </p:txBody>
      </p:sp>
      <p:sp>
        <p:nvSpPr>
          <p:cNvPr id="6" name="Місце для номера слайда 5">
            <a:extLst>
              <a:ext uri="{FF2B5EF4-FFF2-40B4-BE49-F238E27FC236}">
                <a16:creationId xmlns:a16="http://schemas.microsoft.com/office/drawing/2014/main" id="{EA19E9F8-64A4-410C-B544-1741C5A35D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marL="0" lvl="0" indent="0" algn="r" rtl="0">
              <a:spcBef>
                <a:spcPts val="0"/>
              </a:spcBef>
              <a:spcAft>
                <a:spcPts val="0"/>
              </a:spcAft>
              <a:buNone/>
            </a:pPr>
            <a:fld id="{00000000-1234-1234-1234-123412341234}" type="slidenum">
              <a:rPr lang="uk-UA" smtClean="0"/>
              <a:t>‹№›</a:t>
            </a:fld>
            <a:endParaRPr lang="uk-UA"/>
          </a:p>
        </p:txBody>
      </p:sp>
      <mc:AlternateContent xmlns:mc="http://schemas.openxmlformats.org/markup-compatibility/2006" xmlns:p14="http://schemas.microsoft.com/office/powerpoint/2010/main" xmlns:aink="http://schemas.microsoft.com/office/drawing/2016/ink">
        <mc:Choice Requires="p14 aink">
          <p:contentPart p14:bwMode="auto" r:id="rId9">
            <p14:nvContentPartPr>
              <p14:cNvPr id="7" name="Рукописні дані 6">
                <a:extLst>
                  <a:ext uri="{FF2B5EF4-FFF2-40B4-BE49-F238E27FC236}">
                    <a16:creationId xmlns:a16="http://schemas.microsoft.com/office/drawing/2014/main" id="{A3FE865A-5C09-4214-91EB-C54D4E51C4DB}"/>
                  </a:ext>
                </a:extLst>
              </p14:cNvPr>
              <p14:cNvContentPartPr/>
              <p14:nvPr userDrawn="1"/>
            </p14:nvContentPartPr>
            <p14:xfrm>
              <a:off x="12069920" y="3088560"/>
              <a:ext cx="360" cy="2160"/>
            </p14:xfrm>
          </p:contentPart>
        </mc:Choice>
        <mc:Fallback xmlns="">
          <p:pic>
            <p:nvPicPr>
              <p:cNvPr id="7" name="Рукописні дані 6">
                <a:extLst>
                  <a:ext uri="{FF2B5EF4-FFF2-40B4-BE49-F238E27FC236}">
                    <a16:creationId xmlns:a16="http://schemas.microsoft.com/office/drawing/2014/main" id="{A3FE865A-5C09-4214-91EB-C54D4E51C4DB}"/>
                  </a:ext>
                </a:extLst>
              </p:cNvPr>
              <p:cNvPicPr/>
              <p:nvPr/>
            </p:nvPicPr>
            <p:blipFill>
              <a:blip r:embed="rId10"/>
              <a:stretch>
                <a:fillRect/>
              </a:stretch>
            </p:blipFill>
            <p:spPr>
              <a:xfrm>
                <a:off x="12051920" y="2980560"/>
                <a:ext cx="36000" cy="217800"/>
              </a:xfrm>
              <a:prstGeom prst="rect">
                <a:avLst/>
              </a:prstGeom>
            </p:spPr>
          </p:pic>
        </mc:Fallback>
      </mc:AlternateContent>
    </p:spTree>
    <p:extLst>
      <p:ext uri="{BB962C8B-B14F-4D97-AF65-F5344CB8AC3E}">
        <p14:creationId xmlns:p14="http://schemas.microsoft.com/office/powerpoint/2010/main" val="7633457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customXml" Target="../ink/ink8.xml"/><Relationship Id="rId18" Type="http://schemas.openxmlformats.org/officeDocument/2006/relationships/image" Target="../media/image14.png"/><Relationship Id="rId26" Type="http://schemas.openxmlformats.org/officeDocument/2006/relationships/image" Target="../media/image18.png"/><Relationship Id="rId39" Type="http://schemas.openxmlformats.org/officeDocument/2006/relationships/customXml" Target="../ink/ink21.xml"/><Relationship Id="rId21" Type="http://schemas.openxmlformats.org/officeDocument/2006/relationships/customXml" Target="../ink/ink12.xml"/><Relationship Id="rId34" Type="http://schemas.openxmlformats.org/officeDocument/2006/relationships/image" Target="../media/image22.png"/><Relationship Id="rId7" Type="http://schemas.openxmlformats.org/officeDocument/2006/relationships/customXml" Target="../ink/ink5.xml"/><Relationship Id="rId12" Type="http://schemas.openxmlformats.org/officeDocument/2006/relationships/image" Target="../media/image11.png"/><Relationship Id="rId17" Type="http://schemas.openxmlformats.org/officeDocument/2006/relationships/customXml" Target="../ink/ink10.xml"/><Relationship Id="rId25" Type="http://schemas.openxmlformats.org/officeDocument/2006/relationships/customXml" Target="../ink/ink14.xml"/><Relationship Id="rId33" Type="http://schemas.openxmlformats.org/officeDocument/2006/relationships/customXml" Target="../ink/ink18.xml"/><Relationship Id="rId38"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5.png"/><Relationship Id="rId29" Type="http://schemas.openxmlformats.org/officeDocument/2006/relationships/customXml" Target="../ink/ink16.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customXml" Target="../ink/ink7.xml"/><Relationship Id="rId24" Type="http://schemas.openxmlformats.org/officeDocument/2006/relationships/image" Target="../media/image17.png"/><Relationship Id="rId32" Type="http://schemas.openxmlformats.org/officeDocument/2006/relationships/image" Target="../media/image21.png"/><Relationship Id="rId37" Type="http://schemas.openxmlformats.org/officeDocument/2006/relationships/customXml" Target="../ink/ink20.xml"/><Relationship Id="rId40" Type="http://schemas.openxmlformats.org/officeDocument/2006/relationships/image" Target="../media/image25.png"/><Relationship Id="rId5" Type="http://schemas.openxmlformats.org/officeDocument/2006/relationships/customXml" Target="../ink/ink4.xml"/><Relationship Id="rId15" Type="http://schemas.openxmlformats.org/officeDocument/2006/relationships/customXml" Target="../ink/ink9.xml"/><Relationship Id="rId23" Type="http://schemas.openxmlformats.org/officeDocument/2006/relationships/customXml" Target="../ink/ink13.xml"/><Relationship Id="rId28" Type="http://schemas.openxmlformats.org/officeDocument/2006/relationships/image" Target="../media/image19.png"/><Relationship Id="rId36"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customXml" Target="../ink/ink11.xml"/><Relationship Id="rId31" Type="http://schemas.openxmlformats.org/officeDocument/2006/relationships/customXml" Target="../ink/ink17.xml"/><Relationship Id="rId4" Type="http://schemas.openxmlformats.org/officeDocument/2006/relationships/image" Target="../media/image7.png"/><Relationship Id="rId9" Type="http://schemas.openxmlformats.org/officeDocument/2006/relationships/customXml" Target="../ink/ink6.xml"/><Relationship Id="rId14" Type="http://schemas.openxmlformats.org/officeDocument/2006/relationships/image" Target="../media/image12.png"/><Relationship Id="rId22" Type="http://schemas.openxmlformats.org/officeDocument/2006/relationships/image" Target="../media/image16.png"/><Relationship Id="rId27" Type="http://schemas.openxmlformats.org/officeDocument/2006/relationships/customXml" Target="../ink/ink15.xml"/><Relationship Id="rId30" Type="http://schemas.openxmlformats.org/officeDocument/2006/relationships/image" Target="../media/image20.png"/><Relationship Id="rId35" Type="http://schemas.openxmlformats.org/officeDocument/2006/relationships/customXml" Target="../ink/ink19.xml"/><Relationship Id="rId8" Type="http://schemas.openxmlformats.org/officeDocument/2006/relationships/image" Target="../media/image9.png"/><Relationship Id="rId3" Type="http://schemas.openxmlformats.org/officeDocument/2006/relationships/customXml" Target="../ink/ink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1"/>
          <p:cNvSpPr/>
          <p:nvPr/>
        </p:nvSpPr>
        <p:spPr>
          <a:xfrm>
            <a:off x="0" y="1968634"/>
            <a:ext cx="12192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6000" b="1" i="0" u="none" strike="noStrike" cap="none" dirty="0">
                <a:solidFill>
                  <a:schemeClr val="dk1"/>
                </a:solidFill>
                <a:latin typeface="Arial" panose="020B0604020202020204" pitchFamily="34" charset="0"/>
                <a:ea typeface="Roboto"/>
                <a:cs typeface="Arial" panose="020B0604020202020204" pitchFamily="34" charset="0"/>
                <a:sym typeface="Roboto"/>
              </a:rPr>
              <a:t>Студентство –</a:t>
            </a:r>
            <a:r>
              <a:rPr lang="uk-UA"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endParaRPr sz="1800" dirty="0">
              <a:solidFill>
                <a:schemeClr val="dk1"/>
              </a:solidFill>
              <a:latin typeface="Arial" panose="020B0604020202020204" pitchFamily="34" charset="0"/>
              <a:ea typeface="Calibri"/>
              <a:cs typeface="Arial" panose="020B0604020202020204" pitchFamily="34" charset="0"/>
              <a:sym typeface="Calibri"/>
            </a:endParaRPr>
          </a:p>
        </p:txBody>
      </p:sp>
      <p:sp>
        <p:nvSpPr>
          <p:cNvPr id="87" name="Google Shape;87;p1"/>
          <p:cNvSpPr/>
          <p:nvPr/>
        </p:nvSpPr>
        <p:spPr>
          <a:xfrm>
            <a:off x="0" y="2920139"/>
            <a:ext cx="12191999"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4800" b="1" dirty="0">
                <a:solidFill>
                  <a:schemeClr val="tx1"/>
                </a:solidFill>
                <a:latin typeface="Arial" panose="020B0604020202020204" pitchFamily="34" charset="0"/>
                <a:ea typeface="Roboto"/>
                <a:cs typeface="Arial" panose="020B0604020202020204" pitchFamily="34" charset="0"/>
                <a:sym typeface="Roboto"/>
              </a:rPr>
              <a:t>активний учасник</a:t>
            </a:r>
          </a:p>
          <a:p>
            <a:pPr marL="0" marR="0" lvl="0" indent="0" algn="ctr" rtl="0">
              <a:spcBef>
                <a:spcPts val="0"/>
              </a:spcBef>
              <a:spcAft>
                <a:spcPts val="0"/>
              </a:spcAft>
              <a:buNone/>
            </a:pPr>
            <a:r>
              <a:rPr lang="uk-UA" sz="4800" b="1" dirty="0">
                <a:solidFill>
                  <a:schemeClr val="tx1"/>
                </a:solidFill>
                <a:latin typeface="Arial" panose="020B0604020202020204" pitchFamily="34" charset="0"/>
                <a:ea typeface="Roboto"/>
                <a:cs typeface="Arial" panose="020B0604020202020204" pitchFamily="34" charset="0"/>
                <a:sym typeface="Roboto"/>
              </a:rPr>
              <a:t>освітнього процесу</a:t>
            </a:r>
            <a:endParaRPr sz="4800" b="1" dirty="0">
              <a:solidFill>
                <a:schemeClr val="tx1"/>
              </a:solidFill>
              <a:latin typeface="Arial" panose="020B0604020202020204" pitchFamily="34" charset="0"/>
              <a:ea typeface="Roboto"/>
              <a:cs typeface="Arial" panose="020B0604020202020204" pitchFamily="34" charset="0"/>
              <a:sym typeface="Roboto"/>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3" name="Рукописні дані 2">
                <a:extLst>
                  <a:ext uri="{FF2B5EF4-FFF2-40B4-BE49-F238E27FC236}">
                    <a16:creationId xmlns:a16="http://schemas.microsoft.com/office/drawing/2014/main" id="{7971F7DB-4679-4BBE-B74A-077C70D37D76}"/>
                  </a:ext>
                </a:extLst>
              </p14:cNvPr>
              <p14:cNvContentPartPr/>
              <p14:nvPr/>
            </p14:nvContentPartPr>
            <p14:xfrm>
              <a:off x="10624371" y="4277931"/>
              <a:ext cx="360" cy="360"/>
            </p14:xfrm>
          </p:contentPart>
        </mc:Choice>
        <mc:Fallback xmlns="">
          <p:pic>
            <p:nvPicPr>
              <p:cNvPr id="3" name="Рукописні дані 2">
                <a:extLst>
                  <a:ext uri="{FF2B5EF4-FFF2-40B4-BE49-F238E27FC236}">
                    <a16:creationId xmlns:a16="http://schemas.microsoft.com/office/drawing/2014/main" id="{7971F7DB-4679-4BBE-B74A-077C70D37D76}"/>
                  </a:ext>
                </a:extLst>
              </p:cNvPr>
              <p:cNvPicPr/>
              <p:nvPr/>
            </p:nvPicPr>
            <p:blipFill>
              <a:blip r:embed="rId4"/>
              <a:stretch>
                <a:fillRect/>
              </a:stretch>
            </p:blipFill>
            <p:spPr>
              <a:xfrm>
                <a:off x="10606731" y="4170291"/>
                <a:ext cx="36000" cy="216000"/>
              </a:xfrm>
              <a:prstGeom prst="rect">
                <a:avLst/>
              </a:prstGeom>
            </p:spPr>
          </p:pic>
        </mc:Fallback>
      </mc:AlternateContent>
      <p:grpSp>
        <p:nvGrpSpPr>
          <p:cNvPr id="10" name="Групувати 9">
            <a:extLst>
              <a:ext uri="{FF2B5EF4-FFF2-40B4-BE49-F238E27FC236}">
                <a16:creationId xmlns:a16="http://schemas.microsoft.com/office/drawing/2014/main" id="{F900D0B6-D7C3-497F-8216-59540DAAB749}"/>
              </a:ext>
            </a:extLst>
          </p:cNvPr>
          <p:cNvGrpSpPr/>
          <p:nvPr/>
        </p:nvGrpSpPr>
        <p:grpSpPr>
          <a:xfrm>
            <a:off x="9417291" y="2449131"/>
            <a:ext cx="173160" cy="1625400"/>
            <a:chOff x="9417291" y="2449131"/>
            <a:chExt cx="173160" cy="1625400"/>
          </a:xfrm>
        </p:grpSpPr>
        <mc:AlternateContent xmlns:mc="http://schemas.openxmlformats.org/markup-compatibility/2006" xmlns:p14="http://schemas.microsoft.com/office/powerpoint/2010/main" xmlns:aink="http://schemas.microsoft.com/office/drawing/2016/ink">
          <mc:Choice Requires="p14 aink">
            <p:contentPart p14:bwMode="auto" r:id="rId5">
              <p14:nvContentPartPr>
                <p14:cNvPr id="4" name="Рукописні дані 3">
                  <a:extLst>
                    <a:ext uri="{FF2B5EF4-FFF2-40B4-BE49-F238E27FC236}">
                      <a16:creationId xmlns:a16="http://schemas.microsoft.com/office/drawing/2014/main" id="{BF35B109-B010-4019-8046-B1DFB8D5143F}"/>
                    </a:ext>
                  </a:extLst>
                </p14:cNvPr>
                <p14:cNvContentPartPr/>
                <p14:nvPr/>
              </p14:nvContentPartPr>
              <p14:xfrm>
                <a:off x="9481371" y="2449131"/>
                <a:ext cx="360" cy="360"/>
              </p14:xfrm>
            </p:contentPart>
          </mc:Choice>
          <mc:Fallback xmlns="">
            <p:pic>
              <p:nvPicPr>
                <p:cNvPr id="4" name="Рукописні дані 3">
                  <a:extLst>
                    <a:ext uri="{FF2B5EF4-FFF2-40B4-BE49-F238E27FC236}">
                      <a16:creationId xmlns:a16="http://schemas.microsoft.com/office/drawing/2014/main" id="{BF35B109-B010-4019-8046-B1DFB8D5143F}"/>
                    </a:ext>
                  </a:extLst>
                </p:cNvPr>
                <p:cNvPicPr/>
                <p:nvPr/>
              </p:nvPicPr>
              <p:blipFill>
                <a:blip r:embed="rId6"/>
                <a:stretch>
                  <a:fillRect/>
                </a:stretch>
              </p:blipFill>
              <p:spPr>
                <a:xfrm>
                  <a:off x="9463371" y="2341491"/>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5" name="Рукописні дані 4">
                  <a:extLst>
                    <a:ext uri="{FF2B5EF4-FFF2-40B4-BE49-F238E27FC236}">
                      <a16:creationId xmlns:a16="http://schemas.microsoft.com/office/drawing/2014/main" id="{3D43C50C-CF65-4100-956A-564FFCCA70F7}"/>
                    </a:ext>
                  </a:extLst>
                </p14:cNvPr>
                <p14:cNvContentPartPr/>
                <p14:nvPr/>
              </p14:nvContentPartPr>
              <p14:xfrm>
                <a:off x="9459771" y="2753691"/>
                <a:ext cx="360" cy="360"/>
              </p14:xfrm>
            </p:contentPart>
          </mc:Choice>
          <mc:Fallback xmlns="">
            <p:pic>
              <p:nvPicPr>
                <p:cNvPr id="5" name="Рукописні дані 4">
                  <a:extLst>
                    <a:ext uri="{FF2B5EF4-FFF2-40B4-BE49-F238E27FC236}">
                      <a16:creationId xmlns:a16="http://schemas.microsoft.com/office/drawing/2014/main" id="{3D43C50C-CF65-4100-956A-564FFCCA70F7}"/>
                    </a:ext>
                  </a:extLst>
                </p:cNvPr>
                <p:cNvPicPr/>
                <p:nvPr/>
              </p:nvPicPr>
              <p:blipFill>
                <a:blip r:embed="rId8"/>
                <a:stretch>
                  <a:fillRect/>
                </a:stretch>
              </p:blipFill>
              <p:spPr>
                <a:xfrm>
                  <a:off x="9441771" y="2646051"/>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6" name="Рукописні дані 5">
                  <a:extLst>
                    <a:ext uri="{FF2B5EF4-FFF2-40B4-BE49-F238E27FC236}">
                      <a16:creationId xmlns:a16="http://schemas.microsoft.com/office/drawing/2014/main" id="{B9D45008-29D8-43FC-B0DE-6932937F3F87}"/>
                    </a:ext>
                  </a:extLst>
                </p14:cNvPr>
                <p14:cNvContentPartPr/>
                <p14:nvPr/>
              </p14:nvContentPartPr>
              <p14:xfrm>
                <a:off x="9417291" y="2590611"/>
                <a:ext cx="173160" cy="1483920"/>
              </p14:xfrm>
            </p:contentPart>
          </mc:Choice>
          <mc:Fallback xmlns="">
            <p:pic>
              <p:nvPicPr>
                <p:cNvPr id="6" name="Рукописні дані 5">
                  <a:extLst>
                    <a:ext uri="{FF2B5EF4-FFF2-40B4-BE49-F238E27FC236}">
                      <a16:creationId xmlns:a16="http://schemas.microsoft.com/office/drawing/2014/main" id="{B9D45008-29D8-43FC-B0DE-6932937F3F87}"/>
                    </a:ext>
                  </a:extLst>
                </p:cNvPr>
                <p:cNvPicPr/>
                <p:nvPr/>
              </p:nvPicPr>
              <p:blipFill>
                <a:blip r:embed="rId10"/>
                <a:stretch>
                  <a:fillRect/>
                </a:stretch>
              </p:blipFill>
              <p:spPr>
                <a:xfrm>
                  <a:off x="9399651" y="2482971"/>
                  <a:ext cx="208800" cy="169956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7" name="Рукописні дані 6">
                <a:extLst>
                  <a:ext uri="{FF2B5EF4-FFF2-40B4-BE49-F238E27FC236}">
                    <a16:creationId xmlns:a16="http://schemas.microsoft.com/office/drawing/2014/main" id="{20079DDC-E911-401E-B704-4AE2438A9F81}"/>
                  </a:ext>
                </a:extLst>
              </p14:cNvPr>
              <p14:cNvContentPartPr/>
              <p14:nvPr/>
            </p14:nvContentPartPr>
            <p14:xfrm>
              <a:off x="6629451" y="4082091"/>
              <a:ext cx="360" cy="360"/>
            </p14:xfrm>
          </p:contentPart>
        </mc:Choice>
        <mc:Fallback xmlns="">
          <p:pic>
            <p:nvPicPr>
              <p:cNvPr id="7" name="Рукописні дані 6">
                <a:extLst>
                  <a:ext uri="{FF2B5EF4-FFF2-40B4-BE49-F238E27FC236}">
                    <a16:creationId xmlns:a16="http://schemas.microsoft.com/office/drawing/2014/main" id="{20079DDC-E911-401E-B704-4AE2438A9F81}"/>
                  </a:ext>
                </a:extLst>
              </p:cNvPr>
              <p:cNvPicPr/>
              <p:nvPr/>
            </p:nvPicPr>
            <p:blipFill>
              <a:blip r:embed="rId12"/>
              <a:stretch>
                <a:fillRect/>
              </a:stretch>
            </p:blipFill>
            <p:spPr>
              <a:xfrm>
                <a:off x="6611811" y="3974451"/>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8" name="Рукописні дані 7">
                <a:extLst>
                  <a:ext uri="{FF2B5EF4-FFF2-40B4-BE49-F238E27FC236}">
                    <a16:creationId xmlns:a16="http://schemas.microsoft.com/office/drawing/2014/main" id="{8A04C857-9179-4375-B4B4-0A606C7D5FC3}"/>
                  </a:ext>
                </a:extLst>
              </p14:cNvPr>
              <p14:cNvContentPartPr/>
              <p14:nvPr/>
            </p14:nvContentPartPr>
            <p14:xfrm>
              <a:off x="6073971" y="3047811"/>
              <a:ext cx="360" cy="360"/>
            </p14:xfrm>
          </p:contentPart>
        </mc:Choice>
        <mc:Fallback xmlns="">
          <p:pic>
            <p:nvPicPr>
              <p:cNvPr id="8" name="Рукописні дані 7">
                <a:extLst>
                  <a:ext uri="{FF2B5EF4-FFF2-40B4-BE49-F238E27FC236}">
                    <a16:creationId xmlns:a16="http://schemas.microsoft.com/office/drawing/2014/main" id="{8A04C857-9179-4375-B4B4-0A606C7D5FC3}"/>
                  </a:ext>
                </a:extLst>
              </p:cNvPr>
              <p:cNvPicPr/>
              <p:nvPr/>
            </p:nvPicPr>
            <p:blipFill>
              <a:blip r:embed="rId14"/>
              <a:stretch>
                <a:fillRect/>
              </a:stretch>
            </p:blipFill>
            <p:spPr>
              <a:xfrm>
                <a:off x="6056331" y="2940171"/>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9" name="Рукописні дані 8">
                <a:extLst>
                  <a:ext uri="{FF2B5EF4-FFF2-40B4-BE49-F238E27FC236}">
                    <a16:creationId xmlns:a16="http://schemas.microsoft.com/office/drawing/2014/main" id="{8D6570B5-1771-435B-837B-C942F3DAAE9A}"/>
                  </a:ext>
                </a:extLst>
              </p14:cNvPr>
              <p14:cNvContentPartPr/>
              <p14:nvPr/>
            </p14:nvContentPartPr>
            <p14:xfrm>
              <a:off x="5812971" y="2808411"/>
              <a:ext cx="360" cy="360"/>
            </p14:xfrm>
          </p:contentPart>
        </mc:Choice>
        <mc:Fallback xmlns="">
          <p:pic>
            <p:nvPicPr>
              <p:cNvPr id="9" name="Рукописні дані 8">
                <a:extLst>
                  <a:ext uri="{FF2B5EF4-FFF2-40B4-BE49-F238E27FC236}">
                    <a16:creationId xmlns:a16="http://schemas.microsoft.com/office/drawing/2014/main" id="{8D6570B5-1771-435B-837B-C942F3DAAE9A}"/>
                  </a:ext>
                </a:extLst>
              </p:cNvPr>
              <p:cNvPicPr/>
              <p:nvPr/>
            </p:nvPicPr>
            <p:blipFill>
              <a:blip r:embed="rId16"/>
              <a:stretch>
                <a:fillRect/>
              </a:stretch>
            </p:blipFill>
            <p:spPr>
              <a:xfrm>
                <a:off x="5794971" y="2700411"/>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1" name="Рукописні дані 10">
                <a:extLst>
                  <a:ext uri="{FF2B5EF4-FFF2-40B4-BE49-F238E27FC236}">
                    <a16:creationId xmlns:a16="http://schemas.microsoft.com/office/drawing/2014/main" id="{C671FEAC-6B5C-4B2D-B68E-459121809053}"/>
                  </a:ext>
                </a:extLst>
              </p14:cNvPr>
              <p14:cNvContentPartPr/>
              <p14:nvPr/>
            </p14:nvContentPartPr>
            <p14:xfrm>
              <a:off x="4702371" y="3233211"/>
              <a:ext cx="4680" cy="360"/>
            </p14:xfrm>
          </p:contentPart>
        </mc:Choice>
        <mc:Fallback xmlns="">
          <p:pic>
            <p:nvPicPr>
              <p:cNvPr id="11" name="Рукописні дані 10">
                <a:extLst>
                  <a:ext uri="{FF2B5EF4-FFF2-40B4-BE49-F238E27FC236}">
                    <a16:creationId xmlns:a16="http://schemas.microsoft.com/office/drawing/2014/main" id="{C671FEAC-6B5C-4B2D-B68E-459121809053}"/>
                  </a:ext>
                </a:extLst>
              </p:cNvPr>
              <p:cNvPicPr/>
              <p:nvPr/>
            </p:nvPicPr>
            <p:blipFill>
              <a:blip r:embed="rId18"/>
              <a:stretch>
                <a:fillRect/>
              </a:stretch>
            </p:blipFill>
            <p:spPr>
              <a:xfrm>
                <a:off x="4684731" y="3125211"/>
                <a:ext cx="4032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12" name="Рукописні дані 11">
                <a:extLst>
                  <a:ext uri="{FF2B5EF4-FFF2-40B4-BE49-F238E27FC236}">
                    <a16:creationId xmlns:a16="http://schemas.microsoft.com/office/drawing/2014/main" id="{4B2F730D-0DA2-4DA1-B991-F118BA2E48C4}"/>
                  </a:ext>
                </a:extLst>
              </p14:cNvPr>
              <p14:cNvContentPartPr/>
              <p14:nvPr/>
            </p14:nvContentPartPr>
            <p14:xfrm>
              <a:off x="4386651" y="3429051"/>
              <a:ext cx="360" cy="360"/>
            </p14:xfrm>
          </p:contentPart>
        </mc:Choice>
        <mc:Fallback xmlns="">
          <p:pic>
            <p:nvPicPr>
              <p:cNvPr id="12" name="Рукописні дані 11">
                <a:extLst>
                  <a:ext uri="{FF2B5EF4-FFF2-40B4-BE49-F238E27FC236}">
                    <a16:creationId xmlns:a16="http://schemas.microsoft.com/office/drawing/2014/main" id="{4B2F730D-0DA2-4DA1-B991-F118BA2E48C4}"/>
                  </a:ext>
                </a:extLst>
              </p:cNvPr>
              <p:cNvPicPr/>
              <p:nvPr/>
            </p:nvPicPr>
            <p:blipFill>
              <a:blip r:embed="rId20"/>
              <a:stretch>
                <a:fillRect/>
              </a:stretch>
            </p:blipFill>
            <p:spPr>
              <a:xfrm>
                <a:off x="4369011" y="3321051"/>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13" name="Рукописні дані 12">
                <a:extLst>
                  <a:ext uri="{FF2B5EF4-FFF2-40B4-BE49-F238E27FC236}">
                    <a16:creationId xmlns:a16="http://schemas.microsoft.com/office/drawing/2014/main" id="{4A7E20E8-96C1-4636-B825-BC8383B82398}"/>
                  </a:ext>
                </a:extLst>
              </p14:cNvPr>
              <p14:cNvContentPartPr/>
              <p14:nvPr/>
            </p14:nvContentPartPr>
            <p14:xfrm>
              <a:off x="3134931" y="3472251"/>
              <a:ext cx="360" cy="360"/>
            </p14:xfrm>
          </p:contentPart>
        </mc:Choice>
        <mc:Fallback xmlns="">
          <p:pic>
            <p:nvPicPr>
              <p:cNvPr id="13" name="Рукописні дані 12">
                <a:extLst>
                  <a:ext uri="{FF2B5EF4-FFF2-40B4-BE49-F238E27FC236}">
                    <a16:creationId xmlns:a16="http://schemas.microsoft.com/office/drawing/2014/main" id="{4A7E20E8-96C1-4636-B825-BC8383B82398}"/>
                  </a:ext>
                </a:extLst>
              </p:cNvPr>
              <p:cNvPicPr/>
              <p:nvPr/>
            </p:nvPicPr>
            <p:blipFill>
              <a:blip r:embed="rId22"/>
              <a:stretch>
                <a:fillRect/>
              </a:stretch>
            </p:blipFill>
            <p:spPr>
              <a:xfrm>
                <a:off x="3116931" y="3364251"/>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14" name="Рукописні дані 13">
                <a:extLst>
                  <a:ext uri="{FF2B5EF4-FFF2-40B4-BE49-F238E27FC236}">
                    <a16:creationId xmlns:a16="http://schemas.microsoft.com/office/drawing/2014/main" id="{2882BF46-9592-4ADF-AD7D-BC07A01FEFE3}"/>
                  </a:ext>
                </a:extLst>
              </p14:cNvPr>
              <p14:cNvContentPartPr/>
              <p14:nvPr/>
            </p14:nvContentPartPr>
            <p14:xfrm>
              <a:off x="7009971" y="4985691"/>
              <a:ext cx="4680" cy="360"/>
            </p14:xfrm>
          </p:contentPart>
        </mc:Choice>
        <mc:Fallback xmlns="">
          <p:pic>
            <p:nvPicPr>
              <p:cNvPr id="14" name="Рукописні дані 13">
                <a:extLst>
                  <a:ext uri="{FF2B5EF4-FFF2-40B4-BE49-F238E27FC236}">
                    <a16:creationId xmlns:a16="http://schemas.microsoft.com/office/drawing/2014/main" id="{2882BF46-9592-4ADF-AD7D-BC07A01FEFE3}"/>
                  </a:ext>
                </a:extLst>
              </p:cNvPr>
              <p:cNvPicPr/>
              <p:nvPr/>
            </p:nvPicPr>
            <p:blipFill>
              <a:blip r:embed="rId24"/>
              <a:stretch>
                <a:fillRect/>
              </a:stretch>
            </p:blipFill>
            <p:spPr>
              <a:xfrm>
                <a:off x="6992331" y="4878051"/>
                <a:ext cx="4032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15" name="Рукописні дані 14">
                <a:extLst>
                  <a:ext uri="{FF2B5EF4-FFF2-40B4-BE49-F238E27FC236}">
                    <a16:creationId xmlns:a16="http://schemas.microsoft.com/office/drawing/2014/main" id="{2D60324E-DD61-4795-A387-770E91A6CA16}"/>
                  </a:ext>
                </a:extLst>
              </p14:cNvPr>
              <p14:cNvContentPartPr/>
              <p14:nvPr/>
            </p14:nvContentPartPr>
            <p14:xfrm>
              <a:off x="7902771" y="2873571"/>
              <a:ext cx="360" cy="360"/>
            </p14:xfrm>
          </p:contentPart>
        </mc:Choice>
        <mc:Fallback xmlns="">
          <p:pic>
            <p:nvPicPr>
              <p:cNvPr id="15" name="Рукописні дані 14">
                <a:extLst>
                  <a:ext uri="{FF2B5EF4-FFF2-40B4-BE49-F238E27FC236}">
                    <a16:creationId xmlns:a16="http://schemas.microsoft.com/office/drawing/2014/main" id="{2D60324E-DD61-4795-A387-770E91A6CA16}"/>
                  </a:ext>
                </a:extLst>
              </p:cNvPr>
              <p:cNvPicPr/>
              <p:nvPr/>
            </p:nvPicPr>
            <p:blipFill>
              <a:blip r:embed="rId26"/>
              <a:stretch>
                <a:fillRect/>
              </a:stretch>
            </p:blipFill>
            <p:spPr>
              <a:xfrm>
                <a:off x="7885131" y="2765571"/>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16" name="Рукописні дані 15">
                <a:extLst>
                  <a:ext uri="{FF2B5EF4-FFF2-40B4-BE49-F238E27FC236}">
                    <a16:creationId xmlns:a16="http://schemas.microsoft.com/office/drawing/2014/main" id="{EB981D94-7E44-444C-858E-BE3752102A5C}"/>
                  </a:ext>
                </a:extLst>
              </p14:cNvPr>
              <p14:cNvContentPartPr/>
              <p14:nvPr/>
            </p14:nvContentPartPr>
            <p14:xfrm>
              <a:off x="8000691" y="2666931"/>
              <a:ext cx="22320" cy="39240"/>
            </p14:xfrm>
          </p:contentPart>
        </mc:Choice>
        <mc:Fallback xmlns="">
          <p:pic>
            <p:nvPicPr>
              <p:cNvPr id="16" name="Рукописні дані 15">
                <a:extLst>
                  <a:ext uri="{FF2B5EF4-FFF2-40B4-BE49-F238E27FC236}">
                    <a16:creationId xmlns:a16="http://schemas.microsoft.com/office/drawing/2014/main" id="{EB981D94-7E44-444C-858E-BE3752102A5C}"/>
                  </a:ext>
                </a:extLst>
              </p:cNvPr>
              <p:cNvPicPr/>
              <p:nvPr/>
            </p:nvPicPr>
            <p:blipFill>
              <a:blip r:embed="rId28"/>
              <a:stretch>
                <a:fillRect/>
              </a:stretch>
            </p:blipFill>
            <p:spPr>
              <a:xfrm>
                <a:off x="7983051" y="2558931"/>
                <a:ext cx="57960" cy="254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17" name="Рукописні дані 16">
                <a:extLst>
                  <a:ext uri="{FF2B5EF4-FFF2-40B4-BE49-F238E27FC236}">
                    <a16:creationId xmlns:a16="http://schemas.microsoft.com/office/drawing/2014/main" id="{3BC88E57-8C2B-45F4-AF96-AED120C8D4B5}"/>
                  </a:ext>
                </a:extLst>
              </p14:cNvPr>
              <p14:cNvContentPartPr/>
              <p14:nvPr/>
            </p14:nvContentPartPr>
            <p14:xfrm>
              <a:off x="6433611" y="3374331"/>
              <a:ext cx="360" cy="360"/>
            </p14:xfrm>
          </p:contentPart>
        </mc:Choice>
        <mc:Fallback xmlns="">
          <p:pic>
            <p:nvPicPr>
              <p:cNvPr id="17" name="Рукописні дані 16">
                <a:extLst>
                  <a:ext uri="{FF2B5EF4-FFF2-40B4-BE49-F238E27FC236}">
                    <a16:creationId xmlns:a16="http://schemas.microsoft.com/office/drawing/2014/main" id="{3BC88E57-8C2B-45F4-AF96-AED120C8D4B5}"/>
                  </a:ext>
                </a:extLst>
              </p:cNvPr>
              <p:cNvPicPr/>
              <p:nvPr/>
            </p:nvPicPr>
            <p:blipFill>
              <a:blip r:embed="rId30"/>
              <a:stretch>
                <a:fillRect/>
              </a:stretch>
            </p:blipFill>
            <p:spPr>
              <a:xfrm>
                <a:off x="6415611" y="3266691"/>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
            <p14:nvContentPartPr>
              <p14:cNvPr id="18" name="Рукописні дані 17">
                <a:extLst>
                  <a:ext uri="{FF2B5EF4-FFF2-40B4-BE49-F238E27FC236}">
                    <a16:creationId xmlns:a16="http://schemas.microsoft.com/office/drawing/2014/main" id="{57117E49-DFD5-4B8B-8C21-1438F3DB05D4}"/>
                  </a:ext>
                </a:extLst>
              </p14:cNvPr>
              <p14:cNvContentPartPr/>
              <p14:nvPr/>
            </p14:nvContentPartPr>
            <p14:xfrm>
              <a:off x="4669971" y="2673411"/>
              <a:ext cx="360" cy="4680"/>
            </p14:xfrm>
          </p:contentPart>
        </mc:Choice>
        <mc:Fallback xmlns="">
          <p:pic>
            <p:nvPicPr>
              <p:cNvPr id="18" name="Рукописні дані 17">
                <a:extLst>
                  <a:ext uri="{FF2B5EF4-FFF2-40B4-BE49-F238E27FC236}">
                    <a16:creationId xmlns:a16="http://schemas.microsoft.com/office/drawing/2014/main" id="{57117E49-DFD5-4B8B-8C21-1438F3DB05D4}"/>
                  </a:ext>
                </a:extLst>
              </p:cNvPr>
              <p:cNvPicPr/>
              <p:nvPr/>
            </p:nvPicPr>
            <p:blipFill>
              <a:blip r:embed="rId32"/>
              <a:stretch>
                <a:fillRect/>
              </a:stretch>
            </p:blipFill>
            <p:spPr>
              <a:xfrm>
                <a:off x="4652331" y="2565411"/>
                <a:ext cx="36000" cy="220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
            <p14:nvContentPartPr>
              <p14:cNvPr id="19" name="Рукописні дані 18">
                <a:extLst>
                  <a:ext uri="{FF2B5EF4-FFF2-40B4-BE49-F238E27FC236}">
                    <a16:creationId xmlns:a16="http://schemas.microsoft.com/office/drawing/2014/main" id="{C6F6319E-D2B1-46EB-9FAA-D07E74261A63}"/>
                  </a:ext>
                </a:extLst>
              </p14:cNvPr>
              <p14:cNvContentPartPr/>
              <p14:nvPr/>
            </p14:nvContentPartPr>
            <p14:xfrm>
              <a:off x="4452171" y="2100651"/>
              <a:ext cx="360" cy="360"/>
            </p14:xfrm>
          </p:contentPart>
        </mc:Choice>
        <mc:Fallback xmlns="">
          <p:pic>
            <p:nvPicPr>
              <p:cNvPr id="19" name="Рукописні дані 18">
                <a:extLst>
                  <a:ext uri="{FF2B5EF4-FFF2-40B4-BE49-F238E27FC236}">
                    <a16:creationId xmlns:a16="http://schemas.microsoft.com/office/drawing/2014/main" id="{C6F6319E-D2B1-46EB-9FAA-D07E74261A63}"/>
                  </a:ext>
                </a:extLst>
              </p:cNvPr>
              <p:cNvPicPr/>
              <p:nvPr/>
            </p:nvPicPr>
            <p:blipFill>
              <a:blip r:embed="rId34"/>
              <a:stretch>
                <a:fillRect/>
              </a:stretch>
            </p:blipFill>
            <p:spPr>
              <a:xfrm>
                <a:off x="4434171" y="1992651"/>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5">
            <p14:nvContentPartPr>
              <p14:cNvPr id="20" name="Рукописні дані 19">
                <a:extLst>
                  <a:ext uri="{FF2B5EF4-FFF2-40B4-BE49-F238E27FC236}">
                    <a16:creationId xmlns:a16="http://schemas.microsoft.com/office/drawing/2014/main" id="{A9D9D78D-D7B1-4FF3-B1AA-6ED44196D34E}"/>
                  </a:ext>
                </a:extLst>
              </p14:cNvPr>
              <p14:cNvContentPartPr/>
              <p14:nvPr/>
            </p14:nvContentPartPr>
            <p14:xfrm>
              <a:off x="3864291" y="3722811"/>
              <a:ext cx="360" cy="360"/>
            </p14:xfrm>
          </p:contentPart>
        </mc:Choice>
        <mc:Fallback xmlns="">
          <p:pic>
            <p:nvPicPr>
              <p:cNvPr id="20" name="Рукописні дані 19">
                <a:extLst>
                  <a:ext uri="{FF2B5EF4-FFF2-40B4-BE49-F238E27FC236}">
                    <a16:creationId xmlns:a16="http://schemas.microsoft.com/office/drawing/2014/main" id="{A9D9D78D-D7B1-4FF3-B1AA-6ED44196D34E}"/>
                  </a:ext>
                </a:extLst>
              </p:cNvPr>
              <p:cNvPicPr/>
              <p:nvPr/>
            </p:nvPicPr>
            <p:blipFill>
              <a:blip r:embed="rId36"/>
              <a:stretch>
                <a:fillRect/>
              </a:stretch>
            </p:blipFill>
            <p:spPr>
              <a:xfrm>
                <a:off x="3846291" y="3614811"/>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
            <p14:nvContentPartPr>
              <p14:cNvPr id="21" name="Рукописні дані 20">
                <a:extLst>
                  <a:ext uri="{FF2B5EF4-FFF2-40B4-BE49-F238E27FC236}">
                    <a16:creationId xmlns:a16="http://schemas.microsoft.com/office/drawing/2014/main" id="{6096EF23-C4AB-4BF5-B297-7D034E8C39EE}"/>
                  </a:ext>
                </a:extLst>
              </p14:cNvPr>
              <p14:cNvContentPartPr/>
              <p14:nvPr/>
            </p14:nvContentPartPr>
            <p14:xfrm>
              <a:off x="4833051" y="4920531"/>
              <a:ext cx="360" cy="360"/>
            </p14:xfrm>
          </p:contentPart>
        </mc:Choice>
        <mc:Fallback xmlns="">
          <p:pic>
            <p:nvPicPr>
              <p:cNvPr id="21" name="Рукописні дані 20">
                <a:extLst>
                  <a:ext uri="{FF2B5EF4-FFF2-40B4-BE49-F238E27FC236}">
                    <a16:creationId xmlns:a16="http://schemas.microsoft.com/office/drawing/2014/main" id="{6096EF23-C4AB-4BF5-B297-7D034E8C39EE}"/>
                  </a:ext>
                </a:extLst>
              </p:cNvPr>
              <p:cNvPicPr/>
              <p:nvPr/>
            </p:nvPicPr>
            <p:blipFill>
              <a:blip r:embed="rId38"/>
              <a:stretch>
                <a:fillRect/>
              </a:stretch>
            </p:blipFill>
            <p:spPr>
              <a:xfrm>
                <a:off x="4815411" y="4812531"/>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9">
            <p14:nvContentPartPr>
              <p14:cNvPr id="22" name="Рукописні дані 21">
                <a:extLst>
                  <a:ext uri="{FF2B5EF4-FFF2-40B4-BE49-F238E27FC236}">
                    <a16:creationId xmlns:a16="http://schemas.microsoft.com/office/drawing/2014/main" id="{E1F98BCF-F678-4669-8574-4973A611753A}"/>
                  </a:ext>
                </a:extLst>
              </p14:cNvPr>
              <p14:cNvContentPartPr/>
              <p14:nvPr/>
            </p14:nvContentPartPr>
            <p14:xfrm>
              <a:off x="935691" y="2842611"/>
              <a:ext cx="1306800" cy="384120"/>
            </p14:xfrm>
          </p:contentPart>
        </mc:Choice>
        <mc:Fallback xmlns="">
          <p:pic>
            <p:nvPicPr>
              <p:cNvPr id="22" name="Рукописні дані 21">
                <a:extLst>
                  <a:ext uri="{FF2B5EF4-FFF2-40B4-BE49-F238E27FC236}">
                    <a16:creationId xmlns:a16="http://schemas.microsoft.com/office/drawing/2014/main" id="{E1F98BCF-F678-4669-8574-4973A611753A}"/>
                  </a:ext>
                </a:extLst>
              </p:cNvPr>
              <p:cNvPicPr/>
              <p:nvPr/>
            </p:nvPicPr>
            <p:blipFill>
              <a:blip r:embed="rId40"/>
              <a:stretch>
                <a:fillRect/>
              </a:stretch>
            </p:blipFill>
            <p:spPr>
              <a:xfrm>
                <a:off x="918051" y="2734611"/>
                <a:ext cx="1342440" cy="599760"/>
              </a:xfrm>
              <a:prstGeom prst="rect">
                <a:avLst/>
              </a:prstGeom>
            </p:spPr>
          </p:pic>
        </mc:Fallback>
      </mc:AlternateContent>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0" name="Google Shape;190;p10"/>
          <p:cNvSpPr/>
          <p:nvPr/>
        </p:nvSpPr>
        <p:spPr>
          <a:xfrm>
            <a:off x="1034140" y="416548"/>
            <a:ext cx="10101943"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000" b="1" dirty="0">
                <a:latin typeface="Arial" panose="020B0604020202020204" pitchFamily="34" charset="0"/>
                <a:ea typeface="Roboto"/>
                <a:cs typeface="Arial" panose="020B0604020202020204" pitchFamily="34" charset="0"/>
                <a:sym typeface="Roboto"/>
              </a:rPr>
              <a:t>Захист прав студентів. До кого можна звернутись?</a:t>
            </a:r>
            <a:endParaRPr sz="3000" b="1" dirty="0">
              <a:latin typeface="Arial" panose="020B0604020202020204" pitchFamily="34" charset="0"/>
              <a:ea typeface="Roboto"/>
              <a:cs typeface="Arial" panose="020B0604020202020204" pitchFamily="34" charset="0"/>
              <a:sym typeface="Roboto"/>
            </a:endParaRPr>
          </a:p>
        </p:txBody>
      </p:sp>
      <p:sp>
        <p:nvSpPr>
          <p:cNvPr id="191" name="Google Shape;191;p10"/>
          <p:cNvSpPr/>
          <p:nvPr/>
        </p:nvSpPr>
        <p:spPr>
          <a:xfrm>
            <a:off x="1034141" y="1520805"/>
            <a:ext cx="10101943" cy="381638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1200"/>
              </a:spcBef>
              <a:spcAft>
                <a:spcPts val="0"/>
              </a:spcAft>
              <a:buClr>
                <a:srgbClr val="B9D6D5"/>
              </a:buClr>
              <a:buFont typeface="Wingdings" panose="05000000000000000000" pitchFamily="2" charset="2"/>
              <a:buChar char="l"/>
            </a:pPr>
            <a:r>
              <a:rPr lang="uk-UA" sz="1800" b="1" i="1" dirty="0">
                <a:latin typeface="Arial" panose="020B0604020202020204" pitchFamily="34" charset="0"/>
                <a:ea typeface="Roboto"/>
                <a:cs typeface="Arial" panose="020B0604020202020204" pitchFamily="34" charset="0"/>
                <a:sym typeface="Roboto"/>
              </a:rPr>
              <a:t>Студентське самоврядування </a:t>
            </a:r>
            <a:r>
              <a:rPr lang="uk-UA" sz="1800" dirty="0">
                <a:latin typeface="Arial" panose="020B0604020202020204" pitchFamily="34" charset="0"/>
                <a:ea typeface="Roboto"/>
                <a:cs typeface="Arial" panose="020B0604020202020204" pitchFamily="34" charset="0"/>
                <a:sym typeface="Roboto"/>
              </a:rPr>
              <a:t>є найпершою підтримкою студентів перед адміністрацією і захистом їх прав. </a:t>
            </a:r>
            <a:endParaRPr dirty="0">
              <a:latin typeface="Arial" panose="020B0604020202020204" pitchFamily="34" charset="0"/>
            </a:endParaRPr>
          </a:p>
          <a:p>
            <a:pPr marL="285750" marR="0" lvl="0" indent="-285750" algn="l" rtl="0">
              <a:spcBef>
                <a:spcPts val="1200"/>
              </a:spcBef>
              <a:spcAft>
                <a:spcPts val="0"/>
              </a:spcAft>
              <a:buClr>
                <a:srgbClr val="B9D6D5"/>
              </a:buClr>
              <a:buFont typeface="Wingdings" panose="05000000000000000000" pitchFamily="2" charset="2"/>
              <a:buChar char="l"/>
            </a:pPr>
            <a:r>
              <a:rPr lang="uk-UA" sz="1800" b="1" i="1" dirty="0">
                <a:latin typeface="Arial" panose="020B0604020202020204" pitchFamily="34" charset="0"/>
                <a:ea typeface="Roboto"/>
                <a:cs typeface="Arial" panose="020B0604020202020204" pitchFamily="34" charset="0"/>
                <a:sym typeface="Roboto"/>
              </a:rPr>
              <a:t>До прикладу</a:t>
            </a:r>
            <a:r>
              <a:rPr lang="uk-UA" sz="1800" dirty="0">
                <a:latin typeface="Arial" panose="020B0604020202020204" pitchFamily="34" charset="0"/>
                <a:ea typeface="Roboto"/>
                <a:cs typeface="Arial" panose="020B0604020202020204" pitchFamily="34" charset="0"/>
                <a:sym typeface="Roboto"/>
              </a:rPr>
              <a:t>, без погодження ОСС студента не можуть виселити з гуртожитка. </a:t>
            </a:r>
          </a:p>
          <a:p>
            <a:pPr marL="285750" marR="0" lvl="0" indent="-285750" algn="l" rtl="0">
              <a:spcBef>
                <a:spcPts val="1200"/>
              </a:spcBef>
              <a:spcAft>
                <a:spcPts val="0"/>
              </a:spcAft>
              <a:buClr>
                <a:srgbClr val="B9D6D5"/>
              </a:buClr>
              <a:buFont typeface="Wingdings" panose="05000000000000000000" pitchFamily="2" charset="2"/>
              <a:buChar char="l"/>
            </a:pPr>
            <a:endParaRPr lang="uk-UA" dirty="0">
              <a:latin typeface="Arial" panose="020B0604020202020204" pitchFamily="34" charset="0"/>
              <a:ea typeface="Roboto"/>
              <a:cs typeface="Arial" panose="020B0604020202020204" pitchFamily="34" charset="0"/>
              <a:sym typeface="Roboto"/>
            </a:endParaRPr>
          </a:p>
          <a:p>
            <a:pPr marL="285750" indent="-285750">
              <a:spcBef>
                <a:spcPts val="1200"/>
              </a:spcBef>
              <a:buClr>
                <a:srgbClr val="B9D6D5"/>
              </a:buClr>
              <a:buFont typeface="Wingdings" panose="05000000000000000000" pitchFamily="2" charset="2"/>
              <a:buChar char="l"/>
            </a:pPr>
            <a:r>
              <a:rPr lang="ru-RU" sz="1800" dirty="0" err="1">
                <a:latin typeface="Arial" panose="020B0604020202020204" pitchFamily="34" charset="0"/>
                <a:ea typeface="Roboto"/>
                <a:cs typeface="Arial" panose="020B0604020202020204" pitchFamily="34" charset="0"/>
                <a:sym typeface="Roboto"/>
              </a:rPr>
              <a:t>Ще</a:t>
            </a:r>
            <a:r>
              <a:rPr lang="ru-RU" sz="1800" dirty="0">
                <a:latin typeface="Arial" panose="020B0604020202020204" pitchFamily="34" charset="0"/>
                <a:ea typeface="Roboto"/>
                <a:cs typeface="Arial" panose="020B0604020202020204" pitchFamily="34" charset="0"/>
                <a:sym typeface="Roboto"/>
              </a:rPr>
              <a:t> одним шляхом </a:t>
            </a:r>
            <a:r>
              <a:rPr lang="ru-RU" sz="1800" dirty="0" err="1">
                <a:latin typeface="Arial" panose="020B0604020202020204" pitchFamily="34" charset="0"/>
                <a:ea typeface="Roboto"/>
                <a:cs typeface="Arial" panose="020B0604020202020204" pitchFamily="34" charset="0"/>
                <a:sym typeface="Roboto"/>
              </a:rPr>
              <a:t>може</a:t>
            </a:r>
            <a:r>
              <a:rPr lang="ru-RU" sz="1800" dirty="0">
                <a:latin typeface="Arial" panose="020B0604020202020204" pitchFamily="34" charset="0"/>
                <a:ea typeface="Roboto"/>
                <a:cs typeface="Arial" panose="020B0604020202020204" pitchFamily="34" charset="0"/>
                <a:sym typeface="Roboto"/>
              </a:rPr>
              <a:t> бути </a:t>
            </a:r>
            <a:r>
              <a:rPr lang="ru-RU" sz="1800" b="1" dirty="0" err="1">
                <a:latin typeface="Arial" panose="020B0604020202020204" pitchFamily="34" charset="0"/>
                <a:ea typeface="Roboto"/>
                <a:cs typeface="Arial" panose="020B0604020202020204" pitchFamily="34" charset="0"/>
                <a:sym typeface="Roboto"/>
              </a:rPr>
              <a:t>звернення</a:t>
            </a:r>
            <a:r>
              <a:rPr lang="ru-RU" sz="1800" b="1" dirty="0">
                <a:latin typeface="Arial" panose="020B0604020202020204" pitchFamily="34" charset="0"/>
                <a:ea typeface="Roboto"/>
                <a:cs typeface="Arial" panose="020B0604020202020204" pitchFamily="34" charset="0"/>
                <a:sym typeface="Roboto"/>
              </a:rPr>
              <a:t> </a:t>
            </a:r>
            <a:r>
              <a:rPr lang="ru-RU" sz="1800" b="1" dirty="0" err="1">
                <a:latin typeface="Arial" panose="020B0604020202020204" pitchFamily="34" charset="0"/>
                <a:ea typeface="Roboto"/>
                <a:cs typeface="Arial" panose="020B0604020202020204" pitchFamily="34" charset="0"/>
                <a:sym typeface="Roboto"/>
              </a:rPr>
              <a:t>особисто</a:t>
            </a:r>
            <a:r>
              <a:rPr lang="ru-RU" sz="1800" b="1" dirty="0">
                <a:latin typeface="Arial" panose="020B0604020202020204" pitchFamily="34" charset="0"/>
                <a:ea typeface="Roboto"/>
                <a:cs typeface="Arial" panose="020B0604020202020204" pitchFamily="34" charset="0"/>
                <a:sym typeface="Roboto"/>
              </a:rPr>
              <a:t> до </a:t>
            </a:r>
            <a:r>
              <a:rPr lang="ru-RU" sz="1800" b="1" dirty="0" err="1">
                <a:latin typeface="Arial" panose="020B0604020202020204" pitchFamily="34" charset="0"/>
                <a:ea typeface="Roboto"/>
                <a:cs typeface="Arial" panose="020B0604020202020204" pitchFamily="34" charset="0"/>
                <a:sym typeface="Roboto"/>
              </a:rPr>
              <a:t>керівництва</a:t>
            </a:r>
            <a:r>
              <a:rPr lang="ru-RU" sz="1800" b="1" dirty="0">
                <a:latin typeface="Arial" panose="020B0604020202020204" pitchFamily="34" charset="0"/>
                <a:ea typeface="Roboto"/>
                <a:cs typeface="Arial" panose="020B0604020202020204" pitchFamily="34" charset="0"/>
                <a:sym typeface="Roboto"/>
              </a:rPr>
              <a:t> </a:t>
            </a:r>
            <a:r>
              <a:rPr lang="ru-RU" sz="1800" dirty="0">
                <a:latin typeface="Arial" panose="020B0604020202020204" pitchFamily="34" charset="0"/>
                <a:ea typeface="Roboto"/>
                <a:cs typeface="Arial" panose="020B0604020202020204" pitchFamily="34" charset="0"/>
                <a:sym typeface="Roboto"/>
              </a:rPr>
              <a:t>(</a:t>
            </a:r>
            <a:r>
              <a:rPr lang="ru-RU" sz="1800" dirty="0" err="1">
                <a:latin typeface="Arial" panose="020B0604020202020204" pitchFamily="34" charset="0"/>
                <a:ea typeface="Roboto"/>
                <a:cs typeface="Arial" panose="020B0604020202020204" pitchFamily="34" charset="0"/>
                <a:sym typeface="Roboto"/>
              </a:rPr>
              <a:t>це</a:t>
            </a:r>
            <a:r>
              <a:rPr lang="ru-RU" sz="1800" dirty="0">
                <a:latin typeface="Arial" panose="020B0604020202020204" pitchFamily="34" charset="0"/>
                <a:ea typeface="Roboto"/>
                <a:cs typeface="Arial" panose="020B0604020202020204" pitchFamily="34" charset="0"/>
                <a:sym typeface="Roboto"/>
              </a:rPr>
              <a:t> </a:t>
            </a:r>
            <a:r>
              <a:rPr lang="ru-RU" sz="1800" dirty="0" err="1">
                <a:latin typeface="Arial" panose="020B0604020202020204" pitchFamily="34" charset="0"/>
                <a:ea typeface="Roboto"/>
                <a:cs typeface="Arial" panose="020B0604020202020204" pitchFamily="34" charset="0"/>
                <a:sym typeface="Roboto"/>
              </a:rPr>
              <a:t>може</a:t>
            </a:r>
            <a:r>
              <a:rPr lang="ru-RU" sz="1800" dirty="0">
                <a:latin typeface="Arial" panose="020B0604020202020204" pitchFamily="34" charset="0"/>
                <a:ea typeface="Roboto"/>
                <a:cs typeface="Arial" panose="020B0604020202020204" pitchFamily="34" charset="0"/>
                <a:sym typeface="Roboto"/>
              </a:rPr>
              <a:t> бути </a:t>
            </a:r>
            <a:r>
              <a:rPr lang="ru-RU" sz="1800" dirty="0" err="1">
                <a:latin typeface="Arial" panose="020B0604020202020204" pitchFamily="34" charset="0"/>
                <a:ea typeface="Roboto"/>
                <a:cs typeface="Arial" panose="020B0604020202020204" pitchFamily="34" charset="0"/>
                <a:sym typeface="Roboto"/>
              </a:rPr>
              <a:t>подання</a:t>
            </a:r>
            <a:r>
              <a:rPr lang="ru-RU" sz="1800" dirty="0">
                <a:latin typeface="Arial" panose="020B0604020202020204" pitchFamily="34" charset="0"/>
                <a:ea typeface="Roboto"/>
                <a:cs typeface="Arial" panose="020B0604020202020204" pitchFamily="34" charset="0"/>
                <a:sym typeface="Roboto"/>
              </a:rPr>
              <a:t> заяви з </a:t>
            </a:r>
            <a:r>
              <a:rPr lang="ru-RU" sz="1800" dirty="0" err="1">
                <a:latin typeface="Arial" panose="020B0604020202020204" pitchFamily="34" charset="0"/>
                <a:ea typeface="Roboto"/>
                <a:cs typeface="Arial" panose="020B0604020202020204" pitchFamily="34" charset="0"/>
                <a:sym typeface="Roboto"/>
              </a:rPr>
              <a:t>зафіксованими</a:t>
            </a:r>
            <a:r>
              <a:rPr lang="ru-RU" sz="1800" dirty="0">
                <a:latin typeface="Arial" panose="020B0604020202020204" pitchFamily="34" charset="0"/>
                <a:ea typeface="Roboto"/>
                <a:cs typeface="Arial" panose="020B0604020202020204" pitchFamily="34" charset="0"/>
                <a:sym typeface="Roboto"/>
              </a:rPr>
              <a:t> фактами </a:t>
            </a:r>
            <a:r>
              <a:rPr lang="ru-RU" sz="1800" dirty="0" err="1">
                <a:latin typeface="Arial" panose="020B0604020202020204" pitchFamily="34" charset="0"/>
                <a:ea typeface="Roboto"/>
                <a:cs typeface="Arial" panose="020B0604020202020204" pitchFamily="34" charset="0"/>
                <a:sym typeface="Roboto"/>
              </a:rPr>
              <a:t>порушень</a:t>
            </a:r>
            <a:r>
              <a:rPr lang="ru-RU" sz="1800" dirty="0">
                <a:latin typeface="Arial" panose="020B0604020202020204" pitchFamily="34" charset="0"/>
                <a:ea typeface="Roboto"/>
                <a:cs typeface="Arial" panose="020B0604020202020204" pitchFamily="34" charset="0"/>
                <a:sym typeface="Roboto"/>
              </a:rPr>
              <a:t>). </a:t>
            </a:r>
            <a:r>
              <a:rPr lang="ru-RU" sz="1800" b="1" dirty="0" err="1">
                <a:latin typeface="Arial" panose="020B0604020202020204" pitchFamily="34" charset="0"/>
                <a:ea typeface="Roboto"/>
                <a:cs typeface="Arial" panose="020B0604020202020204" pitchFamily="34" charset="0"/>
                <a:sym typeface="Roboto"/>
              </a:rPr>
              <a:t>Зазвичай</a:t>
            </a:r>
            <a:r>
              <a:rPr lang="ru-RU" sz="1800" dirty="0">
                <a:latin typeface="Arial" panose="020B0604020202020204" pitchFamily="34" charset="0"/>
                <a:ea typeface="Roboto"/>
                <a:cs typeface="Arial" panose="020B0604020202020204" pitchFamily="34" charset="0"/>
                <a:sym typeface="Roboto"/>
              </a:rPr>
              <a:t> </a:t>
            </a:r>
            <a:r>
              <a:rPr lang="ru-RU" sz="1800" dirty="0" err="1">
                <a:latin typeface="Arial" panose="020B0604020202020204" pitchFamily="34" charset="0"/>
                <a:ea typeface="Roboto"/>
                <a:cs typeface="Arial" panose="020B0604020202020204" pitchFamily="34" charset="0"/>
                <a:sym typeface="Roboto"/>
              </a:rPr>
              <a:t>порушення</a:t>
            </a:r>
            <a:r>
              <a:rPr lang="ru-RU" sz="1800" dirty="0">
                <a:latin typeface="Arial" panose="020B0604020202020204" pitchFamily="34" charset="0"/>
                <a:ea typeface="Roboto"/>
                <a:cs typeface="Arial" panose="020B0604020202020204" pitchFamily="34" charset="0"/>
                <a:sym typeface="Roboto"/>
              </a:rPr>
              <a:t> прав </a:t>
            </a:r>
            <a:r>
              <a:rPr lang="ru-RU" sz="1800" dirty="0" err="1">
                <a:latin typeface="Arial" panose="020B0604020202020204" pitchFamily="34" charset="0"/>
                <a:ea typeface="Roboto"/>
                <a:cs typeface="Arial" panose="020B0604020202020204" pitchFamily="34" charset="0"/>
                <a:sym typeface="Roboto"/>
              </a:rPr>
              <a:t>усувається</a:t>
            </a:r>
            <a:r>
              <a:rPr lang="ru-RU" sz="1800" dirty="0">
                <a:latin typeface="Arial" panose="020B0604020202020204" pitchFamily="34" charset="0"/>
                <a:ea typeface="Roboto"/>
                <a:cs typeface="Arial" panose="020B0604020202020204" pitchFamily="34" charset="0"/>
                <a:sym typeface="Roboto"/>
              </a:rPr>
              <a:t> і </a:t>
            </a:r>
            <a:r>
              <a:rPr lang="ru-RU" sz="1800" dirty="0" err="1">
                <a:latin typeface="Arial" panose="020B0604020202020204" pitchFamily="34" charset="0"/>
                <a:ea typeface="Roboto"/>
                <a:cs typeface="Arial" panose="020B0604020202020204" pitchFamily="34" charset="0"/>
                <a:sym typeface="Roboto"/>
              </a:rPr>
              <a:t>конфлікт</a:t>
            </a:r>
            <a:r>
              <a:rPr lang="ru-RU" sz="1800" dirty="0">
                <a:latin typeface="Arial" panose="020B0604020202020204" pitchFamily="34" charset="0"/>
                <a:ea typeface="Roboto"/>
                <a:cs typeface="Arial" panose="020B0604020202020204" pitchFamily="34" charset="0"/>
                <a:sym typeface="Roboto"/>
              </a:rPr>
              <a:t> </a:t>
            </a:r>
            <a:r>
              <a:rPr lang="ru-RU" sz="1800" dirty="0" err="1">
                <a:latin typeface="Arial" panose="020B0604020202020204" pitchFamily="34" charset="0"/>
                <a:ea typeface="Roboto"/>
                <a:cs typeface="Arial" panose="020B0604020202020204" pitchFamily="34" charset="0"/>
                <a:sym typeface="Roboto"/>
              </a:rPr>
              <a:t>вичерпується</a:t>
            </a:r>
            <a:r>
              <a:rPr lang="ru-RU" sz="1800" dirty="0">
                <a:latin typeface="Arial" panose="020B0604020202020204" pitchFamily="34" charset="0"/>
                <a:ea typeface="Roboto"/>
                <a:cs typeface="Arial" panose="020B0604020202020204" pitchFamily="34" charset="0"/>
                <a:sym typeface="Roboto"/>
              </a:rPr>
              <a:t> не </a:t>
            </a:r>
            <a:r>
              <a:rPr lang="ru-RU" sz="1800" dirty="0" err="1">
                <a:latin typeface="Arial" panose="020B0604020202020204" pitchFamily="34" charset="0"/>
                <a:ea typeface="Roboto"/>
                <a:cs typeface="Arial" panose="020B0604020202020204" pitchFamily="34" charset="0"/>
                <a:sym typeface="Roboto"/>
              </a:rPr>
              <a:t>виходячи</a:t>
            </a:r>
            <a:r>
              <a:rPr lang="ru-RU" sz="1800" dirty="0">
                <a:latin typeface="Arial" panose="020B0604020202020204" pitchFamily="34" charset="0"/>
                <a:ea typeface="Roboto"/>
                <a:cs typeface="Arial" panose="020B0604020202020204" pitchFamily="34" charset="0"/>
                <a:sym typeface="Roboto"/>
              </a:rPr>
              <a:t> за </a:t>
            </a:r>
            <a:r>
              <a:rPr lang="ru-RU" sz="1800" dirty="0" err="1">
                <a:latin typeface="Arial" panose="020B0604020202020204" pitchFamily="34" charset="0"/>
                <a:ea typeface="Roboto"/>
                <a:cs typeface="Arial" panose="020B0604020202020204" pitchFamily="34" charset="0"/>
                <a:sym typeface="Roboto"/>
              </a:rPr>
              <a:t>межі</a:t>
            </a:r>
            <a:r>
              <a:rPr lang="ru-RU" sz="1800" dirty="0">
                <a:latin typeface="Arial" panose="020B0604020202020204" pitchFamily="34" charset="0"/>
                <a:ea typeface="Roboto"/>
                <a:cs typeface="Arial" panose="020B0604020202020204" pitchFamily="34" charset="0"/>
                <a:sym typeface="Roboto"/>
              </a:rPr>
              <a:t> ЗВО. </a:t>
            </a:r>
          </a:p>
          <a:p>
            <a:pPr marL="285750" indent="-285750">
              <a:spcBef>
                <a:spcPts val="1200"/>
              </a:spcBef>
              <a:buClr>
                <a:srgbClr val="B9D6D5"/>
              </a:buClr>
              <a:buFont typeface="Wingdings" panose="05000000000000000000" pitchFamily="2" charset="2"/>
              <a:buChar char="l"/>
            </a:pPr>
            <a:endParaRPr lang="ru-RU" dirty="0">
              <a:latin typeface="Arial" panose="020B0604020202020204" pitchFamily="34" charset="0"/>
              <a:ea typeface="Roboto"/>
              <a:cs typeface="Arial" panose="020B0604020202020204" pitchFamily="34" charset="0"/>
              <a:sym typeface="Roboto"/>
            </a:endParaRPr>
          </a:p>
          <a:p>
            <a:pPr marL="285750" indent="-285750">
              <a:spcBef>
                <a:spcPts val="1200"/>
              </a:spcBef>
              <a:buClr>
                <a:srgbClr val="B9D6D5"/>
              </a:buClr>
              <a:buFont typeface="Wingdings" panose="05000000000000000000" pitchFamily="2" charset="2"/>
              <a:buChar char="l"/>
            </a:pPr>
            <a:r>
              <a:rPr lang="ru-RU" sz="1800" dirty="0" err="1">
                <a:latin typeface="Arial" panose="020B0604020202020204" pitchFamily="34" charset="0"/>
                <a:ea typeface="Roboto"/>
                <a:cs typeface="Arial" panose="020B0604020202020204" pitchFamily="34" charset="0"/>
                <a:sym typeface="Roboto"/>
              </a:rPr>
              <a:t>Якщо</a:t>
            </a:r>
            <a:r>
              <a:rPr lang="ru-RU" sz="1800" dirty="0">
                <a:latin typeface="Arial" panose="020B0604020202020204" pitchFamily="34" charset="0"/>
                <a:ea typeface="Roboto"/>
                <a:cs typeface="Arial" panose="020B0604020202020204" pitchFamily="34" charset="0"/>
                <a:sym typeface="Roboto"/>
              </a:rPr>
              <a:t> разом </a:t>
            </a:r>
            <a:r>
              <a:rPr lang="ru-RU" sz="1800" dirty="0" err="1">
                <a:latin typeface="Arial" panose="020B0604020202020204" pitchFamily="34" charset="0"/>
                <a:ea typeface="Roboto"/>
                <a:cs typeface="Arial" panose="020B0604020202020204" pitchFamily="34" charset="0"/>
                <a:sym typeface="Roboto"/>
              </a:rPr>
              <a:t>із</a:t>
            </a:r>
            <a:r>
              <a:rPr lang="ru-RU" sz="1800" dirty="0">
                <a:latin typeface="Arial" panose="020B0604020202020204" pitchFamily="34" charset="0"/>
                <a:ea typeface="Roboto"/>
                <a:cs typeface="Arial" panose="020B0604020202020204" pitchFamily="34" charset="0"/>
                <a:sym typeface="Roboto"/>
              </a:rPr>
              <a:t> </a:t>
            </a:r>
            <a:r>
              <a:rPr lang="ru-RU" sz="1800" dirty="0" err="1">
                <a:latin typeface="Arial" panose="020B0604020202020204" pitchFamily="34" charset="0"/>
                <a:ea typeface="Roboto"/>
                <a:cs typeface="Arial" panose="020B0604020202020204" pitchFamily="34" charset="0"/>
                <a:sym typeface="Roboto"/>
              </a:rPr>
              <a:t>зовнішніми</a:t>
            </a:r>
            <a:r>
              <a:rPr lang="ru-RU" sz="1800" dirty="0">
                <a:latin typeface="Arial" panose="020B0604020202020204" pitchFamily="34" charset="0"/>
                <a:ea typeface="Roboto"/>
                <a:cs typeface="Arial" panose="020B0604020202020204" pitchFamily="34" charset="0"/>
                <a:sym typeface="Roboto"/>
              </a:rPr>
              <a:t> </a:t>
            </a:r>
            <a:r>
              <a:rPr lang="ru-RU" sz="1800" dirty="0" err="1">
                <a:latin typeface="Arial" panose="020B0604020202020204" pitchFamily="34" charset="0"/>
                <a:ea typeface="Roboto"/>
                <a:cs typeface="Arial" panose="020B0604020202020204" pitchFamily="34" charset="0"/>
                <a:sym typeface="Roboto"/>
              </a:rPr>
              <a:t>організаціями</a:t>
            </a:r>
            <a:r>
              <a:rPr lang="ru-RU" sz="1800" dirty="0">
                <a:latin typeface="Arial" panose="020B0604020202020204" pitchFamily="34" charset="0"/>
                <a:ea typeface="Roboto"/>
                <a:cs typeface="Arial" panose="020B0604020202020204" pitchFamily="34" charset="0"/>
                <a:sym typeface="Roboto"/>
              </a:rPr>
              <a:t> </a:t>
            </a:r>
            <a:r>
              <a:rPr lang="ru-RU" sz="1800" dirty="0" err="1">
                <a:latin typeface="Arial" panose="020B0604020202020204" pitchFamily="34" charset="0"/>
                <a:ea typeface="Roboto"/>
                <a:cs typeface="Arial" panose="020B0604020202020204" pitchFamily="34" charset="0"/>
                <a:sym typeface="Roboto"/>
              </a:rPr>
              <a:t>дипломатичним</a:t>
            </a:r>
            <a:r>
              <a:rPr lang="ru-RU" sz="1800" dirty="0">
                <a:latin typeface="Arial" panose="020B0604020202020204" pitchFamily="34" charset="0"/>
                <a:ea typeface="Roboto"/>
                <a:cs typeface="Arial" panose="020B0604020202020204" pitchFamily="34" charset="0"/>
                <a:sym typeface="Roboto"/>
              </a:rPr>
              <a:t> шляхом </a:t>
            </a:r>
            <a:r>
              <a:rPr lang="ru-RU" sz="1800" dirty="0" err="1">
                <a:latin typeface="Arial" panose="020B0604020202020204" pitchFamily="34" charset="0"/>
                <a:ea typeface="Roboto"/>
                <a:cs typeface="Arial" panose="020B0604020202020204" pitchFamily="34" charset="0"/>
                <a:sym typeface="Roboto"/>
              </a:rPr>
              <a:t>питання</a:t>
            </a:r>
            <a:r>
              <a:rPr lang="ru-RU" sz="1800" dirty="0">
                <a:latin typeface="Arial" panose="020B0604020202020204" pitchFamily="34" charset="0"/>
                <a:ea typeface="Roboto"/>
                <a:cs typeface="Arial" panose="020B0604020202020204" pitchFamily="34" charset="0"/>
                <a:sym typeface="Roboto"/>
              </a:rPr>
              <a:t> </a:t>
            </a:r>
            <a:r>
              <a:rPr lang="ru-RU" sz="1800" dirty="0" err="1">
                <a:latin typeface="Arial" panose="020B0604020202020204" pitchFamily="34" charset="0"/>
                <a:ea typeface="Roboto"/>
                <a:cs typeface="Arial" panose="020B0604020202020204" pitchFamily="34" charset="0"/>
                <a:sym typeface="Roboto"/>
              </a:rPr>
              <a:t>конфлікту</a:t>
            </a:r>
            <a:br>
              <a:rPr lang="ru-RU" sz="1800" dirty="0">
                <a:latin typeface="Arial" panose="020B0604020202020204" pitchFamily="34" charset="0"/>
                <a:ea typeface="Roboto"/>
                <a:cs typeface="Arial" panose="020B0604020202020204" pitchFamily="34" charset="0"/>
                <a:sym typeface="Roboto"/>
              </a:rPr>
            </a:br>
            <a:r>
              <a:rPr lang="ru-RU" sz="1800" b="1" dirty="0">
                <a:latin typeface="Arial" panose="020B0604020202020204" pitchFamily="34" charset="0"/>
                <a:ea typeface="Roboto"/>
                <a:cs typeface="Arial" panose="020B0604020202020204" pitchFamily="34" charset="0"/>
                <a:sym typeface="Roboto"/>
              </a:rPr>
              <a:t>не буде </a:t>
            </a:r>
            <a:r>
              <a:rPr lang="ru-RU" sz="1800" b="1" dirty="0" err="1">
                <a:latin typeface="Arial" panose="020B0604020202020204" pitchFamily="34" charset="0"/>
                <a:ea typeface="Roboto"/>
                <a:cs typeface="Arial" panose="020B0604020202020204" pitchFamily="34" charset="0"/>
                <a:sym typeface="Roboto"/>
              </a:rPr>
              <a:t>вирішено</a:t>
            </a:r>
            <a:r>
              <a:rPr lang="ru-RU" sz="1800" dirty="0">
                <a:latin typeface="Arial" panose="020B0604020202020204" pitchFamily="34" charset="0"/>
                <a:ea typeface="Roboto"/>
                <a:cs typeface="Arial" panose="020B0604020202020204" pitchFamily="34" charset="0"/>
                <a:sym typeface="Roboto"/>
              </a:rPr>
              <a:t>, </a:t>
            </a:r>
            <a:r>
              <a:rPr lang="ru-RU" sz="1800" dirty="0" err="1">
                <a:latin typeface="Arial" panose="020B0604020202020204" pitchFamily="34" charset="0"/>
                <a:ea typeface="Roboto"/>
                <a:cs typeface="Arial" panose="020B0604020202020204" pitchFamily="34" charset="0"/>
                <a:sym typeface="Roboto"/>
              </a:rPr>
              <a:t>необхідно</a:t>
            </a:r>
            <a:r>
              <a:rPr lang="ru-RU" sz="1800" dirty="0">
                <a:latin typeface="Arial" panose="020B0604020202020204" pitchFamily="34" charset="0"/>
                <a:ea typeface="Roboto"/>
                <a:cs typeface="Arial" panose="020B0604020202020204" pitchFamily="34" charset="0"/>
                <a:sym typeface="Roboto"/>
              </a:rPr>
              <a:t> </a:t>
            </a:r>
            <a:r>
              <a:rPr lang="ru-RU" sz="1800" dirty="0" err="1">
                <a:latin typeface="Arial" panose="020B0604020202020204" pitchFamily="34" charset="0"/>
                <a:ea typeface="Roboto"/>
                <a:cs typeface="Arial" panose="020B0604020202020204" pitchFamily="34" charset="0"/>
                <a:sym typeface="Roboto"/>
              </a:rPr>
              <a:t>звернутись</a:t>
            </a:r>
            <a:r>
              <a:rPr lang="ru-RU" sz="1800" dirty="0">
                <a:latin typeface="Arial" panose="020B0604020202020204" pitchFamily="34" charset="0"/>
                <a:ea typeface="Roboto"/>
                <a:cs typeface="Arial" panose="020B0604020202020204" pitchFamily="34" charset="0"/>
                <a:sym typeface="Roboto"/>
              </a:rPr>
              <a:t> до </a:t>
            </a:r>
            <a:r>
              <a:rPr lang="ru-RU" sz="1800" dirty="0" err="1">
                <a:latin typeface="Arial" panose="020B0604020202020204" pitchFamily="34" charset="0"/>
                <a:ea typeface="Roboto"/>
                <a:cs typeface="Arial" panose="020B0604020202020204" pitchFamily="34" charset="0"/>
                <a:sym typeface="Roboto"/>
              </a:rPr>
              <a:t>правоохоронних</a:t>
            </a:r>
            <a:r>
              <a:rPr lang="ru-RU" sz="1800" dirty="0">
                <a:latin typeface="Arial" panose="020B0604020202020204" pitchFamily="34" charset="0"/>
                <a:ea typeface="Roboto"/>
                <a:cs typeface="Arial" panose="020B0604020202020204" pitchFamily="34" charset="0"/>
                <a:sym typeface="Roboto"/>
              </a:rPr>
              <a:t> </a:t>
            </a:r>
            <a:r>
              <a:rPr lang="ru-RU" sz="1800" dirty="0" err="1">
                <a:latin typeface="Arial" panose="020B0604020202020204" pitchFamily="34" charset="0"/>
                <a:ea typeface="Roboto"/>
                <a:cs typeface="Arial" panose="020B0604020202020204" pitchFamily="34" charset="0"/>
                <a:sym typeface="Roboto"/>
              </a:rPr>
              <a:t>органів</a:t>
            </a:r>
            <a:r>
              <a:rPr lang="ru-RU" sz="1800" dirty="0">
                <a:latin typeface="Arial" panose="020B0604020202020204" pitchFamily="34" charset="0"/>
                <a:ea typeface="Roboto"/>
                <a:cs typeface="Arial" panose="020B0604020202020204" pitchFamily="34" charset="0"/>
                <a:sym typeface="Roboto"/>
              </a:rPr>
              <a:t> та </a:t>
            </a:r>
            <a:r>
              <a:rPr lang="ru-RU" sz="2000" b="1" dirty="0">
                <a:latin typeface="Arial" panose="020B0604020202020204" pitchFamily="34" charset="0"/>
                <a:ea typeface="Roboto"/>
                <a:cs typeface="Arial" panose="020B0604020202020204" pitchFamily="34" charset="0"/>
                <a:sym typeface="Roboto"/>
              </a:rPr>
              <a:t>до суду</a:t>
            </a:r>
            <a:r>
              <a:rPr lang="ru-RU" sz="1800" dirty="0">
                <a:latin typeface="Arial" panose="020B0604020202020204" pitchFamily="34" charset="0"/>
                <a:ea typeface="Roboto"/>
                <a:cs typeface="Arial" panose="020B0604020202020204" pitchFamily="34" charset="0"/>
                <a:sym typeface="Roboto"/>
              </a:rPr>
              <a:t>.</a:t>
            </a:r>
            <a:endParaRPr sz="1800" dirty="0">
              <a:latin typeface="Arial" panose="020B0604020202020204" pitchFamily="34" charset="0"/>
              <a:ea typeface="Roboto"/>
              <a:cs typeface="Arial" panose="020B0604020202020204" pitchFamily="34" charset="0"/>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4" name="Google Shape;204;p11"/>
          <p:cNvSpPr/>
          <p:nvPr/>
        </p:nvSpPr>
        <p:spPr>
          <a:xfrm>
            <a:off x="1088571" y="1425382"/>
            <a:ext cx="10243458" cy="3508612"/>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rgbClr val="B9D6D5"/>
              </a:buClr>
            </a:pPr>
            <a:r>
              <a:rPr lang="uk-UA" sz="2000" b="1" dirty="0">
                <a:latin typeface="Arial" panose="020B0604020202020204" pitchFamily="34" charset="0"/>
                <a:ea typeface="Roboto"/>
                <a:cs typeface="Arial" panose="020B0604020202020204" pitchFamily="34" charset="0"/>
                <a:sym typeface="Roboto"/>
              </a:rPr>
              <a:t> До освітнього омбудсмена. </a:t>
            </a:r>
            <a:r>
              <a:rPr lang="uk-UA" sz="1800" i="1" dirty="0">
                <a:latin typeface="Arial" panose="020B0604020202020204" pitchFamily="34" charset="0"/>
                <a:ea typeface="Roboto"/>
                <a:cs typeface="Arial" panose="020B0604020202020204" pitchFamily="34" charset="0"/>
                <a:sym typeface="Roboto"/>
              </a:rPr>
              <a:t>Омбудсмен розглядає скарги протягом місяця та  може вживати різних заходів, </a:t>
            </a:r>
            <a:r>
              <a:rPr lang="uk-UA" sz="1800" b="1" i="1" dirty="0">
                <a:latin typeface="Arial" panose="020B0604020202020204" pitchFamily="34" charset="0"/>
                <a:ea typeface="Roboto"/>
                <a:cs typeface="Arial" panose="020B0604020202020204" pitchFamily="34" charset="0"/>
                <a:sym typeface="Roboto"/>
              </a:rPr>
              <a:t>зокрема</a:t>
            </a:r>
            <a:r>
              <a:rPr lang="uk-UA" sz="1800" i="1" dirty="0">
                <a:latin typeface="Arial" panose="020B0604020202020204" pitchFamily="34" charset="0"/>
                <a:ea typeface="Roboto"/>
                <a:cs typeface="Arial" panose="020B0604020202020204" pitchFamily="34" charset="0"/>
                <a:sym typeface="Roboto"/>
              </a:rPr>
              <a:t>: </a:t>
            </a:r>
          </a:p>
          <a:p>
            <a:pPr marR="0" lvl="0" algn="l" rtl="0">
              <a:spcBef>
                <a:spcPts val="0"/>
              </a:spcBef>
              <a:spcAft>
                <a:spcPts val="0"/>
              </a:spcAft>
              <a:buClr>
                <a:srgbClr val="B9D6D5"/>
              </a:buClr>
            </a:pPr>
            <a:endParaRPr dirty="0">
              <a:latin typeface="Arial" panose="020B0604020202020204" pitchFamily="34" charset="0"/>
            </a:endParaRPr>
          </a:p>
          <a:p>
            <a:pPr marL="800100" lvl="1" indent="-342900">
              <a:spcBef>
                <a:spcPts val="1200"/>
              </a:spcBef>
              <a:buFont typeface="+mj-lt"/>
              <a:buAutoNum type="arabicPeriod"/>
            </a:pPr>
            <a:r>
              <a:rPr lang="uk-UA" b="1" dirty="0">
                <a:latin typeface="Arial" panose="020B0604020202020204" pitchFamily="34" charset="0"/>
                <a:ea typeface="Roboto"/>
                <a:cs typeface="Arial" panose="020B0604020202020204" pitchFamily="34" charset="0"/>
                <a:sym typeface="Roboto"/>
              </a:rPr>
              <a:t>надає рекомендації закладам освіти</a:t>
            </a:r>
            <a:r>
              <a:rPr lang="uk-UA" dirty="0">
                <a:latin typeface="Arial" panose="020B0604020202020204" pitchFamily="34" charset="0"/>
                <a:ea typeface="Roboto"/>
                <a:cs typeface="Arial" panose="020B0604020202020204" pitchFamily="34" charset="0"/>
                <a:sym typeface="Roboto"/>
              </a:rPr>
              <a:t>, органам управління освітою;</a:t>
            </a:r>
            <a:endParaRPr dirty="0">
              <a:latin typeface="Arial" panose="020B0604020202020204" pitchFamily="34" charset="0"/>
            </a:endParaRPr>
          </a:p>
          <a:p>
            <a:pPr marL="800100" lvl="1" indent="-342900">
              <a:spcBef>
                <a:spcPts val="1200"/>
              </a:spcBef>
              <a:buFont typeface="+mj-lt"/>
              <a:buAutoNum type="arabicPeriod"/>
            </a:pPr>
            <a:r>
              <a:rPr lang="uk-UA" b="1" dirty="0">
                <a:latin typeface="Arial" panose="020B0604020202020204" pitchFamily="34" charset="0"/>
                <a:ea typeface="Roboto"/>
                <a:cs typeface="Arial" panose="020B0604020202020204" pitchFamily="34" charset="0"/>
                <a:sym typeface="Roboto"/>
              </a:rPr>
              <a:t>відвідує органи державної влади</a:t>
            </a:r>
            <a:r>
              <a:rPr lang="uk-UA" dirty="0">
                <a:latin typeface="Arial" panose="020B0604020202020204" pitchFamily="34" charset="0"/>
                <a:ea typeface="Roboto"/>
                <a:cs typeface="Arial" panose="020B0604020202020204" pitchFamily="34" charset="0"/>
                <a:sym typeface="Roboto"/>
              </a:rPr>
              <a:t>, органи місцевого самоврядування, заклади освіти всіх рівнів незалежно від форми власності та підпорядкування, а також бере участь у засіданнях державних органів з питань, що належать до його компетенції;</a:t>
            </a:r>
            <a:endParaRPr dirty="0">
              <a:latin typeface="Arial" panose="020B0604020202020204" pitchFamily="34" charset="0"/>
            </a:endParaRPr>
          </a:p>
          <a:p>
            <a:pPr marL="800100" lvl="1" indent="-342900">
              <a:spcBef>
                <a:spcPts val="1200"/>
              </a:spcBef>
              <a:buFont typeface="+mj-lt"/>
              <a:buAutoNum type="arabicPeriod"/>
            </a:pPr>
            <a:r>
              <a:rPr lang="uk-UA" b="1" dirty="0">
                <a:latin typeface="Arial" panose="020B0604020202020204" pitchFamily="34" charset="0"/>
                <a:ea typeface="Roboto"/>
                <a:cs typeface="Arial" panose="020B0604020202020204" pitchFamily="34" charset="0"/>
                <a:sym typeface="Roboto"/>
              </a:rPr>
              <a:t>звертається до органів державної влади</a:t>
            </a:r>
            <a:r>
              <a:rPr lang="uk-UA" dirty="0">
                <a:latin typeface="Arial" panose="020B0604020202020204" pitchFamily="34" charset="0"/>
                <a:ea typeface="Roboto"/>
                <a:cs typeface="Arial" panose="020B0604020202020204" pitchFamily="34" charset="0"/>
                <a:sym typeface="Roboto"/>
              </a:rPr>
              <a:t>, правоохоронних органів щодо виявлених фактів порушення права людини на освіту та законодавства у сфері освіти;</a:t>
            </a:r>
            <a:endParaRPr dirty="0">
              <a:latin typeface="Arial" panose="020B0604020202020204" pitchFamily="34" charset="0"/>
            </a:endParaRPr>
          </a:p>
          <a:p>
            <a:pPr marL="800100" lvl="1" indent="-342900">
              <a:spcBef>
                <a:spcPts val="1200"/>
              </a:spcBef>
              <a:buFont typeface="+mj-lt"/>
              <a:buAutoNum type="arabicPeriod"/>
            </a:pPr>
            <a:r>
              <a:rPr lang="uk-UA" b="1" i="1" dirty="0">
                <a:latin typeface="Arial" panose="020B0604020202020204" pitchFamily="34" charset="0"/>
                <a:ea typeface="Roboto"/>
                <a:cs typeface="Arial" panose="020B0604020202020204" pitchFamily="34" charset="0"/>
                <a:sym typeface="Roboto"/>
              </a:rPr>
              <a:t>надає консультації заявнику</a:t>
            </a:r>
            <a:r>
              <a:rPr lang="uk-UA" dirty="0">
                <a:latin typeface="Arial" panose="020B0604020202020204" pitchFamily="34" charset="0"/>
                <a:ea typeface="Roboto"/>
                <a:cs typeface="Arial" panose="020B0604020202020204" pitchFamily="34" charset="0"/>
                <a:sym typeface="Roboto"/>
              </a:rPr>
              <a:t>;</a:t>
            </a:r>
            <a:endParaRPr dirty="0">
              <a:latin typeface="Arial" panose="020B0604020202020204" pitchFamily="34" charset="0"/>
              <a:ea typeface="Roboto"/>
              <a:cs typeface="Arial" panose="020B0604020202020204" pitchFamily="34" charset="0"/>
              <a:sym typeface="Roboto"/>
            </a:endParaRPr>
          </a:p>
        </p:txBody>
      </p:sp>
      <p:sp>
        <p:nvSpPr>
          <p:cNvPr id="9" name="Google Shape;190;p10">
            <a:extLst>
              <a:ext uri="{FF2B5EF4-FFF2-40B4-BE49-F238E27FC236}">
                <a16:creationId xmlns:a16="http://schemas.microsoft.com/office/drawing/2014/main" id="{0756CA40-AC37-43C6-8753-970A288DB385}"/>
              </a:ext>
            </a:extLst>
          </p:cNvPr>
          <p:cNvSpPr/>
          <p:nvPr/>
        </p:nvSpPr>
        <p:spPr>
          <a:xfrm>
            <a:off x="1034141" y="460090"/>
            <a:ext cx="10101943"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000" b="1" dirty="0">
                <a:latin typeface="Arial" panose="020B0604020202020204" pitchFamily="34" charset="0"/>
                <a:ea typeface="Roboto"/>
                <a:cs typeface="Arial" panose="020B0604020202020204" pitchFamily="34" charset="0"/>
                <a:sym typeface="Roboto"/>
              </a:rPr>
              <a:t>Захист прав студентів. До кого можна звернутись?</a:t>
            </a:r>
            <a:endParaRPr sz="3000" b="1" dirty="0">
              <a:latin typeface="Arial" panose="020B0604020202020204" pitchFamily="34" charset="0"/>
              <a:ea typeface="Roboto"/>
              <a:cs typeface="Arial" panose="020B0604020202020204" pitchFamily="34" charset="0"/>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9" name="Google Shape;190;p10">
            <a:extLst>
              <a:ext uri="{FF2B5EF4-FFF2-40B4-BE49-F238E27FC236}">
                <a16:creationId xmlns:a16="http://schemas.microsoft.com/office/drawing/2014/main" id="{0756CA40-AC37-43C6-8753-970A288DB385}"/>
              </a:ext>
            </a:extLst>
          </p:cNvPr>
          <p:cNvSpPr/>
          <p:nvPr/>
        </p:nvSpPr>
        <p:spPr>
          <a:xfrm>
            <a:off x="1034141" y="460090"/>
            <a:ext cx="10101943"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000" b="1" dirty="0">
                <a:latin typeface="Arial" panose="020B0604020202020204" pitchFamily="34" charset="0"/>
                <a:ea typeface="Roboto"/>
                <a:cs typeface="Arial" panose="020B0604020202020204" pitchFamily="34" charset="0"/>
                <a:sym typeface="Roboto"/>
              </a:rPr>
              <a:t>Захист прав студентів. До кого можна звернутись?</a:t>
            </a:r>
            <a:endParaRPr sz="3000" b="1" dirty="0">
              <a:latin typeface="Arial" panose="020B0604020202020204" pitchFamily="34" charset="0"/>
              <a:ea typeface="Roboto"/>
              <a:cs typeface="Arial" panose="020B0604020202020204" pitchFamily="34" charset="0"/>
              <a:sym typeface="Roboto"/>
            </a:endParaRPr>
          </a:p>
        </p:txBody>
      </p:sp>
      <p:sp>
        <p:nvSpPr>
          <p:cNvPr id="4" name="Google Shape;206;p11">
            <a:extLst>
              <a:ext uri="{FF2B5EF4-FFF2-40B4-BE49-F238E27FC236}">
                <a16:creationId xmlns:a16="http://schemas.microsoft.com/office/drawing/2014/main" id="{46D1D81F-EC0C-4631-ADCE-B64A6C668F5E}"/>
              </a:ext>
            </a:extLst>
          </p:cNvPr>
          <p:cNvSpPr/>
          <p:nvPr/>
        </p:nvSpPr>
        <p:spPr>
          <a:xfrm>
            <a:off x="1785258" y="2274858"/>
            <a:ext cx="8556172"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b="1" dirty="0">
                <a:latin typeface="Arial" panose="020B0604020202020204" pitchFamily="34" charset="0"/>
                <a:ea typeface="Roboto"/>
                <a:cs typeface="Arial" panose="020B0604020202020204" pitchFamily="34" charset="0"/>
                <a:sym typeface="Roboto"/>
              </a:rPr>
              <a:t>Розголос у медіа та соціальних мережах. </a:t>
            </a:r>
            <a:r>
              <a:rPr lang="uk-UA" sz="1800" dirty="0">
                <a:latin typeface="Arial" panose="020B0604020202020204" pitchFamily="34" charset="0"/>
                <a:ea typeface="Roboto"/>
                <a:cs typeface="Arial" panose="020B0604020202020204" pitchFamily="34" charset="0"/>
                <a:sym typeface="Roboto"/>
              </a:rPr>
              <a:t>Зазвичай адміністрація ЗВО дуже </a:t>
            </a:r>
            <a:r>
              <a:rPr lang="uk-UA" sz="1800" b="1" dirty="0">
                <a:latin typeface="Arial" panose="020B0604020202020204" pitchFamily="34" charset="0"/>
                <a:ea typeface="Roboto"/>
                <a:cs typeface="Arial" panose="020B0604020202020204" pitchFamily="34" charset="0"/>
                <a:sym typeface="Roboto"/>
              </a:rPr>
              <a:t>чутлива до інформаційних кампаній </a:t>
            </a:r>
            <a:r>
              <a:rPr lang="uk-UA" sz="1800" dirty="0">
                <a:latin typeface="Arial" panose="020B0604020202020204" pitchFamily="34" charset="0"/>
                <a:ea typeface="Roboto"/>
                <a:cs typeface="Arial" panose="020B0604020202020204" pitchFamily="34" charset="0"/>
                <a:sym typeface="Roboto"/>
              </a:rPr>
              <a:t>— негативний імідж погано впливає на кількість абітурієнтів.</a:t>
            </a:r>
            <a:endParaRPr dirty="0">
              <a:latin typeface="Arial" panose="020B0604020202020204" pitchFamily="34" charset="0"/>
            </a:endParaRPr>
          </a:p>
          <a:p>
            <a:pPr marL="0" marR="0" lvl="0" indent="0" algn="l" rtl="0">
              <a:spcBef>
                <a:spcPts val="0"/>
              </a:spcBef>
              <a:spcAft>
                <a:spcPts val="0"/>
              </a:spcAft>
              <a:buNone/>
            </a:pPr>
            <a:endParaRPr sz="1800" dirty="0">
              <a:latin typeface="Arial" panose="020B0604020202020204" pitchFamily="34" charset="0"/>
              <a:ea typeface="Roboto"/>
              <a:cs typeface="Arial" panose="020B0604020202020204" pitchFamily="34" charset="0"/>
              <a:sym typeface="Roboto"/>
            </a:endParaRPr>
          </a:p>
          <a:p>
            <a:pPr marL="0" marR="0" lvl="0" indent="0" algn="l" rtl="0">
              <a:spcBef>
                <a:spcPts val="0"/>
              </a:spcBef>
              <a:spcAft>
                <a:spcPts val="0"/>
              </a:spcAft>
              <a:buNone/>
            </a:pPr>
            <a:r>
              <a:rPr lang="uk-UA" sz="1800" dirty="0">
                <a:latin typeface="Arial" panose="020B0604020202020204" pitchFamily="34" charset="0"/>
                <a:ea typeface="Roboto"/>
                <a:cs typeface="Arial" panose="020B0604020202020204" pitchFamily="34" charset="0"/>
                <a:sym typeface="Roboto"/>
              </a:rPr>
              <a:t> Якщо конфлікт не вдається вирішити і порушення прав не усунуто, </a:t>
            </a:r>
            <a:r>
              <a:rPr lang="uk-UA" sz="1800" b="1" dirty="0">
                <a:latin typeface="Arial" panose="020B0604020202020204" pitchFamily="34" charset="0"/>
                <a:ea typeface="Roboto"/>
                <a:cs typeface="Arial" panose="020B0604020202020204" pitchFamily="34" charset="0"/>
                <a:sym typeface="Roboto"/>
              </a:rPr>
              <a:t>потрібно висвітлити його </a:t>
            </a:r>
            <a:r>
              <a:rPr lang="uk-UA" sz="1800" dirty="0">
                <a:latin typeface="Arial" panose="020B0604020202020204" pitchFamily="34" charset="0"/>
                <a:ea typeface="Roboto"/>
                <a:cs typeface="Arial" panose="020B0604020202020204" pitchFamily="34" charset="0"/>
                <a:sym typeface="Roboto"/>
              </a:rPr>
              <a:t>–  фіксувати кожен етап конфлікту: передумови, момент конфлікту, обґрунтування, кожен етап переговорів. Також можна спробувати </a:t>
            </a:r>
            <a:r>
              <a:rPr lang="uk-UA" sz="1800" b="1" dirty="0">
                <a:latin typeface="Arial" panose="020B0604020202020204" pitchFamily="34" charset="0"/>
                <a:ea typeface="Roboto"/>
                <a:cs typeface="Arial" panose="020B0604020202020204" pitchFamily="34" charset="0"/>
                <a:sym typeface="Roboto"/>
              </a:rPr>
              <a:t>залучити ЗМІ.</a:t>
            </a:r>
            <a:endParaRPr sz="1800" b="1" dirty="0">
              <a:latin typeface="Arial" panose="020B0604020202020204" pitchFamily="34" charset="0"/>
              <a:ea typeface="Roboto"/>
              <a:cs typeface="Arial" panose="020B0604020202020204" pitchFamily="34" charset="0"/>
              <a:sym typeface="Roboto"/>
            </a:endParaRPr>
          </a:p>
        </p:txBody>
      </p:sp>
      <p:sp>
        <p:nvSpPr>
          <p:cNvPr id="6" name="Google Shape;161;p7">
            <a:extLst>
              <a:ext uri="{FF2B5EF4-FFF2-40B4-BE49-F238E27FC236}">
                <a16:creationId xmlns:a16="http://schemas.microsoft.com/office/drawing/2014/main" id="{3FB2F4F5-F8D4-4C8B-8B52-AE602C1C6A64}"/>
              </a:ext>
            </a:extLst>
          </p:cNvPr>
          <p:cNvSpPr/>
          <p:nvPr/>
        </p:nvSpPr>
        <p:spPr>
          <a:xfrm>
            <a:off x="1061594" y="1709059"/>
            <a:ext cx="10063606" cy="3233056"/>
          </a:xfrm>
          <a:prstGeom prst="rect">
            <a:avLst/>
          </a:prstGeom>
          <a:noFill/>
          <a:ln w="38100" cap="flat" cmpd="sng">
            <a:solidFill>
              <a:srgbClr val="B9D6D5"/>
            </a:solidFill>
            <a:prstDash val="solid"/>
            <a:miter lim="800000"/>
            <a:headEnd type="none" w="sm" len="sm"/>
            <a:tailEnd type="none" w="sm" len="sm"/>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149295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2"/>
          <p:cNvSpPr/>
          <p:nvPr/>
        </p:nvSpPr>
        <p:spPr>
          <a:xfrm>
            <a:off x="1703367" y="1797825"/>
            <a:ext cx="7519110" cy="1631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5000" b="1" dirty="0">
                <a:solidFill>
                  <a:schemeClr val="dk1"/>
                </a:solidFill>
                <a:latin typeface="Arial" panose="020B0604020202020204" pitchFamily="34" charset="0"/>
                <a:ea typeface="Roboto"/>
                <a:cs typeface="Arial" panose="020B0604020202020204" pitchFamily="34" charset="0"/>
                <a:sym typeface="Roboto"/>
              </a:rPr>
              <a:t>Студентське</a:t>
            </a:r>
          </a:p>
          <a:p>
            <a:pPr marL="0" marR="0" lvl="0" indent="0" algn="l" rtl="0">
              <a:spcBef>
                <a:spcPts val="0"/>
              </a:spcBef>
              <a:spcAft>
                <a:spcPts val="0"/>
              </a:spcAft>
              <a:buNone/>
            </a:pPr>
            <a:r>
              <a:rPr lang="uk-UA" sz="5000" b="1" dirty="0">
                <a:solidFill>
                  <a:schemeClr val="dk1"/>
                </a:solidFill>
                <a:latin typeface="Arial" panose="020B0604020202020204" pitchFamily="34" charset="0"/>
                <a:ea typeface="Roboto"/>
                <a:cs typeface="Arial" panose="020B0604020202020204" pitchFamily="34" charset="0"/>
                <a:sym typeface="Roboto"/>
              </a:rPr>
              <a:t>самоврядування</a:t>
            </a:r>
            <a:endParaRPr sz="5000" b="1" dirty="0">
              <a:solidFill>
                <a:schemeClr val="dk1"/>
              </a:solidFill>
              <a:latin typeface="Arial" panose="020B0604020202020204" pitchFamily="34" charset="0"/>
              <a:ea typeface="Roboto"/>
              <a:cs typeface="Arial" panose="020B0604020202020204" pitchFamily="34" charset="0"/>
              <a:sym typeface="Roboto"/>
            </a:endParaRPr>
          </a:p>
        </p:txBody>
      </p:sp>
      <p:pic>
        <p:nvPicPr>
          <p:cNvPr id="212" name="Google Shape;212;p12"/>
          <p:cNvPicPr preferRelativeResize="0"/>
          <p:nvPr/>
        </p:nvPicPr>
        <p:blipFill rotWithShape="1">
          <a:blip r:embed="rId3">
            <a:alphaModFix/>
          </a:blip>
          <a:srcRect/>
          <a:stretch/>
        </p:blipFill>
        <p:spPr>
          <a:xfrm>
            <a:off x="10177671" y="0"/>
            <a:ext cx="201433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13"/>
          <p:cNvSpPr/>
          <p:nvPr/>
        </p:nvSpPr>
        <p:spPr>
          <a:xfrm>
            <a:off x="974737" y="416724"/>
            <a:ext cx="7559664"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000" b="1" dirty="0">
                <a:solidFill>
                  <a:schemeClr val="dk1"/>
                </a:solidFill>
                <a:latin typeface="Arial" panose="020B0604020202020204" pitchFamily="34" charset="0"/>
                <a:ea typeface="Roboto"/>
                <a:cs typeface="Arial" panose="020B0604020202020204" pitchFamily="34" charset="0"/>
                <a:sym typeface="Roboto"/>
              </a:rPr>
              <a:t>Що таке студентське самоврядування  і чим регулюється</a:t>
            </a:r>
            <a:endParaRPr sz="3000" b="1" dirty="0">
              <a:solidFill>
                <a:schemeClr val="dk1"/>
              </a:solidFill>
              <a:latin typeface="Arial" panose="020B0604020202020204" pitchFamily="34" charset="0"/>
              <a:ea typeface="Roboto"/>
              <a:cs typeface="Arial" panose="020B0604020202020204" pitchFamily="34" charset="0"/>
              <a:sym typeface="Roboto"/>
            </a:endParaRPr>
          </a:p>
        </p:txBody>
      </p:sp>
      <p:sp>
        <p:nvSpPr>
          <p:cNvPr id="220" name="Google Shape;220;p13"/>
          <p:cNvSpPr/>
          <p:nvPr/>
        </p:nvSpPr>
        <p:spPr>
          <a:xfrm>
            <a:off x="1055915" y="1687955"/>
            <a:ext cx="10080172" cy="9233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uk-UA" sz="1800" i="1" dirty="0">
                <a:solidFill>
                  <a:schemeClr val="dk1"/>
                </a:solidFill>
                <a:latin typeface="Arial" panose="020B0604020202020204" pitchFamily="34" charset="0"/>
                <a:ea typeface="Roboto"/>
                <a:cs typeface="Arial" panose="020B0604020202020204" pitchFamily="34" charset="0"/>
                <a:sym typeface="Roboto"/>
              </a:rPr>
              <a:t>Органи студентського самоврядування є своєрідним посередником у стосунках між студентством та адміністрацією ЗВО. </a:t>
            </a:r>
            <a:r>
              <a:rPr lang="uk-UA" sz="1800" b="1" i="1" dirty="0">
                <a:solidFill>
                  <a:schemeClr val="dk1"/>
                </a:solidFill>
                <a:latin typeface="Arial" panose="020B0604020202020204" pitchFamily="34" charset="0"/>
                <a:ea typeface="Roboto"/>
                <a:cs typeface="Arial" panose="020B0604020202020204" pitchFamily="34" charset="0"/>
                <a:sym typeface="Roboto"/>
              </a:rPr>
              <a:t>До їх повноважень входить </a:t>
            </a:r>
            <a:r>
              <a:rPr lang="uk-UA" sz="1800" i="1" dirty="0">
                <a:solidFill>
                  <a:schemeClr val="dk1"/>
                </a:solidFill>
                <a:latin typeface="Arial" panose="020B0604020202020204" pitchFamily="34" charset="0"/>
                <a:ea typeface="Roboto"/>
                <a:cs typeface="Arial" panose="020B0604020202020204" pitchFamily="34" charset="0"/>
                <a:sym typeface="Roboto"/>
              </a:rPr>
              <a:t>захист прав студентів, представництво їх інтересів, проведення різних заходів тощо.</a:t>
            </a:r>
            <a:endParaRPr sz="1800" i="1" dirty="0">
              <a:solidFill>
                <a:schemeClr val="dk1"/>
              </a:solidFill>
              <a:latin typeface="Arial" panose="020B0604020202020204" pitchFamily="34" charset="0"/>
              <a:ea typeface="Roboto"/>
              <a:cs typeface="Arial" panose="020B0604020202020204" pitchFamily="34" charset="0"/>
              <a:sym typeface="Roboto"/>
            </a:endParaRPr>
          </a:p>
        </p:txBody>
      </p:sp>
      <p:sp>
        <p:nvSpPr>
          <p:cNvPr id="221" name="Google Shape;221;p13"/>
          <p:cNvSpPr/>
          <p:nvPr/>
        </p:nvSpPr>
        <p:spPr>
          <a:xfrm>
            <a:off x="1055913" y="2866894"/>
            <a:ext cx="10189029" cy="27699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b="1" dirty="0">
                <a:latin typeface="Arial" panose="020B0604020202020204" pitchFamily="34" charset="0"/>
                <a:ea typeface="Roboto"/>
                <a:cs typeface="Arial" panose="020B0604020202020204" pitchFamily="34" charset="0"/>
                <a:sym typeface="Roboto"/>
              </a:rPr>
              <a:t>Основними нормативно-правовими актами, які регулюють діяльність органів студентського самоврядування в Україні, є</a:t>
            </a:r>
            <a:r>
              <a:rPr lang="uk-UA" sz="1800" dirty="0">
                <a:latin typeface="Arial" panose="020B0604020202020204" pitchFamily="34" charset="0"/>
                <a:ea typeface="Roboto"/>
                <a:cs typeface="Arial" panose="020B0604020202020204" pitchFamily="34" charset="0"/>
                <a:sym typeface="Roboto"/>
              </a:rPr>
              <a:t>:</a:t>
            </a:r>
            <a:endParaRPr dirty="0">
              <a:latin typeface="Arial" panose="020B0604020202020204" pitchFamily="34" charset="0"/>
            </a:endParaRPr>
          </a:p>
          <a:p>
            <a:pPr marL="0" marR="0" lvl="0" indent="0" algn="l" rtl="0">
              <a:spcBef>
                <a:spcPts val="1200"/>
              </a:spcBef>
              <a:spcAft>
                <a:spcPts val="0"/>
              </a:spcAft>
              <a:buNone/>
            </a:pPr>
            <a:r>
              <a:rPr lang="uk-UA" sz="1800" b="1" dirty="0">
                <a:latin typeface="Arial" panose="020B0604020202020204" pitchFamily="34" charset="0"/>
                <a:ea typeface="Roboto"/>
                <a:cs typeface="Arial" panose="020B0604020202020204" pitchFamily="34" charset="0"/>
                <a:sym typeface="Roboto"/>
              </a:rPr>
              <a:t>1) </a:t>
            </a:r>
            <a:r>
              <a:rPr lang="uk-UA" sz="1800" dirty="0">
                <a:latin typeface="Arial" panose="020B0604020202020204" pitchFamily="34" charset="0"/>
                <a:ea typeface="Roboto"/>
                <a:cs typeface="Arial" panose="020B0604020202020204" pitchFamily="34" charset="0"/>
                <a:sym typeface="Roboto"/>
              </a:rPr>
              <a:t>Закон України </a:t>
            </a:r>
            <a:r>
              <a:rPr lang="uk-UA" sz="1800" b="1" u="sng" dirty="0">
                <a:latin typeface="Arial" panose="020B0604020202020204" pitchFamily="34" charset="0"/>
                <a:ea typeface="Roboto"/>
                <a:cs typeface="Arial" panose="020B0604020202020204" pitchFamily="34" charset="0"/>
                <a:sym typeface="Roboto"/>
              </a:rPr>
              <a:t>«Про вищу освіту»</a:t>
            </a:r>
            <a:r>
              <a:rPr lang="uk-UA" sz="1800" dirty="0">
                <a:latin typeface="Arial" panose="020B0604020202020204" pitchFamily="34" charset="0"/>
                <a:ea typeface="Roboto"/>
                <a:cs typeface="Arial" panose="020B0604020202020204" pitchFamily="34" charset="0"/>
                <a:sym typeface="Roboto"/>
              </a:rPr>
              <a:t> від 17 січня 2002 р. (ст. ст. 37, 38);</a:t>
            </a:r>
            <a:endParaRPr dirty="0">
              <a:latin typeface="Arial" panose="020B0604020202020204" pitchFamily="34" charset="0"/>
            </a:endParaRPr>
          </a:p>
          <a:p>
            <a:pPr marL="0" marR="0" lvl="0" indent="0" algn="l" rtl="0">
              <a:spcBef>
                <a:spcPts val="1200"/>
              </a:spcBef>
              <a:spcAft>
                <a:spcPts val="0"/>
              </a:spcAft>
              <a:buNone/>
            </a:pPr>
            <a:r>
              <a:rPr lang="uk-UA" sz="1800" b="1" dirty="0">
                <a:latin typeface="Arial" panose="020B0604020202020204" pitchFamily="34" charset="0"/>
                <a:ea typeface="Roboto"/>
                <a:cs typeface="Arial" panose="020B0604020202020204" pitchFamily="34" charset="0"/>
                <a:sym typeface="Roboto"/>
              </a:rPr>
              <a:t>2) </a:t>
            </a:r>
            <a:r>
              <a:rPr lang="uk-UA" sz="1800" dirty="0">
                <a:latin typeface="Arial" panose="020B0604020202020204" pitchFamily="34" charset="0"/>
                <a:ea typeface="Roboto"/>
                <a:cs typeface="Arial" panose="020B0604020202020204" pitchFamily="34" charset="0"/>
                <a:sym typeface="Roboto"/>
              </a:rPr>
              <a:t>Постанова Кабінету Міністрів України від 5 вересня 1996 р. № 1074 </a:t>
            </a:r>
            <a:r>
              <a:rPr lang="uk-UA" sz="1800" b="1" dirty="0">
                <a:latin typeface="Arial" panose="020B0604020202020204" pitchFamily="34" charset="0"/>
                <a:ea typeface="Roboto"/>
                <a:cs typeface="Arial" panose="020B0604020202020204" pitchFamily="34" charset="0"/>
                <a:sym typeface="Roboto"/>
              </a:rPr>
              <a:t>«Про затвердження Положення про державний вищий навчальний заклад» </a:t>
            </a:r>
            <a:r>
              <a:rPr lang="uk-UA" sz="1800" dirty="0">
                <a:latin typeface="Arial" panose="020B0604020202020204" pitchFamily="34" charset="0"/>
                <a:ea typeface="Roboto"/>
                <a:cs typeface="Arial" panose="020B0604020202020204" pitchFamily="34" charset="0"/>
                <a:sym typeface="Roboto"/>
              </a:rPr>
              <a:t>(п. п. 37, 38, 49-57);</a:t>
            </a:r>
            <a:endParaRPr dirty="0">
              <a:latin typeface="Arial" panose="020B0604020202020204" pitchFamily="34" charset="0"/>
            </a:endParaRPr>
          </a:p>
          <a:p>
            <a:pPr marL="0" marR="0" lvl="0" indent="0" algn="l" rtl="0">
              <a:spcBef>
                <a:spcPts val="1200"/>
              </a:spcBef>
              <a:spcAft>
                <a:spcPts val="0"/>
              </a:spcAft>
              <a:buNone/>
            </a:pPr>
            <a:r>
              <a:rPr lang="uk-UA" sz="1800" b="1" dirty="0">
                <a:latin typeface="Arial" panose="020B0604020202020204" pitchFamily="34" charset="0"/>
                <a:ea typeface="Roboto"/>
                <a:cs typeface="Arial" panose="020B0604020202020204" pitchFamily="34" charset="0"/>
                <a:sym typeface="Roboto"/>
              </a:rPr>
              <a:t>3) </a:t>
            </a:r>
            <a:r>
              <a:rPr lang="uk-UA" sz="1800" dirty="0">
                <a:latin typeface="Arial" panose="020B0604020202020204" pitchFamily="34" charset="0"/>
                <a:ea typeface="Roboto"/>
                <a:cs typeface="Arial" panose="020B0604020202020204" pitchFamily="34" charset="0"/>
                <a:sym typeface="Roboto"/>
              </a:rPr>
              <a:t>Наказ Міністерства освіти і науки України від 15 листопада 2007 р. № 1010 </a:t>
            </a:r>
            <a:r>
              <a:rPr lang="uk-UA" sz="1800" b="1" dirty="0">
                <a:latin typeface="Arial" panose="020B0604020202020204" pitchFamily="34" charset="0"/>
                <a:ea typeface="Roboto"/>
                <a:cs typeface="Arial" panose="020B0604020202020204" pitchFamily="34" charset="0"/>
                <a:sym typeface="Roboto"/>
              </a:rPr>
              <a:t>«Про затвердження Примірного положення про студентське самоврядування у вищих навчальних закладах України».</a:t>
            </a:r>
            <a:endParaRPr sz="1800" b="1" dirty="0">
              <a:latin typeface="Arial" panose="020B0604020202020204" pitchFamily="34" charset="0"/>
              <a:ea typeface="Roboto"/>
              <a:cs typeface="Arial" panose="020B0604020202020204" pitchFamily="34" charset="0"/>
              <a:sym typeface="Roboto"/>
            </a:endParaRPr>
          </a:p>
        </p:txBody>
      </p:sp>
    </p:spTree>
    <p:extLst>
      <p:ext uri="{BB962C8B-B14F-4D97-AF65-F5344CB8AC3E}">
        <p14:creationId xmlns:p14="http://schemas.microsoft.com/office/powerpoint/2010/main" val="306994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22" name="Google Shape;222;p13"/>
          <p:cNvSpPr/>
          <p:nvPr/>
        </p:nvSpPr>
        <p:spPr>
          <a:xfrm>
            <a:off x="1776975" y="2459524"/>
            <a:ext cx="8643258"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b="1" dirty="0">
                <a:solidFill>
                  <a:schemeClr val="dk1"/>
                </a:solidFill>
                <a:latin typeface="Arial" panose="020B0604020202020204" pitchFamily="34" charset="0"/>
                <a:ea typeface="Roboto"/>
                <a:cs typeface="Arial" panose="020B0604020202020204" pitchFamily="34" charset="0"/>
                <a:sym typeface="Roboto"/>
              </a:rPr>
              <a:t>На рівні навчальних закладів студентське самоврядування регулюється:</a:t>
            </a:r>
            <a:endParaRPr dirty="0">
              <a:latin typeface="Arial" panose="020B0604020202020204" pitchFamily="34" charset="0"/>
            </a:endParaRPr>
          </a:p>
          <a:p>
            <a:pPr marL="0" marR="0" lvl="0" indent="0" algn="l" rtl="0">
              <a:spcBef>
                <a:spcPts val="1200"/>
              </a:spcBef>
              <a:spcAft>
                <a:spcPts val="0"/>
              </a:spcAft>
              <a:buNone/>
            </a:pPr>
            <a:r>
              <a:rPr lang="uk-UA" sz="1800" b="1" dirty="0">
                <a:solidFill>
                  <a:schemeClr val="dk1"/>
                </a:solidFill>
                <a:latin typeface="Arial" panose="020B0604020202020204" pitchFamily="34" charset="0"/>
                <a:ea typeface="Roboto"/>
                <a:cs typeface="Arial" panose="020B0604020202020204" pitchFamily="34" charset="0"/>
                <a:sym typeface="Roboto"/>
              </a:rPr>
              <a:t>1) </a:t>
            </a:r>
            <a:r>
              <a:rPr lang="uk-UA" sz="1800" dirty="0">
                <a:solidFill>
                  <a:schemeClr val="dk1"/>
                </a:solidFill>
                <a:latin typeface="Arial" panose="020B0604020202020204" pitchFamily="34" charset="0"/>
                <a:ea typeface="Roboto"/>
                <a:cs typeface="Arial" panose="020B0604020202020204" pitchFamily="34" charset="0"/>
                <a:sym typeface="Roboto"/>
              </a:rPr>
              <a:t>Статутом вищого навчального закладу </a:t>
            </a:r>
            <a:endParaRPr dirty="0">
              <a:latin typeface="Arial" panose="020B0604020202020204" pitchFamily="34" charset="0"/>
            </a:endParaRPr>
          </a:p>
          <a:p>
            <a:pPr marL="0" marR="0" lvl="0" indent="0" algn="l" rtl="0">
              <a:spcBef>
                <a:spcPts val="1200"/>
              </a:spcBef>
              <a:spcAft>
                <a:spcPts val="0"/>
              </a:spcAft>
              <a:buNone/>
            </a:pPr>
            <a:r>
              <a:rPr lang="uk-UA" sz="1800" b="1" dirty="0">
                <a:solidFill>
                  <a:schemeClr val="dk1"/>
                </a:solidFill>
                <a:latin typeface="Arial" panose="020B0604020202020204" pitchFamily="34" charset="0"/>
                <a:ea typeface="Roboto"/>
                <a:cs typeface="Arial" panose="020B0604020202020204" pitchFamily="34" charset="0"/>
                <a:sym typeface="Roboto"/>
              </a:rPr>
              <a:t>2) </a:t>
            </a:r>
            <a:r>
              <a:rPr lang="uk-UA" sz="1800" dirty="0">
                <a:solidFill>
                  <a:schemeClr val="dk1"/>
                </a:solidFill>
                <a:latin typeface="Arial" panose="020B0604020202020204" pitchFamily="34" charset="0"/>
                <a:ea typeface="Roboto"/>
                <a:cs typeface="Arial" panose="020B0604020202020204" pitchFamily="34" charset="0"/>
                <a:sym typeface="Roboto"/>
              </a:rPr>
              <a:t>Положенням про студентське самоврядування у ВНЗ </a:t>
            </a:r>
            <a:endParaRPr dirty="0">
              <a:latin typeface="Arial" panose="020B0604020202020204" pitchFamily="34" charset="0"/>
            </a:endParaRPr>
          </a:p>
          <a:p>
            <a:pPr marL="0" marR="0" lvl="0" indent="0" algn="l" rtl="0">
              <a:spcBef>
                <a:spcPts val="1200"/>
              </a:spcBef>
              <a:spcAft>
                <a:spcPts val="0"/>
              </a:spcAft>
              <a:buNone/>
            </a:pPr>
            <a:r>
              <a:rPr lang="uk-UA" sz="1800" b="1" dirty="0">
                <a:solidFill>
                  <a:schemeClr val="dk1"/>
                </a:solidFill>
                <a:latin typeface="Arial" panose="020B0604020202020204" pitchFamily="34" charset="0"/>
                <a:ea typeface="Roboto"/>
                <a:cs typeface="Arial" panose="020B0604020202020204" pitchFamily="34" charset="0"/>
                <a:sym typeface="Roboto"/>
              </a:rPr>
              <a:t>3) </a:t>
            </a:r>
            <a:r>
              <a:rPr lang="uk-UA" sz="1800" dirty="0">
                <a:solidFill>
                  <a:schemeClr val="dk1"/>
                </a:solidFill>
                <a:latin typeface="Arial" panose="020B0604020202020204" pitchFamily="34" charset="0"/>
                <a:ea typeface="Roboto"/>
                <a:cs typeface="Arial" panose="020B0604020202020204" pitchFamily="34" charset="0"/>
                <a:sym typeface="Roboto"/>
              </a:rPr>
              <a:t>актами самих органів студентського самоврядування, прийнятими у відповідності до законодавства України та наведених вище документів.</a:t>
            </a:r>
            <a:endParaRPr sz="1800" dirty="0">
              <a:solidFill>
                <a:schemeClr val="dk1"/>
              </a:solidFill>
              <a:latin typeface="Arial" panose="020B0604020202020204" pitchFamily="34" charset="0"/>
              <a:ea typeface="Roboto"/>
              <a:cs typeface="Arial" panose="020B0604020202020204" pitchFamily="34" charset="0"/>
              <a:sym typeface="Roboto"/>
            </a:endParaRPr>
          </a:p>
        </p:txBody>
      </p:sp>
      <p:sp>
        <p:nvSpPr>
          <p:cNvPr id="11" name="Google Shape;218;p13">
            <a:extLst>
              <a:ext uri="{FF2B5EF4-FFF2-40B4-BE49-F238E27FC236}">
                <a16:creationId xmlns:a16="http://schemas.microsoft.com/office/drawing/2014/main" id="{08466191-B457-49E1-97C1-7C85F6F9F598}"/>
              </a:ext>
            </a:extLst>
          </p:cNvPr>
          <p:cNvSpPr/>
          <p:nvPr/>
        </p:nvSpPr>
        <p:spPr>
          <a:xfrm>
            <a:off x="974737" y="416724"/>
            <a:ext cx="7559664"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000" b="1" dirty="0">
                <a:solidFill>
                  <a:schemeClr val="dk1"/>
                </a:solidFill>
                <a:latin typeface="Arial" panose="020B0604020202020204" pitchFamily="34" charset="0"/>
                <a:ea typeface="Roboto"/>
                <a:cs typeface="Arial" panose="020B0604020202020204" pitchFamily="34" charset="0"/>
                <a:sym typeface="Roboto"/>
              </a:rPr>
              <a:t>Що таке студентське самоврядування  і чим регулюється</a:t>
            </a:r>
            <a:endParaRPr sz="3000" b="1" dirty="0">
              <a:solidFill>
                <a:schemeClr val="dk1"/>
              </a:solidFill>
              <a:latin typeface="Arial" panose="020B0604020202020204" pitchFamily="34" charset="0"/>
              <a:ea typeface="Roboto"/>
              <a:cs typeface="Arial" panose="020B0604020202020204" pitchFamily="34" charset="0"/>
              <a:sym typeface="Roboto"/>
            </a:endParaRPr>
          </a:p>
        </p:txBody>
      </p:sp>
      <p:sp>
        <p:nvSpPr>
          <p:cNvPr id="12" name="Google Shape;161;p7">
            <a:extLst>
              <a:ext uri="{FF2B5EF4-FFF2-40B4-BE49-F238E27FC236}">
                <a16:creationId xmlns:a16="http://schemas.microsoft.com/office/drawing/2014/main" id="{38C3E9D5-ABD7-4AAD-BCB4-BADA197ED420}"/>
              </a:ext>
            </a:extLst>
          </p:cNvPr>
          <p:cNvSpPr/>
          <p:nvPr/>
        </p:nvSpPr>
        <p:spPr>
          <a:xfrm>
            <a:off x="1064197" y="1812472"/>
            <a:ext cx="10063606" cy="3233056"/>
          </a:xfrm>
          <a:prstGeom prst="rect">
            <a:avLst/>
          </a:prstGeom>
          <a:noFill/>
          <a:ln w="38100" cap="flat" cmpd="sng">
            <a:solidFill>
              <a:srgbClr val="B9D6D5"/>
            </a:solidFill>
            <a:prstDash val="solid"/>
            <a:miter lim="800000"/>
            <a:headEnd type="none" w="sm" len="sm"/>
            <a:tailEnd type="none" w="sm" len="sm"/>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14"/>
          <p:cNvSpPr txBox="1"/>
          <p:nvPr/>
        </p:nvSpPr>
        <p:spPr>
          <a:xfrm>
            <a:off x="976403" y="457347"/>
            <a:ext cx="9005797"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000" b="1" dirty="0">
                <a:latin typeface="Arial" panose="020B0604020202020204" pitchFamily="34" charset="0"/>
                <a:ea typeface="Roboto"/>
                <a:cs typeface="Arial" panose="020B0604020202020204" pitchFamily="34" charset="0"/>
                <a:sym typeface="Roboto"/>
              </a:rPr>
              <a:t>Різниця між студентським самоврядуванням та студентською радою</a:t>
            </a:r>
            <a:endParaRPr sz="3000" b="1" dirty="0">
              <a:latin typeface="Arial" panose="020B0604020202020204" pitchFamily="34" charset="0"/>
              <a:ea typeface="Roboto"/>
              <a:cs typeface="Arial" panose="020B0604020202020204" pitchFamily="34" charset="0"/>
              <a:sym typeface="Roboto"/>
            </a:endParaRPr>
          </a:p>
        </p:txBody>
      </p:sp>
      <p:sp>
        <p:nvSpPr>
          <p:cNvPr id="230" name="Google Shape;230;p14"/>
          <p:cNvSpPr txBox="1"/>
          <p:nvPr/>
        </p:nvSpPr>
        <p:spPr>
          <a:xfrm>
            <a:off x="1687286" y="2666527"/>
            <a:ext cx="8991600"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b="1" dirty="0">
                <a:solidFill>
                  <a:schemeClr val="dk1"/>
                </a:solidFill>
                <a:latin typeface="Arial" panose="020B0604020202020204" pitchFamily="34" charset="0"/>
                <a:ea typeface="Roboto"/>
                <a:cs typeface="Arial" panose="020B0604020202020204" pitchFamily="34" charset="0"/>
                <a:sym typeface="Roboto"/>
              </a:rPr>
              <a:t>Органи студентського самоврядування можуть мати різноманітні форми </a:t>
            </a:r>
            <a:endParaRPr dirty="0">
              <a:latin typeface="Arial" panose="020B0604020202020204" pitchFamily="34" charset="0"/>
            </a:endParaRPr>
          </a:p>
          <a:p>
            <a:pPr marL="0" marR="0" lvl="0" indent="0" algn="l" rtl="0">
              <a:spcBef>
                <a:spcPts val="0"/>
              </a:spcBef>
              <a:spcAft>
                <a:spcPts val="0"/>
              </a:spcAft>
              <a:buNone/>
            </a:pPr>
            <a:r>
              <a:rPr lang="uk-UA" sz="1800" dirty="0">
                <a:solidFill>
                  <a:schemeClr val="dk1"/>
                </a:solidFill>
                <a:latin typeface="Arial" panose="020B0604020202020204" pitchFamily="34" charset="0"/>
                <a:ea typeface="Roboto"/>
                <a:cs typeface="Arial" panose="020B0604020202020204" pitchFamily="34" charset="0"/>
                <a:sym typeface="Roboto"/>
              </a:rPr>
              <a:t>(сенат, парламент, старостат, студентська навчальна (наукова) частина, студентські деканати, ради тощо). </a:t>
            </a:r>
            <a:endParaRPr dirty="0">
              <a:latin typeface="Arial" panose="020B0604020202020204" pitchFamily="34" charset="0"/>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Roboto"/>
              <a:cs typeface="Arial" panose="020B0604020202020204" pitchFamily="34" charset="0"/>
              <a:sym typeface="Roboto"/>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Roboto"/>
              <a:cs typeface="Arial" panose="020B0604020202020204" pitchFamily="34" charset="0"/>
              <a:sym typeface="Roboto"/>
            </a:endParaRPr>
          </a:p>
          <a:p>
            <a:pPr marL="0" marR="0" lvl="0" indent="0" algn="l" rtl="0">
              <a:spcBef>
                <a:spcPts val="0"/>
              </a:spcBef>
              <a:spcAft>
                <a:spcPts val="0"/>
              </a:spcAft>
              <a:buNone/>
            </a:pPr>
            <a:r>
              <a:rPr lang="uk-UA" sz="1800" b="1" dirty="0">
                <a:solidFill>
                  <a:schemeClr val="dk1"/>
                </a:solidFill>
                <a:latin typeface="Arial" panose="020B0604020202020204" pitchFamily="34" charset="0"/>
                <a:ea typeface="Roboto"/>
                <a:cs typeface="Arial" panose="020B0604020202020204" pitchFamily="34" charset="0"/>
                <a:sym typeface="Roboto"/>
              </a:rPr>
              <a:t>Тобто студентські ради </a:t>
            </a:r>
            <a:r>
              <a:rPr lang="uk-UA" sz="1800" dirty="0">
                <a:solidFill>
                  <a:schemeClr val="dk1"/>
                </a:solidFill>
                <a:latin typeface="Arial" panose="020B0604020202020204" pitchFamily="34" charset="0"/>
                <a:ea typeface="Roboto"/>
                <a:cs typeface="Arial" panose="020B0604020202020204" pitchFamily="34" charset="0"/>
                <a:sym typeface="Roboto"/>
              </a:rPr>
              <a:t>є однією з форм органів студентського самоврядування. </a:t>
            </a:r>
            <a:endParaRPr sz="1800" dirty="0">
              <a:solidFill>
                <a:schemeClr val="dk1"/>
              </a:solidFill>
              <a:latin typeface="Arial" panose="020B0604020202020204" pitchFamily="34" charset="0"/>
              <a:ea typeface="Roboto"/>
              <a:cs typeface="Arial" panose="020B0604020202020204" pitchFamily="34" charset="0"/>
              <a:sym typeface="Roboto"/>
            </a:endParaRPr>
          </a:p>
        </p:txBody>
      </p:sp>
      <p:sp>
        <p:nvSpPr>
          <p:cNvPr id="5" name="Google Shape;161;p7">
            <a:extLst>
              <a:ext uri="{FF2B5EF4-FFF2-40B4-BE49-F238E27FC236}">
                <a16:creationId xmlns:a16="http://schemas.microsoft.com/office/drawing/2014/main" id="{745C006A-0415-464E-A6AA-A1B50C64DB60}"/>
              </a:ext>
            </a:extLst>
          </p:cNvPr>
          <p:cNvSpPr/>
          <p:nvPr/>
        </p:nvSpPr>
        <p:spPr>
          <a:xfrm>
            <a:off x="1061594" y="2035630"/>
            <a:ext cx="10063606" cy="3233056"/>
          </a:xfrm>
          <a:prstGeom prst="rect">
            <a:avLst/>
          </a:prstGeom>
          <a:noFill/>
          <a:ln w="38100" cap="flat" cmpd="sng">
            <a:solidFill>
              <a:srgbClr val="B9D6D5"/>
            </a:solidFill>
            <a:prstDash val="solid"/>
            <a:miter lim="800000"/>
            <a:headEnd type="none" w="sm" len="sm"/>
            <a:tailEnd type="none" w="sm" len="sm"/>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15"/>
          <p:cNvSpPr/>
          <p:nvPr/>
        </p:nvSpPr>
        <p:spPr>
          <a:xfrm>
            <a:off x="970721" y="444646"/>
            <a:ext cx="10731421" cy="9848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900" b="1" dirty="0">
                <a:latin typeface="Arial" panose="020B0604020202020204" pitchFamily="34" charset="0"/>
                <a:ea typeface="Roboto"/>
                <a:cs typeface="Arial" panose="020B0604020202020204" pitchFamily="34" charset="0"/>
                <a:sym typeface="Roboto"/>
              </a:rPr>
              <a:t>Різниця між студентським самоврядуванням та первинними профспілковими організаціями студентів</a:t>
            </a:r>
            <a:endParaRPr sz="2900" b="1" dirty="0">
              <a:latin typeface="Arial" panose="020B0604020202020204" pitchFamily="34" charset="0"/>
              <a:ea typeface="Roboto"/>
              <a:cs typeface="Arial" panose="020B0604020202020204" pitchFamily="34" charset="0"/>
              <a:sym typeface="Roboto"/>
            </a:endParaRPr>
          </a:p>
        </p:txBody>
      </p:sp>
      <p:pic>
        <p:nvPicPr>
          <p:cNvPr id="237" name="Google Shape;237;p15"/>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1191276" y="1621973"/>
            <a:ext cx="4273352" cy="4343399"/>
          </a:xfrm>
          <a:prstGeom prst="rect">
            <a:avLst/>
          </a:prstGeom>
          <a:noFill/>
          <a:ln>
            <a:noFill/>
          </a:ln>
        </p:spPr>
      </p:pic>
      <p:pic>
        <p:nvPicPr>
          <p:cNvPr id="238" name="Google Shape;238;p15"/>
          <p:cNvPicPr preferRelativeResize="0"/>
          <p:nvPr/>
        </p:nvPicPr>
        <p:blipFill rotWithShape="1">
          <a:blip r:embed="rId5">
            <a:alphaModFix/>
          </a:blip>
          <a:srcRect/>
          <a:stretch/>
        </p:blipFill>
        <p:spPr>
          <a:xfrm>
            <a:off x="6089626" y="1524001"/>
            <a:ext cx="4976414" cy="4530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6" name="Google Shape;246;p16"/>
          <p:cNvSpPr/>
          <p:nvPr/>
        </p:nvSpPr>
        <p:spPr>
          <a:xfrm>
            <a:off x="847116" y="120011"/>
            <a:ext cx="10299855" cy="923289"/>
          </a:xfrm>
          <a:prstGeom prst="rect">
            <a:avLst/>
          </a:prstGeom>
          <a:noFill/>
          <a:ln>
            <a:noFill/>
          </a:ln>
        </p:spPr>
        <p:txBody>
          <a:bodyPr spcFirstLastPara="1" wrap="square" lIns="91425" tIns="45700" rIns="91425" bIns="45700" anchor="t" anchorCtr="0">
            <a:spAutoFit/>
          </a:bodyPr>
          <a:lstStyle/>
          <a:p>
            <a:r>
              <a:rPr lang="uk-UA" sz="2400" i="1" dirty="0">
                <a:solidFill>
                  <a:schemeClr val="dk1"/>
                </a:solidFill>
                <a:latin typeface="Arial" panose="020B0604020202020204" pitchFamily="34" charset="0"/>
                <a:ea typeface="Roboto"/>
                <a:cs typeface="Arial" panose="020B0604020202020204" pitchFamily="34" charset="0"/>
                <a:sym typeface="Roboto"/>
              </a:rPr>
              <a:t> </a:t>
            </a:r>
            <a:r>
              <a:rPr lang="uk-UA" sz="2400" b="1" i="1" dirty="0">
                <a:solidFill>
                  <a:schemeClr val="lt1"/>
                </a:solidFill>
                <a:latin typeface="Arial" panose="020B0604020202020204" pitchFamily="34" charset="0"/>
                <a:ea typeface="Roboto"/>
                <a:cs typeface="Arial" panose="020B0604020202020204" pitchFamily="34" charset="0"/>
                <a:sym typeface="Roboto"/>
              </a:rPr>
              <a:t>Світовий досвід </a:t>
            </a:r>
            <a:endParaRPr lang="uk-UA" sz="2400" dirty="0">
              <a:latin typeface="Arial" panose="020B0604020202020204" pitchFamily="34" charset="0"/>
            </a:endParaRPr>
          </a:p>
          <a:p>
            <a:r>
              <a:rPr lang="uk-UA" sz="3000" b="1" dirty="0">
                <a:latin typeface="Arial" panose="020B0604020202020204" pitchFamily="34" charset="0"/>
                <a:ea typeface="Roboto"/>
                <a:cs typeface="Arial" panose="020B0604020202020204" pitchFamily="34" charset="0"/>
                <a:sym typeface="Roboto"/>
              </a:rPr>
              <a:t> Студентське самоврядування у </a:t>
            </a:r>
            <a:r>
              <a:rPr lang="uk-UA" sz="3000" b="1" dirty="0">
                <a:highlight>
                  <a:srgbClr val="B9D6D5"/>
                </a:highlight>
                <a:latin typeface="Arial" panose="020B0604020202020204" pitchFamily="34" charset="0"/>
                <a:ea typeface="Roboto"/>
                <a:cs typeface="Arial" panose="020B0604020202020204" pitchFamily="34" charset="0"/>
                <a:sym typeface="Roboto"/>
              </a:rPr>
              <a:t>Великій Британії</a:t>
            </a:r>
            <a:endParaRPr sz="3000" b="1" dirty="0">
              <a:highlight>
                <a:srgbClr val="B9D6D5"/>
              </a:highlight>
              <a:latin typeface="Arial" panose="020B0604020202020204" pitchFamily="34" charset="0"/>
              <a:ea typeface="Roboto"/>
              <a:cs typeface="Arial" panose="020B0604020202020204" pitchFamily="34" charset="0"/>
              <a:sym typeface="Roboto"/>
            </a:endParaRPr>
          </a:p>
        </p:txBody>
      </p:sp>
      <p:sp>
        <p:nvSpPr>
          <p:cNvPr id="247" name="Google Shape;247;p16"/>
          <p:cNvSpPr/>
          <p:nvPr/>
        </p:nvSpPr>
        <p:spPr>
          <a:xfrm>
            <a:off x="1002026" y="1250934"/>
            <a:ext cx="362873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b="1" dirty="0">
                <a:solidFill>
                  <a:schemeClr val="dk1"/>
                </a:solidFill>
                <a:latin typeface="Arial" panose="020B0604020202020204" pitchFamily="34" charset="0"/>
                <a:ea typeface="Roboto"/>
                <a:cs typeface="Arial" panose="020B0604020202020204" pitchFamily="34" charset="0"/>
                <a:sym typeface="Roboto"/>
              </a:rPr>
              <a:t>Студентські спілки:</a:t>
            </a:r>
            <a:endParaRPr sz="2000" b="1" dirty="0">
              <a:solidFill>
                <a:schemeClr val="dk1"/>
              </a:solidFill>
              <a:latin typeface="Arial" panose="020B0604020202020204" pitchFamily="34" charset="0"/>
              <a:ea typeface="Roboto"/>
              <a:cs typeface="Arial" panose="020B0604020202020204" pitchFamily="34" charset="0"/>
              <a:sym typeface="Roboto"/>
            </a:endParaRPr>
          </a:p>
        </p:txBody>
      </p:sp>
      <p:sp>
        <p:nvSpPr>
          <p:cNvPr id="249" name="Google Shape;249;p16"/>
          <p:cNvSpPr/>
          <p:nvPr/>
        </p:nvSpPr>
        <p:spPr>
          <a:xfrm>
            <a:off x="1045164" y="1945195"/>
            <a:ext cx="10116615" cy="23390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dirty="0">
                <a:solidFill>
                  <a:schemeClr val="dk1"/>
                </a:solidFill>
                <a:latin typeface="Arial" panose="020B0604020202020204" pitchFamily="34" charset="0"/>
                <a:ea typeface="Roboto"/>
                <a:cs typeface="Arial" panose="020B0604020202020204" pitchFamily="34" charset="0"/>
                <a:sym typeface="Roboto"/>
              </a:rPr>
              <a:t>Відіграють роль навчальних центрів, проводять різноманітні кампанії, дебати тощо. </a:t>
            </a:r>
            <a:endParaRPr dirty="0">
              <a:solidFill>
                <a:schemeClr val="dk1"/>
              </a:solidFill>
              <a:latin typeface="Arial" panose="020B0604020202020204" pitchFamily="34" charset="0"/>
              <a:ea typeface="Roboto"/>
              <a:cs typeface="Arial" panose="020B0604020202020204" pitchFamily="34" charset="0"/>
              <a:sym typeface="Roboto"/>
            </a:endParaRPr>
          </a:p>
          <a:p>
            <a:pPr marL="0" marR="0" lvl="0" indent="0" algn="l" rtl="0">
              <a:spcBef>
                <a:spcPts val="1200"/>
              </a:spcBef>
              <a:spcAft>
                <a:spcPts val="0"/>
              </a:spcAft>
              <a:buNone/>
            </a:pPr>
            <a:r>
              <a:rPr lang="uk-UA" b="1" i="1" dirty="0">
                <a:solidFill>
                  <a:schemeClr val="dk1"/>
                </a:solidFill>
                <a:latin typeface="Arial" panose="020B0604020202020204" pitchFamily="34" charset="0"/>
                <a:ea typeface="Roboto"/>
                <a:cs typeface="Arial" panose="020B0604020202020204" pitchFamily="34" charset="0"/>
                <a:sym typeface="Roboto"/>
              </a:rPr>
              <a:t>Одна з найбільших студентських організацій у Великій Британії </a:t>
            </a:r>
            <a:r>
              <a:rPr lang="uk-UA" dirty="0">
                <a:solidFill>
                  <a:schemeClr val="dk1"/>
                </a:solidFill>
                <a:latin typeface="Arial" panose="020B0604020202020204" pitchFamily="34" charset="0"/>
                <a:ea typeface="Roboto"/>
                <a:cs typeface="Arial" panose="020B0604020202020204" pitchFamily="34" charset="0"/>
                <a:sym typeface="Roboto"/>
              </a:rPr>
              <a:t>– це </a:t>
            </a:r>
            <a:r>
              <a:rPr lang="uk-UA" i="1" dirty="0">
                <a:solidFill>
                  <a:schemeClr val="dk1"/>
                </a:solidFill>
                <a:latin typeface="Arial" panose="020B0604020202020204" pitchFamily="34" charset="0"/>
                <a:ea typeface="Roboto"/>
                <a:cs typeface="Arial" panose="020B0604020202020204" pitchFamily="34" charset="0"/>
                <a:sym typeface="Roboto"/>
              </a:rPr>
              <a:t>Національна Спілка Студентів Об’єднаного Королівства</a:t>
            </a:r>
            <a:r>
              <a:rPr lang="uk-UA" dirty="0">
                <a:solidFill>
                  <a:schemeClr val="dk1"/>
                </a:solidFill>
                <a:latin typeface="Arial" panose="020B0604020202020204" pitchFamily="34" charset="0"/>
                <a:ea typeface="Roboto"/>
                <a:cs typeface="Arial" panose="020B0604020202020204" pitchFamily="34" charset="0"/>
                <a:sym typeface="Roboto"/>
              </a:rPr>
              <a:t>, яка представляє інтереси більш ніж 5 млн. студентів. Ця спілка щорічно проводить навчання близько 300 студентських керівників.</a:t>
            </a:r>
            <a:endParaRPr dirty="0">
              <a:latin typeface="Arial" panose="020B0604020202020204" pitchFamily="34" charset="0"/>
            </a:endParaRPr>
          </a:p>
          <a:p>
            <a:pPr marL="0" marR="0" lvl="0" indent="0" algn="l" rtl="0">
              <a:spcBef>
                <a:spcPts val="1200"/>
              </a:spcBef>
              <a:spcAft>
                <a:spcPts val="0"/>
              </a:spcAft>
              <a:buNone/>
            </a:pPr>
            <a:r>
              <a:rPr lang="uk-UA" dirty="0">
                <a:solidFill>
                  <a:schemeClr val="dk1"/>
                </a:solidFill>
                <a:latin typeface="Arial" panose="020B0604020202020204" pitchFamily="34" charset="0"/>
                <a:ea typeface="Roboto"/>
                <a:cs typeface="Arial" panose="020B0604020202020204" pitchFamily="34" charset="0"/>
                <a:sym typeface="Roboto"/>
              </a:rPr>
              <a:t>Студентські керівники контролюють стан справ у студентських спілках, а також визначають їх політику. Кожний студент має змогу брати участь у </a:t>
            </a:r>
            <a:r>
              <a:rPr lang="uk-UA" i="1" dirty="0">
                <a:solidFill>
                  <a:schemeClr val="dk1"/>
                </a:solidFill>
                <a:latin typeface="Arial" panose="020B0604020202020204" pitchFamily="34" charset="0"/>
                <a:ea typeface="Roboto"/>
                <a:cs typeface="Arial" panose="020B0604020202020204" pitchFamily="34" charset="0"/>
                <a:sym typeface="Roboto"/>
              </a:rPr>
              <a:t>процесі прийняття рішення </a:t>
            </a:r>
            <a:r>
              <a:rPr lang="uk-UA" dirty="0">
                <a:solidFill>
                  <a:schemeClr val="dk1"/>
                </a:solidFill>
                <a:latin typeface="Arial" panose="020B0604020202020204" pitchFamily="34" charset="0"/>
                <a:ea typeface="Roboto"/>
                <a:cs typeface="Arial" panose="020B0604020202020204" pitchFamily="34" charset="0"/>
                <a:sym typeface="Roboto"/>
              </a:rPr>
              <a:t>щодо перспективних планів роботи спілок на загальних зборах.</a:t>
            </a:r>
            <a:endParaRPr dirty="0">
              <a:latin typeface="Arial" panose="020B0604020202020204" pitchFamily="34" charset="0"/>
            </a:endParaRPr>
          </a:p>
        </p:txBody>
      </p:sp>
      <p:sp>
        <p:nvSpPr>
          <p:cNvPr id="251" name="Google Shape;251;p16"/>
          <p:cNvSpPr/>
          <p:nvPr/>
        </p:nvSpPr>
        <p:spPr>
          <a:xfrm>
            <a:off x="1045164" y="4578448"/>
            <a:ext cx="603447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b="1" dirty="0">
                <a:solidFill>
                  <a:schemeClr val="dk1"/>
                </a:solidFill>
                <a:latin typeface="Arial" panose="020B0604020202020204" pitchFamily="34" charset="0"/>
                <a:ea typeface="Roboto"/>
                <a:cs typeface="Arial" panose="020B0604020202020204" pitchFamily="34" charset="0"/>
                <a:sym typeface="Roboto"/>
              </a:rPr>
              <a:t>Студентські засоби масової інформації: </a:t>
            </a:r>
            <a:endParaRPr sz="2000" b="1" dirty="0">
              <a:solidFill>
                <a:schemeClr val="dk1"/>
              </a:solidFill>
              <a:latin typeface="Arial" panose="020B0604020202020204" pitchFamily="34" charset="0"/>
              <a:ea typeface="Roboto"/>
              <a:cs typeface="Arial" panose="020B0604020202020204" pitchFamily="34" charset="0"/>
              <a:sym typeface="Roboto"/>
            </a:endParaRPr>
          </a:p>
        </p:txBody>
      </p:sp>
      <p:sp>
        <p:nvSpPr>
          <p:cNvPr id="252" name="Google Shape;252;p16"/>
          <p:cNvSpPr/>
          <p:nvPr/>
        </p:nvSpPr>
        <p:spPr>
          <a:xfrm>
            <a:off x="1002026" y="5055441"/>
            <a:ext cx="1028646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dirty="0">
                <a:solidFill>
                  <a:schemeClr val="dk1"/>
                </a:solidFill>
                <a:latin typeface="Arial" panose="020B0604020202020204" pitchFamily="34" charset="0"/>
                <a:ea typeface="Roboto"/>
                <a:cs typeface="Arial" panose="020B0604020202020204" pitchFamily="34" charset="0"/>
                <a:sym typeface="Roboto"/>
              </a:rPr>
              <a:t>Намагаються залучити ширше коло студентів та громадськості, респондентів до обговорення цих подій, хоча такі студентські ЗМІ </a:t>
            </a:r>
            <a:r>
              <a:rPr lang="uk-UA" b="1" i="1" dirty="0">
                <a:solidFill>
                  <a:schemeClr val="dk1"/>
                </a:solidFill>
                <a:latin typeface="Arial" panose="020B0604020202020204" pitchFamily="34" charset="0"/>
                <a:ea typeface="Roboto"/>
                <a:cs typeface="Arial" panose="020B0604020202020204" pitchFamily="34" charset="0"/>
                <a:sym typeface="Roboto"/>
              </a:rPr>
              <a:t>не несуть відповідальності </a:t>
            </a:r>
            <a:r>
              <a:rPr lang="uk-UA" dirty="0">
                <a:solidFill>
                  <a:schemeClr val="dk1"/>
                </a:solidFill>
                <a:latin typeface="Arial" panose="020B0604020202020204" pitchFamily="34" charset="0"/>
                <a:ea typeface="Roboto"/>
                <a:cs typeface="Arial" panose="020B0604020202020204" pitchFamily="34" charset="0"/>
                <a:sym typeface="Roboto"/>
              </a:rPr>
              <a:t>за прийняті рішення. </a:t>
            </a:r>
            <a:endParaRPr dirty="0">
              <a:solidFill>
                <a:schemeClr val="dk1"/>
              </a:solidFill>
              <a:latin typeface="Arial" panose="020B0604020202020204" pitchFamily="34" charset="0"/>
              <a:ea typeface="Roboto"/>
              <a:cs typeface="Arial" panose="020B0604020202020204" pitchFamily="34" charset="0"/>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8" name="Google Shape;258;p17"/>
          <p:cNvSpPr/>
          <p:nvPr/>
        </p:nvSpPr>
        <p:spPr>
          <a:xfrm>
            <a:off x="970177" y="1500828"/>
            <a:ext cx="241104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b="1" dirty="0">
                <a:solidFill>
                  <a:schemeClr val="dk1"/>
                </a:solidFill>
                <a:latin typeface="Arial" panose="020B0604020202020204" pitchFamily="34" charset="0"/>
                <a:ea typeface="Roboto"/>
                <a:cs typeface="Arial" panose="020B0604020202020204" pitchFamily="34" charset="0"/>
                <a:sym typeface="Roboto"/>
              </a:rPr>
              <a:t>Студентські ради</a:t>
            </a:r>
            <a:endParaRPr sz="2000" b="1" dirty="0">
              <a:solidFill>
                <a:schemeClr val="dk1"/>
              </a:solidFill>
              <a:latin typeface="Arial" panose="020B0604020202020204" pitchFamily="34" charset="0"/>
              <a:ea typeface="Roboto"/>
              <a:cs typeface="Arial" panose="020B0604020202020204" pitchFamily="34" charset="0"/>
            </a:endParaRPr>
          </a:p>
        </p:txBody>
      </p:sp>
      <p:cxnSp>
        <p:nvCxnSpPr>
          <p:cNvPr id="262" name="Google Shape;262;p17"/>
          <p:cNvCxnSpPr/>
          <p:nvPr/>
        </p:nvCxnSpPr>
        <p:spPr>
          <a:xfrm>
            <a:off x="0" y="2205651"/>
            <a:ext cx="12192000" cy="0"/>
          </a:xfrm>
          <a:prstGeom prst="straightConnector1">
            <a:avLst/>
          </a:prstGeom>
          <a:noFill/>
          <a:ln w="28575" cap="flat" cmpd="sng">
            <a:solidFill>
              <a:srgbClr val="B9D6D5"/>
            </a:solidFill>
            <a:prstDash val="dot"/>
            <a:miter lim="800000"/>
            <a:headEnd type="none" w="sm" len="sm"/>
            <a:tailEnd type="none" w="sm" len="sm"/>
          </a:ln>
        </p:spPr>
      </p:cxnSp>
      <p:sp>
        <p:nvSpPr>
          <p:cNvPr id="263" name="Google Shape;263;p17"/>
          <p:cNvSpPr/>
          <p:nvPr/>
        </p:nvSpPr>
        <p:spPr>
          <a:xfrm>
            <a:off x="970177" y="2078404"/>
            <a:ext cx="10176794" cy="21236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600" b="1" i="1" dirty="0">
                <a:solidFill>
                  <a:schemeClr val="dk1"/>
                </a:solidFill>
                <a:latin typeface="Arial" panose="020B0604020202020204" pitchFamily="34" charset="0"/>
                <a:ea typeface="Roboto"/>
                <a:cs typeface="Arial" panose="020B0604020202020204" pitchFamily="34" charset="0"/>
                <a:sym typeface="Roboto"/>
              </a:rPr>
              <a:t>Представляють</a:t>
            </a:r>
            <a:r>
              <a:rPr lang="uk-UA" sz="1600" dirty="0">
                <a:solidFill>
                  <a:schemeClr val="dk1"/>
                </a:solidFill>
                <a:latin typeface="Arial" panose="020B0604020202020204" pitchFamily="34" charset="0"/>
                <a:ea typeface="Roboto"/>
                <a:cs typeface="Arial" panose="020B0604020202020204" pitchFamily="34" charset="0"/>
                <a:sym typeface="Roboto"/>
              </a:rPr>
              <a:t> інтереси студентів в університеті, відповідають за надання їм різноманітних послуг.</a:t>
            </a:r>
            <a:endParaRPr dirty="0">
              <a:latin typeface="Arial" panose="020B0604020202020204" pitchFamily="34" charset="0"/>
            </a:endParaRPr>
          </a:p>
          <a:p>
            <a:pPr marL="0" marR="0" lvl="0" indent="0" algn="l" rtl="0">
              <a:spcBef>
                <a:spcPts val="1200"/>
              </a:spcBef>
              <a:spcAft>
                <a:spcPts val="0"/>
              </a:spcAft>
              <a:buNone/>
            </a:pPr>
            <a:r>
              <a:rPr lang="uk-UA" sz="1600" b="1" i="1" dirty="0">
                <a:solidFill>
                  <a:schemeClr val="dk1"/>
                </a:solidFill>
                <a:latin typeface="Arial" panose="020B0604020202020204" pitchFamily="34" charset="0"/>
                <a:ea typeface="Roboto"/>
                <a:cs typeface="Arial" panose="020B0604020202020204" pitchFamily="34" charset="0"/>
                <a:sym typeface="Roboto"/>
              </a:rPr>
              <a:t>Керують </a:t>
            </a:r>
            <a:r>
              <a:rPr lang="uk-UA" sz="1600" dirty="0">
                <a:solidFill>
                  <a:schemeClr val="dk1"/>
                </a:solidFill>
                <a:latin typeface="Arial" panose="020B0604020202020204" pitchFamily="34" charset="0"/>
                <a:ea typeface="Roboto"/>
                <a:cs typeface="Arial" panose="020B0604020202020204" pitchFamily="34" charset="0"/>
                <a:sym typeface="Roboto"/>
              </a:rPr>
              <a:t>деякими комерційними установами, що знаходяться на території університету (магазини, нічні клуби, друкують студентські газети, надають консультації щодо успішного навчання, керують спортивними клубами тощо). </a:t>
            </a:r>
            <a:endParaRPr sz="1600" dirty="0">
              <a:solidFill>
                <a:schemeClr val="dk1"/>
              </a:solidFill>
              <a:latin typeface="Arial" panose="020B0604020202020204" pitchFamily="34" charset="0"/>
              <a:ea typeface="Roboto"/>
              <a:cs typeface="Arial" panose="020B0604020202020204" pitchFamily="34" charset="0"/>
              <a:sym typeface="Roboto"/>
            </a:endParaRPr>
          </a:p>
          <a:p>
            <a:pPr marL="0" marR="0" lvl="0" indent="0" algn="l" rtl="0">
              <a:spcBef>
                <a:spcPts val="1200"/>
              </a:spcBef>
              <a:spcAft>
                <a:spcPts val="0"/>
              </a:spcAft>
              <a:buNone/>
            </a:pPr>
            <a:r>
              <a:rPr lang="uk-UA" sz="1600" b="1" dirty="0">
                <a:solidFill>
                  <a:schemeClr val="dk1"/>
                </a:solidFill>
                <a:latin typeface="Arial" panose="020B0604020202020204" pitchFamily="34" charset="0"/>
                <a:ea typeface="Roboto"/>
                <a:cs typeface="Arial" panose="020B0604020202020204" pitchFamily="34" charset="0"/>
                <a:sym typeface="Roboto"/>
              </a:rPr>
              <a:t>Голова студентської ради </a:t>
            </a:r>
            <a:r>
              <a:rPr lang="uk-UA" sz="1600" i="1" dirty="0">
                <a:solidFill>
                  <a:schemeClr val="dk1"/>
                </a:solidFill>
                <a:latin typeface="Arial" panose="020B0604020202020204" pitchFamily="34" charset="0"/>
                <a:ea typeface="Roboto"/>
                <a:cs typeface="Arial" panose="020B0604020202020204" pitchFamily="34" charset="0"/>
                <a:sym typeface="Roboto"/>
              </a:rPr>
              <a:t>(«</a:t>
            </a:r>
            <a:r>
              <a:rPr lang="uk-UA" sz="1600" i="1" dirty="0" err="1">
                <a:solidFill>
                  <a:schemeClr val="dk1"/>
                </a:solidFill>
                <a:latin typeface="Arial" panose="020B0604020202020204" pitchFamily="34" charset="0"/>
                <a:ea typeface="Roboto"/>
                <a:cs typeface="Arial" panose="020B0604020202020204" pitchFamily="34" charset="0"/>
                <a:sym typeface="Roboto"/>
              </a:rPr>
              <a:t>sabbatical</a:t>
            </a:r>
            <a:r>
              <a:rPr lang="uk-UA" sz="1600" i="1" dirty="0">
                <a:solidFill>
                  <a:schemeClr val="dk1"/>
                </a:solidFill>
                <a:latin typeface="Arial" panose="020B0604020202020204" pitchFamily="34" charset="0"/>
                <a:ea typeface="Roboto"/>
                <a:cs typeface="Arial" panose="020B0604020202020204" pitchFamily="34" charset="0"/>
                <a:sym typeface="Roboto"/>
              </a:rPr>
              <a:t> </a:t>
            </a:r>
            <a:r>
              <a:rPr lang="uk-UA" sz="1600" i="1" dirty="0" err="1">
                <a:solidFill>
                  <a:schemeClr val="dk1"/>
                </a:solidFill>
                <a:latin typeface="Arial" panose="020B0604020202020204" pitchFamily="34" charset="0"/>
                <a:ea typeface="Roboto"/>
                <a:cs typeface="Arial" panose="020B0604020202020204" pitchFamily="34" charset="0"/>
                <a:sym typeface="Roboto"/>
              </a:rPr>
              <a:t>officer</a:t>
            </a:r>
            <a:r>
              <a:rPr lang="uk-UA" sz="1600" i="1" dirty="0">
                <a:solidFill>
                  <a:schemeClr val="dk1"/>
                </a:solidFill>
                <a:latin typeface="Arial" panose="020B0604020202020204" pitchFamily="34" charset="0"/>
                <a:ea typeface="Roboto"/>
                <a:cs typeface="Arial" panose="020B0604020202020204" pitchFamily="34" charset="0"/>
                <a:sym typeface="Roboto"/>
              </a:rPr>
              <a:t>»), </a:t>
            </a:r>
            <a:r>
              <a:rPr lang="uk-UA" sz="1600" dirty="0">
                <a:solidFill>
                  <a:schemeClr val="dk1"/>
                </a:solidFill>
                <a:latin typeface="Arial" panose="020B0604020202020204" pitchFamily="34" charset="0"/>
                <a:ea typeface="Roboto"/>
                <a:cs typeface="Arial" panose="020B0604020202020204" pitchFamily="34" charset="0"/>
                <a:sym typeface="Roboto"/>
              </a:rPr>
              <a:t>обирається членами студентської ради. Він працює повний робочий день і отримує заробітну плату. Більшість </a:t>
            </a:r>
            <a:r>
              <a:rPr lang="uk-UA" sz="1600" dirty="0" err="1">
                <a:solidFill>
                  <a:schemeClr val="dk1"/>
                </a:solidFill>
                <a:latin typeface="Arial" panose="020B0604020202020204" pitchFamily="34" charset="0"/>
                <a:ea typeface="Roboto"/>
                <a:cs typeface="Arial" panose="020B0604020202020204" pitchFamily="34" charset="0"/>
                <a:sym typeface="Roboto"/>
              </a:rPr>
              <a:t>студрад</a:t>
            </a:r>
            <a:r>
              <a:rPr lang="uk-UA" sz="1600" dirty="0">
                <a:solidFill>
                  <a:schemeClr val="dk1"/>
                </a:solidFill>
                <a:latin typeface="Arial" panose="020B0604020202020204" pitchFamily="34" charset="0"/>
                <a:ea typeface="Roboto"/>
                <a:cs typeface="Arial" panose="020B0604020202020204" pitchFamily="34" charset="0"/>
                <a:sym typeface="Roboto"/>
              </a:rPr>
              <a:t> також мають керівників, які працюють повний та неповний робочий день і не отримують зарплату </a:t>
            </a:r>
            <a:r>
              <a:rPr lang="uk-UA" sz="1600" i="1" dirty="0">
                <a:solidFill>
                  <a:schemeClr val="dk1"/>
                </a:solidFill>
                <a:latin typeface="Arial" panose="020B0604020202020204" pitchFamily="34" charset="0"/>
                <a:ea typeface="Roboto"/>
                <a:cs typeface="Arial" panose="020B0604020202020204" pitchFamily="34" charset="0"/>
                <a:sym typeface="Roboto"/>
              </a:rPr>
              <a:t>(«</a:t>
            </a:r>
            <a:r>
              <a:rPr lang="uk-UA" sz="1600" i="1" dirty="0" err="1">
                <a:solidFill>
                  <a:schemeClr val="dk1"/>
                </a:solidFill>
                <a:latin typeface="Arial" panose="020B0604020202020204" pitchFamily="34" charset="0"/>
                <a:ea typeface="Roboto"/>
                <a:cs typeface="Arial" panose="020B0604020202020204" pitchFamily="34" charset="0"/>
                <a:sym typeface="Roboto"/>
              </a:rPr>
              <a:t>non-sabbatical</a:t>
            </a:r>
            <a:r>
              <a:rPr lang="uk-UA" sz="1600" i="1" dirty="0">
                <a:solidFill>
                  <a:schemeClr val="dk1"/>
                </a:solidFill>
                <a:latin typeface="Arial" panose="020B0604020202020204" pitchFamily="34" charset="0"/>
                <a:ea typeface="Roboto"/>
                <a:cs typeface="Arial" panose="020B0604020202020204" pitchFamily="34" charset="0"/>
                <a:sym typeface="Roboto"/>
              </a:rPr>
              <a:t> </a:t>
            </a:r>
            <a:r>
              <a:rPr lang="uk-UA" sz="1600" i="1" dirty="0" err="1">
                <a:solidFill>
                  <a:schemeClr val="dk1"/>
                </a:solidFill>
                <a:latin typeface="Arial" panose="020B0604020202020204" pitchFamily="34" charset="0"/>
                <a:ea typeface="Roboto"/>
                <a:cs typeface="Arial" panose="020B0604020202020204" pitchFamily="34" charset="0"/>
                <a:sym typeface="Roboto"/>
              </a:rPr>
              <a:t>officers</a:t>
            </a:r>
            <a:r>
              <a:rPr lang="uk-UA" sz="1600" dirty="0">
                <a:solidFill>
                  <a:schemeClr val="dk1"/>
                </a:solidFill>
                <a:latin typeface="Arial" panose="020B0604020202020204" pitchFamily="34" charset="0"/>
                <a:ea typeface="Roboto"/>
                <a:cs typeface="Arial" panose="020B0604020202020204" pitchFamily="34" charset="0"/>
                <a:sym typeface="Roboto"/>
              </a:rPr>
              <a:t>»).</a:t>
            </a:r>
            <a:endParaRPr sz="1600" dirty="0">
              <a:solidFill>
                <a:schemeClr val="dk1"/>
              </a:solidFill>
              <a:latin typeface="Arial" panose="020B0604020202020204" pitchFamily="34" charset="0"/>
              <a:ea typeface="Roboto"/>
              <a:cs typeface="Arial" panose="020B0604020202020204" pitchFamily="34" charset="0"/>
              <a:sym typeface="Roboto"/>
            </a:endParaRPr>
          </a:p>
        </p:txBody>
      </p:sp>
      <p:sp>
        <p:nvSpPr>
          <p:cNvPr id="264" name="Google Shape;264;p17"/>
          <p:cNvSpPr/>
          <p:nvPr/>
        </p:nvSpPr>
        <p:spPr>
          <a:xfrm>
            <a:off x="1045030" y="4829814"/>
            <a:ext cx="9708709" cy="92328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uk-UA" dirty="0">
                <a:solidFill>
                  <a:schemeClr val="dk1"/>
                </a:solidFill>
                <a:latin typeface="Arial" panose="020B0604020202020204" pitchFamily="34" charset="0"/>
                <a:ea typeface="Roboto"/>
                <a:cs typeface="Arial" panose="020B0604020202020204" pitchFamily="34" charset="0"/>
                <a:sym typeface="Roboto"/>
              </a:rPr>
              <a:t>Всі студентські ради вищих навчальних закладів мають </a:t>
            </a:r>
            <a:r>
              <a:rPr lang="uk-UA" i="1" dirty="0">
                <a:solidFill>
                  <a:schemeClr val="dk1"/>
                </a:solidFill>
                <a:latin typeface="Arial" panose="020B0604020202020204" pitchFamily="34" charset="0"/>
                <a:ea typeface="Roboto"/>
                <a:cs typeface="Arial" panose="020B0604020202020204" pitchFamily="34" charset="0"/>
                <a:sym typeface="Roboto"/>
              </a:rPr>
              <a:t>потужне фінансування</a:t>
            </a:r>
            <a:r>
              <a:rPr lang="uk-UA" dirty="0">
                <a:solidFill>
                  <a:schemeClr val="dk1"/>
                </a:solidFill>
                <a:latin typeface="Arial" panose="020B0604020202020204" pitchFamily="34" charset="0"/>
                <a:ea typeface="Roboto"/>
                <a:cs typeface="Arial" panose="020B0604020202020204" pitchFamily="34" charset="0"/>
                <a:sym typeface="Roboto"/>
              </a:rPr>
              <a:t>. </a:t>
            </a:r>
            <a:endParaRPr dirty="0">
              <a:solidFill>
                <a:schemeClr val="dk1"/>
              </a:solidFill>
              <a:latin typeface="Arial" panose="020B0604020202020204" pitchFamily="34" charset="0"/>
              <a:ea typeface="Roboto"/>
              <a:cs typeface="Arial" panose="020B0604020202020204" pitchFamily="34" charset="0"/>
              <a:sym typeface="Roboto"/>
            </a:endParaRPr>
          </a:p>
          <a:p>
            <a:pPr marL="0" marR="0" lvl="0" indent="0" algn="just" rtl="0">
              <a:spcBef>
                <a:spcPts val="0"/>
              </a:spcBef>
              <a:spcAft>
                <a:spcPts val="0"/>
              </a:spcAft>
              <a:buNone/>
            </a:pPr>
            <a:r>
              <a:rPr lang="uk-UA" dirty="0">
                <a:solidFill>
                  <a:schemeClr val="dk1"/>
                </a:solidFill>
                <a:latin typeface="Arial" panose="020B0604020202020204" pitchFamily="34" charset="0"/>
                <a:ea typeface="Roboto"/>
                <a:cs typeface="Arial" panose="020B0604020202020204" pitchFamily="34" charset="0"/>
                <a:sym typeface="Roboto"/>
              </a:rPr>
              <a:t>Вони отримують матеріальну підтримку від університетів, державних установ, спонсорів, а також мають прибутки від комерційної діяльності.</a:t>
            </a:r>
            <a:endParaRPr dirty="0">
              <a:latin typeface="Arial" panose="020B0604020202020204" pitchFamily="34" charset="0"/>
            </a:endParaRPr>
          </a:p>
        </p:txBody>
      </p:sp>
      <p:sp>
        <p:nvSpPr>
          <p:cNvPr id="10" name="Google Shape;246;p16">
            <a:extLst>
              <a:ext uri="{FF2B5EF4-FFF2-40B4-BE49-F238E27FC236}">
                <a16:creationId xmlns:a16="http://schemas.microsoft.com/office/drawing/2014/main" id="{35263BEC-DA02-476B-B63E-4FFAC50B81E4}"/>
              </a:ext>
            </a:extLst>
          </p:cNvPr>
          <p:cNvSpPr/>
          <p:nvPr/>
        </p:nvSpPr>
        <p:spPr>
          <a:xfrm>
            <a:off x="847116" y="120011"/>
            <a:ext cx="10299855" cy="923289"/>
          </a:xfrm>
          <a:prstGeom prst="rect">
            <a:avLst/>
          </a:prstGeom>
          <a:noFill/>
          <a:ln>
            <a:noFill/>
          </a:ln>
        </p:spPr>
        <p:txBody>
          <a:bodyPr spcFirstLastPara="1" wrap="square" lIns="91425" tIns="45700" rIns="91425" bIns="45700" anchor="t" anchorCtr="0">
            <a:spAutoFit/>
          </a:bodyPr>
          <a:lstStyle/>
          <a:p>
            <a:r>
              <a:rPr lang="uk-UA" sz="2400" i="1" dirty="0">
                <a:solidFill>
                  <a:schemeClr val="dk1"/>
                </a:solidFill>
                <a:latin typeface="Arial" panose="020B0604020202020204" pitchFamily="34" charset="0"/>
                <a:ea typeface="Roboto"/>
                <a:cs typeface="Arial" panose="020B0604020202020204" pitchFamily="34" charset="0"/>
                <a:sym typeface="Roboto"/>
              </a:rPr>
              <a:t> </a:t>
            </a:r>
            <a:r>
              <a:rPr lang="uk-UA" sz="2400" b="1" i="1" dirty="0">
                <a:solidFill>
                  <a:schemeClr val="lt1"/>
                </a:solidFill>
                <a:latin typeface="Arial" panose="020B0604020202020204" pitchFamily="34" charset="0"/>
                <a:ea typeface="Roboto"/>
                <a:cs typeface="Arial" panose="020B0604020202020204" pitchFamily="34" charset="0"/>
                <a:sym typeface="Roboto"/>
              </a:rPr>
              <a:t>Світовий досвід </a:t>
            </a:r>
            <a:endParaRPr lang="uk-UA" sz="2400" dirty="0">
              <a:latin typeface="Arial" panose="020B0604020202020204" pitchFamily="34" charset="0"/>
            </a:endParaRPr>
          </a:p>
          <a:p>
            <a:r>
              <a:rPr lang="uk-UA" sz="3000" b="1" dirty="0">
                <a:latin typeface="Arial" panose="020B0604020202020204" pitchFamily="34" charset="0"/>
                <a:ea typeface="Roboto"/>
                <a:cs typeface="Arial" panose="020B0604020202020204" pitchFamily="34" charset="0"/>
                <a:sym typeface="Roboto"/>
              </a:rPr>
              <a:t> Студентське самоврядування у </a:t>
            </a:r>
            <a:r>
              <a:rPr lang="uk-UA" sz="3000" b="1" dirty="0">
                <a:highlight>
                  <a:srgbClr val="B9D6D5"/>
                </a:highlight>
                <a:latin typeface="Arial" panose="020B0604020202020204" pitchFamily="34" charset="0"/>
                <a:ea typeface="Roboto"/>
                <a:cs typeface="Arial" panose="020B0604020202020204" pitchFamily="34" charset="0"/>
                <a:sym typeface="Roboto"/>
              </a:rPr>
              <a:t>Великій Британії</a:t>
            </a:r>
            <a:endParaRPr sz="3000" b="1" dirty="0">
              <a:highlight>
                <a:srgbClr val="B9D6D5"/>
              </a:highlight>
              <a:latin typeface="Arial" panose="020B0604020202020204" pitchFamily="34" charset="0"/>
              <a:ea typeface="Roboto"/>
              <a:cs typeface="Arial" panose="020B0604020202020204" pitchFamily="34" charset="0"/>
              <a:sym typeface="Roboto"/>
            </a:endParaRPr>
          </a:p>
        </p:txBody>
      </p:sp>
      <p:sp>
        <p:nvSpPr>
          <p:cNvPr id="11" name="Google Shape;161;p7">
            <a:extLst>
              <a:ext uri="{FF2B5EF4-FFF2-40B4-BE49-F238E27FC236}">
                <a16:creationId xmlns:a16="http://schemas.microsoft.com/office/drawing/2014/main" id="{1B17F6EF-ECC1-4F7E-A2A8-67FD83F6D6E7}"/>
              </a:ext>
            </a:extLst>
          </p:cNvPr>
          <p:cNvSpPr/>
          <p:nvPr/>
        </p:nvSpPr>
        <p:spPr>
          <a:xfrm>
            <a:off x="847115" y="4652349"/>
            <a:ext cx="10299855" cy="1302134"/>
          </a:xfrm>
          <a:prstGeom prst="rect">
            <a:avLst/>
          </a:prstGeom>
          <a:noFill/>
          <a:ln w="38100" cap="flat" cmpd="sng">
            <a:solidFill>
              <a:srgbClr val="B9D6D5"/>
            </a:solidFill>
            <a:prstDash val="solid"/>
            <a:miter lim="800000"/>
            <a:headEnd type="none" w="sm" len="sm"/>
            <a:tailEnd type="none" w="sm" len="sm"/>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4" name="Google Shape;94;p2"/>
          <p:cNvSpPr txBox="1"/>
          <p:nvPr/>
        </p:nvSpPr>
        <p:spPr>
          <a:xfrm>
            <a:off x="947056" y="387822"/>
            <a:ext cx="10101943"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000" b="1" dirty="0">
                <a:solidFill>
                  <a:schemeClr val="dk1"/>
                </a:solidFill>
                <a:latin typeface="Arial" panose="020B0604020202020204" pitchFamily="34" charset="0"/>
                <a:ea typeface="Roboto"/>
                <a:cs typeface="Arial" panose="020B0604020202020204" pitchFamily="34" charset="0"/>
                <a:sym typeface="Roboto"/>
              </a:rPr>
              <a:t>Студентство – рушійна сила суспільства: </a:t>
            </a:r>
            <a:r>
              <a:rPr lang="uk-UA" sz="3000" b="1" dirty="0">
                <a:solidFill>
                  <a:schemeClr val="dk1"/>
                </a:solidFill>
                <a:highlight>
                  <a:srgbClr val="B9D6D5"/>
                </a:highlight>
                <a:latin typeface="Arial" panose="020B0604020202020204" pitchFamily="34" charset="0"/>
                <a:ea typeface="Roboto"/>
                <a:cs typeface="Arial" panose="020B0604020202020204" pitchFamily="34" charset="0"/>
                <a:sym typeface="Roboto"/>
              </a:rPr>
              <a:t>Україна</a:t>
            </a:r>
            <a:endParaRPr sz="3000" b="1" dirty="0">
              <a:solidFill>
                <a:schemeClr val="dk1"/>
              </a:solidFill>
              <a:highlight>
                <a:srgbClr val="B9D6D5"/>
              </a:highlight>
              <a:latin typeface="Arial" panose="020B0604020202020204" pitchFamily="34" charset="0"/>
              <a:ea typeface="Roboto"/>
              <a:cs typeface="Arial" panose="020B0604020202020204" pitchFamily="34" charset="0"/>
              <a:sym typeface="Roboto"/>
            </a:endParaRPr>
          </a:p>
        </p:txBody>
      </p:sp>
      <p:sp>
        <p:nvSpPr>
          <p:cNvPr id="95" name="Google Shape;95;p2"/>
          <p:cNvSpPr/>
          <p:nvPr/>
        </p:nvSpPr>
        <p:spPr>
          <a:xfrm>
            <a:off x="5277369" y="1209885"/>
            <a:ext cx="6096000" cy="22467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b="1" dirty="0">
                <a:latin typeface="Arial" panose="020B0604020202020204" pitchFamily="34" charset="0"/>
                <a:ea typeface="Roboto"/>
                <a:cs typeface="Arial" panose="020B0604020202020204" pitchFamily="34" charset="0"/>
                <a:sym typeface="Roboto"/>
              </a:rPr>
              <a:t>Визначними історичними подіями в Україні, де брали непересічну участь студенти є</a:t>
            </a:r>
            <a:r>
              <a:rPr lang="uk-UA" sz="2000" dirty="0">
                <a:latin typeface="Arial" panose="020B0604020202020204" pitchFamily="34" charset="0"/>
                <a:ea typeface="Roboto"/>
                <a:cs typeface="Arial" panose="020B0604020202020204" pitchFamily="34" charset="0"/>
                <a:sym typeface="Roboto"/>
              </a:rPr>
              <a:t>:</a:t>
            </a:r>
          </a:p>
          <a:p>
            <a:pPr marL="0" marR="0" lvl="0" indent="0" algn="l" rtl="0">
              <a:spcBef>
                <a:spcPts val="0"/>
              </a:spcBef>
              <a:spcAft>
                <a:spcPts val="0"/>
              </a:spcAft>
              <a:buNone/>
            </a:pPr>
            <a:r>
              <a:rPr lang="uk-UA" sz="2000" dirty="0">
                <a:latin typeface="Arial" panose="020B0604020202020204" pitchFamily="34" charset="0"/>
                <a:ea typeface="Roboto"/>
                <a:cs typeface="Arial" panose="020B0604020202020204" pitchFamily="34" charset="0"/>
                <a:sym typeface="Roboto"/>
              </a:rPr>
              <a:t> </a:t>
            </a:r>
            <a:endParaRPr dirty="0">
              <a:latin typeface="Arial" panose="020B0604020202020204" pitchFamily="34" charset="0"/>
            </a:endParaRPr>
          </a:p>
          <a:p>
            <a:pPr marL="342900" marR="0" lvl="0" indent="-342900" algn="l" rtl="0">
              <a:spcBef>
                <a:spcPts val="0"/>
              </a:spcBef>
              <a:spcAft>
                <a:spcPts val="0"/>
              </a:spcAft>
              <a:buClr>
                <a:srgbClr val="B9D6D5"/>
              </a:buClr>
              <a:buFont typeface="Wingdings" panose="05000000000000000000" pitchFamily="2" charset="2"/>
              <a:buChar char="l"/>
            </a:pPr>
            <a:r>
              <a:rPr lang="uk-UA" sz="2000" dirty="0">
                <a:solidFill>
                  <a:schemeClr val="dk1"/>
                </a:solidFill>
                <a:latin typeface="Arial" panose="020B0604020202020204" pitchFamily="34" charset="0"/>
                <a:ea typeface="Roboto"/>
                <a:cs typeface="Arial" panose="020B0604020202020204" pitchFamily="34" charset="0"/>
                <a:sym typeface="Roboto"/>
              </a:rPr>
              <a:t> Бій під Крутами (</a:t>
            </a:r>
            <a:r>
              <a:rPr lang="uk-UA" sz="2000" b="1" dirty="0">
                <a:solidFill>
                  <a:schemeClr val="dk1"/>
                </a:solidFill>
                <a:latin typeface="Arial" panose="020B0604020202020204" pitchFamily="34" charset="0"/>
                <a:ea typeface="Roboto"/>
                <a:cs typeface="Arial" panose="020B0604020202020204" pitchFamily="34" charset="0"/>
                <a:sym typeface="Roboto"/>
              </a:rPr>
              <a:t>1918</a:t>
            </a:r>
            <a:r>
              <a:rPr lang="uk-UA" sz="2000" dirty="0">
                <a:solidFill>
                  <a:schemeClr val="dk1"/>
                </a:solidFill>
                <a:latin typeface="Arial" panose="020B0604020202020204" pitchFamily="34" charset="0"/>
                <a:ea typeface="Roboto"/>
                <a:cs typeface="Arial" panose="020B0604020202020204" pitchFamily="34" charset="0"/>
                <a:sym typeface="Roboto"/>
              </a:rPr>
              <a:t>)</a:t>
            </a:r>
            <a:endParaRPr dirty="0">
              <a:latin typeface="Arial" panose="020B0604020202020204" pitchFamily="34" charset="0"/>
            </a:endParaRPr>
          </a:p>
          <a:p>
            <a:pPr marL="342900" marR="0" lvl="0" indent="-342900" algn="l" rtl="0">
              <a:spcBef>
                <a:spcPts val="0"/>
              </a:spcBef>
              <a:spcAft>
                <a:spcPts val="0"/>
              </a:spcAft>
              <a:buClr>
                <a:srgbClr val="B9D6D5"/>
              </a:buClr>
              <a:buFont typeface="Wingdings" panose="05000000000000000000" pitchFamily="2" charset="2"/>
              <a:buChar char="l"/>
            </a:pPr>
            <a:r>
              <a:rPr lang="uk-UA" sz="2000" dirty="0">
                <a:solidFill>
                  <a:schemeClr val="dk1"/>
                </a:solidFill>
                <a:latin typeface="Arial" panose="020B0604020202020204" pitchFamily="34" charset="0"/>
                <a:ea typeface="Roboto"/>
                <a:cs typeface="Arial" panose="020B0604020202020204" pitchFamily="34" charset="0"/>
                <a:sym typeface="Roboto"/>
              </a:rPr>
              <a:t> Революція на граніті (</a:t>
            </a:r>
            <a:r>
              <a:rPr lang="uk-UA" sz="2000" b="1" dirty="0">
                <a:solidFill>
                  <a:schemeClr val="dk1"/>
                </a:solidFill>
                <a:latin typeface="Arial" panose="020B0604020202020204" pitchFamily="34" charset="0"/>
                <a:ea typeface="Roboto"/>
                <a:cs typeface="Arial" panose="020B0604020202020204" pitchFamily="34" charset="0"/>
                <a:sym typeface="Roboto"/>
              </a:rPr>
              <a:t>1990</a:t>
            </a:r>
            <a:r>
              <a:rPr lang="uk-UA" sz="2000" dirty="0">
                <a:solidFill>
                  <a:schemeClr val="dk1"/>
                </a:solidFill>
                <a:latin typeface="Arial" panose="020B0604020202020204" pitchFamily="34" charset="0"/>
                <a:ea typeface="Roboto"/>
                <a:cs typeface="Arial" panose="020B0604020202020204" pitchFamily="34" charset="0"/>
                <a:sym typeface="Roboto"/>
              </a:rPr>
              <a:t>)</a:t>
            </a:r>
            <a:endParaRPr dirty="0">
              <a:latin typeface="Arial" panose="020B0604020202020204" pitchFamily="34" charset="0"/>
            </a:endParaRPr>
          </a:p>
          <a:p>
            <a:pPr marL="342900" marR="0" lvl="0" indent="-342900" algn="l" rtl="0">
              <a:spcBef>
                <a:spcPts val="0"/>
              </a:spcBef>
              <a:spcAft>
                <a:spcPts val="0"/>
              </a:spcAft>
              <a:buClr>
                <a:srgbClr val="B9D6D5"/>
              </a:buClr>
              <a:buFont typeface="Wingdings" panose="05000000000000000000" pitchFamily="2" charset="2"/>
              <a:buChar char="l"/>
            </a:pPr>
            <a:r>
              <a:rPr lang="uk-UA" sz="2000" dirty="0">
                <a:solidFill>
                  <a:schemeClr val="dk1"/>
                </a:solidFill>
                <a:latin typeface="Arial" panose="020B0604020202020204" pitchFamily="34" charset="0"/>
                <a:ea typeface="Roboto"/>
                <a:cs typeface="Arial" panose="020B0604020202020204" pitchFamily="34" charset="0"/>
                <a:sym typeface="Roboto"/>
              </a:rPr>
              <a:t> Помаранчева Революція (</a:t>
            </a:r>
            <a:r>
              <a:rPr lang="uk-UA" sz="2000" b="1" dirty="0">
                <a:solidFill>
                  <a:schemeClr val="dk1"/>
                </a:solidFill>
                <a:latin typeface="Arial" panose="020B0604020202020204" pitchFamily="34" charset="0"/>
                <a:ea typeface="Roboto"/>
                <a:cs typeface="Arial" panose="020B0604020202020204" pitchFamily="34" charset="0"/>
                <a:sym typeface="Roboto"/>
              </a:rPr>
              <a:t>2004</a:t>
            </a:r>
            <a:r>
              <a:rPr lang="uk-UA" sz="2000" dirty="0">
                <a:solidFill>
                  <a:schemeClr val="dk1"/>
                </a:solidFill>
                <a:latin typeface="Arial" panose="020B0604020202020204" pitchFamily="34" charset="0"/>
                <a:ea typeface="Roboto"/>
                <a:cs typeface="Arial" panose="020B0604020202020204" pitchFamily="34" charset="0"/>
                <a:sym typeface="Roboto"/>
              </a:rPr>
              <a:t>)</a:t>
            </a:r>
            <a:endParaRPr dirty="0">
              <a:latin typeface="Arial" panose="020B0604020202020204" pitchFamily="34" charset="0"/>
            </a:endParaRPr>
          </a:p>
          <a:p>
            <a:pPr marL="342900" marR="0" lvl="0" indent="-342900" algn="l" rtl="0">
              <a:spcBef>
                <a:spcPts val="0"/>
              </a:spcBef>
              <a:spcAft>
                <a:spcPts val="0"/>
              </a:spcAft>
              <a:buClr>
                <a:srgbClr val="B9D6D5"/>
              </a:buClr>
              <a:buFont typeface="Wingdings" panose="05000000000000000000" pitchFamily="2" charset="2"/>
              <a:buChar char="l"/>
            </a:pPr>
            <a:r>
              <a:rPr lang="uk-UA" sz="2000" dirty="0">
                <a:solidFill>
                  <a:schemeClr val="dk1"/>
                </a:solidFill>
                <a:latin typeface="Arial" panose="020B0604020202020204" pitchFamily="34" charset="0"/>
                <a:ea typeface="Roboto"/>
                <a:cs typeface="Arial" panose="020B0604020202020204" pitchFamily="34" charset="0"/>
                <a:sym typeface="Roboto"/>
              </a:rPr>
              <a:t> Революція Гідності (</a:t>
            </a:r>
            <a:r>
              <a:rPr lang="uk-UA" sz="2000" b="1" dirty="0">
                <a:solidFill>
                  <a:schemeClr val="dk1"/>
                </a:solidFill>
                <a:latin typeface="Arial" panose="020B0604020202020204" pitchFamily="34" charset="0"/>
                <a:ea typeface="Roboto"/>
                <a:cs typeface="Arial" panose="020B0604020202020204" pitchFamily="34" charset="0"/>
                <a:sym typeface="Roboto"/>
              </a:rPr>
              <a:t>2013-2014</a:t>
            </a:r>
            <a:r>
              <a:rPr lang="uk-UA" sz="2000" dirty="0">
                <a:solidFill>
                  <a:schemeClr val="dk1"/>
                </a:solidFill>
                <a:latin typeface="Arial" panose="020B0604020202020204" pitchFamily="34" charset="0"/>
                <a:ea typeface="Roboto"/>
                <a:cs typeface="Arial" panose="020B0604020202020204" pitchFamily="34" charset="0"/>
                <a:sym typeface="Roboto"/>
              </a:rPr>
              <a:t>)</a:t>
            </a:r>
            <a:endParaRPr sz="2000" dirty="0">
              <a:solidFill>
                <a:schemeClr val="dk1"/>
              </a:solidFill>
              <a:latin typeface="Arial" panose="020B0604020202020204" pitchFamily="34" charset="0"/>
              <a:ea typeface="Roboto"/>
              <a:cs typeface="Arial" panose="020B0604020202020204" pitchFamily="34" charset="0"/>
              <a:sym typeface="Roboto"/>
            </a:endParaRPr>
          </a:p>
        </p:txBody>
      </p:sp>
      <p:pic>
        <p:nvPicPr>
          <p:cNvPr id="96" name="Google Shape;96;p2"/>
          <p:cNvPicPr preferRelativeResize="0"/>
          <p:nvPr/>
        </p:nvPicPr>
        <p:blipFill rotWithShape="1">
          <a:blip r:embed="rId3">
            <a:alphaModFix/>
          </a:blip>
          <a:srcRect/>
          <a:stretch/>
        </p:blipFill>
        <p:spPr>
          <a:xfrm>
            <a:off x="1046917" y="1287340"/>
            <a:ext cx="3612169" cy="2026456"/>
          </a:xfrm>
          <a:prstGeom prst="rect">
            <a:avLst/>
          </a:prstGeom>
          <a:noFill/>
          <a:ln>
            <a:noFill/>
          </a:ln>
        </p:spPr>
      </p:pic>
      <p:sp>
        <p:nvSpPr>
          <p:cNvPr id="97" name="Google Shape;97;p2"/>
          <p:cNvSpPr txBox="1"/>
          <p:nvPr/>
        </p:nvSpPr>
        <p:spPr>
          <a:xfrm>
            <a:off x="947056" y="3456614"/>
            <a:ext cx="206733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400" i="1" dirty="0">
                <a:solidFill>
                  <a:schemeClr val="dk1"/>
                </a:solidFill>
                <a:latin typeface="Arial" panose="020B0604020202020204" pitchFamily="34" charset="0"/>
                <a:ea typeface="Roboto"/>
                <a:cs typeface="Arial" panose="020B0604020202020204" pitchFamily="34" charset="0"/>
                <a:sym typeface="Roboto"/>
              </a:rPr>
              <a:t>«Бої під </a:t>
            </a:r>
            <a:r>
              <a:rPr lang="uk-UA" sz="1400" i="1" dirty="0" err="1">
                <a:solidFill>
                  <a:schemeClr val="dk1"/>
                </a:solidFill>
                <a:latin typeface="Arial" panose="020B0604020202020204" pitchFamily="34" charset="0"/>
                <a:ea typeface="Roboto"/>
                <a:cs typeface="Arial" panose="020B0604020202020204" pitchFamily="34" charset="0"/>
                <a:sym typeface="Roboto"/>
              </a:rPr>
              <a:t>крутами</a:t>
            </a:r>
            <a:r>
              <a:rPr lang="uk-UA" sz="1400" i="1" dirty="0">
                <a:solidFill>
                  <a:schemeClr val="dk1"/>
                </a:solidFill>
                <a:latin typeface="Arial" panose="020B0604020202020204" pitchFamily="34" charset="0"/>
                <a:ea typeface="Roboto"/>
                <a:cs typeface="Arial" panose="020B0604020202020204" pitchFamily="34" charset="0"/>
                <a:sym typeface="Roboto"/>
              </a:rPr>
              <a:t>»</a:t>
            </a:r>
            <a:endParaRPr sz="1400" i="1" dirty="0">
              <a:solidFill>
                <a:schemeClr val="dk1"/>
              </a:solidFill>
              <a:latin typeface="Arial" panose="020B0604020202020204" pitchFamily="34" charset="0"/>
              <a:ea typeface="Roboto"/>
              <a:cs typeface="Arial" panose="020B0604020202020204" pitchFamily="34" charset="0"/>
              <a:sym typeface="Roboto"/>
            </a:endParaRPr>
          </a:p>
        </p:txBody>
      </p:sp>
      <p:pic>
        <p:nvPicPr>
          <p:cNvPr id="98" name="Google Shape;98;p2"/>
          <p:cNvPicPr preferRelativeResize="0"/>
          <p:nvPr/>
        </p:nvPicPr>
        <p:blipFill rotWithShape="1">
          <a:blip r:embed="rId4">
            <a:alphaModFix/>
          </a:blip>
          <a:srcRect/>
          <a:stretch/>
        </p:blipFill>
        <p:spPr>
          <a:xfrm>
            <a:off x="9187542" y="3657550"/>
            <a:ext cx="1959155" cy="1949943"/>
          </a:xfrm>
          <a:prstGeom prst="rect">
            <a:avLst/>
          </a:prstGeom>
          <a:noFill/>
          <a:ln>
            <a:noFill/>
          </a:ln>
        </p:spPr>
      </p:pic>
      <p:pic>
        <p:nvPicPr>
          <p:cNvPr id="99" name="Google Shape;99;p2"/>
          <p:cNvPicPr preferRelativeResize="0"/>
          <p:nvPr/>
        </p:nvPicPr>
        <p:blipFill rotWithShape="1">
          <a:blip r:embed="rId5">
            <a:alphaModFix/>
          </a:blip>
          <a:srcRect/>
          <a:stretch/>
        </p:blipFill>
        <p:spPr>
          <a:xfrm>
            <a:off x="5391898" y="3657550"/>
            <a:ext cx="3107642" cy="1949489"/>
          </a:xfrm>
          <a:prstGeom prst="rect">
            <a:avLst/>
          </a:prstGeom>
          <a:noFill/>
          <a:ln>
            <a:noFill/>
          </a:ln>
        </p:spPr>
      </p:pic>
      <p:sp>
        <p:nvSpPr>
          <p:cNvPr id="100" name="Google Shape;100;p2"/>
          <p:cNvSpPr/>
          <p:nvPr/>
        </p:nvSpPr>
        <p:spPr>
          <a:xfrm>
            <a:off x="3196133" y="5340338"/>
            <a:ext cx="217367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uk-UA" sz="1400" i="1" dirty="0">
                <a:solidFill>
                  <a:schemeClr val="dk1"/>
                </a:solidFill>
                <a:latin typeface="Arial" panose="020B0604020202020204" pitchFamily="34" charset="0"/>
                <a:ea typeface="Roboto"/>
                <a:cs typeface="Arial" panose="020B0604020202020204" pitchFamily="34" charset="0"/>
                <a:sym typeface="Roboto"/>
              </a:rPr>
              <a:t>«Революція на граніті»</a:t>
            </a:r>
            <a:endParaRPr sz="1400" i="1" dirty="0">
              <a:solidFill>
                <a:schemeClr val="dk1"/>
              </a:solidFill>
              <a:latin typeface="Arial" panose="020B0604020202020204" pitchFamily="34" charset="0"/>
              <a:ea typeface="Roboto"/>
              <a:cs typeface="Arial" panose="020B0604020202020204" pitchFamily="34" charset="0"/>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2" name="Google Shape;272;p18"/>
          <p:cNvSpPr/>
          <p:nvPr/>
        </p:nvSpPr>
        <p:spPr>
          <a:xfrm>
            <a:off x="924342" y="1797000"/>
            <a:ext cx="10222629"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b="1" dirty="0">
                <a:solidFill>
                  <a:schemeClr val="dk1"/>
                </a:solidFill>
                <a:latin typeface="Arial" panose="020B0604020202020204" pitchFamily="34" charset="0"/>
                <a:ea typeface="Roboto"/>
                <a:cs typeface="Arial" panose="020B0604020202020204" pitchFamily="34" charset="0"/>
                <a:sym typeface="Roboto"/>
              </a:rPr>
              <a:t>Структура ОСС </a:t>
            </a:r>
            <a:r>
              <a:rPr lang="uk-UA" dirty="0">
                <a:solidFill>
                  <a:schemeClr val="dk1"/>
                </a:solidFill>
                <a:latin typeface="Arial" panose="020B0604020202020204" pitchFamily="34" charset="0"/>
                <a:ea typeface="Roboto"/>
                <a:cs typeface="Arial" panose="020B0604020202020204" pitchFamily="34" charset="0"/>
                <a:sym typeface="Roboto"/>
              </a:rPr>
              <a:t>(Орган студентського самоврядування) у вищих навчальних закладах Латвії різна. </a:t>
            </a:r>
            <a:r>
              <a:rPr lang="uk-UA" i="1" dirty="0">
                <a:solidFill>
                  <a:schemeClr val="dk1"/>
                </a:solidFill>
                <a:latin typeface="Arial" panose="020B0604020202020204" pitchFamily="34" charset="0"/>
                <a:ea typeface="Roboto"/>
                <a:cs typeface="Arial" panose="020B0604020202020204" pitchFamily="34" charset="0"/>
                <a:sym typeface="Roboto"/>
              </a:rPr>
              <a:t>Це пов’язано з різним розміром ВНЗ.</a:t>
            </a:r>
          </a:p>
          <a:p>
            <a:pPr marL="0" marR="0" lvl="0" indent="0" algn="l" rtl="0">
              <a:spcBef>
                <a:spcPts val="0"/>
              </a:spcBef>
              <a:spcAft>
                <a:spcPts val="0"/>
              </a:spcAft>
              <a:buNone/>
            </a:pPr>
            <a:r>
              <a:rPr lang="uk-UA" i="1" dirty="0">
                <a:solidFill>
                  <a:schemeClr val="dk1"/>
                </a:solidFill>
                <a:latin typeface="Arial" panose="020B0604020202020204" pitchFamily="34" charset="0"/>
                <a:ea typeface="Roboto"/>
                <a:cs typeface="Arial" panose="020B0604020202020204" pitchFamily="34" charset="0"/>
                <a:sym typeface="Roboto"/>
              </a:rPr>
              <a:t> </a:t>
            </a:r>
            <a:endParaRPr dirty="0">
              <a:latin typeface="Arial" panose="020B0604020202020204" pitchFamily="34" charset="0"/>
            </a:endParaRPr>
          </a:p>
          <a:p>
            <a:pPr marL="0" marR="0" lvl="0" indent="0" algn="l" rtl="0">
              <a:spcBef>
                <a:spcPts val="0"/>
              </a:spcBef>
              <a:spcAft>
                <a:spcPts val="0"/>
              </a:spcAft>
              <a:buNone/>
            </a:pPr>
            <a:r>
              <a:rPr lang="uk-UA" b="1" dirty="0">
                <a:solidFill>
                  <a:schemeClr val="dk1"/>
                </a:solidFill>
                <a:latin typeface="Arial" panose="020B0604020202020204" pitchFamily="34" charset="0"/>
                <a:ea typeface="Roboto"/>
                <a:cs typeface="Arial" panose="020B0604020202020204" pitchFamily="34" charset="0"/>
                <a:sym typeface="Roboto"/>
              </a:rPr>
              <a:t>Наприклад</a:t>
            </a:r>
            <a:r>
              <a:rPr lang="uk-UA" dirty="0">
                <a:solidFill>
                  <a:schemeClr val="dk1"/>
                </a:solidFill>
                <a:latin typeface="Arial" panose="020B0604020202020204" pitchFamily="34" charset="0"/>
                <a:ea typeface="Roboto"/>
                <a:cs typeface="Arial" panose="020B0604020202020204" pitchFamily="34" charset="0"/>
                <a:sym typeface="Roboto"/>
              </a:rPr>
              <a:t>, у Латвійському університеті вибори відбуваються прямим голосуванням всіх студентів за партійною системою. Голосуючи за партію (тобто її список), студенти можуть додатково голосувати за людей, що внесені в список партії (ставлячи кожному кандидату зі списку «+» або «–»). </a:t>
            </a:r>
            <a:r>
              <a:rPr lang="uk-UA" i="1" dirty="0">
                <a:solidFill>
                  <a:schemeClr val="dk1"/>
                </a:solidFill>
                <a:latin typeface="Arial" panose="020B0604020202020204" pitchFamily="34" charset="0"/>
                <a:ea typeface="Roboto"/>
                <a:cs typeface="Arial" panose="020B0604020202020204" pitchFamily="34" charset="0"/>
                <a:sym typeface="Roboto"/>
              </a:rPr>
              <a:t>Тим самим виборці визначають порядок людей у списку.</a:t>
            </a:r>
            <a:endParaRPr i="1" dirty="0">
              <a:solidFill>
                <a:schemeClr val="dk1"/>
              </a:solidFill>
              <a:latin typeface="Arial" panose="020B0604020202020204" pitchFamily="34" charset="0"/>
              <a:ea typeface="Roboto"/>
              <a:cs typeface="Arial" panose="020B0604020202020204" pitchFamily="34" charset="0"/>
              <a:sym typeface="Roboto"/>
            </a:endParaRPr>
          </a:p>
        </p:txBody>
      </p:sp>
      <p:sp>
        <p:nvSpPr>
          <p:cNvPr id="273" name="Google Shape;273;p18"/>
          <p:cNvSpPr/>
          <p:nvPr/>
        </p:nvSpPr>
        <p:spPr>
          <a:xfrm>
            <a:off x="984685" y="4422418"/>
            <a:ext cx="8507658"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i="1" dirty="0">
                <a:solidFill>
                  <a:schemeClr val="dk1"/>
                </a:solidFill>
                <a:latin typeface="Arial" panose="020B0604020202020204" pitchFamily="34" charset="0"/>
                <a:ea typeface="Roboto"/>
                <a:cs typeface="Arial" panose="020B0604020202020204" pitchFamily="34" charset="0"/>
                <a:sym typeface="Roboto"/>
              </a:rPr>
              <a:t>Адміністрація ВНЗ перераховує на діяльність ОСС кошти.</a:t>
            </a:r>
          </a:p>
          <a:p>
            <a:pPr marL="0" marR="0" lvl="0" indent="0" algn="l" rtl="0">
              <a:spcBef>
                <a:spcPts val="0"/>
              </a:spcBef>
              <a:spcAft>
                <a:spcPts val="0"/>
              </a:spcAft>
              <a:buNone/>
            </a:pPr>
            <a:r>
              <a:rPr lang="uk-UA" b="1" dirty="0">
                <a:solidFill>
                  <a:schemeClr val="dk1"/>
                </a:solidFill>
                <a:latin typeface="Arial" panose="020B0604020202020204" pitchFamily="34" charset="0"/>
                <a:ea typeface="Roboto"/>
                <a:cs typeface="Arial" panose="020B0604020202020204" pitchFamily="34" charset="0"/>
                <a:sym typeface="Roboto"/>
              </a:rPr>
              <a:t>Наприклад</a:t>
            </a:r>
            <a:r>
              <a:rPr lang="uk-UA" dirty="0">
                <a:solidFill>
                  <a:schemeClr val="dk1"/>
                </a:solidFill>
                <a:latin typeface="Arial" panose="020B0604020202020204" pitchFamily="34" charset="0"/>
                <a:ea typeface="Roboto"/>
                <a:cs typeface="Arial" panose="020B0604020202020204" pitchFamily="34" charset="0"/>
                <a:sym typeface="Roboto"/>
              </a:rPr>
              <a:t>, для Латвійського університету ця сума складає </a:t>
            </a:r>
            <a:r>
              <a:rPr lang="uk-UA" i="1" dirty="0">
                <a:solidFill>
                  <a:schemeClr val="dk1"/>
                </a:solidFill>
                <a:latin typeface="Arial" panose="020B0604020202020204" pitchFamily="34" charset="0"/>
                <a:ea typeface="Roboto"/>
                <a:cs typeface="Arial" panose="020B0604020202020204" pitchFamily="34" charset="0"/>
                <a:sym typeface="Roboto"/>
              </a:rPr>
              <a:t>80 000 $ на рік</a:t>
            </a:r>
            <a:r>
              <a:rPr lang="uk-UA" dirty="0">
                <a:solidFill>
                  <a:schemeClr val="dk1"/>
                </a:solidFill>
                <a:latin typeface="Arial" panose="020B0604020202020204" pitchFamily="34" charset="0"/>
                <a:ea typeface="Roboto"/>
                <a:cs typeface="Arial" panose="020B0604020202020204" pitchFamily="34" charset="0"/>
                <a:sym typeface="Roboto"/>
              </a:rPr>
              <a:t>.</a:t>
            </a:r>
            <a:br>
              <a:rPr lang="uk-UA" dirty="0">
                <a:solidFill>
                  <a:schemeClr val="dk1"/>
                </a:solidFill>
                <a:latin typeface="Arial" panose="020B0604020202020204" pitchFamily="34" charset="0"/>
                <a:ea typeface="Roboto"/>
                <a:cs typeface="Arial" panose="020B0604020202020204" pitchFamily="34" charset="0"/>
                <a:sym typeface="Roboto"/>
              </a:rPr>
            </a:br>
            <a:r>
              <a:rPr lang="uk-UA" dirty="0">
                <a:solidFill>
                  <a:schemeClr val="dk1"/>
                </a:solidFill>
                <a:latin typeface="Arial" panose="020B0604020202020204" pitchFamily="34" charset="0"/>
                <a:ea typeface="Roboto"/>
                <a:cs typeface="Arial" panose="020B0604020202020204" pitchFamily="34" charset="0"/>
                <a:sym typeface="Roboto"/>
              </a:rPr>
              <a:t>А бюджет ОСС факультету складає </a:t>
            </a:r>
            <a:r>
              <a:rPr lang="uk-UA" i="1" dirty="0">
                <a:solidFill>
                  <a:schemeClr val="dk1"/>
                </a:solidFill>
                <a:latin typeface="Arial" panose="020B0604020202020204" pitchFamily="34" charset="0"/>
                <a:ea typeface="Roboto"/>
                <a:cs typeface="Arial" panose="020B0604020202020204" pitchFamily="34" charset="0"/>
                <a:sym typeface="Roboto"/>
              </a:rPr>
              <a:t>3000-7000 $.</a:t>
            </a:r>
            <a:endParaRPr i="1" dirty="0">
              <a:solidFill>
                <a:schemeClr val="dk1"/>
              </a:solidFill>
              <a:latin typeface="Arial" panose="020B0604020202020204" pitchFamily="34" charset="0"/>
              <a:ea typeface="Roboto"/>
              <a:cs typeface="Arial" panose="020B0604020202020204" pitchFamily="34" charset="0"/>
              <a:sym typeface="Roboto"/>
            </a:endParaRPr>
          </a:p>
        </p:txBody>
      </p:sp>
      <p:sp>
        <p:nvSpPr>
          <p:cNvPr id="11" name="Google Shape;246;p16">
            <a:extLst>
              <a:ext uri="{FF2B5EF4-FFF2-40B4-BE49-F238E27FC236}">
                <a16:creationId xmlns:a16="http://schemas.microsoft.com/office/drawing/2014/main" id="{10B71D8A-7060-48B5-9ADD-5B99FE671C52}"/>
              </a:ext>
            </a:extLst>
          </p:cNvPr>
          <p:cNvSpPr/>
          <p:nvPr/>
        </p:nvSpPr>
        <p:spPr>
          <a:xfrm>
            <a:off x="847116" y="120011"/>
            <a:ext cx="10299855" cy="1415732"/>
          </a:xfrm>
          <a:prstGeom prst="rect">
            <a:avLst/>
          </a:prstGeom>
          <a:noFill/>
          <a:ln>
            <a:noFill/>
          </a:ln>
        </p:spPr>
        <p:txBody>
          <a:bodyPr spcFirstLastPara="1" wrap="square" lIns="91425" tIns="45700" rIns="91425" bIns="45700" anchor="t" anchorCtr="0">
            <a:spAutoFit/>
          </a:bodyPr>
          <a:lstStyle/>
          <a:p>
            <a:r>
              <a:rPr lang="uk-UA" sz="2400" i="1" dirty="0">
                <a:solidFill>
                  <a:schemeClr val="dk1"/>
                </a:solidFill>
                <a:latin typeface="Arial" panose="020B0604020202020204" pitchFamily="34" charset="0"/>
                <a:ea typeface="Roboto"/>
                <a:cs typeface="Arial" panose="020B0604020202020204" pitchFamily="34" charset="0"/>
                <a:sym typeface="Roboto"/>
              </a:rPr>
              <a:t> </a:t>
            </a:r>
            <a:r>
              <a:rPr lang="uk-UA" sz="2400" b="1" i="1" dirty="0">
                <a:solidFill>
                  <a:schemeClr val="lt1"/>
                </a:solidFill>
                <a:latin typeface="Arial" panose="020B0604020202020204" pitchFamily="34" charset="0"/>
                <a:ea typeface="Roboto"/>
                <a:cs typeface="Arial" panose="020B0604020202020204" pitchFamily="34" charset="0"/>
                <a:sym typeface="Roboto"/>
              </a:rPr>
              <a:t>Світовий досвід </a:t>
            </a:r>
            <a:endParaRPr lang="uk-UA" sz="2400" dirty="0">
              <a:latin typeface="Arial" panose="020B0604020202020204" pitchFamily="34" charset="0"/>
            </a:endParaRPr>
          </a:p>
          <a:p>
            <a:r>
              <a:rPr lang="uk-UA" sz="3000" b="1" dirty="0">
                <a:latin typeface="Arial" panose="020B0604020202020204" pitchFamily="34" charset="0"/>
                <a:ea typeface="Roboto"/>
                <a:cs typeface="Arial" panose="020B0604020202020204" pitchFamily="34" charset="0"/>
                <a:sym typeface="Roboto"/>
              </a:rPr>
              <a:t> Студентське самоврядування у </a:t>
            </a:r>
            <a:r>
              <a:rPr lang="uk-UA" sz="3200" b="1" dirty="0">
                <a:solidFill>
                  <a:schemeClr val="dk1"/>
                </a:solidFill>
                <a:highlight>
                  <a:srgbClr val="B9D6D5"/>
                </a:highlight>
                <a:latin typeface="Arial" panose="020B0604020202020204" pitchFamily="34" charset="0"/>
                <a:ea typeface="Roboto"/>
                <a:cs typeface="Arial" panose="020B0604020202020204" pitchFamily="34" charset="0"/>
                <a:sym typeface="Roboto"/>
              </a:rPr>
              <a:t>Латвії</a:t>
            </a:r>
            <a:endParaRPr lang="uk-UA" sz="3200" dirty="0">
              <a:highlight>
                <a:srgbClr val="B9D6D5"/>
              </a:highlight>
              <a:latin typeface="Arial" panose="020B0604020202020204" pitchFamily="34" charset="0"/>
            </a:endParaRPr>
          </a:p>
          <a:p>
            <a:endParaRPr sz="3000" b="1" dirty="0">
              <a:highlight>
                <a:srgbClr val="B9D6D5"/>
              </a:highlight>
              <a:latin typeface="Arial" panose="020B0604020202020204" pitchFamily="34" charset="0"/>
              <a:ea typeface="Roboto"/>
              <a:cs typeface="Arial" panose="020B0604020202020204" pitchFamily="34" charset="0"/>
              <a:sym typeface="Roboto"/>
            </a:endParaRPr>
          </a:p>
        </p:txBody>
      </p:sp>
      <p:pic>
        <p:nvPicPr>
          <p:cNvPr id="5" name="Графіка 4">
            <a:extLst>
              <a:ext uri="{FF2B5EF4-FFF2-40B4-BE49-F238E27FC236}">
                <a16:creationId xmlns:a16="http://schemas.microsoft.com/office/drawing/2014/main" id="{1F59861B-DF0B-48CE-8934-0167D61BA4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6576" y="4133906"/>
            <a:ext cx="10299855" cy="147424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4" name="Google Shape;274;p18"/>
          <p:cNvSpPr/>
          <p:nvPr/>
        </p:nvSpPr>
        <p:spPr>
          <a:xfrm>
            <a:off x="847116" y="1535743"/>
            <a:ext cx="10172937" cy="18466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b="1" i="1" dirty="0">
                <a:solidFill>
                  <a:schemeClr val="dk1"/>
                </a:solidFill>
                <a:latin typeface="Arial" panose="020B0604020202020204" pitchFamily="34" charset="0"/>
                <a:ea typeface="Roboto"/>
                <a:cs typeface="Arial" panose="020B0604020202020204" pitchFamily="34" charset="0"/>
                <a:sym typeface="Roboto"/>
              </a:rPr>
              <a:t>Серед повноважень ОСС є наступні:</a:t>
            </a:r>
            <a:endParaRPr sz="2000" dirty="0">
              <a:latin typeface="Arial" panose="020B0604020202020204" pitchFamily="34" charset="0"/>
            </a:endParaRPr>
          </a:p>
          <a:p>
            <a:pPr marL="285750" marR="0" lvl="0" indent="-285750" algn="l" rtl="0">
              <a:spcBef>
                <a:spcPts val="1200"/>
              </a:spcBef>
              <a:spcAft>
                <a:spcPts val="0"/>
              </a:spcAft>
              <a:buClr>
                <a:srgbClr val="B9D6D5"/>
              </a:buClr>
              <a:buFont typeface="Wingdings" panose="05000000000000000000" pitchFamily="2" charset="2"/>
              <a:buChar char="l"/>
            </a:pPr>
            <a:r>
              <a:rPr lang="uk-UA" sz="1600" dirty="0">
                <a:solidFill>
                  <a:schemeClr val="dk1"/>
                </a:solidFill>
                <a:latin typeface="Arial" panose="020B0604020202020204" pitchFamily="34" charset="0"/>
                <a:ea typeface="Roboto"/>
                <a:cs typeface="Arial" panose="020B0604020202020204" pitchFamily="34" charset="0"/>
                <a:sym typeface="Roboto"/>
              </a:rPr>
              <a:t>ОСС узгоджує розмір оплати за навчання;</a:t>
            </a:r>
            <a:endParaRPr dirty="0">
              <a:latin typeface="Arial" panose="020B0604020202020204" pitchFamily="34" charset="0"/>
            </a:endParaRPr>
          </a:p>
          <a:p>
            <a:pPr marL="285750" marR="0" lvl="0" indent="-285750" algn="l" rtl="0">
              <a:spcBef>
                <a:spcPts val="1200"/>
              </a:spcBef>
              <a:spcAft>
                <a:spcPts val="0"/>
              </a:spcAft>
              <a:buClr>
                <a:srgbClr val="B9D6D5"/>
              </a:buClr>
              <a:buFont typeface="Wingdings" panose="05000000000000000000" pitchFamily="2" charset="2"/>
              <a:buChar char="l"/>
            </a:pPr>
            <a:r>
              <a:rPr lang="uk-UA" sz="1600" dirty="0">
                <a:solidFill>
                  <a:schemeClr val="dk1"/>
                </a:solidFill>
                <a:latin typeface="Arial" panose="020B0604020202020204" pitchFamily="34" charset="0"/>
                <a:ea typeface="Roboto"/>
                <a:cs typeface="Arial" panose="020B0604020202020204" pitchFamily="34" charset="0"/>
                <a:sym typeface="Roboto"/>
              </a:rPr>
              <a:t>рішення про відрахування студента з питань не пов’язаних з успішністю і оплатою навчання в обов’язковому порядку погоджується з ОСС;</a:t>
            </a:r>
            <a:endParaRPr dirty="0">
              <a:latin typeface="Arial" panose="020B0604020202020204" pitchFamily="34" charset="0"/>
            </a:endParaRPr>
          </a:p>
          <a:p>
            <a:pPr marL="285750" marR="0" lvl="0" indent="-285750" algn="l" rtl="0">
              <a:spcBef>
                <a:spcPts val="1200"/>
              </a:spcBef>
              <a:spcAft>
                <a:spcPts val="0"/>
              </a:spcAft>
              <a:buClr>
                <a:srgbClr val="B9D6D5"/>
              </a:buClr>
              <a:buFont typeface="Wingdings" panose="05000000000000000000" pitchFamily="2" charset="2"/>
              <a:buChar char="l"/>
            </a:pPr>
            <a:r>
              <a:rPr lang="uk-UA" sz="1600" dirty="0">
                <a:solidFill>
                  <a:schemeClr val="dk1"/>
                </a:solidFill>
                <a:latin typeface="Arial" panose="020B0604020202020204" pitchFamily="34" charset="0"/>
                <a:ea typeface="Roboto"/>
                <a:cs typeface="Arial" panose="020B0604020202020204" pitchFamily="34" charset="0"/>
                <a:sym typeface="Roboto"/>
              </a:rPr>
              <a:t>ОСС розпоряджаються соціальним фондом.</a:t>
            </a:r>
            <a:endParaRPr dirty="0">
              <a:latin typeface="Arial" panose="020B0604020202020204" pitchFamily="34" charset="0"/>
            </a:endParaRPr>
          </a:p>
        </p:txBody>
      </p:sp>
      <p:sp>
        <p:nvSpPr>
          <p:cNvPr id="276" name="Google Shape;276;p18"/>
          <p:cNvSpPr/>
          <p:nvPr/>
        </p:nvSpPr>
        <p:spPr>
          <a:xfrm>
            <a:off x="974032" y="3844360"/>
            <a:ext cx="10172937"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b="1" i="1" dirty="0">
                <a:solidFill>
                  <a:schemeClr val="dk1"/>
                </a:solidFill>
                <a:latin typeface="Arial" panose="020B0604020202020204" pitchFamily="34" charset="0"/>
                <a:ea typeface="Roboto"/>
                <a:cs typeface="Arial" panose="020B0604020202020204" pitchFamily="34" charset="0"/>
                <a:sym typeface="Roboto"/>
              </a:rPr>
              <a:t>Важливе повноваження ОСС </a:t>
            </a:r>
            <a:r>
              <a:rPr lang="uk-UA" sz="1600" dirty="0">
                <a:solidFill>
                  <a:schemeClr val="dk1"/>
                </a:solidFill>
                <a:latin typeface="Arial" panose="020B0604020202020204" pitchFamily="34" charset="0"/>
                <a:ea typeface="Roboto"/>
                <a:cs typeface="Arial" panose="020B0604020202020204" pitchFamily="34" charset="0"/>
                <a:sym typeface="Roboto"/>
              </a:rPr>
              <a:t>– право вето на рішення Сенату вузу, що стосуються студентів.</a:t>
            </a:r>
            <a:endParaRPr dirty="0">
              <a:latin typeface="Arial" panose="020B0604020202020204" pitchFamily="34" charset="0"/>
            </a:endParaRPr>
          </a:p>
          <a:p>
            <a:pPr marL="0" marR="0" lvl="0" indent="0" algn="l" rtl="0">
              <a:spcBef>
                <a:spcPts val="0"/>
              </a:spcBef>
              <a:spcAft>
                <a:spcPts val="0"/>
              </a:spcAft>
              <a:buNone/>
            </a:pPr>
            <a:endParaRPr sz="1600" dirty="0">
              <a:solidFill>
                <a:schemeClr val="dk1"/>
              </a:solidFill>
              <a:latin typeface="Arial" panose="020B0604020202020204" pitchFamily="34" charset="0"/>
              <a:ea typeface="Roboto"/>
              <a:cs typeface="Arial" panose="020B0604020202020204" pitchFamily="34" charset="0"/>
              <a:sym typeface="Roboto"/>
            </a:endParaRPr>
          </a:p>
          <a:p>
            <a:pPr marL="0" marR="0" lvl="0" indent="0" algn="l" rtl="0">
              <a:spcBef>
                <a:spcPts val="0"/>
              </a:spcBef>
              <a:spcAft>
                <a:spcPts val="0"/>
              </a:spcAft>
              <a:buNone/>
            </a:pPr>
            <a:r>
              <a:rPr lang="uk-UA" sz="1600" dirty="0">
                <a:solidFill>
                  <a:schemeClr val="dk1"/>
                </a:solidFill>
                <a:latin typeface="Arial" panose="020B0604020202020204" pitchFamily="34" charset="0"/>
                <a:ea typeface="Roboto"/>
                <a:cs typeface="Arial" panose="020B0604020202020204" pitchFamily="34" charset="0"/>
                <a:sym typeface="Roboto"/>
              </a:rPr>
              <a:t> За накладання вето мають проголосувати </a:t>
            </a:r>
            <a:r>
              <a:rPr lang="uk-UA" sz="1600" i="1" dirty="0">
                <a:solidFill>
                  <a:schemeClr val="dk1"/>
                </a:solidFill>
                <a:latin typeface="Arial" panose="020B0604020202020204" pitchFamily="34" charset="0"/>
                <a:ea typeface="Roboto"/>
                <a:cs typeface="Arial" panose="020B0604020202020204" pitchFamily="34" charset="0"/>
                <a:sym typeface="Roboto"/>
              </a:rPr>
              <a:t>2/3 членів ОСС</a:t>
            </a:r>
            <a:r>
              <a:rPr lang="uk-UA" sz="1600" dirty="0">
                <a:solidFill>
                  <a:schemeClr val="dk1"/>
                </a:solidFill>
                <a:latin typeface="Arial" panose="020B0604020202020204" pitchFamily="34" charset="0"/>
                <a:ea typeface="Roboto"/>
                <a:cs typeface="Arial" panose="020B0604020202020204" pitchFamily="34" charset="0"/>
                <a:sym typeface="Roboto"/>
              </a:rPr>
              <a:t>, які представлені в Сенаті. В разі, якщо не сенат, а ректор приймає рішення, яке не задовольняє ОСС, то вони виносить проблемне питання на розгляд Сенату університету. І вже далі в разі необхідності може накласти вето.</a:t>
            </a:r>
            <a:endParaRPr sz="1600" dirty="0">
              <a:solidFill>
                <a:schemeClr val="dk1"/>
              </a:solidFill>
              <a:latin typeface="Arial" panose="020B0604020202020204" pitchFamily="34" charset="0"/>
              <a:ea typeface="Roboto"/>
              <a:cs typeface="Arial" panose="020B0604020202020204" pitchFamily="34" charset="0"/>
              <a:sym typeface="Roboto"/>
            </a:endParaRPr>
          </a:p>
        </p:txBody>
      </p:sp>
      <p:sp>
        <p:nvSpPr>
          <p:cNvPr id="11" name="Google Shape;246;p16">
            <a:extLst>
              <a:ext uri="{FF2B5EF4-FFF2-40B4-BE49-F238E27FC236}">
                <a16:creationId xmlns:a16="http://schemas.microsoft.com/office/drawing/2014/main" id="{6BF49820-934C-4D76-B8B2-44D90AC23B4A}"/>
              </a:ext>
            </a:extLst>
          </p:cNvPr>
          <p:cNvSpPr/>
          <p:nvPr/>
        </p:nvSpPr>
        <p:spPr>
          <a:xfrm>
            <a:off x="847116" y="120011"/>
            <a:ext cx="10299855" cy="1415732"/>
          </a:xfrm>
          <a:prstGeom prst="rect">
            <a:avLst/>
          </a:prstGeom>
          <a:noFill/>
          <a:ln>
            <a:noFill/>
          </a:ln>
        </p:spPr>
        <p:txBody>
          <a:bodyPr spcFirstLastPara="1" wrap="square" lIns="91425" tIns="45700" rIns="91425" bIns="45700" anchor="t" anchorCtr="0">
            <a:spAutoFit/>
          </a:bodyPr>
          <a:lstStyle/>
          <a:p>
            <a:r>
              <a:rPr lang="uk-UA" sz="2400" i="1" dirty="0">
                <a:solidFill>
                  <a:schemeClr val="dk1"/>
                </a:solidFill>
                <a:latin typeface="Arial" panose="020B0604020202020204" pitchFamily="34" charset="0"/>
                <a:ea typeface="Roboto"/>
                <a:cs typeface="Arial" panose="020B0604020202020204" pitchFamily="34" charset="0"/>
                <a:sym typeface="Roboto"/>
              </a:rPr>
              <a:t> </a:t>
            </a:r>
            <a:r>
              <a:rPr lang="uk-UA" sz="2400" b="1" i="1" dirty="0">
                <a:solidFill>
                  <a:schemeClr val="lt1"/>
                </a:solidFill>
                <a:latin typeface="Arial" panose="020B0604020202020204" pitchFamily="34" charset="0"/>
                <a:ea typeface="Roboto"/>
                <a:cs typeface="Arial" panose="020B0604020202020204" pitchFamily="34" charset="0"/>
                <a:sym typeface="Roboto"/>
              </a:rPr>
              <a:t>Світовий досвід </a:t>
            </a:r>
            <a:endParaRPr lang="uk-UA" sz="2400" dirty="0">
              <a:latin typeface="Arial" panose="020B0604020202020204" pitchFamily="34" charset="0"/>
            </a:endParaRPr>
          </a:p>
          <a:p>
            <a:r>
              <a:rPr lang="uk-UA" sz="3000" b="1" dirty="0">
                <a:latin typeface="Arial" panose="020B0604020202020204" pitchFamily="34" charset="0"/>
                <a:ea typeface="Roboto"/>
                <a:cs typeface="Arial" panose="020B0604020202020204" pitchFamily="34" charset="0"/>
                <a:sym typeface="Roboto"/>
              </a:rPr>
              <a:t> Студентське самоврядування у </a:t>
            </a:r>
            <a:r>
              <a:rPr lang="uk-UA" sz="3200" b="1" dirty="0">
                <a:solidFill>
                  <a:schemeClr val="dk1"/>
                </a:solidFill>
                <a:highlight>
                  <a:srgbClr val="B9D6D5"/>
                </a:highlight>
                <a:latin typeface="Arial" panose="020B0604020202020204" pitchFamily="34" charset="0"/>
                <a:ea typeface="Roboto"/>
                <a:cs typeface="Arial" panose="020B0604020202020204" pitchFamily="34" charset="0"/>
                <a:sym typeface="Roboto"/>
              </a:rPr>
              <a:t>Латвії</a:t>
            </a:r>
            <a:endParaRPr lang="uk-UA" sz="3200" dirty="0">
              <a:highlight>
                <a:srgbClr val="B9D6D5"/>
              </a:highlight>
              <a:latin typeface="Arial" panose="020B0604020202020204" pitchFamily="34" charset="0"/>
            </a:endParaRPr>
          </a:p>
          <a:p>
            <a:endParaRPr sz="3000" b="1" dirty="0">
              <a:highlight>
                <a:srgbClr val="B9D6D5"/>
              </a:highlight>
              <a:latin typeface="Arial" panose="020B0604020202020204" pitchFamily="34" charset="0"/>
              <a:ea typeface="Roboto"/>
              <a:cs typeface="Arial" panose="020B0604020202020204" pitchFamily="34" charset="0"/>
              <a:sym typeface="Roboto"/>
            </a:endParaRPr>
          </a:p>
        </p:txBody>
      </p:sp>
    </p:spTree>
    <p:extLst>
      <p:ext uri="{BB962C8B-B14F-4D97-AF65-F5344CB8AC3E}">
        <p14:creationId xmlns:p14="http://schemas.microsoft.com/office/powerpoint/2010/main" val="2152040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4" name="Google Shape;284;p19"/>
          <p:cNvSpPr/>
          <p:nvPr/>
        </p:nvSpPr>
        <p:spPr>
          <a:xfrm>
            <a:off x="1023257" y="1279095"/>
            <a:ext cx="10299855" cy="18466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400" b="1" dirty="0">
                <a:solidFill>
                  <a:schemeClr val="dk1"/>
                </a:solidFill>
                <a:latin typeface="Arial" panose="020B0604020202020204" pitchFamily="34" charset="0"/>
                <a:ea typeface="Roboto"/>
                <a:cs typeface="Arial" panose="020B0604020202020204" pitchFamily="34" charset="0"/>
                <a:sym typeface="Roboto"/>
              </a:rPr>
              <a:t>«</a:t>
            </a:r>
            <a:r>
              <a:rPr lang="uk-UA" sz="2400" b="1" dirty="0" err="1">
                <a:solidFill>
                  <a:schemeClr val="dk1"/>
                </a:solidFill>
                <a:latin typeface="Arial" panose="020B0604020202020204" pitchFamily="34" charset="0"/>
                <a:ea typeface="Roboto"/>
                <a:cs typeface="Arial" panose="020B0604020202020204" pitchFamily="34" charset="0"/>
                <a:sym typeface="Roboto"/>
              </a:rPr>
              <a:t>AStA</a:t>
            </a:r>
            <a:r>
              <a:rPr lang="uk-UA" sz="2400" b="1" dirty="0">
                <a:solidFill>
                  <a:schemeClr val="dk1"/>
                </a:solidFill>
                <a:latin typeface="Arial" panose="020B0604020202020204" pitchFamily="34" charset="0"/>
                <a:ea typeface="Roboto"/>
                <a:cs typeface="Arial" panose="020B0604020202020204" pitchFamily="34" charset="0"/>
                <a:sym typeface="Roboto"/>
              </a:rPr>
              <a:t>» </a:t>
            </a:r>
            <a:r>
              <a:rPr lang="uk-UA" sz="1800" dirty="0">
                <a:solidFill>
                  <a:schemeClr val="dk1"/>
                </a:solidFill>
                <a:latin typeface="Arial" panose="020B0604020202020204" pitchFamily="34" charset="0"/>
                <a:ea typeface="Roboto"/>
                <a:cs typeface="Arial" panose="020B0604020202020204" pitchFamily="34" charset="0"/>
                <a:sym typeface="Roboto"/>
              </a:rPr>
              <a:t>– </a:t>
            </a:r>
            <a:r>
              <a:rPr lang="uk-UA" sz="1800" i="1" dirty="0">
                <a:solidFill>
                  <a:schemeClr val="dk1"/>
                </a:solidFill>
                <a:latin typeface="Arial" panose="020B0604020202020204" pitchFamily="34" charset="0"/>
                <a:ea typeface="Roboto"/>
                <a:cs typeface="Arial" panose="020B0604020202020204" pitchFamily="34" charset="0"/>
                <a:sym typeface="Roboto"/>
              </a:rPr>
              <a:t>«всезагальний студентський комітет», орган студентського самоврядування</a:t>
            </a:r>
            <a:r>
              <a:rPr lang="uk-UA" sz="1800" dirty="0">
                <a:solidFill>
                  <a:schemeClr val="dk1"/>
                </a:solidFill>
                <a:latin typeface="Arial" panose="020B0604020202020204" pitchFamily="34" charset="0"/>
                <a:ea typeface="Roboto"/>
                <a:cs typeface="Arial" panose="020B0604020202020204" pitchFamily="34" charset="0"/>
                <a:sym typeface="Roboto"/>
              </a:rPr>
              <a:t>.</a:t>
            </a:r>
            <a:endParaRPr sz="1800" dirty="0">
              <a:solidFill>
                <a:schemeClr val="dk1"/>
              </a:solidFill>
              <a:latin typeface="Arial" panose="020B0604020202020204" pitchFamily="34" charset="0"/>
              <a:ea typeface="Roboto"/>
              <a:cs typeface="Arial" panose="020B0604020202020204" pitchFamily="34" charset="0"/>
              <a:sym typeface="Roboto"/>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Roboto"/>
              <a:cs typeface="Arial" panose="020B0604020202020204" pitchFamily="34" charset="0"/>
              <a:sym typeface="Roboto"/>
            </a:endParaRPr>
          </a:p>
          <a:p>
            <a:pPr marL="0" marR="0" lvl="0" indent="0" algn="l" rtl="0">
              <a:spcBef>
                <a:spcPts val="0"/>
              </a:spcBef>
              <a:spcAft>
                <a:spcPts val="0"/>
              </a:spcAft>
              <a:buNone/>
            </a:pPr>
            <a:r>
              <a:rPr lang="uk-UA" sz="1800" dirty="0">
                <a:solidFill>
                  <a:schemeClr val="dk1"/>
                </a:solidFill>
                <a:latin typeface="Arial" panose="020B0604020202020204" pitchFamily="34" charset="0"/>
                <a:ea typeface="Roboto"/>
                <a:cs typeface="Arial" panose="020B0604020202020204" pitchFamily="34" charset="0"/>
                <a:sym typeface="Roboto"/>
              </a:rPr>
              <a:t> В ньому, окрім декількох штатних адміністраторів, працюють на безоплатній основі студенти, які щорічно обираються на загальних університетських виборах.</a:t>
            </a:r>
            <a:br>
              <a:rPr lang="uk-UA" sz="1800" dirty="0">
                <a:solidFill>
                  <a:schemeClr val="dk1"/>
                </a:solidFill>
                <a:latin typeface="Arial" panose="020B0604020202020204" pitchFamily="34" charset="0"/>
                <a:ea typeface="Roboto"/>
                <a:cs typeface="Arial" panose="020B0604020202020204" pitchFamily="34" charset="0"/>
                <a:sym typeface="Roboto"/>
              </a:rPr>
            </a:br>
            <a:r>
              <a:rPr lang="uk-UA" sz="1800" i="1" u="sng" dirty="0">
                <a:solidFill>
                  <a:schemeClr val="dk1"/>
                </a:solidFill>
                <a:latin typeface="Arial" panose="020B0604020202020204" pitchFamily="34" charset="0"/>
                <a:ea typeface="Roboto"/>
                <a:cs typeface="Arial" panose="020B0604020202020204" pitchFamily="34" charset="0"/>
                <a:sym typeface="Roboto"/>
              </a:rPr>
              <a:t>Комітет має різні завдання </a:t>
            </a:r>
            <a:r>
              <a:rPr lang="uk-UA" sz="1800" dirty="0">
                <a:solidFill>
                  <a:schemeClr val="dk1"/>
                </a:solidFill>
                <a:latin typeface="Arial" panose="020B0604020202020204" pitchFamily="34" charset="0"/>
                <a:ea typeface="Roboto"/>
                <a:cs typeface="Arial" panose="020B0604020202020204" pitchFamily="34" charset="0"/>
                <a:sym typeface="Roboto"/>
              </a:rPr>
              <a:t>– від надання допомоги з пошуком житла та організації спортивних секцій до проведення політичних дискусій</a:t>
            </a:r>
            <a:r>
              <a:rPr lang="uk-UA" sz="1800" dirty="0">
                <a:solidFill>
                  <a:schemeClr val="dk1"/>
                </a:solidFill>
                <a:latin typeface="Arial" panose="020B0604020202020204" pitchFamily="34" charset="0"/>
                <a:ea typeface="Calibri"/>
                <a:cs typeface="Arial" panose="020B0604020202020204" pitchFamily="34" charset="0"/>
                <a:sym typeface="Calibri"/>
              </a:rPr>
              <a:t>.</a:t>
            </a:r>
            <a:endParaRPr dirty="0">
              <a:latin typeface="Arial" panose="020B0604020202020204" pitchFamily="34" charset="0"/>
            </a:endParaRPr>
          </a:p>
        </p:txBody>
      </p:sp>
      <p:sp>
        <p:nvSpPr>
          <p:cNvPr id="285" name="Google Shape;285;p19"/>
          <p:cNvSpPr/>
          <p:nvPr/>
        </p:nvSpPr>
        <p:spPr>
          <a:xfrm>
            <a:off x="1023259" y="3256892"/>
            <a:ext cx="1014548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dirty="0">
                <a:solidFill>
                  <a:schemeClr val="dk1"/>
                </a:solidFill>
                <a:latin typeface="Arial" panose="020B0604020202020204" pitchFamily="34" charset="0"/>
                <a:ea typeface="Roboto"/>
                <a:cs typeface="Arial" panose="020B0604020202020204" pitchFamily="34" charset="0"/>
                <a:sym typeface="Roboto"/>
              </a:rPr>
              <a:t>Існування органів студентського самоврядування у більшості округів передбачене законом, тому їм дозволено отримувати фінансування від студентів, яких вони представляють. </a:t>
            </a:r>
            <a:endParaRPr dirty="0">
              <a:latin typeface="Arial" panose="020B0604020202020204" pitchFamily="34" charset="0"/>
            </a:endParaRPr>
          </a:p>
        </p:txBody>
      </p:sp>
      <p:sp>
        <p:nvSpPr>
          <p:cNvPr id="7" name="Google Shape;246;p16">
            <a:extLst>
              <a:ext uri="{FF2B5EF4-FFF2-40B4-BE49-F238E27FC236}">
                <a16:creationId xmlns:a16="http://schemas.microsoft.com/office/drawing/2014/main" id="{BE9BE4F6-9481-4B2D-AF48-2686DF7DA88F}"/>
              </a:ext>
            </a:extLst>
          </p:cNvPr>
          <p:cNvSpPr/>
          <p:nvPr/>
        </p:nvSpPr>
        <p:spPr>
          <a:xfrm>
            <a:off x="868887" y="108126"/>
            <a:ext cx="10299855" cy="1415732"/>
          </a:xfrm>
          <a:prstGeom prst="rect">
            <a:avLst/>
          </a:prstGeom>
          <a:noFill/>
          <a:ln>
            <a:noFill/>
          </a:ln>
        </p:spPr>
        <p:txBody>
          <a:bodyPr spcFirstLastPara="1" wrap="square" lIns="91425" tIns="45700" rIns="91425" bIns="45700" anchor="t" anchorCtr="0">
            <a:spAutoFit/>
          </a:bodyPr>
          <a:lstStyle/>
          <a:p>
            <a:r>
              <a:rPr lang="uk-UA" sz="2400" i="1" dirty="0">
                <a:solidFill>
                  <a:schemeClr val="dk1"/>
                </a:solidFill>
                <a:latin typeface="Arial" panose="020B0604020202020204" pitchFamily="34" charset="0"/>
                <a:ea typeface="Roboto"/>
                <a:cs typeface="Arial" panose="020B0604020202020204" pitchFamily="34" charset="0"/>
                <a:sym typeface="Roboto"/>
              </a:rPr>
              <a:t> </a:t>
            </a:r>
            <a:r>
              <a:rPr lang="uk-UA" sz="2400" b="1" i="1" dirty="0">
                <a:solidFill>
                  <a:schemeClr val="lt1"/>
                </a:solidFill>
                <a:latin typeface="Arial" panose="020B0604020202020204" pitchFamily="34" charset="0"/>
                <a:ea typeface="Roboto"/>
                <a:cs typeface="Arial" panose="020B0604020202020204" pitchFamily="34" charset="0"/>
                <a:sym typeface="Roboto"/>
              </a:rPr>
              <a:t>Світовий досвід </a:t>
            </a:r>
            <a:endParaRPr lang="uk-UA" sz="2400" dirty="0">
              <a:latin typeface="Arial" panose="020B0604020202020204" pitchFamily="34" charset="0"/>
            </a:endParaRPr>
          </a:p>
          <a:p>
            <a:pPr marL="0" marR="0" lvl="0" indent="0" algn="l" rtl="0">
              <a:spcBef>
                <a:spcPts val="0"/>
              </a:spcBef>
              <a:spcAft>
                <a:spcPts val="0"/>
              </a:spcAft>
              <a:buNone/>
            </a:pPr>
            <a:r>
              <a:rPr lang="uk-UA" sz="3000" b="1" dirty="0">
                <a:latin typeface="Arial" panose="020B0604020202020204" pitchFamily="34" charset="0"/>
                <a:ea typeface="Roboto"/>
                <a:cs typeface="Arial" panose="020B0604020202020204" pitchFamily="34" charset="0"/>
                <a:sym typeface="Roboto"/>
              </a:rPr>
              <a:t> Студентське самоврядування у </a:t>
            </a:r>
            <a:r>
              <a:rPr lang="uk-UA" sz="3200" b="1" dirty="0">
                <a:solidFill>
                  <a:schemeClr val="dk1"/>
                </a:solidFill>
                <a:highlight>
                  <a:srgbClr val="B9D6D5"/>
                </a:highlight>
                <a:latin typeface="Arial" panose="020B0604020202020204" pitchFamily="34" charset="0"/>
                <a:ea typeface="Roboto"/>
                <a:cs typeface="Arial" panose="020B0604020202020204" pitchFamily="34" charset="0"/>
                <a:sym typeface="Roboto"/>
              </a:rPr>
              <a:t>Німеччині</a:t>
            </a:r>
            <a:endParaRPr lang="uk-UA" sz="3200" dirty="0">
              <a:highlight>
                <a:srgbClr val="B9D6D5"/>
              </a:highlight>
              <a:latin typeface="Arial" panose="020B0604020202020204" pitchFamily="34" charset="0"/>
            </a:endParaRPr>
          </a:p>
          <a:p>
            <a:endParaRPr sz="3000" b="1" dirty="0">
              <a:highlight>
                <a:srgbClr val="B9D6D5"/>
              </a:highlight>
              <a:latin typeface="Arial" panose="020B0604020202020204" pitchFamily="34" charset="0"/>
              <a:ea typeface="Roboto"/>
              <a:cs typeface="Arial" panose="020B0604020202020204" pitchFamily="34" charset="0"/>
              <a:sym typeface="Roboto"/>
            </a:endParaRPr>
          </a:p>
        </p:txBody>
      </p:sp>
      <p:pic>
        <p:nvPicPr>
          <p:cNvPr id="8" name="Графіка 7">
            <a:extLst>
              <a:ext uri="{FF2B5EF4-FFF2-40B4-BE49-F238E27FC236}">
                <a16:creationId xmlns:a16="http://schemas.microsoft.com/office/drawing/2014/main" id="{57FE420D-2CC2-4C7E-A365-A0AC1F5399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5086" y="4296683"/>
            <a:ext cx="10996195" cy="2015778"/>
          </a:xfrm>
          <a:prstGeom prst="rect">
            <a:avLst/>
          </a:prstGeom>
        </p:spPr>
      </p:pic>
      <p:sp>
        <p:nvSpPr>
          <p:cNvPr id="10" name="TextBox 9">
            <a:extLst>
              <a:ext uri="{FF2B5EF4-FFF2-40B4-BE49-F238E27FC236}">
                <a16:creationId xmlns:a16="http://schemas.microsoft.com/office/drawing/2014/main" id="{BC89ACC3-F0F0-4108-B317-2BCC06AA2634}"/>
              </a:ext>
            </a:extLst>
          </p:cNvPr>
          <p:cNvSpPr txBox="1"/>
          <p:nvPr/>
        </p:nvSpPr>
        <p:spPr>
          <a:xfrm>
            <a:off x="1023256" y="3876621"/>
            <a:ext cx="9405257" cy="2308324"/>
          </a:xfrm>
          <a:prstGeom prst="rect">
            <a:avLst/>
          </a:prstGeom>
          <a:noFill/>
        </p:spPr>
        <p:txBody>
          <a:bodyPr wrap="square">
            <a:spAutoFit/>
          </a:bodyPr>
          <a:lstStyle/>
          <a:p>
            <a:pPr marL="0" marR="0" lvl="0" indent="0" algn="l" rtl="0">
              <a:spcBef>
                <a:spcPts val="0"/>
              </a:spcBef>
              <a:spcAft>
                <a:spcPts val="0"/>
              </a:spcAft>
              <a:buNone/>
            </a:pPr>
            <a:endParaRPr lang="ru-RU" sz="1800" dirty="0">
              <a:solidFill>
                <a:schemeClr val="dk1"/>
              </a:solidFill>
              <a:latin typeface="Arial" panose="020B0604020202020204" pitchFamily="34" charset="0"/>
              <a:ea typeface="Roboto"/>
              <a:cs typeface="Arial" panose="020B0604020202020204" pitchFamily="34" charset="0"/>
              <a:sym typeface="Roboto"/>
            </a:endParaRPr>
          </a:p>
          <a:p>
            <a:pPr marL="0" marR="0" lvl="0" indent="0" algn="l" rtl="0">
              <a:spcBef>
                <a:spcPts val="0"/>
              </a:spcBef>
              <a:spcAft>
                <a:spcPts val="0"/>
              </a:spcAft>
              <a:buNone/>
            </a:pPr>
            <a:endParaRPr lang="ru-RU" sz="1800" dirty="0">
              <a:solidFill>
                <a:schemeClr val="dk1"/>
              </a:solidFill>
              <a:latin typeface="Arial" panose="020B0604020202020204" pitchFamily="34" charset="0"/>
              <a:ea typeface="Roboto"/>
              <a:cs typeface="Arial" panose="020B0604020202020204" pitchFamily="34" charset="0"/>
              <a:sym typeface="Roboto"/>
            </a:endParaRPr>
          </a:p>
          <a:p>
            <a:pPr marL="0" marR="0" lvl="0" indent="0" algn="l" rtl="0">
              <a:spcBef>
                <a:spcPts val="0"/>
              </a:spcBef>
              <a:spcAft>
                <a:spcPts val="0"/>
              </a:spcAft>
              <a:buNone/>
            </a:pPr>
            <a:r>
              <a:rPr lang="ru-RU" sz="1800" b="1" i="1" dirty="0" err="1">
                <a:solidFill>
                  <a:schemeClr val="dk1"/>
                </a:solidFill>
                <a:latin typeface="Arial" panose="020B0604020202020204" pitchFamily="34" charset="0"/>
                <a:ea typeface="Roboto"/>
                <a:cs typeface="Arial" panose="020B0604020202020204" pitchFamily="34" charset="0"/>
                <a:sym typeface="Roboto"/>
              </a:rPr>
              <a:t>Це</a:t>
            </a:r>
            <a:r>
              <a:rPr lang="ru-RU" sz="1800" b="1" i="1" dirty="0">
                <a:solidFill>
                  <a:schemeClr val="dk1"/>
                </a:solidFill>
                <a:latin typeface="Arial" panose="020B0604020202020204" pitchFamily="34" charset="0"/>
                <a:ea typeface="Roboto"/>
                <a:cs typeface="Arial" panose="020B0604020202020204" pitchFamily="34" charset="0"/>
                <a:sym typeface="Roboto"/>
              </a:rPr>
              <a:t> </a:t>
            </a:r>
            <a:r>
              <a:rPr lang="ru-RU" sz="1800" b="1" i="1" dirty="0" err="1">
                <a:solidFill>
                  <a:schemeClr val="dk1"/>
                </a:solidFill>
                <a:latin typeface="Arial" panose="020B0604020202020204" pitchFamily="34" charset="0"/>
                <a:ea typeface="Roboto"/>
                <a:cs typeface="Arial" panose="020B0604020202020204" pitchFamily="34" charset="0"/>
                <a:sym typeface="Roboto"/>
              </a:rPr>
              <a:t>фінансування</a:t>
            </a:r>
            <a:r>
              <a:rPr lang="ru-RU" sz="1800" b="1" i="1" dirty="0">
                <a:solidFill>
                  <a:schemeClr val="dk1"/>
                </a:solidFill>
                <a:latin typeface="Arial" panose="020B0604020202020204" pitchFamily="34" charset="0"/>
                <a:ea typeface="Roboto"/>
                <a:cs typeface="Arial" panose="020B0604020202020204" pitchFamily="34" charset="0"/>
                <a:sym typeface="Roboto"/>
              </a:rPr>
              <a:t> </a:t>
            </a:r>
            <a:r>
              <a:rPr lang="ru-RU" sz="1800" b="1" i="1" dirty="0" err="1">
                <a:solidFill>
                  <a:schemeClr val="dk1"/>
                </a:solidFill>
                <a:latin typeface="Arial" panose="020B0604020202020204" pitchFamily="34" charset="0"/>
                <a:ea typeface="Roboto"/>
                <a:cs typeface="Arial" panose="020B0604020202020204" pitchFamily="34" charset="0"/>
                <a:sym typeface="Roboto"/>
              </a:rPr>
              <a:t>нагадує</a:t>
            </a:r>
            <a:r>
              <a:rPr lang="ru-RU" sz="1800" b="1" i="1" dirty="0">
                <a:solidFill>
                  <a:schemeClr val="dk1"/>
                </a:solidFill>
                <a:latin typeface="Arial" panose="020B0604020202020204" pitchFamily="34" charset="0"/>
                <a:ea typeface="Roboto"/>
                <a:cs typeface="Arial" panose="020B0604020202020204" pitchFamily="34" charset="0"/>
                <a:sym typeface="Roboto"/>
              </a:rPr>
              <a:t> </a:t>
            </a:r>
            <a:r>
              <a:rPr lang="ru-RU" sz="1800" b="1" i="1" dirty="0" err="1">
                <a:solidFill>
                  <a:schemeClr val="dk1"/>
                </a:solidFill>
                <a:latin typeface="Arial" panose="020B0604020202020204" pitchFamily="34" charset="0"/>
                <a:ea typeface="Roboto"/>
                <a:cs typeface="Arial" panose="020B0604020202020204" pitchFamily="34" charset="0"/>
                <a:sym typeface="Roboto"/>
              </a:rPr>
              <a:t>податки</a:t>
            </a:r>
            <a:r>
              <a:rPr lang="ru-RU" sz="1800" b="1" i="1" dirty="0">
                <a:solidFill>
                  <a:schemeClr val="dk1"/>
                </a:solidFill>
                <a:latin typeface="Arial" panose="020B0604020202020204" pitchFamily="34" charset="0"/>
                <a:ea typeface="Roboto"/>
                <a:cs typeface="Arial" panose="020B0604020202020204" pitchFamily="34" charset="0"/>
                <a:sym typeface="Roboto"/>
              </a:rPr>
              <a:t>:</a:t>
            </a:r>
          </a:p>
          <a:p>
            <a:pPr marL="0" marR="0" lvl="0" indent="0" algn="l" rtl="0">
              <a:spcBef>
                <a:spcPts val="0"/>
              </a:spcBef>
              <a:spcAft>
                <a:spcPts val="0"/>
              </a:spcAft>
              <a:buNone/>
            </a:pPr>
            <a:r>
              <a:rPr lang="ru-RU" sz="1800" dirty="0" err="1">
                <a:solidFill>
                  <a:schemeClr val="dk1"/>
                </a:solidFill>
                <a:latin typeface="Arial" panose="020B0604020202020204" pitchFamily="34" charset="0"/>
                <a:ea typeface="Roboto"/>
                <a:cs typeface="Arial" panose="020B0604020202020204" pitchFamily="34" charset="0"/>
                <a:sym typeface="Roboto"/>
              </a:rPr>
              <a:t>студенти</a:t>
            </a:r>
            <a:r>
              <a:rPr lang="ru-RU" sz="1800" dirty="0">
                <a:solidFill>
                  <a:schemeClr val="dk1"/>
                </a:solidFill>
                <a:latin typeface="Arial" panose="020B0604020202020204" pitchFamily="34" charset="0"/>
                <a:ea typeface="Roboto"/>
                <a:cs typeface="Arial" panose="020B0604020202020204" pitchFamily="34" charset="0"/>
                <a:sym typeface="Roboto"/>
              </a:rPr>
              <a:t> </a:t>
            </a:r>
            <a:r>
              <a:rPr lang="ru-RU" sz="1800" dirty="0" err="1">
                <a:solidFill>
                  <a:schemeClr val="dk1"/>
                </a:solidFill>
                <a:latin typeface="Arial" panose="020B0604020202020204" pitchFamily="34" charset="0"/>
                <a:ea typeface="Roboto"/>
                <a:cs typeface="Arial" panose="020B0604020202020204" pitchFamily="34" charset="0"/>
                <a:sym typeface="Roboto"/>
              </a:rPr>
              <a:t>платять</a:t>
            </a:r>
            <a:r>
              <a:rPr lang="ru-RU" sz="1800" dirty="0">
                <a:solidFill>
                  <a:schemeClr val="dk1"/>
                </a:solidFill>
                <a:latin typeface="Arial" panose="020B0604020202020204" pitchFamily="34" charset="0"/>
                <a:ea typeface="Roboto"/>
                <a:cs typeface="Arial" panose="020B0604020202020204" pitchFamily="34" charset="0"/>
                <a:sym typeface="Roboto"/>
              </a:rPr>
              <a:t> за те, </a:t>
            </a:r>
            <a:r>
              <a:rPr lang="ru-RU" sz="1800" dirty="0" err="1">
                <a:solidFill>
                  <a:schemeClr val="dk1"/>
                </a:solidFill>
                <a:latin typeface="Arial" panose="020B0604020202020204" pitchFamily="34" charset="0"/>
                <a:ea typeface="Roboto"/>
                <a:cs typeface="Arial" panose="020B0604020202020204" pitchFamily="34" charset="0"/>
                <a:sym typeface="Roboto"/>
              </a:rPr>
              <a:t>що</a:t>
            </a:r>
            <a:r>
              <a:rPr lang="ru-RU" sz="1800" dirty="0">
                <a:solidFill>
                  <a:schemeClr val="dk1"/>
                </a:solidFill>
                <a:latin typeface="Arial" panose="020B0604020202020204" pitchFamily="34" charset="0"/>
                <a:ea typeface="Roboto"/>
                <a:cs typeface="Arial" panose="020B0604020202020204" pitchFamily="34" charset="0"/>
                <a:sym typeface="Roboto"/>
              </a:rPr>
              <a:t> </a:t>
            </a:r>
            <a:r>
              <a:rPr lang="ru-RU" sz="1800" dirty="0" err="1">
                <a:solidFill>
                  <a:schemeClr val="dk1"/>
                </a:solidFill>
                <a:latin typeface="Arial" panose="020B0604020202020204" pitchFamily="34" charset="0"/>
                <a:ea typeface="Roboto"/>
                <a:cs typeface="Arial" panose="020B0604020202020204" pitchFamily="34" charset="0"/>
                <a:sym typeface="Roboto"/>
              </a:rPr>
              <a:t>студентська</a:t>
            </a:r>
            <a:r>
              <a:rPr lang="ru-RU" sz="1800" dirty="0">
                <a:solidFill>
                  <a:schemeClr val="dk1"/>
                </a:solidFill>
                <a:latin typeface="Arial" panose="020B0604020202020204" pitchFamily="34" charset="0"/>
                <a:ea typeface="Roboto"/>
                <a:cs typeface="Arial" panose="020B0604020202020204" pitchFamily="34" charset="0"/>
                <a:sym typeface="Roboto"/>
              </a:rPr>
              <a:t> рада </a:t>
            </a:r>
            <a:r>
              <a:rPr lang="ru-RU" sz="1800" dirty="0" err="1">
                <a:solidFill>
                  <a:schemeClr val="dk1"/>
                </a:solidFill>
                <a:latin typeface="Arial" panose="020B0604020202020204" pitchFamily="34" charset="0"/>
                <a:ea typeface="Roboto"/>
                <a:cs typeface="Arial" panose="020B0604020202020204" pitchFamily="34" charset="0"/>
                <a:sym typeface="Roboto"/>
              </a:rPr>
              <a:t>відстоює</a:t>
            </a:r>
            <a:r>
              <a:rPr lang="ru-RU" sz="1800" dirty="0">
                <a:solidFill>
                  <a:schemeClr val="dk1"/>
                </a:solidFill>
                <a:latin typeface="Arial" panose="020B0604020202020204" pitchFamily="34" charset="0"/>
                <a:ea typeface="Roboto"/>
                <a:cs typeface="Arial" panose="020B0604020202020204" pitchFamily="34" charset="0"/>
                <a:sym typeface="Roboto"/>
              </a:rPr>
              <a:t> </a:t>
            </a:r>
            <a:r>
              <a:rPr lang="ru-RU" sz="1800" dirty="0" err="1">
                <a:solidFill>
                  <a:schemeClr val="dk1"/>
                </a:solidFill>
                <a:latin typeface="Arial" panose="020B0604020202020204" pitchFamily="34" charset="0"/>
                <a:ea typeface="Roboto"/>
                <a:cs typeface="Arial" panose="020B0604020202020204" pitchFamily="34" charset="0"/>
                <a:sym typeface="Roboto"/>
              </a:rPr>
              <a:t>його</a:t>
            </a:r>
            <a:r>
              <a:rPr lang="ru-RU" sz="1800" dirty="0">
                <a:solidFill>
                  <a:schemeClr val="dk1"/>
                </a:solidFill>
                <a:latin typeface="Arial" panose="020B0604020202020204" pitchFamily="34" charset="0"/>
                <a:ea typeface="Roboto"/>
                <a:cs typeface="Arial" panose="020B0604020202020204" pitchFamily="34" charset="0"/>
                <a:sym typeface="Roboto"/>
              </a:rPr>
              <a:t> права перед </a:t>
            </a:r>
            <a:r>
              <a:rPr lang="ru-RU" sz="1800" dirty="0" err="1">
                <a:solidFill>
                  <a:schemeClr val="dk1"/>
                </a:solidFill>
                <a:latin typeface="Arial" panose="020B0604020202020204" pitchFamily="34" charset="0"/>
                <a:ea typeface="Roboto"/>
                <a:cs typeface="Arial" panose="020B0604020202020204" pitchFamily="34" charset="0"/>
                <a:sym typeface="Roboto"/>
              </a:rPr>
              <a:t>адміністрацією</a:t>
            </a:r>
            <a:r>
              <a:rPr lang="ru-RU" sz="1800" dirty="0">
                <a:solidFill>
                  <a:schemeClr val="dk1"/>
                </a:solidFill>
                <a:latin typeface="Arial" panose="020B0604020202020204" pitchFamily="34" charset="0"/>
                <a:ea typeface="Roboto"/>
                <a:cs typeface="Arial" panose="020B0604020202020204" pitchFamily="34" charset="0"/>
                <a:sym typeface="Roboto"/>
              </a:rPr>
              <a:t>.</a:t>
            </a:r>
          </a:p>
          <a:p>
            <a:pPr marL="0" marR="0" lvl="0" indent="0" algn="l" rtl="0">
              <a:spcBef>
                <a:spcPts val="0"/>
              </a:spcBef>
              <a:spcAft>
                <a:spcPts val="0"/>
              </a:spcAft>
              <a:buNone/>
            </a:pPr>
            <a:r>
              <a:rPr lang="ru-RU" sz="1800" i="1" dirty="0" err="1">
                <a:solidFill>
                  <a:schemeClr val="dk1"/>
                </a:solidFill>
                <a:latin typeface="Arial" panose="020B0604020202020204" pitchFamily="34" charset="0"/>
                <a:ea typeface="Roboto"/>
                <a:cs typeface="Arial" panose="020B0604020202020204" pitchFamily="34" charset="0"/>
                <a:sym typeface="Roboto"/>
              </a:rPr>
              <a:t>Також</a:t>
            </a:r>
            <a:r>
              <a:rPr lang="ru-RU" sz="1800" i="1" dirty="0">
                <a:solidFill>
                  <a:schemeClr val="dk1"/>
                </a:solidFill>
                <a:latin typeface="Arial" panose="020B0604020202020204" pitchFamily="34" charset="0"/>
                <a:ea typeface="Roboto"/>
                <a:cs typeface="Arial" panose="020B0604020202020204" pitchFamily="34" charset="0"/>
                <a:sym typeface="Roboto"/>
              </a:rPr>
              <a:t> </a:t>
            </a:r>
            <a:r>
              <a:rPr lang="ru-RU" sz="1800" i="1" dirty="0" err="1">
                <a:solidFill>
                  <a:schemeClr val="dk1"/>
                </a:solidFill>
                <a:latin typeface="Arial" panose="020B0604020202020204" pitchFamily="34" charset="0"/>
                <a:ea typeface="Roboto"/>
                <a:cs typeface="Arial" panose="020B0604020202020204" pitchFamily="34" charset="0"/>
                <a:sym typeface="Roboto"/>
              </a:rPr>
              <a:t>студентські</a:t>
            </a:r>
            <a:r>
              <a:rPr lang="ru-RU" sz="1800" i="1" dirty="0">
                <a:solidFill>
                  <a:schemeClr val="dk1"/>
                </a:solidFill>
                <a:latin typeface="Arial" panose="020B0604020202020204" pitchFamily="34" charset="0"/>
                <a:ea typeface="Roboto"/>
                <a:cs typeface="Arial" panose="020B0604020202020204" pitchFamily="34" charset="0"/>
                <a:sym typeface="Roboto"/>
              </a:rPr>
              <a:t> </a:t>
            </a:r>
            <a:r>
              <a:rPr lang="ru-RU" sz="1800" i="1" dirty="0" err="1">
                <a:solidFill>
                  <a:schemeClr val="dk1"/>
                </a:solidFill>
                <a:latin typeface="Arial" panose="020B0604020202020204" pitchFamily="34" charset="0"/>
                <a:ea typeface="Roboto"/>
                <a:cs typeface="Arial" panose="020B0604020202020204" pitchFamily="34" charset="0"/>
                <a:sym typeface="Roboto"/>
              </a:rPr>
              <a:t>спілки</a:t>
            </a:r>
            <a:r>
              <a:rPr lang="ru-RU" sz="1800" i="1" dirty="0">
                <a:solidFill>
                  <a:schemeClr val="dk1"/>
                </a:solidFill>
                <a:latin typeface="Arial" panose="020B0604020202020204" pitchFamily="34" charset="0"/>
                <a:ea typeface="Roboto"/>
                <a:cs typeface="Arial" panose="020B0604020202020204" pitchFamily="34" charset="0"/>
                <a:sym typeface="Roboto"/>
              </a:rPr>
              <a:t> </a:t>
            </a:r>
            <a:r>
              <a:rPr lang="ru-RU" sz="1800" i="1" dirty="0" err="1">
                <a:solidFill>
                  <a:schemeClr val="dk1"/>
                </a:solidFill>
                <a:latin typeface="Arial" panose="020B0604020202020204" pitchFamily="34" charset="0"/>
                <a:ea typeface="Roboto"/>
                <a:cs typeface="Arial" panose="020B0604020202020204" pitchFamily="34" charset="0"/>
                <a:sym typeface="Roboto"/>
              </a:rPr>
              <a:t>заробляють</a:t>
            </a:r>
            <a:r>
              <a:rPr lang="ru-RU" sz="1800" i="1" dirty="0">
                <a:solidFill>
                  <a:schemeClr val="dk1"/>
                </a:solidFill>
                <a:latin typeface="Arial" panose="020B0604020202020204" pitchFamily="34" charset="0"/>
                <a:ea typeface="Roboto"/>
                <a:cs typeface="Arial" panose="020B0604020202020204" pitchFamily="34" charset="0"/>
                <a:sym typeface="Roboto"/>
              </a:rPr>
              <a:t> </a:t>
            </a:r>
            <a:r>
              <a:rPr lang="ru-RU" sz="1800" i="1" dirty="0" err="1">
                <a:solidFill>
                  <a:schemeClr val="dk1"/>
                </a:solidFill>
                <a:latin typeface="Arial" panose="020B0604020202020204" pitchFamily="34" charset="0"/>
                <a:ea typeface="Roboto"/>
                <a:cs typeface="Arial" panose="020B0604020202020204" pitchFamily="34" charset="0"/>
                <a:sym typeface="Roboto"/>
              </a:rPr>
              <a:t>гроші</a:t>
            </a:r>
            <a:r>
              <a:rPr lang="ru-RU" sz="1800" i="1" dirty="0">
                <a:solidFill>
                  <a:schemeClr val="dk1"/>
                </a:solidFill>
                <a:latin typeface="Arial" panose="020B0604020202020204" pitchFamily="34" charset="0"/>
                <a:ea typeface="Roboto"/>
                <a:cs typeface="Arial" panose="020B0604020202020204" pitchFamily="34" charset="0"/>
                <a:sym typeface="Roboto"/>
              </a:rPr>
              <a:t>, </a:t>
            </a:r>
            <a:r>
              <a:rPr lang="ru-RU" sz="1800" i="1" dirty="0" err="1">
                <a:solidFill>
                  <a:schemeClr val="dk1"/>
                </a:solidFill>
                <a:latin typeface="Arial" panose="020B0604020202020204" pitchFamily="34" charset="0"/>
                <a:ea typeface="Roboto"/>
                <a:cs typeface="Arial" panose="020B0604020202020204" pitchFamily="34" charset="0"/>
                <a:sym typeface="Roboto"/>
              </a:rPr>
              <a:t>надаючи</a:t>
            </a:r>
            <a:r>
              <a:rPr lang="ru-RU" sz="1800" i="1" dirty="0">
                <a:solidFill>
                  <a:schemeClr val="dk1"/>
                </a:solidFill>
                <a:latin typeface="Arial" panose="020B0604020202020204" pitchFamily="34" charset="0"/>
                <a:ea typeface="Roboto"/>
                <a:cs typeface="Arial" panose="020B0604020202020204" pitchFamily="34" charset="0"/>
                <a:sym typeface="Roboto"/>
              </a:rPr>
              <a:t> студентам </a:t>
            </a:r>
            <a:r>
              <a:rPr lang="ru-RU" sz="1800" i="1" dirty="0" err="1">
                <a:solidFill>
                  <a:schemeClr val="dk1"/>
                </a:solidFill>
                <a:latin typeface="Arial" panose="020B0604020202020204" pitchFamily="34" charset="0"/>
                <a:ea typeface="Roboto"/>
                <a:cs typeface="Arial" panose="020B0604020202020204" pitchFamily="34" charset="0"/>
                <a:sym typeface="Roboto"/>
              </a:rPr>
              <a:t>соціальні</a:t>
            </a:r>
            <a:r>
              <a:rPr lang="ru-RU" sz="1800" i="1" dirty="0">
                <a:solidFill>
                  <a:schemeClr val="dk1"/>
                </a:solidFill>
                <a:latin typeface="Arial" panose="020B0604020202020204" pitchFamily="34" charset="0"/>
                <a:ea typeface="Roboto"/>
                <a:cs typeface="Arial" panose="020B0604020202020204" pitchFamily="34" charset="0"/>
                <a:sym typeface="Roboto"/>
              </a:rPr>
              <a:t> </a:t>
            </a:r>
            <a:r>
              <a:rPr lang="ru-RU" sz="1800" i="1" dirty="0" err="1">
                <a:solidFill>
                  <a:schemeClr val="dk1"/>
                </a:solidFill>
                <a:latin typeface="Arial" panose="020B0604020202020204" pitchFamily="34" charset="0"/>
                <a:ea typeface="Roboto"/>
                <a:cs typeface="Arial" panose="020B0604020202020204" pitchFamily="34" charset="0"/>
                <a:sym typeface="Roboto"/>
              </a:rPr>
              <a:t>послуги</a:t>
            </a:r>
            <a:r>
              <a:rPr lang="ru-RU" sz="1800" dirty="0">
                <a:solidFill>
                  <a:schemeClr val="dk1"/>
                </a:solidFill>
                <a:latin typeface="Arial" panose="020B0604020202020204" pitchFamily="34" charset="0"/>
                <a:ea typeface="Roboto"/>
                <a:cs typeface="Arial" panose="020B0604020202020204" pitchFamily="34" charset="0"/>
                <a:sym typeface="Roboto"/>
              </a:rPr>
              <a:t>: </a:t>
            </a:r>
            <a:r>
              <a:rPr lang="ru-RU" sz="1800" dirty="0" err="1">
                <a:solidFill>
                  <a:schemeClr val="dk1"/>
                </a:solidFill>
                <a:latin typeface="Arial" panose="020B0604020202020204" pitchFamily="34" charset="0"/>
                <a:ea typeface="Roboto"/>
                <a:cs typeface="Arial" panose="020B0604020202020204" pitchFamily="34" charset="0"/>
                <a:sym typeface="Roboto"/>
              </a:rPr>
              <a:t>студентські</a:t>
            </a:r>
            <a:r>
              <a:rPr lang="ru-RU" sz="1800" dirty="0">
                <a:solidFill>
                  <a:schemeClr val="dk1"/>
                </a:solidFill>
                <a:latin typeface="Arial" panose="020B0604020202020204" pitchFamily="34" charset="0"/>
                <a:ea typeface="Roboto"/>
                <a:cs typeface="Arial" panose="020B0604020202020204" pitchFamily="34" charset="0"/>
                <a:sym typeface="Roboto"/>
              </a:rPr>
              <a:t> </a:t>
            </a:r>
            <a:r>
              <a:rPr lang="ru-RU" sz="1800" dirty="0" err="1">
                <a:solidFill>
                  <a:schemeClr val="dk1"/>
                </a:solidFill>
                <a:latin typeface="Arial" panose="020B0604020202020204" pitchFamily="34" charset="0"/>
                <a:ea typeface="Roboto"/>
                <a:cs typeface="Arial" panose="020B0604020202020204" pitchFamily="34" charset="0"/>
                <a:sym typeface="Roboto"/>
              </a:rPr>
              <a:t>проїзні</a:t>
            </a:r>
            <a:r>
              <a:rPr lang="ru-RU" sz="1800" dirty="0">
                <a:solidFill>
                  <a:schemeClr val="dk1"/>
                </a:solidFill>
                <a:latin typeface="Arial" panose="020B0604020202020204" pitchFamily="34" charset="0"/>
                <a:ea typeface="Roboto"/>
                <a:cs typeface="Arial" panose="020B0604020202020204" pitchFamily="34" charset="0"/>
                <a:sym typeface="Roboto"/>
              </a:rPr>
              <a:t> квитки, </a:t>
            </a:r>
            <a:r>
              <a:rPr lang="ru-RU" sz="1800" dirty="0" err="1">
                <a:solidFill>
                  <a:schemeClr val="dk1"/>
                </a:solidFill>
                <a:latin typeface="Arial" panose="020B0604020202020204" pitchFamily="34" charset="0"/>
                <a:ea typeface="Roboto"/>
                <a:cs typeface="Arial" panose="020B0604020202020204" pitchFamily="34" charset="0"/>
                <a:sym typeface="Roboto"/>
              </a:rPr>
              <a:t>гранти</a:t>
            </a:r>
            <a:r>
              <a:rPr lang="ru-RU" sz="1800" dirty="0">
                <a:solidFill>
                  <a:schemeClr val="dk1"/>
                </a:solidFill>
                <a:latin typeface="Arial" panose="020B0604020202020204" pitchFamily="34" charset="0"/>
                <a:ea typeface="Roboto"/>
                <a:cs typeface="Arial" panose="020B0604020202020204" pitchFamily="34" charset="0"/>
                <a:sym typeface="Roboto"/>
              </a:rPr>
              <a:t> для </a:t>
            </a:r>
            <a:r>
              <a:rPr lang="ru-RU" sz="1800" dirty="0" err="1">
                <a:solidFill>
                  <a:schemeClr val="dk1"/>
                </a:solidFill>
                <a:latin typeface="Arial" panose="020B0604020202020204" pitchFamily="34" charset="0"/>
                <a:ea typeface="Roboto"/>
                <a:cs typeface="Arial" panose="020B0604020202020204" pitchFamily="34" charset="0"/>
                <a:sym typeface="Roboto"/>
              </a:rPr>
              <a:t>незаможних</a:t>
            </a:r>
            <a:r>
              <a:rPr lang="ru-RU" sz="1800" dirty="0">
                <a:solidFill>
                  <a:schemeClr val="dk1"/>
                </a:solidFill>
                <a:latin typeface="Arial" panose="020B0604020202020204" pitchFamily="34" charset="0"/>
                <a:ea typeface="Roboto"/>
                <a:cs typeface="Arial" panose="020B0604020202020204" pitchFamily="34" charset="0"/>
                <a:sym typeface="Roboto"/>
              </a:rPr>
              <a:t>, </a:t>
            </a:r>
            <a:r>
              <a:rPr lang="ru-RU" sz="1800" dirty="0" err="1">
                <a:solidFill>
                  <a:schemeClr val="dk1"/>
                </a:solidFill>
                <a:latin typeface="Arial" panose="020B0604020202020204" pitchFamily="34" charset="0"/>
                <a:ea typeface="Roboto"/>
                <a:cs typeface="Arial" panose="020B0604020202020204" pitchFamily="34" charset="0"/>
                <a:sym typeface="Roboto"/>
              </a:rPr>
              <a:t>різні</a:t>
            </a:r>
            <a:r>
              <a:rPr lang="ru-RU" sz="1800" dirty="0">
                <a:solidFill>
                  <a:schemeClr val="dk1"/>
                </a:solidFill>
                <a:latin typeface="Arial" panose="020B0604020202020204" pitchFamily="34" charset="0"/>
                <a:ea typeface="Roboto"/>
                <a:cs typeface="Arial" panose="020B0604020202020204" pitchFamily="34" charset="0"/>
                <a:sym typeface="Roboto"/>
              </a:rPr>
              <a:t> </a:t>
            </a:r>
            <a:r>
              <a:rPr lang="ru-RU" sz="1800" dirty="0" err="1">
                <a:solidFill>
                  <a:schemeClr val="dk1"/>
                </a:solidFill>
                <a:latin typeface="Arial" panose="020B0604020202020204" pitchFamily="34" charset="0"/>
                <a:ea typeface="Roboto"/>
                <a:cs typeface="Arial" panose="020B0604020202020204" pitchFamily="34" charset="0"/>
                <a:sym typeface="Roboto"/>
              </a:rPr>
              <a:t>види</a:t>
            </a:r>
            <a:r>
              <a:rPr lang="ru-RU" sz="1800" dirty="0">
                <a:solidFill>
                  <a:schemeClr val="dk1"/>
                </a:solidFill>
                <a:latin typeface="Arial" panose="020B0604020202020204" pitchFamily="34" charset="0"/>
                <a:ea typeface="Roboto"/>
                <a:cs typeface="Arial" panose="020B0604020202020204" pitchFamily="34" charset="0"/>
                <a:sym typeface="Roboto"/>
              </a:rPr>
              <a:t> </a:t>
            </a:r>
            <a:r>
              <a:rPr lang="ru-RU" sz="1800" dirty="0" err="1">
                <a:solidFill>
                  <a:schemeClr val="dk1"/>
                </a:solidFill>
                <a:latin typeface="Arial" panose="020B0604020202020204" pitchFamily="34" charset="0"/>
                <a:ea typeface="Roboto"/>
                <a:cs typeface="Arial" panose="020B0604020202020204" pitchFamily="34" charset="0"/>
                <a:sym typeface="Roboto"/>
              </a:rPr>
              <a:t>суспільної</a:t>
            </a:r>
            <a:r>
              <a:rPr lang="ru-RU" sz="1800" dirty="0">
                <a:solidFill>
                  <a:schemeClr val="dk1"/>
                </a:solidFill>
                <a:latin typeface="Arial" panose="020B0604020202020204" pitchFamily="34" charset="0"/>
                <a:ea typeface="Roboto"/>
                <a:cs typeface="Arial" panose="020B0604020202020204" pitchFamily="34" charset="0"/>
                <a:sym typeface="Roboto"/>
              </a:rPr>
              <a:t> та </a:t>
            </a:r>
            <a:r>
              <a:rPr lang="ru-RU" sz="1800" dirty="0" err="1">
                <a:solidFill>
                  <a:schemeClr val="dk1"/>
                </a:solidFill>
                <a:latin typeface="Arial" panose="020B0604020202020204" pitchFamily="34" charset="0"/>
                <a:ea typeface="Roboto"/>
                <a:cs typeface="Arial" panose="020B0604020202020204" pitchFamily="34" charset="0"/>
                <a:sym typeface="Roboto"/>
              </a:rPr>
              <a:t>культурної</a:t>
            </a:r>
            <a:r>
              <a:rPr lang="ru-RU" sz="1800" dirty="0">
                <a:solidFill>
                  <a:schemeClr val="dk1"/>
                </a:solidFill>
                <a:latin typeface="Arial" panose="020B0604020202020204" pitchFamily="34" charset="0"/>
                <a:ea typeface="Roboto"/>
                <a:cs typeface="Arial" panose="020B0604020202020204" pitchFamily="34" charset="0"/>
                <a:sym typeface="Roboto"/>
              </a:rPr>
              <a:t> </a:t>
            </a:r>
            <a:r>
              <a:rPr lang="ru-RU" sz="1800" dirty="0" err="1">
                <a:solidFill>
                  <a:schemeClr val="dk1"/>
                </a:solidFill>
                <a:latin typeface="Arial" panose="020B0604020202020204" pitchFamily="34" charset="0"/>
                <a:ea typeface="Roboto"/>
                <a:cs typeface="Arial" panose="020B0604020202020204" pitchFamily="34" charset="0"/>
                <a:sym typeface="Roboto"/>
              </a:rPr>
              <a:t>діяльності</a:t>
            </a:r>
            <a:r>
              <a:rPr lang="ru-RU" sz="1600" dirty="0">
                <a:solidFill>
                  <a:schemeClr val="dk1"/>
                </a:solidFill>
                <a:latin typeface="Arial" panose="020B0604020202020204" pitchFamily="34" charset="0"/>
                <a:ea typeface="Roboto"/>
                <a:cs typeface="Arial" panose="020B0604020202020204" pitchFamily="34" charset="0"/>
                <a:sym typeface="Roboto"/>
              </a:rPr>
              <a:t>.</a:t>
            </a:r>
            <a:endParaRPr lang="ru-RU" dirty="0">
              <a:latin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3" name="Google Shape;293;p20"/>
          <p:cNvSpPr/>
          <p:nvPr/>
        </p:nvSpPr>
        <p:spPr>
          <a:xfrm>
            <a:off x="1045029" y="1405676"/>
            <a:ext cx="10112826"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600" dirty="0">
                <a:solidFill>
                  <a:schemeClr val="dk1"/>
                </a:solidFill>
                <a:latin typeface="Arial" panose="020B0604020202020204" pitchFamily="34" charset="0"/>
                <a:ea typeface="Roboto"/>
                <a:cs typeface="Arial" panose="020B0604020202020204" pitchFamily="34" charset="0"/>
                <a:sym typeface="Roboto"/>
              </a:rPr>
              <a:t>У Польщі існують невеликі відмінності в структурах студентського самоврядування різних навчальних закладів. </a:t>
            </a:r>
            <a:r>
              <a:rPr lang="uk-UA" sz="1600" i="1" dirty="0">
                <a:solidFill>
                  <a:schemeClr val="dk1"/>
                </a:solidFill>
                <a:latin typeface="Arial" panose="020B0604020202020204" pitchFamily="34" charset="0"/>
                <a:ea typeface="Roboto"/>
                <a:cs typeface="Arial" panose="020B0604020202020204" pitchFamily="34" charset="0"/>
                <a:sym typeface="Roboto"/>
              </a:rPr>
              <a:t>Вони переважно виникають через різну кількість </a:t>
            </a:r>
            <a:r>
              <a:rPr lang="uk-UA" sz="1600" i="1" dirty="0" err="1">
                <a:solidFill>
                  <a:schemeClr val="dk1"/>
                </a:solidFill>
                <a:latin typeface="Arial" panose="020B0604020202020204" pitchFamily="34" charset="0"/>
                <a:ea typeface="Roboto"/>
                <a:cs typeface="Arial" panose="020B0604020202020204" pitchFamily="34" charset="0"/>
                <a:sym typeface="Roboto"/>
              </a:rPr>
              <a:t>студентів,які</a:t>
            </a:r>
            <a:r>
              <a:rPr lang="uk-UA" sz="1600" i="1" dirty="0">
                <a:solidFill>
                  <a:schemeClr val="dk1"/>
                </a:solidFill>
                <a:latin typeface="Arial" panose="020B0604020202020204" pitchFamily="34" charset="0"/>
                <a:ea typeface="Roboto"/>
                <a:cs typeface="Arial" panose="020B0604020202020204" pitchFamily="34" charset="0"/>
                <a:sym typeface="Roboto"/>
              </a:rPr>
              <a:t> навчаються в університетах. </a:t>
            </a:r>
            <a:endParaRPr sz="1600" i="1" dirty="0">
              <a:solidFill>
                <a:schemeClr val="dk1"/>
              </a:solidFill>
              <a:latin typeface="Arial" panose="020B0604020202020204" pitchFamily="34" charset="0"/>
              <a:ea typeface="Roboto"/>
              <a:cs typeface="Arial" panose="020B0604020202020204" pitchFamily="34" charset="0"/>
              <a:sym typeface="Roboto"/>
            </a:endParaRPr>
          </a:p>
        </p:txBody>
      </p:sp>
      <p:sp>
        <p:nvSpPr>
          <p:cNvPr id="294" name="Google Shape;294;p20"/>
          <p:cNvSpPr/>
          <p:nvPr/>
        </p:nvSpPr>
        <p:spPr>
          <a:xfrm>
            <a:off x="1045029" y="2433146"/>
            <a:ext cx="10112827" cy="1107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b="1" dirty="0">
                <a:solidFill>
                  <a:schemeClr val="dk1"/>
                </a:solidFill>
                <a:latin typeface="Arial" panose="020B0604020202020204" pitchFamily="34" charset="0"/>
                <a:ea typeface="Roboto"/>
                <a:cs typeface="Arial" panose="020B0604020202020204" pitchFamily="34" charset="0"/>
                <a:sym typeface="Roboto"/>
              </a:rPr>
              <a:t>Спільним</a:t>
            </a:r>
            <a:r>
              <a:rPr lang="uk-UA" sz="1600" dirty="0">
                <a:solidFill>
                  <a:schemeClr val="dk1"/>
                </a:solidFill>
                <a:latin typeface="Arial" panose="020B0604020202020204" pitchFamily="34" charset="0"/>
                <a:ea typeface="Roboto"/>
                <a:cs typeface="Arial" panose="020B0604020202020204" pitchFamily="34" charset="0"/>
                <a:sym typeface="Roboto"/>
              </a:rPr>
              <a:t> у всіх є поділ на законодавчу, виконавчу та судову владу. Законодавчу владу утворюють студентські парламенти. Структура виконавчих органів є дуже різноманітною. Вона визначається як і порядком обрання до складу студентського парламенту, так і Положеннями про студентське самоврядування. Судова влада виражається дисциплінарними комісіями або </a:t>
            </a:r>
            <a:r>
              <a:rPr lang="uk-UA" sz="1600" dirty="0" err="1">
                <a:solidFill>
                  <a:schemeClr val="dk1"/>
                </a:solidFill>
                <a:latin typeface="Arial" panose="020B0604020202020204" pitchFamily="34" charset="0"/>
                <a:ea typeface="Roboto"/>
                <a:cs typeface="Arial" panose="020B0604020202020204" pitchFamily="34" charset="0"/>
                <a:sym typeface="Roboto"/>
              </a:rPr>
              <a:t>коледженським</a:t>
            </a:r>
            <a:r>
              <a:rPr lang="uk-UA" sz="1600" dirty="0">
                <a:solidFill>
                  <a:schemeClr val="dk1"/>
                </a:solidFill>
                <a:latin typeface="Arial" panose="020B0604020202020204" pitchFamily="34" charset="0"/>
                <a:ea typeface="Roboto"/>
                <a:cs typeface="Arial" panose="020B0604020202020204" pitchFamily="34" charset="0"/>
                <a:sym typeface="Roboto"/>
              </a:rPr>
              <a:t> судом. </a:t>
            </a:r>
            <a:endParaRPr sz="1600" dirty="0">
              <a:solidFill>
                <a:schemeClr val="dk1"/>
              </a:solidFill>
              <a:latin typeface="Arial" panose="020B0604020202020204" pitchFamily="34" charset="0"/>
              <a:ea typeface="Roboto"/>
              <a:cs typeface="Arial" panose="020B0604020202020204" pitchFamily="34" charset="0"/>
              <a:sym typeface="Roboto"/>
            </a:endParaRPr>
          </a:p>
        </p:txBody>
      </p:sp>
      <p:sp>
        <p:nvSpPr>
          <p:cNvPr id="295" name="Google Shape;295;p20"/>
          <p:cNvSpPr/>
          <p:nvPr/>
        </p:nvSpPr>
        <p:spPr>
          <a:xfrm>
            <a:off x="1045029" y="3737615"/>
            <a:ext cx="10112827"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600" b="1" dirty="0">
                <a:solidFill>
                  <a:schemeClr val="dk1"/>
                </a:solidFill>
                <a:latin typeface="Arial" panose="020B0604020202020204" pitchFamily="34" charset="0"/>
                <a:ea typeface="Roboto"/>
                <a:cs typeface="Arial" panose="020B0604020202020204" pitchFamily="34" charset="0"/>
                <a:sym typeface="Roboto"/>
              </a:rPr>
              <a:t>У Польщі студентське самоврядування на рівні академічної групи переважно відсутнє</a:t>
            </a:r>
            <a:r>
              <a:rPr lang="uk-UA" sz="1600" dirty="0">
                <a:solidFill>
                  <a:schemeClr val="dk1"/>
                </a:solidFill>
                <a:latin typeface="Arial" panose="020B0604020202020204" pitchFamily="34" charset="0"/>
                <a:ea typeface="Roboto"/>
                <a:cs typeface="Arial" panose="020B0604020202020204" pitchFamily="34" charset="0"/>
                <a:sym typeface="Roboto"/>
              </a:rPr>
              <a:t>. Це зумовлено тим, що академічних груп із постійним особовим складом майже немає, так як студенти значну частину предметів обирають за власним бажанням і через це постійно опиняються у нових групах. </a:t>
            </a:r>
            <a:endParaRPr sz="1600" dirty="0">
              <a:solidFill>
                <a:schemeClr val="dk1"/>
              </a:solidFill>
              <a:latin typeface="Arial" panose="020B0604020202020204" pitchFamily="34" charset="0"/>
              <a:ea typeface="Roboto"/>
              <a:cs typeface="Arial" panose="020B0604020202020204" pitchFamily="34" charset="0"/>
              <a:sym typeface="Roboto"/>
            </a:endParaRPr>
          </a:p>
        </p:txBody>
      </p:sp>
      <p:sp>
        <p:nvSpPr>
          <p:cNvPr id="296" name="Google Shape;296;p20"/>
          <p:cNvSpPr/>
          <p:nvPr/>
        </p:nvSpPr>
        <p:spPr>
          <a:xfrm>
            <a:off x="1045029" y="4924402"/>
            <a:ext cx="9764485"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600" b="1" dirty="0">
                <a:solidFill>
                  <a:schemeClr val="dk1"/>
                </a:solidFill>
                <a:latin typeface="Arial" panose="020B0604020202020204" pitchFamily="34" charset="0"/>
                <a:ea typeface="Roboto"/>
                <a:cs typeface="Arial" panose="020B0604020202020204" pitchFamily="34" charset="0"/>
                <a:sym typeface="Roboto"/>
              </a:rPr>
              <a:t>ОСС також займаються</a:t>
            </a:r>
            <a:r>
              <a:rPr lang="uk-UA" sz="1600" dirty="0">
                <a:solidFill>
                  <a:schemeClr val="dk1"/>
                </a:solidFill>
                <a:latin typeface="Arial" panose="020B0604020202020204" pitchFamily="34" charset="0"/>
                <a:ea typeface="Roboto"/>
                <a:cs typeface="Arial" panose="020B0604020202020204" pitchFamily="34" charset="0"/>
                <a:sym typeface="Roboto"/>
              </a:rPr>
              <a:t> </a:t>
            </a:r>
            <a:r>
              <a:rPr lang="uk-UA" sz="1600" i="1" dirty="0">
                <a:solidFill>
                  <a:schemeClr val="dk1"/>
                </a:solidFill>
                <a:latin typeface="Arial" panose="020B0604020202020204" pitchFamily="34" charset="0"/>
                <a:ea typeface="Roboto"/>
                <a:cs typeface="Arial" panose="020B0604020202020204" pitchFamily="34" charset="0"/>
                <a:sym typeface="Roboto"/>
              </a:rPr>
              <a:t>розподілом матеріальної допомоги, нагород та додаткових стипендій</a:t>
            </a:r>
            <a:r>
              <a:rPr lang="uk-UA" sz="1600" dirty="0">
                <a:solidFill>
                  <a:schemeClr val="dk1"/>
                </a:solidFill>
                <a:latin typeface="Arial" panose="020B0604020202020204" pitchFamily="34" charset="0"/>
                <a:ea typeface="Roboto"/>
                <a:cs typeface="Arial" panose="020B0604020202020204" pitchFamily="34" charset="0"/>
                <a:sym typeface="Roboto"/>
              </a:rPr>
              <a:t>. Студенти самі розпоряджаються грошима призначеними на студентські потреби. Площа приміщень, які займає студентське самоврядування того ж таки Варшавського університету</a:t>
            </a:r>
            <a:endParaRPr dirty="0">
              <a:latin typeface="Arial" panose="020B0604020202020204" pitchFamily="34" charset="0"/>
            </a:endParaRPr>
          </a:p>
        </p:txBody>
      </p:sp>
      <p:sp>
        <p:nvSpPr>
          <p:cNvPr id="10" name="Google Shape;246;p16">
            <a:extLst>
              <a:ext uri="{FF2B5EF4-FFF2-40B4-BE49-F238E27FC236}">
                <a16:creationId xmlns:a16="http://schemas.microsoft.com/office/drawing/2014/main" id="{434E4402-DA27-4CD4-9D6C-993C3B93AC5E}"/>
              </a:ext>
            </a:extLst>
          </p:cNvPr>
          <p:cNvSpPr/>
          <p:nvPr/>
        </p:nvSpPr>
        <p:spPr>
          <a:xfrm>
            <a:off x="858000" y="101207"/>
            <a:ext cx="10299855" cy="1415732"/>
          </a:xfrm>
          <a:prstGeom prst="rect">
            <a:avLst/>
          </a:prstGeom>
          <a:noFill/>
          <a:ln>
            <a:noFill/>
          </a:ln>
        </p:spPr>
        <p:txBody>
          <a:bodyPr spcFirstLastPara="1" wrap="square" lIns="91425" tIns="45700" rIns="91425" bIns="45700" anchor="t" anchorCtr="0">
            <a:spAutoFit/>
          </a:bodyPr>
          <a:lstStyle/>
          <a:p>
            <a:r>
              <a:rPr lang="uk-UA" sz="2400" i="1" dirty="0">
                <a:solidFill>
                  <a:schemeClr val="dk1"/>
                </a:solidFill>
                <a:latin typeface="Arial" panose="020B0604020202020204" pitchFamily="34" charset="0"/>
                <a:ea typeface="Roboto"/>
                <a:cs typeface="Arial" panose="020B0604020202020204" pitchFamily="34" charset="0"/>
                <a:sym typeface="Roboto"/>
              </a:rPr>
              <a:t> </a:t>
            </a:r>
            <a:r>
              <a:rPr lang="uk-UA" sz="2400" b="1" i="1" dirty="0">
                <a:solidFill>
                  <a:schemeClr val="lt1"/>
                </a:solidFill>
                <a:latin typeface="Arial" panose="020B0604020202020204" pitchFamily="34" charset="0"/>
                <a:ea typeface="Roboto"/>
                <a:cs typeface="Arial" panose="020B0604020202020204" pitchFamily="34" charset="0"/>
                <a:sym typeface="Roboto"/>
              </a:rPr>
              <a:t>Світовий досвід </a:t>
            </a:r>
            <a:endParaRPr lang="uk-UA" sz="2400" dirty="0">
              <a:latin typeface="Arial" panose="020B0604020202020204" pitchFamily="34" charset="0"/>
            </a:endParaRPr>
          </a:p>
          <a:p>
            <a:pPr marL="0" marR="0" lvl="0" indent="0" algn="l" rtl="0">
              <a:spcBef>
                <a:spcPts val="0"/>
              </a:spcBef>
              <a:spcAft>
                <a:spcPts val="0"/>
              </a:spcAft>
              <a:buNone/>
            </a:pPr>
            <a:r>
              <a:rPr lang="uk-UA" sz="3000" b="1" dirty="0">
                <a:latin typeface="Arial" panose="020B0604020202020204" pitchFamily="34" charset="0"/>
                <a:ea typeface="Roboto"/>
                <a:cs typeface="Arial" panose="020B0604020202020204" pitchFamily="34" charset="0"/>
                <a:sym typeface="Roboto"/>
              </a:rPr>
              <a:t> Студентське самоврядування у </a:t>
            </a:r>
            <a:r>
              <a:rPr lang="uk-UA" sz="3200" b="1" dirty="0">
                <a:solidFill>
                  <a:schemeClr val="dk1"/>
                </a:solidFill>
                <a:highlight>
                  <a:srgbClr val="B9D6D5"/>
                </a:highlight>
                <a:latin typeface="Arial" panose="020B0604020202020204" pitchFamily="34" charset="0"/>
                <a:ea typeface="Roboto"/>
                <a:cs typeface="Arial" panose="020B0604020202020204" pitchFamily="34" charset="0"/>
                <a:sym typeface="Roboto"/>
              </a:rPr>
              <a:t>Польщі</a:t>
            </a:r>
            <a:endParaRPr lang="uk-UA" sz="3200" dirty="0">
              <a:highlight>
                <a:srgbClr val="B9D6D5"/>
              </a:highlight>
              <a:latin typeface="Arial" panose="020B0604020202020204" pitchFamily="34" charset="0"/>
            </a:endParaRPr>
          </a:p>
          <a:p>
            <a:endParaRPr sz="3000" b="1" dirty="0">
              <a:highlight>
                <a:srgbClr val="B9D6D5"/>
              </a:highlight>
              <a:latin typeface="Arial" panose="020B0604020202020204" pitchFamily="34" charset="0"/>
              <a:ea typeface="Roboto"/>
              <a:cs typeface="Arial" panose="020B0604020202020204" pitchFamily="34" charset="0"/>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7" name="Google Shape;307;p21"/>
          <p:cNvSpPr/>
          <p:nvPr/>
        </p:nvSpPr>
        <p:spPr>
          <a:xfrm>
            <a:off x="1034143" y="1881206"/>
            <a:ext cx="10123710" cy="2092840"/>
          </a:xfrm>
          <a:prstGeom prst="rect">
            <a:avLst/>
          </a:prstGeom>
          <a:noFill/>
          <a:ln>
            <a:noFill/>
          </a:ln>
        </p:spPr>
        <p:txBody>
          <a:bodyPr spcFirstLastPara="1" wrap="square" lIns="91425" tIns="45700" rIns="91425" bIns="45700" anchor="t" anchorCtr="0">
            <a:spAutoFit/>
          </a:bodyPr>
          <a:lstStyle/>
          <a:p>
            <a:pPr marL="0" marR="0" lvl="0" indent="0" algn="l" rtl="0">
              <a:spcBef>
                <a:spcPts val="300"/>
              </a:spcBef>
              <a:spcAft>
                <a:spcPts val="0"/>
              </a:spcAft>
              <a:buNone/>
            </a:pPr>
            <a:r>
              <a:rPr lang="uk-UA" sz="1500" b="1" dirty="0">
                <a:latin typeface="Arial" panose="020B0604020202020204" pitchFamily="34" charset="0"/>
                <a:ea typeface="Roboto"/>
                <a:cs typeface="Arial" panose="020B0604020202020204" pitchFamily="34" charset="0"/>
                <a:sym typeface="Roboto"/>
              </a:rPr>
              <a:t>Він існує з 1868 року </a:t>
            </a:r>
            <a:r>
              <a:rPr lang="uk-UA" sz="1500" dirty="0">
                <a:latin typeface="Arial" panose="020B0604020202020204" pitchFamily="34" charset="0"/>
                <a:ea typeface="Roboto"/>
                <a:cs typeface="Arial" panose="020B0604020202020204" pitchFamily="34" charset="0"/>
                <a:sym typeface="Roboto"/>
              </a:rPr>
              <a:t>і за такий час знайшов рішення багатьох проблем. </a:t>
            </a:r>
            <a:endParaRPr sz="1500" dirty="0">
              <a:latin typeface="Arial" panose="020B0604020202020204" pitchFamily="34" charset="0"/>
              <a:ea typeface="Roboto"/>
              <a:cs typeface="Arial" panose="020B0604020202020204" pitchFamily="34" charset="0"/>
              <a:sym typeface="Roboto"/>
            </a:endParaRPr>
          </a:p>
          <a:p>
            <a:pPr marL="0" marR="0" lvl="0" indent="0" algn="l" rtl="0">
              <a:spcBef>
                <a:spcPts val="300"/>
              </a:spcBef>
              <a:spcAft>
                <a:spcPts val="0"/>
              </a:spcAft>
              <a:buNone/>
            </a:pPr>
            <a:r>
              <a:rPr lang="uk-UA" sz="1500" dirty="0">
                <a:latin typeface="Arial" panose="020B0604020202020204" pitchFamily="34" charset="0"/>
                <a:ea typeface="Roboto"/>
                <a:cs typeface="Arial" panose="020B0604020202020204" pitchFamily="34" charset="0"/>
                <a:sym typeface="Roboto"/>
              </a:rPr>
              <a:t>Союз зміг забезпечити собі повну фінансову незалежність від університету. У нього є свій бюджет, більша частина якого формується з доходів так званої бізнес-групи при Союзі, і лише мала частина – із студентських внесків. </a:t>
            </a:r>
            <a:endParaRPr sz="1500" dirty="0">
              <a:latin typeface="Arial" panose="020B0604020202020204" pitchFamily="34" charset="0"/>
              <a:ea typeface="Roboto"/>
              <a:cs typeface="Arial" panose="020B0604020202020204" pitchFamily="34" charset="0"/>
              <a:sym typeface="Roboto"/>
            </a:endParaRPr>
          </a:p>
          <a:p>
            <a:pPr marL="0" marR="0" lvl="0" indent="0" algn="l" rtl="0">
              <a:spcBef>
                <a:spcPts val="300"/>
              </a:spcBef>
              <a:spcAft>
                <a:spcPts val="0"/>
              </a:spcAft>
              <a:buNone/>
            </a:pPr>
            <a:r>
              <a:rPr lang="uk-UA" sz="1500" i="1" dirty="0">
                <a:latin typeface="Arial" panose="020B0604020202020204" pitchFamily="34" charset="0"/>
                <a:ea typeface="Roboto"/>
                <a:cs typeface="Arial" panose="020B0604020202020204" pitchFamily="34" charset="0"/>
                <a:sym typeface="Roboto"/>
              </a:rPr>
              <a:t>На кошти бюджету створили </a:t>
            </a:r>
            <a:r>
              <a:rPr lang="uk-UA" sz="1500" dirty="0">
                <a:latin typeface="Arial" panose="020B0604020202020204" pitchFamily="34" charset="0"/>
                <a:ea typeface="Roboto"/>
                <a:cs typeface="Arial" panose="020B0604020202020204" pitchFamily="34" charset="0"/>
                <a:sym typeface="Roboto"/>
              </a:rPr>
              <a:t>працюючу мережу практично всебічної соціальної підтримки студентів. </a:t>
            </a:r>
            <a:endParaRPr sz="1500" dirty="0">
              <a:latin typeface="Arial" panose="020B0604020202020204" pitchFamily="34" charset="0"/>
              <a:ea typeface="Roboto"/>
              <a:cs typeface="Arial" panose="020B0604020202020204" pitchFamily="34" charset="0"/>
              <a:sym typeface="Roboto"/>
            </a:endParaRPr>
          </a:p>
          <a:p>
            <a:pPr marL="0" marR="0" lvl="0" indent="0" algn="l" rtl="0">
              <a:spcBef>
                <a:spcPts val="300"/>
              </a:spcBef>
              <a:spcAft>
                <a:spcPts val="0"/>
              </a:spcAft>
              <a:buNone/>
            </a:pPr>
            <a:r>
              <a:rPr lang="uk-UA" sz="1500" i="1" dirty="0">
                <a:latin typeface="Arial" panose="020B0604020202020204" pitchFamily="34" charset="0"/>
                <a:ea typeface="Roboto"/>
                <a:cs typeface="Arial" panose="020B0604020202020204" pitchFamily="34" charset="0"/>
                <a:sym typeface="Roboto"/>
              </a:rPr>
              <a:t>Студенти, які приїжджають вчитися з різних кінців країни, мають можливість винаймати недороге житло, харчуватися в дешевих кафе, користуватися медичними послугами в спеціальних центрах, отримувати правові консультації</a:t>
            </a:r>
            <a:r>
              <a:rPr lang="uk-UA" sz="1500" i="1" dirty="0">
                <a:latin typeface="Arial" panose="020B0604020202020204" pitchFamily="34" charset="0"/>
                <a:ea typeface="Calibri"/>
                <a:cs typeface="Arial" panose="020B0604020202020204" pitchFamily="34" charset="0"/>
                <a:sym typeface="Calibri"/>
              </a:rPr>
              <a:t>.</a:t>
            </a:r>
            <a:endParaRPr sz="1500" dirty="0">
              <a:latin typeface="Arial" panose="020B0604020202020204" pitchFamily="34" charset="0"/>
            </a:endParaRPr>
          </a:p>
        </p:txBody>
      </p:sp>
      <p:sp>
        <p:nvSpPr>
          <p:cNvPr id="12" name="Google Shape;246;p16">
            <a:extLst>
              <a:ext uri="{FF2B5EF4-FFF2-40B4-BE49-F238E27FC236}">
                <a16:creationId xmlns:a16="http://schemas.microsoft.com/office/drawing/2014/main" id="{03CFADBC-5944-4AEE-966A-7FF20E8C80D0}"/>
              </a:ext>
            </a:extLst>
          </p:cNvPr>
          <p:cNvSpPr/>
          <p:nvPr/>
        </p:nvSpPr>
        <p:spPr>
          <a:xfrm>
            <a:off x="913414" y="46777"/>
            <a:ext cx="10299855" cy="1415732"/>
          </a:xfrm>
          <a:prstGeom prst="rect">
            <a:avLst/>
          </a:prstGeom>
          <a:noFill/>
          <a:ln>
            <a:noFill/>
          </a:ln>
        </p:spPr>
        <p:txBody>
          <a:bodyPr spcFirstLastPara="1" wrap="square" lIns="91425" tIns="45700" rIns="91425" bIns="45700" anchor="t" anchorCtr="0">
            <a:spAutoFit/>
          </a:bodyPr>
          <a:lstStyle/>
          <a:p>
            <a:r>
              <a:rPr lang="uk-UA" sz="2400" i="1" dirty="0">
                <a:solidFill>
                  <a:schemeClr val="dk1"/>
                </a:solidFill>
                <a:latin typeface="Arial" panose="020B0604020202020204" pitchFamily="34" charset="0"/>
                <a:ea typeface="Roboto"/>
                <a:cs typeface="Arial" panose="020B0604020202020204" pitchFamily="34" charset="0"/>
                <a:sym typeface="Roboto"/>
              </a:rPr>
              <a:t> </a:t>
            </a:r>
            <a:r>
              <a:rPr lang="uk-UA" sz="2400" b="1" i="1" dirty="0">
                <a:solidFill>
                  <a:schemeClr val="lt1"/>
                </a:solidFill>
                <a:latin typeface="Arial" panose="020B0604020202020204" pitchFamily="34" charset="0"/>
                <a:ea typeface="Roboto"/>
                <a:cs typeface="Arial" panose="020B0604020202020204" pitchFamily="34" charset="0"/>
                <a:sym typeface="Roboto"/>
              </a:rPr>
              <a:t>Світовий досвід </a:t>
            </a:r>
            <a:endParaRPr lang="uk-UA" sz="2400" dirty="0">
              <a:latin typeface="Arial" panose="020B0604020202020204" pitchFamily="34" charset="0"/>
            </a:endParaRPr>
          </a:p>
          <a:p>
            <a:pPr marL="0" marR="0" lvl="0" indent="0" algn="l" rtl="0">
              <a:spcBef>
                <a:spcPts val="0"/>
              </a:spcBef>
              <a:spcAft>
                <a:spcPts val="0"/>
              </a:spcAft>
              <a:buNone/>
            </a:pPr>
            <a:r>
              <a:rPr lang="uk-UA" sz="3000" b="1" dirty="0">
                <a:latin typeface="Arial" panose="020B0604020202020204" pitchFamily="34" charset="0"/>
                <a:ea typeface="Roboto"/>
                <a:cs typeface="Arial" panose="020B0604020202020204" pitchFamily="34" charset="0"/>
                <a:sym typeface="Roboto"/>
              </a:rPr>
              <a:t> Студентське самоврядування у </a:t>
            </a:r>
            <a:r>
              <a:rPr lang="uk-UA" sz="3200" b="1" dirty="0">
                <a:solidFill>
                  <a:schemeClr val="dk1"/>
                </a:solidFill>
                <a:highlight>
                  <a:srgbClr val="B9D6D5"/>
                </a:highlight>
                <a:latin typeface="Arial" panose="020B0604020202020204" pitchFamily="34" charset="0"/>
                <a:ea typeface="Roboto"/>
                <a:cs typeface="Arial" panose="020B0604020202020204" pitchFamily="34" charset="0"/>
                <a:sym typeface="Roboto"/>
              </a:rPr>
              <a:t>Фінляндії</a:t>
            </a:r>
            <a:endParaRPr lang="uk-UA" sz="3200" dirty="0">
              <a:highlight>
                <a:srgbClr val="B9D6D5"/>
              </a:highlight>
              <a:latin typeface="Arial" panose="020B0604020202020204" pitchFamily="34" charset="0"/>
            </a:endParaRPr>
          </a:p>
          <a:p>
            <a:endParaRPr sz="3000" b="1" dirty="0">
              <a:highlight>
                <a:srgbClr val="B9D6D5"/>
              </a:highlight>
              <a:latin typeface="Arial" panose="020B0604020202020204" pitchFamily="34" charset="0"/>
              <a:ea typeface="Roboto"/>
              <a:cs typeface="Arial" panose="020B0604020202020204" pitchFamily="34" charset="0"/>
              <a:sym typeface="Roboto"/>
            </a:endParaRPr>
          </a:p>
        </p:txBody>
      </p:sp>
      <p:sp>
        <p:nvSpPr>
          <p:cNvPr id="13" name="Google Shape;306;p21">
            <a:extLst>
              <a:ext uri="{FF2B5EF4-FFF2-40B4-BE49-F238E27FC236}">
                <a16:creationId xmlns:a16="http://schemas.microsoft.com/office/drawing/2014/main" id="{03486577-AFA8-4F45-98FD-4A128D751B20}"/>
              </a:ext>
            </a:extLst>
          </p:cNvPr>
          <p:cNvSpPr/>
          <p:nvPr/>
        </p:nvSpPr>
        <p:spPr>
          <a:xfrm>
            <a:off x="1034142" y="1234916"/>
            <a:ext cx="1012371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b="1" dirty="0">
                <a:latin typeface="Arial" panose="020B0604020202020204" pitchFamily="34" charset="0"/>
                <a:ea typeface="Roboto"/>
                <a:cs typeface="Arial" panose="020B0604020202020204" pitchFamily="34" charset="0"/>
                <a:sym typeface="Roboto"/>
              </a:rPr>
              <a:t>Яскравий приклад студентського самоврядування – </a:t>
            </a:r>
            <a:r>
              <a:rPr lang="uk-UA" sz="1800" b="1" i="1" dirty="0">
                <a:latin typeface="Arial" panose="020B0604020202020204" pitchFamily="34" charset="0"/>
                <a:ea typeface="Roboto"/>
                <a:cs typeface="Arial" panose="020B0604020202020204" pitchFamily="34" charset="0"/>
                <a:sym typeface="Roboto"/>
              </a:rPr>
              <a:t>Студентський союз Університету Гельсінкі (HYY).</a:t>
            </a:r>
            <a:endParaRPr sz="1800" b="1" i="1" dirty="0">
              <a:latin typeface="Arial" panose="020B0604020202020204" pitchFamily="34" charset="0"/>
              <a:ea typeface="Roboto"/>
              <a:cs typeface="Arial" panose="020B0604020202020204" pitchFamily="34" charset="0"/>
              <a:sym typeface="Roboto"/>
            </a:endParaRPr>
          </a:p>
        </p:txBody>
      </p:sp>
      <p:sp>
        <p:nvSpPr>
          <p:cNvPr id="14" name="Google Shape;310;p21">
            <a:extLst>
              <a:ext uri="{FF2B5EF4-FFF2-40B4-BE49-F238E27FC236}">
                <a16:creationId xmlns:a16="http://schemas.microsoft.com/office/drawing/2014/main" id="{80DE1781-37F9-40D6-9E3D-3A1641D0DD75}"/>
              </a:ext>
            </a:extLst>
          </p:cNvPr>
          <p:cNvSpPr/>
          <p:nvPr/>
        </p:nvSpPr>
        <p:spPr>
          <a:xfrm>
            <a:off x="1034144" y="4056289"/>
            <a:ext cx="10504713"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500" b="1" dirty="0">
                <a:latin typeface="Arial" panose="020B0604020202020204" pitchFamily="34" charset="0"/>
                <a:ea typeface="Roboto"/>
                <a:cs typeface="Arial" panose="020B0604020202020204" pitchFamily="34" charset="0"/>
                <a:sym typeface="Roboto"/>
              </a:rPr>
              <a:t>Представники </a:t>
            </a:r>
            <a:r>
              <a:rPr lang="uk-UA" sz="1500" b="1" dirty="0" err="1">
                <a:latin typeface="Arial" panose="020B0604020202020204" pitchFamily="34" charset="0"/>
                <a:ea typeface="Roboto"/>
                <a:cs typeface="Arial" panose="020B0604020202020204" pitchFamily="34" charset="0"/>
                <a:sym typeface="Roboto"/>
              </a:rPr>
              <a:t>Студсоюзу</a:t>
            </a:r>
            <a:r>
              <a:rPr lang="uk-UA" sz="1500" b="1" dirty="0">
                <a:latin typeface="Arial" panose="020B0604020202020204" pitchFamily="34" charset="0"/>
                <a:ea typeface="Roboto"/>
                <a:cs typeface="Arial" panose="020B0604020202020204" pitchFamily="34" charset="0"/>
                <a:sym typeface="Roboto"/>
              </a:rPr>
              <a:t> </a:t>
            </a:r>
            <a:r>
              <a:rPr lang="uk-UA" sz="1500" dirty="0">
                <a:latin typeface="Arial" panose="020B0604020202020204" pitchFamily="34" charset="0"/>
                <a:ea typeface="Roboto"/>
                <a:cs typeface="Arial" panose="020B0604020202020204" pitchFamily="34" charset="0"/>
                <a:sym typeface="Roboto"/>
              </a:rPr>
              <a:t>складають одну третину на всіх рівнях управління університетом, </a:t>
            </a:r>
            <a:r>
              <a:rPr lang="uk-UA" sz="1500" b="1" dirty="0">
                <a:latin typeface="Arial" panose="020B0604020202020204" pitchFamily="34" charset="0"/>
                <a:ea typeface="Roboto"/>
                <a:cs typeface="Arial" panose="020B0604020202020204" pitchFamily="34" charset="0"/>
                <a:sym typeface="Roboto"/>
              </a:rPr>
              <a:t>тобто</a:t>
            </a:r>
            <a:r>
              <a:rPr lang="uk-UA" sz="1500" dirty="0">
                <a:latin typeface="Arial" panose="020B0604020202020204" pitchFamily="34" charset="0"/>
                <a:ea typeface="Roboto"/>
                <a:cs typeface="Arial" panose="020B0604020202020204" pitchFamily="34" charset="0"/>
                <a:sym typeface="Roboto"/>
              </a:rPr>
              <a:t> можуть здійснювати реальний вплив на прийняття рішень. </a:t>
            </a:r>
            <a:endParaRPr sz="1500" dirty="0">
              <a:latin typeface="Arial" panose="020B0604020202020204" pitchFamily="34" charset="0"/>
              <a:ea typeface="Roboto"/>
              <a:cs typeface="Arial" panose="020B0604020202020204" pitchFamily="34" charset="0"/>
              <a:sym typeface="Roboto"/>
            </a:endParaRPr>
          </a:p>
          <a:p>
            <a:pPr marL="0" marR="0" lvl="0" indent="0" algn="l" rtl="0">
              <a:spcBef>
                <a:spcPts val="0"/>
              </a:spcBef>
              <a:spcAft>
                <a:spcPts val="0"/>
              </a:spcAft>
              <a:buNone/>
            </a:pPr>
            <a:endParaRPr sz="1500" dirty="0">
              <a:latin typeface="Arial" panose="020B0604020202020204" pitchFamily="34" charset="0"/>
              <a:ea typeface="Roboto"/>
              <a:cs typeface="Arial" panose="020B0604020202020204" pitchFamily="34" charset="0"/>
              <a:sym typeface="Roboto"/>
            </a:endParaRPr>
          </a:p>
          <a:p>
            <a:pPr marL="0" marR="0" lvl="0" indent="0" algn="l" rtl="0">
              <a:spcBef>
                <a:spcPts val="0"/>
              </a:spcBef>
              <a:spcAft>
                <a:spcPts val="0"/>
              </a:spcAft>
              <a:buNone/>
            </a:pPr>
            <a:r>
              <a:rPr lang="uk-UA" sz="1500" b="1" dirty="0">
                <a:latin typeface="Arial" panose="020B0604020202020204" pitchFamily="34" charset="0"/>
                <a:ea typeface="Roboto"/>
                <a:cs typeface="Arial" panose="020B0604020202020204" pitchFamily="34" charset="0"/>
                <a:sym typeface="Roboto"/>
              </a:rPr>
              <a:t>І така ситуація на рівні всієї країни</a:t>
            </a:r>
            <a:r>
              <a:rPr lang="uk-UA" sz="1500" dirty="0">
                <a:latin typeface="Arial" panose="020B0604020202020204" pitchFamily="34" charset="0"/>
                <a:ea typeface="Roboto"/>
                <a:cs typeface="Arial" panose="020B0604020202020204" pitchFamily="34" charset="0"/>
                <a:sym typeface="Roboto"/>
              </a:rPr>
              <a:t>: у фінському законодавстві є спеціальний закон про студентське самоврядування, який дає йому досить багато прав, аж до можливості впливати на політику всередині країни. Мережа органів студентського самоврядування Фінляндії пов’язана зі студентським об’єднанням на рівні Європейського союзу.</a:t>
            </a:r>
            <a:endParaRPr sz="1500" dirty="0">
              <a:latin typeface="Arial" panose="020B0604020202020204" pitchFamily="34" charset="0"/>
            </a:endParaRPr>
          </a:p>
          <a:p>
            <a:pPr marL="0" marR="0" lvl="0" indent="0" algn="l" rtl="0">
              <a:spcBef>
                <a:spcPts val="0"/>
              </a:spcBef>
              <a:spcAft>
                <a:spcPts val="0"/>
              </a:spcAft>
              <a:buNone/>
            </a:pPr>
            <a:r>
              <a:rPr lang="uk-UA" sz="1500" dirty="0">
                <a:latin typeface="Arial" panose="020B0604020202020204" pitchFamily="34" charset="0"/>
                <a:ea typeface="Calibri"/>
                <a:cs typeface="Arial" panose="020B0604020202020204" pitchFamily="34" charset="0"/>
                <a:sym typeface="Calibri"/>
              </a:rPr>
              <a:t> </a:t>
            </a:r>
            <a:endParaRPr sz="1500" dirty="0">
              <a:latin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7" name="Google Shape;317;p22"/>
          <p:cNvSpPr/>
          <p:nvPr/>
        </p:nvSpPr>
        <p:spPr>
          <a:xfrm>
            <a:off x="939701" y="1565296"/>
            <a:ext cx="7355213" cy="24006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5000" b="1" dirty="0">
                <a:solidFill>
                  <a:schemeClr val="dk1"/>
                </a:solidFill>
                <a:latin typeface="Arial" panose="020B0604020202020204" pitchFamily="34" charset="0"/>
                <a:ea typeface="Roboto"/>
                <a:cs typeface="Arial" panose="020B0604020202020204" pitchFamily="34" charset="0"/>
                <a:sym typeface="Roboto"/>
              </a:rPr>
              <a:t>Участь студентів</a:t>
            </a:r>
            <a:endParaRPr sz="5000" b="1" dirty="0">
              <a:solidFill>
                <a:schemeClr val="dk1"/>
              </a:solidFill>
              <a:latin typeface="Arial" panose="020B0604020202020204" pitchFamily="34" charset="0"/>
              <a:ea typeface="Roboto"/>
              <a:cs typeface="Arial" panose="020B0604020202020204" pitchFamily="34" charset="0"/>
              <a:sym typeface="Roboto"/>
            </a:endParaRPr>
          </a:p>
          <a:p>
            <a:pPr marL="0" marR="0" lvl="0" indent="0" algn="l" rtl="0">
              <a:spcBef>
                <a:spcPts val="0"/>
              </a:spcBef>
              <a:spcAft>
                <a:spcPts val="0"/>
              </a:spcAft>
              <a:buNone/>
            </a:pPr>
            <a:r>
              <a:rPr lang="uk-UA" sz="5000" b="1" dirty="0">
                <a:solidFill>
                  <a:schemeClr val="dk1"/>
                </a:solidFill>
                <a:latin typeface="Arial" panose="020B0604020202020204" pitchFamily="34" charset="0"/>
                <a:ea typeface="Roboto"/>
                <a:cs typeface="Arial" panose="020B0604020202020204" pitchFamily="34" charset="0"/>
                <a:sym typeface="Roboto"/>
              </a:rPr>
              <a:t>в забезпеченні</a:t>
            </a:r>
          </a:p>
          <a:p>
            <a:pPr marL="0" marR="0" lvl="0" indent="0" algn="l" rtl="0">
              <a:spcBef>
                <a:spcPts val="0"/>
              </a:spcBef>
              <a:spcAft>
                <a:spcPts val="0"/>
              </a:spcAft>
              <a:buNone/>
            </a:pPr>
            <a:r>
              <a:rPr lang="uk-UA" sz="5000" b="1" dirty="0">
                <a:solidFill>
                  <a:schemeClr val="dk1"/>
                </a:solidFill>
                <a:latin typeface="Arial" panose="020B0604020202020204" pitchFamily="34" charset="0"/>
                <a:ea typeface="Roboto"/>
                <a:cs typeface="Arial" panose="020B0604020202020204" pitchFamily="34" charset="0"/>
                <a:sym typeface="Roboto"/>
              </a:rPr>
              <a:t>якості освіти</a:t>
            </a:r>
            <a:endParaRPr sz="5000" b="1" dirty="0">
              <a:solidFill>
                <a:schemeClr val="dk1"/>
              </a:solidFill>
              <a:latin typeface="Arial" panose="020B0604020202020204" pitchFamily="34" charset="0"/>
              <a:ea typeface="Roboto"/>
              <a:cs typeface="Arial" panose="020B0604020202020204" pitchFamily="34" charset="0"/>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3"/>
          <p:cNvSpPr/>
          <p:nvPr/>
        </p:nvSpPr>
        <p:spPr>
          <a:xfrm>
            <a:off x="980661" y="445261"/>
            <a:ext cx="4649142"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000" b="1" dirty="0">
                <a:solidFill>
                  <a:schemeClr val="dk1"/>
                </a:solidFill>
                <a:latin typeface="Arial" panose="020B0604020202020204" pitchFamily="34" charset="0"/>
                <a:ea typeface="Roboto"/>
                <a:cs typeface="Arial" panose="020B0604020202020204" pitchFamily="34" charset="0"/>
                <a:sym typeface="Roboto"/>
              </a:rPr>
              <a:t>Законодавство</a:t>
            </a:r>
            <a:endParaRPr sz="3000" dirty="0">
              <a:latin typeface="Arial" panose="020B0604020202020204" pitchFamily="34" charset="0"/>
            </a:endParaRPr>
          </a:p>
        </p:txBody>
      </p:sp>
      <p:sp>
        <p:nvSpPr>
          <p:cNvPr id="324" name="Google Shape;324;p23"/>
          <p:cNvSpPr/>
          <p:nvPr/>
        </p:nvSpPr>
        <p:spPr>
          <a:xfrm>
            <a:off x="980661" y="1091212"/>
            <a:ext cx="42335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b="1" dirty="0">
                <a:solidFill>
                  <a:schemeClr val="dk1"/>
                </a:solidFill>
                <a:latin typeface="Arial" panose="020B0604020202020204" pitchFamily="34" charset="0"/>
                <a:ea typeface="Roboto"/>
                <a:cs typeface="Arial" panose="020B0604020202020204" pitchFamily="34" charset="0"/>
                <a:sym typeface="Roboto"/>
              </a:rPr>
              <a:t>Закон України «Про Вищу освіту»:</a:t>
            </a:r>
            <a:endParaRPr sz="1800" b="1" dirty="0">
              <a:solidFill>
                <a:schemeClr val="dk1"/>
              </a:solidFill>
              <a:latin typeface="Arial" panose="020B0604020202020204" pitchFamily="34" charset="0"/>
              <a:ea typeface="Roboto"/>
              <a:cs typeface="Arial" panose="020B0604020202020204" pitchFamily="34" charset="0"/>
              <a:sym typeface="Roboto"/>
            </a:endParaRPr>
          </a:p>
        </p:txBody>
      </p:sp>
      <p:sp>
        <p:nvSpPr>
          <p:cNvPr id="327" name="Google Shape;327;p23"/>
          <p:cNvSpPr/>
          <p:nvPr/>
        </p:nvSpPr>
        <p:spPr>
          <a:xfrm>
            <a:off x="980661" y="1484397"/>
            <a:ext cx="10166310" cy="107717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uk-UA" sz="1600" i="1" dirty="0">
                <a:solidFill>
                  <a:schemeClr val="dk1"/>
                </a:solidFill>
                <a:latin typeface="Arial" panose="020B0604020202020204" pitchFamily="34" charset="0"/>
                <a:ea typeface="Roboto"/>
                <a:cs typeface="Arial" panose="020B0604020202020204" pitchFamily="34" charset="0"/>
                <a:sym typeface="Roboto"/>
              </a:rPr>
              <a:t>«Якість вищої освіти – це відповідність умов провадження освітньої діяльності та результатів навчання вимогам законодавства та стандартам вищої освіти, професійним та/або міжнародним стандартам (за наявності), а також потребам заінтересованих сторін і суспільства, що забезпечується шляхом здійснення процедур внутрішнього та зовнішнього забезпечення якості» </a:t>
            </a:r>
            <a:endParaRPr dirty="0">
              <a:latin typeface="Arial" panose="020B0604020202020204" pitchFamily="34" charset="0"/>
            </a:endParaRPr>
          </a:p>
        </p:txBody>
      </p:sp>
      <p:sp>
        <p:nvSpPr>
          <p:cNvPr id="330" name="Google Shape;330;p23"/>
          <p:cNvSpPr/>
          <p:nvPr/>
        </p:nvSpPr>
        <p:spPr>
          <a:xfrm>
            <a:off x="7500257" y="2591264"/>
            <a:ext cx="3646714" cy="267761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uk-UA" sz="1600" b="1" dirty="0">
                <a:solidFill>
                  <a:schemeClr val="dk1"/>
                </a:solidFill>
                <a:latin typeface="Arial" panose="020B0604020202020204" pitchFamily="34" charset="0"/>
                <a:ea typeface="Roboto"/>
                <a:cs typeface="Arial" panose="020B0604020202020204" pitchFamily="34" charset="0"/>
                <a:sym typeface="Roboto"/>
              </a:rPr>
              <a:t>Система управління якістю освіти  </a:t>
            </a:r>
            <a:r>
              <a:rPr lang="uk-UA" sz="1600" dirty="0">
                <a:solidFill>
                  <a:schemeClr val="dk1"/>
                </a:solidFill>
                <a:latin typeface="Arial" panose="020B0604020202020204" pitchFamily="34" charset="0"/>
                <a:ea typeface="Roboto"/>
                <a:cs typeface="Arial" panose="020B0604020202020204" pitchFamily="34" charset="0"/>
                <a:sym typeface="Roboto"/>
              </a:rPr>
              <a:t>в університеті повинна забезпечувати моніторинг основних показників якості та на їх основі підготовку рекомендацій для покращення всіх складових підготовки фахівців. </a:t>
            </a:r>
            <a:endParaRPr dirty="0">
              <a:latin typeface="Arial" panose="020B0604020202020204" pitchFamily="34" charset="0"/>
            </a:endParaRPr>
          </a:p>
        </p:txBody>
      </p:sp>
      <p:sp>
        <p:nvSpPr>
          <p:cNvPr id="331" name="Google Shape;331;p23"/>
          <p:cNvSpPr/>
          <p:nvPr/>
        </p:nvSpPr>
        <p:spPr>
          <a:xfrm>
            <a:off x="980661" y="2684134"/>
            <a:ext cx="423353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b="1" i="1" dirty="0">
                <a:solidFill>
                  <a:schemeClr val="dk1"/>
                </a:solidFill>
                <a:latin typeface="Arial" panose="020B0604020202020204" pitchFamily="34" charset="0"/>
                <a:ea typeface="Calibri"/>
                <a:cs typeface="Arial" panose="020B0604020202020204" pitchFamily="34" charset="0"/>
                <a:sym typeface="Calibri"/>
              </a:rPr>
              <a:t>Ключові ланки такої системи:</a:t>
            </a:r>
            <a:endParaRPr dirty="0">
              <a:latin typeface="Arial" panose="020B0604020202020204" pitchFamily="34" charset="0"/>
            </a:endParaRPr>
          </a:p>
        </p:txBody>
      </p:sp>
      <p:sp>
        <p:nvSpPr>
          <p:cNvPr id="332" name="Google Shape;332;p23"/>
          <p:cNvSpPr/>
          <p:nvPr/>
        </p:nvSpPr>
        <p:spPr>
          <a:xfrm>
            <a:off x="1097559" y="3218974"/>
            <a:ext cx="9064487" cy="252372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B9D6D5"/>
              </a:buClr>
              <a:buFont typeface="Wingdings" panose="05000000000000000000" pitchFamily="2" charset="2"/>
              <a:buChar char="l"/>
            </a:pPr>
            <a:r>
              <a:rPr lang="uk-UA" sz="1400" dirty="0">
                <a:solidFill>
                  <a:schemeClr val="dk1"/>
                </a:solidFill>
                <a:latin typeface="Arial" panose="020B0604020202020204" pitchFamily="34" charset="0"/>
                <a:ea typeface="Roboto"/>
                <a:cs typeface="Arial" panose="020B0604020202020204" pitchFamily="34" charset="0"/>
                <a:sym typeface="Roboto"/>
              </a:rPr>
              <a:t>Якість освітніх програм.</a:t>
            </a:r>
            <a:endParaRPr sz="1400" dirty="0">
              <a:latin typeface="Arial" panose="020B0604020202020204" pitchFamily="34" charset="0"/>
            </a:endParaRPr>
          </a:p>
          <a:p>
            <a:pPr marL="285750" marR="0" lvl="0" indent="-285750" algn="l" rtl="0">
              <a:spcBef>
                <a:spcPts val="1200"/>
              </a:spcBef>
              <a:spcAft>
                <a:spcPts val="0"/>
              </a:spcAft>
              <a:buClr>
                <a:srgbClr val="B9D6D5"/>
              </a:buClr>
              <a:buFont typeface="Wingdings" panose="05000000000000000000" pitchFamily="2" charset="2"/>
              <a:buChar char="l"/>
            </a:pPr>
            <a:r>
              <a:rPr lang="uk-UA" sz="1400" dirty="0">
                <a:solidFill>
                  <a:schemeClr val="dk1"/>
                </a:solidFill>
                <a:latin typeface="Arial" panose="020B0604020202020204" pitchFamily="34" charset="0"/>
                <a:ea typeface="Roboto"/>
                <a:cs typeface="Arial" panose="020B0604020202020204" pitchFamily="34" charset="0"/>
                <a:sym typeface="Roboto"/>
              </a:rPr>
              <a:t>Рівень підготовки абітурієнтів.</a:t>
            </a:r>
            <a:endParaRPr sz="1400" dirty="0">
              <a:latin typeface="Arial" panose="020B0604020202020204" pitchFamily="34" charset="0"/>
            </a:endParaRPr>
          </a:p>
          <a:p>
            <a:pPr marL="285750" marR="0" lvl="0" indent="-285750" algn="l" rtl="0">
              <a:spcBef>
                <a:spcPts val="1200"/>
              </a:spcBef>
              <a:spcAft>
                <a:spcPts val="0"/>
              </a:spcAft>
              <a:buClr>
                <a:srgbClr val="B9D6D5"/>
              </a:buClr>
              <a:buFont typeface="Wingdings" panose="05000000000000000000" pitchFamily="2" charset="2"/>
              <a:buChar char="l"/>
            </a:pPr>
            <a:r>
              <a:rPr lang="uk-UA" sz="1400" dirty="0">
                <a:solidFill>
                  <a:schemeClr val="dk1"/>
                </a:solidFill>
                <a:latin typeface="Arial" panose="020B0604020202020204" pitchFamily="34" charset="0"/>
                <a:ea typeface="Roboto"/>
                <a:cs typeface="Arial" panose="020B0604020202020204" pitchFamily="34" charset="0"/>
                <a:sym typeface="Roboto"/>
              </a:rPr>
              <a:t>Інформаційно-методичне забезпечення навчального процесу.</a:t>
            </a:r>
            <a:endParaRPr sz="1400" dirty="0">
              <a:latin typeface="Arial" panose="020B0604020202020204" pitchFamily="34" charset="0"/>
            </a:endParaRPr>
          </a:p>
          <a:p>
            <a:pPr marL="285750" marR="0" lvl="0" indent="-285750" algn="l" rtl="0">
              <a:spcBef>
                <a:spcPts val="1200"/>
              </a:spcBef>
              <a:spcAft>
                <a:spcPts val="0"/>
              </a:spcAft>
              <a:buClr>
                <a:srgbClr val="B9D6D5"/>
              </a:buClr>
              <a:buFont typeface="Wingdings" panose="05000000000000000000" pitchFamily="2" charset="2"/>
              <a:buChar char="l"/>
            </a:pPr>
            <a:r>
              <a:rPr lang="uk-UA" sz="1400" dirty="0">
                <a:solidFill>
                  <a:schemeClr val="dk1"/>
                </a:solidFill>
                <a:latin typeface="Arial" panose="020B0604020202020204" pitchFamily="34" charset="0"/>
                <a:ea typeface="Roboto"/>
                <a:cs typeface="Arial" panose="020B0604020202020204" pitchFamily="34" charset="0"/>
                <a:sym typeface="Roboto"/>
              </a:rPr>
              <a:t>Кваліфікація професорсько-викладацького складу.</a:t>
            </a:r>
            <a:endParaRPr sz="1400" dirty="0">
              <a:latin typeface="Arial" panose="020B0604020202020204" pitchFamily="34" charset="0"/>
            </a:endParaRPr>
          </a:p>
          <a:p>
            <a:pPr marL="285750" marR="0" lvl="0" indent="-285750" algn="l" rtl="0">
              <a:spcBef>
                <a:spcPts val="1200"/>
              </a:spcBef>
              <a:spcAft>
                <a:spcPts val="0"/>
              </a:spcAft>
              <a:buClr>
                <a:srgbClr val="B9D6D5"/>
              </a:buClr>
              <a:buFont typeface="Wingdings" panose="05000000000000000000" pitchFamily="2" charset="2"/>
              <a:buChar char="l"/>
            </a:pPr>
            <a:r>
              <a:rPr lang="uk-UA" sz="1400" dirty="0">
                <a:solidFill>
                  <a:schemeClr val="dk1"/>
                </a:solidFill>
                <a:latin typeface="Arial" panose="020B0604020202020204" pitchFamily="34" charset="0"/>
                <a:ea typeface="Roboto"/>
                <a:cs typeface="Arial" panose="020B0604020202020204" pitchFamily="34" charset="0"/>
                <a:sym typeface="Roboto"/>
              </a:rPr>
              <a:t>Якість навчального процесу.</a:t>
            </a:r>
            <a:endParaRPr sz="1400" dirty="0">
              <a:latin typeface="Arial" panose="020B0604020202020204" pitchFamily="34" charset="0"/>
            </a:endParaRPr>
          </a:p>
          <a:p>
            <a:pPr marL="285750" marR="0" lvl="0" indent="-285750" algn="l" rtl="0">
              <a:spcBef>
                <a:spcPts val="1200"/>
              </a:spcBef>
              <a:spcAft>
                <a:spcPts val="0"/>
              </a:spcAft>
              <a:buClr>
                <a:srgbClr val="B9D6D5"/>
              </a:buClr>
              <a:buFont typeface="Wingdings" panose="05000000000000000000" pitchFamily="2" charset="2"/>
              <a:buChar char="l"/>
            </a:pPr>
            <a:r>
              <a:rPr lang="uk-UA" sz="1400" dirty="0">
                <a:solidFill>
                  <a:schemeClr val="dk1"/>
                </a:solidFill>
                <a:latin typeface="Arial" panose="020B0604020202020204" pitchFamily="34" charset="0"/>
                <a:ea typeface="Roboto"/>
                <a:cs typeface="Arial" panose="020B0604020202020204" pitchFamily="34" charset="0"/>
                <a:sym typeface="Roboto"/>
              </a:rPr>
              <a:t>Рівень наукових досліджень, що проводяться в університеті.</a:t>
            </a:r>
            <a:endParaRPr sz="1400" dirty="0">
              <a:latin typeface="Arial" panose="020B0604020202020204" pitchFamily="34" charset="0"/>
            </a:endParaRPr>
          </a:p>
          <a:p>
            <a:pPr marL="285750" marR="0" lvl="0" indent="-285750" algn="l" rtl="0">
              <a:spcBef>
                <a:spcPts val="1200"/>
              </a:spcBef>
              <a:spcAft>
                <a:spcPts val="0"/>
              </a:spcAft>
              <a:buClr>
                <a:srgbClr val="B9D6D5"/>
              </a:buClr>
              <a:buFont typeface="Wingdings" panose="05000000000000000000" pitchFamily="2" charset="2"/>
              <a:buChar char="l"/>
            </a:pPr>
            <a:r>
              <a:rPr lang="uk-UA" sz="1400" dirty="0">
                <a:solidFill>
                  <a:schemeClr val="dk1"/>
                </a:solidFill>
                <a:latin typeface="Arial" panose="020B0604020202020204" pitchFamily="34" charset="0"/>
                <a:ea typeface="Roboto"/>
                <a:cs typeface="Arial" panose="020B0604020202020204" pitchFamily="34" charset="0"/>
                <a:sym typeface="Roboto"/>
              </a:rPr>
              <a:t>Рівень оснащеності навчального процесу.</a:t>
            </a:r>
            <a:endParaRPr sz="1400" dirty="0">
              <a:solidFill>
                <a:schemeClr val="dk1"/>
              </a:solidFill>
              <a:latin typeface="Arial" panose="020B0604020202020204" pitchFamily="34" charset="0"/>
              <a:ea typeface="Roboto"/>
              <a:cs typeface="Arial" panose="020B0604020202020204" pitchFamily="34" charset="0"/>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4"/>
          <p:cNvSpPr/>
          <p:nvPr/>
        </p:nvSpPr>
        <p:spPr>
          <a:xfrm>
            <a:off x="980661" y="1839342"/>
            <a:ext cx="10351368" cy="3985666"/>
          </a:xfrm>
          <a:prstGeom prst="rect">
            <a:avLst/>
          </a:prstGeom>
          <a:noFill/>
          <a:ln>
            <a:noFill/>
          </a:ln>
        </p:spPr>
        <p:txBody>
          <a:bodyPr spcFirstLastPara="1" wrap="square" lIns="91425" tIns="45700" rIns="91425" bIns="45700" anchor="t" anchorCtr="0">
            <a:spAutoFit/>
          </a:bodyPr>
          <a:lstStyle/>
          <a:p>
            <a:pPr marL="285750" marR="0" lvl="0" indent="-285750" rtl="0">
              <a:spcBef>
                <a:spcPts val="600"/>
              </a:spcBef>
              <a:spcAft>
                <a:spcPts val="0"/>
              </a:spcAft>
              <a:buClr>
                <a:srgbClr val="B9D6D5"/>
              </a:buClr>
              <a:buFont typeface="Wingdings" panose="05000000000000000000" pitchFamily="2" charset="2"/>
              <a:buChar char="l"/>
            </a:pPr>
            <a:r>
              <a:rPr lang="uk-UA" sz="1600" dirty="0">
                <a:solidFill>
                  <a:schemeClr val="dk1"/>
                </a:solidFill>
                <a:latin typeface="Arial" panose="020B0604020202020204" pitchFamily="34" charset="0"/>
                <a:ea typeface="Roboto"/>
                <a:cs typeface="Arial" panose="020B0604020202020204" pitchFamily="34" charset="0"/>
                <a:sym typeface="Roboto"/>
              </a:rPr>
              <a:t>визначення принципів та процедур забезпечення якості вищої освіти;</a:t>
            </a:r>
            <a:endParaRPr sz="1600" dirty="0">
              <a:latin typeface="Arial" panose="020B0604020202020204" pitchFamily="34" charset="0"/>
            </a:endParaRPr>
          </a:p>
          <a:p>
            <a:pPr marL="285750" marR="0" lvl="0" indent="-285750" rtl="0">
              <a:spcBef>
                <a:spcPts val="600"/>
              </a:spcBef>
              <a:spcAft>
                <a:spcPts val="0"/>
              </a:spcAft>
              <a:buClr>
                <a:srgbClr val="B9D6D5"/>
              </a:buClr>
              <a:buFont typeface="Wingdings" panose="05000000000000000000" pitchFamily="2" charset="2"/>
              <a:buChar char="l"/>
            </a:pPr>
            <a:r>
              <a:rPr lang="uk-UA" sz="1600" dirty="0">
                <a:solidFill>
                  <a:schemeClr val="dk1"/>
                </a:solidFill>
                <a:latin typeface="Arial" panose="020B0604020202020204" pitchFamily="34" charset="0"/>
                <a:ea typeface="Roboto"/>
                <a:cs typeface="Arial" panose="020B0604020202020204" pitchFamily="34" charset="0"/>
                <a:sym typeface="Roboto"/>
              </a:rPr>
              <a:t>здійснення моніторингу та періодичного перегляду освітніх програм;</a:t>
            </a:r>
            <a:endParaRPr sz="1600" dirty="0">
              <a:latin typeface="Arial" panose="020B0604020202020204" pitchFamily="34" charset="0"/>
            </a:endParaRPr>
          </a:p>
          <a:p>
            <a:pPr marL="285750" marR="0" lvl="0" indent="-285750" rtl="0">
              <a:spcBef>
                <a:spcPts val="600"/>
              </a:spcBef>
              <a:spcAft>
                <a:spcPts val="0"/>
              </a:spcAft>
              <a:buClr>
                <a:srgbClr val="B9D6D5"/>
              </a:buClr>
              <a:buFont typeface="Wingdings" panose="05000000000000000000" pitchFamily="2" charset="2"/>
              <a:buChar char="l"/>
            </a:pPr>
            <a:r>
              <a:rPr lang="uk-UA" sz="1600" i="1" dirty="0">
                <a:solidFill>
                  <a:schemeClr val="dk1"/>
                </a:solidFill>
                <a:latin typeface="Arial" panose="020B0604020202020204" pitchFamily="34" charset="0"/>
                <a:ea typeface="Roboto"/>
                <a:cs typeface="Arial" panose="020B0604020202020204" pitchFamily="34" charset="0"/>
                <a:sym typeface="Roboto"/>
              </a:rPr>
              <a:t>щорічне оцінювання здобувачів вищої освіти,</a:t>
            </a:r>
            <a:r>
              <a:rPr lang="uk-UA" sz="1600" dirty="0">
                <a:solidFill>
                  <a:schemeClr val="dk1"/>
                </a:solidFill>
                <a:latin typeface="Arial" panose="020B0604020202020204" pitchFamily="34" charset="0"/>
                <a:ea typeface="Roboto"/>
                <a:cs typeface="Arial" panose="020B0604020202020204" pitchFamily="34" charset="0"/>
                <a:sym typeface="Roboto"/>
              </a:rPr>
              <a:t> науково-педагогічних і педагогічних працівників вищого навчального закладу та регулярне оприлюднення результатів таких оцінювань на офіційному</a:t>
            </a:r>
            <a:br>
              <a:rPr lang="uk-UA" sz="1600" dirty="0">
                <a:solidFill>
                  <a:schemeClr val="dk1"/>
                </a:solidFill>
                <a:latin typeface="Arial" panose="020B0604020202020204" pitchFamily="34" charset="0"/>
                <a:ea typeface="Roboto"/>
                <a:cs typeface="Arial" panose="020B0604020202020204" pitchFamily="34" charset="0"/>
                <a:sym typeface="Roboto"/>
              </a:rPr>
            </a:br>
            <a:r>
              <a:rPr lang="uk-UA" sz="1600" dirty="0">
                <a:solidFill>
                  <a:schemeClr val="dk1"/>
                </a:solidFill>
                <a:latin typeface="Arial" panose="020B0604020202020204" pitchFamily="34" charset="0"/>
                <a:ea typeface="Roboto"/>
                <a:cs typeface="Arial" panose="020B0604020202020204" pitchFamily="34" charset="0"/>
                <a:sym typeface="Roboto"/>
              </a:rPr>
              <a:t>веб-сайті вищого навчального закладу, на інформаційних стендах та в будь-який інший спосіб;</a:t>
            </a:r>
            <a:endParaRPr sz="1600" dirty="0">
              <a:latin typeface="Arial" panose="020B0604020202020204" pitchFamily="34" charset="0"/>
            </a:endParaRPr>
          </a:p>
          <a:p>
            <a:pPr marL="285750" marR="0" lvl="0" indent="-285750" rtl="0">
              <a:spcBef>
                <a:spcPts val="600"/>
              </a:spcBef>
              <a:spcAft>
                <a:spcPts val="0"/>
              </a:spcAft>
              <a:buClr>
                <a:srgbClr val="B9D6D5"/>
              </a:buClr>
              <a:buFont typeface="Wingdings" panose="05000000000000000000" pitchFamily="2" charset="2"/>
              <a:buChar char="l"/>
            </a:pPr>
            <a:r>
              <a:rPr lang="uk-UA" sz="1600" i="1" dirty="0">
                <a:solidFill>
                  <a:schemeClr val="dk1"/>
                </a:solidFill>
                <a:latin typeface="Arial" panose="020B0604020202020204" pitchFamily="34" charset="0"/>
                <a:ea typeface="Roboto"/>
                <a:cs typeface="Arial" panose="020B0604020202020204" pitchFamily="34" charset="0"/>
                <a:sym typeface="Roboto"/>
              </a:rPr>
              <a:t>забезпечення підвищення кваліфікації </a:t>
            </a:r>
            <a:r>
              <a:rPr lang="uk-UA" sz="1600" dirty="0">
                <a:solidFill>
                  <a:schemeClr val="dk1"/>
                </a:solidFill>
                <a:latin typeface="Arial" panose="020B0604020202020204" pitchFamily="34" charset="0"/>
                <a:ea typeface="Roboto"/>
                <a:cs typeface="Arial" panose="020B0604020202020204" pitchFamily="34" charset="0"/>
                <a:sym typeface="Roboto"/>
              </a:rPr>
              <a:t>педагогічних, наукових і науково-педагогічних працівників;</a:t>
            </a:r>
            <a:endParaRPr sz="1600" dirty="0">
              <a:latin typeface="Arial" panose="020B0604020202020204" pitchFamily="34" charset="0"/>
            </a:endParaRPr>
          </a:p>
          <a:p>
            <a:pPr marL="285750" marR="0" lvl="0" indent="-285750" rtl="0">
              <a:spcBef>
                <a:spcPts val="600"/>
              </a:spcBef>
              <a:spcAft>
                <a:spcPts val="0"/>
              </a:spcAft>
              <a:buClr>
                <a:srgbClr val="B9D6D5"/>
              </a:buClr>
              <a:buFont typeface="Wingdings" panose="05000000000000000000" pitchFamily="2" charset="2"/>
              <a:buChar char="l"/>
            </a:pPr>
            <a:r>
              <a:rPr lang="uk-UA" sz="1600" dirty="0">
                <a:solidFill>
                  <a:schemeClr val="dk1"/>
                </a:solidFill>
                <a:latin typeface="Arial" panose="020B0604020202020204" pitchFamily="34" charset="0"/>
                <a:ea typeface="Roboto"/>
                <a:cs typeface="Arial" panose="020B0604020202020204" pitchFamily="34" charset="0"/>
                <a:sym typeface="Roboto"/>
              </a:rPr>
              <a:t>забезпечення наявності необхідних ресурсів для організації освітнього процесу, у тому числі самостійної роботи студентів, за кожною освітньою програмою;</a:t>
            </a:r>
            <a:endParaRPr sz="1600" dirty="0">
              <a:latin typeface="Arial" panose="020B0604020202020204" pitchFamily="34" charset="0"/>
            </a:endParaRPr>
          </a:p>
          <a:p>
            <a:pPr marL="285750" marR="0" lvl="0" indent="-285750" rtl="0">
              <a:spcBef>
                <a:spcPts val="600"/>
              </a:spcBef>
              <a:spcAft>
                <a:spcPts val="0"/>
              </a:spcAft>
              <a:buClr>
                <a:srgbClr val="B9D6D5"/>
              </a:buClr>
              <a:buFont typeface="Wingdings" panose="05000000000000000000" pitchFamily="2" charset="2"/>
              <a:buChar char="l"/>
            </a:pPr>
            <a:r>
              <a:rPr lang="uk-UA" sz="1600" dirty="0">
                <a:solidFill>
                  <a:schemeClr val="dk1"/>
                </a:solidFill>
                <a:latin typeface="Arial" panose="020B0604020202020204" pitchFamily="34" charset="0"/>
                <a:ea typeface="Roboto"/>
                <a:cs typeface="Arial" panose="020B0604020202020204" pitchFamily="34" charset="0"/>
                <a:sym typeface="Roboto"/>
              </a:rPr>
              <a:t>забезпечення наявності інформаційних систем для ефективного управління освітнім процесом;</a:t>
            </a:r>
            <a:endParaRPr sz="1600" dirty="0">
              <a:latin typeface="Arial" panose="020B0604020202020204" pitchFamily="34" charset="0"/>
            </a:endParaRPr>
          </a:p>
          <a:p>
            <a:pPr marL="285750" marR="0" lvl="0" indent="-285750" rtl="0">
              <a:spcBef>
                <a:spcPts val="600"/>
              </a:spcBef>
              <a:spcAft>
                <a:spcPts val="0"/>
              </a:spcAft>
              <a:buClr>
                <a:srgbClr val="B9D6D5"/>
              </a:buClr>
              <a:buFont typeface="Wingdings" panose="05000000000000000000" pitchFamily="2" charset="2"/>
              <a:buChar char="l"/>
            </a:pPr>
            <a:r>
              <a:rPr lang="uk-UA" sz="1600" dirty="0">
                <a:solidFill>
                  <a:schemeClr val="dk1"/>
                </a:solidFill>
                <a:latin typeface="Arial" panose="020B0604020202020204" pitchFamily="34" charset="0"/>
                <a:ea typeface="Roboto"/>
                <a:cs typeface="Arial" panose="020B0604020202020204" pitchFamily="34" charset="0"/>
                <a:sym typeface="Roboto"/>
              </a:rPr>
              <a:t>забезпечення публічності інформації про освітні програми, ступені вищої освіти та кваліфікації;</a:t>
            </a:r>
            <a:endParaRPr sz="1600" dirty="0">
              <a:latin typeface="Arial" panose="020B0604020202020204" pitchFamily="34" charset="0"/>
            </a:endParaRPr>
          </a:p>
          <a:p>
            <a:pPr marL="285750" marR="0" lvl="0" indent="-285750" rtl="0">
              <a:spcBef>
                <a:spcPts val="600"/>
              </a:spcBef>
              <a:spcAft>
                <a:spcPts val="0"/>
              </a:spcAft>
              <a:buClr>
                <a:srgbClr val="B9D6D5"/>
              </a:buClr>
              <a:buFont typeface="Wingdings" panose="05000000000000000000" pitchFamily="2" charset="2"/>
              <a:buChar char="l"/>
            </a:pPr>
            <a:r>
              <a:rPr lang="uk-UA" sz="1600" dirty="0">
                <a:solidFill>
                  <a:schemeClr val="dk1"/>
                </a:solidFill>
                <a:latin typeface="Arial" panose="020B0604020202020204" pitchFamily="34" charset="0"/>
                <a:ea typeface="Roboto"/>
                <a:cs typeface="Arial" panose="020B0604020202020204" pitchFamily="34" charset="0"/>
                <a:sym typeface="Roboto"/>
              </a:rPr>
              <a:t>забезпечення ефективної системи запобігання та виявлення академічного плагіату у наукових працях працівників вищих навчальних закладів і здобувачів вищої освіти;</a:t>
            </a:r>
            <a:endParaRPr sz="1600" dirty="0">
              <a:latin typeface="Arial" panose="020B0604020202020204" pitchFamily="34" charset="0"/>
            </a:endParaRPr>
          </a:p>
          <a:p>
            <a:pPr marL="285750" marR="0" lvl="0" indent="-285750" rtl="0">
              <a:spcBef>
                <a:spcPts val="600"/>
              </a:spcBef>
              <a:spcAft>
                <a:spcPts val="0"/>
              </a:spcAft>
              <a:buClr>
                <a:srgbClr val="B9D6D5"/>
              </a:buClr>
              <a:buFont typeface="Wingdings" panose="05000000000000000000" pitchFamily="2" charset="2"/>
              <a:buChar char="l"/>
            </a:pPr>
            <a:r>
              <a:rPr lang="uk-UA" sz="1600" dirty="0">
                <a:solidFill>
                  <a:schemeClr val="dk1"/>
                </a:solidFill>
                <a:latin typeface="Arial" panose="020B0604020202020204" pitchFamily="34" charset="0"/>
                <a:ea typeface="Roboto"/>
                <a:cs typeface="Arial" panose="020B0604020202020204" pitchFamily="34" charset="0"/>
                <a:sym typeface="Roboto"/>
              </a:rPr>
              <a:t>інших процедур і заходів.</a:t>
            </a:r>
            <a:endParaRPr sz="1600" dirty="0">
              <a:latin typeface="Arial" panose="020B0604020202020204" pitchFamily="34" charset="0"/>
            </a:endParaRPr>
          </a:p>
        </p:txBody>
      </p:sp>
      <p:sp>
        <p:nvSpPr>
          <p:cNvPr id="4" name="Google Shape;322;p23">
            <a:extLst>
              <a:ext uri="{FF2B5EF4-FFF2-40B4-BE49-F238E27FC236}">
                <a16:creationId xmlns:a16="http://schemas.microsoft.com/office/drawing/2014/main" id="{78D68DC3-5683-4EE6-BF69-0786405380AE}"/>
              </a:ext>
            </a:extLst>
          </p:cNvPr>
          <p:cNvSpPr/>
          <p:nvPr/>
        </p:nvSpPr>
        <p:spPr>
          <a:xfrm>
            <a:off x="980661" y="408656"/>
            <a:ext cx="4649142"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000" b="1" dirty="0">
                <a:solidFill>
                  <a:schemeClr val="dk1"/>
                </a:solidFill>
                <a:latin typeface="Arial" panose="020B0604020202020204" pitchFamily="34" charset="0"/>
                <a:ea typeface="Roboto"/>
                <a:cs typeface="Arial" panose="020B0604020202020204" pitchFamily="34" charset="0"/>
                <a:sym typeface="Roboto"/>
              </a:rPr>
              <a:t>Законодавство</a:t>
            </a:r>
            <a:endParaRPr sz="3000" dirty="0">
              <a:latin typeface="Arial" panose="020B0604020202020204" pitchFamily="34" charset="0"/>
            </a:endParaRPr>
          </a:p>
        </p:txBody>
      </p:sp>
      <p:sp>
        <p:nvSpPr>
          <p:cNvPr id="6" name="TextBox 5">
            <a:extLst>
              <a:ext uri="{FF2B5EF4-FFF2-40B4-BE49-F238E27FC236}">
                <a16:creationId xmlns:a16="http://schemas.microsoft.com/office/drawing/2014/main" id="{981438D4-CEDB-489F-B469-CC89CFC8BC8F}"/>
              </a:ext>
            </a:extLst>
          </p:cNvPr>
          <p:cNvSpPr txBox="1"/>
          <p:nvPr/>
        </p:nvSpPr>
        <p:spPr>
          <a:xfrm>
            <a:off x="980661" y="1193011"/>
            <a:ext cx="9807082" cy="646331"/>
          </a:xfrm>
          <a:prstGeom prst="rect">
            <a:avLst/>
          </a:prstGeom>
          <a:noFill/>
        </p:spPr>
        <p:txBody>
          <a:bodyPr wrap="square">
            <a:spAutoFit/>
          </a:bodyPr>
          <a:lstStyle/>
          <a:p>
            <a:pPr marR="0" lvl="0" rtl="0">
              <a:spcBef>
                <a:spcPts val="0"/>
              </a:spcBef>
              <a:spcAft>
                <a:spcPts val="0"/>
              </a:spcAft>
            </a:pPr>
            <a:r>
              <a:rPr lang="ru-RU" b="1" dirty="0">
                <a:solidFill>
                  <a:schemeClr val="dk1"/>
                </a:solidFill>
                <a:latin typeface="Arial" panose="020B0604020202020204" pitchFamily="34" charset="0"/>
                <a:ea typeface="Roboto"/>
                <a:cs typeface="Arial" panose="020B0604020202020204" pitchFamily="34" charset="0"/>
                <a:sym typeface="Roboto"/>
              </a:rPr>
              <a:t>Для </a:t>
            </a:r>
            <a:r>
              <a:rPr lang="ru-RU" b="1" dirty="0" err="1">
                <a:solidFill>
                  <a:schemeClr val="dk1"/>
                </a:solidFill>
                <a:latin typeface="Arial" panose="020B0604020202020204" pitchFamily="34" charset="0"/>
                <a:ea typeface="Roboto"/>
                <a:cs typeface="Arial" panose="020B0604020202020204" pitchFamily="34" charset="0"/>
                <a:sym typeface="Roboto"/>
              </a:rPr>
              <a:t>цього</a:t>
            </a:r>
            <a:r>
              <a:rPr lang="ru-RU" b="1" dirty="0">
                <a:solidFill>
                  <a:schemeClr val="dk1"/>
                </a:solidFill>
                <a:latin typeface="Arial" panose="020B0604020202020204" pitchFamily="34" charset="0"/>
                <a:ea typeface="Roboto"/>
                <a:cs typeface="Arial" panose="020B0604020202020204" pitchFamily="34" charset="0"/>
                <a:sym typeface="Roboto"/>
              </a:rPr>
              <a:t> Закон </a:t>
            </a:r>
            <a:r>
              <a:rPr lang="ru-RU" b="1" dirty="0" err="1">
                <a:solidFill>
                  <a:schemeClr val="dk1"/>
                </a:solidFill>
                <a:latin typeface="Arial" panose="020B0604020202020204" pitchFamily="34" charset="0"/>
                <a:ea typeface="Roboto"/>
                <a:cs typeface="Arial" panose="020B0604020202020204" pitchFamily="34" charset="0"/>
                <a:sym typeface="Roboto"/>
              </a:rPr>
              <a:t>України</a:t>
            </a:r>
            <a:r>
              <a:rPr lang="ru-RU" b="1" dirty="0">
                <a:solidFill>
                  <a:schemeClr val="dk1"/>
                </a:solidFill>
                <a:latin typeface="Arial" panose="020B0604020202020204" pitchFamily="34" charset="0"/>
                <a:ea typeface="Roboto"/>
                <a:cs typeface="Arial" panose="020B0604020202020204" pitchFamily="34" charset="0"/>
                <a:sym typeface="Roboto"/>
              </a:rPr>
              <a:t> «Про </a:t>
            </a:r>
            <a:r>
              <a:rPr lang="ru-RU" b="1" dirty="0" err="1">
                <a:solidFill>
                  <a:schemeClr val="dk1"/>
                </a:solidFill>
                <a:latin typeface="Arial" panose="020B0604020202020204" pitchFamily="34" charset="0"/>
                <a:ea typeface="Roboto"/>
                <a:cs typeface="Arial" panose="020B0604020202020204" pitchFamily="34" charset="0"/>
                <a:sym typeface="Roboto"/>
              </a:rPr>
              <a:t>вищу</a:t>
            </a:r>
            <a:r>
              <a:rPr lang="ru-RU" b="1" dirty="0">
                <a:solidFill>
                  <a:schemeClr val="dk1"/>
                </a:solidFill>
                <a:latin typeface="Arial" panose="020B0604020202020204" pitchFamily="34" charset="0"/>
                <a:ea typeface="Roboto"/>
                <a:cs typeface="Arial" panose="020B0604020202020204" pitchFamily="34" charset="0"/>
                <a:sym typeface="Roboto"/>
              </a:rPr>
              <a:t> </a:t>
            </a:r>
            <a:r>
              <a:rPr lang="ru-RU" b="1" dirty="0" err="1">
                <a:solidFill>
                  <a:schemeClr val="dk1"/>
                </a:solidFill>
                <a:latin typeface="Arial" panose="020B0604020202020204" pitchFamily="34" charset="0"/>
                <a:ea typeface="Roboto"/>
                <a:cs typeface="Arial" panose="020B0604020202020204" pitchFamily="34" charset="0"/>
                <a:sym typeface="Roboto"/>
              </a:rPr>
              <a:t>освіту</a:t>
            </a:r>
            <a:r>
              <a:rPr lang="ru-RU" b="1" dirty="0">
                <a:solidFill>
                  <a:schemeClr val="dk1"/>
                </a:solidFill>
                <a:latin typeface="Arial" panose="020B0604020202020204" pitchFamily="34" charset="0"/>
                <a:ea typeface="Roboto"/>
                <a:cs typeface="Arial" panose="020B0604020202020204" pitchFamily="34" charset="0"/>
                <a:sym typeface="Roboto"/>
              </a:rPr>
              <a:t>»</a:t>
            </a:r>
          </a:p>
          <a:p>
            <a:pPr marR="0" lvl="0" rtl="0">
              <a:spcBef>
                <a:spcPts val="0"/>
              </a:spcBef>
              <a:spcAft>
                <a:spcPts val="0"/>
              </a:spcAft>
            </a:pPr>
            <a:r>
              <a:rPr lang="ru-RU" b="1" dirty="0" err="1">
                <a:solidFill>
                  <a:schemeClr val="dk1"/>
                </a:solidFill>
                <a:latin typeface="Arial" panose="020B0604020202020204" pitchFamily="34" charset="0"/>
                <a:ea typeface="Roboto"/>
                <a:cs typeface="Arial" panose="020B0604020202020204" pitchFamily="34" charset="0"/>
                <a:sym typeface="Roboto"/>
              </a:rPr>
              <a:t>передбачає</a:t>
            </a:r>
            <a:r>
              <a:rPr lang="ru-RU" b="1" dirty="0">
                <a:solidFill>
                  <a:schemeClr val="dk1"/>
                </a:solidFill>
                <a:latin typeface="Arial" panose="020B0604020202020204" pitchFamily="34" charset="0"/>
                <a:ea typeface="Roboto"/>
                <a:cs typeface="Arial" panose="020B0604020202020204" pitchFamily="34" charset="0"/>
                <a:sym typeface="Roboto"/>
              </a:rPr>
              <a:t> </a:t>
            </a:r>
            <a:r>
              <a:rPr lang="ru-RU" b="1" dirty="0" err="1">
                <a:solidFill>
                  <a:schemeClr val="dk1"/>
                </a:solidFill>
                <a:latin typeface="Arial" panose="020B0604020202020204" pitchFamily="34" charset="0"/>
                <a:ea typeface="Roboto"/>
                <a:cs typeface="Arial" panose="020B0604020202020204" pitchFamily="34" charset="0"/>
                <a:sym typeface="Roboto"/>
              </a:rPr>
              <a:t>здійснення</a:t>
            </a:r>
            <a:r>
              <a:rPr lang="ru-RU" b="1" dirty="0">
                <a:solidFill>
                  <a:schemeClr val="dk1"/>
                </a:solidFill>
                <a:latin typeface="Arial" panose="020B0604020202020204" pitchFamily="34" charset="0"/>
                <a:ea typeface="Roboto"/>
                <a:cs typeface="Arial" panose="020B0604020202020204" pitchFamily="34" charset="0"/>
                <a:sym typeface="Roboto"/>
              </a:rPr>
              <a:t> таких процедур і </a:t>
            </a:r>
            <a:r>
              <a:rPr lang="ru-RU" b="1" dirty="0" err="1">
                <a:solidFill>
                  <a:schemeClr val="dk1"/>
                </a:solidFill>
                <a:latin typeface="Arial" panose="020B0604020202020204" pitchFamily="34" charset="0"/>
                <a:ea typeface="Roboto"/>
                <a:cs typeface="Arial" panose="020B0604020202020204" pitchFamily="34" charset="0"/>
                <a:sym typeface="Roboto"/>
              </a:rPr>
              <a:t>заходів</a:t>
            </a:r>
            <a:r>
              <a:rPr lang="ru-RU" b="1" dirty="0">
                <a:solidFill>
                  <a:schemeClr val="dk1"/>
                </a:solidFill>
                <a:latin typeface="Arial" panose="020B0604020202020204" pitchFamily="34" charset="0"/>
                <a:ea typeface="Roboto"/>
                <a:cs typeface="Arial" panose="020B0604020202020204" pitchFamily="34" charset="0"/>
                <a:sym typeface="Roboto"/>
              </a:rPr>
              <a:t>:</a:t>
            </a:r>
            <a:endParaRPr lang="ru-RU" dirty="0">
              <a:solidFill>
                <a:schemeClr val="dk1"/>
              </a:solidFill>
              <a:latin typeface="Arial" panose="020B0604020202020204" pitchFamily="34" charset="0"/>
              <a:ea typeface="Roboto"/>
              <a:cs typeface="Arial" panose="020B0604020202020204" pitchFamily="34" charset="0"/>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4" name="Google Shape;344;p25"/>
          <p:cNvSpPr/>
          <p:nvPr/>
        </p:nvSpPr>
        <p:spPr>
          <a:xfrm>
            <a:off x="1025623" y="436160"/>
            <a:ext cx="4030906" cy="553957"/>
          </a:xfrm>
          <a:prstGeom prst="rect">
            <a:avLst/>
          </a:prstGeom>
          <a:noFill/>
          <a:ln>
            <a:noFill/>
          </a:ln>
        </p:spPr>
        <p:txBody>
          <a:bodyPr spcFirstLastPara="1" wrap="square" lIns="91425" tIns="45700" rIns="91425" bIns="45700" anchor="t" anchorCtr="0">
            <a:spAutoFit/>
          </a:bodyPr>
          <a:lstStyle/>
          <a:p>
            <a:r>
              <a:rPr lang="uk-UA" sz="3000" b="1" dirty="0" err="1">
                <a:solidFill>
                  <a:schemeClr val="dk1"/>
                </a:solidFill>
                <a:latin typeface="Arial" panose="020B0604020202020204" pitchFamily="34" charset="0"/>
                <a:ea typeface="Roboto"/>
                <a:cs typeface="Arial" panose="020B0604020202020204" pitchFamily="34" charset="0"/>
                <a:sym typeface="Roboto"/>
              </a:rPr>
              <a:t>Студентоцентризм</a:t>
            </a:r>
            <a:endParaRPr sz="3000" b="1" dirty="0">
              <a:solidFill>
                <a:schemeClr val="dk1"/>
              </a:solidFill>
              <a:latin typeface="Arial" panose="020B0604020202020204" pitchFamily="34" charset="0"/>
              <a:ea typeface="Roboto"/>
              <a:cs typeface="Arial" panose="020B0604020202020204" pitchFamily="34" charset="0"/>
              <a:sym typeface="Roboto"/>
            </a:endParaRPr>
          </a:p>
        </p:txBody>
      </p:sp>
      <p:sp>
        <p:nvSpPr>
          <p:cNvPr id="346" name="Google Shape;346;p25"/>
          <p:cNvSpPr/>
          <p:nvPr/>
        </p:nvSpPr>
        <p:spPr>
          <a:xfrm>
            <a:off x="1025623" y="1476861"/>
            <a:ext cx="1010040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b="1" dirty="0" err="1">
                <a:solidFill>
                  <a:schemeClr val="dk1"/>
                </a:solidFill>
                <a:latin typeface="Arial" panose="020B0604020202020204" pitchFamily="34" charset="0"/>
                <a:ea typeface="Roboto"/>
                <a:cs typeface="Arial" panose="020B0604020202020204" pitchFamily="34" charset="0"/>
                <a:sym typeface="Roboto"/>
              </a:rPr>
              <a:t>Студентоцентризм</a:t>
            </a:r>
            <a:r>
              <a:rPr lang="uk-UA" sz="1800" b="1" dirty="0">
                <a:solidFill>
                  <a:schemeClr val="dk1"/>
                </a:solidFill>
                <a:latin typeface="Arial" panose="020B0604020202020204" pitchFamily="34" charset="0"/>
                <a:ea typeface="Roboto"/>
                <a:cs typeface="Arial" panose="020B0604020202020204" pitchFamily="34" charset="0"/>
                <a:sym typeface="Roboto"/>
              </a:rPr>
              <a:t> </a:t>
            </a:r>
            <a:r>
              <a:rPr lang="uk-UA" sz="1800" dirty="0">
                <a:solidFill>
                  <a:schemeClr val="dk1"/>
                </a:solidFill>
                <a:latin typeface="Arial" panose="020B0604020202020204" pitchFamily="34" charset="0"/>
                <a:ea typeface="Roboto"/>
                <a:cs typeface="Arial" panose="020B0604020202020204" pitchFamily="34" charset="0"/>
                <a:sym typeface="Roboto"/>
              </a:rPr>
              <a:t>(</a:t>
            </a:r>
            <a:r>
              <a:rPr lang="uk-UA" sz="1800" i="1" dirty="0" err="1">
                <a:solidFill>
                  <a:schemeClr val="dk1"/>
                </a:solidFill>
                <a:latin typeface="Arial" panose="020B0604020202020204" pitchFamily="34" charset="0"/>
                <a:ea typeface="Roboto"/>
                <a:cs typeface="Arial" panose="020B0604020202020204" pitchFamily="34" charset="0"/>
                <a:sym typeface="Roboto"/>
              </a:rPr>
              <a:t>студентоорієнтоване</a:t>
            </a:r>
            <a:r>
              <a:rPr lang="uk-UA" sz="1800" i="1" dirty="0">
                <a:solidFill>
                  <a:schemeClr val="dk1"/>
                </a:solidFill>
                <a:latin typeface="Arial" panose="020B0604020202020204" pitchFamily="34" charset="0"/>
                <a:ea typeface="Roboto"/>
                <a:cs typeface="Arial" panose="020B0604020202020204" pitchFamily="34" charset="0"/>
                <a:sym typeface="Roboto"/>
              </a:rPr>
              <a:t> навчання</a:t>
            </a:r>
            <a:r>
              <a:rPr lang="uk-UA" sz="1800" dirty="0">
                <a:solidFill>
                  <a:schemeClr val="dk1"/>
                </a:solidFill>
                <a:latin typeface="Arial" panose="020B0604020202020204" pitchFamily="34" charset="0"/>
                <a:ea typeface="Roboto"/>
                <a:cs typeface="Arial" panose="020B0604020202020204" pitchFamily="34" charset="0"/>
                <a:sym typeface="Roboto"/>
              </a:rPr>
              <a:t>) –  принцип організації освітнього процесу, основа якої – наближення освіти до індивідуальних особливостей студента. </a:t>
            </a:r>
            <a:endParaRPr sz="1800" dirty="0">
              <a:solidFill>
                <a:schemeClr val="dk1"/>
              </a:solidFill>
              <a:latin typeface="Arial" panose="020B0604020202020204" pitchFamily="34" charset="0"/>
              <a:ea typeface="Roboto"/>
              <a:cs typeface="Arial" panose="020B0604020202020204" pitchFamily="34" charset="0"/>
              <a:sym typeface="Roboto"/>
            </a:endParaRPr>
          </a:p>
        </p:txBody>
      </p:sp>
      <p:sp>
        <p:nvSpPr>
          <p:cNvPr id="349" name="Google Shape;349;p25"/>
          <p:cNvSpPr/>
          <p:nvPr/>
        </p:nvSpPr>
        <p:spPr>
          <a:xfrm>
            <a:off x="885651" y="3126714"/>
            <a:ext cx="10100401" cy="3200876"/>
          </a:xfrm>
          <a:prstGeom prst="rect">
            <a:avLst/>
          </a:prstGeom>
          <a:noFill/>
          <a:ln>
            <a:noFill/>
          </a:ln>
        </p:spPr>
        <p:txBody>
          <a:bodyPr spcFirstLastPara="1" wrap="square" lIns="91425" tIns="45700" rIns="91425" bIns="45700" anchor="t" anchorCtr="0">
            <a:spAutoFit/>
          </a:bodyPr>
          <a:lstStyle/>
          <a:p>
            <a:pPr marL="285750" marR="0" lvl="0" indent="-285750" rtl="0">
              <a:spcBef>
                <a:spcPts val="0"/>
              </a:spcBef>
              <a:spcAft>
                <a:spcPts val="0"/>
              </a:spcAft>
              <a:buClr>
                <a:srgbClr val="B9D6D5"/>
              </a:buClr>
              <a:buFont typeface="Wingdings" panose="05000000000000000000" pitchFamily="2" charset="2"/>
              <a:buChar char="l"/>
            </a:pPr>
            <a:r>
              <a:rPr lang="uk-UA" sz="1800" dirty="0">
                <a:solidFill>
                  <a:schemeClr val="dk1"/>
                </a:solidFill>
                <a:latin typeface="Arial" panose="020B0604020202020204" pitchFamily="34" charset="0"/>
                <a:ea typeface="Roboto"/>
                <a:cs typeface="Arial" panose="020B0604020202020204" pitchFamily="34" charset="0"/>
                <a:sym typeface="Roboto"/>
              </a:rPr>
              <a:t>заохочення здобувачів вищої освіти до ролі автономних і відповідальних суб’єктів освітнього процесу;</a:t>
            </a:r>
            <a:endParaRPr dirty="0">
              <a:latin typeface="Arial" panose="020B0604020202020204" pitchFamily="34" charset="0"/>
            </a:endParaRPr>
          </a:p>
          <a:p>
            <a:pPr marL="285750" marR="0" lvl="0" indent="-285750" rtl="0">
              <a:spcBef>
                <a:spcPts val="1200"/>
              </a:spcBef>
              <a:spcAft>
                <a:spcPts val="0"/>
              </a:spcAft>
              <a:buClr>
                <a:srgbClr val="B9D6D5"/>
              </a:buClr>
              <a:buFont typeface="Wingdings" panose="05000000000000000000" pitchFamily="2" charset="2"/>
              <a:buChar char="l"/>
            </a:pPr>
            <a:r>
              <a:rPr lang="uk-UA" sz="1800" dirty="0">
                <a:solidFill>
                  <a:schemeClr val="dk1"/>
                </a:solidFill>
                <a:latin typeface="Arial" panose="020B0604020202020204" pitchFamily="34" charset="0"/>
                <a:ea typeface="Roboto"/>
                <a:cs typeface="Arial" panose="020B0604020202020204" pitchFamily="34" charset="0"/>
                <a:sym typeface="Roboto"/>
              </a:rPr>
              <a:t>створення освітнього середовища, орієнтованого на задоволення потреб та інтересів здобувачів вищої освіти, зокрема надання можливостей для формування індивідуальної освітньої траєкторії (</a:t>
            </a:r>
            <a:r>
              <a:rPr lang="uk-UA" sz="1800" i="1" dirty="0">
                <a:solidFill>
                  <a:schemeClr val="dk1"/>
                </a:solidFill>
                <a:latin typeface="Arial" panose="020B0604020202020204" pitchFamily="34" charset="0"/>
                <a:ea typeface="Roboto"/>
                <a:cs typeface="Arial" panose="020B0604020202020204" pitchFamily="34" charset="0"/>
                <a:sym typeface="Roboto"/>
              </a:rPr>
              <a:t>студент формує навчальний план, самостійно формує перелік вибіркових дисциплін, який повинен складати не менше 25%);</a:t>
            </a:r>
            <a:endParaRPr dirty="0">
              <a:latin typeface="Arial" panose="020B0604020202020204" pitchFamily="34" charset="0"/>
            </a:endParaRPr>
          </a:p>
          <a:p>
            <a:pPr marL="285750" marR="0" lvl="0" indent="-285750" rtl="0">
              <a:spcBef>
                <a:spcPts val="1200"/>
              </a:spcBef>
              <a:spcAft>
                <a:spcPts val="0"/>
              </a:spcAft>
              <a:buClr>
                <a:srgbClr val="B9D6D5"/>
              </a:buClr>
              <a:buFont typeface="Wingdings" panose="05000000000000000000" pitchFamily="2" charset="2"/>
              <a:buChar char="l"/>
            </a:pPr>
            <a:r>
              <a:rPr lang="uk-UA" sz="1800" dirty="0">
                <a:solidFill>
                  <a:schemeClr val="dk1"/>
                </a:solidFill>
                <a:latin typeface="Arial" panose="020B0604020202020204" pitchFamily="34" charset="0"/>
                <a:ea typeface="Roboto"/>
                <a:cs typeface="Arial" panose="020B0604020202020204" pitchFamily="34" charset="0"/>
                <a:sym typeface="Roboto"/>
              </a:rPr>
              <a:t>увагу до індивідуальних особливостей студента;</a:t>
            </a:r>
            <a:endParaRPr dirty="0">
              <a:latin typeface="Arial" panose="020B0604020202020204" pitchFamily="34" charset="0"/>
            </a:endParaRPr>
          </a:p>
          <a:p>
            <a:pPr marL="285750" marR="0" lvl="0" indent="-285750" rtl="0">
              <a:spcBef>
                <a:spcPts val="1200"/>
              </a:spcBef>
              <a:spcAft>
                <a:spcPts val="0"/>
              </a:spcAft>
              <a:buClr>
                <a:srgbClr val="B9D6D5"/>
              </a:buClr>
              <a:buFont typeface="Wingdings" panose="05000000000000000000" pitchFamily="2" charset="2"/>
              <a:buChar char="l"/>
            </a:pPr>
            <a:r>
              <a:rPr lang="uk-UA" sz="1800" dirty="0">
                <a:solidFill>
                  <a:schemeClr val="dk1"/>
                </a:solidFill>
                <a:latin typeface="Arial" panose="020B0604020202020204" pitchFamily="34" charset="0"/>
                <a:ea typeface="Roboto"/>
                <a:cs typeface="Arial" panose="020B0604020202020204" pitchFamily="34" charset="0"/>
                <a:sym typeface="Roboto"/>
              </a:rPr>
              <a:t>вплив здобувачів вищої освіти на внутрішні процеси закладу вищої освіти;</a:t>
            </a:r>
            <a:endParaRPr dirty="0">
              <a:latin typeface="Arial" panose="020B0604020202020204" pitchFamily="34" charset="0"/>
            </a:endParaRPr>
          </a:p>
          <a:p>
            <a:pPr marL="285750" marR="0" lvl="0" indent="-285750" rtl="0">
              <a:spcBef>
                <a:spcPts val="1200"/>
              </a:spcBef>
              <a:spcAft>
                <a:spcPts val="0"/>
              </a:spcAft>
              <a:buClr>
                <a:srgbClr val="B9D6D5"/>
              </a:buClr>
              <a:buFont typeface="Wingdings" panose="05000000000000000000" pitchFamily="2" charset="2"/>
              <a:buChar char="l"/>
            </a:pPr>
            <a:r>
              <a:rPr lang="uk-UA" sz="1800" dirty="0">
                <a:solidFill>
                  <a:schemeClr val="dk1"/>
                </a:solidFill>
                <a:latin typeface="Arial" panose="020B0604020202020204" pitchFamily="34" charset="0"/>
                <a:ea typeface="Roboto"/>
                <a:cs typeface="Arial" panose="020B0604020202020204" pitchFamily="34" charset="0"/>
                <a:sym typeface="Roboto"/>
              </a:rPr>
              <a:t>партнерства між усіма учасниками освітнього процесу.</a:t>
            </a:r>
            <a:endParaRPr dirty="0">
              <a:latin typeface="Arial" panose="020B0604020202020204" pitchFamily="34" charset="0"/>
            </a:endParaRPr>
          </a:p>
        </p:txBody>
      </p:sp>
      <p:sp>
        <p:nvSpPr>
          <p:cNvPr id="10" name="TextBox 9">
            <a:extLst>
              <a:ext uri="{FF2B5EF4-FFF2-40B4-BE49-F238E27FC236}">
                <a16:creationId xmlns:a16="http://schemas.microsoft.com/office/drawing/2014/main" id="{67826F3F-88DE-436F-9D57-5EA82940884A}"/>
              </a:ext>
            </a:extLst>
          </p:cNvPr>
          <p:cNvSpPr txBox="1"/>
          <p:nvPr/>
        </p:nvSpPr>
        <p:spPr>
          <a:xfrm>
            <a:off x="1025623" y="2640953"/>
            <a:ext cx="6096000" cy="400110"/>
          </a:xfrm>
          <a:prstGeom prst="rect">
            <a:avLst/>
          </a:prstGeom>
          <a:noFill/>
        </p:spPr>
        <p:txBody>
          <a:bodyPr wrap="square">
            <a:spAutoFit/>
          </a:bodyPr>
          <a:lstStyle/>
          <a:p>
            <a:pPr lvl="0"/>
            <a:r>
              <a:rPr lang="ru-RU" sz="2000" b="1" i="0" dirty="0" err="1">
                <a:ln>
                  <a:noFill/>
                </a:ln>
                <a:solidFill>
                  <a:schemeClr val="dk1"/>
                </a:solidFill>
                <a:latin typeface="Arial" panose="020B0604020202020204" pitchFamily="34" charset="0"/>
              </a:rPr>
              <a:t>Охоплює</a:t>
            </a:r>
            <a:r>
              <a:rPr lang="ru-RU" sz="2000" b="1" i="0" dirty="0">
                <a:ln>
                  <a:noFill/>
                </a:ln>
                <a:solidFill>
                  <a:schemeClr val="dk1"/>
                </a:solidFill>
                <a:latin typeface="Arial" panose="020B0604020202020204" pitchFamily="34" charset="0"/>
              </a:rPr>
              <a:t>:</a:t>
            </a:r>
          </a:p>
        </p:txBody>
      </p:sp>
      <p:sp>
        <p:nvSpPr>
          <p:cNvPr id="11" name="Google Shape;161;p7">
            <a:extLst>
              <a:ext uri="{FF2B5EF4-FFF2-40B4-BE49-F238E27FC236}">
                <a16:creationId xmlns:a16="http://schemas.microsoft.com/office/drawing/2014/main" id="{527FBE06-BB1F-48B9-8012-A06C79F983AA}"/>
              </a:ext>
            </a:extLst>
          </p:cNvPr>
          <p:cNvSpPr/>
          <p:nvPr/>
        </p:nvSpPr>
        <p:spPr>
          <a:xfrm>
            <a:off x="826169" y="1292195"/>
            <a:ext cx="10299855" cy="1038784"/>
          </a:xfrm>
          <a:prstGeom prst="rect">
            <a:avLst/>
          </a:prstGeom>
          <a:noFill/>
          <a:ln w="38100" cap="flat" cmpd="sng">
            <a:solidFill>
              <a:srgbClr val="B9D6D5"/>
            </a:solidFill>
            <a:prstDash val="solid"/>
            <a:miter lim="800000"/>
            <a:headEnd type="none" w="sm" len="sm"/>
            <a:tailEnd type="none" w="sm" len="sm"/>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6" name="Google Shape;356;p26"/>
          <p:cNvSpPr/>
          <p:nvPr/>
        </p:nvSpPr>
        <p:spPr>
          <a:xfrm>
            <a:off x="979715" y="412628"/>
            <a:ext cx="10668000"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000" b="1" dirty="0">
                <a:solidFill>
                  <a:schemeClr val="dk1"/>
                </a:solidFill>
                <a:latin typeface="Arial" panose="020B0604020202020204" pitchFamily="34" charset="0"/>
                <a:ea typeface="Roboto"/>
                <a:cs typeface="Arial" panose="020B0604020202020204" pitchFamily="34" charset="0"/>
                <a:sym typeface="Roboto"/>
              </a:rPr>
              <a:t>Внутрішня система забезпечення якості вищої освіти</a:t>
            </a:r>
            <a:endParaRPr sz="3000" b="1" dirty="0">
              <a:solidFill>
                <a:schemeClr val="dk1"/>
              </a:solidFill>
              <a:latin typeface="Arial" panose="020B0604020202020204" pitchFamily="34" charset="0"/>
              <a:ea typeface="Roboto"/>
              <a:cs typeface="Arial" panose="020B0604020202020204" pitchFamily="34" charset="0"/>
              <a:sym typeface="Roboto"/>
            </a:endParaRPr>
          </a:p>
        </p:txBody>
      </p:sp>
      <p:sp>
        <p:nvSpPr>
          <p:cNvPr id="357" name="Google Shape;357;p26"/>
          <p:cNvSpPr/>
          <p:nvPr/>
        </p:nvSpPr>
        <p:spPr>
          <a:xfrm>
            <a:off x="1077686" y="1629967"/>
            <a:ext cx="10036628" cy="366250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uk-UA" sz="1800" b="1" i="1" dirty="0">
                <a:solidFill>
                  <a:schemeClr val="dk1"/>
                </a:solidFill>
                <a:latin typeface="Arial" panose="020B0604020202020204" pitchFamily="34" charset="0"/>
                <a:ea typeface="Roboto"/>
                <a:cs typeface="Arial" panose="020B0604020202020204" pitchFamily="34" charset="0"/>
                <a:sym typeface="Roboto"/>
              </a:rPr>
              <a:t>Внутрішня система забезпечення якості вищої освіти (ВСЗЯО) </a:t>
            </a:r>
            <a:r>
              <a:rPr lang="uk-UA" sz="1800" dirty="0">
                <a:solidFill>
                  <a:schemeClr val="dk1"/>
                </a:solidFill>
                <a:latin typeface="Arial" panose="020B0604020202020204" pitchFamily="34" charset="0"/>
                <a:ea typeface="Roboto"/>
                <a:cs typeface="Arial" panose="020B0604020202020204" pitchFamily="34" charset="0"/>
                <a:sym typeface="Roboto"/>
              </a:rPr>
              <a:t>має на меті створення алгоритму постійної інституційної уваги до якості освіти, включно з переглядом і покращенням навчальних курсів та освітніх програм (ОП). </a:t>
            </a:r>
          </a:p>
          <a:p>
            <a:pPr marL="0" marR="0" lvl="0" indent="0" rtl="0">
              <a:spcBef>
                <a:spcPts val="0"/>
              </a:spcBef>
              <a:spcAft>
                <a:spcPts val="0"/>
              </a:spcAft>
              <a:buNone/>
            </a:pPr>
            <a:endParaRPr dirty="0">
              <a:latin typeface="Arial" panose="020B0604020202020204" pitchFamily="34" charset="0"/>
            </a:endParaRPr>
          </a:p>
          <a:p>
            <a:pPr marL="0" marR="0" lvl="0" indent="0" rtl="0">
              <a:spcBef>
                <a:spcPts val="0"/>
              </a:spcBef>
              <a:spcAft>
                <a:spcPts val="0"/>
              </a:spcAft>
              <a:buNone/>
            </a:pPr>
            <a:endParaRPr sz="2000" dirty="0">
              <a:solidFill>
                <a:schemeClr val="dk1"/>
              </a:solidFill>
              <a:latin typeface="Arial" panose="020B0604020202020204" pitchFamily="34" charset="0"/>
              <a:ea typeface="Roboto"/>
              <a:cs typeface="Arial" panose="020B0604020202020204" pitchFamily="34" charset="0"/>
              <a:sym typeface="Roboto"/>
            </a:endParaRPr>
          </a:p>
          <a:p>
            <a:pPr marL="0" marR="0" lvl="0" indent="0" rtl="0">
              <a:spcBef>
                <a:spcPts val="0"/>
              </a:spcBef>
              <a:spcAft>
                <a:spcPts val="0"/>
              </a:spcAft>
              <a:buNone/>
            </a:pPr>
            <a:r>
              <a:rPr lang="uk-UA" sz="2000" b="1" dirty="0">
                <a:solidFill>
                  <a:schemeClr val="dk1"/>
                </a:solidFill>
                <a:latin typeface="Arial" panose="020B0604020202020204" pitchFamily="34" charset="0"/>
                <a:ea typeface="Roboto"/>
                <a:cs typeface="Arial" panose="020B0604020202020204" pitchFamily="34" charset="0"/>
                <a:sym typeface="Roboto"/>
              </a:rPr>
              <a:t>ВСЗЯО складається із таких етапів:</a:t>
            </a:r>
            <a:endParaRPr sz="1800" b="1" dirty="0">
              <a:solidFill>
                <a:schemeClr val="dk1"/>
              </a:solidFill>
              <a:latin typeface="Arial" panose="020B0604020202020204" pitchFamily="34" charset="0"/>
              <a:ea typeface="Roboto"/>
              <a:cs typeface="Arial" panose="020B0604020202020204" pitchFamily="34" charset="0"/>
              <a:sym typeface="Roboto"/>
            </a:endParaRPr>
          </a:p>
          <a:p>
            <a:pPr marL="285750" marR="0" lvl="0" indent="-285750" rtl="0">
              <a:spcBef>
                <a:spcPts val="600"/>
              </a:spcBef>
              <a:spcAft>
                <a:spcPts val="0"/>
              </a:spcAft>
              <a:buClr>
                <a:srgbClr val="B9D6D5"/>
              </a:buClr>
              <a:buFont typeface="Wingdings" panose="05000000000000000000" pitchFamily="2" charset="2"/>
              <a:buChar char="l"/>
            </a:pPr>
            <a:r>
              <a:rPr lang="uk-UA" sz="1800" dirty="0">
                <a:solidFill>
                  <a:schemeClr val="dk1"/>
                </a:solidFill>
                <a:latin typeface="Arial" panose="020B0604020202020204" pitchFamily="34" charset="0"/>
                <a:ea typeface="Roboto"/>
                <a:cs typeface="Arial" panose="020B0604020202020204" pitchFamily="34" charset="0"/>
                <a:sym typeface="Roboto"/>
              </a:rPr>
              <a:t>розробка ОП, відкриття та затвердження;</a:t>
            </a:r>
            <a:endParaRPr dirty="0">
              <a:latin typeface="Arial" panose="020B0604020202020204" pitchFamily="34" charset="0"/>
            </a:endParaRPr>
          </a:p>
          <a:p>
            <a:pPr marL="285750" marR="0" lvl="0" indent="-285750" rtl="0">
              <a:spcBef>
                <a:spcPts val="1200"/>
              </a:spcBef>
              <a:spcAft>
                <a:spcPts val="0"/>
              </a:spcAft>
              <a:buClr>
                <a:srgbClr val="B9D6D5"/>
              </a:buClr>
              <a:buFont typeface="Wingdings" panose="05000000000000000000" pitchFamily="2" charset="2"/>
              <a:buChar char="l"/>
            </a:pPr>
            <a:r>
              <a:rPr lang="uk-UA" sz="1800" dirty="0">
                <a:solidFill>
                  <a:schemeClr val="dk1"/>
                </a:solidFill>
                <a:latin typeface="Arial" panose="020B0604020202020204" pitchFamily="34" charset="0"/>
                <a:ea typeface="Roboto"/>
                <a:cs typeface="Arial" panose="020B0604020202020204" pitchFamily="34" charset="0"/>
                <a:sym typeface="Roboto"/>
              </a:rPr>
              <a:t>реалізація ОП (оцінювання якості, моніторинг, регулярний перегляд освітньої програми, внесення змін і </a:t>
            </a:r>
            <a:r>
              <a:rPr lang="uk-UA" sz="1800" dirty="0" err="1">
                <a:solidFill>
                  <a:schemeClr val="dk1"/>
                </a:solidFill>
                <a:latin typeface="Arial" panose="020B0604020202020204" pitchFamily="34" charset="0"/>
                <a:ea typeface="Roboto"/>
                <a:cs typeface="Arial" panose="020B0604020202020204" pitchFamily="34" charset="0"/>
                <a:sym typeface="Roboto"/>
              </a:rPr>
              <a:t>тд</a:t>
            </a:r>
            <a:r>
              <a:rPr lang="uk-UA" sz="1800" dirty="0">
                <a:solidFill>
                  <a:schemeClr val="dk1"/>
                </a:solidFill>
                <a:latin typeface="Arial" panose="020B0604020202020204" pitchFamily="34" charset="0"/>
                <a:ea typeface="Roboto"/>
                <a:cs typeface="Arial" panose="020B0604020202020204" pitchFamily="34" charset="0"/>
                <a:sym typeface="Roboto"/>
              </a:rPr>
              <a:t>);</a:t>
            </a:r>
            <a:endParaRPr dirty="0">
              <a:latin typeface="Arial" panose="020B0604020202020204" pitchFamily="34" charset="0"/>
            </a:endParaRPr>
          </a:p>
          <a:p>
            <a:pPr marL="285750" marR="0" lvl="0" indent="-285750" rtl="0">
              <a:spcBef>
                <a:spcPts val="1200"/>
              </a:spcBef>
              <a:spcAft>
                <a:spcPts val="0"/>
              </a:spcAft>
              <a:buClr>
                <a:srgbClr val="B9D6D5"/>
              </a:buClr>
              <a:buFont typeface="Wingdings" panose="05000000000000000000" pitchFamily="2" charset="2"/>
              <a:buChar char="l"/>
            </a:pPr>
            <a:r>
              <a:rPr lang="uk-UA" sz="1800" dirty="0">
                <a:solidFill>
                  <a:schemeClr val="dk1"/>
                </a:solidFill>
                <a:latin typeface="Arial" panose="020B0604020202020204" pitchFamily="34" charset="0"/>
                <a:ea typeface="Roboto"/>
                <a:cs typeface="Arial" panose="020B0604020202020204" pitchFamily="34" charset="0"/>
                <a:sym typeface="Roboto"/>
              </a:rPr>
              <a:t>закриття ОП.</a:t>
            </a:r>
            <a:endParaRPr dirty="0">
              <a:latin typeface="Arial" panose="020B0604020202020204" pitchFamily="34" charset="0"/>
            </a:endParaRPr>
          </a:p>
          <a:p>
            <a:pPr marL="0" marR="0" lvl="0" indent="0" rtl="0">
              <a:spcBef>
                <a:spcPts val="600"/>
              </a:spcBef>
              <a:spcAft>
                <a:spcPts val="0"/>
              </a:spcAft>
              <a:buNone/>
            </a:pPr>
            <a:r>
              <a:rPr lang="uk-UA" sz="1800" dirty="0">
                <a:solidFill>
                  <a:schemeClr val="dk1"/>
                </a:solidFill>
                <a:latin typeface="Arial" panose="020B0604020202020204" pitchFamily="34" charset="0"/>
                <a:ea typeface="Calibri"/>
                <a:cs typeface="Arial" panose="020B0604020202020204" pitchFamily="34" charset="0"/>
                <a:sym typeface="Calibri"/>
              </a:rPr>
              <a:t> </a:t>
            </a:r>
            <a:endParaRPr dirty="0">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7" name="Google Shape;107;p3"/>
          <p:cNvPicPr preferRelativeResize="0"/>
          <p:nvPr/>
        </p:nvPicPr>
        <p:blipFill rotWithShape="1">
          <a:blip r:embed="rId3">
            <a:alphaModFix/>
          </a:blip>
          <a:srcRect/>
          <a:stretch/>
        </p:blipFill>
        <p:spPr>
          <a:xfrm>
            <a:off x="1072283" y="544671"/>
            <a:ext cx="3285824" cy="2187644"/>
          </a:xfrm>
          <a:prstGeom prst="rect">
            <a:avLst/>
          </a:prstGeom>
          <a:noFill/>
          <a:ln>
            <a:noFill/>
          </a:ln>
        </p:spPr>
      </p:pic>
      <p:sp>
        <p:nvSpPr>
          <p:cNvPr id="108" name="Google Shape;108;p3"/>
          <p:cNvSpPr/>
          <p:nvPr/>
        </p:nvSpPr>
        <p:spPr>
          <a:xfrm>
            <a:off x="4565750" y="2494377"/>
            <a:ext cx="3071304"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400" i="1" dirty="0">
                <a:solidFill>
                  <a:schemeClr val="dk1"/>
                </a:solidFill>
                <a:latin typeface="Arial" panose="020B0604020202020204" pitchFamily="34" charset="0"/>
                <a:ea typeface="Roboto"/>
                <a:cs typeface="Arial" panose="020B0604020202020204" pitchFamily="34" charset="0"/>
                <a:sym typeface="Roboto"/>
              </a:rPr>
              <a:t>«Помаранчева революція»</a:t>
            </a:r>
            <a:endParaRPr dirty="0">
              <a:latin typeface="Arial" panose="020B0604020202020204" pitchFamily="34" charset="0"/>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Calibri"/>
              <a:cs typeface="Arial" panose="020B0604020202020204" pitchFamily="34" charset="0"/>
              <a:sym typeface="Calibri"/>
            </a:endParaRPr>
          </a:p>
        </p:txBody>
      </p:sp>
      <p:pic>
        <p:nvPicPr>
          <p:cNvPr id="109" name="Google Shape;109;p3"/>
          <p:cNvPicPr preferRelativeResize="0"/>
          <p:nvPr/>
        </p:nvPicPr>
        <p:blipFill rotWithShape="1">
          <a:blip r:embed="rId4">
            <a:alphaModFix/>
          </a:blip>
          <a:srcRect/>
          <a:stretch/>
        </p:blipFill>
        <p:spPr>
          <a:xfrm>
            <a:off x="7957038" y="3215703"/>
            <a:ext cx="3183402" cy="2042020"/>
          </a:xfrm>
          <a:prstGeom prst="rect">
            <a:avLst/>
          </a:prstGeom>
          <a:noFill/>
          <a:ln>
            <a:noFill/>
          </a:ln>
        </p:spPr>
      </p:pic>
      <p:pic>
        <p:nvPicPr>
          <p:cNvPr id="110" name="Google Shape;110;p3"/>
          <p:cNvPicPr preferRelativeResize="0"/>
          <p:nvPr/>
        </p:nvPicPr>
        <p:blipFill rotWithShape="1">
          <a:blip r:embed="rId5">
            <a:alphaModFix/>
          </a:blip>
          <a:srcRect/>
          <a:stretch/>
        </p:blipFill>
        <p:spPr>
          <a:xfrm>
            <a:off x="4412506" y="3215704"/>
            <a:ext cx="3071304" cy="2042020"/>
          </a:xfrm>
          <a:prstGeom prst="rect">
            <a:avLst/>
          </a:prstGeom>
          <a:noFill/>
          <a:ln>
            <a:noFill/>
          </a:ln>
        </p:spPr>
      </p:pic>
      <p:pic>
        <p:nvPicPr>
          <p:cNvPr id="111" name="Google Shape;111;p3"/>
          <p:cNvPicPr preferRelativeResize="0"/>
          <p:nvPr/>
        </p:nvPicPr>
        <p:blipFill rotWithShape="1">
          <a:blip r:embed="rId6">
            <a:alphaModFix/>
          </a:blip>
          <a:srcRect l="4306"/>
          <a:stretch/>
        </p:blipFill>
        <p:spPr>
          <a:xfrm>
            <a:off x="1048591" y="3215703"/>
            <a:ext cx="2880592" cy="2042020"/>
          </a:xfrm>
          <a:prstGeom prst="rect">
            <a:avLst/>
          </a:prstGeom>
          <a:noFill/>
          <a:ln>
            <a:noFill/>
          </a:ln>
        </p:spPr>
      </p:pic>
      <p:sp>
        <p:nvSpPr>
          <p:cNvPr id="112" name="Google Shape;112;p3"/>
          <p:cNvSpPr/>
          <p:nvPr/>
        </p:nvSpPr>
        <p:spPr>
          <a:xfrm>
            <a:off x="7335092" y="5387765"/>
            <a:ext cx="3805348" cy="30773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uk-UA" sz="1400" i="1" dirty="0">
                <a:solidFill>
                  <a:schemeClr val="dk1"/>
                </a:solidFill>
                <a:latin typeface="Arial" panose="020B0604020202020204" pitchFamily="34" charset="0"/>
                <a:ea typeface="Roboto"/>
                <a:cs typeface="Arial" panose="020B0604020202020204" pitchFamily="34" charset="0"/>
                <a:sym typeface="Roboto"/>
              </a:rPr>
              <a:t>«Революція гідності» </a:t>
            </a:r>
            <a:endParaRPr sz="1400" i="1" dirty="0">
              <a:solidFill>
                <a:schemeClr val="dk1"/>
              </a:solidFill>
              <a:latin typeface="Arial" panose="020B0604020202020204" pitchFamily="34" charset="0"/>
              <a:ea typeface="Roboto"/>
              <a:cs typeface="Arial" panose="020B0604020202020204" pitchFamily="34" charset="0"/>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7" name="Google Shape;367;p27"/>
          <p:cNvSpPr/>
          <p:nvPr/>
        </p:nvSpPr>
        <p:spPr>
          <a:xfrm>
            <a:off x="936171" y="411446"/>
            <a:ext cx="10232572"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000" b="1" dirty="0">
                <a:solidFill>
                  <a:schemeClr val="dk1"/>
                </a:solidFill>
                <a:latin typeface="Arial" panose="020B0604020202020204" pitchFamily="34" charset="0"/>
                <a:ea typeface="Roboto"/>
                <a:cs typeface="Arial" panose="020B0604020202020204" pitchFamily="34" charset="0"/>
                <a:sym typeface="Roboto"/>
              </a:rPr>
              <a:t>Процедури розробки та затвердження ОП</a:t>
            </a:r>
            <a:endParaRPr sz="3000" b="1" dirty="0">
              <a:solidFill>
                <a:schemeClr val="dk1"/>
              </a:solidFill>
              <a:latin typeface="Arial" panose="020B0604020202020204" pitchFamily="34" charset="0"/>
              <a:ea typeface="Roboto"/>
              <a:cs typeface="Arial" panose="020B0604020202020204" pitchFamily="34" charset="0"/>
              <a:sym typeface="Roboto"/>
            </a:endParaRPr>
          </a:p>
        </p:txBody>
      </p:sp>
      <p:sp>
        <p:nvSpPr>
          <p:cNvPr id="368" name="Google Shape;368;p27"/>
          <p:cNvSpPr/>
          <p:nvPr/>
        </p:nvSpPr>
        <p:spPr>
          <a:xfrm>
            <a:off x="979714" y="1722244"/>
            <a:ext cx="5348200" cy="444733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uk-UA" sz="1400" dirty="0">
                <a:solidFill>
                  <a:schemeClr val="dk1"/>
                </a:solidFill>
                <a:latin typeface="Arial" panose="020B0604020202020204" pitchFamily="34" charset="0"/>
                <a:ea typeface="Roboto"/>
                <a:cs typeface="Arial" panose="020B0604020202020204" pitchFamily="34" charset="0"/>
                <a:sym typeface="Roboto"/>
              </a:rPr>
              <a:t>	</a:t>
            </a:r>
            <a:endParaRPr sz="1400" dirty="0">
              <a:solidFill>
                <a:schemeClr val="dk1"/>
              </a:solidFill>
              <a:latin typeface="Arial" panose="020B0604020202020204" pitchFamily="34" charset="0"/>
              <a:ea typeface="Roboto"/>
              <a:cs typeface="Arial" panose="020B0604020202020204" pitchFamily="34" charset="0"/>
              <a:sym typeface="Roboto"/>
            </a:endParaRPr>
          </a:p>
          <a:p>
            <a:pPr marL="0" marR="0" lvl="0" indent="0" rtl="0">
              <a:spcBef>
                <a:spcPts val="0"/>
              </a:spcBef>
              <a:spcAft>
                <a:spcPts val="0"/>
              </a:spcAft>
              <a:buNone/>
            </a:pPr>
            <a:r>
              <a:rPr lang="uk-UA" sz="1500" b="1" dirty="0" err="1">
                <a:solidFill>
                  <a:schemeClr val="dk1"/>
                </a:solidFill>
                <a:latin typeface="Arial" panose="020B0604020202020204" pitchFamily="34" charset="0"/>
                <a:ea typeface="Roboto"/>
                <a:cs typeface="Arial" panose="020B0604020202020204" pitchFamily="34" charset="0"/>
                <a:sym typeface="Roboto"/>
              </a:rPr>
              <a:t>Студентоцентризм</a:t>
            </a:r>
            <a:r>
              <a:rPr lang="uk-UA" sz="1500" dirty="0">
                <a:solidFill>
                  <a:schemeClr val="dk1"/>
                </a:solidFill>
                <a:latin typeface="Arial" panose="020B0604020202020204" pitchFamily="34" charset="0"/>
                <a:ea typeface="Roboto"/>
                <a:cs typeface="Arial" panose="020B0604020202020204" pitchFamily="34" charset="0"/>
                <a:sym typeface="Roboto"/>
              </a:rPr>
              <a:t> передбачає забезпечення публічності інформації про освітні програми, відповідно на даному етапі мають бути реалізовані такі засоби досягнення даного принципу:</a:t>
            </a:r>
            <a:endParaRPr sz="1500" dirty="0">
              <a:latin typeface="Arial" panose="020B0604020202020204" pitchFamily="34" charset="0"/>
            </a:endParaRPr>
          </a:p>
          <a:p>
            <a:pPr marL="0" marR="0" lvl="0" indent="0" rtl="0">
              <a:spcBef>
                <a:spcPts val="0"/>
              </a:spcBef>
              <a:spcAft>
                <a:spcPts val="0"/>
              </a:spcAft>
              <a:buNone/>
            </a:pPr>
            <a:endParaRPr sz="1500" dirty="0">
              <a:solidFill>
                <a:schemeClr val="dk1"/>
              </a:solidFill>
              <a:latin typeface="Arial" panose="020B0604020202020204" pitchFamily="34" charset="0"/>
              <a:ea typeface="Roboto"/>
              <a:cs typeface="Arial" panose="020B0604020202020204" pitchFamily="34" charset="0"/>
              <a:sym typeface="Roboto"/>
            </a:endParaRPr>
          </a:p>
          <a:p>
            <a:pPr marL="285750" marR="0" lvl="0" indent="-285750" rtl="0">
              <a:spcBef>
                <a:spcPts val="0"/>
              </a:spcBef>
              <a:spcAft>
                <a:spcPts val="0"/>
              </a:spcAft>
              <a:buClr>
                <a:srgbClr val="B9D6D5"/>
              </a:buClr>
              <a:buFont typeface="Wingdings" panose="05000000000000000000" pitchFamily="2" charset="2"/>
              <a:buChar char="l"/>
            </a:pPr>
            <a:r>
              <a:rPr lang="uk-UA" sz="1500" i="1" dirty="0">
                <a:solidFill>
                  <a:schemeClr val="dk1"/>
                </a:solidFill>
                <a:latin typeface="Arial" panose="020B0604020202020204" pitchFamily="34" charset="0"/>
                <a:ea typeface="Roboto"/>
                <a:cs typeface="Arial" panose="020B0604020202020204" pitchFamily="34" charset="0"/>
                <a:sym typeface="Roboto"/>
              </a:rPr>
              <a:t>оприлюднення </a:t>
            </a:r>
            <a:r>
              <a:rPr lang="uk-UA" sz="1500" i="1" dirty="0" err="1">
                <a:solidFill>
                  <a:schemeClr val="dk1"/>
                </a:solidFill>
                <a:latin typeface="Arial" panose="020B0604020202020204" pitchFamily="34" charset="0"/>
                <a:ea typeface="Roboto"/>
                <a:cs typeface="Arial" panose="020B0604020202020204" pitchFamily="34" charset="0"/>
                <a:sym typeface="Roboto"/>
              </a:rPr>
              <a:t>проєкту</a:t>
            </a:r>
            <a:r>
              <a:rPr lang="uk-UA" sz="1500" i="1" dirty="0">
                <a:solidFill>
                  <a:schemeClr val="dk1"/>
                </a:solidFill>
                <a:latin typeface="Arial" panose="020B0604020202020204" pitchFamily="34" charset="0"/>
                <a:ea typeface="Roboto"/>
                <a:cs typeface="Arial" panose="020B0604020202020204" pitchFamily="34" charset="0"/>
                <a:sym typeface="Roboto"/>
              </a:rPr>
              <a:t> </a:t>
            </a:r>
            <a:r>
              <a:rPr lang="uk-UA" sz="1500" dirty="0">
                <a:solidFill>
                  <a:schemeClr val="dk1"/>
                </a:solidFill>
                <a:latin typeface="Arial" panose="020B0604020202020204" pitchFamily="34" charset="0"/>
                <a:ea typeface="Roboto"/>
                <a:cs typeface="Arial" panose="020B0604020202020204" pitchFamily="34" charset="0"/>
                <a:sym typeface="Roboto"/>
              </a:rPr>
              <a:t>освітньої програми на моменті її розробки на офіційних ресурсах випускової кафедри та веб-сайті закладу вищої освіти;</a:t>
            </a:r>
            <a:endParaRPr sz="1500" dirty="0">
              <a:latin typeface="Arial" panose="020B0604020202020204" pitchFamily="34" charset="0"/>
            </a:endParaRPr>
          </a:p>
          <a:p>
            <a:pPr marL="285750" marR="0" lvl="0" indent="-285750" rtl="0">
              <a:spcBef>
                <a:spcPts val="0"/>
              </a:spcBef>
              <a:spcAft>
                <a:spcPts val="0"/>
              </a:spcAft>
              <a:buClr>
                <a:srgbClr val="B9D6D5"/>
              </a:buClr>
              <a:buFont typeface="Wingdings" panose="05000000000000000000" pitchFamily="2" charset="2"/>
              <a:buChar char="l"/>
            </a:pPr>
            <a:endParaRPr lang="ru-RU" sz="1500" dirty="0">
              <a:solidFill>
                <a:schemeClr val="dk1"/>
              </a:solidFill>
              <a:latin typeface="Arial" panose="020B0604020202020204" pitchFamily="34" charset="0"/>
              <a:ea typeface="Roboto"/>
              <a:cs typeface="Arial" panose="020B0604020202020204" pitchFamily="34" charset="0"/>
              <a:sym typeface="Roboto"/>
            </a:endParaRPr>
          </a:p>
          <a:p>
            <a:pPr marL="285750" marR="0" lvl="0" indent="-285750" rtl="0">
              <a:spcBef>
                <a:spcPts val="0"/>
              </a:spcBef>
              <a:spcAft>
                <a:spcPts val="0"/>
              </a:spcAft>
              <a:buClr>
                <a:srgbClr val="B9D6D5"/>
              </a:buClr>
              <a:buFont typeface="Wingdings" panose="05000000000000000000" pitchFamily="2" charset="2"/>
              <a:buChar char="l"/>
            </a:pPr>
            <a:r>
              <a:rPr lang="ru-RU" sz="1500" i="1" dirty="0" err="1">
                <a:solidFill>
                  <a:schemeClr val="dk1"/>
                </a:solidFill>
                <a:latin typeface="Arial" panose="020B0604020202020204" pitchFamily="34" charset="0"/>
                <a:ea typeface="Roboto"/>
                <a:cs typeface="Arial" panose="020B0604020202020204" pitchFamily="34" charset="0"/>
                <a:sym typeface="Roboto"/>
              </a:rPr>
              <a:t>опитування</a:t>
            </a:r>
            <a:r>
              <a:rPr lang="ru-RU" sz="1500" i="1" dirty="0">
                <a:solidFill>
                  <a:schemeClr val="dk1"/>
                </a:solidFill>
                <a:latin typeface="Arial" panose="020B0604020202020204" pitchFamily="34" charset="0"/>
                <a:ea typeface="Roboto"/>
                <a:cs typeface="Arial" panose="020B0604020202020204" pitchFamily="34" charset="0"/>
                <a:sym typeface="Roboto"/>
              </a:rPr>
              <a:t> та </a:t>
            </a:r>
            <a:r>
              <a:rPr lang="ru-RU" sz="1500" i="1" dirty="0" err="1">
                <a:solidFill>
                  <a:schemeClr val="dk1"/>
                </a:solidFill>
                <a:latin typeface="Arial" panose="020B0604020202020204" pitchFamily="34" charset="0"/>
                <a:ea typeface="Roboto"/>
                <a:cs typeface="Arial" panose="020B0604020202020204" pitchFamily="34" charset="0"/>
                <a:sym typeface="Roboto"/>
              </a:rPr>
              <a:t>форми</a:t>
            </a:r>
            <a:r>
              <a:rPr lang="ru-RU" sz="1500" i="1" dirty="0">
                <a:solidFill>
                  <a:schemeClr val="dk1"/>
                </a:solidFill>
                <a:latin typeface="Arial" panose="020B0604020202020204" pitchFamily="34" charset="0"/>
                <a:ea typeface="Roboto"/>
                <a:cs typeface="Arial" panose="020B0604020202020204" pitchFamily="34" charset="0"/>
                <a:sym typeface="Roboto"/>
              </a:rPr>
              <a:t> </a:t>
            </a:r>
            <a:r>
              <a:rPr lang="ru-RU" sz="1500" dirty="0" err="1">
                <a:solidFill>
                  <a:schemeClr val="dk1"/>
                </a:solidFill>
                <a:latin typeface="Arial" panose="020B0604020202020204" pitchFamily="34" charset="0"/>
                <a:ea typeface="Roboto"/>
                <a:cs typeface="Arial" panose="020B0604020202020204" pitchFamily="34" charset="0"/>
                <a:sym typeface="Roboto"/>
              </a:rPr>
              <a:t>щодо</a:t>
            </a:r>
            <a:r>
              <a:rPr lang="ru-RU" sz="1500" dirty="0">
                <a:solidFill>
                  <a:schemeClr val="dk1"/>
                </a:solidFill>
                <a:latin typeface="Arial" panose="020B0604020202020204" pitchFamily="34" charset="0"/>
                <a:ea typeface="Roboto"/>
                <a:cs typeface="Arial" panose="020B0604020202020204" pitchFamily="34" charset="0"/>
                <a:sym typeface="Roboto"/>
              </a:rPr>
              <a:t> </a:t>
            </a:r>
            <a:r>
              <a:rPr lang="ru-RU" sz="1500" dirty="0" err="1">
                <a:solidFill>
                  <a:schemeClr val="dk1"/>
                </a:solidFill>
                <a:latin typeface="Arial" panose="020B0604020202020204" pitchFamily="34" charset="0"/>
                <a:ea typeface="Roboto"/>
                <a:cs typeface="Arial" panose="020B0604020202020204" pitchFamily="34" charset="0"/>
                <a:sym typeface="Roboto"/>
              </a:rPr>
              <a:t>змісту</a:t>
            </a:r>
            <a:r>
              <a:rPr lang="ru-RU" sz="1500" dirty="0">
                <a:solidFill>
                  <a:schemeClr val="dk1"/>
                </a:solidFill>
                <a:latin typeface="Arial" panose="020B0604020202020204" pitchFamily="34" charset="0"/>
                <a:ea typeface="Roboto"/>
                <a:cs typeface="Arial" panose="020B0604020202020204" pitchFamily="34" charset="0"/>
                <a:sym typeface="Roboto"/>
              </a:rPr>
              <a:t> </a:t>
            </a:r>
            <a:r>
              <a:rPr lang="ru-RU" sz="1500" dirty="0" err="1">
                <a:solidFill>
                  <a:schemeClr val="dk1"/>
                </a:solidFill>
                <a:latin typeface="Arial" panose="020B0604020202020204" pitchFamily="34" charset="0"/>
                <a:ea typeface="Roboto"/>
                <a:cs typeface="Arial" panose="020B0604020202020204" pitchFamily="34" charset="0"/>
                <a:sym typeface="Roboto"/>
              </a:rPr>
              <a:t>освітньої</a:t>
            </a:r>
            <a:r>
              <a:rPr lang="ru-RU" sz="1500" dirty="0">
                <a:solidFill>
                  <a:schemeClr val="dk1"/>
                </a:solidFill>
                <a:latin typeface="Arial" panose="020B0604020202020204" pitchFamily="34" charset="0"/>
                <a:ea typeface="Roboto"/>
                <a:cs typeface="Arial" panose="020B0604020202020204" pitchFamily="34" charset="0"/>
                <a:sym typeface="Roboto"/>
              </a:rPr>
              <a:t> </a:t>
            </a:r>
            <a:r>
              <a:rPr lang="ru-RU" sz="1500" dirty="0" err="1">
                <a:solidFill>
                  <a:schemeClr val="dk1"/>
                </a:solidFill>
                <a:latin typeface="Arial" panose="020B0604020202020204" pitchFamily="34" charset="0"/>
                <a:ea typeface="Roboto"/>
                <a:cs typeface="Arial" panose="020B0604020202020204" pitchFamily="34" charset="0"/>
                <a:sym typeface="Roboto"/>
              </a:rPr>
              <a:t>програми</a:t>
            </a:r>
            <a:r>
              <a:rPr lang="ru-RU" sz="1500" dirty="0">
                <a:solidFill>
                  <a:schemeClr val="dk1"/>
                </a:solidFill>
                <a:latin typeface="Arial" panose="020B0604020202020204" pitchFamily="34" charset="0"/>
                <a:ea typeface="Roboto"/>
                <a:cs typeface="Arial" panose="020B0604020202020204" pitchFamily="34" charset="0"/>
                <a:sym typeface="Roboto"/>
              </a:rPr>
              <a:t> (для </a:t>
            </a:r>
            <a:r>
              <a:rPr lang="ru-RU" sz="1500" dirty="0" err="1">
                <a:solidFill>
                  <a:schemeClr val="dk1"/>
                </a:solidFill>
                <a:latin typeface="Arial" panose="020B0604020202020204" pitchFamily="34" charset="0"/>
                <a:ea typeface="Roboto"/>
                <a:cs typeface="Arial" panose="020B0604020202020204" pitchFamily="34" charset="0"/>
                <a:sym typeface="Roboto"/>
              </a:rPr>
              <a:t>представників</a:t>
            </a:r>
            <a:r>
              <a:rPr lang="ru-RU" sz="1500" dirty="0">
                <a:solidFill>
                  <a:schemeClr val="dk1"/>
                </a:solidFill>
                <a:latin typeface="Arial" panose="020B0604020202020204" pitchFamily="34" charset="0"/>
                <a:ea typeface="Roboto"/>
                <a:cs typeface="Arial" panose="020B0604020202020204" pitchFamily="34" charset="0"/>
                <a:sym typeface="Roboto"/>
              </a:rPr>
              <a:t> </a:t>
            </a:r>
            <a:r>
              <a:rPr lang="ru-RU" sz="1500" dirty="0" err="1">
                <a:solidFill>
                  <a:schemeClr val="dk1"/>
                </a:solidFill>
                <a:latin typeface="Arial" panose="020B0604020202020204" pitchFamily="34" charset="0"/>
                <a:ea typeface="Roboto"/>
                <a:cs typeface="Arial" panose="020B0604020202020204" pitchFamily="34" charset="0"/>
                <a:sym typeface="Roboto"/>
              </a:rPr>
              <a:t>студентства</a:t>
            </a:r>
            <a:r>
              <a:rPr lang="ru-RU" sz="1500" dirty="0">
                <a:solidFill>
                  <a:schemeClr val="dk1"/>
                </a:solidFill>
                <a:latin typeface="Arial" panose="020B0604020202020204" pitchFamily="34" charset="0"/>
                <a:ea typeface="Roboto"/>
                <a:cs typeface="Arial" panose="020B0604020202020204" pitchFamily="34" charset="0"/>
                <a:sym typeface="Roboto"/>
              </a:rPr>
              <a:t>);</a:t>
            </a:r>
            <a:endParaRPr lang="ru-RU" sz="1500" dirty="0">
              <a:latin typeface="Arial" panose="020B0604020202020204" pitchFamily="34" charset="0"/>
            </a:endParaRPr>
          </a:p>
          <a:p>
            <a:pPr marL="285750" marR="0" lvl="0" indent="-285750" rtl="0">
              <a:spcBef>
                <a:spcPts val="0"/>
              </a:spcBef>
              <a:spcAft>
                <a:spcPts val="0"/>
              </a:spcAft>
              <a:buClr>
                <a:srgbClr val="B9D6D5"/>
              </a:buClr>
              <a:buFont typeface="Wingdings" panose="05000000000000000000" pitchFamily="2" charset="2"/>
              <a:buChar char="l"/>
            </a:pPr>
            <a:endParaRPr sz="1500" dirty="0">
              <a:solidFill>
                <a:schemeClr val="dk1"/>
              </a:solidFill>
              <a:latin typeface="Arial" panose="020B0604020202020204" pitchFamily="34" charset="0"/>
              <a:ea typeface="Roboto"/>
              <a:cs typeface="Arial" panose="020B0604020202020204" pitchFamily="34" charset="0"/>
              <a:sym typeface="Roboto"/>
            </a:endParaRPr>
          </a:p>
          <a:p>
            <a:pPr marL="285750" marR="0" lvl="0" indent="-285750" rtl="0">
              <a:spcBef>
                <a:spcPts val="0"/>
              </a:spcBef>
              <a:spcAft>
                <a:spcPts val="0"/>
              </a:spcAft>
              <a:buClr>
                <a:srgbClr val="B9D6D5"/>
              </a:buClr>
              <a:buFont typeface="Wingdings" panose="05000000000000000000" pitchFamily="2" charset="2"/>
              <a:buChar char="l"/>
            </a:pPr>
            <a:r>
              <a:rPr lang="uk-UA" sz="1500" i="1" dirty="0">
                <a:solidFill>
                  <a:schemeClr val="dk1"/>
                </a:solidFill>
                <a:latin typeface="Arial" panose="020B0604020202020204" pitchFamily="34" charset="0"/>
                <a:ea typeface="Roboto"/>
                <a:cs typeface="Arial" panose="020B0604020202020204" pitchFamily="34" charset="0"/>
                <a:sym typeface="Roboto"/>
              </a:rPr>
              <a:t>моніторинг</a:t>
            </a:r>
            <a:r>
              <a:rPr lang="uk-UA" sz="1500" dirty="0">
                <a:solidFill>
                  <a:schemeClr val="dk1"/>
                </a:solidFill>
                <a:latin typeface="Arial" panose="020B0604020202020204" pitchFamily="34" charset="0"/>
                <a:ea typeface="Roboto"/>
                <a:cs typeface="Arial" panose="020B0604020202020204" pitchFamily="34" charset="0"/>
                <a:sym typeface="Roboto"/>
              </a:rPr>
              <a:t> ринку праці у розрізі регіонального розміщення закладу вищої освіти;</a:t>
            </a:r>
            <a:endParaRPr sz="1500" dirty="0">
              <a:latin typeface="Arial" panose="020B0604020202020204" pitchFamily="34" charset="0"/>
            </a:endParaRPr>
          </a:p>
          <a:p>
            <a:pPr marL="285750" marR="0" lvl="0" indent="-285750" rtl="0">
              <a:spcBef>
                <a:spcPts val="0"/>
              </a:spcBef>
              <a:spcAft>
                <a:spcPts val="0"/>
              </a:spcAft>
              <a:buClr>
                <a:srgbClr val="B9D6D5"/>
              </a:buClr>
              <a:buFont typeface="Wingdings" panose="05000000000000000000" pitchFamily="2" charset="2"/>
              <a:buChar char="l"/>
            </a:pPr>
            <a:endParaRPr sz="1500" dirty="0">
              <a:solidFill>
                <a:schemeClr val="dk1"/>
              </a:solidFill>
              <a:latin typeface="Arial" panose="020B0604020202020204" pitchFamily="34" charset="0"/>
              <a:ea typeface="Roboto"/>
              <a:cs typeface="Arial" panose="020B0604020202020204" pitchFamily="34" charset="0"/>
              <a:sym typeface="Roboto"/>
            </a:endParaRPr>
          </a:p>
          <a:p>
            <a:pPr marL="285750" marR="0" lvl="0" indent="-285750" rtl="0">
              <a:spcBef>
                <a:spcPts val="0"/>
              </a:spcBef>
              <a:spcAft>
                <a:spcPts val="0"/>
              </a:spcAft>
              <a:buClr>
                <a:srgbClr val="B9D6D5"/>
              </a:buClr>
              <a:buFont typeface="Wingdings" panose="05000000000000000000" pitchFamily="2" charset="2"/>
              <a:buChar char="l"/>
            </a:pPr>
            <a:r>
              <a:rPr lang="uk-UA" sz="1500" i="1" dirty="0">
                <a:solidFill>
                  <a:schemeClr val="dk1"/>
                </a:solidFill>
                <a:latin typeface="Arial" panose="020B0604020202020204" pitchFamily="34" charset="0"/>
                <a:ea typeface="Roboto"/>
                <a:cs typeface="Arial" panose="020B0604020202020204" pitchFamily="34" charset="0"/>
                <a:sym typeface="Roboto"/>
              </a:rPr>
              <a:t>експертиза</a:t>
            </a:r>
            <a:r>
              <a:rPr lang="uk-UA" sz="1500" dirty="0">
                <a:solidFill>
                  <a:schemeClr val="dk1"/>
                </a:solidFill>
                <a:latin typeface="Arial" panose="020B0604020202020204" pitchFamily="34" charset="0"/>
                <a:ea typeface="Roboto"/>
                <a:cs typeface="Arial" panose="020B0604020202020204" pitchFamily="34" charset="0"/>
                <a:sym typeface="Roboto"/>
              </a:rPr>
              <a:t> роботодавцями актуальності змісту освітньої програми.</a:t>
            </a:r>
            <a:endParaRPr sz="1500" dirty="0">
              <a:latin typeface="Arial" panose="020B0604020202020204" pitchFamily="34" charset="0"/>
            </a:endParaRPr>
          </a:p>
          <a:p>
            <a:pPr marL="0" marR="0" lvl="0" indent="0" rtl="0">
              <a:spcBef>
                <a:spcPts val="0"/>
              </a:spcBef>
              <a:spcAft>
                <a:spcPts val="0"/>
              </a:spcAft>
              <a:buNone/>
            </a:pPr>
            <a:endParaRPr sz="1400" dirty="0">
              <a:solidFill>
                <a:schemeClr val="dk1"/>
              </a:solidFill>
              <a:latin typeface="Arial" panose="020B0604020202020204" pitchFamily="34" charset="0"/>
              <a:ea typeface="Calibri"/>
              <a:cs typeface="Arial" panose="020B0604020202020204" pitchFamily="34" charset="0"/>
              <a:sym typeface="Calibri"/>
            </a:endParaRPr>
          </a:p>
        </p:txBody>
      </p:sp>
      <p:sp>
        <p:nvSpPr>
          <p:cNvPr id="369" name="Google Shape;369;p27"/>
          <p:cNvSpPr/>
          <p:nvPr/>
        </p:nvSpPr>
        <p:spPr>
          <a:xfrm>
            <a:off x="7979230" y="2016854"/>
            <a:ext cx="3352800" cy="33239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b="1" dirty="0">
                <a:solidFill>
                  <a:schemeClr val="dk1"/>
                </a:solidFill>
                <a:latin typeface="Arial" panose="020B0604020202020204" pitchFamily="34" charset="0"/>
                <a:ea typeface="Roboto"/>
                <a:cs typeface="Arial" panose="020B0604020202020204" pitchFamily="34" charset="0"/>
                <a:sym typeface="Roboto"/>
              </a:rPr>
              <a:t>Наступним способом</a:t>
            </a:r>
            <a:r>
              <a:rPr lang="uk-UA" sz="1600" dirty="0">
                <a:solidFill>
                  <a:schemeClr val="dk1"/>
                </a:solidFill>
                <a:latin typeface="Arial" panose="020B0604020202020204" pitchFamily="34" charset="0"/>
                <a:ea typeface="Roboto"/>
                <a:cs typeface="Arial" panose="020B0604020202020204" pitchFamily="34" charset="0"/>
                <a:sym typeface="Roboto"/>
              </a:rPr>
              <a:t> більш глибокої інтеграції студіюючої молоді до ВСЗЯВО є включення її до складу розробників освітніх програм. </a:t>
            </a:r>
            <a:endParaRPr sz="1600" dirty="0">
              <a:solidFill>
                <a:schemeClr val="dk1"/>
              </a:solidFill>
              <a:latin typeface="Arial" panose="020B0604020202020204" pitchFamily="34" charset="0"/>
              <a:ea typeface="Roboto"/>
              <a:cs typeface="Arial" panose="020B0604020202020204" pitchFamily="34" charset="0"/>
              <a:sym typeface="Roboto"/>
            </a:endParaRPr>
          </a:p>
          <a:p>
            <a:pPr marL="0" marR="0" lvl="0" indent="0" algn="l" rtl="0">
              <a:spcBef>
                <a:spcPts val="0"/>
              </a:spcBef>
              <a:spcAft>
                <a:spcPts val="0"/>
              </a:spcAft>
              <a:buNone/>
            </a:pPr>
            <a:endParaRPr sz="1600" dirty="0">
              <a:solidFill>
                <a:schemeClr val="dk1"/>
              </a:solidFill>
              <a:latin typeface="Arial" panose="020B0604020202020204" pitchFamily="34" charset="0"/>
              <a:ea typeface="Roboto"/>
              <a:cs typeface="Arial" panose="020B0604020202020204" pitchFamily="34" charset="0"/>
              <a:sym typeface="Roboto"/>
            </a:endParaRPr>
          </a:p>
          <a:p>
            <a:pPr marL="0" marR="0" lvl="0" indent="0" algn="l" rtl="0">
              <a:spcBef>
                <a:spcPts val="0"/>
              </a:spcBef>
              <a:spcAft>
                <a:spcPts val="0"/>
              </a:spcAft>
              <a:buNone/>
            </a:pPr>
            <a:r>
              <a:rPr lang="uk-UA" sz="1600" i="1" dirty="0">
                <a:solidFill>
                  <a:schemeClr val="dk1"/>
                </a:solidFill>
                <a:latin typeface="Arial" panose="020B0604020202020204" pitchFamily="34" charset="0"/>
                <a:ea typeface="Roboto"/>
                <a:cs typeface="Arial" panose="020B0604020202020204" pitchFamily="34" charset="0"/>
                <a:sym typeface="Roboto"/>
              </a:rPr>
              <a:t>Відвідування засідань робочих груп є дієвим інструментом у руках студентів</a:t>
            </a:r>
            <a:r>
              <a:rPr lang="uk-UA" sz="1600" dirty="0">
                <a:solidFill>
                  <a:schemeClr val="dk1"/>
                </a:solidFill>
                <a:latin typeface="Arial" panose="020B0604020202020204" pitchFamily="34" charset="0"/>
                <a:ea typeface="Roboto"/>
                <a:cs typeface="Arial" panose="020B0604020202020204" pitchFamily="34" charset="0"/>
                <a:sym typeface="Roboto"/>
              </a:rPr>
              <a:t>. Саме це в процесі дискусій на рівні із викладачами дозволить висловлювати своє бачення та правки до ОП.</a:t>
            </a:r>
            <a:endParaRPr dirty="0">
              <a:latin typeface="Arial" panose="020B0604020202020204" pitchFamily="34" charset="0"/>
            </a:endParaRPr>
          </a:p>
        </p:txBody>
      </p:sp>
      <p:sp>
        <p:nvSpPr>
          <p:cNvPr id="370" name="Google Shape;370;p27"/>
          <p:cNvSpPr/>
          <p:nvPr/>
        </p:nvSpPr>
        <p:spPr>
          <a:xfrm rot="-5400000">
            <a:off x="6716251" y="2995907"/>
            <a:ext cx="874643" cy="1060174"/>
          </a:xfrm>
          <a:prstGeom prst="downArrow">
            <a:avLst>
              <a:gd name="adj1" fmla="val 50000"/>
              <a:gd name="adj2" fmla="val 50000"/>
            </a:avLst>
          </a:prstGeom>
          <a:noFill/>
          <a:ln w="12700" cap="flat" cmpd="sng">
            <a:solidFill>
              <a:srgbClr val="B9D6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12" name="TextBox 11">
            <a:extLst>
              <a:ext uri="{FF2B5EF4-FFF2-40B4-BE49-F238E27FC236}">
                <a16:creationId xmlns:a16="http://schemas.microsoft.com/office/drawing/2014/main" id="{9663DEE4-7EC5-4B1E-94DD-BDDC86BDCB6B}"/>
              </a:ext>
            </a:extLst>
          </p:cNvPr>
          <p:cNvSpPr txBox="1"/>
          <p:nvPr/>
        </p:nvSpPr>
        <p:spPr>
          <a:xfrm>
            <a:off x="936171" y="1075913"/>
            <a:ext cx="10515600" cy="646331"/>
          </a:xfrm>
          <a:prstGeom prst="rect">
            <a:avLst/>
          </a:prstGeom>
          <a:noFill/>
        </p:spPr>
        <p:txBody>
          <a:bodyPr wrap="square">
            <a:spAutoFit/>
          </a:bodyPr>
          <a:lstStyle/>
          <a:p>
            <a:r>
              <a:rPr lang="uk-UA" sz="1800" b="1" i="1" dirty="0">
                <a:solidFill>
                  <a:schemeClr val="dk1"/>
                </a:solidFill>
                <a:latin typeface="Arial" panose="020B0604020202020204" pitchFamily="34" charset="0"/>
                <a:ea typeface="Roboto"/>
                <a:cs typeface="Arial" panose="020B0604020202020204" pitchFamily="34" charset="0"/>
                <a:sym typeface="Roboto"/>
              </a:rPr>
              <a:t>Першою ланкою </a:t>
            </a:r>
            <a:r>
              <a:rPr lang="uk-UA" sz="1800" i="1" dirty="0">
                <a:solidFill>
                  <a:schemeClr val="dk1"/>
                </a:solidFill>
                <a:latin typeface="Arial" panose="020B0604020202020204" pitchFamily="34" charset="0"/>
                <a:ea typeface="Roboto"/>
                <a:cs typeface="Arial" panose="020B0604020202020204" pitchFamily="34" charset="0"/>
                <a:sym typeface="Roboto"/>
              </a:rPr>
              <a:t>в системі забезпечення якості вищої освіти є етап розробки</a:t>
            </a:r>
            <a:br>
              <a:rPr lang="uk-UA" sz="1800" i="1" dirty="0">
                <a:solidFill>
                  <a:schemeClr val="dk1"/>
                </a:solidFill>
                <a:latin typeface="Arial" panose="020B0604020202020204" pitchFamily="34" charset="0"/>
                <a:ea typeface="Roboto"/>
                <a:cs typeface="Arial" panose="020B0604020202020204" pitchFamily="34" charset="0"/>
                <a:sym typeface="Roboto"/>
              </a:rPr>
            </a:br>
            <a:r>
              <a:rPr lang="uk-UA" sz="1800" i="1" dirty="0">
                <a:solidFill>
                  <a:schemeClr val="dk1"/>
                </a:solidFill>
                <a:latin typeface="Arial" panose="020B0604020202020204" pitchFamily="34" charset="0"/>
                <a:ea typeface="Roboto"/>
                <a:cs typeface="Arial" panose="020B0604020202020204" pitchFamily="34" charset="0"/>
                <a:sym typeface="Roboto"/>
              </a:rPr>
              <a:t>та затвердження освітньої програми. </a:t>
            </a:r>
            <a:endParaRPr lang="ru-RU"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8" name="Google Shape;378;p28"/>
          <p:cNvSpPr/>
          <p:nvPr/>
        </p:nvSpPr>
        <p:spPr>
          <a:xfrm>
            <a:off x="936170" y="1505457"/>
            <a:ext cx="1023257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600" i="1" dirty="0">
                <a:solidFill>
                  <a:schemeClr val="dk1"/>
                </a:solidFill>
                <a:latin typeface="Arial" panose="020B0604020202020204" pitchFamily="34" charset="0"/>
                <a:ea typeface="Roboto"/>
                <a:cs typeface="Arial" panose="020B0604020202020204" pitchFamily="34" charset="0"/>
                <a:sym typeface="Roboto"/>
              </a:rPr>
              <a:t>Поточний моніторинг та періодичний перегляд ОП сприяють вдосконаленню якості освіти. </a:t>
            </a:r>
            <a:endParaRPr sz="1600" i="1" dirty="0">
              <a:solidFill>
                <a:schemeClr val="dk1"/>
              </a:solidFill>
              <a:latin typeface="Arial" panose="020B0604020202020204" pitchFamily="34" charset="0"/>
              <a:ea typeface="Roboto"/>
              <a:cs typeface="Arial" panose="020B0604020202020204" pitchFamily="34" charset="0"/>
              <a:sym typeface="Roboto"/>
            </a:endParaRPr>
          </a:p>
        </p:txBody>
      </p:sp>
      <p:sp>
        <p:nvSpPr>
          <p:cNvPr id="379" name="Google Shape;379;p28"/>
          <p:cNvSpPr/>
          <p:nvPr/>
        </p:nvSpPr>
        <p:spPr>
          <a:xfrm>
            <a:off x="936169" y="2258044"/>
            <a:ext cx="10232571"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dirty="0">
                <a:solidFill>
                  <a:schemeClr val="dk1"/>
                </a:solidFill>
                <a:latin typeface="Arial" panose="020B0604020202020204" pitchFamily="34" charset="0"/>
                <a:ea typeface="Roboto"/>
                <a:cs typeface="Arial" panose="020B0604020202020204" pitchFamily="34" charset="0"/>
                <a:sym typeface="Roboto"/>
              </a:rPr>
              <a:t>Студенти безпосередньо та через орган студентського самоврядування свого університету залучені до процесу періодичного перегляду освітніх програм та інших процедур забезпечення її якості освіти як партнери. </a:t>
            </a:r>
            <a:endParaRPr sz="1800" dirty="0">
              <a:solidFill>
                <a:schemeClr val="dk1"/>
              </a:solidFill>
              <a:latin typeface="Arial" panose="020B0604020202020204" pitchFamily="34" charset="0"/>
              <a:ea typeface="Roboto"/>
              <a:cs typeface="Arial" panose="020B0604020202020204" pitchFamily="34" charset="0"/>
              <a:sym typeface="Roboto"/>
            </a:endParaRPr>
          </a:p>
        </p:txBody>
      </p:sp>
      <p:sp>
        <p:nvSpPr>
          <p:cNvPr id="380" name="Google Shape;380;p28"/>
          <p:cNvSpPr/>
          <p:nvPr/>
        </p:nvSpPr>
        <p:spPr>
          <a:xfrm>
            <a:off x="979714" y="3598257"/>
            <a:ext cx="10232571"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b="1" i="1" dirty="0" err="1">
                <a:solidFill>
                  <a:schemeClr val="dk1"/>
                </a:solidFill>
                <a:latin typeface="Arial" panose="020B0604020202020204" pitchFamily="34" charset="0"/>
                <a:ea typeface="Roboto"/>
                <a:cs typeface="Arial" panose="020B0604020202020204" pitchFamily="34" charset="0"/>
                <a:sym typeface="Roboto"/>
              </a:rPr>
              <a:t>Долученість</a:t>
            </a:r>
            <a:r>
              <a:rPr lang="uk-UA" sz="1800" b="1" i="1" dirty="0">
                <a:solidFill>
                  <a:schemeClr val="dk1"/>
                </a:solidFill>
                <a:latin typeface="Arial" panose="020B0604020202020204" pitchFamily="34" charset="0"/>
                <a:ea typeface="Roboto"/>
                <a:cs typeface="Arial" panose="020B0604020202020204" pitchFamily="34" charset="0"/>
                <a:sym typeface="Roboto"/>
              </a:rPr>
              <a:t> студентства </a:t>
            </a:r>
            <a:r>
              <a:rPr lang="uk-UA" sz="1800" dirty="0">
                <a:solidFill>
                  <a:schemeClr val="dk1"/>
                </a:solidFill>
                <a:latin typeface="Arial" panose="020B0604020202020204" pitchFamily="34" charset="0"/>
                <a:ea typeface="Roboto"/>
                <a:cs typeface="Arial" panose="020B0604020202020204" pitchFamily="34" charset="0"/>
                <a:sym typeface="Roboto"/>
              </a:rPr>
              <a:t>до даного етапу забезпечується шляхом проведення опитувань, що проводяться щонайменше перед кожною сесією.</a:t>
            </a:r>
            <a:endParaRPr dirty="0">
              <a:latin typeface="Arial" panose="020B0604020202020204" pitchFamily="34" charset="0"/>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Roboto"/>
              <a:cs typeface="Arial" panose="020B0604020202020204" pitchFamily="34" charset="0"/>
              <a:sym typeface="Roboto"/>
            </a:endParaRPr>
          </a:p>
          <a:p>
            <a:pPr marL="0" marR="0" lvl="0" indent="0" algn="l" rtl="0">
              <a:spcBef>
                <a:spcPts val="0"/>
              </a:spcBef>
              <a:spcAft>
                <a:spcPts val="0"/>
              </a:spcAft>
              <a:buNone/>
            </a:pPr>
            <a:r>
              <a:rPr lang="uk-UA" sz="1800" dirty="0">
                <a:solidFill>
                  <a:schemeClr val="dk1"/>
                </a:solidFill>
                <a:latin typeface="Arial" panose="020B0604020202020204" pitchFamily="34" charset="0"/>
                <a:ea typeface="Roboto"/>
                <a:cs typeface="Arial" panose="020B0604020202020204" pitchFamily="34" charset="0"/>
                <a:sym typeface="Roboto"/>
              </a:rPr>
              <a:t>Потім вони обговорюються на засіданнях кафедри, Вченої ради, на інших університетських майданчиках із залученням працедавців, представників студентського самоврядування і просто зацікавлених активних здобувачів вищої освіти. </a:t>
            </a:r>
            <a:endParaRPr dirty="0">
              <a:latin typeface="Arial" panose="020B0604020202020204" pitchFamily="34" charset="0"/>
            </a:endParaRPr>
          </a:p>
        </p:txBody>
      </p:sp>
      <p:sp>
        <p:nvSpPr>
          <p:cNvPr id="9" name="Google Shape;367;p27">
            <a:extLst>
              <a:ext uri="{FF2B5EF4-FFF2-40B4-BE49-F238E27FC236}">
                <a16:creationId xmlns:a16="http://schemas.microsoft.com/office/drawing/2014/main" id="{9A53469D-2E54-4A68-9CE9-232B9C4FB1C7}"/>
              </a:ext>
            </a:extLst>
          </p:cNvPr>
          <p:cNvSpPr/>
          <p:nvPr/>
        </p:nvSpPr>
        <p:spPr>
          <a:xfrm>
            <a:off x="936171" y="411446"/>
            <a:ext cx="10232572"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000" b="1" dirty="0">
                <a:solidFill>
                  <a:schemeClr val="dk1"/>
                </a:solidFill>
                <a:latin typeface="Arial" panose="020B0604020202020204" pitchFamily="34" charset="0"/>
                <a:ea typeface="Roboto"/>
                <a:cs typeface="Arial" panose="020B0604020202020204" pitchFamily="34" charset="0"/>
                <a:sym typeface="Roboto"/>
              </a:rPr>
              <a:t>Моніторинг та перегляд ОП</a:t>
            </a:r>
            <a:endParaRPr lang="uk-UA" sz="3000" b="1" dirty="0">
              <a:latin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7" name="Google Shape;387;p29"/>
          <p:cNvSpPr/>
          <p:nvPr/>
        </p:nvSpPr>
        <p:spPr>
          <a:xfrm>
            <a:off x="979715" y="190589"/>
            <a:ext cx="10178142" cy="12926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b="1" dirty="0">
                <a:solidFill>
                  <a:schemeClr val="dk1"/>
                </a:solidFill>
                <a:latin typeface="Arial" panose="020B0604020202020204" pitchFamily="34" charset="0"/>
                <a:ea typeface="Roboto"/>
                <a:cs typeface="Arial" panose="020B0604020202020204" pitchFamily="34" charset="0"/>
                <a:sym typeface="Roboto"/>
              </a:rPr>
              <a:t> </a:t>
            </a:r>
            <a:endParaRPr dirty="0">
              <a:latin typeface="Arial" panose="020B0604020202020204" pitchFamily="34" charset="0"/>
            </a:endParaRPr>
          </a:p>
          <a:p>
            <a:pPr marL="0" marR="0" lvl="0" indent="0" algn="l" rtl="0">
              <a:spcBef>
                <a:spcPts val="0"/>
              </a:spcBef>
              <a:spcAft>
                <a:spcPts val="0"/>
              </a:spcAft>
              <a:buNone/>
            </a:pPr>
            <a:r>
              <a:rPr lang="uk-UA" sz="3000" b="1" dirty="0">
                <a:solidFill>
                  <a:schemeClr val="dk1"/>
                </a:solidFill>
                <a:latin typeface="Arial" panose="020B0604020202020204" pitchFamily="34" charset="0"/>
                <a:ea typeface="Roboto"/>
                <a:cs typeface="Arial" panose="020B0604020202020204" pitchFamily="34" charset="0"/>
                <a:sym typeface="Roboto"/>
              </a:rPr>
              <a:t>Залучення органів студентського самоврядування до забезпечення якості вищої освіти </a:t>
            </a:r>
            <a:endParaRPr sz="3000" b="1" dirty="0">
              <a:solidFill>
                <a:schemeClr val="dk1"/>
              </a:solidFill>
              <a:latin typeface="Arial" panose="020B0604020202020204" pitchFamily="34" charset="0"/>
              <a:ea typeface="Roboto"/>
              <a:cs typeface="Arial" panose="020B0604020202020204" pitchFamily="34" charset="0"/>
              <a:sym typeface="Roboto"/>
            </a:endParaRPr>
          </a:p>
        </p:txBody>
      </p:sp>
      <p:sp>
        <p:nvSpPr>
          <p:cNvPr id="388" name="Google Shape;388;p29"/>
          <p:cNvSpPr/>
          <p:nvPr/>
        </p:nvSpPr>
        <p:spPr>
          <a:xfrm>
            <a:off x="979716" y="1696860"/>
            <a:ext cx="10178142" cy="4308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b="1" i="1" dirty="0">
                <a:latin typeface="Arial" panose="020B0604020202020204" pitchFamily="34" charset="0"/>
                <a:ea typeface="Roboto"/>
                <a:cs typeface="Arial" panose="020B0604020202020204" pitchFamily="34" charset="0"/>
                <a:sym typeface="Roboto"/>
              </a:rPr>
              <a:t>Зважаючи на Закон України «Про вищу освіту»</a:t>
            </a:r>
            <a:r>
              <a:rPr lang="uk-UA" sz="1800" dirty="0">
                <a:latin typeface="Arial" panose="020B0604020202020204" pitchFamily="34" charset="0"/>
                <a:ea typeface="Roboto"/>
                <a:cs typeface="Arial" panose="020B0604020202020204" pitchFamily="34" charset="0"/>
                <a:sym typeface="Roboto"/>
              </a:rPr>
              <a:t>, орган студентського самоврядування (ОСС) – це орган управління, до якого входять студенти, які зацікавлені у якісному освітньому процесі та середовищі.</a:t>
            </a:r>
          </a:p>
          <a:p>
            <a:pPr marL="0" marR="0" lvl="0" indent="0" algn="l" rtl="0">
              <a:spcBef>
                <a:spcPts val="1200"/>
              </a:spcBef>
              <a:spcAft>
                <a:spcPts val="0"/>
              </a:spcAft>
              <a:buNone/>
            </a:pPr>
            <a:r>
              <a:rPr lang="uk-UA" sz="1800" b="1" dirty="0">
                <a:latin typeface="Arial" panose="020B0604020202020204" pitchFamily="34" charset="0"/>
                <a:ea typeface="Roboto"/>
                <a:cs typeface="Arial" panose="020B0604020202020204" pitchFamily="34" charset="0"/>
                <a:sym typeface="Roboto"/>
              </a:rPr>
              <a:t>Оскільки за закладами вищої освіти зберігається автономія, відповідно методи залучення студентів можуть бути різні:</a:t>
            </a:r>
          </a:p>
          <a:p>
            <a:pPr marL="285750" marR="0" lvl="0" indent="-285750" algn="l" rtl="0">
              <a:spcBef>
                <a:spcPts val="600"/>
              </a:spcBef>
              <a:spcAft>
                <a:spcPts val="0"/>
              </a:spcAft>
              <a:buClr>
                <a:srgbClr val="B9D6D5"/>
              </a:buClr>
              <a:buFont typeface="Wingdings" panose="05000000000000000000" pitchFamily="2" charset="2"/>
              <a:buChar char="l"/>
            </a:pPr>
            <a:r>
              <a:rPr lang="uk-UA" sz="1800" dirty="0">
                <a:latin typeface="Arial" panose="020B0604020202020204" pitchFamily="34" charset="0"/>
                <a:ea typeface="Roboto"/>
                <a:cs typeface="Arial" panose="020B0604020202020204" pitchFamily="34" charset="0"/>
                <a:sym typeface="Roboto"/>
              </a:rPr>
              <a:t>розробка опитувань та опрацювання їхніх результатів</a:t>
            </a:r>
            <a:endParaRPr dirty="0">
              <a:latin typeface="Arial" panose="020B0604020202020204" pitchFamily="34" charset="0"/>
            </a:endParaRPr>
          </a:p>
          <a:p>
            <a:pPr marL="285750" marR="0" lvl="0" indent="-285750" algn="l" rtl="0">
              <a:spcBef>
                <a:spcPts val="600"/>
              </a:spcBef>
              <a:spcAft>
                <a:spcPts val="0"/>
              </a:spcAft>
              <a:buClr>
                <a:srgbClr val="B9D6D5"/>
              </a:buClr>
              <a:buFont typeface="Wingdings" panose="05000000000000000000" pitchFamily="2" charset="2"/>
              <a:buChar char="l"/>
            </a:pPr>
            <a:r>
              <a:rPr lang="uk-UA" sz="1800" dirty="0">
                <a:latin typeface="Arial" panose="020B0604020202020204" pitchFamily="34" charset="0"/>
                <a:ea typeface="Roboto"/>
                <a:cs typeface="Arial" panose="020B0604020202020204" pitchFamily="34" charset="0"/>
                <a:sym typeface="Roboto"/>
              </a:rPr>
              <a:t>створення групи експертів з якості освіти для консультування та долучення до розробки ОП. Завдяки пулу кількість обізнаних студентів буде збільшуватись;</a:t>
            </a:r>
            <a:endParaRPr dirty="0">
              <a:latin typeface="Arial" panose="020B0604020202020204" pitchFamily="34" charset="0"/>
            </a:endParaRPr>
          </a:p>
          <a:p>
            <a:pPr marL="285750" marR="0" lvl="0" indent="-285750" algn="l" rtl="0">
              <a:spcBef>
                <a:spcPts val="600"/>
              </a:spcBef>
              <a:spcAft>
                <a:spcPts val="0"/>
              </a:spcAft>
              <a:buClr>
                <a:srgbClr val="B9D6D5"/>
              </a:buClr>
              <a:buFont typeface="Wingdings" panose="05000000000000000000" pitchFamily="2" charset="2"/>
              <a:buChar char="l"/>
            </a:pPr>
            <a:r>
              <a:rPr lang="uk-UA" sz="1800" dirty="0">
                <a:latin typeface="Arial" panose="020B0604020202020204" pitchFamily="34" charset="0"/>
                <a:ea typeface="Roboto"/>
                <a:cs typeface="Arial" panose="020B0604020202020204" pitchFamily="34" charset="0"/>
                <a:sym typeface="Roboto"/>
              </a:rPr>
              <a:t>через представників  ОСС, які входять до системи забезпечення якості вищої освіти, Вченої ради;</a:t>
            </a:r>
            <a:endParaRPr dirty="0">
              <a:latin typeface="Arial" panose="020B0604020202020204" pitchFamily="34" charset="0"/>
            </a:endParaRPr>
          </a:p>
          <a:p>
            <a:pPr marL="285750" marR="0" lvl="0" indent="-285750" algn="l" rtl="0">
              <a:spcBef>
                <a:spcPts val="600"/>
              </a:spcBef>
              <a:spcAft>
                <a:spcPts val="0"/>
              </a:spcAft>
              <a:buClr>
                <a:srgbClr val="B9D6D5"/>
              </a:buClr>
              <a:buFont typeface="Wingdings" panose="05000000000000000000" pitchFamily="2" charset="2"/>
              <a:buChar char="l"/>
            </a:pPr>
            <a:r>
              <a:rPr lang="uk-UA" sz="1800" dirty="0">
                <a:latin typeface="Arial" panose="020B0604020202020204" pitchFamily="34" charset="0"/>
                <a:ea typeface="Roboto"/>
                <a:cs typeface="Arial" panose="020B0604020202020204" pitchFamily="34" charset="0"/>
                <a:sym typeface="Roboto"/>
              </a:rPr>
              <a:t>інформування студентів про якість освіти та можливості впливу на неї;</a:t>
            </a:r>
            <a:endParaRPr dirty="0">
              <a:latin typeface="Arial" panose="020B0604020202020204" pitchFamily="34" charset="0"/>
            </a:endParaRPr>
          </a:p>
          <a:p>
            <a:pPr marL="285750" marR="0" lvl="0" indent="-285750" algn="l" rtl="0">
              <a:spcBef>
                <a:spcPts val="600"/>
              </a:spcBef>
              <a:spcAft>
                <a:spcPts val="0"/>
              </a:spcAft>
              <a:buClr>
                <a:srgbClr val="B9D6D5"/>
              </a:buClr>
              <a:buFont typeface="Wingdings" panose="05000000000000000000" pitchFamily="2" charset="2"/>
              <a:buChar char="l"/>
            </a:pPr>
            <a:r>
              <a:rPr lang="uk-UA" sz="1800" dirty="0">
                <a:latin typeface="Arial" panose="020B0604020202020204" pitchFamily="34" charset="0"/>
                <a:ea typeface="Roboto"/>
                <a:cs typeface="Arial" panose="020B0604020202020204" pitchFamily="34" charset="0"/>
                <a:sym typeface="Roboto"/>
              </a:rPr>
              <a:t>роз’яснення здобувачам освіти про їх права та обов’язки. </a:t>
            </a:r>
            <a:endParaRPr dirty="0">
              <a:latin typeface="Arial" panose="020B0604020202020204" pitchFamily="34" charset="0"/>
            </a:endParaRPr>
          </a:p>
          <a:p>
            <a:pPr marL="0" marR="0" lvl="0" indent="0" algn="l" rtl="0">
              <a:spcBef>
                <a:spcPts val="600"/>
              </a:spcBef>
              <a:spcAft>
                <a:spcPts val="0"/>
              </a:spcAft>
              <a:buNone/>
            </a:pPr>
            <a:endParaRPr sz="1800" dirty="0">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5" name="Google Shape;395;p30"/>
          <p:cNvSpPr/>
          <p:nvPr/>
        </p:nvSpPr>
        <p:spPr>
          <a:xfrm>
            <a:off x="1012372" y="523870"/>
            <a:ext cx="8741228" cy="553957"/>
          </a:xfrm>
          <a:prstGeom prst="rect">
            <a:avLst/>
          </a:prstGeom>
          <a:noFill/>
          <a:ln>
            <a:noFill/>
          </a:ln>
        </p:spPr>
        <p:txBody>
          <a:bodyPr spcFirstLastPara="1" wrap="square" lIns="91425" tIns="45700" rIns="91425" bIns="45700" anchor="t" anchorCtr="0">
            <a:spAutoFit/>
          </a:bodyPr>
          <a:lstStyle/>
          <a:p>
            <a:r>
              <a:rPr lang="uk-UA" sz="3000" b="1" dirty="0">
                <a:solidFill>
                  <a:schemeClr val="dk1"/>
                </a:solidFill>
                <a:latin typeface="Arial" panose="020B0604020202020204" pitchFamily="34" charset="0"/>
                <a:ea typeface="Roboto"/>
                <a:cs typeface="Arial" panose="020B0604020202020204" pitchFamily="34" charset="0"/>
                <a:sym typeface="Roboto"/>
              </a:rPr>
              <a:t>Розробка та затвердження освітніх програм</a:t>
            </a:r>
            <a:endParaRPr sz="3000" b="1" dirty="0">
              <a:solidFill>
                <a:schemeClr val="dk1"/>
              </a:solidFill>
              <a:latin typeface="Arial" panose="020B0604020202020204" pitchFamily="34" charset="0"/>
              <a:ea typeface="Roboto"/>
              <a:cs typeface="Arial" panose="020B0604020202020204" pitchFamily="34" charset="0"/>
              <a:sym typeface="Roboto"/>
            </a:endParaRPr>
          </a:p>
        </p:txBody>
      </p:sp>
      <p:sp>
        <p:nvSpPr>
          <p:cNvPr id="397" name="Google Shape;397;p30"/>
          <p:cNvSpPr/>
          <p:nvPr/>
        </p:nvSpPr>
        <p:spPr>
          <a:xfrm>
            <a:off x="1012372" y="1738562"/>
            <a:ext cx="10091058" cy="307772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B9D6D5"/>
              </a:buClr>
              <a:buFont typeface="Wingdings" panose="05000000000000000000" pitchFamily="2" charset="2"/>
              <a:buChar char="l"/>
            </a:pPr>
            <a:r>
              <a:rPr lang="uk-UA" sz="1800" i="1" dirty="0">
                <a:solidFill>
                  <a:schemeClr val="dk1"/>
                </a:solidFill>
                <a:latin typeface="Arial" panose="020B0604020202020204" pitchFamily="34" charset="0"/>
                <a:ea typeface="Roboto"/>
                <a:cs typeface="Arial" panose="020B0604020202020204" pitchFamily="34" charset="0"/>
                <a:sym typeface="Roboto"/>
              </a:rPr>
              <a:t>оприлюднення </a:t>
            </a:r>
            <a:r>
              <a:rPr lang="uk-UA" sz="1800" i="1" dirty="0" err="1">
                <a:solidFill>
                  <a:schemeClr val="dk1"/>
                </a:solidFill>
                <a:latin typeface="Arial" panose="020B0604020202020204" pitchFamily="34" charset="0"/>
                <a:ea typeface="Roboto"/>
                <a:cs typeface="Arial" panose="020B0604020202020204" pitchFamily="34" charset="0"/>
                <a:sym typeface="Roboto"/>
              </a:rPr>
              <a:t>проєкту</a:t>
            </a:r>
            <a:r>
              <a:rPr lang="uk-UA" sz="1800" i="1" dirty="0">
                <a:solidFill>
                  <a:schemeClr val="dk1"/>
                </a:solidFill>
                <a:latin typeface="Arial" panose="020B0604020202020204" pitchFamily="34" charset="0"/>
                <a:ea typeface="Roboto"/>
                <a:cs typeface="Arial" panose="020B0604020202020204" pitchFamily="34" charset="0"/>
                <a:sym typeface="Roboto"/>
              </a:rPr>
              <a:t> освітньої програми </a:t>
            </a:r>
            <a:r>
              <a:rPr lang="uk-UA" sz="1800" dirty="0">
                <a:solidFill>
                  <a:schemeClr val="dk1"/>
                </a:solidFill>
                <a:latin typeface="Arial" panose="020B0604020202020204" pitchFamily="34" charset="0"/>
                <a:ea typeface="Roboto"/>
                <a:cs typeface="Arial" panose="020B0604020202020204" pitchFamily="34" charset="0"/>
                <a:sym typeface="Roboto"/>
              </a:rPr>
              <a:t>на моменті її розробки на офіційних ресурсах випускової кафедри та веб-сайті закладу вищої освіти;</a:t>
            </a:r>
            <a:endParaRPr dirty="0">
              <a:latin typeface="Arial" panose="020B0604020202020204" pitchFamily="34" charset="0"/>
            </a:endParaRPr>
          </a:p>
          <a:p>
            <a:pPr marL="285750" marR="0" lvl="0" indent="-285750" algn="l" rtl="0">
              <a:spcBef>
                <a:spcPts val="1200"/>
              </a:spcBef>
              <a:spcAft>
                <a:spcPts val="0"/>
              </a:spcAft>
              <a:buClr>
                <a:srgbClr val="B9D6D5"/>
              </a:buClr>
              <a:buFont typeface="Wingdings" panose="05000000000000000000" pitchFamily="2" charset="2"/>
              <a:buChar char="l"/>
            </a:pPr>
            <a:r>
              <a:rPr lang="uk-UA" sz="1800" i="1" dirty="0">
                <a:solidFill>
                  <a:schemeClr val="dk1"/>
                </a:solidFill>
                <a:latin typeface="Arial" panose="020B0604020202020204" pitchFamily="34" charset="0"/>
                <a:ea typeface="Roboto"/>
                <a:cs typeface="Arial" panose="020B0604020202020204" pitchFamily="34" charset="0"/>
                <a:sym typeface="Roboto"/>
              </a:rPr>
              <a:t>опитування та форми </a:t>
            </a:r>
            <a:r>
              <a:rPr lang="uk-UA" sz="1800" dirty="0">
                <a:solidFill>
                  <a:schemeClr val="dk1"/>
                </a:solidFill>
                <a:latin typeface="Arial" panose="020B0604020202020204" pitchFamily="34" charset="0"/>
                <a:ea typeface="Roboto"/>
                <a:cs typeface="Arial" panose="020B0604020202020204" pitchFamily="34" charset="0"/>
                <a:sym typeface="Roboto"/>
              </a:rPr>
              <a:t>щодо змісту освітньої програми (для представників студентства);</a:t>
            </a:r>
            <a:endParaRPr dirty="0">
              <a:latin typeface="Arial" panose="020B0604020202020204" pitchFamily="34" charset="0"/>
            </a:endParaRPr>
          </a:p>
          <a:p>
            <a:pPr marL="285750" marR="0" lvl="0" indent="-285750" algn="l" rtl="0">
              <a:spcBef>
                <a:spcPts val="1200"/>
              </a:spcBef>
              <a:spcAft>
                <a:spcPts val="0"/>
              </a:spcAft>
              <a:buClr>
                <a:srgbClr val="B9D6D5"/>
              </a:buClr>
              <a:buFont typeface="Wingdings" panose="05000000000000000000" pitchFamily="2" charset="2"/>
              <a:buChar char="l"/>
            </a:pPr>
            <a:r>
              <a:rPr lang="uk-UA" sz="1800" i="1" dirty="0">
                <a:solidFill>
                  <a:schemeClr val="dk1"/>
                </a:solidFill>
                <a:latin typeface="Arial" panose="020B0604020202020204" pitchFamily="34" charset="0"/>
                <a:ea typeface="Roboto"/>
                <a:cs typeface="Arial" panose="020B0604020202020204" pitchFamily="34" charset="0"/>
                <a:sym typeface="Roboto"/>
              </a:rPr>
              <a:t>моніторинг ринку праці </a:t>
            </a:r>
            <a:r>
              <a:rPr lang="uk-UA" sz="1800" dirty="0">
                <a:solidFill>
                  <a:schemeClr val="dk1"/>
                </a:solidFill>
                <a:latin typeface="Arial" panose="020B0604020202020204" pitchFamily="34" charset="0"/>
                <a:ea typeface="Roboto"/>
                <a:cs typeface="Arial" panose="020B0604020202020204" pitchFamily="34" charset="0"/>
                <a:sym typeface="Roboto"/>
              </a:rPr>
              <a:t>у розрізі регіонального розміщення закладу вищої освіти;</a:t>
            </a:r>
            <a:endParaRPr dirty="0">
              <a:latin typeface="Arial" panose="020B0604020202020204" pitchFamily="34" charset="0"/>
            </a:endParaRPr>
          </a:p>
          <a:p>
            <a:pPr marL="285750" marR="0" lvl="0" indent="-285750" algn="l" rtl="0">
              <a:spcBef>
                <a:spcPts val="1200"/>
              </a:spcBef>
              <a:spcAft>
                <a:spcPts val="0"/>
              </a:spcAft>
              <a:buClr>
                <a:srgbClr val="B9D6D5"/>
              </a:buClr>
              <a:buFont typeface="Wingdings" panose="05000000000000000000" pitchFamily="2" charset="2"/>
              <a:buChar char="l"/>
            </a:pPr>
            <a:r>
              <a:rPr lang="uk-UA" sz="1800" i="1" dirty="0">
                <a:solidFill>
                  <a:schemeClr val="dk1"/>
                </a:solidFill>
                <a:latin typeface="Arial" panose="020B0604020202020204" pitchFamily="34" charset="0"/>
                <a:ea typeface="Roboto"/>
                <a:cs typeface="Arial" panose="020B0604020202020204" pitchFamily="34" charset="0"/>
                <a:sym typeface="Roboto"/>
              </a:rPr>
              <a:t>експертиза</a:t>
            </a:r>
            <a:r>
              <a:rPr lang="uk-UA" sz="1800" dirty="0">
                <a:solidFill>
                  <a:schemeClr val="dk1"/>
                </a:solidFill>
                <a:latin typeface="Arial" panose="020B0604020202020204" pitchFamily="34" charset="0"/>
                <a:ea typeface="Roboto"/>
                <a:cs typeface="Arial" panose="020B0604020202020204" pitchFamily="34" charset="0"/>
                <a:sym typeface="Roboto"/>
              </a:rPr>
              <a:t> роботодавцями актуальності змісту освітньої програми.</a:t>
            </a:r>
            <a:endParaRPr dirty="0">
              <a:latin typeface="Arial" panose="020B0604020202020204" pitchFamily="34" charset="0"/>
            </a:endParaRPr>
          </a:p>
          <a:p>
            <a:pPr marL="285750" marR="0" lvl="0" indent="-285750" algn="l" rtl="0">
              <a:spcBef>
                <a:spcPts val="1200"/>
              </a:spcBef>
              <a:spcAft>
                <a:spcPts val="0"/>
              </a:spcAft>
              <a:buClr>
                <a:srgbClr val="B9D6D5"/>
              </a:buClr>
              <a:buFont typeface="Wingdings" panose="05000000000000000000" pitchFamily="2" charset="2"/>
              <a:buChar char="l"/>
            </a:pPr>
            <a:r>
              <a:rPr lang="uk-UA" sz="1800" i="1" dirty="0">
                <a:solidFill>
                  <a:schemeClr val="dk1"/>
                </a:solidFill>
                <a:latin typeface="Arial" panose="020B0604020202020204" pitchFamily="34" charset="0"/>
                <a:ea typeface="Roboto"/>
                <a:cs typeface="Arial" panose="020B0604020202020204" pitchFamily="34" charset="0"/>
                <a:sym typeface="Roboto"/>
              </a:rPr>
              <a:t>забезпечення відповідного відсотку </a:t>
            </a:r>
            <a:r>
              <a:rPr lang="uk-UA" sz="1800" dirty="0">
                <a:solidFill>
                  <a:schemeClr val="dk1"/>
                </a:solidFill>
                <a:latin typeface="Arial" panose="020B0604020202020204" pitchFamily="34" charset="0"/>
                <a:ea typeface="Roboto"/>
                <a:cs typeface="Arial" panose="020B0604020202020204" pitchFamily="34" charset="0"/>
                <a:sym typeface="Roboto"/>
              </a:rPr>
              <a:t>(не менше 10%) представництва студентів у Вченій раді на етапі затвердження освітньої програми.</a:t>
            </a:r>
            <a:endParaRPr dirty="0">
              <a:latin typeface="Arial" panose="020B0604020202020204" pitchFamily="34" charset="0"/>
            </a:endParaRPr>
          </a:p>
          <a:p>
            <a:pPr marL="285750" marR="0" lvl="0" indent="-285750" algn="l" rtl="0">
              <a:spcBef>
                <a:spcPts val="1200"/>
              </a:spcBef>
              <a:spcAft>
                <a:spcPts val="0"/>
              </a:spcAft>
              <a:buClr>
                <a:srgbClr val="B9D6D5"/>
              </a:buClr>
              <a:buFont typeface="Wingdings" panose="05000000000000000000" pitchFamily="2" charset="2"/>
              <a:buChar char="l"/>
            </a:pPr>
            <a:r>
              <a:rPr lang="uk-UA" sz="1800" i="1" dirty="0">
                <a:solidFill>
                  <a:schemeClr val="dk1"/>
                </a:solidFill>
                <a:latin typeface="Arial" panose="020B0604020202020204" pitchFamily="34" charset="0"/>
                <a:ea typeface="Roboto"/>
                <a:cs typeface="Arial" panose="020B0604020202020204" pitchFamily="34" charset="0"/>
                <a:sym typeface="Roboto"/>
              </a:rPr>
              <a:t>подальше включення </a:t>
            </a:r>
            <a:r>
              <a:rPr lang="uk-UA" sz="1800" dirty="0">
                <a:solidFill>
                  <a:schemeClr val="dk1"/>
                </a:solidFill>
                <a:latin typeface="Arial" panose="020B0604020202020204" pitchFamily="34" charset="0"/>
                <a:ea typeface="Roboto"/>
                <a:cs typeface="Arial" panose="020B0604020202020204" pitchFamily="34" charset="0"/>
                <a:sym typeface="Roboto"/>
              </a:rPr>
              <a:t>студентів до складу розробників освітніх програм.  </a:t>
            </a:r>
            <a:endParaRPr dirty="0">
              <a:latin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1"/>
          <p:cNvSpPr/>
          <p:nvPr/>
        </p:nvSpPr>
        <p:spPr>
          <a:xfrm>
            <a:off x="1034144" y="492050"/>
            <a:ext cx="9350828" cy="1015622"/>
          </a:xfrm>
          <a:prstGeom prst="rect">
            <a:avLst/>
          </a:prstGeom>
          <a:noFill/>
          <a:ln>
            <a:noFill/>
          </a:ln>
        </p:spPr>
        <p:txBody>
          <a:bodyPr spcFirstLastPara="1" wrap="square" lIns="91425" tIns="45700" rIns="91425" bIns="45700" anchor="t" anchorCtr="0">
            <a:spAutoFit/>
          </a:bodyPr>
          <a:lstStyle/>
          <a:p>
            <a:r>
              <a:rPr lang="uk-UA" sz="3000" b="1" dirty="0">
                <a:solidFill>
                  <a:schemeClr val="dk1"/>
                </a:solidFill>
                <a:latin typeface="Arial" panose="020B0604020202020204" pitchFamily="34" charset="0"/>
                <a:ea typeface="Roboto"/>
                <a:cs typeface="Arial" panose="020B0604020202020204" pitchFamily="34" charset="0"/>
                <a:sym typeface="Roboto"/>
              </a:rPr>
              <a:t>Поточний моніторинг та періодичний перегляд освітніх програм </a:t>
            </a:r>
            <a:endParaRPr sz="3000" b="1" dirty="0">
              <a:solidFill>
                <a:schemeClr val="dk1"/>
              </a:solidFill>
              <a:latin typeface="Arial" panose="020B0604020202020204" pitchFamily="34" charset="0"/>
              <a:ea typeface="Roboto"/>
              <a:cs typeface="Arial" panose="020B0604020202020204" pitchFamily="34" charset="0"/>
              <a:sym typeface="Roboto"/>
            </a:endParaRPr>
          </a:p>
        </p:txBody>
      </p:sp>
      <p:sp>
        <p:nvSpPr>
          <p:cNvPr id="406" name="Google Shape;406;p31"/>
          <p:cNvSpPr/>
          <p:nvPr/>
        </p:nvSpPr>
        <p:spPr>
          <a:xfrm>
            <a:off x="1883229" y="2650579"/>
            <a:ext cx="8207828" cy="193895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uk-UA" sz="2000" b="1" dirty="0">
                <a:solidFill>
                  <a:schemeClr val="dk1"/>
                </a:solidFill>
                <a:latin typeface="Arial" panose="020B0604020202020204" pitchFamily="34" charset="0"/>
                <a:ea typeface="Roboto"/>
                <a:cs typeface="Arial" panose="020B0604020202020204" pitchFamily="34" charset="0"/>
                <a:sym typeface="Roboto"/>
              </a:rPr>
              <a:t>Регулярний моніторинг</a:t>
            </a:r>
            <a:r>
              <a:rPr lang="uk-UA" sz="2000" dirty="0">
                <a:solidFill>
                  <a:schemeClr val="dk1"/>
                </a:solidFill>
                <a:latin typeface="Arial" panose="020B0604020202020204" pitchFamily="34" charset="0"/>
                <a:ea typeface="Roboto"/>
                <a:cs typeface="Arial" panose="020B0604020202020204" pitchFamily="34" charset="0"/>
                <a:sym typeface="Roboto"/>
              </a:rPr>
              <a:t>, перегляд та оновлення освітніх програм </a:t>
            </a:r>
            <a:r>
              <a:rPr lang="uk-UA" sz="2000" b="1" dirty="0">
                <a:solidFill>
                  <a:schemeClr val="dk1"/>
                </a:solidFill>
                <a:latin typeface="Arial" panose="020B0604020202020204" pitchFamily="34" charset="0"/>
                <a:ea typeface="Roboto"/>
                <a:cs typeface="Arial" panose="020B0604020202020204" pitchFamily="34" charset="0"/>
                <a:sym typeface="Roboto"/>
              </a:rPr>
              <a:t>мають на меті гарантування</a:t>
            </a:r>
            <a:r>
              <a:rPr lang="uk-UA" sz="2000" dirty="0">
                <a:solidFill>
                  <a:schemeClr val="dk1"/>
                </a:solidFill>
                <a:latin typeface="Arial" panose="020B0604020202020204" pitchFamily="34" charset="0"/>
                <a:ea typeface="Roboto"/>
                <a:cs typeface="Arial" panose="020B0604020202020204" pitchFamily="34" charset="0"/>
                <a:sym typeface="Roboto"/>
              </a:rPr>
              <a:t>, що надання освітніх послуг залишається на відповідному рівні та покращується, а крім цього забезпечує сприятливі умови для навчального середовища.</a:t>
            </a:r>
            <a:endParaRPr sz="2000" dirty="0">
              <a:latin typeface="Arial" panose="020B0604020202020204" pitchFamily="34" charset="0"/>
            </a:endParaRPr>
          </a:p>
        </p:txBody>
      </p:sp>
      <p:sp>
        <p:nvSpPr>
          <p:cNvPr id="7" name="Google Shape;161;p7">
            <a:extLst>
              <a:ext uri="{FF2B5EF4-FFF2-40B4-BE49-F238E27FC236}">
                <a16:creationId xmlns:a16="http://schemas.microsoft.com/office/drawing/2014/main" id="{E67567F0-DE64-4E84-B6D8-BED73F501B2D}"/>
              </a:ext>
            </a:extLst>
          </p:cNvPr>
          <p:cNvSpPr/>
          <p:nvPr/>
        </p:nvSpPr>
        <p:spPr>
          <a:xfrm>
            <a:off x="1064197" y="2117272"/>
            <a:ext cx="10063606" cy="3233056"/>
          </a:xfrm>
          <a:prstGeom prst="rect">
            <a:avLst/>
          </a:prstGeom>
          <a:noFill/>
          <a:ln w="38100" cap="flat" cmpd="sng">
            <a:solidFill>
              <a:srgbClr val="B9D6D5"/>
            </a:solidFill>
            <a:prstDash val="solid"/>
            <a:miter lim="800000"/>
            <a:headEnd type="none" w="sm" len="sm"/>
            <a:tailEnd type="none" w="sm" len="sm"/>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5" name="Google Shape;415;p32"/>
          <p:cNvSpPr/>
          <p:nvPr/>
        </p:nvSpPr>
        <p:spPr>
          <a:xfrm>
            <a:off x="1502953" y="2989518"/>
            <a:ext cx="9404532" cy="12926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400" b="1" dirty="0">
                <a:solidFill>
                  <a:schemeClr val="dk1"/>
                </a:solidFill>
                <a:latin typeface="Arial" panose="020B0604020202020204" pitchFamily="34" charset="0"/>
                <a:ea typeface="Roboto"/>
                <a:cs typeface="Arial" panose="020B0604020202020204" pitchFamily="34" charset="0"/>
                <a:sym typeface="Roboto"/>
              </a:rPr>
              <a:t>Розробка опитувань </a:t>
            </a:r>
            <a:r>
              <a:rPr lang="uk-UA" sz="2000" dirty="0">
                <a:solidFill>
                  <a:schemeClr val="dk1"/>
                </a:solidFill>
                <a:latin typeface="Arial" panose="020B0604020202020204" pitchFamily="34" charset="0"/>
                <a:ea typeface="Roboto"/>
                <a:cs typeface="Arial" panose="020B0604020202020204" pitchFamily="34" charset="0"/>
                <a:sym typeface="Roboto"/>
              </a:rPr>
              <a:t>та опрацювання їхніх результатів.</a:t>
            </a:r>
            <a:endParaRPr dirty="0">
              <a:latin typeface="Arial" panose="020B0604020202020204" pitchFamily="34" charset="0"/>
            </a:endParaRPr>
          </a:p>
          <a:p>
            <a:pPr marL="0" marR="0" lvl="0" indent="0" algn="l" rtl="0">
              <a:spcBef>
                <a:spcPts val="1200"/>
              </a:spcBef>
              <a:spcAft>
                <a:spcPts val="0"/>
              </a:spcAft>
              <a:buNone/>
            </a:pPr>
            <a:r>
              <a:rPr lang="uk-UA" sz="2400" b="1" dirty="0">
                <a:solidFill>
                  <a:schemeClr val="dk1"/>
                </a:solidFill>
                <a:latin typeface="Arial" panose="020B0604020202020204" pitchFamily="34" charset="0"/>
                <a:ea typeface="Roboto"/>
                <a:cs typeface="Arial" panose="020B0604020202020204" pitchFamily="34" charset="0"/>
                <a:sym typeface="Roboto"/>
              </a:rPr>
              <a:t>Створення пулу експертів </a:t>
            </a:r>
            <a:r>
              <a:rPr lang="uk-UA" sz="2000" dirty="0">
                <a:solidFill>
                  <a:schemeClr val="dk1"/>
                </a:solidFill>
                <a:latin typeface="Arial" panose="020B0604020202020204" pitchFamily="34" charset="0"/>
                <a:ea typeface="Roboto"/>
                <a:cs typeface="Arial" panose="020B0604020202020204" pitchFamily="34" charset="0"/>
                <a:sym typeface="Roboto"/>
              </a:rPr>
              <a:t>з якості освіти для консультування та долучення до розробки ОП та інше</a:t>
            </a:r>
            <a:endParaRPr dirty="0">
              <a:latin typeface="Arial" panose="020B0604020202020204" pitchFamily="34" charset="0"/>
            </a:endParaRPr>
          </a:p>
        </p:txBody>
      </p:sp>
      <p:sp>
        <p:nvSpPr>
          <p:cNvPr id="2" name="Заголовок 1">
            <a:extLst>
              <a:ext uri="{FF2B5EF4-FFF2-40B4-BE49-F238E27FC236}">
                <a16:creationId xmlns:a16="http://schemas.microsoft.com/office/drawing/2014/main" id="{903CED43-818F-4615-A479-31209D0ABE04}"/>
              </a:ext>
            </a:extLst>
          </p:cNvPr>
          <p:cNvSpPr>
            <a:spLocks noGrp="1"/>
          </p:cNvSpPr>
          <p:nvPr>
            <p:ph type="title"/>
          </p:nvPr>
        </p:nvSpPr>
        <p:spPr>
          <a:xfrm>
            <a:off x="1056639" y="548639"/>
            <a:ext cx="10057675" cy="1600437"/>
          </a:xfrm>
        </p:spPr>
        <p:txBody>
          <a:bodyPr/>
          <a:lstStyle/>
          <a:p>
            <a:r>
              <a:rPr lang="ru-RU" sz="3200" dirty="0" err="1">
                <a:solidFill>
                  <a:schemeClr val="dk1"/>
                </a:solidFill>
                <a:latin typeface="Arial" panose="020B0604020202020204" pitchFamily="34" charset="0"/>
                <a:ea typeface="Roboto"/>
                <a:cs typeface="Arial" panose="020B0604020202020204" pitchFamily="34" charset="0"/>
                <a:sym typeface="Roboto"/>
              </a:rPr>
              <a:t>Систематичне</a:t>
            </a:r>
            <a:r>
              <a:rPr lang="ru-RU" sz="3200" dirty="0">
                <a:solidFill>
                  <a:schemeClr val="dk1"/>
                </a:solidFill>
                <a:latin typeface="Arial" panose="020B0604020202020204" pitchFamily="34" charset="0"/>
                <a:ea typeface="Roboto"/>
                <a:cs typeface="Arial" panose="020B0604020202020204" pitchFamily="34" charset="0"/>
                <a:sym typeface="Roboto"/>
              </a:rPr>
              <a:t> </a:t>
            </a:r>
            <a:r>
              <a:rPr lang="ru-RU" sz="3200" dirty="0" err="1">
                <a:solidFill>
                  <a:schemeClr val="dk1"/>
                </a:solidFill>
                <a:latin typeface="Arial" panose="020B0604020202020204" pitchFamily="34" charset="0"/>
                <a:ea typeface="Roboto"/>
                <a:cs typeface="Arial" panose="020B0604020202020204" pitchFamily="34" charset="0"/>
                <a:sym typeface="Roboto"/>
              </a:rPr>
              <a:t>залучення</a:t>
            </a:r>
            <a:r>
              <a:rPr lang="ru-RU" sz="3200" dirty="0">
                <a:solidFill>
                  <a:schemeClr val="dk1"/>
                </a:solidFill>
                <a:latin typeface="Arial" panose="020B0604020202020204" pitchFamily="34" charset="0"/>
                <a:ea typeface="Roboto"/>
                <a:cs typeface="Arial" panose="020B0604020202020204" pitchFamily="34" charset="0"/>
                <a:sym typeface="Roboto"/>
              </a:rPr>
              <a:t> </a:t>
            </a:r>
            <a:r>
              <a:rPr lang="ru-RU" sz="3200" dirty="0" err="1">
                <a:solidFill>
                  <a:schemeClr val="dk1"/>
                </a:solidFill>
                <a:latin typeface="Arial" panose="020B0604020202020204" pitchFamily="34" charset="0"/>
                <a:ea typeface="Roboto"/>
                <a:cs typeface="Arial" panose="020B0604020202020204" pitchFamily="34" charset="0"/>
                <a:sym typeface="Roboto"/>
              </a:rPr>
              <a:t>органів</a:t>
            </a:r>
            <a:r>
              <a:rPr lang="ru-RU" sz="3200" dirty="0">
                <a:solidFill>
                  <a:schemeClr val="dk1"/>
                </a:solidFill>
                <a:latin typeface="Arial" panose="020B0604020202020204" pitchFamily="34" charset="0"/>
                <a:ea typeface="Roboto"/>
                <a:cs typeface="Arial" panose="020B0604020202020204" pitchFamily="34" charset="0"/>
                <a:sym typeface="Roboto"/>
              </a:rPr>
              <a:t> </a:t>
            </a:r>
            <a:r>
              <a:rPr lang="ru-RU" sz="3200" dirty="0" err="1">
                <a:solidFill>
                  <a:schemeClr val="dk1"/>
                </a:solidFill>
                <a:latin typeface="Arial" panose="020B0604020202020204" pitchFamily="34" charset="0"/>
                <a:ea typeface="Roboto"/>
                <a:cs typeface="Arial" panose="020B0604020202020204" pitchFamily="34" charset="0"/>
                <a:sym typeface="Roboto"/>
              </a:rPr>
              <a:t>студентського</a:t>
            </a:r>
            <a:r>
              <a:rPr lang="ru-RU" sz="3200" dirty="0">
                <a:solidFill>
                  <a:schemeClr val="dk1"/>
                </a:solidFill>
                <a:latin typeface="Arial" panose="020B0604020202020204" pitchFamily="34" charset="0"/>
                <a:ea typeface="Roboto"/>
                <a:cs typeface="Arial" panose="020B0604020202020204" pitchFamily="34" charset="0"/>
                <a:sym typeface="Roboto"/>
              </a:rPr>
              <a:t> </a:t>
            </a:r>
            <a:r>
              <a:rPr lang="ru-RU" sz="3200" dirty="0" err="1">
                <a:solidFill>
                  <a:schemeClr val="dk1"/>
                </a:solidFill>
                <a:latin typeface="Arial" panose="020B0604020202020204" pitchFamily="34" charset="0"/>
                <a:ea typeface="Roboto"/>
                <a:cs typeface="Arial" panose="020B0604020202020204" pitchFamily="34" charset="0"/>
                <a:sym typeface="Roboto"/>
              </a:rPr>
              <a:t>самоврядування</a:t>
            </a:r>
            <a:r>
              <a:rPr lang="ru-RU" sz="3200" dirty="0">
                <a:solidFill>
                  <a:schemeClr val="dk1"/>
                </a:solidFill>
                <a:latin typeface="Arial" panose="020B0604020202020204" pitchFamily="34" charset="0"/>
                <a:ea typeface="Roboto"/>
                <a:cs typeface="Arial" panose="020B0604020202020204" pitchFamily="34" charset="0"/>
                <a:sym typeface="Roboto"/>
              </a:rPr>
              <a:t> до </a:t>
            </a:r>
            <a:r>
              <a:rPr lang="ru-RU" sz="3200" dirty="0" err="1">
                <a:solidFill>
                  <a:schemeClr val="dk1"/>
                </a:solidFill>
                <a:latin typeface="Arial" panose="020B0604020202020204" pitchFamily="34" charset="0"/>
                <a:ea typeface="Roboto"/>
                <a:cs typeface="Arial" panose="020B0604020202020204" pitchFamily="34" charset="0"/>
                <a:sym typeface="Roboto"/>
              </a:rPr>
              <a:t>забезпечення</a:t>
            </a:r>
            <a:r>
              <a:rPr lang="ru-RU" sz="3200" dirty="0">
                <a:solidFill>
                  <a:schemeClr val="dk1"/>
                </a:solidFill>
                <a:latin typeface="Arial" panose="020B0604020202020204" pitchFamily="34" charset="0"/>
                <a:ea typeface="Roboto"/>
                <a:cs typeface="Arial" panose="020B0604020202020204" pitchFamily="34" charset="0"/>
                <a:sym typeface="Roboto"/>
              </a:rPr>
              <a:t> </a:t>
            </a:r>
            <a:r>
              <a:rPr lang="ru-RU" sz="3200" dirty="0" err="1">
                <a:solidFill>
                  <a:schemeClr val="dk1"/>
                </a:solidFill>
                <a:latin typeface="Arial" panose="020B0604020202020204" pitchFamily="34" charset="0"/>
                <a:ea typeface="Roboto"/>
                <a:cs typeface="Arial" panose="020B0604020202020204" pitchFamily="34" charset="0"/>
                <a:sym typeface="Roboto"/>
              </a:rPr>
              <a:t>якості</a:t>
            </a:r>
            <a:r>
              <a:rPr lang="ru-RU" sz="3200" dirty="0">
                <a:solidFill>
                  <a:schemeClr val="dk1"/>
                </a:solidFill>
                <a:latin typeface="Arial" panose="020B0604020202020204" pitchFamily="34" charset="0"/>
                <a:ea typeface="Roboto"/>
                <a:cs typeface="Arial" panose="020B0604020202020204" pitchFamily="34" charset="0"/>
                <a:sym typeface="Roboto"/>
              </a:rPr>
              <a:t> </a:t>
            </a:r>
            <a:r>
              <a:rPr lang="ru-RU" sz="3200" dirty="0" err="1">
                <a:solidFill>
                  <a:schemeClr val="dk1"/>
                </a:solidFill>
                <a:latin typeface="Arial" panose="020B0604020202020204" pitchFamily="34" charset="0"/>
                <a:ea typeface="Roboto"/>
                <a:cs typeface="Arial" panose="020B0604020202020204" pitchFamily="34" charset="0"/>
                <a:sym typeface="Roboto"/>
              </a:rPr>
              <a:t>вищої</a:t>
            </a:r>
            <a:r>
              <a:rPr lang="ru-RU" sz="3200" dirty="0">
                <a:solidFill>
                  <a:schemeClr val="dk1"/>
                </a:solidFill>
                <a:latin typeface="Arial" panose="020B0604020202020204" pitchFamily="34" charset="0"/>
                <a:ea typeface="Roboto"/>
                <a:cs typeface="Arial" panose="020B0604020202020204" pitchFamily="34" charset="0"/>
                <a:sym typeface="Roboto"/>
              </a:rPr>
              <a:t> </a:t>
            </a:r>
            <a:r>
              <a:rPr lang="ru-RU" sz="3200" dirty="0" err="1">
                <a:solidFill>
                  <a:schemeClr val="dk1"/>
                </a:solidFill>
                <a:latin typeface="Arial" panose="020B0604020202020204" pitchFamily="34" charset="0"/>
                <a:ea typeface="Roboto"/>
                <a:cs typeface="Arial" panose="020B0604020202020204" pitchFamily="34" charset="0"/>
                <a:sym typeface="Roboto"/>
              </a:rPr>
              <a:t>освіти</a:t>
            </a:r>
            <a:br>
              <a:rPr lang="ru-RU" sz="3200" dirty="0">
                <a:solidFill>
                  <a:schemeClr val="dk1"/>
                </a:solidFill>
                <a:latin typeface="Arial" panose="020B0604020202020204" pitchFamily="34" charset="0"/>
                <a:ea typeface="Roboto"/>
                <a:cs typeface="Arial" panose="020B0604020202020204" pitchFamily="34" charset="0"/>
                <a:sym typeface="Roboto"/>
              </a:rPr>
            </a:br>
            <a:endParaRPr lang="ru-RU" dirty="0"/>
          </a:p>
        </p:txBody>
      </p:sp>
      <p:sp>
        <p:nvSpPr>
          <p:cNvPr id="8" name="Google Shape;161;p7">
            <a:extLst>
              <a:ext uri="{FF2B5EF4-FFF2-40B4-BE49-F238E27FC236}">
                <a16:creationId xmlns:a16="http://schemas.microsoft.com/office/drawing/2014/main" id="{1BBD0509-8C13-4F92-8AE6-5AEAD4FDFFC5}"/>
              </a:ext>
            </a:extLst>
          </p:cNvPr>
          <p:cNvSpPr/>
          <p:nvPr/>
        </p:nvSpPr>
        <p:spPr>
          <a:xfrm>
            <a:off x="1064197" y="2754086"/>
            <a:ext cx="10063606" cy="2079171"/>
          </a:xfrm>
          <a:prstGeom prst="rect">
            <a:avLst/>
          </a:prstGeom>
          <a:noFill/>
          <a:ln w="38100" cap="flat" cmpd="sng">
            <a:solidFill>
              <a:srgbClr val="B9D6D5"/>
            </a:solidFill>
            <a:prstDash val="solid"/>
            <a:miter lim="800000"/>
            <a:headEnd type="none" w="sm" len="sm"/>
            <a:tailEnd type="none" w="sm" len="sm"/>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я 1">
            <a:extLst>
              <a:ext uri="{FF2B5EF4-FFF2-40B4-BE49-F238E27FC236}">
                <a16:creationId xmlns:a16="http://schemas.microsoft.com/office/drawing/2014/main" id="{232B9129-70D8-4E82-A308-D33F38DB481E}"/>
              </a:ext>
            </a:extLst>
          </p:cNvPr>
          <p:cNvGraphicFramePr>
            <a:graphicFrameLocks noGrp="1"/>
          </p:cNvGraphicFramePr>
          <p:nvPr>
            <p:extLst>
              <p:ext uri="{D42A27DB-BD31-4B8C-83A1-F6EECF244321}">
                <p14:modId xmlns:p14="http://schemas.microsoft.com/office/powerpoint/2010/main" val="1659326768"/>
              </p:ext>
            </p:extLst>
          </p:nvPr>
        </p:nvGraphicFramePr>
        <p:xfrm>
          <a:off x="1573900" y="1956254"/>
          <a:ext cx="9044200" cy="1596518"/>
        </p:xfrm>
        <a:graphic>
          <a:graphicData uri="http://schemas.openxmlformats.org/drawingml/2006/table">
            <a:tbl>
              <a:tblPr>
                <a:noFill/>
                <a:tableStyleId>{E866D217-8023-4924-AF36-B9E5C5048D2E}</a:tableStyleId>
              </a:tblPr>
              <a:tblGrid>
                <a:gridCol w="9044200">
                  <a:extLst>
                    <a:ext uri="{9D8B030D-6E8A-4147-A177-3AD203B41FA5}">
                      <a16:colId xmlns:a16="http://schemas.microsoft.com/office/drawing/2014/main" val="3611121126"/>
                    </a:ext>
                  </a:extLst>
                </a:gridCol>
              </a:tblGrid>
              <a:tr h="254000">
                <a:tc>
                  <a:txBody>
                    <a:bodyPr/>
                    <a:lstStyle/>
                    <a:p>
                      <a:pPr marL="0" marR="0" lvl="0" indent="0" algn="ctr" rtl="0">
                        <a:lnSpc>
                          <a:spcPct val="115000"/>
                        </a:lnSpc>
                        <a:spcBef>
                          <a:spcPts val="0"/>
                        </a:spcBef>
                        <a:spcAft>
                          <a:spcPts val="0"/>
                        </a:spcAft>
                        <a:buNone/>
                      </a:pPr>
                      <a:r>
                        <a:rPr lang="uk-UA" sz="2000" b="1" u="none" strike="noStrike" cap="none" dirty="0">
                          <a:latin typeface="Arial" panose="020B0604020202020204" pitchFamily="34" charset="0"/>
                          <a:ea typeface="Roboto"/>
                          <a:cs typeface="Arial" panose="020B0604020202020204" pitchFamily="34" charset="0"/>
                          <a:sym typeface="Roboto"/>
                        </a:rPr>
                        <a:t>Інтерактивна вправа на закріплення </a:t>
                      </a:r>
                      <a:endParaRPr dirty="0">
                        <a:latin typeface="Arial" panose="020B0604020202020204" pitchFamily="34" charset="0"/>
                        <a:cs typeface="Arial" panose="020B0604020202020204" pitchFamily="34" charset="0"/>
                      </a:endParaRPr>
                    </a:p>
                  </a:txBody>
                  <a:tcPr marL="63500" marR="63500" marT="63500" marB="63500">
                    <a:noFill/>
                  </a:tcPr>
                </a:tc>
                <a:extLst>
                  <a:ext uri="{0D108BD9-81ED-4DB2-BD59-A6C34878D82A}">
                    <a16:rowId xmlns:a16="http://schemas.microsoft.com/office/drawing/2014/main" val="3459913094"/>
                  </a:ext>
                </a:extLst>
              </a:tr>
              <a:tr h="254000">
                <a:tc>
                  <a:txBody>
                    <a:bodyPr/>
                    <a:lstStyle/>
                    <a:p>
                      <a:pPr marL="0" marR="0" lvl="0" indent="0" algn="l" rtl="0">
                        <a:lnSpc>
                          <a:spcPct val="115000"/>
                        </a:lnSpc>
                        <a:spcBef>
                          <a:spcPts val="0"/>
                        </a:spcBef>
                        <a:spcAft>
                          <a:spcPts val="0"/>
                        </a:spcAft>
                        <a:buNone/>
                      </a:pPr>
                      <a:r>
                        <a:rPr lang="uk-UA" sz="2000" u="none" strike="noStrike" cap="none" dirty="0">
                          <a:latin typeface="Arial" panose="020B0604020202020204" pitchFamily="34" charset="0"/>
                          <a:ea typeface="Roboto"/>
                          <a:cs typeface="Arial" panose="020B0604020202020204" pitchFamily="34" charset="0"/>
                          <a:sym typeface="Roboto"/>
                        </a:rPr>
                        <a:t>Провести фокус-групу зі студентами, або провести опитування щодо якості освітньої програми. Подати свої пропозиції по її вдосконаленню, обговорити їх на кафедрі. </a:t>
                      </a:r>
                      <a:endParaRPr dirty="0">
                        <a:latin typeface="Arial" panose="020B0604020202020204" pitchFamily="34" charset="0"/>
                        <a:cs typeface="Arial" panose="020B0604020202020204" pitchFamily="34" charset="0"/>
                      </a:endParaRPr>
                    </a:p>
                  </a:txBody>
                  <a:tcPr marL="63500" marR="63500" marT="63500" marB="63500">
                    <a:noFill/>
                  </a:tcPr>
                </a:tc>
                <a:extLst>
                  <a:ext uri="{0D108BD9-81ED-4DB2-BD59-A6C34878D82A}">
                    <a16:rowId xmlns:a16="http://schemas.microsoft.com/office/drawing/2014/main" val="323253165"/>
                  </a:ext>
                </a:extLst>
              </a:tr>
            </a:tbl>
          </a:graphicData>
        </a:graphic>
      </p:graphicFrame>
      <p:sp>
        <p:nvSpPr>
          <p:cNvPr id="3" name="Google Shape;161;p7">
            <a:extLst>
              <a:ext uri="{FF2B5EF4-FFF2-40B4-BE49-F238E27FC236}">
                <a16:creationId xmlns:a16="http://schemas.microsoft.com/office/drawing/2014/main" id="{86DDBF03-7EC4-4ED4-AD31-ADF0070CECE3}"/>
              </a:ext>
            </a:extLst>
          </p:cNvPr>
          <p:cNvSpPr/>
          <p:nvPr/>
        </p:nvSpPr>
        <p:spPr>
          <a:xfrm>
            <a:off x="1064197" y="1355272"/>
            <a:ext cx="10063606" cy="3233056"/>
          </a:xfrm>
          <a:prstGeom prst="rect">
            <a:avLst/>
          </a:prstGeom>
          <a:noFill/>
          <a:ln w="38100" cap="flat" cmpd="sng">
            <a:solidFill>
              <a:srgbClr val="B9D6D5"/>
            </a:solidFill>
            <a:prstDash val="solid"/>
            <a:miter lim="800000"/>
            <a:headEnd type="none" w="sm" len="sm"/>
            <a:tailEnd type="none" w="sm" len="sm"/>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558080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9" name="Google Shape;119;p4"/>
          <p:cNvPicPr preferRelativeResize="0"/>
          <p:nvPr/>
        </p:nvPicPr>
        <p:blipFill rotWithShape="1">
          <a:blip r:embed="rId3">
            <a:alphaModFix/>
          </a:blip>
          <a:srcRect l="20298" t="7196" r="20748"/>
          <a:stretch/>
        </p:blipFill>
        <p:spPr>
          <a:xfrm>
            <a:off x="8186056" y="1034165"/>
            <a:ext cx="2995107" cy="2083286"/>
          </a:xfrm>
          <a:prstGeom prst="rect">
            <a:avLst/>
          </a:prstGeom>
          <a:noFill/>
          <a:ln>
            <a:noFill/>
          </a:ln>
        </p:spPr>
      </p:pic>
      <p:sp>
        <p:nvSpPr>
          <p:cNvPr id="121" name="Google Shape;121;p4"/>
          <p:cNvSpPr/>
          <p:nvPr/>
        </p:nvSpPr>
        <p:spPr>
          <a:xfrm>
            <a:off x="934636" y="378386"/>
            <a:ext cx="9199964"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000" b="1" dirty="0">
                <a:solidFill>
                  <a:schemeClr val="dk1"/>
                </a:solidFill>
                <a:latin typeface="Arial" panose="020B0604020202020204" pitchFamily="34" charset="0"/>
                <a:ea typeface="Roboto"/>
                <a:cs typeface="Arial" panose="020B0604020202020204" pitchFamily="34" charset="0"/>
                <a:sym typeface="Roboto"/>
              </a:rPr>
              <a:t>Студентство – рушійна сила суспільства: </a:t>
            </a:r>
            <a:r>
              <a:rPr lang="uk-UA" sz="3000" b="1" dirty="0">
                <a:solidFill>
                  <a:schemeClr val="dk1"/>
                </a:solidFill>
                <a:highlight>
                  <a:srgbClr val="B9D6D5"/>
                </a:highlight>
                <a:latin typeface="Arial" panose="020B0604020202020204" pitchFamily="34" charset="0"/>
                <a:ea typeface="Roboto"/>
                <a:cs typeface="Arial" panose="020B0604020202020204" pitchFamily="34" charset="0"/>
                <a:sym typeface="Roboto"/>
              </a:rPr>
              <a:t>Чехія</a:t>
            </a:r>
            <a:endParaRPr sz="3000" b="1" dirty="0">
              <a:solidFill>
                <a:schemeClr val="dk1"/>
              </a:solidFill>
              <a:highlight>
                <a:srgbClr val="B9D6D5"/>
              </a:highlight>
              <a:latin typeface="Arial" panose="020B0604020202020204" pitchFamily="34" charset="0"/>
              <a:ea typeface="Roboto"/>
              <a:cs typeface="Arial" panose="020B0604020202020204" pitchFamily="34" charset="0"/>
              <a:sym typeface="Roboto"/>
            </a:endParaRPr>
          </a:p>
        </p:txBody>
      </p:sp>
      <p:pic>
        <p:nvPicPr>
          <p:cNvPr id="122" name="Google Shape;122;p4"/>
          <p:cNvPicPr preferRelativeResize="0"/>
          <p:nvPr/>
        </p:nvPicPr>
        <p:blipFill rotWithShape="1">
          <a:blip r:embed="rId4">
            <a:alphaModFix/>
          </a:blip>
          <a:srcRect l="5900"/>
          <a:stretch/>
        </p:blipFill>
        <p:spPr>
          <a:xfrm>
            <a:off x="8186057" y="3194119"/>
            <a:ext cx="2995107" cy="2452364"/>
          </a:xfrm>
          <a:prstGeom prst="rect">
            <a:avLst/>
          </a:prstGeom>
          <a:noFill/>
          <a:ln>
            <a:noFill/>
          </a:ln>
        </p:spPr>
      </p:pic>
      <p:sp>
        <p:nvSpPr>
          <p:cNvPr id="123" name="Google Shape;123;p4"/>
          <p:cNvSpPr/>
          <p:nvPr/>
        </p:nvSpPr>
        <p:spPr>
          <a:xfrm>
            <a:off x="5085164" y="5792367"/>
            <a:ext cx="6096000" cy="6462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uk-UA" sz="1800" i="1" dirty="0">
                <a:latin typeface="Arial" panose="020B0604020202020204" pitchFamily="34" charset="0"/>
                <a:ea typeface="Roboto"/>
                <a:cs typeface="Arial" panose="020B0604020202020204" pitchFamily="34" charset="0"/>
                <a:sym typeface="Roboto"/>
              </a:rPr>
              <a:t>«Похорон Яна </a:t>
            </a:r>
            <a:r>
              <a:rPr lang="uk-UA" sz="1800" i="1" dirty="0" err="1">
                <a:latin typeface="Arial" panose="020B0604020202020204" pitchFamily="34" charset="0"/>
                <a:ea typeface="Roboto"/>
                <a:cs typeface="Arial" panose="020B0604020202020204" pitchFamily="34" charset="0"/>
                <a:sym typeface="Roboto"/>
              </a:rPr>
              <a:t>Оплетала</a:t>
            </a:r>
            <a:r>
              <a:rPr lang="uk-UA" sz="1800" i="1" dirty="0">
                <a:latin typeface="Arial" panose="020B0604020202020204" pitchFamily="34" charset="0"/>
                <a:ea typeface="Roboto"/>
                <a:cs typeface="Arial" panose="020B0604020202020204" pitchFamily="34" charset="0"/>
                <a:sym typeface="Roboto"/>
              </a:rPr>
              <a:t>, який загинув на демонстрації</a:t>
            </a:r>
            <a:r>
              <a:rPr lang="uk-UA" sz="1800" b="1" i="1" dirty="0">
                <a:latin typeface="Arial" panose="020B0604020202020204" pitchFamily="34" charset="0"/>
                <a:ea typeface="Roboto"/>
                <a:cs typeface="Arial" panose="020B0604020202020204" pitchFamily="34" charset="0"/>
                <a:sym typeface="Roboto"/>
              </a:rPr>
              <a:t> 28 жовтня 1939»</a:t>
            </a:r>
            <a:endParaRPr sz="1800" b="1" i="1" dirty="0">
              <a:latin typeface="Arial" panose="020B0604020202020204" pitchFamily="34" charset="0"/>
              <a:ea typeface="Roboto"/>
              <a:cs typeface="Arial" panose="020B0604020202020204" pitchFamily="34" charset="0"/>
              <a:sym typeface="Roboto"/>
            </a:endParaRPr>
          </a:p>
        </p:txBody>
      </p:sp>
      <p:pic>
        <p:nvPicPr>
          <p:cNvPr id="124" name="Google Shape;124;p4"/>
          <p:cNvPicPr preferRelativeResize="0"/>
          <p:nvPr/>
        </p:nvPicPr>
        <p:blipFill rotWithShape="1">
          <a:blip r:embed="rId5">
            <a:alphaModFix/>
          </a:blip>
          <a:srcRect/>
          <a:stretch/>
        </p:blipFill>
        <p:spPr>
          <a:xfrm>
            <a:off x="6060788" y="3195702"/>
            <a:ext cx="1937449" cy="2466244"/>
          </a:xfrm>
          <a:prstGeom prst="rect">
            <a:avLst/>
          </a:prstGeom>
          <a:noFill/>
          <a:ln>
            <a:noFill/>
          </a:ln>
        </p:spPr>
      </p:pic>
      <p:pic>
        <p:nvPicPr>
          <p:cNvPr id="125" name="Google Shape;125;p4"/>
          <p:cNvPicPr preferRelativeResize="0"/>
          <p:nvPr/>
        </p:nvPicPr>
        <p:blipFill rotWithShape="1">
          <a:blip r:embed="rId6">
            <a:alphaModFix/>
          </a:blip>
          <a:srcRect/>
          <a:stretch/>
        </p:blipFill>
        <p:spPr>
          <a:xfrm>
            <a:off x="1062768" y="1440940"/>
            <a:ext cx="2615411" cy="1713124"/>
          </a:xfrm>
          <a:prstGeom prst="rect">
            <a:avLst/>
          </a:prstGeom>
          <a:noFill/>
          <a:ln>
            <a:noFill/>
          </a:ln>
        </p:spPr>
      </p:pic>
      <p:pic>
        <p:nvPicPr>
          <p:cNvPr id="126" name="Google Shape;126;p4"/>
          <p:cNvPicPr preferRelativeResize="0"/>
          <p:nvPr/>
        </p:nvPicPr>
        <p:blipFill rotWithShape="1">
          <a:blip r:embed="rId7">
            <a:alphaModFix/>
          </a:blip>
          <a:srcRect/>
          <a:stretch/>
        </p:blipFill>
        <p:spPr>
          <a:xfrm>
            <a:off x="1062768" y="3219274"/>
            <a:ext cx="4354077" cy="2442672"/>
          </a:xfrm>
          <a:prstGeom prst="rect">
            <a:avLst/>
          </a:prstGeom>
          <a:noFill/>
          <a:ln>
            <a:noFill/>
          </a:ln>
        </p:spPr>
      </p:pic>
      <p:sp>
        <p:nvSpPr>
          <p:cNvPr id="127" name="Google Shape;127;p4"/>
          <p:cNvSpPr/>
          <p:nvPr/>
        </p:nvSpPr>
        <p:spPr>
          <a:xfrm>
            <a:off x="1010836" y="5792367"/>
            <a:ext cx="435407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600" i="1" dirty="0">
                <a:latin typeface="Arial" panose="020B0604020202020204" pitchFamily="34" charset="0"/>
                <a:ea typeface="Roboto"/>
                <a:cs typeface="Arial" panose="020B0604020202020204" pitchFamily="34" charset="0"/>
                <a:sym typeface="Roboto"/>
              </a:rPr>
              <a:t>«</a:t>
            </a:r>
            <a:r>
              <a:rPr lang="uk-UA" sz="1800" i="1" dirty="0">
                <a:latin typeface="Arial" panose="020B0604020202020204" pitchFamily="34" charset="0"/>
                <a:ea typeface="Roboto"/>
                <a:cs typeface="Arial" panose="020B0604020202020204" pitchFamily="34" charset="0"/>
                <a:sym typeface="Roboto"/>
              </a:rPr>
              <a:t>Оксамитова революція</a:t>
            </a:r>
          </a:p>
          <a:p>
            <a:pPr marL="0" marR="0" lvl="0" indent="0" algn="l" rtl="0">
              <a:spcBef>
                <a:spcPts val="0"/>
              </a:spcBef>
              <a:spcAft>
                <a:spcPts val="0"/>
              </a:spcAft>
              <a:buNone/>
            </a:pPr>
            <a:r>
              <a:rPr lang="uk-UA" sz="1800" i="1" dirty="0">
                <a:latin typeface="Arial" panose="020B0604020202020204" pitchFamily="34" charset="0"/>
                <a:ea typeface="Roboto"/>
                <a:cs typeface="Arial" panose="020B0604020202020204" pitchFamily="34" charset="0"/>
                <a:sym typeface="Roboto"/>
              </a:rPr>
              <a:t>в Чехії, 1989»</a:t>
            </a:r>
            <a:endParaRPr sz="1800" i="1" dirty="0">
              <a:latin typeface="Arial" panose="020B0604020202020204" pitchFamily="34" charset="0"/>
              <a:ea typeface="Roboto"/>
              <a:cs typeface="Arial" panose="020B0604020202020204" pitchFamily="34" charset="0"/>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6" name="Google Shape;136;p5"/>
          <p:cNvPicPr preferRelativeResize="0"/>
          <p:nvPr/>
        </p:nvPicPr>
        <p:blipFill rotWithShape="1">
          <a:blip r:embed="rId3">
            <a:alphaModFix/>
          </a:blip>
          <a:srcRect t="-3447" b="14184"/>
          <a:stretch/>
        </p:blipFill>
        <p:spPr>
          <a:xfrm>
            <a:off x="1072021" y="3727160"/>
            <a:ext cx="3602102" cy="2085812"/>
          </a:xfrm>
          <a:prstGeom prst="rect">
            <a:avLst/>
          </a:prstGeom>
          <a:noFill/>
          <a:ln>
            <a:noFill/>
          </a:ln>
        </p:spPr>
      </p:pic>
      <p:sp>
        <p:nvSpPr>
          <p:cNvPr id="138" name="Google Shape;138;p5"/>
          <p:cNvSpPr/>
          <p:nvPr/>
        </p:nvSpPr>
        <p:spPr>
          <a:xfrm>
            <a:off x="963385" y="441479"/>
            <a:ext cx="10265229"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000" b="1" dirty="0">
                <a:solidFill>
                  <a:schemeClr val="dk1"/>
                </a:solidFill>
                <a:latin typeface="Arial" panose="020B0604020202020204" pitchFamily="34" charset="0"/>
                <a:ea typeface="Roboto"/>
                <a:cs typeface="Arial" panose="020B0604020202020204" pitchFamily="34" charset="0"/>
                <a:sym typeface="Roboto"/>
              </a:rPr>
              <a:t>Студентство – рушійна сила суспільства: </a:t>
            </a:r>
            <a:r>
              <a:rPr lang="uk-UA" sz="3000" b="1" dirty="0">
                <a:solidFill>
                  <a:schemeClr val="dk1"/>
                </a:solidFill>
                <a:highlight>
                  <a:srgbClr val="B9D6D5"/>
                </a:highlight>
                <a:latin typeface="Arial" panose="020B0604020202020204" pitchFamily="34" charset="0"/>
                <a:ea typeface="Roboto"/>
                <a:cs typeface="Arial" panose="020B0604020202020204" pitchFamily="34" charset="0"/>
                <a:sym typeface="Roboto"/>
              </a:rPr>
              <a:t>Франція</a:t>
            </a:r>
            <a:endParaRPr sz="3000" dirty="0">
              <a:solidFill>
                <a:schemeClr val="dk1"/>
              </a:solidFill>
              <a:highlight>
                <a:srgbClr val="B9D6D5"/>
              </a:highlight>
              <a:latin typeface="Arial" panose="020B0604020202020204" pitchFamily="34" charset="0"/>
              <a:ea typeface="Calibri"/>
              <a:cs typeface="Arial" panose="020B0604020202020204" pitchFamily="34" charset="0"/>
              <a:sym typeface="Calibri"/>
            </a:endParaRPr>
          </a:p>
        </p:txBody>
      </p:sp>
      <p:sp>
        <p:nvSpPr>
          <p:cNvPr id="140" name="Google Shape;140;p5"/>
          <p:cNvSpPr/>
          <p:nvPr/>
        </p:nvSpPr>
        <p:spPr>
          <a:xfrm>
            <a:off x="5199045" y="5166682"/>
            <a:ext cx="3041442"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dirty="0">
                <a:solidFill>
                  <a:schemeClr val="dk1"/>
                </a:solidFill>
                <a:latin typeface="Arial" panose="020B0604020202020204" pitchFamily="34" charset="0"/>
                <a:ea typeface="Roboto"/>
                <a:cs typeface="Arial" panose="020B0604020202020204" pitchFamily="34" charset="0"/>
                <a:sym typeface="Roboto"/>
              </a:rPr>
              <a:t>«Студентські бунти,</a:t>
            </a:r>
          </a:p>
          <a:p>
            <a:pPr marL="0" marR="0" lvl="0" indent="0" algn="l" rtl="0">
              <a:spcBef>
                <a:spcPts val="0"/>
              </a:spcBef>
              <a:spcAft>
                <a:spcPts val="0"/>
              </a:spcAft>
              <a:buNone/>
            </a:pPr>
            <a:r>
              <a:rPr lang="uk-UA" sz="1800" dirty="0">
                <a:solidFill>
                  <a:schemeClr val="dk1"/>
                </a:solidFill>
                <a:latin typeface="Arial" panose="020B0604020202020204" pitchFamily="34" charset="0"/>
                <a:ea typeface="Roboto"/>
                <a:cs typeface="Arial" panose="020B0604020202020204" pitchFamily="34" charset="0"/>
                <a:sym typeface="Roboto"/>
              </a:rPr>
              <a:t>Франція, травень 1968»</a:t>
            </a:r>
            <a:endParaRPr sz="1800" dirty="0">
              <a:solidFill>
                <a:schemeClr val="dk1"/>
              </a:solidFill>
              <a:latin typeface="Arial" panose="020B0604020202020204" pitchFamily="34" charset="0"/>
              <a:ea typeface="Roboto"/>
              <a:cs typeface="Arial" panose="020B0604020202020204" pitchFamily="34" charset="0"/>
              <a:sym typeface="Roboto"/>
            </a:endParaRPr>
          </a:p>
        </p:txBody>
      </p:sp>
      <p:pic>
        <p:nvPicPr>
          <p:cNvPr id="141" name="Google Shape;141;p5"/>
          <p:cNvPicPr preferRelativeResize="0"/>
          <p:nvPr/>
        </p:nvPicPr>
        <p:blipFill rotWithShape="1">
          <a:blip r:embed="rId4">
            <a:alphaModFix/>
          </a:blip>
          <a:srcRect/>
          <a:stretch/>
        </p:blipFill>
        <p:spPr>
          <a:xfrm>
            <a:off x="1072021" y="1226845"/>
            <a:ext cx="3602102" cy="2367761"/>
          </a:xfrm>
          <a:prstGeom prst="rect">
            <a:avLst/>
          </a:prstGeom>
          <a:noFill/>
          <a:ln>
            <a:noFill/>
          </a:ln>
        </p:spPr>
      </p:pic>
      <p:pic>
        <p:nvPicPr>
          <p:cNvPr id="142" name="Google Shape;142;p5"/>
          <p:cNvPicPr preferRelativeResize="0"/>
          <p:nvPr/>
        </p:nvPicPr>
        <p:blipFill rotWithShape="1">
          <a:blip r:embed="rId5">
            <a:alphaModFix/>
          </a:blip>
          <a:srcRect l="6501"/>
          <a:stretch/>
        </p:blipFill>
        <p:spPr>
          <a:xfrm>
            <a:off x="4913608" y="1245800"/>
            <a:ext cx="3675221" cy="2348807"/>
          </a:xfrm>
          <a:prstGeom prst="rect">
            <a:avLst/>
          </a:prstGeom>
          <a:noFill/>
          <a:ln>
            <a:noFill/>
          </a:ln>
        </p:spPr>
      </p:pic>
      <p:pic>
        <p:nvPicPr>
          <p:cNvPr id="143" name="Google Shape;143;p5"/>
          <p:cNvPicPr preferRelativeResize="0"/>
          <p:nvPr/>
        </p:nvPicPr>
        <p:blipFill rotWithShape="1">
          <a:blip r:embed="rId6">
            <a:alphaModFix/>
          </a:blip>
          <a:srcRect/>
          <a:stretch/>
        </p:blipFill>
        <p:spPr>
          <a:xfrm>
            <a:off x="8828314" y="1258820"/>
            <a:ext cx="2318657" cy="233578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50" name="Google Shape;150;p6"/>
          <p:cNvPicPr preferRelativeResize="0"/>
          <p:nvPr/>
        </p:nvPicPr>
        <p:blipFill rotWithShape="1">
          <a:blip r:embed="rId3">
            <a:alphaModFix/>
          </a:blip>
          <a:srcRect/>
          <a:stretch/>
        </p:blipFill>
        <p:spPr>
          <a:xfrm>
            <a:off x="2317823" y="1568922"/>
            <a:ext cx="3465082" cy="3293846"/>
          </a:xfrm>
          <a:prstGeom prst="ellipse">
            <a:avLst/>
          </a:prstGeom>
          <a:noFill/>
          <a:ln>
            <a:noFill/>
          </a:ln>
        </p:spPr>
      </p:pic>
      <p:sp>
        <p:nvSpPr>
          <p:cNvPr id="152" name="Google Shape;152;p6"/>
          <p:cNvSpPr/>
          <p:nvPr/>
        </p:nvSpPr>
        <p:spPr>
          <a:xfrm>
            <a:off x="979715" y="426446"/>
            <a:ext cx="10167256"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000" b="1" dirty="0">
                <a:solidFill>
                  <a:schemeClr val="dk1"/>
                </a:solidFill>
                <a:latin typeface="Arial" panose="020B0604020202020204" pitchFamily="34" charset="0"/>
                <a:ea typeface="Roboto"/>
                <a:cs typeface="Arial" panose="020B0604020202020204" pitchFamily="34" charset="0"/>
                <a:sym typeface="Roboto"/>
              </a:rPr>
              <a:t>Студентство – рушійна сила суспільства: </a:t>
            </a:r>
            <a:r>
              <a:rPr lang="uk-UA" sz="3000" b="1" dirty="0">
                <a:highlight>
                  <a:srgbClr val="B9D6D5"/>
                </a:highlight>
                <a:latin typeface="Arial" panose="020B0604020202020204" pitchFamily="34" charset="0"/>
                <a:ea typeface="Roboto"/>
                <a:cs typeface="Arial" panose="020B0604020202020204" pitchFamily="34" charset="0"/>
                <a:sym typeface="Roboto"/>
              </a:rPr>
              <a:t>США</a:t>
            </a:r>
            <a:endParaRPr sz="3000" b="1" dirty="0">
              <a:highlight>
                <a:srgbClr val="B9D6D5"/>
              </a:highlight>
              <a:latin typeface="Arial" panose="020B0604020202020204" pitchFamily="34" charset="0"/>
              <a:ea typeface="Roboto"/>
              <a:cs typeface="Arial" panose="020B0604020202020204" pitchFamily="34" charset="0"/>
              <a:sym typeface="Roboto"/>
            </a:endParaRPr>
          </a:p>
        </p:txBody>
      </p:sp>
      <p:pic>
        <p:nvPicPr>
          <p:cNvPr id="153" name="Google Shape;153;p6"/>
          <p:cNvPicPr preferRelativeResize="0"/>
          <p:nvPr/>
        </p:nvPicPr>
        <p:blipFill rotWithShape="1">
          <a:blip r:embed="rId4">
            <a:alphaModFix/>
          </a:blip>
          <a:srcRect/>
          <a:stretch/>
        </p:blipFill>
        <p:spPr>
          <a:xfrm>
            <a:off x="6512248" y="1568922"/>
            <a:ext cx="3277533" cy="3293846"/>
          </a:xfrm>
          <a:prstGeom prst="ellipse">
            <a:avLst/>
          </a:prstGeom>
          <a:noFill/>
          <a:ln>
            <a:noFill/>
          </a:ln>
        </p:spPr>
      </p:pic>
      <p:sp>
        <p:nvSpPr>
          <p:cNvPr id="154" name="Google Shape;154;p6"/>
          <p:cNvSpPr/>
          <p:nvPr/>
        </p:nvSpPr>
        <p:spPr>
          <a:xfrm>
            <a:off x="1070359" y="5277115"/>
            <a:ext cx="10000412"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1800" dirty="0" err="1">
                <a:solidFill>
                  <a:schemeClr val="dk1"/>
                </a:solidFill>
                <a:latin typeface="Arial" panose="020B0604020202020204" pitchFamily="34" charset="0"/>
                <a:ea typeface="Roboto"/>
                <a:cs typeface="Arial" panose="020B0604020202020204" pitchFamily="34" charset="0"/>
                <a:sym typeface="Roboto"/>
              </a:rPr>
              <a:t>Антивійськова</a:t>
            </a:r>
            <a:r>
              <a:rPr lang="uk-UA" sz="1800" dirty="0">
                <a:solidFill>
                  <a:schemeClr val="dk1"/>
                </a:solidFill>
                <a:latin typeface="Arial" panose="020B0604020202020204" pitchFamily="34" charset="0"/>
                <a:ea typeface="Roboto"/>
                <a:cs typeface="Arial" panose="020B0604020202020204" pitchFamily="34" charset="0"/>
                <a:sym typeface="Roboto"/>
              </a:rPr>
              <a:t> демонстрація, </a:t>
            </a:r>
            <a:r>
              <a:rPr lang="uk-UA" sz="1800" b="1" i="1" dirty="0">
                <a:solidFill>
                  <a:schemeClr val="dk1"/>
                </a:solidFill>
                <a:latin typeface="Arial" panose="020B0604020202020204" pitchFamily="34" charset="0"/>
                <a:ea typeface="Roboto"/>
                <a:cs typeface="Arial" panose="020B0604020202020204" pitchFamily="34" charset="0"/>
                <a:sym typeface="Roboto"/>
              </a:rPr>
              <a:t>1967</a:t>
            </a:r>
            <a:r>
              <a:rPr lang="uk-UA" sz="1800" dirty="0">
                <a:solidFill>
                  <a:schemeClr val="dk1"/>
                </a:solidFill>
                <a:latin typeface="Arial" panose="020B0604020202020204" pitchFamily="34" charset="0"/>
                <a:ea typeface="Roboto"/>
                <a:cs typeface="Arial" panose="020B0604020202020204" pitchFamily="34" charset="0"/>
                <a:sym typeface="Roboto"/>
              </a:rPr>
              <a:t>, США</a:t>
            </a:r>
            <a:endParaRPr sz="1800" dirty="0">
              <a:solidFill>
                <a:schemeClr val="dk1"/>
              </a:solidFill>
              <a:latin typeface="Arial" panose="020B0604020202020204" pitchFamily="34" charset="0"/>
              <a:ea typeface="Roboto"/>
              <a:cs typeface="Arial" panose="020B0604020202020204" pitchFamily="34" charset="0"/>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60" name="Google Shape;160;p7"/>
          <p:cNvSpPr/>
          <p:nvPr/>
        </p:nvSpPr>
        <p:spPr>
          <a:xfrm>
            <a:off x="945831" y="411425"/>
            <a:ext cx="7142255" cy="553957"/>
          </a:xfrm>
          <a:prstGeom prst="rect">
            <a:avLst/>
          </a:prstGeom>
          <a:noFill/>
          <a:ln>
            <a:noFill/>
          </a:ln>
        </p:spPr>
        <p:txBody>
          <a:bodyPr spcFirstLastPara="1" wrap="square" lIns="91425" tIns="45700" rIns="91425" bIns="45700" anchor="t" anchorCtr="0">
            <a:spAutoFit/>
          </a:bodyPr>
          <a:lstStyle/>
          <a:p>
            <a:r>
              <a:rPr lang="uk-UA" sz="3000" b="1" dirty="0">
                <a:solidFill>
                  <a:schemeClr val="dk1"/>
                </a:solidFill>
                <a:latin typeface="Arial" panose="020B0604020202020204" pitchFamily="34" charset="0"/>
                <a:ea typeface="Roboto"/>
                <a:cs typeface="Arial" panose="020B0604020202020204" pitchFamily="34" charset="0"/>
                <a:sym typeface="Roboto"/>
              </a:rPr>
              <a:t>Права та обов'язки студентів</a:t>
            </a:r>
            <a:endParaRPr sz="3000" b="1" dirty="0">
              <a:solidFill>
                <a:schemeClr val="dk1"/>
              </a:solidFill>
              <a:latin typeface="Arial" panose="020B0604020202020204" pitchFamily="34" charset="0"/>
              <a:ea typeface="Roboto"/>
              <a:cs typeface="Arial" panose="020B0604020202020204" pitchFamily="34" charset="0"/>
              <a:sym typeface="Roboto"/>
            </a:endParaRPr>
          </a:p>
        </p:txBody>
      </p:sp>
      <p:sp>
        <p:nvSpPr>
          <p:cNvPr id="161" name="Google Shape;161;p7"/>
          <p:cNvSpPr/>
          <p:nvPr/>
        </p:nvSpPr>
        <p:spPr>
          <a:xfrm>
            <a:off x="1061594" y="1959430"/>
            <a:ext cx="10063606" cy="3048000"/>
          </a:xfrm>
          <a:prstGeom prst="rect">
            <a:avLst/>
          </a:prstGeom>
          <a:noFill/>
          <a:ln w="38100" cap="flat" cmpd="sng">
            <a:solidFill>
              <a:srgbClr val="B9D6D5"/>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162" name="Google Shape;162;p7"/>
          <p:cNvSpPr/>
          <p:nvPr/>
        </p:nvSpPr>
        <p:spPr>
          <a:xfrm>
            <a:off x="1192694" y="2444135"/>
            <a:ext cx="9703905" cy="1969730"/>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r>
              <a:rPr lang="uk-UA" sz="2400" b="1" i="0" u="none" strike="noStrike" cap="none" dirty="0">
                <a:latin typeface="Arial" panose="020B0604020202020204" pitchFamily="34" charset="0"/>
                <a:ea typeface="Roboto"/>
                <a:cs typeface="Arial" panose="020B0604020202020204" pitchFamily="34" charset="0"/>
                <a:sym typeface="Roboto"/>
              </a:rPr>
              <a:t>Права студентів </a:t>
            </a:r>
            <a:r>
              <a:rPr lang="uk-UA" sz="2000" b="0" i="0" u="none" strike="noStrike" cap="none" dirty="0">
                <a:latin typeface="Arial" panose="020B0604020202020204" pitchFamily="34" charset="0"/>
                <a:ea typeface="Roboto"/>
                <a:cs typeface="Arial" panose="020B0604020202020204" pitchFamily="34" charset="0"/>
                <a:sym typeface="Roboto"/>
              </a:rPr>
              <a:t>в сукупності з обов’язками, покликані забезпечувати</a:t>
            </a:r>
          </a:p>
          <a:p>
            <a:pPr marL="457200" marR="0" lvl="1" indent="0" algn="l" rtl="0">
              <a:spcBef>
                <a:spcPts val="0"/>
              </a:spcBef>
              <a:spcAft>
                <a:spcPts val="0"/>
              </a:spcAft>
              <a:buNone/>
            </a:pPr>
            <a:r>
              <a:rPr lang="uk-UA" sz="2000" b="0" i="0" u="none" strike="noStrike" cap="none" dirty="0">
                <a:latin typeface="Arial" panose="020B0604020202020204" pitchFamily="34" charset="0"/>
                <a:ea typeface="Roboto"/>
                <a:cs typeface="Arial" panose="020B0604020202020204" pitchFamily="34" charset="0"/>
                <a:sym typeface="Roboto"/>
              </a:rPr>
              <a:t>ті умови, за яких результати навчання є оптимально високими.</a:t>
            </a:r>
          </a:p>
          <a:p>
            <a:pPr marL="457200" marR="0" lvl="1" indent="0" algn="l" rtl="0">
              <a:spcBef>
                <a:spcPts val="0"/>
              </a:spcBef>
              <a:spcAft>
                <a:spcPts val="0"/>
              </a:spcAft>
              <a:buNone/>
            </a:pPr>
            <a:endParaRPr dirty="0">
              <a:latin typeface="Arial" panose="020B0604020202020204" pitchFamily="34" charset="0"/>
            </a:endParaRPr>
          </a:p>
          <a:p>
            <a:pPr marL="457200" marR="0" lvl="1" indent="0" algn="l" rtl="0">
              <a:spcBef>
                <a:spcPts val="0"/>
              </a:spcBef>
              <a:spcAft>
                <a:spcPts val="0"/>
              </a:spcAft>
              <a:buNone/>
            </a:pPr>
            <a:r>
              <a:rPr lang="uk-UA" sz="2000" b="1" i="0" u="none" strike="noStrike" cap="none" dirty="0">
                <a:latin typeface="Arial" panose="020B0604020202020204" pitchFamily="34" charset="0"/>
                <a:ea typeface="Roboto"/>
                <a:cs typeface="Arial" panose="020B0604020202020204" pitchFamily="34" charset="0"/>
                <a:sym typeface="Roboto"/>
              </a:rPr>
              <a:t> Під правами студента розуміються </a:t>
            </a:r>
            <a:r>
              <a:rPr lang="uk-UA" sz="2000" b="0" i="0" u="none" strike="noStrike" cap="none" dirty="0">
                <a:latin typeface="Arial" panose="020B0604020202020204" pitchFamily="34" charset="0"/>
                <a:ea typeface="Roboto"/>
                <a:cs typeface="Arial" panose="020B0604020202020204" pitchFamily="34" charset="0"/>
                <a:sym typeface="Roboto"/>
              </a:rPr>
              <a:t>забезпечувальні державою можливості особи, яка зарахована до вищого навчального закладу з метою здобуття вищої освіти. </a:t>
            </a:r>
            <a:endParaRPr sz="2000" b="0" i="0" u="none" strike="noStrike" cap="none" dirty="0">
              <a:latin typeface="Arial" panose="020B0604020202020204" pitchFamily="34" charset="0"/>
              <a:ea typeface="Roboto"/>
              <a:cs typeface="Arial" panose="020B0604020202020204" pitchFamily="34" charset="0"/>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8"/>
          <p:cNvSpPr/>
          <p:nvPr/>
        </p:nvSpPr>
        <p:spPr>
          <a:xfrm>
            <a:off x="1023257" y="414995"/>
            <a:ext cx="10346636" cy="553957"/>
          </a:xfrm>
          <a:prstGeom prst="rect">
            <a:avLst/>
          </a:prstGeom>
          <a:noFill/>
          <a:ln>
            <a:noFill/>
          </a:ln>
        </p:spPr>
        <p:txBody>
          <a:bodyPr spcFirstLastPara="1" wrap="square" lIns="91425" tIns="45700" rIns="91425" bIns="45700" anchor="t" anchorCtr="0">
            <a:spAutoFit/>
          </a:bodyPr>
          <a:lstStyle/>
          <a:p>
            <a:r>
              <a:rPr lang="uk-UA" sz="3000" b="1" dirty="0">
                <a:solidFill>
                  <a:schemeClr val="dk1"/>
                </a:solidFill>
                <a:latin typeface="Arial" panose="020B0604020202020204" pitchFamily="34" charset="0"/>
                <a:ea typeface="Roboto"/>
                <a:cs typeface="Arial" panose="020B0604020202020204" pitchFamily="34" charset="0"/>
                <a:sym typeface="Roboto"/>
              </a:rPr>
              <a:t>Чим регламентуються права та обов’язки студента? </a:t>
            </a:r>
            <a:endParaRPr sz="3000" b="1" dirty="0">
              <a:solidFill>
                <a:schemeClr val="dk1"/>
              </a:solidFill>
              <a:latin typeface="Arial" panose="020B0604020202020204" pitchFamily="34" charset="0"/>
              <a:ea typeface="Roboto"/>
              <a:cs typeface="Arial" panose="020B0604020202020204" pitchFamily="34" charset="0"/>
              <a:sym typeface="Roboto"/>
            </a:endParaRPr>
          </a:p>
        </p:txBody>
      </p:sp>
      <p:sp>
        <p:nvSpPr>
          <p:cNvPr id="169" name="Google Shape;169;p8"/>
          <p:cNvSpPr/>
          <p:nvPr/>
        </p:nvSpPr>
        <p:spPr>
          <a:xfrm>
            <a:off x="979712" y="2425144"/>
            <a:ext cx="4632110" cy="258528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b="1" dirty="0">
                <a:latin typeface="Arial" panose="020B0604020202020204" pitchFamily="34" charset="0"/>
                <a:ea typeface="Roboto"/>
                <a:cs typeface="Arial" panose="020B0604020202020204" pitchFamily="34" charset="0"/>
                <a:sym typeface="Roboto"/>
              </a:rPr>
              <a:t>1. </a:t>
            </a:r>
            <a:r>
              <a:rPr lang="uk-UA" sz="1800" dirty="0">
                <a:latin typeface="Arial" panose="020B0604020202020204" pitchFamily="34" charset="0"/>
                <a:ea typeface="Roboto"/>
                <a:cs typeface="Arial" panose="020B0604020202020204" pitchFamily="34" charset="0"/>
                <a:sym typeface="Roboto"/>
              </a:rPr>
              <a:t>ЗУ «Про освіту» – </a:t>
            </a:r>
            <a:r>
              <a:rPr lang="uk-UA" sz="1800" b="1" dirty="0">
                <a:latin typeface="Arial" panose="020B0604020202020204" pitchFamily="34" charset="0"/>
                <a:ea typeface="Roboto"/>
                <a:cs typeface="Arial" panose="020B0604020202020204" pitchFamily="34" charset="0"/>
                <a:sym typeface="Roboto"/>
              </a:rPr>
              <a:t>стаття 53, стаття 73</a:t>
            </a:r>
            <a:endParaRPr dirty="0">
              <a:latin typeface="Arial" panose="020B0604020202020204" pitchFamily="34" charset="0"/>
            </a:endParaRPr>
          </a:p>
          <a:p>
            <a:pPr marL="0" marR="0" lvl="0" indent="0" algn="l" rtl="0">
              <a:spcBef>
                <a:spcPts val="0"/>
              </a:spcBef>
              <a:spcAft>
                <a:spcPts val="0"/>
              </a:spcAft>
              <a:buNone/>
            </a:pPr>
            <a:r>
              <a:rPr lang="uk-UA" sz="1800" dirty="0">
                <a:latin typeface="Arial" panose="020B0604020202020204" pitchFamily="34" charset="0"/>
                <a:ea typeface="Roboto"/>
                <a:cs typeface="Arial" panose="020B0604020202020204" pitchFamily="34" charset="0"/>
                <a:sym typeface="Roboto"/>
              </a:rPr>
              <a:t>  </a:t>
            </a:r>
            <a:endParaRPr dirty="0">
              <a:latin typeface="Arial" panose="020B0604020202020204" pitchFamily="34" charset="0"/>
            </a:endParaRPr>
          </a:p>
          <a:p>
            <a:pPr marL="0" marR="0" lvl="0" indent="0" algn="l" rtl="0">
              <a:spcBef>
                <a:spcPts val="0"/>
              </a:spcBef>
              <a:spcAft>
                <a:spcPts val="0"/>
              </a:spcAft>
              <a:buNone/>
            </a:pPr>
            <a:r>
              <a:rPr lang="uk-UA" sz="1800" b="1" dirty="0">
                <a:latin typeface="Arial" panose="020B0604020202020204" pitchFamily="34" charset="0"/>
                <a:ea typeface="Roboto"/>
                <a:cs typeface="Arial" panose="020B0604020202020204" pitchFamily="34" charset="0"/>
                <a:sym typeface="Roboto"/>
              </a:rPr>
              <a:t>2. ЗУ «Про вищу освіту» – стаття 62, 63</a:t>
            </a:r>
            <a:endParaRPr dirty="0">
              <a:latin typeface="Arial" panose="020B0604020202020204" pitchFamily="34" charset="0"/>
            </a:endParaRPr>
          </a:p>
          <a:p>
            <a:pPr marL="0" marR="0" lvl="0" indent="0" algn="l" rtl="0">
              <a:spcBef>
                <a:spcPts val="0"/>
              </a:spcBef>
              <a:spcAft>
                <a:spcPts val="0"/>
              </a:spcAft>
              <a:buNone/>
            </a:pPr>
            <a:endParaRPr sz="1800" dirty="0">
              <a:latin typeface="Arial" panose="020B0604020202020204" pitchFamily="34" charset="0"/>
              <a:ea typeface="Roboto"/>
              <a:cs typeface="Arial" panose="020B0604020202020204" pitchFamily="34" charset="0"/>
              <a:sym typeface="Roboto"/>
            </a:endParaRPr>
          </a:p>
          <a:p>
            <a:pPr marL="0" marR="0" lvl="0" indent="0" algn="l" rtl="0">
              <a:spcBef>
                <a:spcPts val="0"/>
              </a:spcBef>
              <a:spcAft>
                <a:spcPts val="0"/>
              </a:spcAft>
              <a:buNone/>
            </a:pPr>
            <a:r>
              <a:rPr lang="uk-UA" sz="1800" b="1" dirty="0">
                <a:latin typeface="Arial" panose="020B0604020202020204" pitchFamily="34" charset="0"/>
                <a:ea typeface="Roboto"/>
                <a:cs typeface="Arial" panose="020B0604020202020204" pitchFamily="34" charset="0"/>
                <a:sym typeface="Roboto"/>
              </a:rPr>
              <a:t>3. </a:t>
            </a:r>
            <a:r>
              <a:rPr lang="uk-UA" sz="1800" dirty="0">
                <a:latin typeface="Arial" panose="020B0604020202020204" pitchFamily="34" charset="0"/>
                <a:ea typeface="Roboto"/>
                <a:cs typeface="Arial" panose="020B0604020202020204" pitchFamily="34" charset="0"/>
                <a:sym typeface="Roboto"/>
              </a:rPr>
              <a:t>Конституція України – </a:t>
            </a:r>
            <a:r>
              <a:rPr lang="uk-UA" sz="1800" b="1" i="1" dirty="0">
                <a:latin typeface="Arial" panose="020B0604020202020204" pitchFamily="34" charset="0"/>
                <a:ea typeface="Roboto"/>
                <a:cs typeface="Arial" panose="020B0604020202020204" pitchFamily="34" charset="0"/>
                <a:sym typeface="Roboto"/>
              </a:rPr>
              <a:t>стаття 53</a:t>
            </a:r>
            <a:endParaRPr dirty="0">
              <a:latin typeface="Arial" panose="020B0604020202020204" pitchFamily="34" charset="0"/>
            </a:endParaRPr>
          </a:p>
          <a:p>
            <a:pPr marL="0" marR="0" lvl="0" indent="0" algn="l" rtl="0">
              <a:spcBef>
                <a:spcPts val="0"/>
              </a:spcBef>
              <a:spcAft>
                <a:spcPts val="0"/>
              </a:spcAft>
              <a:buNone/>
            </a:pPr>
            <a:r>
              <a:rPr lang="uk-UA" sz="1800" dirty="0">
                <a:latin typeface="Arial" panose="020B0604020202020204" pitchFamily="34" charset="0"/>
                <a:ea typeface="Roboto"/>
                <a:cs typeface="Arial" panose="020B0604020202020204" pitchFamily="34" charset="0"/>
                <a:sym typeface="Roboto"/>
              </a:rPr>
              <a:t> </a:t>
            </a:r>
            <a:endParaRPr dirty="0">
              <a:latin typeface="Arial" panose="020B0604020202020204" pitchFamily="34" charset="0"/>
            </a:endParaRPr>
          </a:p>
          <a:p>
            <a:pPr marL="0" marR="0" lvl="0" indent="0" algn="l" rtl="0">
              <a:spcBef>
                <a:spcPts val="0"/>
              </a:spcBef>
              <a:spcAft>
                <a:spcPts val="0"/>
              </a:spcAft>
              <a:buNone/>
            </a:pPr>
            <a:r>
              <a:rPr lang="uk-UA" sz="1800" b="1" dirty="0">
                <a:latin typeface="Arial" panose="020B0604020202020204" pitchFamily="34" charset="0"/>
                <a:ea typeface="Roboto"/>
                <a:cs typeface="Arial" panose="020B0604020202020204" pitchFamily="34" charset="0"/>
                <a:sym typeface="Roboto"/>
              </a:rPr>
              <a:t>4. </a:t>
            </a:r>
            <a:r>
              <a:rPr lang="uk-UA" sz="1800" dirty="0">
                <a:latin typeface="Arial" panose="020B0604020202020204" pitchFamily="34" charset="0"/>
                <a:ea typeface="Roboto"/>
                <a:cs typeface="Arial" panose="020B0604020202020204" pitchFamily="34" charset="0"/>
                <a:sym typeface="Roboto"/>
              </a:rPr>
              <a:t>Статут – найголовніший нормативний акт навчального закладу, який повинен відповідати законодавству України</a:t>
            </a:r>
            <a:endParaRPr sz="1800" dirty="0">
              <a:latin typeface="Arial" panose="020B0604020202020204" pitchFamily="34" charset="0"/>
              <a:ea typeface="Roboto"/>
              <a:cs typeface="Arial" panose="020B0604020202020204" pitchFamily="34" charset="0"/>
              <a:sym typeface="Roboto"/>
            </a:endParaRPr>
          </a:p>
        </p:txBody>
      </p:sp>
      <p:sp>
        <p:nvSpPr>
          <p:cNvPr id="171" name="Google Shape;171;p8"/>
          <p:cNvSpPr txBox="1"/>
          <p:nvPr/>
        </p:nvSpPr>
        <p:spPr>
          <a:xfrm>
            <a:off x="979712" y="1457725"/>
            <a:ext cx="458856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b="1" dirty="0">
                <a:solidFill>
                  <a:schemeClr val="dk1"/>
                </a:solidFill>
                <a:latin typeface="Arial" panose="020B0604020202020204" pitchFamily="34" charset="0"/>
                <a:ea typeface="Roboto"/>
                <a:cs typeface="Arial" panose="020B0604020202020204" pitchFamily="34" charset="0"/>
                <a:sym typeface="Roboto"/>
              </a:rPr>
              <a:t>Дізнатися детальніше про свої права та </a:t>
            </a:r>
            <a:r>
              <a:rPr lang="uk-UA" b="1" dirty="0" err="1">
                <a:solidFill>
                  <a:schemeClr val="dk1"/>
                </a:solidFill>
                <a:latin typeface="Arial" panose="020B0604020202020204" pitchFamily="34" charset="0"/>
                <a:ea typeface="Roboto"/>
                <a:cs typeface="Arial" panose="020B0604020202020204" pitchFamily="34" charset="0"/>
                <a:sym typeface="Roboto"/>
              </a:rPr>
              <a:t>обовꜘязки</a:t>
            </a:r>
            <a:r>
              <a:rPr lang="uk-UA" b="1" dirty="0">
                <a:solidFill>
                  <a:schemeClr val="dk1"/>
                </a:solidFill>
                <a:latin typeface="Arial" panose="020B0604020202020204" pitchFamily="34" charset="0"/>
                <a:ea typeface="Roboto"/>
                <a:cs typeface="Arial" panose="020B0604020202020204" pitchFamily="34" charset="0"/>
                <a:sym typeface="Roboto"/>
              </a:rPr>
              <a:t>, як студента можна тут)</a:t>
            </a:r>
            <a:endParaRPr b="1" dirty="0">
              <a:solidFill>
                <a:schemeClr val="dk1"/>
              </a:solidFill>
              <a:latin typeface="Arial" panose="020B0604020202020204" pitchFamily="34" charset="0"/>
              <a:ea typeface="Roboto"/>
              <a:cs typeface="Arial" panose="020B0604020202020204" pitchFamily="34" charset="0"/>
              <a:sym typeface="Roboto"/>
            </a:endParaRPr>
          </a:p>
        </p:txBody>
      </p:sp>
      <p:sp>
        <p:nvSpPr>
          <p:cNvPr id="172" name="Google Shape;172;p8"/>
          <p:cNvSpPr/>
          <p:nvPr/>
        </p:nvSpPr>
        <p:spPr>
          <a:xfrm>
            <a:off x="6085114" y="1457725"/>
            <a:ext cx="5176394" cy="4324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500" b="1" dirty="0">
                <a:latin typeface="Arial" panose="020B0604020202020204" pitchFamily="34" charset="0"/>
                <a:ea typeface="Roboto"/>
                <a:cs typeface="Arial" panose="020B0604020202020204" pitchFamily="34" charset="0"/>
                <a:sym typeface="Roboto"/>
              </a:rPr>
              <a:t>Окремі законодавчі документи прав студентів:</a:t>
            </a:r>
            <a:endParaRPr sz="1500" dirty="0">
              <a:latin typeface="Arial" panose="020B0604020202020204" pitchFamily="34" charset="0"/>
            </a:endParaRPr>
          </a:p>
          <a:p>
            <a:pPr marL="0" marR="0" lvl="0" indent="0" algn="l" rtl="0">
              <a:spcBef>
                <a:spcPts val="600"/>
              </a:spcBef>
              <a:spcAft>
                <a:spcPts val="0"/>
              </a:spcAft>
              <a:buNone/>
            </a:pPr>
            <a:r>
              <a:rPr lang="uk-UA" sz="1500" b="1" dirty="0">
                <a:latin typeface="Arial" panose="020B0604020202020204" pitchFamily="34" charset="0"/>
                <a:ea typeface="Roboto"/>
                <a:cs typeface="Arial" panose="020B0604020202020204" pitchFamily="34" charset="0"/>
                <a:sym typeface="Roboto"/>
              </a:rPr>
              <a:t>1.</a:t>
            </a:r>
            <a:r>
              <a:rPr lang="uk-UA" sz="1500" dirty="0">
                <a:latin typeface="Arial" panose="020B0604020202020204" pitchFamily="34" charset="0"/>
                <a:ea typeface="Roboto"/>
                <a:cs typeface="Arial" panose="020B0604020202020204" pitchFamily="34" charset="0"/>
                <a:sym typeface="Roboto"/>
              </a:rPr>
              <a:t> </a:t>
            </a:r>
            <a:r>
              <a:rPr lang="uk-UA" sz="1500" b="1" i="1" dirty="0">
                <a:latin typeface="Arial" panose="020B0604020202020204" pitchFamily="34" charset="0"/>
                <a:ea typeface="Roboto"/>
                <a:cs typeface="Arial" panose="020B0604020202020204" pitchFamily="34" charset="0"/>
                <a:sym typeface="Roboto"/>
              </a:rPr>
              <a:t>Конвенція ООН</a:t>
            </a:r>
            <a:r>
              <a:rPr lang="uk-UA" sz="1500" i="1" dirty="0">
                <a:latin typeface="Arial" panose="020B0604020202020204" pitchFamily="34" charset="0"/>
                <a:ea typeface="Roboto"/>
                <a:cs typeface="Arial" panose="020B0604020202020204" pitchFamily="34" charset="0"/>
                <a:sym typeface="Roboto"/>
              </a:rPr>
              <a:t> </a:t>
            </a:r>
            <a:r>
              <a:rPr lang="uk-UA" sz="1500" dirty="0">
                <a:latin typeface="Arial" panose="020B0604020202020204" pitchFamily="34" charset="0"/>
                <a:ea typeface="Roboto"/>
                <a:cs typeface="Arial" panose="020B0604020202020204" pitchFamily="34" charset="0"/>
                <a:sym typeface="Roboto"/>
              </a:rPr>
              <a:t>про боротьбу з дискримінацією в галузі освіти від 14 грудня 1960 року</a:t>
            </a:r>
            <a:endParaRPr sz="1500" dirty="0">
              <a:latin typeface="Arial" panose="020B0604020202020204" pitchFamily="34" charset="0"/>
            </a:endParaRPr>
          </a:p>
          <a:p>
            <a:pPr marL="0" marR="0" lvl="0" indent="0" algn="l" rtl="0">
              <a:spcBef>
                <a:spcPts val="1200"/>
              </a:spcBef>
              <a:spcAft>
                <a:spcPts val="0"/>
              </a:spcAft>
              <a:buNone/>
            </a:pPr>
            <a:r>
              <a:rPr lang="uk-UA" sz="1500" b="1" dirty="0">
                <a:latin typeface="Arial" panose="020B0604020202020204" pitchFamily="34" charset="0"/>
                <a:ea typeface="Roboto"/>
                <a:cs typeface="Arial" panose="020B0604020202020204" pitchFamily="34" charset="0"/>
                <a:sym typeface="Roboto"/>
              </a:rPr>
              <a:t>2.</a:t>
            </a:r>
            <a:r>
              <a:rPr lang="uk-UA" sz="1500" dirty="0">
                <a:latin typeface="Arial" panose="020B0604020202020204" pitchFamily="34" charset="0"/>
                <a:ea typeface="Roboto"/>
                <a:cs typeface="Arial" panose="020B0604020202020204" pitchFamily="34" charset="0"/>
                <a:sym typeface="Roboto"/>
              </a:rPr>
              <a:t> </a:t>
            </a:r>
            <a:r>
              <a:rPr lang="uk-UA" sz="1500" b="1" i="1" dirty="0">
                <a:latin typeface="Arial" panose="020B0604020202020204" pitchFamily="34" charset="0"/>
                <a:ea typeface="Roboto"/>
                <a:cs typeface="Arial" panose="020B0604020202020204" pitchFamily="34" charset="0"/>
                <a:sym typeface="Roboto"/>
              </a:rPr>
              <a:t>Рекомендація ООН </a:t>
            </a:r>
            <a:r>
              <a:rPr lang="uk-UA" sz="1500" dirty="0">
                <a:latin typeface="Arial" panose="020B0604020202020204" pitchFamily="34" charset="0"/>
                <a:ea typeface="Roboto"/>
                <a:cs typeface="Arial" panose="020B0604020202020204" pitchFamily="34" charset="0"/>
                <a:sym typeface="Roboto"/>
              </a:rPr>
              <a:t>про боротьбу з дискримінацією в галузі освіти від 14 грудня 1960 року</a:t>
            </a:r>
            <a:endParaRPr sz="1500" dirty="0">
              <a:latin typeface="Arial" panose="020B0604020202020204" pitchFamily="34" charset="0"/>
            </a:endParaRPr>
          </a:p>
          <a:p>
            <a:pPr marL="0" marR="0" lvl="0" indent="0" algn="l" rtl="0">
              <a:spcBef>
                <a:spcPts val="1200"/>
              </a:spcBef>
              <a:spcAft>
                <a:spcPts val="0"/>
              </a:spcAft>
              <a:buNone/>
            </a:pPr>
            <a:r>
              <a:rPr lang="uk-UA" sz="1500" b="1" dirty="0">
                <a:latin typeface="Arial" panose="020B0604020202020204" pitchFamily="34" charset="0"/>
                <a:ea typeface="Roboto"/>
                <a:cs typeface="Arial" panose="020B0604020202020204" pitchFamily="34" charset="0"/>
                <a:sym typeface="Roboto"/>
              </a:rPr>
              <a:t>3.</a:t>
            </a:r>
            <a:r>
              <a:rPr lang="uk-UA" sz="1500" dirty="0">
                <a:latin typeface="Arial" panose="020B0604020202020204" pitchFamily="34" charset="0"/>
                <a:ea typeface="Roboto"/>
                <a:cs typeface="Arial" panose="020B0604020202020204" pitchFamily="34" charset="0"/>
                <a:sym typeface="Roboto"/>
              </a:rPr>
              <a:t> ЗУ «Про засади запобігання та протидії дискримінації в Україні»</a:t>
            </a:r>
            <a:endParaRPr sz="1500" dirty="0">
              <a:latin typeface="Arial" panose="020B0604020202020204" pitchFamily="34" charset="0"/>
            </a:endParaRPr>
          </a:p>
          <a:p>
            <a:pPr marL="0" marR="0" lvl="0" indent="0" algn="l" rtl="0">
              <a:spcBef>
                <a:spcPts val="1200"/>
              </a:spcBef>
              <a:spcAft>
                <a:spcPts val="0"/>
              </a:spcAft>
              <a:buNone/>
            </a:pPr>
            <a:r>
              <a:rPr lang="uk-UA" sz="1500" b="1" dirty="0">
                <a:latin typeface="Arial" panose="020B0604020202020204" pitchFamily="34" charset="0"/>
                <a:ea typeface="Roboto"/>
                <a:cs typeface="Arial" panose="020B0604020202020204" pitchFamily="34" charset="0"/>
                <a:sym typeface="Roboto"/>
              </a:rPr>
              <a:t>4</a:t>
            </a:r>
            <a:r>
              <a:rPr lang="uk-UA" sz="1500" dirty="0">
                <a:latin typeface="Arial" panose="020B0604020202020204" pitchFamily="34" charset="0"/>
                <a:ea typeface="Roboto"/>
                <a:cs typeface="Arial" panose="020B0604020202020204" pitchFamily="34" charset="0"/>
                <a:sym typeface="Roboto"/>
              </a:rPr>
              <a:t>. Положення про порядок переведення, відрахування та поновлення студентів вищих закладів освіти</a:t>
            </a:r>
            <a:endParaRPr sz="1500" dirty="0">
              <a:latin typeface="Arial" panose="020B0604020202020204" pitchFamily="34" charset="0"/>
            </a:endParaRPr>
          </a:p>
          <a:p>
            <a:pPr marL="0" marR="0" lvl="0" indent="0" algn="l" rtl="0">
              <a:spcBef>
                <a:spcPts val="1200"/>
              </a:spcBef>
              <a:spcAft>
                <a:spcPts val="0"/>
              </a:spcAft>
              <a:buNone/>
            </a:pPr>
            <a:r>
              <a:rPr lang="uk-UA" sz="1500" b="1" dirty="0">
                <a:latin typeface="Arial" panose="020B0604020202020204" pitchFamily="34" charset="0"/>
                <a:ea typeface="Roboto"/>
                <a:cs typeface="Arial" panose="020B0604020202020204" pitchFamily="34" charset="0"/>
                <a:sym typeface="Roboto"/>
              </a:rPr>
              <a:t>5.</a:t>
            </a:r>
            <a:r>
              <a:rPr lang="uk-UA" sz="1500" dirty="0">
                <a:latin typeface="Arial" panose="020B0604020202020204" pitchFamily="34" charset="0"/>
                <a:ea typeface="Roboto"/>
                <a:cs typeface="Arial" panose="020B0604020202020204" pitchFamily="34" charset="0"/>
                <a:sym typeface="Roboto"/>
              </a:rPr>
              <a:t> </a:t>
            </a:r>
            <a:r>
              <a:rPr lang="uk-UA" sz="1500" b="1" i="1" dirty="0">
                <a:latin typeface="Arial" panose="020B0604020202020204" pitchFamily="34" charset="0"/>
                <a:ea typeface="Roboto"/>
                <a:cs typeface="Arial" panose="020B0604020202020204" pitchFamily="34" charset="0"/>
                <a:sym typeface="Roboto"/>
              </a:rPr>
              <a:t>Типові правила </a:t>
            </a:r>
            <a:r>
              <a:rPr lang="uk-UA" sz="1500" dirty="0">
                <a:latin typeface="Arial" panose="020B0604020202020204" pitchFamily="34" charset="0"/>
                <a:ea typeface="Roboto"/>
                <a:cs typeface="Arial" panose="020B0604020202020204" pitchFamily="34" charset="0"/>
                <a:sym typeface="Roboto"/>
              </a:rPr>
              <a:t>внутрішнього розпорядку в студентських гуртожитках навчальних закладів МОУ</a:t>
            </a:r>
            <a:endParaRPr sz="1500" dirty="0">
              <a:latin typeface="Arial" panose="020B0604020202020204" pitchFamily="34" charset="0"/>
            </a:endParaRPr>
          </a:p>
          <a:p>
            <a:pPr marL="0" marR="0" lvl="0" indent="0" algn="l" rtl="0">
              <a:spcBef>
                <a:spcPts val="1200"/>
              </a:spcBef>
              <a:spcAft>
                <a:spcPts val="0"/>
              </a:spcAft>
              <a:buNone/>
            </a:pPr>
            <a:r>
              <a:rPr lang="uk-UA" sz="1500" b="1" dirty="0">
                <a:latin typeface="Arial" panose="020B0604020202020204" pitchFamily="34" charset="0"/>
                <a:ea typeface="Roboto"/>
                <a:cs typeface="Arial" panose="020B0604020202020204" pitchFamily="34" charset="0"/>
                <a:sym typeface="Roboto"/>
              </a:rPr>
              <a:t>6.</a:t>
            </a:r>
            <a:r>
              <a:rPr lang="uk-UA" sz="1500" dirty="0">
                <a:latin typeface="Arial" panose="020B0604020202020204" pitchFamily="34" charset="0"/>
                <a:ea typeface="Roboto"/>
                <a:cs typeface="Arial" panose="020B0604020202020204" pitchFamily="34" charset="0"/>
                <a:sym typeface="Roboto"/>
              </a:rPr>
              <a:t> </a:t>
            </a:r>
            <a:r>
              <a:rPr lang="uk-UA" sz="1500" b="1" i="1" dirty="0">
                <a:latin typeface="Arial" panose="020B0604020202020204" pitchFamily="34" charset="0"/>
                <a:ea typeface="Roboto"/>
                <a:cs typeface="Arial" panose="020B0604020202020204" pitchFamily="34" charset="0"/>
                <a:sym typeface="Roboto"/>
              </a:rPr>
              <a:t>Типове положення </a:t>
            </a:r>
            <a:r>
              <a:rPr lang="uk-UA" sz="1500" dirty="0">
                <a:latin typeface="Arial" panose="020B0604020202020204" pitchFamily="34" charset="0"/>
                <a:ea typeface="Roboto"/>
                <a:cs typeface="Arial" panose="020B0604020202020204" pitchFamily="34" charset="0"/>
                <a:sym typeface="Roboto"/>
              </a:rPr>
              <a:t>про студентське містечко навчального закладу Міністерства освіти України</a:t>
            </a:r>
            <a:endParaRPr sz="1500" dirty="0">
              <a:latin typeface="Arial" panose="020B0604020202020204" pitchFamily="34" charset="0"/>
            </a:endParaRPr>
          </a:p>
          <a:p>
            <a:pPr marL="0" marR="0" lvl="0" indent="0" algn="l" rtl="0">
              <a:spcBef>
                <a:spcPts val="1200"/>
              </a:spcBef>
              <a:spcAft>
                <a:spcPts val="0"/>
              </a:spcAft>
              <a:buNone/>
            </a:pPr>
            <a:r>
              <a:rPr lang="uk-UA" sz="1500" b="1" dirty="0">
                <a:latin typeface="Arial" panose="020B0604020202020204" pitchFamily="34" charset="0"/>
                <a:ea typeface="Roboto"/>
                <a:cs typeface="Arial" panose="020B0604020202020204" pitchFamily="34" charset="0"/>
                <a:sym typeface="Roboto"/>
              </a:rPr>
              <a:t>7.</a:t>
            </a:r>
            <a:r>
              <a:rPr lang="uk-UA" sz="1500" dirty="0">
                <a:latin typeface="Arial" panose="020B0604020202020204" pitchFamily="34" charset="0"/>
                <a:ea typeface="Roboto"/>
                <a:cs typeface="Arial" panose="020B0604020202020204" pitchFamily="34" charset="0"/>
                <a:sym typeface="Roboto"/>
              </a:rPr>
              <a:t> </a:t>
            </a:r>
            <a:r>
              <a:rPr lang="uk-UA" sz="1500" b="1" i="1" dirty="0">
                <a:latin typeface="Arial" panose="020B0604020202020204" pitchFamily="34" charset="0"/>
                <a:ea typeface="Roboto"/>
                <a:cs typeface="Arial" panose="020B0604020202020204" pitchFamily="34" charset="0"/>
                <a:sym typeface="Roboto"/>
              </a:rPr>
              <a:t>Договір про навчання </a:t>
            </a:r>
            <a:r>
              <a:rPr lang="uk-UA" sz="1500" dirty="0">
                <a:latin typeface="Arial" panose="020B0604020202020204" pitchFamily="34" charset="0"/>
                <a:ea typeface="Roboto"/>
                <a:cs typeface="Arial" panose="020B0604020202020204" pitchFamily="34" charset="0"/>
                <a:sym typeface="Roboto"/>
              </a:rPr>
              <a:t>у закладі вищої освіти та інші</a:t>
            </a:r>
            <a:endParaRPr sz="1500" dirty="0">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9" name="Google Shape;179;p9"/>
          <p:cNvSpPr/>
          <p:nvPr/>
        </p:nvSpPr>
        <p:spPr>
          <a:xfrm>
            <a:off x="927469" y="383589"/>
            <a:ext cx="4909422"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000" b="1" dirty="0">
                <a:solidFill>
                  <a:schemeClr val="dk1"/>
                </a:solidFill>
                <a:latin typeface="Arial" panose="020B0604020202020204" pitchFamily="34" charset="0"/>
                <a:ea typeface="Roboto"/>
                <a:cs typeface="Arial" panose="020B0604020202020204" pitchFamily="34" charset="0"/>
                <a:sym typeface="Roboto"/>
              </a:rPr>
              <a:t> Обов'язки студента</a:t>
            </a:r>
            <a:endParaRPr sz="3000" b="1" dirty="0">
              <a:solidFill>
                <a:schemeClr val="dk1"/>
              </a:solidFill>
              <a:latin typeface="Arial" panose="020B0604020202020204" pitchFamily="34" charset="0"/>
              <a:ea typeface="Roboto"/>
              <a:cs typeface="Arial" panose="020B0604020202020204" pitchFamily="34" charset="0"/>
              <a:sym typeface="Roboto"/>
            </a:endParaRPr>
          </a:p>
        </p:txBody>
      </p:sp>
      <p:sp>
        <p:nvSpPr>
          <p:cNvPr id="180" name="Google Shape;180;p9"/>
          <p:cNvSpPr/>
          <p:nvPr/>
        </p:nvSpPr>
        <p:spPr>
          <a:xfrm>
            <a:off x="1085294" y="1254908"/>
            <a:ext cx="10029018" cy="403183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B9D6D5"/>
              </a:buClr>
              <a:buFont typeface="Wingdings" panose="05000000000000000000" pitchFamily="2" charset="2"/>
              <a:buChar char="l"/>
            </a:pPr>
            <a:r>
              <a:rPr lang="uk-UA" sz="1600" b="1" i="1" dirty="0">
                <a:solidFill>
                  <a:schemeClr val="dk1"/>
                </a:solidFill>
                <a:latin typeface="Arial" panose="020B0604020202020204" pitchFamily="34" charset="0"/>
                <a:ea typeface="Roboto"/>
                <a:cs typeface="Arial" panose="020B0604020202020204" pitchFamily="34" charset="0"/>
                <a:sym typeface="Roboto"/>
              </a:rPr>
              <a:t>виконувати вимоги освітньої програми </a:t>
            </a:r>
            <a:r>
              <a:rPr lang="uk-UA" sz="1600" dirty="0">
                <a:solidFill>
                  <a:schemeClr val="dk1"/>
                </a:solidFill>
                <a:latin typeface="Arial" panose="020B0604020202020204" pitchFamily="34" charset="0"/>
                <a:ea typeface="Roboto"/>
                <a:cs typeface="Arial" panose="020B0604020202020204" pitchFamily="34" charset="0"/>
                <a:sym typeface="Roboto"/>
              </a:rPr>
              <a:t>(індивідуального навчального плану за його наявності), дотримуючись принципу академічної доброчесності, та досягти результатів навчання, передбачених стандартом освіти для відповідного рівня освіти;</a:t>
            </a:r>
          </a:p>
          <a:p>
            <a:pPr marL="285750" marR="0" lvl="0" indent="-285750" algn="l" rtl="0">
              <a:spcBef>
                <a:spcPts val="0"/>
              </a:spcBef>
              <a:spcAft>
                <a:spcPts val="0"/>
              </a:spcAft>
              <a:buClr>
                <a:srgbClr val="B9D6D5"/>
              </a:buClr>
              <a:buFont typeface="Wingdings" panose="05000000000000000000" pitchFamily="2" charset="2"/>
              <a:buChar char="l"/>
            </a:pPr>
            <a:endParaRPr lang="uk-UA" sz="1600" dirty="0">
              <a:solidFill>
                <a:schemeClr val="dk1"/>
              </a:solidFill>
              <a:latin typeface="Arial" panose="020B0604020202020204" pitchFamily="34" charset="0"/>
              <a:ea typeface="Roboto"/>
              <a:cs typeface="Arial" panose="020B0604020202020204" pitchFamily="34" charset="0"/>
              <a:sym typeface="Roboto"/>
            </a:endParaRPr>
          </a:p>
          <a:p>
            <a:pPr marL="285750" indent="-285750">
              <a:buClr>
                <a:srgbClr val="B9D6D5"/>
              </a:buClr>
              <a:buFont typeface="Wingdings" panose="05000000000000000000" pitchFamily="2" charset="2"/>
              <a:buChar char="l"/>
            </a:pPr>
            <a:r>
              <a:rPr lang="ru-RU" sz="1600" b="1" i="1" dirty="0" err="1">
                <a:solidFill>
                  <a:schemeClr val="dk1"/>
                </a:solidFill>
                <a:latin typeface="Arial" panose="020B0604020202020204" pitchFamily="34" charset="0"/>
                <a:ea typeface="Roboto"/>
                <a:cs typeface="Arial" panose="020B0604020202020204" pitchFamily="34" charset="0"/>
                <a:sym typeface="Roboto"/>
              </a:rPr>
              <a:t>поважати</a:t>
            </a:r>
            <a:r>
              <a:rPr lang="ru-RU" sz="1600" b="1" i="1" dirty="0">
                <a:solidFill>
                  <a:schemeClr val="dk1"/>
                </a:solidFill>
                <a:latin typeface="Arial" panose="020B0604020202020204" pitchFamily="34" charset="0"/>
                <a:ea typeface="Roboto"/>
                <a:cs typeface="Arial" panose="020B0604020202020204" pitchFamily="34" charset="0"/>
                <a:sym typeface="Roboto"/>
              </a:rPr>
              <a:t> </a:t>
            </a:r>
            <a:r>
              <a:rPr lang="ru-RU" sz="1600" b="1" i="1" dirty="0" err="1">
                <a:solidFill>
                  <a:schemeClr val="dk1"/>
                </a:solidFill>
                <a:latin typeface="Arial" panose="020B0604020202020204" pitchFamily="34" charset="0"/>
                <a:ea typeface="Roboto"/>
                <a:cs typeface="Arial" panose="020B0604020202020204" pitchFamily="34" charset="0"/>
                <a:sym typeface="Roboto"/>
              </a:rPr>
              <a:t>гідність</a:t>
            </a:r>
            <a:r>
              <a:rPr lang="ru-RU" sz="1600" dirty="0">
                <a:solidFill>
                  <a:schemeClr val="dk1"/>
                </a:solidFill>
                <a:latin typeface="Arial" panose="020B0604020202020204" pitchFamily="34" charset="0"/>
                <a:ea typeface="Roboto"/>
                <a:cs typeface="Arial" panose="020B0604020202020204" pitchFamily="34" charset="0"/>
                <a:sym typeface="Roboto"/>
              </a:rPr>
              <a:t>, права, </a:t>
            </a:r>
            <a:r>
              <a:rPr lang="ru-RU" sz="1600" dirty="0" err="1">
                <a:solidFill>
                  <a:schemeClr val="dk1"/>
                </a:solidFill>
                <a:latin typeface="Arial" panose="020B0604020202020204" pitchFamily="34" charset="0"/>
                <a:ea typeface="Roboto"/>
                <a:cs typeface="Arial" panose="020B0604020202020204" pitchFamily="34" charset="0"/>
                <a:sym typeface="Roboto"/>
              </a:rPr>
              <a:t>свободи</a:t>
            </a:r>
            <a:r>
              <a:rPr lang="ru-RU" sz="1600" dirty="0">
                <a:solidFill>
                  <a:schemeClr val="dk1"/>
                </a:solidFill>
                <a:latin typeface="Arial" panose="020B0604020202020204" pitchFamily="34" charset="0"/>
                <a:ea typeface="Roboto"/>
                <a:cs typeface="Arial" panose="020B0604020202020204" pitchFamily="34" charset="0"/>
                <a:sym typeface="Roboto"/>
              </a:rPr>
              <a:t> та </a:t>
            </a:r>
            <a:r>
              <a:rPr lang="ru-RU" sz="1600" dirty="0" err="1">
                <a:solidFill>
                  <a:schemeClr val="dk1"/>
                </a:solidFill>
                <a:latin typeface="Arial" panose="020B0604020202020204" pitchFamily="34" charset="0"/>
                <a:ea typeface="Roboto"/>
                <a:cs typeface="Arial" panose="020B0604020202020204" pitchFamily="34" charset="0"/>
                <a:sym typeface="Roboto"/>
              </a:rPr>
              <a:t>законні</a:t>
            </a:r>
            <a:r>
              <a:rPr lang="ru-RU" sz="1600" dirty="0">
                <a:solidFill>
                  <a:schemeClr val="dk1"/>
                </a:solidFill>
                <a:latin typeface="Arial" panose="020B0604020202020204" pitchFamily="34" charset="0"/>
                <a:ea typeface="Roboto"/>
                <a:cs typeface="Arial" panose="020B0604020202020204" pitchFamily="34" charset="0"/>
                <a:sym typeface="Roboto"/>
              </a:rPr>
              <a:t> </a:t>
            </a:r>
            <a:r>
              <a:rPr lang="ru-RU" sz="1600" dirty="0" err="1">
                <a:solidFill>
                  <a:schemeClr val="dk1"/>
                </a:solidFill>
                <a:latin typeface="Arial" panose="020B0604020202020204" pitchFamily="34" charset="0"/>
                <a:ea typeface="Roboto"/>
                <a:cs typeface="Arial" panose="020B0604020202020204" pitchFamily="34" charset="0"/>
                <a:sym typeface="Roboto"/>
              </a:rPr>
              <a:t>інтереси</a:t>
            </a:r>
            <a:r>
              <a:rPr lang="ru-RU" sz="1600" dirty="0">
                <a:solidFill>
                  <a:schemeClr val="dk1"/>
                </a:solidFill>
                <a:latin typeface="Arial" panose="020B0604020202020204" pitchFamily="34" charset="0"/>
                <a:ea typeface="Roboto"/>
                <a:cs typeface="Arial" panose="020B0604020202020204" pitchFamily="34" charset="0"/>
                <a:sym typeface="Roboto"/>
              </a:rPr>
              <a:t> </a:t>
            </a:r>
            <a:r>
              <a:rPr lang="ru-RU" sz="1600" dirty="0" err="1">
                <a:solidFill>
                  <a:schemeClr val="dk1"/>
                </a:solidFill>
                <a:latin typeface="Arial" panose="020B0604020202020204" pitchFamily="34" charset="0"/>
                <a:ea typeface="Roboto"/>
                <a:cs typeface="Arial" panose="020B0604020202020204" pitchFamily="34" charset="0"/>
                <a:sym typeface="Roboto"/>
              </a:rPr>
              <a:t>всіх</a:t>
            </a:r>
            <a:r>
              <a:rPr lang="ru-RU" sz="1600" dirty="0">
                <a:solidFill>
                  <a:schemeClr val="dk1"/>
                </a:solidFill>
                <a:latin typeface="Arial" panose="020B0604020202020204" pitchFamily="34" charset="0"/>
                <a:ea typeface="Roboto"/>
                <a:cs typeface="Arial" panose="020B0604020202020204" pitchFamily="34" charset="0"/>
                <a:sym typeface="Roboto"/>
              </a:rPr>
              <a:t> </a:t>
            </a:r>
            <a:r>
              <a:rPr lang="ru-RU" sz="1600" dirty="0" err="1">
                <a:solidFill>
                  <a:schemeClr val="dk1"/>
                </a:solidFill>
                <a:latin typeface="Arial" panose="020B0604020202020204" pitchFamily="34" charset="0"/>
                <a:ea typeface="Roboto"/>
                <a:cs typeface="Arial" panose="020B0604020202020204" pitchFamily="34" charset="0"/>
                <a:sym typeface="Roboto"/>
              </a:rPr>
              <a:t>учасників</a:t>
            </a:r>
            <a:r>
              <a:rPr lang="ru-RU" sz="1600" dirty="0">
                <a:solidFill>
                  <a:schemeClr val="dk1"/>
                </a:solidFill>
                <a:latin typeface="Arial" panose="020B0604020202020204" pitchFamily="34" charset="0"/>
                <a:ea typeface="Roboto"/>
                <a:cs typeface="Arial" panose="020B0604020202020204" pitchFamily="34" charset="0"/>
                <a:sym typeface="Roboto"/>
              </a:rPr>
              <a:t> </a:t>
            </a:r>
            <a:r>
              <a:rPr lang="ru-RU" sz="1600" dirty="0" err="1">
                <a:solidFill>
                  <a:schemeClr val="dk1"/>
                </a:solidFill>
                <a:latin typeface="Arial" panose="020B0604020202020204" pitchFamily="34" charset="0"/>
                <a:ea typeface="Roboto"/>
                <a:cs typeface="Arial" panose="020B0604020202020204" pitchFamily="34" charset="0"/>
                <a:sym typeface="Roboto"/>
              </a:rPr>
              <a:t>освітнього</a:t>
            </a:r>
            <a:r>
              <a:rPr lang="ru-RU" sz="1600" dirty="0">
                <a:solidFill>
                  <a:schemeClr val="dk1"/>
                </a:solidFill>
                <a:latin typeface="Arial" panose="020B0604020202020204" pitchFamily="34" charset="0"/>
                <a:ea typeface="Roboto"/>
                <a:cs typeface="Arial" panose="020B0604020202020204" pitchFamily="34" charset="0"/>
                <a:sym typeface="Roboto"/>
              </a:rPr>
              <a:t> </a:t>
            </a:r>
            <a:r>
              <a:rPr lang="ru-RU" sz="1600" dirty="0" err="1">
                <a:solidFill>
                  <a:schemeClr val="dk1"/>
                </a:solidFill>
                <a:latin typeface="Arial" panose="020B0604020202020204" pitchFamily="34" charset="0"/>
                <a:ea typeface="Roboto"/>
                <a:cs typeface="Arial" panose="020B0604020202020204" pitchFamily="34" charset="0"/>
                <a:sym typeface="Roboto"/>
              </a:rPr>
              <a:t>процесу</a:t>
            </a:r>
            <a:r>
              <a:rPr lang="ru-RU" sz="1600" dirty="0">
                <a:solidFill>
                  <a:schemeClr val="dk1"/>
                </a:solidFill>
                <a:latin typeface="Arial" panose="020B0604020202020204" pitchFamily="34" charset="0"/>
                <a:ea typeface="Roboto"/>
                <a:cs typeface="Arial" panose="020B0604020202020204" pitchFamily="34" charset="0"/>
                <a:sym typeface="Roboto"/>
              </a:rPr>
              <a:t>, </a:t>
            </a:r>
            <a:r>
              <a:rPr lang="ru-RU" sz="1600" dirty="0" err="1">
                <a:solidFill>
                  <a:schemeClr val="dk1"/>
                </a:solidFill>
                <a:latin typeface="Arial" panose="020B0604020202020204" pitchFamily="34" charset="0"/>
                <a:ea typeface="Roboto"/>
                <a:cs typeface="Arial" panose="020B0604020202020204" pitchFamily="34" charset="0"/>
                <a:sym typeface="Roboto"/>
              </a:rPr>
              <a:t>дотримуватися</a:t>
            </a:r>
            <a:r>
              <a:rPr lang="ru-RU" sz="1600" dirty="0">
                <a:solidFill>
                  <a:schemeClr val="dk1"/>
                </a:solidFill>
                <a:latin typeface="Arial" panose="020B0604020202020204" pitchFamily="34" charset="0"/>
                <a:ea typeface="Roboto"/>
                <a:cs typeface="Arial" panose="020B0604020202020204" pitchFamily="34" charset="0"/>
                <a:sym typeface="Roboto"/>
              </a:rPr>
              <a:t> </a:t>
            </a:r>
            <a:r>
              <a:rPr lang="ru-RU" sz="1600" dirty="0" err="1">
                <a:solidFill>
                  <a:schemeClr val="dk1"/>
                </a:solidFill>
                <a:latin typeface="Arial" panose="020B0604020202020204" pitchFamily="34" charset="0"/>
                <a:ea typeface="Roboto"/>
                <a:cs typeface="Arial" panose="020B0604020202020204" pitchFamily="34" charset="0"/>
                <a:sym typeface="Roboto"/>
              </a:rPr>
              <a:t>етичних</a:t>
            </a:r>
            <a:r>
              <a:rPr lang="ru-RU" sz="1600" dirty="0">
                <a:solidFill>
                  <a:schemeClr val="dk1"/>
                </a:solidFill>
                <a:latin typeface="Arial" panose="020B0604020202020204" pitchFamily="34" charset="0"/>
                <a:ea typeface="Roboto"/>
                <a:cs typeface="Arial" panose="020B0604020202020204" pitchFamily="34" charset="0"/>
                <a:sym typeface="Roboto"/>
              </a:rPr>
              <a:t> норм</a:t>
            </a:r>
          </a:p>
          <a:p>
            <a:pPr marL="285750" indent="-285750">
              <a:buClr>
                <a:srgbClr val="B9D6D5"/>
              </a:buClr>
              <a:buFont typeface="Wingdings" panose="05000000000000000000" pitchFamily="2" charset="2"/>
              <a:buChar char="l"/>
            </a:pPr>
            <a:endParaRPr lang="ru-RU" sz="1600" dirty="0">
              <a:solidFill>
                <a:schemeClr val="dk1"/>
              </a:solidFill>
              <a:latin typeface="Arial" panose="020B0604020202020204" pitchFamily="34" charset="0"/>
              <a:ea typeface="Roboto"/>
              <a:cs typeface="Arial" panose="020B0604020202020204" pitchFamily="34" charset="0"/>
              <a:sym typeface="Roboto"/>
            </a:endParaRPr>
          </a:p>
          <a:p>
            <a:pPr marL="285750" indent="-285750">
              <a:buClr>
                <a:srgbClr val="B9D6D5"/>
              </a:buClr>
              <a:buFont typeface="Wingdings" panose="05000000000000000000" pitchFamily="2" charset="2"/>
              <a:buChar char="l"/>
            </a:pPr>
            <a:r>
              <a:rPr lang="ru-RU" sz="1600" dirty="0" err="1">
                <a:solidFill>
                  <a:schemeClr val="dk1"/>
                </a:solidFill>
                <a:latin typeface="Arial" panose="020B0604020202020204" pitchFamily="34" charset="0"/>
                <a:ea typeface="Roboto"/>
                <a:cs typeface="Arial" panose="020B0604020202020204" pitchFamily="34" charset="0"/>
                <a:sym typeface="Roboto"/>
              </a:rPr>
              <a:t>відповідально</a:t>
            </a:r>
            <a:r>
              <a:rPr lang="ru-RU" sz="1600" dirty="0">
                <a:solidFill>
                  <a:schemeClr val="dk1"/>
                </a:solidFill>
                <a:latin typeface="Arial" panose="020B0604020202020204" pitchFamily="34" charset="0"/>
                <a:ea typeface="Roboto"/>
                <a:cs typeface="Arial" panose="020B0604020202020204" pitchFamily="34" charset="0"/>
                <a:sym typeface="Roboto"/>
              </a:rPr>
              <a:t> та </a:t>
            </a:r>
            <a:r>
              <a:rPr lang="ru-RU" sz="1600" b="1" i="1" dirty="0" err="1">
                <a:solidFill>
                  <a:schemeClr val="dk1"/>
                </a:solidFill>
                <a:latin typeface="Arial" panose="020B0604020202020204" pitchFamily="34" charset="0"/>
                <a:ea typeface="Roboto"/>
                <a:cs typeface="Arial" panose="020B0604020202020204" pitchFamily="34" charset="0"/>
                <a:sym typeface="Roboto"/>
              </a:rPr>
              <a:t>дбайливо</a:t>
            </a:r>
            <a:r>
              <a:rPr lang="ru-RU" sz="1600" b="1" i="1" dirty="0">
                <a:solidFill>
                  <a:schemeClr val="dk1"/>
                </a:solidFill>
                <a:latin typeface="Arial" panose="020B0604020202020204" pitchFamily="34" charset="0"/>
                <a:ea typeface="Roboto"/>
                <a:cs typeface="Arial" panose="020B0604020202020204" pitchFamily="34" charset="0"/>
                <a:sym typeface="Roboto"/>
              </a:rPr>
              <a:t> </a:t>
            </a:r>
            <a:r>
              <a:rPr lang="ru-RU" sz="1600" b="1" i="1" dirty="0" err="1">
                <a:solidFill>
                  <a:schemeClr val="dk1"/>
                </a:solidFill>
                <a:latin typeface="Arial" panose="020B0604020202020204" pitchFamily="34" charset="0"/>
                <a:ea typeface="Roboto"/>
                <a:cs typeface="Arial" panose="020B0604020202020204" pitchFamily="34" charset="0"/>
                <a:sym typeface="Roboto"/>
              </a:rPr>
              <a:t>ставитися</a:t>
            </a:r>
            <a:r>
              <a:rPr lang="ru-RU" sz="1600" b="1" i="1" dirty="0">
                <a:solidFill>
                  <a:schemeClr val="dk1"/>
                </a:solidFill>
                <a:latin typeface="Arial" panose="020B0604020202020204" pitchFamily="34" charset="0"/>
                <a:ea typeface="Roboto"/>
                <a:cs typeface="Arial" panose="020B0604020202020204" pitchFamily="34" charset="0"/>
                <a:sym typeface="Roboto"/>
              </a:rPr>
              <a:t> до </a:t>
            </a:r>
            <a:r>
              <a:rPr lang="ru-RU" sz="1600" dirty="0" err="1">
                <a:solidFill>
                  <a:schemeClr val="dk1"/>
                </a:solidFill>
                <a:latin typeface="Arial" panose="020B0604020202020204" pitchFamily="34" charset="0"/>
                <a:ea typeface="Roboto"/>
                <a:cs typeface="Arial" panose="020B0604020202020204" pitchFamily="34" charset="0"/>
                <a:sym typeface="Roboto"/>
              </a:rPr>
              <a:t>власного</a:t>
            </a:r>
            <a:r>
              <a:rPr lang="ru-RU" sz="1600" dirty="0">
                <a:solidFill>
                  <a:schemeClr val="dk1"/>
                </a:solidFill>
                <a:latin typeface="Arial" panose="020B0604020202020204" pitchFamily="34" charset="0"/>
                <a:ea typeface="Roboto"/>
                <a:cs typeface="Arial" panose="020B0604020202020204" pitchFamily="34" charset="0"/>
                <a:sym typeface="Roboto"/>
              </a:rPr>
              <a:t> </a:t>
            </a:r>
            <a:r>
              <a:rPr lang="ru-RU" sz="1600" dirty="0" err="1">
                <a:solidFill>
                  <a:schemeClr val="dk1"/>
                </a:solidFill>
                <a:latin typeface="Arial" panose="020B0604020202020204" pitchFamily="34" charset="0"/>
                <a:ea typeface="Roboto"/>
                <a:cs typeface="Arial" panose="020B0604020202020204" pitchFamily="34" charset="0"/>
                <a:sym typeface="Roboto"/>
              </a:rPr>
              <a:t>здоров’я</a:t>
            </a:r>
            <a:r>
              <a:rPr lang="ru-RU" sz="1600" dirty="0">
                <a:solidFill>
                  <a:schemeClr val="dk1"/>
                </a:solidFill>
                <a:latin typeface="Arial" panose="020B0604020202020204" pitchFamily="34" charset="0"/>
                <a:ea typeface="Roboto"/>
                <a:cs typeface="Arial" panose="020B0604020202020204" pitchFamily="34" charset="0"/>
                <a:sym typeface="Roboto"/>
              </a:rPr>
              <a:t>, </a:t>
            </a:r>
            <a:r>
              <a:rPr lang="ru-RU" sz="1600" dirty="0" err="1">
                <a:solidFill>
                  <a:schemeClr val="dk1"/>
                </a:solidFill>
                <a:latin typeface="Arial" panose="020B0604020202020204" pitchFamily="34" charset="0"/>
                <a:ea typeface="Roboto"/>
                <a:cs typeface="Arial" panose="020B0604020202020204" pitchFamily="34" charset="0"/>
                <a:sym typeface="Roboto"/>
              </a:rPr>
              <a:t>здоров’я</a:t>
            </a:r>
            <a:r>
              <a:rPr lang="ru-RU" sz="1600" dirty="0">
                <a:solidFill>
                  <a:schemeClr val="dk1"/>
                </a:solidFill>
                <a:latin typeface="Arial" panose="020B0604020202020204" pitchFamily="34" charset="0"/>
                <a:ea typeface="Roboto"/>
                <a:cs typeface="Arial" panose="020B0604020202020204" pitchFamily="34" charset="0"/>
                <a:sym typeface="Roboto"/>
              </a:rPr>
              <a:t> </a:t>
            </a:r>
            <a:r>
              <a:rPr lang="ru-RU" sz="1600" dirty="0" err="1">
                <a:solidFill>
                  <a:schemeClr val="dk1"/>
                </a:solidFill>
                <a:latin typeface="Arial" panose="020B0604020202020204" pitchFamily="34" charset="0"/>
                <a:ea typeface="Roboto"/>
                <a:cs typeface="Arial" panose="020B0604020202020204" pitchFamily="34" charset="0"/>
                <a:sym typeface="Roboto"/>
              </a:rPr>
              <a:t>оточуючих</a:t>
            </a:r>
            <a:r>
              <a:rPr lang="ru-RU" sz="1600" dirty="0">
                <a:solidFill>
                  <a:schemeClr val="dk1"/>
                </a:solidFill>
                <a:latin typeface="Arial" panose="020B0604020202020204" pitchFamily="34" charset="0"/>
                <a:ea typeface="Roboto"/>
                <a:cs typeface="Arial" panose="020B0604020202020204" pitchFamily="34" charset="0"/>
                <a:sym typeface="Roboto"/>
              </a:rPr>
              <a:t>, </a:t>
            </a:r>
            <a:r>
              <a:rPr lang="ru-RU" sz="1600" dirty="0" err="1">
                <a:solidFill>
                  <a:schemeClr val="dk1"/>
                </a:solidFill>
                <a:latin typeface="Arial" panose="020B0604020202020204" pitchFamily="34" charset="0"/>
                <a:ea typeface="Roboto"/>
                <a:cs typeface="Arial" panose="020B0604020202020204" pitchFamily="34" charset="0"/>
                <a:sym typeface="Roboto"/>
              </a:rPr>
              <a:t>довкілля</a:t>
            </a:r>
            <a:r>
              <a:rPr lang="ru-RU" sz="1600" dirty="0">
                <a:solidFill>
                  <a:schemeClr val="dk1"/>
                </a:solidFill>
                <a:latin typeface="Arial" panose="020B0604020202020204" pitchFamily="34" charset="0"/>
                <a:ea typeface="Roboto"/>
                <a:cs typeface="Arial" panose="020B0604020202020204" pitchFamily="34" charset="0"/>
                <a:sym typeface="Roboto"/>
              </a:rPr>
              <a:t>;</a:t>
            </a:r>
          </a:p>
          <a:p>
            <a:pPr marL="285750" indent="-285750">
              <a:buClr>
                <a:srgbClr val="B9D6D5"/>
              </a:buClr>
              <a:buFont typeface="Wingdings" panose="05000000000000000000" pitchFamily="2" charset="2"/>
              <a:buChar char="l"/>
            </a:pPr>
            <a:endParaRPr lang="ru-RU" sz="1600" dirty="0">
              <a:solidFill>
                <a:schemeClr val="dk1"/>
              </a:solidFill>
              <a:latin typeface="Arial" panose="020B0604020202020204" pitchFamily="34" charset="0"/>
              <a:ea typeface="Roboto"/>
              <a:cs typeface="Arial" panose="020B0604020202020204" pitchFamily="34" charset="0"/>
              <a:sym typeface="Roboto"/>
            </a:endParaRPr>
          </a:p>
          <a:p>
            <a:pPr marL="285750" indent="-285750">
              <a:buClr>
                <a:srgbClr val="B9D6D5"/>
              </a:buClr>
              <a:buFont typeface="Wingdings" panose="05000000000000000000" pitchFamily="2" charset="2"/>
              <a:buChar char="l"/>
            </a:pPr>
            <a:r>
              <a:rPr lang="ru-RU" sz="1600" b="1" i="1" dirty="0" err="1">
                <a:solidFill>
                  <a:schemeClr val="dk1"/>
                </a:solidFill>
                <a:latin typeface="Arial" panose="020B0604020202020204" pitchFamily="34" charset="0"/>
                <a:ea typeface="Roboto"/>
                <a:cs typeface="Arial" panose="020B0604020202020204" pitchFamily="34" charset="0"/>
                <a:sym typeface="Roboto"/>
              </a:rPr>
              <a:t>дотримуватися</a:t>
            </a:r>
            <a:r>
              <a:rPr lang="ru-RU" sz="1600" b="1" i="1" dirty="0">
                <a:solidFill>
                  <a:schemeClr val="dk1"/>
                </a:solidFill>
                <a:latin typeface="Arial" panose="020B0604020202020204" pitchFamily="34" charset="0"/>
                <a:ea typeface="Roboto"/>
                <a:cs typeface="Arial" panose="020B0604020202020204" pitchFamily="34" charset="0"/>
                <a:sym typeface="Roboto"/>
              </a:rPr>
              <a:t> </a:t>
            </a:r>
            <a:r>
              <a:rPr lang="ru-RU" sz="1600" b="1" i="1" dirty="0" err="1">
                <a:solidFill>
                  <a:schemeClr val="dk1"/>
                </a:solidFill>
                <a:latin typeface="Arial" panose="020B0604020202020204" pitchFamily="34" charset="0"/>
                <a:ea typeface="Roboto"/>
                <a:cs typeface="Arial" panose="020B0604020202020204" pitchFamily="34" charset="0"/>
                <a:sym typeface="Roboto"/>
              </a:rPr>
              <a:t>установчих</a:t>
            </a:r>
            <a:r>
              <a:rPr lang="ru-RU" sz="1600" b="1" i="1" dirty="0">
                <a:solidFill>
                  <a:schemeClr val="dk1"/>
                </a:solidFill>
                <a:latin typeface="Arial" panose="020B0604020202020204" pitchFamily="34" charset="0"/>
                <a:ea typeface="Roboto"/>
                <a:cs typeface="Arial" panose="020B0604020202020204" pitchFamily="34" charset="0"/>
                <a:sym typeface="Roboto"/>
              </a:rPr>
              <a:t> </a:t>
            </a:r>
            <a:r>
              <a:rPr lang="ru-RU" sz="1600" b="1" i="1" dirty="0" err="1">
                <a:solidFill>
                  <a:schemeClr val="dk1"/>
                </a:solidFill>
                <a:latin typeface="Arial" panose="020B0604020202020204" pitchFamily="34" charset="0"/>
                <a:ea typeface="Roboto"/>
                <a:cs typeface="Arial" panose="020B0604020202020204" pitchFamily="34" charset="0"/>
                <a:sym typeface="Roboto"/>
              </a:rPr>
              <a:t>документі</a:t>
            </a:r>
            <a:r>
              <a:rPr lang="ru-RU" sz="1600" dirty="0" err="1">
                <a:solidFill>
                  <a:schemeClr val="dk1"/>
                </a:solidFill>
                <a:latin typeface="Arial" panose="020B0604020202020204" pitchFamily="34" charset="0"/>
                <a:ea typeface="Roboto"/>
                <a:cs typeface="Arial" panose="020B0604020202020204" pitchFamily="34" charset="0"/>
                <a:sym typeface="Roboto"/>
              </a:rPr>
              <a:t>в</a:t>
            </a:r>
            <a:r>
              <a:rPr lang="ru-RU" sz="1600" dirty="0">
                <a:solidFill>
                  <a:schemeClr val="dk1"/>
                </a:solidFill>
                <a:latin typeface="Arial" panose="020B0604020202020204" pitchFamily="34" charset="0"/>
                <a:ea typeface="Roboto"/>
                <a:cs typeface="Arial" panose="020B0604020202020204" pitchFamily="34" charset="0"/>
                <a:sym typeface="Roboto"/>
              </a:rPr>
              <a:t>, правил </a:t>
            </a:r>
            <a:r>
              <a:rPr lang="ru-RU" sz="1600" dirty="0" err="1">
                <a:solidFill>
                  <a:schemeClr val="dk1"/>
                </a:solidFill>
                <a:latin typeface="Arial" panose="020B0604020202020204" pitchFamily="34" charset="0"/>
                <a:ea typeface="Roboto"/>
                <a:cs typeface="Arial" panose="020B0604020202020204" pitchFamily="34" charset="0"/>
                <a:sym typeface="Roboto"/>
              </a:rPr>
              <a:t>внутрішнього</a:t>
            </a:r>
            <a:r>
              <a:rPr lang="ru-RU" sz="1600" dirty="0">
                <a:solidFill>
                  <a:schemeClr val="dk1"/>
                </a:solidFill>
                <a:latin typeface="Arial" panose="020B0604020202020204" pitchFamily="34" charset="0"/>
                <a:ea typeface="Roboto"/>
                <a:cs typeface="Arial" panose="020B0604020202020204" pitchFamily="34" charset="0"/>
                <a:sym typeface="Roboto"/>
              </a:rPr>
              <a:t> </a:t>
            </a:r>
            <a:r>
              <a:rPr lang="ru-RU" sz="1600" dirty="0" err="1">
                <a:solidFill>
                  <a:schemeClr val="dk1"/>
                </a:solidFill>
                <a:latin typeface="Arial" panose="020B0604020202020204" pitchFamily="34" charset="0"/>
                <a:ea typeface="Roboto"/>
                <a:cs typeface="Arial" panose="020B0604020202020204" pitchFamily="34" charset="0"/>
                <a:sym typeface="Roboto"/>
              </a:rPr>
              <a:t>розпорядку</a:t>
            </a:r>
            <a:r>
              <a:rPr lang="ru-RU" sz="1600" dirty="0">
                <a:solidFill>
                  <a:schemeClr val="dk1"/>
                </a:solidFill>
                <a:latin typeface="Arial" panose="020B0604020202020204" pitchFamily="34" charset="0"/>
                <a:ea typeface="Roboto"/>
                <a:cs typeface="Arial" panose="020B0604020202020204" pitchFamily="34" charset="0"/>
                <a:sym typeface="Roboto"/>
              </a:rPr>
              <a:t> закладу </a:t>
            </a:r>
            <a:r>
              <a:rPr lang="ru-RU" sz="1600" dirty="0" err="1">
                <a:solidFill>
                  <a:schemeClr val="dk1"/>
                </a:solidFill>
                <a:latin typeface="Arial" panose="020B0604020202020204" pitchFamily="34" charset="0"/>
                <a:ea typeface="Roboto"/>
                <a:cs typeface="Arial" panose="020B0604020202020204" pitchFamily="34" charset="0"/>
                <a:sym typeface="Roboto"/>
              </a:rPr>
              <a:t>освіти</a:t>
            </a:r>
            <a:r>
              <a:rPr lang="ru-RU" sz="1600" dirty="0">
                <a:solidFill>
                  <a:schemeClr val="dk1"/>
                </a:solidFill>
                <a:latin typeface="Arial" panose="020B0604020202020204" pitchFamily="34" charset="0"/>
                <a:ea typeface="Roboto"/>
                <a:cs typeface="Arial" panose="020B0604020202020204" pitchFamily="34" charset="0"/>
                <a:sym typeface="Roboto"/>
              </a:rPr>
              <a:t>, а </a:t>
            </a:r>
            <a:r>
              <a:rPr lang="ru-RU" sz="1600" dirty="0" err="1">
                <a:solidFill>
                  <a:schemeClr val="dk1"/>
                </a:solidFill>
                <a:latin typeface="Arial" panose="020B0604020202020204" pitchFamily="34" charset="0"/>
                <a:ea typeface="Roboto"/>
                <a:cs typeface="Arial" panose="020B0604020202020204" pitchFamily="34" charset="0"/>
                <a:sym typeface="Roboto"/>
              </a:rPr>
              <a:t>також</a:t>
            </a:r>
            <a:r>
              <a:rPr lang="ru-RU" sz="1600" dirty="0">
                <a:solidFill>
                  <a:schemeClr val="dk1"/>
                </a:solidFill>
                <a:latin typeface="Arial" panose="020B0604020202020204" pitchFamily="34" charset="0"/>
                <a:ea typeface="Roboto"/>
                <a:cs typeface="Arial" panose="020B0604020202020204" pitchFamily="34" charset="0"/>
                <a:sym typeface="Roboto"/>
              </a:rPr>
              <a:t> умов договору про </a:t>
            </a:r>
            <a:r>
              <a:rPr lang="ru-RU" sz="1600" dirty="0" err="1">
                <a:solidFill>
                  <a:schemeClr val="dk1"/>
                </a:solidFill>
                <a:latin typeface="Arial" panose="020B0604020202020204" pitchFamily="34" charset="0"/>
                <a:ea typeface="Roboto"/>
                <a:cs typeface="Arial" panose="020B0604020202020204" pitchFamily="34" charset="0"/>
                <a:sym typeface="Roboto"/>
              </a:rPr>
              <a:t>надання</a:t>
            </a:r>
            <a:r>
              <a:rPr lang="ru-RU" sz="1600" dirty="0">
                <a:solidFill>
                  <a:schemeClr val="dk1"/>
                </a:solidFill>
                <a:latin typeface="Arial" panose="020B0604020202020204" pitchFamily="34" charset="0"/>
                <a:ea typeface="Roboto"/>
                <a:cs typeface="Arial" panose="020B0604020202020204" pitchFamily="34" charset="0"/>
                <a:sym typeface="Roboto"/>
              </a:rPr>
              <a:t> </a:t>
            </a:r>
            <a:r>
              <a:rPr lang="ru-RU" sz="1600" dirty="0" err="1">
                <a:solidFill>
                  <a:schemeClr val="dk1"/>
                </a:solidFill>
                <a:latin typeface="Arial" panose="020B0604020202020204" pitchFamily="34" charset="0"/>
                <a:ea typeface="Roboto"/>
                <a:cs typeface="Arial" panose="020B0604020202020204" pitchFamily="34" charset="0"/>
                <a:sym typeface="Roboto"/>
              </a:rPr>
              <a:t>освітніх</a:t>
            </a:r>
            <a:r>
              <a:rPr lang="ru-RU" sz="1600" dirty="0">
                <a:solidFill>
                  <a:schemeClr val="dk1"/>
                </a:solidFill>
                <a:latin typeface="Arial" panose="020B0604020202020204" pitchFamily="34" charset="0"/>
                <a:ea typeface="Roboto"/>
                <a:cs typeface="Arial" panose="020B0604020202020204" pitchFamily="34" charset="0"/>
                <a:sym typeface="Roboto"/>
              </a:rPr>
              <a:t> </a:t>
            </a:r>
            <a:r>
              <a:rPr lang="ru-RU" sz="1600" dirty="0" err="1">
                <a:solidFill>
                  <a:schemeClr val="dk1"/>
                </a:solidFill>
                <a:latin typeface="Arial" panose="020B0604020202020204" pitchFamily="34" charset="0"/>
                <a:ea typeface="Roboto"/>
                <a:cs typeface="Arial" panose="020B0604020202020204" pitchFamily="34" charset="0"/>
                <a:sym typeface="Roboto"/>
              </a:rPr>
              <a:t>послуг</a:t>
            </a:r>
            <a:r>
              <a:rPr lang="ru-RU" sz="1600" dirty="0">
                <a:solidFill>
                  <a:schemeClr val="dk1"/>
                </a:solidFill>
                <a:latin typeface="Arial" panose="020B0604020202020204" pitchFamily="34" charset="0"/>
                <a:ea typeface="Roboto"/>
                <a:cs typeface="Arial" panose="020B0604020202020204" pitchFamily="34" charset="0"/>
                <a:sym typeface="Roboto"/>
              </a:rPr>
              <a:t> (за </a:t>
            </a:r>
            <a:r>
              <a:rPr lang="ru-RU" sz="1600" dirty="0" err="1">
                <a:solidFill>
                  <a:schemeClr val="dk1"/>
                </a:solidFill>
                <a:latin typeface="Arial" panose="020B0604020202020204" pitchFamily="34" charset="0"/>
                <a:ea typeface="Roboto"/>
                <a:cs typeface="Arial" panose="020B0604020202020204" pitchFamily="34" charset="0"/>
                <a:sym typeface="Roboto"/>
              </a:rPr>
              <a:t>його</a:t>
            </a:r>
            <a:r>
              <a:rPr lang="ru-RU" sz="1600" dirty="0">
                <a:solidFill>
                  <a:schemeClr val="dk1"/>
                </a:solidFill>
                <a:latin typeface="Arial" panose="020B0604020202020204" pitchFamily="34" charset="0"/>
                <a:ea typeface="Roboto"/>
                <a:cs typeface="Arial" panose="020B0604020202020204" pitchFamily="34" charset="0"/>
                <a:sym typeface="Roboto"/>
              </a:rPr>
              <a:t> </a:t>
            </a:r>
            <a:r>
              <a:rPr lang="ru-RU" sz="1600" dirty="0" err="1">
                <a:solidFill>
                  <a:schemeClr val="dk1"/>
                </a:solidFill>
                <a:latin typeface="Arial" panose="020B0604020202020204" pitchFamily="34" charset="0"/>
                <a:ea typeface="Roboto"/>
                <a:cs typeface="Arial" panose="020B0604020202020204" pitchFamily="34" charset="0"/>
                <a:sym typeface="Roboto"/>
              </a:rPr>
              <a:t>наявності</a:t>
            </a:r>
            <a:r>
              <a:rPr lang="ru-RU" sz="1600" dirty="0">
                <a:solidFill>
                  <a:schemeClr val="dk1"/>
                </a:solidFill>
                <a:latin typeface="Arial" panose="020B0604020202020204" pitchFamily="34" charset="0"/>
                <a:ea typeface="Roboto"/>
                <a:cs typeface="Arial" panose="020B0604020202020204" pitchFamily="34" charset="0"/>
                <a:sym typeface="Roboto"/>
              </a:rPr>
              <a:t>);</a:t>
            </a:r>
          </a:p>
          <a:p>
            <a:pPr marL="285750" indent="-285750">
              <a:buClr>
                <a:srgbClr val="B9D6D5"/>
              </a:buClr>
              <a:buFont typeface="Wingdings" panose="05000000000000000000" pitchFamily="2" charset="2"/>
              <a:buChar char="l"/>
            </a:pPr>
            <a:endParaRPr lang="ru-RU" sz="1600" dirty="0">
              <a:solidFill>
                <a:schemeClr val="dk1"/>
              </a:solidFill>
              <a:latin typeface="Arial" panose="020B0604020202020204" pitchFamily="34" charset="0"/>
              <a:ea typeface="Roboto"/>
              <a:cs typeface="Arial" panose="020B0604020202020204" pitchFamily="34" charset="0"/>
              <a:sym typeface="Roboto"/>
            </a:endParaRPr>
          </a:p>
          <a:p>
            <a:pPr marL="285750" indent="-285750">
              <a:buClr>
                <a:srgbClr val="B9D6D5"/>
              </a:buClr>
              <a:buFont typeface="Wingdings" panose="05000000000000000000" pitchFamily="2" charset="2"/>
              <a:buChar char="l"/>
            </a:pPr>
            <a:r>
              <a:rPr lang="uk-UA" sz="1600" b="1" i="1" dirty="0">
                <a:solidFill>
                  <a:schemeClr val="dk1"/>
                </a:solidFill>
                <a:latin typeface="Arial" panose="020B0604020202020204" pitchFamily="34" charset="0"/>
                <a:ea typeface="Roboto"/>
                <a:cs typeface="Arial" panose="020B0604020202020204" pitchFamily="34" charset="0"/>
                <a:sym typeface="Roboto"/>
              </a:rPr>
              <a:t>повідомляти керівництво</a:t>
            </a:r>
            <a:r>
              <a:rPr lang="uk-UA" sz="1600" dirty="0">
                <a:solidFill>
                  <a:schemeClr val="dk1"/>
                </a:solidFill>
                <a:latin typeface="Arial" panose="020B0604020202020204" pitchFamily="34" charset="0"/>
                <a:ea typeface="Roboto"/>
                <a:cs typeface="Arial" panose="020B0604020202020204" pitchFamily="34" charset="0"/>
                <a:sym typeface="Roboto"/>
              </a:rPr>
              <a:t> закладу освіти про факти </a:t>
            </a:r>
            <a:r>
              <a:rPr lang="uk-UA" sz="1600" dirty="0" err="1">
                <a:solidFill>
                  <a:schemeClr val="dk1"/>
                </a:solidFill>
                <a:latin typeface="Arial" panose="020B0604020202020204" pitchFamily="34" charset="0"/>
                <a:ea typeface="Roboto"/>
                <a:cs typeface="Arial" panose="020B0604020202020204" pitchFamily="34" charset="0"/>
                <a:sym typeface="Roboto"/>
              </a:rPr>
              <a:t>булінгу</a:t>
            </a:r>
            <a:r>
              <a:rPr lang="uk-UA" sz="1600" dirty="0">
                <a:solidFill>
                  <a:schemeClr val="dk1"/>
                </a:solidFill>
                <a:latin typeface="Arial" panose="020B0604020202020204" pitchFamily="34" charset="0"/>
                <a:ea typeface="Roboto"/>
                <a:cs typeface="Arial" panose="020B0604020202020204" pitchFamily="34" charset="0"/>
                <a:sym typeface="Roboto"/>
              </a:rPr>
              <a:t> (цькування) стосовно здобувачів освіти, педагогічних, науково-педагогічних, наукових працівників, </a:t>
            </a:r>
            <a:r>
              <a:rPr lang="uk-UA" sz="1600" b="1" dirty="0">
                <a:solidFill>
                  <a:schemeClr val="dk1"/>
                </a:solidFill>
                <a:latin typeface="Arial" panose="020B0604020202020204" pitchFamily="34" charset="0"/>
                <a:ea typeface="Roboto"/>
                <a:cs typeface="Arial" panose="020B0604020202020204" pitchFamily="34" charset="0"/>
                <a:sym typeface="Roboto"/>
              </a:rPr>
              <a:t>інших осіб</a:t>
            </a:r>
            <a:r>
              <a:rPr lang="uk-UA" sz="1600" dirty="0">
                <a:solidFill>
                  <a:schemeClr val="dk1"/>
                </a:solidFill>
                <a:latin typeface="Arial" panose="020B0604020202020204" pitchFamily="34" charset="0"/>
                <a:ea typeface="Roboto"/>
                <a:cs typeface="Arial" panose="020B0604020202020204" pitchFamily="34" charset="0"/>
                <a:sym typeface="Roboto"/>
              </a:rPr>
              <a:t>, які залучаються до освітнього процесу, свідком яких вони були особисто або про які отримали достовірну інформацію від інших осіб.</a:t>
            </a:r>
            <a:endParaRPr sz="1600" b="1" dirty="0">
              <a:solidFill>
                <a:schemeClr val="dk1"/>
              </a:solidFill>
              <a:latin typeface="Arial" panose="020B0604020202020204" pitchFamily="34" charset="0"/>
              <a:ea typeface="Roboto"/>
              <a:cs typeface="Arial" panose="020B0604020202020204" pitchFamily="34" charset="0"/>
              <a:sym typeface="Roboto"/>
            </a:endParaRPr>
          </a:p>
        </p:txBody>
      </p:sp>
    </p:spTree>
  </p:cSld>
  <p:clrMapOvr>
    <a:masterClrMapping/>
  </p:clrMapOvr>
</p:sld>
</file>

<file path=ppt/theme/theme1.xml><?xml version="1.0" encoding="utf-8"?>
<a:theme xmlns:a="http://schemas.openxmlformats.org/drawingml/2006/main" name="Презентація1">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Презентація1.potx" id="{96D6AD7B-74D1-40D1-A768-61DEC996FD49}" vid="{E166343F-E5C6-42A2-AAFA-3AF86A185481}"/>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Презентація1</Template>
  <TotalTime>236</TotalTime>
  <Words>2934</Words>
  <Application>Microsoft Office PowerPoint</Application>
  <PresentationFormat>Широкий екран</PresentationFormat>
  <Paragraphs>241</Paragraphs>
  <Slides>36</Slides>
  <Notes>35</Notes>
  <HiddenSlides>0</HiddenSlides>
  <MMClips>0</MMClips>
  <ScaleCrop>false</ScaleCrop>
  <HeadingPairs>
    <vt:vector size="6" baseType="variant">
      <vt:variant>
        <vt:lpstr>Використані шрифти</vt:lpstr>
      </vt:variant>
      <vt:variant>
        <vt:i4>3</vt:i4>
      </vt:variant>
      <vt:variant>
        <vt:lpstr>Тема</vt:lpstr>
      </vt:variant>
      <vt:variant>
        <vt:i4>1</vt:i4>
      </vt:variant>
      <vt:variant>
        <vt:lpstr>Заголовки слайдів</vt:lpstr>
      </vt:variant>
      <vt:variant>
        <vt:i4>36</vt:i4>
      </vt:variant>
    </vt:vector>
  </HeadingPairs>
  <TitlesOfParts>
    <vt:vector size="40" baseType="lpstr">
      <vt:lpstr>Arial</vt:lpstr>
      <vt:lpstr>Wingdings</vt:lpstr>
      <vt:lpstr>Calibri</vt:lpstr>
      <vt:lpstr>Презентація1</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Систематичне залучення органів студентського самоврядування до забезпечення якості вищої освіти </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admin</dc:creator>
  <cp:lastModifiedBy>User</cp:lastModifiedBy>
  <cp:revision>14</cp:revision>
  <dcterms:created xsi:type="dcterms:W3CDTF">2023-03-14T16:01:29Z</dcterms:created>
  <dcterms:modified xsi:type="dcterms:W3CDTF">2023-06-20T17:26:53Z</dcterms:modified>
</cp:coreProperties>
</file>