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9" autoAdjust="0"/>
    <p:restoredTop sz="94660"/>
  </p:normalViewPr>
  <p:slideViewPr>
    <p:cSldViewPr snapToGrid="0">
      <p:cViewPr varScale="1">
        <p:scale>
          <a:sx n="92" d="100"/>
          <a:sy n="92" d="100"/>
        </p:scale>
        <p:origin x="6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03CCC-0EFB-4FF4-812A-7C727D959F17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7CDF5-2ABA-4E71-BBF2-653A6AEA50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08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7CDF5-2ABA-4E71-BBF2-653A6AEA50E8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969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34D97-D5BD-B748-0BFC-F214B9D30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11544CA-53CC-B6B6-1C7F-BD155476F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614EC7-1C78-DAB4-54F6-29A25049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3C5D8B-4817-B444-D943-A34531CA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D45F87-C8C1-46A1-733E-62F54692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54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0497A-EBCA-5ED0-8056-545D98A2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B1622A6-836B-B64A-66E8-A1A0A63FB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2ACDB8-7F00-3269-5045-83D2416D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495080-D0F4-F789-74A2-5CA3AE27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D8165C-99DB-247B-7751-FA7349D88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64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8F4B869-2FD3-C55C-292B-153949619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874D39-CFE5-141C-C1A5-166B7F80C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559CF3-DB42-4183-4DA7-AE482441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C724D3B-1E3B-5760-E25C-0D6E903D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F527E2-937C-933F-277F-B100C7A5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80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81508-BE93-670E-4CF3-66914FE46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7B3782-0BE7-764B-7BB9-3EC0B5F8B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45ADBA-A309-9405-DBF9-8D9C5790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2B1645-37D2-DA97-4363-45B35CDF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5636DCF-82BE-1A1A-EEA3-74459692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74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D72364-6D7D-28B8-AB1C-0B3A7850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4DFBD3-B645-0140-7C19-4D35C68A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3F5DC4-332C-14AC-8A48-3E628DBC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C73766B-B570-A2DE-ED58-1D7E669B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F69BF5-5F55-A007-3C0B-6E8F2879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36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25260-D7C0-F2A5-30C6-735F756D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323A47-0AE3-0924-6AB5-83178D2AA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F03C94-4B67-5803-9E95-6CAA3E32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474598-F1F5-DE31-D074-8024D6FA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4945095-E9BF-B83A-B158-19ED2280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449B23-CD3C-803E-B159-64CD8CC6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19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682FF-FB3C-2A28-4964-7F942563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3CAA59-852B-EE09-CEE3-AE988F3A9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E57BC5-3900-C75F-4E10-93D30ABCE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3D6CE84-5FE8-3273-5FDE-0C9544A66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EDB072-DCC0-2BF0-DC3C-189AD819A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41585ED-DE6C-053C-C3C4-2BE5FF07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C4E8BFC-A055-7997-1A3F-A33E7F60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E597C81-3281-D9AD-C367-9A6C07F4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36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F45BB-B479-42CF-FAA4-389D4A3A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1F71A23-BE86-D739-E7FF-8DB4F812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49CEABE-6F82-245B-68EC-676CD08F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47879EA-7376-B060-B62E-66F59839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711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CF9B238-8438-1246-ED79-A2CF668DF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65D717C-DC6C-5EF5-980C-25E4D128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3A9AB3A-7A35-F9B8-FC49-384F59F3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6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C521A-7D05-404A-919D-D4A08F7B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874D97-3D2E-F81C-3655-04C0C5C60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9A9CDEA-2B5E-39D2-1D30-7CA796FB5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C46C01-664F-2DFC-5008-10173216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E17F49-24E7-4294-D6CE-D93AF83C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D06199-D35E-4450-E610-6D1D71FB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15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A56DE-FD8F-1057-B035-B77717C0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18F910A-7F1E-BCAC-CA30-D9781FDCC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16EA996-38CC-F465-2303-F511B2556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85A564-1C57-E5B3-CE4C-BFF7C5EB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4583DC-09FB-73DB-FE81-13818107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07C49E-2001-4D90-527E-6820B97D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14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C92E9A2-79A1-7438-DB83-13D37854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08A82E-3106-8F86-801C-8C8BCF24D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980CD9-DF69-7B10-B97C-8BCD34556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E1099-2E6A-4704-85A0-CF20A0FDD129}" type="datetimeFigureOut">
              <a:rPr lang="uk-UA" smtClean="0"/>
              <a:t>06.04.2026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636CC6-38CE-E463-F910-22726A64E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E3F02C-E59C-3EC3-E112-CD35E7B60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9B6F-F04E-4F9E-86D5-9FFAE63902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8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C22194-D19E-5614-963B-ADCCEAE3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80" y="1051028"/>
            <a:ext cx="5477639" cy="22672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C4C8DE-A19E-8E59-D8FD-7C1DD514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661" y="3539707"/>
            <a:ext cx="482984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5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A3A28B-F82D-DC41-EDEB-4B048B32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34" y="0"/>
            <a:ext cx="6287377" cy="1829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7AE277-BDB0-169E-45FA-8086DA2162E1}"/>
              </a:ext>
            </a:extLst>
          </p:cNvPr>
          <p:cNvSpPr txBox="1"/>
          <p:nvPr/>
        </p:nvSpPr>
        <p:spPr>
          <a:xfrm>
            <a:off x="662234" y="1829055"/>
            <a:ext cx="99334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Ви щойно прочитали про чотири випадки того, як громадські організації відігравали вирішальну роль у формуванні майбутнього у своїх країнах. Зважаючи на попередню інформацію, виконайте подане нижче завдання та дайте відповіді на питання. </a:t>
            </a:r>
          </a:p>
          <a:p>
            <a:r>
              <a:rPr lang="uk-UA" dirty="0"/>
              <a:t>● Проаналізуйте функції, які громадські організації, згадані в попередніх прикладах, виконали під час відповідних подій у своїх країнах. </a:t>
            </a:r>
          </a:p>
          <a:p>
            <a:r>
              <a:rPr lang="uk-UA" dirty="0"/>
              <a:t>Спираючись на опис 10 функцій громадянського суспільства </a:t>
            </a:r>
            <a:r>
              <a:rPr lang="uk-UA" dirty="0" err="1"/>
              <a:t>Ларрі</a:t>
            </a:r>
            <a:r>
              <a:rPr lang="uk-UA" dirty="0"/>
              <a:t> </a:t>
            </a:r>
            <a:r>
              <a:rPr lang="uk-UA" dirty="0" err="1"/>
              <a:t>Даймонда</a:t>
            </a:r>
            <a:r>
              <a:rPr lang="uk-UA" dirty="0"/>
              <a:t>, визначте, які ще функції ці організації виконували. </a:t>
            </a:r>
          </a:p>
          <a:p>
            <a:r>
              <a:rPr lang="uk-UA" dirty="0"/>
              <a:t>● Які чинники, на вашу думку, сприяли успіху цих організацій? </a:t>
            </a:r>
          </a:p>
          <a:p>
            <a:r>
              <a:rPr lang="uk-UA" dirty="0"/>
              <a:t>● Що ви дізналися про громадянське суспільство із цих прикладів?</a:t>
            </a:r>
          </a:p>
        </p:txBody>
      </p:sp>
    </p:spTree>
    <p:extLst>
      <p:ext uri="{BB962C8B-B14F-4D97-AF65-F5344CB8AC3E}">
        <p14:creationId xmlns:p14="http://schemas.microsoft.com/office/powerpoint/2010/main" val="347093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E6F194-8252-0753-3102-B5FEEC93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52" y="0"/>
            <a:ext cx="4429743" cy="1409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24C955-338F-1DD9-63F6-0609132C1EAA}"/>
              </a:ext>
            </a:extLst>
          </p:cNvPr>
          <p:cNvSpPr txBox="1"/>
          <p:nvPr/>
        </p:nvSpPr>
        <p:spPr>
          <a:xfrm>
            <a:off x="303229" y="1409897"/>
            <a:ext cx="75870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Соціальний капітал є одним із найпоширеніших і важливих термінів сучасної демократії. Нема єдиного, загальноприйнятого визначення соціального капіталу. Деякі з варіантів визначень важливі для того, щоб окреслити сутність поняття, і будуть розглянуті в цьому розділі. Поняття соціального капіталу було введене в обіг французьким соціологом П’єром Бурдьє (1930- 2002 р.) у 1980 р. на позначення соціальних </a:t>
            </a:r>
            <a:r>
              <a:rPr lang="uk-UA" dirty="0" err="1"/>
              <a:t>зв’язків</a:t>
            </a:r>
            <a:r>
              <a:rPr lang="uk-UA" dirty="0"/>
              <a:t>, які можуть принести суспільству прибуток. Бурдьє стверджував, що види суспільної взаємодії, які покладалися на органи влади як на посередників, призводили до формування неповороткого бюрократичного апарату і високих державних зборів, які він назвав «</a:t>
            </a:r>
            <a:r>
              <a:rPr lang="uk-UA" dirty="0" err="1"/>
              <a:t>транзакційними</a:t>
            </a:r>
            <a:r>
              <a:rPr lang="uk-UA" dirty="0"/>
              <a:t> витратами». </a:t>
            </a:r>
          </a:p>
        </p:txBody>
      </p:sp>
      <p:pic>
        <p:nvPicPr>
          <p:cNvPr id="6146" name="Picture 2" descr="П'єр Бурдьє &quot;Політичне поле&quot; :: anthologyforthelazy">
            <a:extLst>
              <a:ext uri="{FF2B5EF4-FFF2-40B4-BE49-F238E27FC236}">
                <a16:creationId xmlns:a16="http://schemas.microsoft.com/office/drawing/2014/main" id="{D02808B2-E592-AEC7-0822-912A528A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18" y="597718"/>
            <a:ext cx="2809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D2FF08-8153-EA35-D595-FA3C114E3F1E}"/>
              </a:ext>
            </a:extLst>
          </p:cNvPr>
          <p:cNvSpPr txBox="1"/>
          <p:nvPr/>
        </p:nvSpPr>
        <p:spPr>
          <a:xfrm>
            <a:off x="172040" y="4272219"/>
            <a:ext cx="78218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Науковець стверджував, що, якщо уникати цих взаємодій з органами влади й спиратися на соціальний капітал, який становить собою зв’язки, що виникають в рамках групи та соціальних мереж (кола контактів) особи, </a:t>
            </a:r>
            <a:r>
              <a:rPr lang="uk-UA" dirty="0" err="1"/>
              <a:t>транзакційні</a:t>
            </a:r>
            <a:r>
              <a:rPr lang="uk-UA" dirty="0"/>
              <a:t> витрати можна буде зменшити, таким чином збільшуючи прибуток. Чим міцніші й тісніші зв’язки в групах, що прагнуть генерувати прибуток, тим міцніший соціальний капітал. </a:t>
            </a:r>
          </a:p>
        </p:txBody>
      </p:sp>
    </p:spTree>
    <p:extLst>
      <p:ext uri="{BB962C8B-B14F-4D97-AF65-F5344CB8AC3E}">
        <p14:creationId xmlns:p14="http://schemas.microsoft.com/office/powerpoint/2010/main" val="53526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улман, Джеймс — Википедия">
            <a:extLst>
              <a:ext uri="{FF2B5EF4-FFF2-40B4-BE49-F238E27FC236}">
                <a16:creationId xmlns:a16="http://schemas.microsoft.com/office/drawing/2014/main" id="{1C47409A-7F17-5427-BDE5-1D13C7BB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0" y="54864"/>
            <a:ext cx="2277849" cy="356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2C5646-B065-0680-9614-5E02B3948069}"/>
              </a:ext>
            </a:extLst>
          </p:cNvPr>
          <p:cNvSpPr txBox="1"/>
          <p:nvPr/>
        </p:nvSpPr>
        <p:spPr>
          <a:xfrm>
            <a:off x="3169763" y="100321"/>
            <a:ext cx="88494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Джеймс </a:t>
            </a:r>
            <a:r>
              <a:rPr lang="uk-UA" dirty="0" err="1"/>
              <a:t>Коулмен</a:t>
            </a:r>
            <a:r>
              <a:rPr lang="uk-UA" dirty="0"/>
              <a:t> (1926-1995 р.), американський учений-соціолог, який увів у вжиток сам термін «соціальний капітал», запропонував у 1988 р. нове й досить відмінне від Бурдьє тлумачення соціального капіталу в статті «Соціальний капітал у створенні людського капіталу»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3B9EF5-42ED-87FB-1C11-66ABB8BFD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511" y="1204179"/>
            <a:ext cx="4209401" cy="202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61B333-8760-59AC-D4CD-E73C42C5CC6D}"/>
              </a:ext>
            </a:extLst>
          </p:cNvPr>
          <p:cNvSpPr txBox="1"/>
          <p:nvPr/>
        </p:nvSpPr>
        <p:spPr>
          <a:xfrm>
            <a:off x="2874389" y="3145898"/>
            <a:ext cx="9144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думку Коулмена,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 є </a:t>
            </a:r>
            <a:r>
              <a:rPr lang="ru-RU" dirty="0" err="1"/>
              <a:t>прибутковим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активно </a:t>
            </a:r>
            <a:r>
              <a:rPr lang="ru-RU" dirty="0" err="1"/>
              <a:t>споживається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AA42B-B9D9-BE6A-5B58-F31632D8CD42}"/>
              </a:ext>
            </a:extLst>
          </p:cNvPr>
          <p:cNvSpPr txBox="1"/>
          <p:nvPr/>
        </p:nvSpPr>
        <p:spPr>
          <a:xfrm>
            <a:off x="1265548" y="3778229"/>
            <a:ext cx="105933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 err="1"/>
              <a:t>Коулмен</a:t>
            </a:r>
            <a:r>
              <a:rPr lang="uk-UA" dirty="0"/>
              <a:t> представив концепцію «кредитної розписки»: я зроблю послугу вам, якщо ви зробите послугу мені (тобто робити щось корисне для когось із переконанням, що в якийсь момент вам віддячать). Що сильнішим є почуття зобов’язання всередині групи, то </a:t>
            </a:r>
            <a:r>
              <a:rPr lang="uk-UA" dirty="0" err="1"/>
              <a:t>згуртованіша</a:t>
            </a:r>
            <a:r>
              <a:rPr lang="uk-UA" dirty="0"/>
              <a:t> група й вища якість соціального капіталу. Люди не хочуть покинути групу, тому що вони «заборгували» комусь або хтось заборгував їм. Що більші їхні зобов’язання, то міцніший зв’язок всередині системи. </a:t>
            </a:r>
          </a:p>
        </p:txBody>
      </p:sp>
    </p:spTree>
    <p:extLst>
      <p:ext uri="{BB962C8B-B14F-4D97-AF65-F5344CB8AC3E}">
        <p14:creationId xmlns:p14="http://schemas.microsoft.com/office/powerpoint/2010/main" val="1040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bert D. Putnam | Biography, Books, &amp; Facts | Britannica">
            <a:extLst>
              <a:ext uri="{FF2B5EF4-FFF2-40B4-BE49-F238E27FC236}">
                <a16:creationId xmlns:a16="http://schemas.microsoft.com/office/drawing/2014/main" id="{7CFA56D6-E2C5-6AE9-76AB-4DE92E11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9" y="362932"/>
            <a:ext cx="3457186" cy="49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65212A-A541-E572-505D-E4E31A61ADF5}"/>
              </a:ext>
            </a:extLst>
          </p:cNvPr>
          <p:cNvSpPr txBox="1"/>
          <p:nvPr/>
        </p:nvSpPr>
        <p:spPr>
          <a:xfrm>
            <a:off x="3829640" y="254771"/>
            <a:ext cx="7944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учений, Роберт </a:t>
            </a:r>
            <a:r>
              <a:rPr lang="ru-RU" dirty="0" err="1"/>
              <a:t>Патнем</a:t>
            </a:r>
            <a:r>
              <a:rPr lang="ru-RU" dirty="0"/>
              <a:t> (нар. 1941 р.), </a:t>
            </a:r>
            <a:r>
              <a:rPr lang="ru-RU" dirty="0" err="1"/>
              <a:t>запровадив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, й </a:t>
            </a:r>
            <a:r>
              <a:rPr lang="ru-RU" dirty="0" err="1"/>
              <a:t>відмінне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, </a:t>
            </a:r>
            <a:r>
              <a:rPr lang="ru-RU" dirty="0" err="1"/>
              <a:t>поняття</a:t>
            </a:r>
            <a:r>
              <a:rPr lang="ru-RU" dirty="0"/>
              <a:t> про структуру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: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868C46-D4F7-96EB-82C7-EF9172EAC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290" y="901102"/>
            <a:ext cx="5258534" cy="2152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619136-6D22-06BA-D388-94E778842C7B}"/>
              </a:ext>
            </a:extLst>
          </p:cNvPr>
          <p:cNvSpPr txBox="1"/>
          <p:nvPr/>
        </p:nvSpPr>
        <p:spPr>
          <a:xfrm>
            <a:off x="3971042" y="3429000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Патнем</a:t>
            </a:r>
            <a:r>
              <a:rPr lang="ru-RU" dirty="0"/>
              <a:t> </a:t>
            </a:r>
            <a:r>
              <a:rPr lang="ru-RU" dirty="0" err="1"/>
              <a:t>пояснює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капітал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не просто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соціальним</a:t>
            </a:r>
            <a:r>
              <a:rPr lang="ru-RU" dirty="0"/>
              <a:t> мережам, </a:t>
            </a:r>
            <a:r>
              <a:rPr lang="ru-RU" dirty="0" err="1"/>
              <a:t>але</a:t>
            </a:r>
            <a:r>
              <a:rPr lang="ru-RU" dirty="0"/>
              <a:t> й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етичних</a:t>
            </a:r>
            <a:r>
              <a:rPr lang="ru-RU" dirty="0"/>
              <a:t> норм </a:t>
            </a:r>
            <a:r>
              <a:rPr lang="ru-RU" dirty="0" err="1"/>
              <a:t>взаємної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громадянами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739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ренсіс Фукуяма про українську демократію і помилкові очікування">
            <a:extLst>
              <a:ext uri="{FF2B5EF4-FFF2-40B4-BE49-F238E27FC236}">
                <a16:creationId xmlns:a16="http://schemas.microsoft.com/office/drawing/2014/main" id="{F4B15113-F1BB-82E8-76E5-52896E41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60" y="14925"/>
            <a:ext cx="5348625" cy="30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030654-00CD-21FC-ECFD-BB9EE955075B}"/>
              </a:ext>
            </a:extLst>
          </p:cNvPr>
          <p:cNvSpPr txBox="1"/>
          <p:nvPr/>
        </p:nvSpPr>
        <p:spPr>
          <a:xfrm>
            <a:off x="163864" y="174213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Розглядаючи поняття соціального капіталу, Френсіс </a:t>
            </a:r>
            <a:r>
              <a:rPr lang="uk-UA" dirty="0" err="1"/>
              <a:t>Фукуяма</a:t>
            </a:r>
            <a:r>
              <a:rPr lang="uk-UA" dirty="0"/>
              <a:t> підкреслює важливість існування загальних норм і правил у межах групи, оскільки вони дають змогу цим групам існувати й діяти. Він пояснює: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5AA828-6C03-9913-AC41-AC130E12D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73" y="1533830"/>
            <a:ext cx="5372850" cy="1076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2F550F-3723-1B0E-5140-4D9708780E49}"/>
              </a:ext>
            </a:extLst>
          </p:cNvPr>
          <p:cNvSpPr txBox="1"/>
          <p:nvPr/>
        </p:nvSpPr>
        <p:spPr>
          <a:xfrm>
            <a:off x="163864" y="2769593"/>
            <a:ext cx="6094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За його концепцією, саме норми створюють соціальний капітал і забезпечують, щоб члени групи довіряли один одному та виконували свої зобов’язання. Тому, як </a:t>
            </a:r>
            <a:r>
              <a:rPr lang="uk-UA" dirty="0" err="1"/>
              <a:t>Патнем</a:t>
            </a:r>
            <a:r>
              <a:rPr lang="uk-UA" dirty="0"/>
              <a:t>, так і </a:t>
            </a:r>
            <a:r>
              <a:rPr lang="uk-UA" dirty="0" err="1"/>
              <a:t>Фукуяма</a:t>
            </a:r>
            <a:r>
              <a:rPr lang="uk-UA" dirty="0"/>
              <a:t> вважають, що, коли людина проводить вільний час із друзями, родичами або колегами й бере участь у громадських організаціях, це служить меті створення, збільшення та зміцнення соціального капіталу.</a:t>
            </a:r>
          </a:p>
        </p:txBody>
      </p:sp>
    </p:spTree>
    <p:extLst>
      <p:ext uri="{BB962C8B-B14F-4D97-AF65-F5344CB8AC3E}">
        <p14:creationId xmlns:p14="http://schemas.microsoft.com/office/powerpoint/2010/main" val="1727699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EFC325-1C66-10D2-130A-50E15DDD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393" y="65988"/>
            <a:ext cx="3810532" cy="447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8A0D8D-5CB0-FA28-1F6E-36EB3EDE292F}"/>
              </a:ext>
            </a:extLst>
          </p:cNvPr>
          <p:cNvSpPr txBox="1"/>
          <p:nvPr/>
        </p:nvSpPr>
        <p:spPr>
          <a:xfrm>
            <a:off x="172040" y="694264"/>
            <a:ext cx="117151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книзі «Творення демократії. Традиції громадянської активності в сучасній Італії» Роберт </a:t>
            </a:r>
            <a:r>
              <a:rPr lang="uk-UA" dirty="0" err="1"/>
              <a:t>Патнем</a:t>
            </a:r>
            <a:r>
              <a:rPr lang="uk-UA" dirty="0"/>
              <a:t> обговорює один із найважливіших демократичних інститутів в Італії – розвиток місцевого самоврядування та відносини між органами місцевого самоврядування й активною громадськістю. </a:t>
            </a:r>
            <a:r>
              <a:rPr lang="uk-UA" dirty="0" err="1"/>
              <a:t>Патнем</a:t>
            </a:r>
            <a:r>
              <a:rPr lang="uk-UA" dirty="0"/>
              <a:t> вимірював ступінь громадянської активності консолідацією громадян в об’єднання, участю у виборах і залученням до самоврядування. Щоб дослідити й проаналізувати структури самоврядування в Італії, </a:t>
            </a:r>
            <a:r>
              <a:rPr lang="uk-UA" dirty="0" err="1"/>
              <a:t>Патнем</a:t>
            </a:r>
            <a:r>
              <a:rPr lang="uk-UA" dirty="0"/>
              <a:t> вивчав соціальну, політичну та культурну ситуацію в країні протягом 1860-1980-х р. та ознайомлювався з історичною, політичною й культурною спадщиною різних регіонів, намагаючись пояснити результати власних досліджень. Він виявив, що різні регіони мають принципово різний історичний досвід, зокрема традиції республіканського устрою, існування міст-держав і самоврядування в північній Італії, з одного боку, і досвід південної Італії, з іншого боку, яка була королівством і папською резиденцією, що значною мірою сприяє формуванню відмінностей у політичному, економічному, соціальному та культурному розвитку країни. Він дійшов висновку, що з однаковою нормативно-правовою базою та рівними стандартами (принаймні на законодавчому рівні) по всій країні, лише Північ змогла створити успішне місцеве самоврядування й запровадити ефективні його органи. У свою чергу, він виявив, що жителі </a:t>
            </a:r>
            <a:r>
              <a:rPr lang="uk-UA" dirty="0" err="1"/>
              <a:t>Півночі</a:t>
            </a:r>
            <a:r>
              <a:rPr lang="uk-UA" dirty="0"/>
              <a:t> також були активнішими й змогли використати передану їм владу на свою користь. У південному регіоні, який характеризувався більш централізованим, ієрархічним контролем, делегування повноважень на місцевий рівень ще більше погіршувало якість управління на Півдні, де населення було традиційно пасивним.</a:t>
            </a:r>
          </a:p>
        </p:txBody>
      </p:sp>
    </p:spTree>
    <p:extLst>
      <p:ext uri="{BB962C8B-B14F-4D97-AF65-F5344CB8AC3E}">
        <p14:creationId xmlns:p14="http://schemas.microsoft.com/office/powerpoint/2010/main" val="252139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55CD3D-2861-6B9D-9E98-28E2F44603F8}"/>
              </a:ext>
            </a:extLst>
          </p:cNvPr>
          <p:cNvSpPr txBox="1"/>
          <p:nvPr/>
        </p:nvSpPr>
        <p:spPr>
          <a:xfrm>
            <a:off x="209746" y="0"/>
            <a:ext cx="119822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Дослідивши приклади з історії та сьогодення, </a:t>
            </a:r>
            <a:r>
              <a:rPr lang="uk-UA" dirty="0" err="1"/>
              <a:t>Патнем</a:t>
            </a:r>
            <a:r>
              <a:rPr lang="uk-UA" dirty="0"/>
              <a:t> дійшов висновку, що брак соціального капіталу й відсутність взаємної довіри між членами суспільства, які протягом століть відрізняли південні регіони Італії від північних, сприяли слабкому розвитку інститутів громадянського суспільства й переросли в основну перешкоду для створення ефективних органів самоврядування та розвитку. Він писав: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8DE978-3AF4-D98F-D4A7-1FC8E573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719" y="846340"/>
            <a:ext cx="5287113" cy="8478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81A6A6-E82C-FA97-6AC9-86EA77657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719" y="1694183"/>
            <a:ext cx="5287113" cy="12384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49A472-22C0-41E3-A672-D253DFB1453B}"/>
              </a:ext>
            </a:extLst>
          </p:cNvPr>
          <p:cNvSpPr txBox="1"/>
          <p:nvPr/>
        </p:nvSpPr>
        <p:spPr>
          <a:xfrm>
            <a:off x="98073" y="1940358"/>
            <a:ext cx="49286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сільських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у 1880-1920 р., представлений </a:t>
            </a:r>
            <a:r>
              <a:rPr lang="ru-RU" dirty="0" err="1"/>
              <a:t>нижче</a:t>
            </a:r>
            <a:r>
              <a:rPr lang="ru-RU" dirty="0"/>
              <a:t>, </a:t>
            </a:r>
            <a:r>
              <a:rPr lang="ru-RU" dirty="0" err="1"/>
              <a:t>наочно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руйнівний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недовіри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членами </a:t>
            </a:r>
            <a:r>
              <a:rPr lang="ru-RU" dirty="0" err="1"/>
              <a:t>суспільства</a:t>
            </a:r>
            <a:r>
              <a:rPr lang="ru-RU" dirty="0"/>
              <a:t> на </a:t>
            </a:r>
            <a:r>
              <a:rPr lang="ru-RU" dirty="0" err="1"/>
              <a:t>співпрацю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ними:</a:t>
            </a:r>
            <a:endParaRPr lang="uk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4D9626-087F-E4A4-DF66-45A749594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3" y="3072788"/>
            <a:ext cx="5334744" cy="17052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7BCF73-20B0-6E91-885B-0027F4FD13FD}"/>
              </a:ext>
            </a:extLst>
          </p:cNvPr>
          <p:cNvSpPr txBox="1"/>
          <p:nvPr/>
        </p:nvSpPr>
        <p:spPr>
          <a:xfrm>
            <a:off x="5798270" y="3311693"/>
            <a:ext cx="6393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споконвічна</a:t>
            </a:r>
            <a:r>
              <a:rPr lang="ru-RU" dirty="0"/>
              <a:t> </a:t>
            </a:r>
            <a:r>
              <a:rPr lang="ru-RU" dirty="0" err="1"/>
              <a:t>недовіра</a:t>
            </a:r>
            <a:r>
              <a:rPr lang="ru-RU" dirty="0"/>
              <a:t> </a:t>
            </a:r>
            <a:r>
              <a:rPr lang="ru-RU" dirty="0" err="1"/>
              <a:t>відображена</a:t>
            </a:r>
            <a:r>
              <a:rPr lang="ru-RU" dirty="0"/>
              <a:t> в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приказках</a:t>
            </a:r>
            <a:r>
              <a:rPr lang="ru-RU" dirty="0"/>
              <a:t>: </a:t>
            </a:r>
            <a:endParaRPr lang="uk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86FE4F-C80F-90F4-FDAF-CEF15D58A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194" y="3681025"/>
            <a:ext cx="5449060" cy="11907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266C5D-280F-811C-7BD9-127833A86FE3}"/>
              </a:ext>
            </a:extLst>
          </p:cNvPr>
          <p:cNvSpPr txBox="1"/>
          <p:nvPr/>
        </p:nvSpPr>
        <p:spPr>
          <a:xfrm>
            <a:off x="98073" y="4840651"/>
            <a:ext cx="6122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І навпаки, історичний досвід північної Італії радикально інший, як показує опис нижче: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C9682F-6AE5-7139-2B6F-20F5428DD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119" y="5252051"/>
            <a:ext cx="5363323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4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FD7696-2EDA-1EC8-B03D-227596E1A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540" y="16497"/>
            <a:ext cx="4944165" cy="3905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158D01-A49F-A0ED-DE91-64511DC33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" y="1236636"/>
            <a:ext cx="6039693" cy="35628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2E8DE2-CD36-B57E-5488-531D55150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649" y="774665"/>
            <a:ext cx="5639587" cy="28388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0EB4C9-33E5-6922-8A18-9B8023A7B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227" y="3788968"/>
            <a:ext cx="5582429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65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Великий скептик">
            <a:extLst>
              <a:ext uri="{FF2B5EF4-FFF2-40B4-BE49-F238E27FC236}">
                <a16:creationId xmlns:a16="http://schemas.microsoft.com/office/drawing/2014/main" id="{44897DEE-4BD9-667F-42DD-D4DAC639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5" y="818758"/>
            <a:ext cx="3340476" cy="19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CDB875-7D23-9210-BA4F-CE41648B1629}"/>
              </a:ext>
            </a:extLst>
          </p:cNvPr>
          <p:cNvSpPr txBox="1"/>
          <p:nvPr/>
        </p:nvSpPr>
        <p:spPr>
          <a:xfrm>
            <a:off x="4234991" y="99602"/>
            <a:ext cx="76899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Наведений нижче приклад сільської громади, описаний шотландським філософом Девідом </a:t>
            </a:r>
            <a:r>
              <a:rPr lang="uk-UA" dirty="0" err="1"/>
              <a:t>Ґ’юмом</a:t>
            </a:r>
            <a:r>
              <a:rPr lang="uk-UA" dirty="0"/>
              <a:t> (1711-1776 р.), є чудовим прикладом зв’язку між довірою й прагненням досягти зростання соціального капіталу. Там, де немає довіри, складно отримати матеріальну вигоду. Приклад нижче чітко показує, наскільки раціональною й вигідною для людей є взаємна довіра незалежно від того, подобаються вони одне одному чи ні.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BA1BEB-7966-38B0-C075-B08140DA0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944" y="1799239"/>
            <a:ext cx="5249008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39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86DA94-2A3D-89AC-E6D4-5E227635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65" b="8870"/>
          <a:stretch>
            <a:fillRect/>
          </a:stretch>
        </p:blipFill>
        <p:spPr>
          <a:xfrm>
            <a:off x="3678025" y="0"/>
            <a:ext cx="4835950" cy="1138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CB064B-4246-B111-FEAB-506D39A1EFD0}"/>
              </a:ext>
            </a:extLst>
          </p:cNvPr>
          <p:cNvSpPr txBox="1"/>
          <p:nvPr/>
        </p:nvSpPr>
        <p:spPr>
          <a:xfrm>
            <a:off x="77772" y="1072773"/>
            <a:ext cx="118942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Якщо ступінь єдності між членами суспільства високий, це приносить користь як окремим особам, так і суспільству взагалі. Роберт </a:t>
            </a:r>
            <a:r>
              <a:rPr lang="uk-UA" dirty="0" err="1"/>
              <a:t>Коулмен</a:t>
            </a:r>
            <a:r>
              <a:rPr lang="uk-UA" dirty="0"/>
              <a:t> пояснює, що люди отримують вигоди від відносин, які вони утворюють завдяки об’єднанням, шляхом обміну послугами. Френсіс </a:t>
            </a:r>
            <a:r>
              <a:rPr lang="uk-UA" dirty="0" err="1"/>
              <a:t>Фукуяма</a:t>
            </a:r>
            <a:r>
              <a:rPr lang="uk-UA" dirty="0"/>
              <a:t> наголошує на тому, що соціальний капітал створює певні норми й гарантує, що члени групи довіряють одне одному й виконують свої зобов’язання, що приносить користь організації на багатьох рівнях. Поряд із цим, Роберт </a:t>
            </a:r>
            <a:r>
              <a:rPr lang="uk-UA" dirty="0" err="1"/>
              <a:t>Патнем</a:t>
            </a:r>
            <a:r>
              <a:rPr lang="uk-UA" dirty="0"/>
              <a:t> визначає, що представницькі уряди діяли ефективніше в регіонах Італії, де існував вищий рівень громадянської участі. Таким чином, науковці сходяться в тому, що участь у громадянському суспільстві корисна, і визнають, що вона може набувати багатьох форм. На думку </a:t>
            </a:r>
            <a:r>
              <a:rPr lang="uk-UA" dirty="0" err="1"/>
              <a:t>Фукуями</a:t>
            </a:r>
            <a:r>
              <a:rPr lang="uk-UA" dirty="0"/>
              <a:t> та </a:t>
            </a:r>
            <a:r>
              <a:rPr lang="uk-UA" dirty="0" err="1"/>
              <a:t>Патнема</a:t>
            </a:r>
            <a:r>
              <a:rPr lang="uk-UA" dirty="0"/>
              <a:t>, участь у гуртках хорового співу або футбольних клубах є такою ж цінною, як участь у торговельних спілках чи політичних партіях. </a:t>
            </a:r>
            <a:r>
              <a:rPr lang="uk-UA" dirty="0" err="1"/>
              <a:t>Патнем</a:t>
            </a:r>
            <a:r>
              <a:rPr lang="uk-UA" dirty="0"/>
              <a:t> і </a:t>
            </a:r>
            <a:r>
              <a:rPr lang="uk-UA" dirty="0" err="1"/>
              <a:t>Ларрі</a:t>
            </a:r>
            <a:r>
              <a:rPr lang="uk-UA" dirty="0"/>
              <a:t> </a:t>
            </a:r>
            <a:r>
              <a:rPr lang="uk-UA" dirty="0" err="1"/>
              <a:t>Даймонд</a:t>
            </a:r>
            <a:r>
              <a:rPr lang="uk-UA" dirty="0"/>
              <a:t> також уважають, що організації громадянського суспільства виконують важливу функцію з підтримки демократії. На думку багатьох інших соціологів, об’єднання дають можливість розвивати мережі, норми та суспільну довіру, які сприяють координації та співпраці між членами суспільства й посилюють взаємну вигоду. Як ви можете застосувати ці ідеї у власному житті та для українського суспільства?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54F092-0D0D-1B81-C6FC-A1819A5B2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2867"/>
            <a:ext cx="5725324" cy="10288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BF26AE-5DEB-561B-F92E-9A530DA1A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908" y="4398822"/>
            <a:ext cx="5506218" cy="5715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8FE41B-6302-F4D1-7FF5-9C1300A11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908" y="4970402"/>
            <a:ext cx="5506218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CFECA1-C7D7-5D1C-9BAF-46469C4C9196}"/>
              </a:ext>
            </a:extLst>
          </p:cNvPr>
          <p:cNvSpPr txBox="1"/>
          <p:nvPr/>
        </p:nvSpPr>
        <p:spPr>
          <a:xfrm>
            <a:off x="209746" y="157627"/>
            <a:ext cx="647385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Наприкінці 1980-х р. комуністичні країни потонули в широкомасштабних громадських заворушеннях. Зміни в самій радянській системі в поєднанні з громадянською активністю в комуністичних країнах підточували могутність комуністичного табору і разом з іншими чинниками врешті-решт поклали край його існуванню. Збурення й протести в регіоні закінчилися розпадом комуністичного табору в 1990 р. та виникненням незалежних держав. Такі події, як «Оксамитова революція» – ненасильницька передача влади в тодішній Чехословаччині, що відбувалася із 17 листопада по 29 грудня 1989 р., – відкрили новий розділ історії світу і відіграли вирішальну роль у політичних, економічних, соціальних і культурних перетвореннях, а також сприяли кращому розумінню ролі громадянського суспільства та його важливості. Кожна країна колишнього комуністичного табору, яка брала участь у руйнуванні системи, є цікавим прикладом для вивчення результатів громадянської активності й функцій громадянського суспільства, але ми розглянемо лише декілька з цих країн − Польщу, Чехословаччину/Чехію, Румунію та Україну.</a:t>
            </a:r>
          </a:p>
        </p:txBody>
      </p:sp>
      <p:pic>
        <p:nvPicPr>
          <p:cNvPr id="1026" name="Picture 2" descr="30 років тому Оксамитова революція принесла чехам і словакам свободу і  змінила карту Європи">
            <a:extLst>
              <a:ext uri="{FF2B5EF4-FFF2-40B4-BE49-F238E27FC236}">
                <a16:creationId xmlns:a16="http://schemas.microsoft.com/office/drawing/2014/main" id="{89D83407-2593-46B7-748F-6773BC2D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03" y="0"/>
            <a:ext cx="5348625" cy="30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ксамитова (Р)еволюція у Чехословаччині | Історична правда">
            <a:extLst>
              <a:ext uri="{FF2B5EF4-FFF2-40B4-BE49-F238E27FC236}">
                <a16:creationId xmlns:a16="http://schemas.microsoft.com/office/drawing/2014/main" id="{B49A9E42-909B-D741-A3CD-BE424DA3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63" y="3091650"/>
            <a:ext cx="4805510" cy="319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4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0188ED-B915-5B24-9DF2-52AA8BACF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935" y="-11784"/>
            <a:ext cx="4839375" cy="390580"/>
          </a:xfrm>
          <a:prstGeom prst="rect">
            <a:avLst/>
          </a:prstGeom>
        </p:spPr>
      </p:pic>
      <p:pic>
        <p:nvPicPr>
          <p:cNvPr id="2050" name="Picture 2" descr="42 роки тому в Польщі засновано профспілку «Солідарність»">
            <a:extLst>
              <a:ext uri="{FF2B5EF4-FFF2-40B4-BE49-F238E27FC236}">
                <a16:creationId xmlns:a16="http://schemas.microsoft.com/office/drawing/2014/main" id="{9E47A5BF-A9BA-CB85-3A9B-A57BF579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743"/>
            <a:ext cx="7046935" cy="300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льська «Солідарність»: 40 років початку кінця комунізму в Європі">
            <a:extLst>
              <a:ext uri="{FF2B5EF4-FFF2-40B4-BE49-F238E27FC236}">
                <a16:creationId xmlns:a16="http://schemas.microsoft.com/office/drawing/2014/main" id="{8FA65898-4F9F-1C9E-6A93-574EE382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38" y="421162"/>
            <a:ext cx="6000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7BF0B6A-061D-FD51-D455-184DF488A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0" y="2667786"/>
            <a:ext cx="2830335" cy="419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0EF2E6-BD40-3476-FE89-78FC01A50B3B}"/>
              </a:ext>
            </a:extLst>
          </p:cNvPr>
          <p:cNvSpPr txBox="1"/>
          <p:nvPr/>
        </p:nvSpPr>
        <p:spPr>
          <a:xfrm>
            <a:off x="895947" y="4103109"/>
            <a:ext cx="61509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Обрання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Павла II, поляка за </a:t>
            </a:r>
            <a:r>
              <a:rPr lang="ru-RU" dirty="0" err="1"/>
              <a:t>походженням</a:t>
            </a:r>
            <a:r>
              <a:rPr lang="ru-RU" dirty="0"/>
              <a:t>, </a:t>
            </a:r>
            <a:r>
              <a:rPr lang="ru-RU" dirty="0" err="1"/>
              <a:t>очільником</a:t>
            </a:r>
            <a:r>
              <a:rPr lang="ru-RU" dirty="0"/>
              <a:t> </a:t>
            </a:r>
            <a:r>
              <a:rPr lang="ru-RU" dirty="0" err="1"/>
              <a:t>Римо-католицької</a:t>
            </a:r>
            <a:r>
              <a:rPr lang="ru-RU" dirty="0"/>
              <a:t> церкви дало </a:t>
            </a:r>
            <a:r>
              <a:rPr lang="ru-RU" dirty="0" err="1"/>
              <a:t>новий</a:t>
            </a:r>
            <a:r>
              <a:rPr lang="ru-RU" dirty="0"/>
              <a:t> стимул і </a:t>
            </a:r>
            <a:r>
              <a:rPr lang="ru-RU" dirty="0" err="1"/>
              <a:t>наснагу</a:t>
            </a:r>
            <a:r>
              <a:rPr lang="ru-RU" dirty="0"/>
              <a:t> </a:t>
            </a:r>
            <a:r>
              <a:rPr lang="ru-RU" dirty="0" err="1"/>
              <a:t>дисидентському</a:t>
            </a:r>
            <a:r>
              <a:rPr lang="ru-RU" dirty="0"/>
              <a:t> руху,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сформувався</a:t>
            </a:r>
            <a:r>
              <a:rPr lang="ru-RU" dirty="0"/>
              <a:t> в </a:t>
            </a:r>
            <a:r>
              <a:rPr lang="ru-RU" dirty="0" err="1"/>
              <a:t>Польщі</a:t>
            </a:r>
            <a:r>
              <a:rPr lang="ru-RU" dirty="0"/>
              <a:t> у 1970-х р. </a:t>
            </a:r>
            <a:r>
              <a:rPr lang="ru-RU" dirty="0" err="1"/>
              <a:t>Іван</a:t>
            </a:r>
            <a:r>
              <a:rPr lang="ru-RU" dirty="0"/>
              <a:t> Павло II </a:t>
            </a:r>
            <a:r>
              <a:rPr lang="ru-RU" dirty="0" err="1"/>
              <a:t>користувався</a:t>
            </a:r>
            <a:r>
              <a:rPr lang="ru-RU" dirty="0"/>
              <a:t> </a:t>
            </a:r>
            <a:r>
              <a:rPr lang="ru-RU" dirty="0" err="1"/>
              <a:t>шаленою</a:t>
            </a:r>
            <a:r>
              <a:rPr lang="ru-RU" dirty="0"/>
              <a:t> </a:t>
            </a:r>
            <a:r>
              <a:rPr lang="ru-RU" dirty="0" err="1"/>
              <a:t>популярністю</a:t>
            </a:r>
            <a:r>
              <a:rPr lang="ru-RU" dirty="0"/>
              <a:t> й </a:t>
            </a:r>
            <a:r>
              <a:rPr lang="ru-RU" dirty="0" err="1"/>
              <a:t>повагою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Польщі</a:t>
            </a:r>
            <a:r>
              <a:rPr lang="ru-RU" dirty="0"/>
              <a:t>, а й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католиків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537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87B7A1-7D5D-B469-189B-CBABF520974C}"/>
              </a:ext>
            </a:extLst>
          </p:cNvPr>
          <p:cNvSpPr txBox="1"/>
          <p:nvPr/>
        </p:nvSpPr>
        <p:spPr>
          <a:xfrm>
            <a:off x="247454" y="139493"/>
            <a:ext cx="115926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2 червня 1979 р., під час першого офіційного візиту до Польщі, Папа Іван Павло </a:t>
            </a:r>
            <a:r>
              <a:rPr lang="en-US" dirty="0"/>
              <a:t>II </a:t>
            </a:r>
            <a:r>
              <a:rPr lang="uk-UA" dirty="0"/>
              <a:t>заохотив тисячі людей, які відвідали його месу у Варшаві, захищати свободи й релігійні традиції. Представлення Польщі як великого захисника католицизму й християнства загалом й країни з важливою духовною місією, безумовно, сприймалося як загроза системі. Історична промова Івана Павла </a:t>
            </a:r>
            <a:r>
              <a:rPr lang="en-US" dirty="0"/>
              <a:t>II </a:t>
            </a:r>
            <a:r>
              <a:rPr lang="uk-UA" dirty="0"/>
              <a:t>на Площі Перемоги у Варшаві та його дев’ятиденний візит до Польщі вважається духовною основою революції, невдовзі після якої відбулася комплексна політична й соціальна трансформація. Його промова стала символом початку боротьби польського народу за свободу.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9372EA-6205-575D-EF13-8AF597B2BCD3}"/>
              </a:ext>
            </a:extLst>
          </p:cNvPr>
          <p:cNvSpPr txBox="1"/>
          <p:nvPr/>
        </p:nvSpPr>
        <p:spPr>
          <a:xfrm>
            <a:off x="172040" y="1775417"/>
            <a:ext cx="12019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розпал економічної кризи, що почалася в Польщі в 1980 р., працівники суднобудівного заводу в </a:t>
            </a:r>
            <a:r>
              <a:rPr lang="uk-UA" dirty="0" err="1"/>
              <a:t>Гданьську</a:t>
            </a:r>
            <a:r>
              <a:rPr lang="uk-UA" dirty="0"/>
              <a:t>, очолювані електриком Лехом Валенсою, на початку весни розпочали страйк. Робітники вимагали підвищення зарплат і поновлення на роботі працівників, які були несправедливо звільнені. У міру того, як поширювалася інформація про страйк, до нього долучалися працівники з майже 200 заводів. Побоюючись, що страйк стане загальнонаціональним, комуністичний уряд був змушений піти на поступки й задовольнити вимоги протестувальників у рамках Гданської угоди, що припинила страйк. Її підписав Лех Валенса ручкою, на якій було масивне зображення Папи Івана Павла </a:t>
            </a:r>
            <a:r>
              <a:rPr lang="en-US" dirty="0"/>
              <a:t>II. </a:t>
            </a:r>
            <a:r>
              <a:rPr lang="uk-UA" dirty="0"/>
              <a:t>Невдовзі в умовах комуністичної системи була створена перша незалежна профспілка, названа «Солідарність», на чолі з Лехом Валенсою, цей рух також називали «величезним деревом, посадженим пробудженою свідомістю».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39DEC-878D-580C-2AC0-D7603ADE5EAE}"/>
              </a:ext>
            </a:extLst>
          </p:cNvPr>
          <p:cNvSpPr txBox="1"/>
          <p:nvPr/>
        </p:nvSpPr>
        <p:spPr>
          <a:xfrm>
            <a:off x="337007" y="4314102"/>
            <a:ext cx="116067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Приблизно за два роки чисельність учасників «Солідарності» досягла 10 мільйонів. Це була безпрецедентна подія, оскільки майже чверть населення Польщі добровільно вступила до першої незалежної організації, створеної в країні. </a:t>
            </a:r>
          </a:p>
        </p:txBody>
      </p:sp>
    </p:spTree>
    <p:extLst>
      <p:ext uri="{BB962C8B-B14F-4D97-AF65-F5344CB8AC3E}">
        <p14:creationId xmlns:p14="http://schemas.microsoft.com/office/powerpoint/2010/main" val="67987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н Рулевський — Вікіпедія">
            <a:extLst>
              <a:ext uri="{FF2B5EF4-FFF2-40B4-BE49-F238E27FC236}">
                <a16:creationId xmlns:a16="http://schemas.microsoft.com/office/drawing/2014/main" id="{EB8ACD66-F5D3-4D45-0355-C7823D6F2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0" y="641023"/>
            <a:ext cx="2593929" cy="37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B8039-4CFA-ACB0-4C01-FABF60972F1A}"/>
              </a:ext>
            </a:extLst>
          </p:cNvPr>
          <p:cNvSpPr txBox="1"/>
          <p:nvPr/>
        </p:nvSpPr>
        <p:spPr>
          <a:xfrm>
            <a:off x="2892456" y="202135"/>
            <a:ext cx="91416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Ян </a:t>
            </a:r>
            <a:r>
              <a:rPr lang="uk-UA" dirty="0" err="1"/>
              <a:t>Рулевський</a:t>
            </a:r>
            <a:r>
              <a:rPr lang="uk-UA" dirty="0"/>
              <a:t>, один із лідерів «Солідарності», проголосив на зборах організації: «Солідарність – величезний молот, що розтрощить тоталітарну систему». Після того, як піднялася хвиля масових збурень, польський комуністичний уряд запровадив воєнний стан, заарештував лідера руху Валенсу і заборонив «Солідарність». Після ще одного візиту Папи Івана Павла </a:t>
            </a:r>
            <a:r>
              <a:rPr lang="en-US" dirty="0"/>
              <a:t>II </a:t>
            </a:r>
            <a:r>
              <a:rPr lang="uk-UA" dirty="0"/>
              <a:t>до Польщі у 1983 р. комуністичний уряд скасував воєнний стан, легалізував «Солідарність» і звільнив Валенсу.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CD381-A76E-3C3C-F200-A3B86EE245D7}"/>
              </a:ext>
            </a:extLst>
          </p:cNvPr>
          <p:cNvSpPr txBox="1"/>
          <p:nvPr/>
        </p:nvSpPr>
        <p:spPr>
          <a:xfrm>
            <a:off x="2892456" y="2192131"/>
            <a:ext cx="88289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Унаслідок зростання невдоволення громадян і громадської активності були проведені переговори у форматі круглого столу між комуністичним урядом і «Солідарністю», ініціатором і посередником на яких виступила Польська католицька церква. Церква користувалася великий вплив серед населення та відіграла вирішальну роль у мирному вирішенні ситуації між двома силами, що протистояли одна одній. Це зрештою сприяло проведенню незалежних виборів у 1990 р. Друг Папи Івана Павла </a:t>
            </a:r>
            <a:r>
              <a:rPr lang="en-US" dirty="0"/>
              <a:t>II </a:t>
            </a:r>
            <a:r>
              <a:rPr lang="uk-UA" dirty="0" err="1"/>
              <a:t>священик</a:t>
            </a:r>
            <a:r>
              <a:rPr lang="uk-UA" dirty="0"/>
              <a:t> Мечислав </a:t>
            </a:r>
            <a:r>
              <a:rPr lang="uk-UA" dirty="0" err="1"/>
              <a:t>Малінський</a:t>
            </a:r>
            <a:r>
              <a:rPr lang="uk-UA" dirty="0"/>
              <a:t> наголосив на позитивній ролі церкви як громадянської інституції в цих процесах, сказавши, що </a:t>
            </a:r>
            <a:r>
              <a:rPr lang="uk-UA" dirty="0" err="1"/>
              <a:t>гданьські</a:t>
            </a:r>
            <a:r>
              <a:rPr lang="uk-UA" dirty="0"/>
              <a:t> протестувальники колись були дітьми, які брали </a:t>
            </a:r>
            <a:r>
              <a:rPr lang="uk-UA" dirty="0" err="1"/>
              <a:t>уроки</a:t>
            </a:r>
            <a:r>
              <a:rPr lang="uk-UA" dirty="0"/>
              <a:t> свободи, релігії й моральності від </a:t>
            </a:r>
            <a:r>
              <a:rPr lang="uk-UA" dirty="0" err="1"/>
              <a:t>священиків</a:t>
            </a:r>
            <a:r>
              <a:rPr lang="uk-UA" dirty="0"/>
              <a:t>, що пізніше стало їм у пригоді під час громадянської активності.</a:t>
            </a:r>
          </a:p>
        </p:txBody>
      </p:sp>
    </p:spTree>
    <p:extLst>
      <p:ext uri="{BB962C8B-B14F-4D97-AF65-F5344CB8AC3E}">
        <p14:creationId xmlns:p14="http://schemas.microsoft.com/office/powerpoint/2010/main" val="413733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93BB3B-54EC-8879-E1E7-D2FDAF4AD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456" y="159378"/>
            <a:ext cx="3839111" cy="6192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214AC8-FAB9-1B8E-EDD9-D4474C0B33D0}"/>
              </a:ext>
            </a:extLst>
          </p:cNvPr>
          <p:cNvSpPr txBox="1"/>
          <p:nvPr/>
        </p:nvSpPr>
        <p:spPr>
          <a:xfrm>
            <a:off x="181466" y="778589"/>
            <a:ext cx="785959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1967 р. студенти провели антирадянську демонстрацію в Празі. З січня 1968 р. такі демонстрації стали масштабнішими й розширили свою географію. Тодішній Перший секретар Комуністичної партії Чехословаччини Олександр </a:t>
            </a:r>
            <a:r>
              <a:rPr lang="uk-UA" dirty="0" err="1"/>
              <a:t>Дубчек</a:t>
            </a:r>
            <a:r>
              <a:rPr lang="uk-UA" dirty="0"/>
              <a:t>, який незадовго перед тим заступив на посаду, зробив заяву про «необхідність демократизації соціалізму» й розпочав політику лібералізації, що привела до послаблення і, зрештою, скасування цензури. Водночас у країні поширювалися антирадянські настрої. У відповідь на ці зміни радянська влада 21 серпня 1968 р. ввела війська в Чехословаччину (операція «Дунай»). Оскільки уряду Чехословаччини було заборонено використовувати армію, чеський народ виступив проти радянських військ власними силами, і цей спротив одержав назву «Празька весна». Зрештою протест придушили </a:t>
            </a:r>
            <a:r>
              <a:rPr lang="uk-UA" dirty="0" err="1"/>
              <a:t>ттанками</a:t>
            </a:r>
            <a:r>
              <a:rPr lang="uk-UA" dirty="0"/>
              <a:t>, при цьому загинуло близько 100 громадян Чехословаччини загинуло, а ще 500 було поранено. Вацлав Гавел, відомий чеський письменник і драматург, майбутній видатний інтелектуал і політик, чиї антирадянські промови й твори були дуже популярні серед чеської молоді наприкінці 1960-х р., став першим, хто відкрито виступив проти дій радянської влади. Комуністичний режим заарештував Гавела й кинув до в’язниці на 4 місяці; його п’єси було заборонено. Після звільнення Гавел продовжив участь у дисидентському русі та в 1977 р. створив організацію, що називалася «Хартія-77». Гавела було знову заарештовано й цього разу засуджено до 4 років ув’язнення.</a:t>
            </a:r>
          </a:p>
        </p:txBody>
      </p:sp>
      <p:pic>
        <p:nvPicPr>
          <p:cNvPr id="4098" name="Picture 2" descr="Биография Вацлава Гавела - РИА Новости, 05.10.2016">
            <a:extLst>
              <a:ext uri="{FF2B5EF4-FFF2-40B4-BE49-F238E27FC236}">
                <a16:creationId xmlns:a16="http://schemas.microsoft.com/office/drawing/2014/main" id="{A8D98F10-8B9E-B6EF-6D8B-5B8B7E670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979" y="778589"/>
            <a:ext cx="2548428" cy="25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орок лет назад в Чехословакии опубликовали «Хартию-77» - Новости Беларуси  - Хартия'97">
            <a:extLst>
              <a:ext uri="{FF2B5EF4-FFF2-40B4-BE49-F238E27FC236}">
                <a16:creationId xmlns:a16="http://schemas.microsoft.com/office/drawing/2014/main" id="{BC78F5D5-45AB-620A-F4AE-9E8E6C043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076" y="3719365"/>
            <a:ext cx="3429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2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8AA2C5-39FE-9D68-F01A-7C1A7D835122}"/>
              </a:ext>
            </a:extLst>
          </p:cNvPr>
          <p:cNvSpPr txBox="1"/>
          <p:nvPr/>
        </p:nvSpPr>
        <p:spPr>
          <a:xfrm>
            <a:off x="120584" y="0"/>
            <a:ext cx="119508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 1980-ті р. </a:t>
            </a:r>
            <a:r>
              <a:rPr lang="ru-RU" dirty="0" err="1"/>
              <a:t>громадянські</a:t>
            </a:r>
            <a:r>
              <a:rPr lang="ru-RU" dirty="0"/>
              <a:t> </a:t>
            </a:r>
            <a:r>
              <a:rPr lang="ru-RU" dirty="0" err="1"/>
              <a:t>заворушення</a:t>
            </a:r>
            <a:r>
              <a:rPr lang="ru-RU" dirty="0"/>
              <a:t> в </a:t>
            </a:r>
            <a:r>
              <a:rPr lang="ru-RU" dirty="0" err="1"/>
              <a:t>Чехословаччині</a:t>
            </a:r>
            <a:r>
              <a:rPr lang="ru-RU" dirty="0"/>
              <a:t> </a:t>
            </a:r>
            <a:r>
              <a:rPr lang="ru-RU" dirty="0" err="1"/>
              <a:t>відновилися</a:t>
            </a:r>
            <a:r>
              <a:rPr lang="ru-RU" dirty="0"/>
              <a:t>. 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жорстокий</a:t>
            </a:r>
            <a:r>
              <a:rPr lang="ru-RU" dirty="0"/>
              <a:t> </a:t>
            </a:r>
            <a:r>
              <a:rPr lang="ru-RU" dirty="0" err="1"/>
              <a:t>розгін</a:t>
            </a:r>
            <a:r>
              <a:rPr lang="ru-RU" dirty="0"/>
              <a:t> </a:t>
            </a:r>
            <a:r>
              <a:rPr lang="ru-RU" dirty="0" err="1"/>
              <a:t>мирної</a:t>
            </a:r>
            <a:r>
              <a:rPr lang="ru-RU" dirty="0"/>
              <a:t> </a:t>
            </a:r>
            <a:r>
              <a:rPr lang="ru-RU" dirty="0" err="1"/>
              <a:t>демонстрації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17 листопада 1989 р. та за </a:t>
            </a:r>
            <a:r>
              <a:rPr lang="ru-RU" dirty="0" err="1"/>
              <a:t>ініціативою</a:t>
            </a:r>
            <a:r>
              <a:rPr lang="ru-RU" dirty="0"/>
              <a:t> Гавела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«</a:t>
            </a:r>
            <a:r>
              <a:rPr lang="ru-RU" dirty="0" err="1"/>
              <a:t>Громадянський</a:t>
            </a:r>
            <a:r>
              <a:rPr lang="ru-RU" dirty="0"/>
              <a:t> форум»,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став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масштабного руху за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Чехословаччини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комуністичного</a:t>
            </a:r>
            <a:r>
              <a:rPr lang="ru-RU" dirty="0"/>
              <a:t> режиму. </a:t>
            </a:r>
            <a:r>
              <a:rPr lang="ru-RU" dirty="0" err="1"/>
              <a:t>Католицька</a:t>
            </a:r>
            <a:r>
              <a:rPr lang="ru-RU" dirty="0"/>
              <a:t> церква брала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громадянському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й однозначно стала на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в </a:t>
            </a:r>
            <a:r>
              <a:rPr lang="ru-RU" dirty="0" err="1"/>
              <a:t>Чехословаччині</a:t>
            </a:r>
            <a:r>
              <a:rPr lang="ru-RU" dirty="0"/>
              <a:t> вона не мала такого </a:t>
            </a:r>
            <a:r>
              <a:rPr lang="ru-RU" dirty="0" err="1"/>
              <a:t>впливу</a:t>
            </a:r>
            <a:r>
              <a:rPr lang="ru-RU" dirty="0"/>
              <a:t>, як у </a:t>
            </a:r>
            <a:r>
              <a:rPr lang="ru-RU" dirty="0" err="1"/>
              <a:t>Польщі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завершився</a:t>
            </a:r>
            <a:r>
              <a:rPr lang="ru-RU" dirty="0"/>
              <a:t> </a:t>
            </a:r>
            <a:r>
              <a:rPr lang="ru-RU" dirty="0" err="1"/>
              <a:t>виборами</a:t>
            </a:r>
            <a:r>
              <a:rPr lang="ru-RU" dirty="0"/>
              <a:t> у 1990 р.,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скинуто </a:t>
            </a:r>
            <a:r>
              <a:rPr lang="ru-RU" dirty="0" err="1"/>
              <a:t>комуністичну</a:t>
            </a:r>
            <a:r>
              <a:rPr lang="ru-RU" dirty="0"/>
              <a:t> </a:t>
            </a:r>
            <a:r>
              <a:rPr lang="ru-RU" dirty="0" err="1"/>
              <a:t>партію</a:t>
            </a:r>
            <a:r>
              <a:rPr lang="ru-RU" dirty="0"/>
              <a:t>, а Гавел </a:t>
            </a:r>
            <a:r>
              <a:rPr lang="ru-RU" dirty="0" err="1"/>
              <a:t>прийшов</a:t>
            </a:r>
            <a:r>
              <a:rPr lang="ru-RU" dirty="0"/>
              <a:t> до </a:t>
            </a:r>
            <a:r>
              <a:rPr lang="ru-RU" dirty="0" err="1"/>
              <a:t>влади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02000-A8F9-EC5C-B79F-6829886212DA}"/>
              </a:ext>
            </a:extLst>
          </p:cNvPr>
          <p:cNvSpPr txBox="1"/>
          <p:nvPr/>
        </p:nvSpPr>
        <p:spPr>
          <a:xfrm>
            <a:off x="120584" y="1674674"/>
            <a:ext cx="11950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своїх політичних роботах Вацлав Гавел багато разів наголошував на тій ролі, яку відіграло громадянське суспільство в боротьбі Чехословаччини проти комуністичного режиму. Він часто говорив про ідею громадянського суспільства й наголошував на важливості розвитку громадянської активності у посттоталітарну епоху.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B88B31-7FEB-9495-E848-84A97AD8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78" y="2735626"/>
            <a:ext cx="5401429" cy="37057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EE2FBE-E7B2-2AB9-C4B0-2F7D77F99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944" y="2645126"/>
            <a:ext cx="5391902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3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A82D9C-0FA8-D530-933D-2E636FFDA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400" y="0"/>
            <a:ext cx="2257740" cy="409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2A2D73-5FC4-C3FD-E0F0-57A1C552BEC5}"/>
              </a:ext>
            </a:extLst>
          </p:cNvPr>
          <p:cNvSpPr txBox="1"/>
          <p:nvPr/>
        </p:nvSpPr>
        <p:spPr>
          <a:xfrm>
            <a:off x="1572" y="299749"/>
            <a:ext cx="1195161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Масовий громадянський рух у Румунії перетворився на масштабне і насильницьке повстання. За диктатури </a:t>
            </a:r>
            <a:r>
              <a:rPr lang="uk-UA" dirty="0" err="1"/>
              <a:t>Ніколає</a:t>
            </a:r>
            <a:r>
              <a:rPr lang="uk-UA" dirty="0"/>
              <a:t> Чаушеску громадяни Румунії були пригноблені через залякування і суворий контроль. Чаушеску завжди заохочував суперечки серед людей, націлюючи їхню увагу на етнічні меншини як на причину всіх негараздів. Румунська революція почалася у грудні 1989 р. у м. </a:t>
            </a:r>
            <a:r>
              <a:rPr lang="uk-UA" dirty="0" err="1"/>
              <a:t>Тімішоара</a:t>
            </a:r>
            <a:r>
              <a:rPr lang="uk-UA" dirty="0"/>
              <a:t>, коли угорський пастор виступив проти політики режиму. За цим </a:t>
            </a:r>
            <a:r>
              <a:rPr lang="uk-UA" dirty="0" err="1"/>
              <a:t>послідували</a:t>
            </a:r>
            <a:r>
              <a:rPr lang="uk-UA" dirty="0"/>
              <a:t> військові репресії і насильство по відношенню до громадян. Громадськість відреагувала на протести, які швидко поширювалися, і незабаром «вся країна була буквально в повній бойовій готовності – серед 40 провінцій понад 30 були охоплені народним повстанням. Слово про повстання ширилося від регіону до регіону, і люди позбулися страху перед владою і піднялися». Чаушеску відмовився іти на будь-які поступки у відповідь на публічні демонстрації й наказав військовим вжити заходів, необхідних для зламу духу протестуючих. Військові загони відкрили вогонь по мирному населенню і більше тисячі людей загинуло. Протестувальники не відступили, і багато військових перейшли від підтримки диктатора до підтримки протестів. Через втрату військової підтримки і активне повстання народу </a:t>
            </a:r>
            <a:r>
              <a:rPr lang="uk-UA" dirty="0" err="1"/>
              <a:t>Ніколає</a:t>
            </a:r>
            <a:r>
              <a:rPr lang="uk-UA" dirty="0"/>
              <a:t> Чаушеску разом із дружиною був змушений утекти. Проте незабаром він був затриманий і негайно засуджений військовим трибуналом. Чаушеску і його дружина були засуджені до смертної кари і страчені </a:t>
            </a:r>
            <a:r>
              <a:rPr lang="uk-UA" dirty="0" err="1"/>
              <a:t>розстрільною</a:t>
            </a:r>
            <a:r>
              <a:rPr lang="uk-UA" dirty="0"/>
              <a:t> командою. Засідання трибуналу транслювалося на телебаченні. Це був єдиний випадок під час тодішніх східноєвропейських революцій, коли вищий представник комуністичного режиму був засуджений військовим трибуналом і страчений.</a:t>
            </a:r>
          </a:p>
        </p:txBody>
      </p:sp>
    </p:spTree>
    <p:extLst>
      <p:ext uri="{BB962C8B-B14F-4D97-AF65-F5344CB8AC3E}">
        <p14:creationId xmlns:p14="http://schemas.microsoft.com/office/powerpoint/2010/main" val="257267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E99A56-351E-6D94-2250-7AA4FD0E2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49" y="0"/>
            <a:ext cx="4839375" cy="400106"/>
          </a:xfrm>
          <a:prstGeom prst="rect">
            <a:avLst/>
          </a:prstGeom>
        </p:spPr>
      </p:pic>
      <p:pic>
        <p:nvPicPr>
          <p:cNvPr id="5122" name="Picture 2" descr="Олесь Доній (упорядник) - кращі книги в інтернет-магазині книжок">
            <a:extLst>
              <a:ext uri="{FF2B5EF4-FFF2-40B4-BE49-F238E27FC236}">
                <a16:creationId xmlns:a16="http://schemas.microsoft.com/office/drawing/2014/main" id="{D012F87D-26F0-CB81-80EA-C39D0A56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646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CB3F78-B776-87FD-023F-8A956885C358}"/>
              </a:ext>
            </a:extLst>
          </p:cNvPr>
          <p:cNvSpPr txBox="1"/>
          <p:nvPr/>
        </p:nvSpPr>
        <p:spPr>
          <a:xfrm>
            <a:off x="115479" y="400106"/>
            <a:ext cx="89908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Коли </a:t>
            </a:r>
            <a:r>
              <a:rPr lang="ru-RU" dirty="0" err="1"/>
              <a:t>Радянський</a:t>
            </a:r>
            <a:r>
              <a:rPr lang="ru-RU" dirty="0"/>
              <a:t> Союз почав </a:t>
            </a:r>
            <a:r>
              <a:rPr lang="ru-RU" dirty="0" err="1"/>
              <a:t>руйнуватися</a:t>
            </a:r>
            <a:r>
              <a:rPr lang="ru-RU" dirty="0"/>
              <a:t>, </a:t>
            </a:r>
            <a:r>
              <a:rPr lang="ru-RU" dirty="0" err="1"/>
              <a:t>дисиденти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змушені</a:t>
            </a:r>
            <a:r>
              <a:rPr lang="ru-RU" dirty="0"/>
              <a:t> були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ховатися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уряду, </a:t>
            </a:r>
            <a:r>
              <a:rPr lang="ru-RU" dirty="0" err="1"/>
              <a:t>відчули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відтепер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організовуватися</a:t>
            </a:r>
            <a:r>
              <a:rPr lang="ru-RU" dirty="0"/>
              <a:t> в </a:t>
            </a:r>
            <a:r>
              <a:rPr lang="ru-RU" dirty="0" err="1"/>
              <a:t>публічному</a:t>
            </a:r>
            <a:r>
              <a:rPr lang="ru-RU" dirty="0"/>
              <a:t> </a:t>
            </a:r>
            <a:r>
              <a:rPr lang="ru-RU" dirty="0" err="1"/>
              <a:t>просторі</a:t>
            </a:r>
            <a:r>
              <a:rPr lang="ru-RU" dirty="0"/>
              <a:t>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атмосфері</a:t>
            </a:r>
            <a:r>
              <a:rPr lang="ru-RU" dirty="0"/>
              <a:t> в </a:t>
            </a:r>
            <a:r>
              <a:rPr lang="ru-RU" dirty="0" err="1"/>
              <a:t>серпні</a:t>
            </a:r>
            <a:r>
              <a:rPr lang="ru-RU" dirty="0"/>
              <a:t> 1989 р. </a:t>
            </a:r>
            <a:r>
              <a:rPr lang="ru-RU" dirty="0" err="1"/>
              <a:t>було</a:t>
            </a:r>
            <a:r>
              <a:rPr lang="ru-RU" dirty="0"/>
              <a:t> створено </a:t>
            </a:r>
            <a:r>
              <a:rPr lang="ru-RU" dirty="0" err="1"/>
              <a:t>Українську</a:t>
            </a:r>
            <a:r>
              <a:rPr lang="ru-RU" dirty="0"/>
              <a:t> </a:t>
            </a:r>
            <a:r>
              <a:rPr lang="ru-RU" dirty="0" err="1"/>
              <a:t>Студентську</a:t>
            </a:r>
            <a:r>
              <a:rPr lang="ru-RU" dirty="0"/>
              <a:t> </a:t>
            </a:r>
            <a:r>
              <a:rPr lang="ru-RU" dirty="0" err="1"/>
              <a:t>Спілку</a:t>
            </a:r>
            <a:r>
              <a:rPr lang="ru-RU" dirty="0"/>
              <a:t>. За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Комуністична</a:t>
            </a:r>
            <a:r>
              <a:rPr lang="ru-RU" dirty="0"/>
              <a:t> </a:t>
            </a:r>
            <a:r>
              <a:rPr lang="ru-RU" dirty="0" err="1"/>
              <a:t>партія</a:t>
            </a:r>
            <a:r>
              <a:rPr lang="ru-RU" dirty="0"/>
              <a:t> </a:t>
            </a:r>
            <a:r>
              <a:rPr lang="ru-RU" dirty="0" err="1"/>
              <a:t>втратила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; </a:t>
            </a:r>
            <a:r>
              <a:rPr lang="ru-RU" dirty="0" err="1"/>
              <a:t>однак</a:t>
            </a:r>
            <a:r>
              <a:rPr lang="ru-RU" dirty="0"/>
              <a:t> на </a:t>
            </a:r>
            <a:r>
              <a:rPr lang="ru-RU" dirty="0" err="1"/>
              <a:t>виборах</a:t>
            </a:r>
            <a:r>
              <a:rPr lang="ru-RU" dirty="0"/>
              <a:t> до </a:t>
            </a:r>
            <a:r>
              <a:rPr lang="ru-RU" dirty="0" err="1"/>
              <a:t>Верховної</a:t>
            </a:r>
            <a:r>
              <a:rPr lang="ru-RU" dirty="0"/>
              <a:t> Ради 1990 р. </a:t>
            </a:r>
            <a:r>
              <a:rPr lang="ru-RU" dirty="0" err="1"/>
              <a:t>комуністам</a:t>
            </a:r>
            <a:r>
              <a:rPr lang="ru-RU" dirty="0"/>
              <a:t> </a:t>
            </a:r>
            <a:r>
              <a:rPr lang="ru-RU" dirty="0" err="1"/>
              <a:t>дісталася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, а </a:t>
            </a:r>
            <a:r>
              <a:rPr lang="ru-RU" dirty="0" err="1"/>
              <a:t>демократичні</a:t>
            </a:r>
            <a:r>
              <a:rPr lang="ru-RU" dirty="0"/>
              <a:t> сили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126 </a:t>
            </a:r>
            <a:r>
              <a:rPr lang="ru-RU" dirty="0" err="1"/>
              <a:t>місць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людей були </a:t>
            </a:r>
            <a:r>
              <a:rPr lang="ru-RU" dirty="0" err="1"/>
              <a:t>незадоволені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демократичні</a:t>
            </a:r>
            <a:r>
              <a:rPr lang="ru-RU" dirty="0"/>
              <a:t> сили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третину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парламенті</a:t>
            </a:r>
            <a:r>
              <a:rPr lang="ru-RU" dirty="0"/>
              <a:t>. На </a:t>
            </a:r>
            <a:r>
              <a:rPr lang="ru-RU" dirty="0" err="1"/>
              <a:t>конференції</a:t>
            </a:r>
            <a:r>
              <a:rPr lang="ru-RU" dirty="0"/>
              <a:t> «Народного руху </a:t>
            </a:r>
            <a:r>
              <a:rPr lang="ru-RU" dirty="0" err="1"/>
              <a:t>України</a:t>
            </a:r>
            <a:r>
              <a:rPr lang="ru-RU" dirty="0"/>
              <a:t>» («Рух») студент Олесь </a:t>
            </a:r>
            <a:r>
              <a:rPr lang="ru-RU" dirty="0" err="1"/>
              <a:t>Доній</a:t>
            </a:r>
            <a:r>
              <a:rPr lang="ru-RU" dirty="0"/>
              <a:t> заявив,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демократи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здобути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. </a:t>
            </a:r>
            <a:r>
              <a:rPr lang="ru-RU" dirty="0" err="1"/>
              <a:t>Студентська</a:t>
            </a:r>
            <a:r>
              <a:rPr lang="ru-RU" dirty="0"/>
              <a:t> </a:t>
            </a:r>
            <a:r>
              <a:rPr lang="ru-RU" dirty="0" err="1"/>
              <a:t>Спілка</a:t>
            </a:r>
            <a:r>
              <a:rPr lang="ru-RU" dirty="0"/>
              <a:t> </a:t>
            </a:r>
            <a:r>
              <a:rPr lang="ru-RU" dirty="0" err="1"/>
              <a:t>активізувала</a:t>
            </a:r>
            <a:r>
              <a:rPr lang="ru-RU" dirty="0"/>
              <a:t> свою роботу й почала </a:t>
            </a:r>
            <a:r>
              <a:rPr lang="ru-RU" dirty="0" err="1"/>
              <a:t>готуватися</a:t>
            </a:r>
            <a:r>
              <a:rPr lang="ru-RU" dirty="0"/>
              <a:t> до масштабного протесту. 2 </a:t>
            </a:r>
            <a:r>
              <a:rPr lang="ru-RU" dirty="0" err="1"/>
              <a:t>жовтня</a:t>
            </a:r>
            <a:r>
              <a:rPr lang="ru-RU" dirty="0"/>
              <a:t>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оголосили</a:t>
            </a:r>
            <a:r>
              <a:rPr lang="ru-RU" dirty="0"/>
              <a:t> про </a:t>
            </a:r>
            <a:r>
              <a:rPr lang="ru-RU" dirty="0" err="1"/>
              <a:t>голодування</a:t>
            </a:r>
            <a:r>
              <a:rPr lang="ru-RU" dirty="0"/>
              <a:t> й </a:t>
            </a:r>
            <a:r>
              <a:rPr lang="ru-RU" dirty="0" err="1"/>
              <a:t>зайняли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, яку стали </a:t>
            </a:r>
            <a:r>
              <a:rPr lang="ru-RU" dirty="0" err="1"/>
              <a:t>називати</a:t>
            </a:r>
            <a:r>
              <a:rPr lang="ru-RU" dirty="0"/>
              <a:t> Майдан </a:t>
            </a:r>
            <a:r>
              <a:rPr lang="ru-RU" dirty="0" err="1"/>
              <a:t>Незалежності</a:t>
            </a:r>
            <a:r>
              <a:rPr lang="ru-RU" dirty="0"/>
              <a:t>. Так </a:t>
            </a:r>
            <a:r>
              <a:rPr lang="ru-RU" dirty="0" err="1"/>
              <a:t>почався</a:t>
            </a:r>
            <a:r>
              <a:rPr lang="ru-RU" dirty="0"/>
              <a:t> 16-денний протест,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висунули</a:t>
            </a:r>
            <a:r>
              <a:rPr lang="ru-RU" dirty="0"/>
              <a:t>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вимог</a:t>
            </a: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D2A8D0-3786-4273-82DE-9F08B6A05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663" y="3547254"/>
            <a:ext cx="5630061" cy="17242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24AA42-AA60-E516-835A-A526DC80C9D8}"/>
              </a:ext>
            </a:extLst>
          </p:cNvPr>
          <p:cNvSpPr txBox="1"/>
          <p:nvPr/>
        </p:nvSpPr>
        <p:spPr>
          <a:xfrm>
            <a:off x="287568" y="5149065"/>
            <a:ext cx="11103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Це голодування було добре організоване Українською Студентською Спілкою й підтримане Студентським Братством Львова. Було забезпечено намети, пресгрупи та охорону, проводилися круглі столи, мітинги й прес-конференції. Воно тривало лише 16 днів і було представлене 298 учасниками з 24 міст (найвідоміші з них − Олесь Доній, Олег Тягнибок, Олег </a:t>
            </a:r>
            <a:r>
              <a:rPr lang="uk-UA" dirty="0" err="1"/>
              <a:t>Кузан</a:t>
            </a:r>
            <a:r>
              <a:rPr lang="uk-UA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79303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2691</Words>
  <Application>Microsoft Office PowerPoint</Application>
  <PresentationFormat>Широкий екран</PresentationFormat>
  <Paragraphs>35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</cp:revision>
  <dcterms:created xsi:type="dcterms:W3CDTF">2025-11-20T07:13:59Z</dcterms:created>
  <dcterms:modified xsi:type="dcterms:W3CDTF">2026-04-06T06:37:08Z</dcterms:modified>
</cp:coreProperties>
</file>