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  <p:sldMasterId id="2147483685" r:id="rId2"/>
  </p:sldMasterIdLst>
  <p:notesMasterIdLst>
    <p:notesMasterId r:id="rId53"/>
  </p:notesMasterIdLst>
  <p:sldIdLst>
    <p:sldId id="256" r:id="rId3"/>
    <p:sldId id="346" r:id="rId4"/>
    <p:sldId id="282" r:id="rId5"/>
    <p:sldId id="283" r:id="rId6"/>
    <p:sldId id="285" r:id="rId7"/>
    <p:sldId id="289" r:id="rId8"/>
    <p:sldId id="290" r:id="rId9"/>
    <p:sldId id="294" r:id="rId10"/>
    <p:sldId id="295" r:id="rId11"/>
    <p:sldId id="296" r:id="rId12"/>
    <p:sldId id="291" r:id="rId13"/>
    <p:sldId id="257" r:id="rId14"/>
    <p:sldId id="348" r:id="rId15"/>
    <p:sldId id="347" r:id="rId16"/>
    <p:sldId id="309" r:id="rId17"/>
    <p:sldId id="324" r:id="rId18"/>
    <p:sldId id="326" r:id="rId19"/>
    <p:sldId id="335" r:id="rId20"/>
    <p:sldId id="356" r:id="rId21"/>
    <p:sldId id="357" r:id="rId22"/>
    <p:sldId id="349" r:id="rId23"/>
    <p:sldId id="350" r:id="rId24"/>
    <p:sldId id="360" r:id="rId25"/>
    <p:sldId id="336" r:id="rId26"/>
    <p:sldId id="337" r:id="rId27"/>
    <p:sldId id="325" r:id="rId28"/>
    <p:sldId id="338" r:id="rId29"/>
    <p:sldId id="351" r:id="rId30"/>
    <p:sldId id="358" r:id="rId31"/>
    <p:sldId id="359" r:id="rId32"/>
    <p:sldId id="361" r:id="rId33"/>
    <p:sldId id="339" r:id="rId34"/>
    <p:sldId id="297" r:id="rId35"/>
    <p:sldId id="362" r:id="rId36"/>
    <p:sldId id="340" r:id="rId37"/>
    <p:sldId id="352" r:id="rId38"/>
    <p:sldId id="353" r:id="rId39"/>
    <p:sldId id="363" r:id="rId40"/>
    <p:sldId id="354" r:id="rId41"/>
    <p:sldId id="355" r:id="rId42"/>
    <p:sldId id="364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365" r:id="rId51"/>
    <p:sldId id="366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>
      <p:cViewPr>
        <p:scale>
          <a:sx n="70" d="100"/>
          <a:sy n="70" d="100"/>
        </p:scale>
        <p:origin x="-10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6856D-DDD3-4545-9DC2-D12DFA553DF1}" type="datetimeFigureOut">
              <a:rPr lang="x-none" smtClean="0"/>
              <a:t>26.10.2023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58D90-75EB-4358-AF9C-184D6CFD78D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005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67AD-925B-4E4C-9B3D-341B598AEBFF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7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E57D-476B-4077-AEB2-2DC3E8C959D2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4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50E1-1C1E-4C1C-A93D-547ECFA489C8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5243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EC63-BB17-4EAA-B0F8-E344661BC132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79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B8CF-21D4-4687-82E2-D9CADB4753D7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807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D202-B7E2-4EAD-AAB3-046B9C2C6C1E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9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0A38-17F4-4F77-BC23-72E1907A1D5B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29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3F4A-3803-4B5F-94E3-8FF17BE8FE39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2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11DC-F624-4C74-B685-B65E527BAE54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90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A5F9-3F57-410D-9223-2340F7B42E4E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97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1441-BB2B-47DB-A27B-30AEBB343BF7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3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6ABC-E5F4-4A17-B1B1-855BE8135C88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85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D312-C388-4BF2-902F-AEB87AC2B6FB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48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C626-6936-4CAB-9A22-E61083C33C0F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97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D9D2-BB64-4BEB-BAE2-F5CE3FC096F2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79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739A-5967-4EAF-A70F-D7EB06FCF127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13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4618-736C-46A1-836F-025DFD5AEE87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00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3BFE-B8FE-43E0-AC20-4FF7FFA21427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61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D46C-7FC8-4E3A-9B0A-0FE48D1F948F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55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FA58-9A68-440C-8358-1BE426BB9B5E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1556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47B-767B-4B68-9548-8C29B0DB0ADE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3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5E34-BFD0-4440-A6E7-C71422A3139C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179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1F1D-942E-425F-AC98-4EB9881E4B7A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68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C3F0-29FE-413D-9D18-A64909AE48FB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80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5BF3-C649-4B50-926F-3A0E326D756C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32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C0F9-8A07-4887-B4B4-421A3BAC3113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2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3056-4560-4977-ACFC-7101031C27C0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6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A5DD-CE19-4E79-BF2E-319E3911F27E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9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200E-150D-4E98-88DD-6DC3DE7C0925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B22A-FA31-4A1B-B7FA-A11F0C766BA4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3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7D3A-B2CD-4353-AA2E-1CD875937F6D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7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C25B-AC43-4A27-A102-7E71D3DD4877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7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45F24-81AA-4A5B-BFB2-DE29C770F5B1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2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03EA8-3DA1-4A65-B9E4-C344CDDA3EE5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3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462FFA08-9BC7-4E8F-9749-E1B5BD4C4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050" y="536006"/>
            <a:ext cx="7766936" cy="241472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і</a:t>
            </a:r>
            <a:r>
              <a:rPr lang="uk-UA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uk-UA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підприємства</a:t>
            </a:r>
            <a:endParaRPr lang="uk-UA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uk-UA" sz="3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Тема: </a:t>
            </a:r>
            <a:r>
              <a:rPr lang="uk-UA" sz="3000" b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Планування </a:t>
            </a:r>
            <a:r>
              <a:rPr lang="uk-UA" sz="3000" b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персоналу </a:t>
            </a:r>
            <a:r>
              <a:rPr lang="uk-UA" sz="3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3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оплати </a:t>
            </a:r>
            <a:r>
              <a:rPr lang="uk-UA" sz="3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endParaRPr lang="x-none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ідзаголовок 2">
            <a:extLst>
              <a:ext uri="{FF2B5EF4-FFF2-40B4-BE49-F238E27FC236}">
                <a16:creationId xmlns:a16="http://schemas.microsoft.com/office/drawing/2014/main" xmlns="" id="{3E271608-9726-4B03-8461-E5827A8C9861}"/>
              </a:ext>
            </a:extLst>
          </p:cNvPr>
          <p:cNvSpPr txBox="1">
            <a:spLocks/>
          </p:cNvSpPr>
          <p:nvPr/>
        </p:nvSpPr>
        <p:spPr>
          <a:xfrm>
            <a:off x="1699224" y="3429000"/>
            <a:ext cx="7766936" cy="19911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Планування чисельності персоналу</a:t>
            </a:r>
          </a:p>
          <a:p>
            <a:pPr algn="l"/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Планування продуктивності праці</a:t>
            </a:r>
            <a:endParaRPr lang="x-none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Особливості оплати праці та мотивації персоналу</a:t>
            </a:r>
            <a:endParaRPr lang="x-none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9903"/>
            <a:ext cx="9010005" cy="663767"/>
          </a:xfrm>
        </p:spPr>
        <p:txBody>
          <a:bodyPr>
            <a:noAutofit/>
          </a:bodyPr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Періодична оцінка та атестація персоналу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A91878D1-FFEE-46D6-9FF4-EF3B81813A7F}"/>
              </a:ext>
            </a:extLst>
          </p:cNvPr>
          <p:cNvSpPr txBox="1">
            <a:spLocks/>
          </p:cNvSpPr>
          <p:nvPr/>
        </p:nvSpPr>
        <p:spPr>
          <a:xfrm>
            <a:off x="572788" y="2942455"/>
            <a:ext cx="9010005" cy="6637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Формування організаційної культури та управління діловим кліматом у колективі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D24EFE0-588C-4938-82C9-1D6FC6C857B0}"/>
              </a:ext>
            </a:extLst>
          </p:cNvPr>
          <p:cNvSpPr/>
          <p:nvPr/>
        </p:nvSpPr>
        <p:spPr>
          <a:xfrm>
            <a:off x="677332" y="1599752"/>
            <a:ext cx="8905461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Проводиться з точки зору визначення відповідності персоналу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обійманим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посадам та кваліфікаційним вимогам і потребам суб’єкта бізнесу. За результатами атестації приймаються рішення щодо необхідності підвищення кваліфікації працівника, його навчання, рівня заробітної плати, преміювання тощо. 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339A0EA-163E-4096-9B92-0460F49D4FFB}"/>
              </a:ext>
            </a:extLst>
          </p:cNvPr>
          <p:cNvSpPr/>
          <p:nvPr/>
        </p:nvSpPr>
        <p:spPr>
          <a:xfrm>
            <a:off x="739854" y="4637844"/>
            <a:ext cx="8947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Соціальне оточення відіграє важливу роль у забезпеченні працездатності персоналу, відтак, формування сприятливої для роботи організаційної культури, управління конфліктними ситуаціями з точки зору їх вирішення та запобігання загостренню виступають важливими завданнями управління персоналом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834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9903"/>
            <a:ext cx="9010005" cy="10745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Фактори впливу на планування персоналу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52F393A-F25E-42BD-8369-92C6674589CF}"/>
              </a:ext>
            </a:extLst>
          </p:cNvPr>
          <p:cNvSpPr/>
          <p:nvPr/>
        </p:nvSpPr>
        <p:spPr>
          <a:xfrm>
            <a:off x="4019711" y="1404731"/>
            <a:ext cx="2968487" cy="662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впливу</a:t>
            </a:r>
            <a:endParaRPr lang="x-none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1E61550-A5DC-44DB-9CCF-F93F425DD8D6}"/>
              </a:ext>
            </a:extLst>
          </p:cNvPr>
          <p:cNvSpPr/>
          <p:nvPr/>
        </p:nvSpPr>
        <p:spPr>
          <a:xfrm>
            <a:off x="450574" y="2325757"/>
            <a:ext cx="4784035" cy="3087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кількісний та якісний склад персоналу; </a:t>
            </a: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наявність та рівень кваліфікації HR-служби; </a:t>
            </a: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обсяги, галузь та специфіку діяльності суб’єкта бізнесу; </a:t>
            </a: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рівень механізації та автоматизації виробничо-господарських процесів; </a:t>
            </a: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організаційну структуру управління суб’єкта бізнесу;</a:t>
            </a: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фінансовий стан суб’єкта бізнесу; </a:t>
            </a: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рівень організації виробництва та праці тощо</a:t>
            </a:r>
            <a:endParaRPr lang="x-none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72CC7E3-9C1D-4911-845E-061910D9CC92}"/>
              </a:ext>
            </a:extLst>
          </p:cNvPr>
          <p:cNvSpPr/>
          <p:nvPr/>
        </p:nvSpPr>
        <p:spPr>
          <a:xfrm>
            <a:off x="5599043" y="2325757"/>
            <a:ext cx="4784035" cy="3087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демографічна ситуація у регіоні, де функціонує суб’єкт бізнесу, та у країні в цілому; </a:t>
            </a: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особливості трудового законодавства; </a:t>
            </a: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ситуація на ринку праці; </a:t>
            </a: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рівень розвитку науково-технічного прогресу;</a:t>
            </a: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рівень інформатизації економічних та трудових відносин; </a:t>
            </a: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 освіти тощо. </a:t>
            </a:r>
            <a:endParaRPr lang="x-none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71C46740-FE0D-4787-9708-11DDB8537506}"/>
              </a:ext>
            </a:extLst>
          </p:cNvPr>
          <p:cNvCxnSpPr>
            <a:stCxn id="4" idx="2"/>
          </p:cNvCxnSpPr>
          <p:nvPr/>
        </p:nvCxnSpPr>
        <p:spPr>
          <a:xfrm flipH="1">
            <a:off x="2663687" y="2067340"/>
            <a:ext cx="2840268" cy="258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13366E6C-8225-4D0E-B807-8FCE795D21C0}"/>
              </a:ext>
            </a:extLst>
          </p:cNvPr>
          <p:cNvCxnSpPr>
            <a:stCxn id="4" idx="2"/>
            <a:endCxn id="8" idx="0"/>
          </p:cNvCxnSpPr>
          <p:nvPr/>
        </p:nvCxnSpPr>
        <p:spPr>
          <a:xfrm>
            <a:off x="5503955" y="2067340"/>
            <a:ext cx="2487106" cy="258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3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2"/>
            <a:ext cx="8848406" cy="642151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Планування чисельності персоналу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472B4F0F-1107-46C2-8A45-DF2C2EAC5734}"/>
              </a:ext>
            </a:extLst>
          </p:cNvPr>
          <p:cNvSpPr/>
          <p:nvPr/>
        </p:nvSpPr>
        <p:spPr>
          <a:xfrm>
            <a:off x="808532" y="979172"/>
            <a:ext cx="8596667" cy="11781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планування чисельності персоналу – формування високопрофесійного, оптимального за чисельністю складу персоналу для ефективної господарської діяльності і стабільного соціально-економічного розвитку трудового колективу підприємства.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24BF3DA0-4B58-4291-BCBC-A56686FCF4C4}"/>
              </a:ext>
            </a:extLst>
          </p:cNvPr>
          <p:cNvSpPr/>
          <p:nvPr/>
        </p:nvSpPr>
        <p:spPr>
          <a:xfrm>
            <a:off x="808532" y="2572878"/>
            <a:ext cx="4017372" cy="5786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179705" algn="just">
              <a:tabLst>
                <a:tab pos="270510" algn="l"/>
                <a:tab pos="630555" algn="l"/>
              </a:tabLs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NewRoman,Italic"/>
              </a:rPr>
              <a:t>Завдання плану з праці та персоналу</a:t>
            </a:r>
            <a:endParaRPr lang="x-none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xmlns="" id="{86C418AB-D5BF-4B18-A654-71AA3EFC187B}"/>
              </a:ext>
            </a:extLst>
          </p:cNvPr>
          <p:cNvSpPr/>
          <p:nvPr/>
        </p:nvSpPr>
        <p:spPr>
          <a:xfrm rot="5400000">
            <a:off x="2642417" y="2155629"/>
            <a:ext cx="399496" cy="4527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" name="Прямокутник 4">
            <a:extLst>
              <a:ext uri="{FF2B5EF4-FFF2-40B4-BE49-F238E27FC236}">
                <a16:creationId xmlns:a16="http://schemas.microsoft.com/office/drawing/2014/main" xmlns="" id="{E76B9824-E29C-4721-90ED-FC96CA6C57C5}"/>
              </a:ext>
            </a:extLst>
          </p:cNvPr>
          <p:cNvSpPr/>
          <p:nvPr/>
        </p:nvSpPr>
        <p:spPr>
          <a:xfrm>
            <a:off x="833480" y="3327482"/>
            <a:ext cx="4017372" cy="34461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створення колективу, здатного виконати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намічені тактичним планом цілі;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формування оптимальної структури персоналу;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підготовка, перепідготовка та підвищення кваліфікації персоналу підприємства;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удосконалення організації праці;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стимулювання праці;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підвищення продуктивності та якості праці;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оптимізація засобів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утримування персоналу</a:t>
            </a:r>
            <a:endParaRPr lang="x-none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кутник 4">
            <a:extLst>
              <a:ext uri="{FF2B5EF4-FFF2-40B4-BE49-F238E27FC236}">
                <a16:creationId xmlns:a16="http://schemas.microsoft.com/office/drawing/2014/main" xmlns="" id="{3688AD29-0083-41C1-96AF-1E35F4A89398}"/>
              </a:ext>
            </a:extLst>
          </p:cNvPr>
          <p:cNvSpPr/>
          <p:nvPr/>
        </p:nvSpPr>
        <p:spPr>
          <a:xfrm>
            <a:off x="5357411" y="2565481"/>
            <a:ext cx="5111046" cy="5786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179705" algn="just">
              <a:tabLst>
                <a:tab pos="270510" algn="l"/>
                <a:tab pos="630555" algn="l"/>
              </a:tabLs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NewRoman,Italic"/>
              </a:rPr>
              <a:t>Принципи планування персоналу та заробітної плати</a:t>
            </a:r>
            <a:endParaRPr lang="x-none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:a16="http://schemas.microsoft.com/office/drawing/2014/main" xmlns="" id="{6B5E361E-228A-4CFB-A588-2FB45B149E60}"/>
              </a:ext>
            </a:extLst>
          </p:cNvPr>
          <p:cNvSpPr/>
          <p:nvPr/>
        </p:nvSpPr>
        <p:spPr>
          <a:xfrm rot="5400000">
            <a:off x="7713185" y="2130642"/>
            <a:ext cx="399496" cy="4527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3" name="Прямокутник 4">
            <a:extLst>
              <a:ext uri="{FF2B5EF4-FFF2-40B4-BE49-F238E27FC236}">
                <a16:creationId xmlns:a16="http://schemas.microsoft.com/office/drawing/2014/main" xmlns="" id="{24DA3128-961A-401D-AC32-F63F0621EF8D}"/>
              </a:ext>
            </a:extLst>
          </p:cNvPr>
          <p:cNvSpPr/>
          <p:nvPr/>
        </p:nvSpPr>
        <p:spPr>
          <a:xfrm>
            <a:off x="5382360" y="3320085"/>
            <a:ext cx="5111046" cy="34461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випередження темпів підвищення продуктивності праці над темпами зростання заробітної плати;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дотримання оптимальних пропорцій у заробітній платі окремих категорій працівників відповідно до кількості та якості їх праці;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забезпечення оптимального співвідношення кількості персоналу, зайнятого у виробництві, обслуговуванні, управлінні;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забезпечення кваліфікаційного складу керівників відповідно до вимог виробництва та підвищення їх кваліфікації</a:t>
            </a:r>
            <a:endParaRPr lang="x-none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9903"/>
            <a:ext cx="9452087" cy="663767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Етапи планування потреби в персоналі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BCD3113-6700-42B7-8B7A-1D20FC27559F}"/>
              </a:ext>
            </a:extLst>
          </p:cNvPr>
          <p:cNvGrpSpPr/>
          <p:nvPr/>
        </p:nvGrpSpPr>
        <p:grpSpPr>
          <a:xfrm>
            <a:off x="2099900" y="1290055"/>
            <a:ext cx="5981230" cy="4277890"/>
            <a:chOff x="0" y="0"/>
            <a:chExt cx="3239308" cy="341603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62BF7DC8-1E75-4BC1-90B9-4014ED5718FF}"/>
                </a:ext>
              </a:extLst>
            </p:cNvPr>
            <p:cNvGrpSpPr/>
            <p:nvPr/>
          </p:nvGrpSpPr>
          <p:grpSpPr>
            <a:xfrm>
              <a:off x="184826" y="0"/>
              <a:ext cx="3054482" cy="3416030"/>
              <a:chOff x="400050" y="85725"/>
              <a:chExt cx="3054515" cy="3416030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xmlns="" id="{BA8699FA-DBEE-406C-A4FD-8A7A398566E1}"/>
                  </a:ext>
                </a:extLst>
              </p:cNvPr>
              <p:cNvSpPr/>
              <p:nvPr/>
            </p:nvSpPr>
            <p:spPr>
              <a:xfrm>
                <a:off x="400050" y="85725"/>
                <a:ext cx="3009900" cy="276225"/>
              </a:xfrm>
              <a:prstGeom prst="round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Етапи планування потреби в персоналі</a:t>
                </a:r>
                <a:endParaRPr lang="x-none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938AB0F9-F830-4FC8-9B7B-4B55EAD92B67}"/>
                  </a:ext>
                </a:extLst>
              </p:cNvPr>
              <p:cNvSpPr/>
              <p:nvPr/>
            </p:nvSpPr>
            <p:spPr>
              <a:xfrm>
                <a:off x="438121" y="470525"/>
                <a:ext cx="2476431" cy="333375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аналіз виконання плану за попередній період</a:t>
                </a:r>
                <a:endParaRPr lang="x-none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CD61926F-0695-4089-89EB-507CBEDCBACE}"/>
                  </a:ext>
                </a:extLst>
              </p:cNvPr>
              <p:cNvSpPr/>
              <p:nvPr/>
            </p:nvSpPr>
            <p:spPr>
              <a:xfrm>
                <a:off x="580920" y="876300"/>
                <a:ext cx="2142513" cy="333375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планування продуктивності праці</a:t>
                </a:r>
                <a:endParaRPr lang="x-none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3B6BA23F-5EE2-4567-B358-601551053271}"/>
                  </a:ext>
                </a:extLst>
              </p:cNvPr>
              <p:cNvSpPr/>
              <p:nvPr/>
            </p:nvSpPr>
            <p:spPr>
              <a:xfrm>
                <a:off x="762000" y="1276350"/>
                <a:ext cx="1981200" cy="333375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планування трудомісткості</a:t>
                </a:r>
                <a:endParaRPr lang="x-none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xmlns="" id="{271669BA-A232-4A14-9548-F2660B9EC7A3}"/>
                  </a:ext>
                </a:extLst>
              </p:cNvPr>
              <p:cNvSpPr/>
              <p:nvPr/>
            </p:nvSpPr>
            <p:spPr>
              <a:xfrm>
                <a:off x="942877" y="1666875"/>
                <a:ext cx="1971675" cy="451930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розрахунок балансу робочого часу</a:t>
                </a:r>
                <a:endParaRPr lang="x-none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xmlns="" id="{73883A53-73F0-4484-A44F-4DD3C397D049}"/>
                  </a:ext>
                </a:extLst>
              </p:cNvPr>
              <p:cNvSpPr/>
              <p:nvPr/>
            </p:nvSpPr>
            <p:spPr>
              <a:xfrm>
                <a:off x="1133981" y="2185278"/>
                <a:ext cx="1971102" cy="439366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розрахунок потреби в персоналі</a:t>
                </a:r>
                <a:endParaRPr lang="x-none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xmlns="" id="{6979D6F8-1F4A-47D6-8B70-23148F6C9DE4}"/>
                  </a:ext>
                </a:extLst>
              </p:cNvPr>
              <p:cNvSpPr/>
              <p:nvPr/>
            </p:nvSpPr>
            <p:spPr>
              <a:xfrm>
                <a:off x="1292500" y="2682605"/>
                <a:ext cx="1971102" cy="333375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планування вивільнення та додаткової потреби в персоналі</a:t>
                </a:r>
                <a:endParaRPr lang="x-none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xmlns="" id="{F1F9465F-2DF4-4D6F-989B-ECC9687BA516}"/>
                  </a:ext>
                </a:extLst>
              </p:cNvPr>
              <p:cNvSpPr/>
              <p:nvPr/>
            </p:nvSpPr>
            <p:spPr>
              <a:xfrm>
                <a:off x="1483468" y="3073130"/>
                <a:ext cx="1971097" cy="428625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планування розвитку персоналу</a:t>
                </a:r>
                <a:endParaRPr lang="x-none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Стрелка: изогнутая вправо 7">
              <a:extLst>
                <a:ext uri="{FF2B5EF4-FFF2-40B4-BE49-F238E27FC236}">
                  <a16:creationId xmlns:a16="http://schemas.microsoft.com/office/drawing/2014/main" xmlns="" id="{3FE24E74-8872-4104-8BAD-3C312C7E40E5}"/>
                </a:ext>
              </a:extLst>
            </p:cNvPr>
            <p:cNvSpPr/>
            <p:nvPr/>
          </p:nvSpPr>
          <p:spPr>
            <a:xfrm rot="19802759">
              <a:off x="436934" y="1468066"/>
              <a:ext cx="170480" cy="376236"/>
            </a:xfrm>
            <a:prstGeom prst="curvedRightArrow">
              <a:avLst/>
            </a:prstGeom>
            <a:solidFill>
              <a:srgbClr val="E7E6E6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трелка: изогнутая вправо 8">
              <a:extLst>
                <a:ext uri="{FF2B5EF4-FFF2-40B4-BE49-F238E27FC236}">
                  <a16:creationId xmlns:a16="http://schemas.microsoft.com/office/drawing/2014/main" xmlns="" id="{16DA07AE-DA69-4879-9335-BF1D379A1BE7}"/>
                </a:ext>
              </a:extLst>
            </p:cNvPr>
            <p:cNvSpPr/>
            <p:nvPr/>
          </p:nvSpPr>
          <p:spPr>
            <a:xfrm rot="19802759">
              <a:off x="271564" y="1059504"/>
              <a:ext cx="170180" cy="375920"/>
            </a:xfrm>
            <a:prstGeom prst="curvedRightArrow">
              <a:avLst/>
            </a:prstGeom>
            <a:solidFill>
              <a:srgbClr val="E7E6E6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Стрелка: изогнутая вправо 9">
              <a:extLst>
                <a:ext uri="{FF2B5EF4-FFF2-40B4-BE49-F238E27FC236}">
                  <a16:creationId xmlns:a16="http://schemas.microsoft.com/office/drawing/2014/main" xmlns="" id="{4B6E16F7-EC1D-4156-98F3-535590F364A0}"/>
                </a:ext>
              </a:extLst>
            </p:cNvPr>
            <p:cNvSpPr/>
            <p:nvPr/>
          </p:nvSpPr>
          <p:spPr>
            <a:xfrm rot="19802759">
              <a:off x="106194" y="660670"/>
              <a:ext cx="170480" cy="376236"/>
            </a:xfrm>
            <a:prstGeom prst="curvedRightArrow">
              <a:avLst/>
            </a:prstGeom>
            <a:solidFill>
              <a:srgbClr val="E7E6E6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Стрелка: изогнутая вправо 10">
              <a:extLst>
                <a:ext uri="{FF2B5EF4-FFF2-40B4-BE49-F238E27FC236}">
                  <a16:creationId xmlns:a16="http://schemas.microsoft.com/office/drawing/2014/main" xmlns="" id="{425CAC28-5DE8-4E07-8F00-9BAF23261449}"/>
                </a:ext>
              </a:extLst>
            </p:cNvPr>
            <p:cNvSpPr/>
            <p:nvPr/>
          </p:nvSpPr>
          <p:spPr>
            <a:xfrm>
              <a:off x="0" y="165370"/>
              <a:ext cx="170480" cy="376236"/>
            </a:xfrm>
            <a:prstGeom prst="curvedRightArrow">
              <a:avLst/>
            </a:prstGeom>
            <a:solidFill>
              <a:srgbClr val="E7E6E6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трелка: изогнутая вправо 11">
              <a:extLst>
                <a:ext uri="{FF2B5EF4-FFF2-40B4-BE49-F238E27FC236}">
                  <a16:creationId xmlns:a16="http://schemas.microsoft.com/office/drawing/2014/main" xmlns="" id="{212CF2F1-2819-468C-AAEB-5E53A8C65F8D}"/>
                </a:ext>
              </a:extLst>
            </p:cNvPr>
            <p:cNvSpPr/>
            <p:nvPr/>
          </p:nvSpPr>
          <p:spPr>
            <a:xfrm rot="19802759">
              <a:off x="612032" y="1954448"/>
              <a:ext cx="170480" cy="376236"/>
            </a:xfrm>
            <a:prstGeom prst="curvedRightArrow">
              <a:avLst/>
            </a:prstGeom>
            <a:solidFill>
              <a:srgbClr val="E7E6E6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Стрелка: изогнутая вправо 12">
              <a:extLst>
                <a:ext uri="{FF2B5EF4-FFF2-40B4-BE49-F238E27FC236}">
                  <a16:creationId xmlns:a16="http://schemas.microsoft.com/office/drawing/2014/main" xmlns="" id="{850B5E92-8C7E-4B55-94AB-86C81315D452}"/>
                </a:ext>
              </a:extLst>
            </p:cNvPr>
            <p:cNvSpPr/>
            <p:nvPr/>
          </p:nvSpPr>
          <p:spPr>
            <a:xfrm rot="19802759">
              <a:off x="806586" y="2450559"/>
              <a:ext cx="170480" cy="376236"/>
            </a:xfrm>
            <a:prstGeom prst="curvedRightArrow">
              <a:avLst/>
            </a:prstGeom>
            <a:solidFill>
              <a:srgbClr val="E7E6E6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Стрелка: изогнутая вправо 13">
              <a:extLst>
                <a:ext uri="{FF2B5EF4-FFF2-40B4-BE49-F238E27FC236}">
                  <a16:creationId xmlns:a16="http://schemas.microsoft.com/office/drawing/2014/main" xmlns="" id="{DBBA2F90-73E5-42B0-8700-95A45D30ED79}"/>
                </a:ext>
              </a:extLst>
            </p:cNvPr>
            <p:cNvSpPr/>
            <p:nvPr/>
          </p:nvSpPr>
          <p:spPr>
            <a:xfrm rot="19802759">
              <a:off x="971956" y="2859121"/>
              <a:ext cx="170480" cy="376236"/>
            </a:xfrm>
            <a:prstGeom prst="curvedRightArrow">
              <a:avLst/>
            </a:prstGeom>
            <a:solidFill>
              <a:srgbClr val="E7E6E6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1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2"/>
            <a:ext cx="8848406" cy="642151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Планування чисельності персоналу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24BF3DA0-4B58-4291-BCBC-A56686FCF4C4}"/>
              </a:ext>
            </a:extLst>
          </p:cNvPr>
          <p:cNvSpPr/>
          <p:nvPr/>
        </p:nvSpPr>
        <p:spPr>
          <a:xfrm>
            <a:off x="4325265" y="1012053"/>
            <a:ext cx="1354070" cy="4382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179705" algn="just">
              <a:tabLst>
                <a:tab pos="270510" algn="l"/>
                <a:tab pos="630555" algn="l"/>
              </a:tabLs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NewRoman,Italic"/>
              </a:rPr>
              <a:t>Заходи</a:t>
            </a:r>
            <a:endParaRPr lang="x-none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xmlns="" id="{86C418AB-D5BF-4B18-A654-71AA3EFC187B}"/>
              </a:ext>
            </a:extLst>
          </p:cNvPr>
          <p:cNvSpPr/>
          <p:nvPr/>
        </p:nvSpPr>
        <p:spPr>
          <a:xfrm rot="5400000">
            <a:off x="4802552" y="1423717"/>
            <a:ext cx="399496" cy="4527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59036B9-AC05-447C-80E4-740A2ABFD5A5}"/>
              </a:ext>
            </a:extLst>
          </p:cNvPr>
          <p:cNvSpPr/>
          <p:nvPr/>
        </p:nvSpPr>
        <p:spPr>
          <a:xfrm>
            <a:off x="604730" y="1849846"/>
            <a:ext cx="87951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54038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 технологічного процесу виготовлення продукції (виконання робіт, надання послуг) з точки зору ідентифікації основних категорій виробничого персоналу та виявлення кваліфікаційних вимог;</a:t>
            </a:r>
            <a:endParaRPr lang="x-non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54038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 основних бізнес-процесів з метою визначення потреби в інших категоріях персоналу;</a:t>
            </a:r>
            <a:endParaRPr lang="x-non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54038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 планових обсягів виробництва та реалізації для оцінки масштабів діяльності;</a:t>
            </a:r>
            <a:endParaRPr lang="x-non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54038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планування чисельності працівників із застосуванням відповідних методів (нормативного, експертного,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економетричного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екстраполяції тощо).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4">
            <a:extLst>
              <a:ext uri="{FF2B5EF4-FFF2-40B4-BE49-F238E27FC236}">
                <a16:creationId xmlns:a16="http://schemas.microsoft.com/office/drawing/2014/main" xmlns="" id="{0F25C252-F34C-471A-A783-A2A7AD3C4079}"/>
              </a:ext>
            </a:extLst>
          </p:cNvPr>
          <p:cNvSpPr/>
          <p:nvPr/>
        </p:nvSpPr>
        <p:spPr>
          <a:xfrm>
            <a:off x="3755254" y="4529090"/>
            <a:ext cx="2340746" cy="4382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179705" algn="ctr">
              <a:tabLst>
                <a:tab pos="270510" algn="l"/>
                <a:tab pos="630555" algn="l"/>
              </a:tabLs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NewRoman,Italic"/>
              </a:rPr>
              <a:t>Вихідні дані</a:t>
            </a:r>
            <a:endParaRPr lang="x-none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xmlns="" id="{D01F0037-430F-4FE7-BD06-C9FB160AEB44}"/>
              </a:ext>
            </a:extLst>
          </p:cNvPr>
          <p:cNvSpPr/>
          <p:nvPr/>
        </p:nvSpPr>
        <p:spPr>
          <a:xfrm rot="5400000">
            <a:off x="4725878" y="4931548"/>
            <a:ext cx="399496" cy="4527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1F888A-8AB0-46D8-80D1-7048728DA32C}"/>
              </a:ext>
            </a:extLst>
          </p:cNvPr>
          <p:cNvSpPr txBox="1"/>
          <p:nvPr/>
        </p:nvSpPr>
        <p:spPr>
          <a:xfrm>
            <a:off x="3300912" y="5499690"/>
            <a:ext cx="60989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tabLst>
                <a:tab pos="54038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виробнича програма;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tabLst>
                <a:tab pos="54038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норми витрат часу; 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tabLst>
                <a:tab pos="54038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баланс робочого часу.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2"/>
            <a:ext cx="8596668" cy="642151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Планування чисельності персоналу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472B4F0F-1107-46C2-8A45-DF2C2EAC5734}"/>
              </a:ext>
            </a:extLst>
          </p:cNvPr>
          <p:cNvSpPr/>
          <p:nvPr/>
        </p:nvSpPr>
        <p:spPr>
          <a:xfrm>
            <a:off x="4031125" y="1044606"/>
            <a:ext cx="2369675" cy="6421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кутник 4">
            <a:extLst>
              <a:ext uri="{FF2B5EF4-FFF2-40B4-BE49-F238E27FC236}">
                <a16:creationId xmlns:a16="http://schemas.microsoft.com/office/drawing/2014/main" xmlns="" id="{12420CBC-AEED-4811-B10B-ABA5D9E5BF84}"/>
              </a:ext>
            </a:extLst>
          </p:cNvPr>
          <p:cNvSpPr/>
          <p:nvPr/>
        </p:nvSpPr>
        <p:spPr>
          <a:xfrm>
            <a:off x="1225118" y="1846556"/>
            <a:ext cx="8596668" cy="6421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економетричний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‒ потреба в персоналі визначається на основі даних про прогнозний рівень попиту на продукцію / послуги суб’єкта бізнесу у наступному періоді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4">
            <a:extLst>
              <a:ext uri="{FF2B5EF4-FFF2-40B4-BE49-F238E27FC236}">
                <a16:creationId xmlns:a16="http://schemas.microsoft.com/office/drawing/2014/main" xmlns="" id="{9E034D7E-B1DF-412F-9717-708BC75DD968}"/>
              </a:ext>
            </a:extLst>
          </p:cNvPr>
          <p:cNvSpPr/>
          <p:nvPr/>
        </p:nvSpPr>
        <p:spPr>
          <a:xfrm>
            <a:off x="1225117" y="2615778"/>
            <a:ext cx="8596668" cy="745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екстраполяція – передбачає перенесення існуючих тенденцій формування персоналу на майбутні періоди</a:t>
            </a:r>
            <a:endParaRPr lang="uk-UA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19CCC6B-B4DA-4D66-ACD1-DB5D123CFF56}"/>
              </a:ext>
            </a:extLst>
          </p:cNvPr>
          <p:cNvSpPr/>
          <p:nvPr/>
        </p:nvSpPr>
        <p:spPr>
          <a:xfrm>
            <a:off x="1225117" y="3457120"/>
            <a:ext cx="8596668" cy="745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експертних оцінок – ґрунтується на використанні думки експертів (найчастіше, керівників підрозділів) для визначення потреб у персоналі</a:t>
            </a:r>
          </a:p>
        </p:txBody>
      </p:sp>
      <p:sp>
        <p:nvSpPr>
          <p:cNvPr id="7" name="Стрелка: шеврон 6">
            <a:extLst>
              <a:ext uri="{FF2B5EF4-FFF2-40B4-BE49-F238E27FC236}">
                <a16:creationId xmlns:a16="http://schemas.microsoft.com/office/drawing/2014/main" xmlns="" id="{66639C93-5A78-4FEE-BA8D-22F5310E0755}"/>
              </a:ext>
            </a:extLst>
          </p:cNvPr>
          <p:cNvSpPr/>
          <p:nvPr/>
        </p:nvSpPr>
        <p:spPr>
          <a:xfrm>
            <a:off x="816745" y="2094207"/>
            <a:ext cx="408373" cy="3817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" name="Стрелка: шеврон 8">
            <a:extLst>
              <a:ext uri="{FF2B5EF4-FFF2-40B4-BE49-F238E27FC236}">
                <a16:creationId xmlns:a16="http://schemas.microsoft.com/office/drawing/2014/main" xmlns="" id="{7021B27F-A0D0-44F7-9088-B31FF9CA82E2}"/>
              </a:ext>
            </a:extLst>
          </p:cNvPr>
          <p:cNvSpPr/>
          <p:nvPr/>
        </p:nvSpPr>
        <p:spPr>
          <a:xfrm>
            <a:off x="816742" y="2820799"/>
            <a:ext cx="408373" cy="3817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xmlns="" id="{BADF89C1-9F58-4CE3-97FF-B4B7883FB51A}"/>
              </a:ext>
            </a:extLst>
          </p:cNvPr>
          <p:cNvSpPr/>
          <p:nvPr/>
        </p:nvSpPr>
        <p:spPr>
          <a:xfrm>
            <a:off x="816743" y="3704771"/>
            <a:ext cx="408373" cy="3817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Прямокутник 4">
            <a:extLst>
              <a:ext uri="{FF2B5EF4-FFF2-40B4-BE49-F238E27FC236}">
                <a16:creationId xmlns:a16="http://schemas.microsoft.com/office/drawing/2014/main" xmlns="" id="{CF2F9EA2-CAA7-4576-AFA4-B6E57E04C01C}"/>
              </a:ext>
            </a:extLst>
          </p:cNvPr>
          <p:cNvSpPr/>
          <p:nvPr/>
        </p:nvSpPr>
        <p:spPr>
          <a:xfrm>
            <a:off x="1225118" y="4299942"/>
            <a:ext cx="8596668" cy="6421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трудових балансів – метод, що відслідковує рух робочої сили, використання фонду робочого часу і ґрунтується на взаємозв’язку ресурсів, які потрібні організації в межах планового періоду</a:t>
            </a:r>
            <a:endParaRPr lang="uk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ик 4">
            <a:extLst>
              <a:ext uri="{FF2B5EF4-FFF2-40B4-BE49-F238E27FC236}">
                <a16:creationId xmlns:a16="http://schemas.microsoft.com/office/drawing/2014/main" xmlns="" id="{83F95CAC-A714-4236-84E2-82B4FC719130}"/>
              </a:ext>
            </a:extLst>
          </p:cNvPr>
          <p:cNvSpPr/>
          <p:nvPr/>
        </p:nvSpPr>
        <p:spPr>
          <a:xfrm>
            <a:off x="1225117" y="5069164"/>
            <a:ext cx="8596668" cy="745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нормативний метод – визначає планову чисельність персоналу на основі системи норм, встановлених на підприємстві</a:t>
            </a:r>
            <a:endParaRPr lang="uk-UA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кутник 4">
            <a:extLst>
              <a:ext uri="{FF2B5EF4-FFF2-40B4-BE49-F238E27FC236}">
                <a16:creationId xmlns:a16="http://schemas.microsoft.com/office/drawing/2014/main" xmlns="" id="{8D28FBAA-87F1-4D4B-95A8-2D506BB5379B}"/>
              </a:ext>
            </a:extLst>
          </p:cNvPr>
          <p:cNvSpPr/>
          <p:nvPr/>
        </p:nvSpPr>
        <p:spPr>
          <a:xfrm>
            <a:off x="1225117" y="5910506"/>
            <a:ext cx="8596668" cy="745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математично-економічні методи – передбачають застосування різних моделей для потреб планування чисельності персоналу</a:t>
            </a:r>
          </a:p>
        </p:txBody>
      </p:sp>
      <p:sp>
        <p:nvSpPr>
          <p:cNvPr id="15" name="Стрелка: шеврон 14">
            <a:extLst>
              <a:ext uri="{FF2B5EF4-FFF2-40B4-BE49-F238E27FC236}">
                <a16:creationId xmlns:a16="http://schemas.microsoft.com/office/drawing/2014/main" xmlns="" id="{8A6B7101-F882-445E-8B40-539328435FED}"/>
              </a:ext>
            </a:extLst>
          </p:cNvPr>
          <p:cNvSpPr/>
          <p:nvPr/>
        </p:nvSpPr>
        <p:spPr>
          <a:xfrm>
            <a:off x="816745" y="4547593"/>
            <a:ext cx="408373" cy="3817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6" name="Стрелка: шеврон 15">
            <a:extLst>
              <a:ext uri="{FF2B5EF4-FFF2-40B4-BE49-F238E27FC236}">
                <a16:creationId xmlns:a16="http://schemas.microsoft.com/office/drawing/2014/main" xmlns="" id="{790E1FBC-1BE4-42FD-96A5-95097BEA7D32}"/>
              </a:ext>
            </a:extLst>
          </p:cNvPr>
          <p:cNvSpPr/>
          <p:nvPr/>
        </p:nvSpPr>
        <p:spPr>
          <a:xfrm>
            <a:off x="816742" y="5285186"/>
            <a:ext cx="408373" cy="3817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7" name="Стрелка: шеврон 16">
            <a:extLst>
              <a:ext uri="{FF2B5EF4-FFF2-40B4-BE49-F238E27FC236}">
                <a16:creationId xmlns:a16="http://schemas.microsoft.com/office/drawing/2014/main" xmlns="" id="{A418DE67-BF80-42F2-96E0-4EBF80957630}"/>
              </a:ext>
            </a:extLst>
          </p:cNvPr>
          <p:cNvSpPr/>
          <p:nvPr/>
        </p:nvSpPr>
        <p:spPr>
          <a:xfrm>
            <a:off x="816743" y="6158157"/>
            <a:ext cx="408373" cy="3817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2"/>
            <a:ext cx="8596668" cy="753265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Планування чисельності персоналу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D2E8C89-F86E-43F2-932F-591D33F8F54D}"/>
              </a:ext>
            </a:extLst>
          </p:cNvPr>
          <p:cNvSpPr/>
          <p:nvPr/>
        </p:nvSpPr>
        <p:spPr>
          <a:xfrm>
            <a:off x="168934" y="1336124"/>
            <a:ext cx="2473395" cy="29668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Фактори впливу</a:t>
            </a:r>
          </a:p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галузь виробництва, розмір підприємства, тип виробництва, форма оплати праці </a:t>
            </a:r>
            <a:endParaRPr lang="x-non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C6C6BF8E-D876-43AE-BFDB-4B0AD6AE59B9}"/>
                  </a:ext>
                </a:extLst>
              </p:cNvPr>
              <p:cNvSpPr/>
              <p:nvPr/>
            </p:nvSpPr>
            <p:spPr>
              <a:xfrm>
                <a:off x="3042470" y="823911"/>
                <a:ext cx="7743898" cy="39912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1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Укрупнений метод</a:t>
                </a:r>
              </a:p>
              <a:p>
                <a:pPr algn="just">
                  <a:tabLst>
                    <a:tab pos="540385" algn="l"/>
                  </a:tabLst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Укрупнено планову середньооблікову чисельність працівників у </a:t>
                </a:r>
                <a:r>
                  <a:rPr lang="uk-UA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підрозділі 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(на підприємстві) (ЧПЛ) визначають методом коректування базової чисельності: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54038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x-none" sz="1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Ч</m:t>
                          </m:r>
                        </m:e>
                        <m:sup>
                          <m:r>
                            <a:rPr lang="uk-UA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пл</m:t>
                          </m:r>
                        </m:sup>
                      </m:sSup>
                      <m:r>
                        <a:rPr lang="uk-UA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x-none" sz="1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Ч</m:t>
                          </m:r>
                        </m:e>
                        <m:sup>
                          <m:r>
                            <a:rPr lang="uk-UA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баз</m:t>
                          </m:r>
                        </m:sup>
                      </m:sSup>
                      <m:r>
                        <a:rPr lang="uk-UA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x-none" sz="1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x-none" sz="1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К</m:t>
                              </m:r>
                            </m:e>
                            <m:sub>
                              <m:r>
                                <a:rPr lang="uk-UA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x-none" sz="1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К</m:t>
                              </m:r>
                            </m:e>
                            <m:sub>
                              <m:r>
                                <a:rPr lang="uk-UA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пп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54038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x-none" sz="1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Ч</m:t>
                          </m:r>
                        </m:e>
                        <m:sup>
                          <m:r>
                            <a:rPr lang="uk-UA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пл</m:t>
                          </m:r>
                        </m:sup>
                      </m:sSup>
                      <m:r>
                        <a:rPr lang="uk-UA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x-none" sz="1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Ч</m:t>
                          </m:r>
                        </m:e>
                        <m:sup>
                          <m:r>
                            <a:rPr lang="uk-UA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баз</m:t>
                          </m:r>
                        </m:sup>
                      </m:sSup>
                      <m:r>
                        <a:rPr lang="uk-UA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x-none" sz="1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К</m:t>
                          </m:r>
                        </m:e>
                        <m:sub>
                          <m:r>
                            <a:rPr lang="uk-UA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о</m:t>
                          </m:r>
                        </m:sub>
                      </m:sSub>
                      <m:r>
                        <a:rPr lang="uk-UA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±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x-none" sz="1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x-none" sz="1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Е</m:t>
                              </m:r>
                            </m:e>
                            <m:sub>
                              <m:r>
                                <a:rPr lang="uk-UA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540385" algn="l"/>
                  </a:tabLst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 </a:t>
                </a: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Ч</a:t>
                </a:r>
                <a:r>
                  <a:rPr lang="uk-UA" sz="1800" baseline="30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баз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базова (очікувана) чисельність, ос.; Ко – індекс зростання обсягу продукції у плановому періоді; </a:t>
                </a: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Кпп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індекс зростання продуктивності праці у плановому періоді; ∑</a:t>
                </a: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Еі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зміна чисельності за </a:t>
                </a: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пофакторними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розрахунками, ос.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Зміна чисельності за </a:t>
                </a: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пофакторними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розрахунками відображає вплив різних чинників на чисельність персоналу.</a:t>
                </a:r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C6BF8E-D876-43AE-BFDB-4B0AD6AE5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470" y="823911"/>
                <a:ext cx="7743898" cy="3991280"/>
              </a:xfrm>
              <a:prstGeom prst="rect">
                <a:avLst/>
              </a:prstGeom>
              <a:blipFill rotWithShape="0">
                <a:blip r:embed="rId2"/>
                <a:stretch>
                  <a:fillRect l="-550" t="-1520" r="-550" b="-304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199FA6EC-C982-45BD-A42D-5C94A0F2BA7E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2642329" y="2819551"/>
            <a:ext cx="4001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4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2"/>
            <a:ext cx="8596668" cy="753265"/>
          </a:xfrm>
        </p:spPr>
        <p:txBody>
          <a:bodyPr>
            <a:noAutofit/>
          </a:bodyPr>
          <a:lstStyle/>
          <a:p>
            <a:pPr algn="ctr"/>
            <a:r>
              <a:rPr lang="uk-UA" sz="1800" dirty="0"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Визначення зміни кількості під впливом техніко-економічних факторів</a:t>
            </a:r>
            <a:endParaRPr lang="uk-UA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D3A06A67-6D78-495F-A1C1-4D086F6B3BAE}"/>
                  </a:ext>
                </a:extLst>
              </p:cNvPr>
              <p:cNvSpPr txBox="1"/>
              <p:nvPr/>
            </p:nvSpPr>
            <p:spPr>
              <a:xfrm>
                <a:off x="754603" y="992851"/>
                <a:ext cx="9836458" cy="5728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підвищення технічного рівня виробництва. Найчастіший вплив цього фактору проявляється в модернізації устаткування: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Ч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т.р</m:t>
                        </m:r>
                      </m:sub>
                    </m:sSub>
                    <m:r>
                      <a:rPr lang="uk-UA" sz="16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Ч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в</m:t>
                        </m:r>
                      </m:sub>
                    </m:sSub>
                    <m:r>
                      <a:rPr lang="uk-UA" sz="16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вер</m:t>
                        </m:r>
                      </m:sub>
                    </m:sSub>
                    <m:r>
                      <a:rPr lang="uk-UA" sz="16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x-none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uk-UA" sz="1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x-none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6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Н</m:t>
                                </m:r>
                              </m:e>
                              <m:sub>
                                <m:r>
                                  <a:rPr lang="uk-UA" sz="16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б</m:t>
                                </m:r>
                              </m:sub>
                            </m:sSub>
                            <m:r>
                              <a:rPr lang="uk-UA" sz="1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x-none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6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К</m:t>
                                </m:r>
                              </m:e>
                              <m:sub>
                                <m:r>
                                  <a:rPr lang="uk-UA" sz="16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б</m:t>
                                </m:r>
                              </m:sub>
                            </m:sSub>
                            <m:r>
                              <a:rPr lang="uk-UA" sz="1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x-none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6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Н</m:t>
                                </m:r>
                              </m:e>
                              <m:sub>
                                <m:r>
                                  <a:rPr lang="uk-UA" sz="16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дод</m:t>
                                </m:r>
                              </m:sub>
                            </m:sSub>
                            <m:r>
                              <a:rPr lang="uk-UA" sz="1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x-none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6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К</m:t>
                                </m:r>
                              </m:e>
                              <m:sub>
                                <m:r>
                                  <a:rPr lang="uk-UA" sz="16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п</m:t>
                                </m:r>
                              </m:sub>
                            </m:sSub>
                            <m:r>
                              <a:rPr lang="uk-UA" sz="1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uk-UA" sz="1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x-none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6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Н</m:t>
                                </m:r>
                              </m:e>
                              <m:sub>
                                <m:r>
                                  <a:rPr lang="uk-UA" sz="16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б</m:t>
                                </m:r>
                              </m:sub>
                            </m:sSub>
                            <m:r>
                              <a:rPr lang="uk-UA" sz="1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x-none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6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К</m:t>
                                </m:r>
                              </m:e>
                              <m:sub>
                                <m:r>
                                  <a:rPr lang="uk-UA" sz="16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б</m:t>
                                </m:r>
                              </m:sub>
                            </m:sSub>
                            <m:r>
                              <a:rPr lang="uk-UA" sz="1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uk-UA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де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Ч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т.р</m:t>
                        </m:r>
                      </m:sub>
                    </m:sSub>
                  </m:oMath>
                </a14:m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умовне скорочення кількості персоналу за рахунок підвищення технічного рівня виробництва;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Ч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в</m:t>
                        </m:r>
                      </m:sub>
                    </m:sSub>
                  </m:oMath>
                </a14:m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вихідна кількість персоналу, </a:t>
                </a:r>
                <a:r>
                  <a:rPr lang="uk-UA" sz="16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чол</a:t>
                </a:r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вер</m:t>
                        </m:r>
                      </m:sub>
                    </m:sSub>
                  </m:oMath>
                </a14:m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частка робітників-верстатників у загальній кількості промислово-виробничого персоналу;</a:t>
                </a:r>
                <a14:m>
                  <m:oMath xmlns:m="http://schemas.openxmlformats.org/officeDocument/2006/math">
                    <m:r>
                      <a:rPr lang="ru-RU" sz="16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Н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б</m:t>
                        </m:r>
                      </m:sub>
                    </m:sSub>
                  </m:oMath>
                </a14:m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кількість верстатів у базовому періоді, од.;</a:t>
                </a:r>
                <a14:m>
                  <m:oMath xmlns:m="http://schemas.openxmlformats.org/officeDocument/2006/math">
                    <m:r>
                      <a:rPr lang="ru-RU" sz="16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К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б</m:t>
                        </m:r>
                      </m:sub>
                    </m:sSub>
                  </m:oMath>
                </a14:m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коефіцієнт базової продуктивності одного верстата;</a:t>
                </a:r>
                <a14:m>
                  <m:oMath xmlns:m="http://schemas.openxmlformats.org/officeDocument/2006/math">
                    <m:r>
                      <a:rPr lang="ru-RU" sz="16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Н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дод</m:t>
                        </m:r>
                      </m:sub>
                    </m:sSub>
                  </m:oMath>
                </a14:m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додаткова кількість верстатів, од.;</a:t>
                </a:r>
                <a14:m>
                  <m:oMath xmlns:m="http://schemas.openxmlformats.org/officeDocument/2006/math">
                    <m:r>
                      <a:rPr lang="ru-RU" sz="16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К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</m:t>
                        </m:r>
                      </m:sub>
                    </m:sSub>
                  </m:oMath>
                </a14:m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коефіцієнт планової продуктивності одного верстата;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б) розвиток кооперації: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Ч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к</m:t>
                        </m:r>
                      </m:sub>
                    </m:sSub>
                    <m:r>
                      <a:rPr lang="uk-UA" sz="16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Ч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в</m:t>
                        </m:r>
                      </m:sub>
                    </m:sSub>
                    <m:r>
                      <a:rPr lang="uk-UA" sz="16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x-none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uk-UA" sz="1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(100</m:t>
                            </m:r>
                            <m:r>
                              <a:rPr lang="uk-UA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x-none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6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А</m:t>
                                </m:r>
                              </m:e>
                              <m:sub>
                                <m:r>
                                  <a:rPr lang="uk-UA" sz="16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б</m:t>
                                </m:r>
                              </m:sub>
                            </m:sSub>
                            <m:r>
                              <a:rPr lang="uk-UA" sz="1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uk-UA" sz="1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(100</m:t>
                            </m:r>
                            <m:r>
                              <a:rPr lang="uk-UA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x-none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6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А</m:t>
                                </m:r>
                              </m:e>
                              <m:sub>
                                <m:r>
                                  <a:rPr lang="uk-UA" sz="16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п</m:t>
                                </m:r>
                              </m:sub>
                            </m:sSub>
                            <m:r>
                              <a:rPr lang="uk-UA" sz="1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uk-UA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де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б</m:t>
                        </m:r>
                      </m:sub>
                    </m:sSub>
                    <m:r>
                      <a:rPr lang="uk-UA" sz="16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</m:t>
                        </m:r>
                      </m:sub>
                    </m:sSub>
                  </m:oMath>
                </a14:m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частка купівельних виробів у базовому й плановому періодах відповідно, %;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в) поліпшення використання робочого часу: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16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Ч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ч</m:t>
                        </m:r>
                      </m:sub>
                    </m:sSub>
                    <m:r>
                      <a:rPr lang="uk-UA" sz="16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Ч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в</m:t>
                        </m:r>
                      </m:sub>
                    </m:sSub>
                    <m:r>
                      <a:rPr lang="uk-UA" sz="16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uk-UA" sz="16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Д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</m:t>
                        </m:r>
                      </m:sub>
                    </m:sSub>
                    <m:r>
                      <a:rPr lang="uk-UA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Д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б</m:t>
                        </m:r>
                      </m:sub>
                    </m:sSub>
                    <m:r>
                      <a:rPr lang="uk-UA" sz="16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)/</m:t>
                    </m:r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Д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б</m:t>
                        </m:r>
                      </m:sub>
                    </m:sSub>
                  </m:oMath>
                </a14:m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де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Д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б</m:t>
                        </m:r>
                      </m:sub>
                    </m:sSub>
                    <m:r>
                      <a:rPr lang="uk-UA" sz="16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Д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</m:t>
                        </m:r>
                      </m:sub>
                    </m:sSub>
                  </m:oMath>
                </a14:m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кількість робочих днів у базовому й плановому періодах відповідно;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г) підвищення якості: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16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Ч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б</m:t>
                        </m:r>
                      </m:sub>
                    </m:sSub>
                    <m:r>
                      <a:rPr lang="uk-UA" sz="16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Ч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в</m:t>
                        </m:r>
                      </m:sub>
                    </m:sSub>
                    <m:r>
                      <a:rPr lang="uk-UA" sz="16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uk-UA" sz="16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Б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б</m:t>
                        </m:r>
                      </m:sub>
                    </m:sSub>
                    <m:r>
                      <a:rPr lang="uk-UA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Б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</m:t>
                        </m:r>
                      </m:sub>
                    </m:sSub>
                    <m:r>
                      <a:rPr lang="uk-UA" sz="16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)/100%</m:t>
                    </m:r>
                  </m:oMath>
                </a14:m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де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Б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б</m:t>
                        </m:r>
                      </m:sub>
                    </m:sSub>
                    <m:r>
                      <a:rPr lang="uk-UA" sz="16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Б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</m:t>
                        </m:r>
                      </m:sub>
                    </m:sSub>
                  </m:oMath>
                </a14:m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базовий і плановий відсотки браку.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Сумарна умовна економія кількості персоналу визначається за формулою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Ч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сум</m:t>
                        </m:r>
                      </m:sub>
                    </m:sSub>
                    <m:r>
                      <a:rPr lang="uk-UA" sz="16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x-none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uk-UA" sz="1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</m:oMath>
                </a14:m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sz="1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Ч</m:t>
                        </m:r>
                      </m:e>
                      <m:sub>
                        <m:r>
                          <a:rPr lang="uk-UA" sz="1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і</m:t>
                        </m:r>
                      </m:sub>
                    </m:sSub>
                  </m:oMath>
                </a14:m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зміна кількості персоналу під впливом і-го фактору.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A06A67-6D78-495F-A1C1-4D086F6B3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03" y="992851"/>
                <a:ext cx="9836458" cy="5728299"/>
              </a:xfrm>
              <a:prstGeom prst="rect">
                <a:avLst/>
              </a:prstGeom>
              <a:blipFill>
                <a:blip r:embed="rId2"/>
                <a:stretch>
                  <a:fillRect l="-372" t="-319" r="-310" b="-4574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1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68" y="130205"/>
            <a:ext cx="10322099" cy="753265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Деталізований метод визначення чисельності персоналу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F702980C-36BD-4936-A559-01999C3A0539}"/>
              </a:ext>
            </a:extLst>
          </p:cNvPr>
          <p:cNvSpPr txBox="1"/>
          <p:nvPr/>
        </p:nvSpPr>
        <p:spPr>
          <a:xfrm>
            <a:off x="470517" y="651740"/>
            <a:ext cx="9898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540385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Загальну планову чисельність промислово-виробничого персоналу можна визначити деталізованими розрахунками по кожній категорії персоналу та підсумком отриманих результатів.</a:t>
            </a:r>
            <a:endParaRPr lang="x-non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Планова кількість основних робітників, зайнятих на нормованих роботах, може визначатися у два способи</a:t>
            </a:r>
            <a:r>
              <a:rPr lang="uk-UA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x-non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10" y="1708424"/>
            <a:ext cx="9046722" cy="49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48" y="0"/>
            <a:ext cx="6282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3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3"/>
            <a:ext cx="8596668" cy="663767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Персонал та пов’язані категорії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A446D97-6632-486B-97C4-9367408008C6}"/>
              </a:ext>
            </a:extLst>
          </p:cNvPr>
          <p:cNvPicPr/>
          <p:nvPr/>
        </p:nvPicPr>
        <p:blipFill rotWithShape="1">
          <a:blip r:embed="rId2"/>
          <a:srcRect l="30144" t="33080" r="27686" b="20152"/>
          <a:stretch/>
        </p:blipFill>
        <p:spPr bwMode="auto">
          <a:xfrm>
            <a:off x="2279375" y="1097273"/>
            <a:ext cx="6708118" cy="41268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892D2CC-17E5-4865-A37A-F79AFA3DA6D3}"/>
              </a:ext>
            </a:extLst>
          </p:cNvPr>
          <p:cNvSpPr/>
          <p:nvPr/>
        </p:nvSpPr>
        <p:spPr>
          <a:xfrm>
            <a:off x="671463" y="5224165"/>
            <a:ext cx="9423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Трудові ресурси формують потенційну робочу силу суб’єкта бізнесу, з трудових ресурсів формується персонал – працівники, пов’язані трудовими відносинами. Кваліфікована частина персоналу визначає кадри суб’єкта бізнесу, натомість здібності та можливості персоналу формують трудовий потенціал суб’єкта бізнесу.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921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26" y="214009"/>
            <a:ext cx="7840142" cy="61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69" y="130205"/>
            <a:ext cx="8596668" cy="753265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Деталізований метод визначення чисельності персоналу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B7A63B0-CF88-42AE-A8F2-9ED50AD55E82}"/>
                  </a:ext>
                </a:extLst>
              </p:cNvPr>
              <p:cNvSpPr txBox="1"/>
              <p:nvPr/>
            </p:nvSpPr>
            <p:spPr>
              <a:xfrm>
                <a:off x="612559" y="883470"/>
                <a:ext cx="7834543" cy="5005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/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Визначення   чисельності    допоміжних робітників(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Ч</m:t>
                        </m:r>
                      </m:e>
                      <m:sub>
                        <m:r>
                          <a:rPr lang="uk-UA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доп</m:t>
                        </m:r>
                      </m:sub>
                    </m:sSub>
                  </m:oMath>
                </a14:m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Кількість допоміжних робітників розраховується аналогічно, як і кількість основних робітників (за трудомісткістю робіт, нормами виробітку та нормами обслуговування), якщо роботи можна нормувати, а також на роботах, обсяг яких можна визначити залежно від кількості обслуговуючих машин, механізмів і агрегатів.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Кількість допоміжних робітників, для яких не можна визначити обсяг робіт та норму обслуговування, розраховується за робочими місцями.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Ч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доп</m:t>
                        </m:r>
                      </m:sub>
                    </m:sSub>
                    <m: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К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р. м</m:t>
                        </m:r>
                      </m:sub>
                    </m:sSub>
                    <m: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К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я.о</m:t>
                        </m:r>
                      </m:sub>
                    </m:sSub>
                  </m:oMath>
                </a14:m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К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р.м</m:t>
                        </m:r>
                      </m:sub>
                    </m:sSub>
                  </m:oMath>
                </a14:m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кількість робочих місць;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кількість робочих змін;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К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я.о</m:t>
                        </m:r>
                      </m:sub>
                    </m:sSub>
                  </m:oMath>
                </a14:m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коефіцієнт зведення явочної кількості до облікової (враховує плановий відсоток невиходів робітників на роботу та розраховується наступним чином:</a:t>
                </a:r>
              </a:p>
              <a:p>
                <a:pPr algn="just"/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lnSpc>
                    <a:spcPts val="18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x-none" sz="1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К</m:t>
                        </m:r>
                      </m:e>
                      <m:sub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я.о</m:t>
                        </m:r>
                      </m:sub>
                    </m:sSub>
                    <m: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x-none" sz="1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</m:num>
                      <m:den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(100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НР)</m:t>
                        </m:r>
                      </m:den>
                    </m:f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endParaRPr lang="x-non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ts val="1800"/>
                  </a:lnSpc>
                </a:pPr>
                <a:endParaRPr lang="uk-UA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ts val="1800"/>
                  </a:lnSpc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НР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плановий відсоток невиходів робітників на роботу, %.</a:t>
                </a:r>
                <a:endParaRPr lang="x-non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7A63B0-CF88-42AE-A8F2-9ED50AD55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59" y="883470"/>
                <a:ext cx="7834543" cy="5005794"/>
              </a:xfrm>
              <a:prstGeom prst="rect">
                <a:avLst/>
              </a:prstGeom>
              <a:blipFill>
                <a:blip r:embed="rId2"/>
                <a:stretch>
                  <a:fillRect l="-622" r="-622" b="-974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4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69" y="130205"/>
            <a:ext cx="8596668" cy="753265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Деталізований метод визначення чисельності персоналу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AE8637-0E9B-4BFF-808C-4699483118B4}"/>
              </a:ext>
            </a:extLst>
          </p:cNvPr>
          <p:cNvSpPr txBox="1"/>
          <p:nvPr/>
        </p:nvSpPr>
        <p:spPr>
          <a:xfrm>
            <a:off x="544169" y="1037571"/>
            <a:ext cx="916800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Планування кількості керівників, спеціалістів і службовців має свої особливості, враховує особливості виробництва, трудомісткість управління, поділ праці та співвідношення між різними професійними групами. Кількість інженерно-технічних працівників та службовців визначають штатним розписом. 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Штатний розпис – це внутрішній нормативний документ підприємства, в якому зазначається перелік посад та кількість працівників за кожною з них, що є на даному підприємстві, з визначенням мінімальних і максимальних посадових окладів.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приватизованих підприємствах при розрахунку кількості спеціалістів та службовців найчастіше використовують нормативний метод, який ґрунтується на застосуванні нормативів навантаження, обслуговування, керованості й кількості спеціалістів.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кількості молодшого обслуговуючого персоналу розраховується на підставі: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норм обслуговування (наприклад, кількість прибиральниць визначається виходячи з норм обслуговування, виражених у квадратних метрах);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кількості робочих місць з урахуванням змінності й планових неявок на роботу (ліфтери, гардеробники і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т.п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працівників охорони планується залежно від розміру площі, що охороняється, кількості постів охорони, режиму їх роботи. 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Планування кількості учнів проводиться з урахуванням кількості робітників, що вибувають, потреби у професіях, яка виникає, розширення виробництва.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13" y="1555668"/>
            <a:ext cx="8047503" cy="262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216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2"/>
            <a:ext cx="8596668" cy="753265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Планування продуктивності праці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E47AA1-9BA9-44CF-8027-B7D224D71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54" t="25695" r="44140" b="39444"/>
          <a:stretch/>
        </p:blipFill>
        <p:spPr>
          <a:xfrm>
            <a:off x="133349" y="962024"/>
            <a:ext cx="9344025" cy="540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2"/>
            <a:ext cx="8596668" cy="753265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Розрахунок продуктивності праці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B750926-F25E-41C1-955F-C87A9767F954}"/>
              </a:ext>
            </a:extLst>
          </p:cNvPr>
          <p:cNvSpPr/>
          <p:nvPr/>
        </p:nvSpPr>
        <p:spPr>
          <a:xfrm>
            <a:off x="1837678" y="994299"/>
            <a:ext cx="7270811" cy="5149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Виробіток</a:t>
            </a: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0196199C-0A33-4E57-8552-1BE34D523A2B}"/>
                  </a:ext>
                </a:extLst>
              </p:cNvPr>
              <p:cNvSpPr/>
              <p:nvPr/>
            </p:nvSpPr>
            <p:spPr>
              <a:xfrm>
                <a:off x="1837678" y="1662367"/>
                <a:ext cx="8362765" cy="17922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Річний (місячний) виробіток розраховується діленням запланованого обсягу продукції на планову середньооблікову кількість промислово виробничого персоналу за планований період (рік, місяць).</a:t>
                </a:r>
                <a:endParaRPr lang="x-none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В=</m:t>
                      </m:r>
                      <m:f>
                        <m:fPr>
                          <m:ctrlPr>
                            <a:rPr lang="x-none" sz="1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18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ОВ</m:t>
                          </m:r>
                        </m:num>
                        <m:den>
                          <m:sSub>
                            <m:sSubPr>
                              <m:ctrlPr>
                                <a:rPr lang="x-none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Ч</m:t>
                              </m:r>
                            </m:e>
                            <m:sub>
                              <m:r>
                                <a:rPr lang="uk-UA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со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x-none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 </a:t>
                </a:r>
                <a:r>
                  <a:rPr lang="uk-UA" sz="1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Ч</a:t>
                </a:r>
                <a:r>
                  <a:rPr lang="uk-UA" sz="1800" baseline="-25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со</a:t>
                </a:r>
                <a:r>
                  <a:rPr lang="uk-UA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середньооблікова кількість промислово виробничого персоналу.</a:t>
                </a:r>
                <a:endParaRPr lang="x-none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0196199C-0A33-4E57-8552-1BE34D523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678" y="1662367"/>
                <a:ext cx="8362765" cy="1792213"/>
              </a:xfrm>
              <a:prstGeom prst="rect">
                <a:avLst/>
              </a:prstGeom>
              <a:blipFill>
                <a:blip r:embed="rId2"/>
                <a:stretch>
                  <a:fillRect l="-509" t="-337" r="-509" b="-3367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A0409BD-F8F2-40FB-8880-85A1F8D8115D}"/>
              </a:ext>
            </a:extLst>
          </p:cNvPr>
          <p:cNvSpPr/>
          <p:nvPr/>
        </p:nvSpPr>
        <p:spPr>
          <a:xfrm>
            <a:off x="1837677" y="3533314"/>
            <a:ext cx="8362766" cy="1227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Денний виробіток розраховується діленням обсягу продукції, що передбачається випускати у плановому періоді (рік, квартал, місяць), на кількість людино-днів, які повинні бути відпрацьовані промислово-виробничим персоналом у даному плановому періоді. Показник характеризує ефективність використання робочого дня.</a:t>
            </a:r>
            <a:endParaRPr lang="x-none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C7054D-C533-47A6-A5BA-0D734E0A993F}"/>
              </a:ext>
            </a:extLst>
          </p:cNvPr>
          <p:cNvSpPr/>
          <p:nvPr/>
        </p:nvSpPr>
        <p:spPr>
          <a:xfrm>
            <a:off x="1837677" y="4889887"/>
            <a:ext cx="8362766" cy="9165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Годинний виробіток розраховується діленням обсягу продукції на планований сумарний фонд часу промислово-виробничого персоналу. Показник характеризує годинну ефективність праці.</a:t>
            </a:r>
            <a:endParaRPr lang="x-none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25128F6A-022F-43EA-B592-0C7B7E5C3ECE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1402672" y="1251751"/>
            <a:ext cx="43500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4AEA9DB-FFA5-4244-A925-D61E7FAD9E6B}"/>
              </a:ext>
            </a:extLst>
          </p:cNvPr>
          <p:cNvCxnSpPr>
            <a:cxnSpLocks/>
          </p:cNvCxnSpPr>
          <p:nvPr/>
        </p:nvCxnSpPr>
        <p:spPr>
          <a:xfrm flipH="1">
            <a:off x="1384916" y="1307307"/>
            <a:ext cx="1" cy="4040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0B41386E-8797-46B2-A340-BF74E868EA30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1384916" y="5348148"/>
            <a:ext cx="45276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AA4732FA-5AA4-49D9-9F25-141007589FD4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1402672" y="4147308"/>
            <a:ext cx="4350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105CA96A-81E5-41A2-9702-F733DE2A0E75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384917" y="2558474"/>
            <a:ext cx="4527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2"/>
            <a:ext cx="8596668" cy="753265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Трудомісткість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CB20DC6C-3559-4821-A7C9-88B464E6092D}"/>
                  </a:ext>
                </a:extLst>
              </p:cNvPr>
              <p:cNvSpPr txBox="1"/>
              <p:nvPr/>
            </p:nvSpPr>
            <p:spPr>
              <a:xfrm>
                <a:off x="613914" y="746534"/>
                <a:ext cx="8596668" cy="6031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Трудомісткість (Т) розраховується за формулою</a:t>
                </a:r>
                <a:endParaRPr lang="x-non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Т=</m:t>
                    </m:r>
                    <m:f>
                      <m:fPr>
                        <m:ctrlPr>
                          <a:rPr lang="x-none" sz="1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ПР</m:t>
                        </m:r>
                      </m:num>
                      <m:den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ОВ</m:t>
                        </m:r>
                      </m:den>
                    </m:f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endParaRPr lang="x-non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x-non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 ПР – витрати праці, що вимірюються у годинах.</a:t>
                </a:r>
                <a:endParaRPr lang="x-non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 плануванні прийнято розрізняти такі види трудомісткості:</a:t>
                </a:r>
                <a:endParaRPr lang="x-non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 algn="just" fontAlgn="auto">
                  <a:buSzPts val="1400"/>
                  <a:buFont typeface="Times New Roman" panose="02020603050405020304" pitchFamily="18" charset="0"/>
                  <a:buChar char="-"/>
                </a:pPr>
                <a:r>
                  <a:rPr lang="uk-UA" sz="1800" u="none" strike="noStrike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повна трудомісткість;</a:t>
                </a:r>
                <a:endParaRPr lang="x-none" sz="1100" u="none" strike="noStrike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 algn="just" fontAlgn="auto">
                  <a:buSzPts val="1400"/>
                  <a:buFont typeface="Times New Roman" panose="02020603050405020304" pitchFamily="18" charset="0"/>
                  <a:buChar char="-"/>
                </a:pPr>
                <a:r>
                  <a:rPr lang="uk-UA" sz="1800" u="none" strike="noStrike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виробнича трудомісткість;</a:t>
                </a:r>
                <a:endParaRPr lang="x-none" sz="1100" u="none" strike="noStrike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 algn="just" fontAlgn="auto">
                  <a:buSzPts val="1400"/>
                  <a:buFont typeface="Times New Roman" panose="02020603050405020304" pitchFamily="18" charset="0"/>
                  <a:buChar char="-"/>
                </a:pPr>
                <a:r>
                  <a:rPr lang="uk-UA" sz="1800" u="none" strike="noStrike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технологічна трудомісткість;</a:t>
                </a:r>
                <a:endParaRPr lang="x-none" sz="1100" u="none" strike="noStrike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 algn="just" fontAlgn="auto">
                  <a:buSzPts val="1400"/>
                  <a:buFont typeface="Times New Roman" panose="02020603050405020304" pitchFamily="18" charset="0"/>
                  <a:buChar char="-"/>
                </a:pPr>
                <a:r>
                  <a:rPr lang="uk-UA" sz="1800" u="none" strike="noStrike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трудомісткість обслуговування виробництва;</a:t>
                </a:r>
                <a:endParaRPr lang="x-none" sz="1100" u="none" strike="noStrike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 algn="just" fontAlgn="auto">
                  <a:buSzPts val="1400"/>
                  <a:buFont typeface="Times New Roman" panose="02020603050405020304" pitchFamily="18" charset="0"/>
                  <a:buChar char="-"/>
                </a:pPr>
                <a:r>
                  <a:rPr lang="uk-UA" sz="1800" u="none" strike="noStrike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трудомісткість управління та ін.</a:t>
                </a:r>
                <a:endParaRPr lang="x-none" sz="1100" u="none" strike="noStrike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Повна трудомісткість виготовлення продукції включає суму витрат праці всіх категорій працівників промислово-виробничого персоналу. </a:t>
                </a:r>
                <a:endParaRPr lang="x-non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Виробнича трудомісткість включає витрати праці всіх основних та допоміжних робочих.</a:t>
                </a:r>
                <a:endParaRPr lang="x-non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Технологічна трудомісткість визначається як сума витрат праці основних робочих-відрядників та витрат праці основних робочих-погодинників.</a:t>
                </a:r>
                <a:endParaRPr lang="x-non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Трудомісткість обслуговування виробництва включає суму витрат праці допоміжних робітників основних </a:t>
                </a: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цехів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та робітників допоміжних </a:t>
                </a: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цехів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і служб, зайнятих обслуговуванням виробництва.</a:t>
                </a:r>
                <a:endParaRPr lang="x-non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Трудомісткість управління визначається як сума витрат праці у сфері управління виробництвом.</a:t>
                </a:r>
                <a:endParaRPr lang="x-non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20DC6C-3559-4821-A7C9-88B464E60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14" y="746534"/>
                <a:ext cx="8596668" cy="6031138"/>
              </a:xfrm>
              <a:prstGeom prst="rect">
                <a:avLst/>
              </a:prstGeom>
              <a:blipFill>
                <a:blip r:embed="rId2"/>
                <a:stretch>
                  <a:fillRect l="-638" t="-505" r="-567" b="-606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1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2"/>
            <a:ext cx="8596668" cy="753265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Планування продуктивності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71EB34A-D241-476E-95CF-68A32B18FA31}"/>
                  </a:ext>
                </a:extLst>
              </p:cNvPr>
              <p:cNvSpPr txBox="1"/>
              <p:nvPr/>
            </p:nvSpPr>
            <p:spPr>
              <a:xfrm>
                <a:off x="677333" y="1088840"/>
                <a:ext cx="8596667" cy="3572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Відносний показник зміни продуктивності праці, що визначає динаміку її зростання у відсотках  порівняно з попередніми періодами (∆ПП), розраховується за формулою</a:t>
                </a:r>
                <a:endParaRPr lang="x-non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ПП=</m:t>
                    </m:r>
                    <m:f>
                      <m:fPr>
                        <m:ctrlPr>
                          <a:rPr lang="x-none" sz="1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x-none" sz="1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В</m:t>
                            </m:r>
                          </m:e>
                          <m:sub>
                            <m:r>
                              <a:rPr lang="uk-UA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п</m:t>
                            </m:r>
                          </m:sub>
                        </m:sSub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x-none" sz="1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В</m:t>
                            </m:r>
                          </m:e>
                          <m:sub>
                            <m:r>
                              <a:rPr lang="uk-UA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б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x-none" sz="1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В</m:t>
                            </m:r>
                          </m:e>
                          <m:sub>
                            <m:r>
                              <a:rPr lang="uk-UA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б</m:t>
                            </m:r>
                          </m:sub>
                        </m:sSub>
                      </m:den>
                    </m:f>
                    <m: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100%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endParaRPr lang="x-non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 </a:t>
                </a: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</a:t>
                </a:r>
                <a:r>
                  <a:rPr lang="uk-UA" sz="18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</a:t>
                </a:r>
                <a:r>
                  <a:rPr lang="uk-UA" sz="18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виробіток на одного працюючого у плановому та базисному (звітному) періодах.</a:t>
                </a:r>
                <a:endParaRPr lang="x-non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 практиці </a:t>
                </a: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внутрішньофірмового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планування застосовуються такі методи планування продуктивності праці:</a:t>
                </a:r>
                <a:endParaRPr lang="x-non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1) коректування базисної продуктивності праці з урахуванням її зміни у плановому році за рахунок техніко-економічних факторів (метод планування продуктивності праці за техніко-економічними факторами);</a:t>
                </a:r>
                <a:endParaRPr lang="x-non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2) метод прямого рахунку на основі трудомісткості виробничої програми;</a:t>
                </a:r>
                <a:endParaRPr lang="x-non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3) збільшений метод.</a:t>
                </a:r>
                <a:endParaRPr lang="x-non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1EB34A-D241-476E-95CF-68A32B18F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1088840"/>
                <a:ext cx="8596667" cy="3572325"/>
              </a:xfrm>
              <a:prstGeom prst="rect">
                <a:avLst/>
              </a:prstGeom>
              <a:blipFill>
                <a:blip r:embed="rId2"/>
                <a:stretch>
                  <a:fillRect l="-567" t="-1024" r="-638" b="-1877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3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2"/>
            <a:ext cx="8596668" cy="753265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Планування продуктивності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EBF5FDD4-338E-43A7-8952-AE46F4C5A5FF}"/>
                  </a:ext>
                </a:extLst>
              </p:cNvPr>
              <p:cNvSpPr txBox="1"/>
              <p:nvPr/>
            </p:nvSpPr>
            <p:spPr>
              <a:xfrm>
                <a:off x="677334" y="896837"/>
                <a:ext cx="9141369" cy="58660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Метод планування продуктивності праці за техніко-економічними факторами припускає розрахунок планового скорочення  (збільшення) кількості по кожному техніко-економічному фактору, загальної зміни кількості в цілому у фірмі, а потім визначення планового приросту продуктивності праці.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Метод планування продуктивності праці на основі трудомісткості виробничої програми. Планування продуктивності праці при даному методі здійснюється прямим рахунком на основі трудомісткості виробничої програми. Між показниками продуктивності праці й трудомісткості продукції існує такий взаємозв'язок: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uk-UA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ПП=</m:t>
                    </m:r>
                    <m:f>
                      <m:fPr>
                        <m:ctrlPr>
                          <a:rPr lang="x-none" sz="16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  <m:r>
                          <m:rPr>
                            <m:sty m:val="p"/>
                          </m:rPr>
                          <a:rPr lang="uk-UA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Δ</m:t>
                        </m:r>
                        <m:r>
                          <a:rPr lang="uk-UA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Т</m:t>
                        </m:r>
                      </m:num>
                      <m:den>
                        <m:r>
                          <a:rPr lang="uk-UA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  <m:r>
                          <a:rPr lang="uk-UA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uk-UA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Δ</m:t>
                        </m:r>
                        <m:r>
                          <a:rPr lang="uk-UA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Т</m:t>
                        </m:r>
                      </m:den>
                    </m:f>
                  </m:oMath>
                </a14:m>
                <a:r>
                  <a:rPr lang="uk-UA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uk-UA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Т=</m:t>
                    </m:r>
                    <m:f>
                      <m:fPr>
                        <m:ctrlPr>
                          <a:rPr lang="x-none" sz="16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  <m:r>
                          <m:rPr>
                            <m:sty m:val="p"/>
                          </m:rPr>
                          <a:rPr lang="uk-UA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Δ</m:t>
                        </m:r>
                        <m:r>
                          <a:rPr lang="uk-UA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ПП</m:t>
                        </m:r>
                      </m:num>
                      <m:den>
                        <m:r>
                          <a:rPr lang="uk-UA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100+</m:t>
                        </m:r>
                        <m:r>
                          <m:rPr>
                            <m:sty m:val="p"/>
                          </m:rPr>
                          <a:rPr lang="uk-UA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Δ</m:t>
                        </m:r>
                        <m:r>
                          <a:rPr lang="uk-UA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ПП</m:t>
                        </m:r>
                      </m:den>
                    </m:f>
                  </m:oMath>
                </a14:m>
                <a:r>
                  <a:rPr lang="uk-UA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 ∆ПП - приріст продуктивності праці до базисного рівня, %; 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∆Т - зниження трудомісткості продукції порівнянне з базисним рівнем, %.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Застосування даного методу припускає наявність на підприємствах науково обґрунтованих норм часу й відрядних розцінок на всі види робіт, точний облік витрат праці. Планування продуктивності праці ґрунтується на зниженні трудомісткості продукції (робіт) та поліпшенні використання робочого часу.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Збільшений метод планування продуктивності праці. Даний метод дозволяє приблизно оцінити рівень продуктивності праці у плановому періоді. Він ґрунтується на зв'язку продуктивності праці з іншими параметрами, що характеризують стан виробництва на підприємстві (наприклад, величина втрат робочого часу, </a:t>
                </a:r>
                <a:r>
                  <a:rPr lang="uk-UA" sz="1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внутрішньозмінні</a:t>
                </a:r>
                <a:r>
                  <a:rPr lang="uk-UA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простої). Знаючи величину цих параметрів у плановому періоді, можна розрахувати значення продуктивності праці. Для встановлення характеру й кількісного вираження застосовуються економіко-математичні моделі.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Зростання продуктивності праці є ефективним інструментом забезпечення скорочення або стабілізації кількості персоналу підприємства.</a:t>
                </a:r>
                <a:endParaRPr lang="x-none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F5FDD4-338E-43A7-8952-AE46F4C5A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896837"/>
                <a:ext cx="9141369" cy="5866029"/>
              </a:xfrm>
              <a:prstGeom prst="rect">
                <a:avLst/>
              </a:prstGeom>
              <a:blipFill>
                <a:blip r:embed="rId2"/>
                <a:stretch>
                  <a:fillRect l="-333" t="-312" r="-400" b="-416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6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1" y="0"/>
            <a:ext cx="6920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3"/>
            <a:ext cx="8596668" cy="663767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Персонал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654C726-279A-4E88-B420-E23BB8A2594F}"/>
              </a:ext>
            </a:extLst>
          </p:cNvPr>
          <p:cNvSpPr/>
          <p:nvPr/>
        </p:nvSpPr>
        <p:spPr>
          <a:xfrm>
            <a:off x="3414663" y="339116"/>
            <a:ext cx="877733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бізнес-суб’єкта представляє собою сукупність усіх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постійних працівників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пов’язані з ним трудовими відносинами та виконують відповідні трудові функції. 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849" y="1261778"/>
            <a:ext cx="5426586" cy="54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2" y="311285"/>
            <a:ext cx="8376717" cy="457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8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6738" y="337361"/>
            <a:ext cx="5081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ПЛАНУВАННЯ ПЕРСОНАЛУ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7" y="690055"/>
            <a:ext cx="5036024" cy="591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986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23" y="130205"/>
            <a:ext cx="8596668" cy="753265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Планування оплати праці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77C3B87-C87A-4E35-B96C-9F678E343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03" t="28055" r="44609" b="59862"/>
          <a:stretch/>
        </p:blipFill>
        <p:spPr>
          <a:xfrm>
            <a:off x="523875" y="883470"/>
            <a:ext cx="8191500" cy="17297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C593BE4-2C0F-4716-BAA1-8E7F780F1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97" t="41528" r="43828" b="23611"/>
          <a:stretch/>
        </p:blipFill>
        <p:spPr>
          <a:xfrm>
            <a:off x="1485899" y="2613228"/>
            <a:ext cx="6543675" cy="402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672" y="392983"/>
            <a:ext cx="9010005" cy="776411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Заробітна плата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7045BF6-AAC4-4129-85B5-13DAD7CA6E71}"/>
              </a:ext>
            </a:extLst>
          </p:cNvPr>
          <p:cNvSpPr/>
          <p:nvPr/>
        </p:nvSpPr>
        <p:spPr>
          <a:xfrm>
            <a:off x="690586" y="970611"/>
            <a:ext cx="8811224" cy="155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Заробітна плата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‒ це винагорода, обчислена, як правило, у грошовому виразі, яку за трудовим договором роботодавець виплачує працівникові за виконану ним роботу. Розмір заробітної плати залежить від складності та умов виконуваної роботи, 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професійно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-ділових якостей працівника, результатів його праці та господарської діяльності підприємства.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93BA69F-5A8B-4DFF-B7D6-1FE6176764A5}"/>
              </a:ext>
            </a:extLst>
          </p:cNvPr>
          <p:cNvSpPr/>
          <p:nvPr/>
        </p:nvSpPr>
        <p:spPr>
          <a:xfrm>
            <a:off x="4426226" y="2530140"/>
            <a:ext cx="2703443" cy="577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Заробітна плата</a:t>
            </a:r>
            <a:endParaRPr kumimoji="0" lang="x-none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665FF28-2DBC-4445-929D-3CD5DBADB17D}"/>
              </a:ext>
            </a:extLst>
          </p:cNvPr>
          <p:cNvSpPr/>
          <p:nvPr/>
        </p:nvSpPr>
        <p:spPr>
          <a:xfrm>
            <a:off x="240012" y="3428999"/>
            <a:ext cx="3735640" cy="3036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Основна заробітна плата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винагорода за виконану роботу відповідно до встановлених норм праці (норми часу, виробітку, обслуговування, посадові обов’язки). Вона встановлюється у вигляді тарифних ставок (окладів) і відрядних розцінок для робітників та посадових окладів для службовців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78559B5-9C35-4383-821A-367C7438C5A4}"/>
              </a:ext>
            </a:extLst>
          </p:cNvPr>
          <p:cNvSpPr/>
          <p:nvPr/>
        </p:nvSpPr>
        <p:spPr>
          <a:xfrm>
            <a:off x="4228180" y="3428999"/>
            <a:ext cx="3735640" cy="3036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Додаткова заробітна плата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винагороду за працю понад установлені норми, за трудові успіхи та винахідливість і за особливі умови праці. Вона включає доплати, надбавки, гарантійні та компенсаційні виплати, передбачені чинним законодавством; премії, пов’язані з виконанням виробничих завдань і функцій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7BD5D40-309B-4FDB-969D-6F4D3F500799}"/>
              </a:ext>
            </a:extLst>
          </p:cNvPr>
          <p:cNvSpPr/>
          <p:nvPr/>
        </p:nvSpPr>
        <p:spPr>
          <a:xfrm>
            <a:off x="8216348" y="3428998"/>
            <a:ext cx="3735640" cy="32766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Інші заохочувальні та компенсаційні виплати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виплати у формі винагород за підсумками роботи за рік, премії за спеціальними системами і положеннями, виплати в рамках грантів, компенсаційні та інші грошові і матеріальні виплати, які не передбачені актами чинного законодавства або які провадяться понад встановлені зазначеними актами норми 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438E004D-AA44-41A9-866F-673A70292A07}"/>
              </a:ext>
            </a:extLst>
          </p:cNvPr>
          <p:cNvCxnSpPr>
            <a:stCxn id="6" idx="2"/>
            <a:endCxn id="12" idx="0"/>
          </p:cNvCxnSpPr>
          <p:nvPr/>
        </p:nvCxnSpPr>
        <p:spPr>
          <a:xfrm flipH="1">
            <a:off x="2107832" y="3107768"/>
            <a:ext cx="3670116" cy="321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7992A26D-D3ED-4C65-B07F-5C46EEE609A9}"/>
              </a:ext>
            </a:extLst>
          </p:cNvPr>
          <p:cNvCxnSpPr>
            <a:stCxn id="6" idx="2"/>
            <a:endCxn id="13" idx="0"/>
          </p:cNvCxnSpPr>
          <p:nvPr/>
        </p:nvCxnSpPr>
        <p:spPr>
          <a:xfrm>
            <a:off x="5777948" y="3107768"/>
            <a:ext cx="318052" cy="321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6956314B-9A90-4726-BC8B-27AE40847473}"/>
              </a:ext>
            </a:extLst>
          </p:cNvPr>
          <p:cNvCxnSpPr>
            <a:stCxn id="6" idx="2"/>
          </p:cNvCxnSpPr>
          <p:nvPr/>
        </p:nvCxnSpPr>
        <p:spPr>
          <a:xfrm>
            <a:off x="5777948" y="3107768"/>
            <a:ext cx="4293704" cy="321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830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355" y="1582341"/>
            <a:ext cx="79566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Підприємства застосовують дві основні форми заробітної плати – </a:t>
            </a:r>
            <a:r>
              <a:rPr lang="uk-UA" b="1" i="1" dirty="0"/>
              <a:t>відрядну </a:t>
            </a:r>
            <a:r>
              <a:rPr lang="uk-UA" dirty="0"/>
              <a:t>й</a:t>
            </a:r>
            <a:r>
              <a:rPr lang="uk-UA" b="1" i="1" dirty="0"/>
              <a:t> почасову. </a:t>
            </a:r>
            <a:r>
              <a:rPr lang="uk-UA" dirty="0"/>
              <a:t>Кожна з них відповідає певній мірі кількості праці: перша – кількості виробленої продукції, друга – кількості відпрацьованого часу.</a:t>
            </a:r>
            <a:endParaRPr lang="ru-RU" dirty="0"/>
          </a:p>
          <a:p>
            <a:r>
              <a:rPr lang="uk-UA" dirty="0"/>
              <a:t>Відрядна й погодинна форми оплати праці підрозділяються на кілька систем.</a:t>
            </a:r>
            <a:endParaRPr lang="ru-RU" dirty="0"/>
          </a:p>
          <a:p>
            <a:r>
              <a:rPr lang="uk-UA" dirty="0"/>
              <a:t>Відрядна форма оплати праці включає </a:t>
            </a:r>
            <a:r>
              <a:rPr lang="uk-UA" dirty="0" err="1"/>
              <a:t>слідуючі</a:t>
            </a:r>
            <a:r>
              <a:rPr lang="uk-UA" dirty="0"/>
              <a:t> системи: пряму відрядну, відрядно-преміальну, відрядно-прогресивну, непряму відрядну, акордну, колективну (бригадну) відрядну, а почасова – пряму почасову, почасово-преміальну, колективну (бригадну) почасову.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477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23" y="130205"/>
            <a:ext cx="8596668" cy="753265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Планування ФОП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3F8952-FBDC-4F32-AD02-2A5E4A12CAF9}"/>
              </a:ext>
            </a:extLst>
          </p:cNvPr>
          <p:cNvSpPr txBox="1"/>
          <p:nvPr/>
        </p:nvSpPr>
        <p:spPr>
          <a:xfrm>
            <a:off x="519344" y="1752516"/>
            <a:ext cx="85092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визначення планового фонду заробітної плати застосовуються такі методи: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67818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досягнутим рівнем базового фонду оплати праці;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67818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основі середньої заробітної плати;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67818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нормативний;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67818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прямого рахунку.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2215F96-E60B-438D-994B-185DD9D831D9}"/>
                  </a:ext>
                </a:extLst>
              </p:cNvPr>
              <p:cNvSpPr txBox="1"/>
              <p:nvPr/>
            </p:nvSpPr>
            <p:spPr>
              <a:xfrm>
                <a:off x="641822" y="3236134"/>
                <a:ext cx="8509245" cy="2626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/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Метод визначення планового фонду заробітної плати (ФЗП) </a:t>
                </a:r>
                <a:r>
                  <a:rPr lang="uk-UA" sz="1800" i="1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за  досягнутим рівнем </a:t>
                </a:r>
                <a:r>
                  <a:rPr lang="uk-UA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базового ф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онду оплати праці.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 цьому випадку плановий фонд заробітної плати (</a:t>
                </a: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ФЗП</a:t>
                </a:r>
                <a:r>
                  <a:rPr lang="uk-UA" sz="18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визначається за формулою 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14:m>
                  <m:oMath xmlns:m="http://schemas.openxmlformats.org/officeDocument/2006/math">
                    <m: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ФЗ</m:t>
                    </m:r>
                    <m:sSub>
                      <m:sSubPr>
                        <m:ctrlPr>
                          <a:rPr lang="x-none" sz="1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</m:t>
                        </m:r>
                      </m:e>
                      <m:sub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</m:t>
                        </m:r>
                      </m:sub>
                    </m:sSub>
                    <m: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=ФЗ</m:t>
                    </m:r>
                    <m:sSub>
                      <m:sSubPr>
                        <m:ctrlPr>
                          <a:rPr lang="x-none" sz="1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</m:t>
                        </m:r>
                      </m:e>
                      <m:sub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б</m:t>
                        </m:r>
                      </m:sub>
                    </m:sSub>
                    <m: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x-none" sz="1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К</m:t>
                        </m:r>
                      </m:e>
                      <m:sub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ов</m:t>
                        </m:r>
                      </m:sub>
                    </m:sSub>
                    <m: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±</m:t>
                    </m:r>
                    <m:r>
                      <m:rPr>
                        <m:sty m:val="p"/>
                      </m:rP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Ч⋅З</m:t>
                    </m:r>
                    <m:sSubSup>
                      <m:sSubSupPr>
                        <m:ctrlPr>
                          <a:rPr lang="x-none" sz="1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</m:t>
                        </m:r>
                      </m:e>
                      <m:sub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сер</m:t>
                        </m:r>
                      </m:sub>
                      <m:sup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б</m:t>
                        </m:r>
                      </m:sup>
                    </m:sSubSup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 </a:t>
                </a: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ФЗП</a:t>
                </a:r>
                <a:r>
                  <a:rPr lang="uk-UA" sz="18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фонд заробітної плати базисного року, грн;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</a:t>
                </a:r>
                <a:r>
                  <a:rPr lang="uk-UA" sz="18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ов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плановий коефіцієнт зростання обсягу виробництва;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∆Ч - планове скорочення (збільшення) кількості працюючих, </a:t>
                </a: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чол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.;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ЗП</a:t>
                </a:r>
                <a:r>
                  <a:rPr lang="uk-UA" sz="18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сер</a:t>
                </a:r>
                <a:r>
                  <a:rPr lang="uk-UA" sz="1800" baseline="30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середня заробітна плата в базисному періоді, грн.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2215F96-E60B-438D-994B-185DD9D83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2" y="3236134"/>
                <a:ext cx="8509245" cy="2626873"/>
              </a:xfrm>
              <a:prstGeom prst="rect">
                <a:avLst/>
              </a:prstGeom>
              <a:blipFill rotWithShape="1">
                <a:blip r:embed="rId2"/>
                <a:stretch>
                  <a:fillRect l="-573" t="-1160" r="-645" b="-27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519343" y="641150"/>
            <a:ext cx="8938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Плановий фонд заробітної плати </a:t>
            </a:r>
            <a:r>
              <a:rPr lang="uk-UA" dirty="0"/>
              <a:t>– це вся сума коштів, що виділяється для оплати праці працівників за виконану роботу та відпрацьований час, а також суми виплат і доплат, які передбачені державними законодавчими актами та діючими преміальними системами у запланованому періоді.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837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23" y="130205"/>
            <a:ext cx="8596668" cy="753265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Планування ФОП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76ACF7D-DF72-4B0F-B3DB-E4F10536412A}"/>
                  </a:ext>
                </a:extLst>
              </p:cNvPr>
              <p:cNvSpPr txBox="1"/>
              <p:nvPr/>
            </p:nvSpPr>
            <p:spPr>
              <a:xfrm>
                <a:off x="562275" y="1710211"/>
                <a:ext cx="8669044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/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Метод планування ФЗП на основі середньої заробітної плати.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Плановий фонд заробітної плати за даним методом визначається за формулою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14:m>
                  <m:oMath xmlns:m="http://schemas.openxmlformats.org/officeDocument/2006/math">
                    <m: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ФЗ</m:t>
                    </m:r>
                    <m:sSub>
                      <m:sSubPr>
                        <m:ctrlPr>
                          <a:rPr lang="x-none" sz="1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</m:t>
                        </m:r>
                      </m:e>
                      <m:sub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</m:t>
                        </m:r>
                      </m:sub>
                    </m:sSub>
                    <m: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x-none" sz="1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і=1</m:t>
                        </m:r>
                      </m:sub>
                      <m:sup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</m:t>
                        </m:r>
                      </m:sup>
                      <m:e>
                        <m:sSubSup>
                          <m:sSubSupPr>
                            <m:ctrlPr>
                              <a:rPr lang="x-none" sz="1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uk-UA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uk-UA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uk-UA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п</m:t>
                            </m:r>
                          </m:sup>
                        </m:sSubSup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З</m:t>
                        </m:r>
                        <m:sSubSup>
                          <m:sSubSupPr>
                            <m:ctrlPr>
                              <a:rPr lang="x-none" sz="1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uk-UA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П</m:t>
                            </m:r>
                          </m:e>
                          <m:sub>
                            <m:r>
                              <a:rPr lang="uk-UA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і</m:t>
                            </m:r>
                          </m:sub>
                          <m:sup>
                            <m:r>
                              <a:rPr lang="uk-UA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п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 Ч</a:t>
                </a:r>
                <a:r>
                  <a:rPr lang="uk-UA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і</a:t>
                </a:r>
                <a:r>
                  <a:rPr lang="uk-UA" sz="1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- планова кількість працюючих і-ї категорії, </a:t>
                </a: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чол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.;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ЗП</a:t>
                </a:r>
                <a:r>
                  <a:rPr lang="uk-UA" sz="18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і</a:t>
                </a:r>
                <a:r>
                  <a:rPr lang="uk-UA" sz="1800" baseline="30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планова середньорічна заробітна плата одного працівника і-ї категорії, грн.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6ACF7D-DF72-4B0F-B3DB-E4F105364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75" y="1710211"/>
                <a:ext cx="8669044" cy="1477328"/>
              </a:xfrm>
              <a:prstGeom prst="rect">
                <a:avLst/>
              </a:prstGeom>
              <a:blipFill rotWithShape="1">
                <a:blip r:embed="rId2"/>
                <a:stretch>
                  <a:fillRect t="-2066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095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23" y="130205"/>
            <a:ext cx="8596668" cy="753265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Планування ФОП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7A9DBAEB-11C5-4636-AF66-97701C78605D}"/>
              </a:ext>
            </a:extLst>
          </p:cNvPr>
          <p:cNvSpPr txBox="1"/>
          <p:nvPr/>
        </p:nvSpPr>
        <p:spPr>
          <a:xfrm>
            <a:off x="214419" y="656948"/>
            <a:ext cx="98794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Нормативний метод планування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ФЗП</a:t>
            </a:r>
          </a:p>
          <a:p>
            <a:pPr indent="449580" algn="just"/>
            <a:endParaRPr lang="x-none" sz="16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7" y="1202935"/>
            <a:ext cx="8125178" cy="365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773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18615" y="423081"/>
                <a:ext cx="8625385" cy="6118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49580" algn="just"/>
                <a:r>
                  <a:rPr lang="uk-UA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 практиці застосовуються два варіанти нормативного методу: </a:t>
                </a:r>
                <a:r>
                  <a:rPr lang="uk-UA" sz="1600" i="1" u="sng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рівневий</a:t>
                </a:r>
                <a:r>
                  <a:rPr lang="uk-UA" sz="1600" i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та </a:t>
                </a:r>
                <a:r>
                  <a:rPr lang="uk-UA" sz="1600" i="1" u="sng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приростний</a:t>
                </a:r>
                <a:r>
                  <a:rPr lang="uk-UA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x-none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:r>
                  <a:rPr lang="uk-UA" sz="1600" i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За </a:t>
                </a:r>
                <a:r>
                  <a:rPr lang="uk-UA" sz="1600" i="1" u="sng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рівневим</a:t>
                </a:r>
                <a:r>
                  <a:rPr lang="uk-UA" sz="1600" i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нормативним </a:t>
                </a:r>
                <a:r>
                  <a:rPr lang="uk-UA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методом фонд заробітної плати визначається за формулою</a:t>
                </a:r>
                <a:endParaRPr lang="x-none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14:m>
                  <m:oMath xmlns:m="http://schemas.openxmlformats.org/officeDocument/2006/math">
                    <m:r>
                      <a:rPr lang="uk-UA" sz="16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ФЗ</m:t>
                    </m:r>
                    <m:sSub>
                      <m:sSubPr>
                        <m:ctrlPr>
                          <a:rPr lang="x-none" sz="16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</m:t>
                        </m:r>
                      </m:e>
                      <m:sub>
                        <m:r>
                          <a:rPr lang="uk-UA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</m:t>
                        </m:r>
                      </m:sub>
                    </m:sSub>
                    <m:r>
                      <a:rPr lang="uk-UA" sz="16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=О</m:t>
                    </m:r>
                    <m:sSub>
                      <m:sSubPr>
                        <m:ctrlPr>
                          <a:rPr lang="x-none" sz="16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В</m:t>
                        </m:r>
                      </m:e>
                      <m:sub>
                        <m:r>
                          <a:rPr lang="uk-UA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</m:t>
                        </m:r>
                      </m:sub>
                    </m:sSub>
                    <m:r>
                      <a:rPr lang="uk-UA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x-none" sz="16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Н</m:t>
                        </m:r>
                      </m:e>
                      <m:sub>
                        <m:r>
                          <a:rPr lang="uk-UA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зп</m:t>
                        </m:r>
                      </m:sub>
                    </m:sSub>
                  </m:oMath>
                </a14:m>
                <a:r>
                  <a:rPr lang="uk-UA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endParaRPr lang="x-none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:r>
                  <a:rPr lang="uk-UA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 </a:t>
                </a:r>
                <a:r>
                  <a:rPr lang="uk-UA" sz="16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ОВ</a:t>
                </a:r>
                <a:r>
                  <a:rPr lang="uk-UA" sz="1600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</a:t>
                </a:r>
                <a:r>
                  <a:rPr lang="uk-UA" sz="16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uk-UA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плановий обсяг випуску товарної (валової, чистої) продукції у вартісному вираженні (грн) або у трудовому вираженні (нормо-год.);</a:t>
                </a:r>
                <a:endParaRPr lang="x-none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:r>
                  <a:rPr lang="uk-UA" sz="16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</a:t>
                </a:r>
                <a:r>
                  <a:rPr lang="uk-UA" sz="1600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зп</a:t>
                </a:r>
                <a:r>
                  <a:rPr lang="uk-UA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плановий норматив заробітної плати на одну гривню (нормо-годину) обсягу продукції.</a:t>
                </a:r>
                <a:endParaRPr lang="x-none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:r>
                  <a:rPr lang="uk-UA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Норматив заробітної плати на одну гривню продукції, робіт, послуг або на одну нормо-годину розраховується за формулою</a:t>
                </a:r>
                <a:endParaRPr lang="x-none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14:m>
                  <m:oMath xmlns:m="http://schemas.openxmlformats.org/officeDocument/2006/math">
                    <m:sSub>
                      <m:sSubPr>
                        <m:ctrlPr>
                          <a:rPr lang="x-none" sz="16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Н</m:t>
                        </m:r>
                      </m:e>
                      <m:sub>
                        <m:r>
                          <a:rPr lang="uk-UA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зп</m:t>
                        </m:r>
                      </m:sub>
                    </m:sSub>
                    <m:r>
                      <a:rPr lang="uk-UA" sz="16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x-none" sz="16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ФЗ</m:t>
                        </m:r>
                        <m:sSub>
                          <m:sSubPr>
                            <m:ctrlPr>
                              <a:rPr lang="x-none" sz="16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П</m:t>
                            </m:r>
                          </m:e>
                          <m:sub>
                            <m:r>
                              <a:rPr lang="uk-UA" sz="1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б</m:t>
                            </m:r>
                          </m:sub>
                        </m:sSub>
                      </m:num>
                      <m:den>
                        <m:r>
                          <a:rPr lang="uk-UA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О</m:t>
                        </m:r>
                        <m:sSub>
                          <m:sSubPr>
                            <m:ctrlPr>
                              <a:rPr lang="x-none" sz="16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В</m:t>
                            </m:r>
                          </m:e>
                          <m:sub>
                            <m:r>
                              <a:rPr lang="uk-UA" sz="1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б</m:t>
                            </m:r>
                          </m:sub>
                        </m:sSub>
                      </m:den>
                    </m:f>
                    <m:r>
                      <a:rPr lang="uk-UA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x-none" sz="16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100+</m:t>
                        </m:r>
                        <m:r>
                          <m:rPr>
                            <m:sty m:val="p"/>
                          </m:rPr>
                          <a:rPr lang="uk-UA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Δ</m:t>
                        </m:r>
                        <m:r>
                          <a:rPr lang="uk-UA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З</m:t>
                        </m:r>
                        <m:sSub>
                          <m:sSubPr>
                            <m:ctrlPr>
                              <a:rPr lang="x-none" sz="16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П</m:t>
                            </m:r>
                          </m:e>
                          <m:sub>
                            <m:r>
                              <a:rPr lang="uk-UA" sz="1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с</m:t>
                            </m:r>
                          </m:sub>
                        </m:sSub>
                      </m:num>
                      <m:den>
                        <m:r>
                          <a:rPr lang="uk-UA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100+</m:t>
                        </m:r>
                        <m:r>
                          <m:rPr>
                            <m:sty m:val="p"/>
                          </m:rPr>
                          <a:rPr lang="uk-UA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Δ</m:t>
                        </m:r>
                        <m:r>
                          <a:rPr lang="uk-UA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ПП</m:t>
                        </m:r>
                      </m:den>
                    </m:f>
                  </m:oMath>
                </a14:m>
                <a:r>
                  <a:rPr lang="uk-UA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endParaRPr lang="x-none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:r>
                  <a:rPr lang="uk-UA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 </a:t>
                </a:r>
                <a:r>
                  <a:rPr lang="uk-UA" sz="16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ФЗП</a:t>
                </a:r>
                <a:r>
                  <a:rPr lang="uk-UA" sz="1600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</a:t>
                </a:r>
                <a:r>
                  <a:rPr lang="uk-UA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фонд заробітної плати в базовому періоді, за винятком нераціональних виплат, пов'язаних з відхиленням від нормальних умов праці, грн; </a:t>
                </a:r>
                <a:endParaRPr lang="x-none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:r>
                  <a:rPr lang="uk-UA" sz="16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ОВ</a:t>
                </a:r>
                <a:r>
                  <a:rPr lang="uk-UA" sz="1600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</a:t>
                </a:r>
                <a:r>
                  <a:rPr lang="uk-UA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фактичний обсяг виробництва у базисному році, грн або нормо-год.; </a:t>
                </a:r>
                <a:endParaRPr lang="x-none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:r>
                  <a:rPr lang="uk-UA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∆</a:t>
                </a:r>
                <a:r>
                  <a:rPr lang="uk-UA" sz="16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ЗП</a:t>
                </a:r>
                <a:r>
                  <a:rPr lang="uk-UA" sz="1600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</a:t>
                </a:r>
                <a:r>
                  <a:rPr lang="uk-UA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плановий сумарний приріст середньої заробітної плати відповідно до базисного року, %;</a:t>
                </a:r>
                <a:endParaRPr lang="x-none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:r>
                  <a:rPr lang="uk-UA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∆ПП –плановий сумарний приріст продуктивності праці, %.</a:t>
                </a:r>
                <a:endParaRPr lang="x-none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:r>
                  <a:rPr lang="uk-UA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x-none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:r>
                  <a:rPr lang="uk-UA" sz="1600" i="1" u="sng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Приростний</a:t>
                </a:r>
                <a:r>
                  <a:rPr lang="uk-UA" sz="1600" i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нормативний метод </a:t>
                </a:r>
                <a:r>
                  <a:rPr lang="uk-UA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визначає плановий фонд заробітної плати за формулою</a:t>
                </a:r>
                <a:endParaRPr lang="x-none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6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ФЗ</m:t>
                      </m:r>
                      <m:sSub>
                        <m:sSubPr>
                          <m:ctrlPr>
                            <a:rPr lang="x-none" sz="16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16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uk-UA" sz="16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п</m:t>
                          </m:r>
                        </m:sub>
                      </m:sSub>
                      <m:r>
                        <a:rPr lang="uk-UA" sz="16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=ФЗ</m:t>
                      </m:r>
                      <m:sSub>
                        <m:sSubPr>
                          <m:ctrlPr>
                            <a:rPr lang="x-none" sz="16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16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uk-UA" sz="16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б</m:t>
                          </m:r>
                        </m:sub>
                      </m:sSub>
                      <m:r>
                        <a:rPr lang="uk-UA" sz="16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±</m:t>
                      </m:r>
                      <m:f>
                        <m:fPr>
                          <m:ctrlPr>
                            <a:rPr lang="x-none" sz="16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uk-UA" sz="16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Δ</m:t>
                          </m:r>
                          <m:r>
                            <a:rPr lang="uk-UA" sz="16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ОВ⋅</m:t>
                          </m:r>
                          <m:r>
                            <m:rPr>
                              <m:sty m:val="p"/>
                            </m:rPr>
                            <a:rPr lang="uk-UA" sz="16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x-none" sz="16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16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Н</m:t>
                              </m:r>
                            </m:e>
                            <m:sub>
                              <m:r>
                                <a:rPr lang="uk-UA" sz="16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зп</m:t>
                              </m:r>
                            </m:sub>
                          </m:sSub>
                          <m:r>
                            <a:rPr lang="uk-UA" sz="16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r>
                            <a:rPr lang="uk-UA" sz="16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ФЗ</m:t>
                          </m:r>
                          <m:sSub>
                            <m:sSubPr>
                              <m:ctrlPr>
                                <a:rPr lang="x-none" sz="16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16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uk-UA" sz="16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б</m:t>
                              </m:r>
                            </m:sub>
                          </m:sSub>
                        </m:num>
                        <m:den>
                          <m:r>
                            <a:rPr lang="uk-UA" sz="16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x-none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:r>
                  <a:rPr lang="uk-UA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 ∆</a:t>
                </a:r>
                <a:r>
                  <a:rPr lang="uk-UA" sz="16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</a:t>
                </a:r>
                <a:r>
                  <a:rPr lang="uk-UA" sz="1600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зп</a:t>
                </a:r>
                <a:r>
                  <a:rPr lang="uk-UA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норматив приросту фонду заробітної плати на один відсоток приросту обсягу виробництва;</a:t>
                </a:r>
                <a:endParaRPr lang="x-none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:r>
                  <a:rPr lang="uk-UA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∆ОВ - планований відсоток приросту (зменшення) обсягу продукції відносно базисного року, %.</a:t>
                </a:r>
                <a:endParaRPr lang="x-none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5" y="423081"/>
                <a:ext cx="8625385" cy="6118534"/>
              </a:xfrm>
              <a:prstGeom prst="rect">
                <a:avLst/>
              </a:prstGeom>
              <a:blipFill rotWithShape="1">
                <a:blip r:embed="rId2"/>
                <a:stretch>
                  <a:fillRect l="-353" t="-299" r="-424" b="-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327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23" y="130205"/>
            <a:ext cx="8596668" cy="753265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Планування ФОП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23E15FE-F34E-47A6-B20F-04700E2F5074}"/>
                  </a:ext>
                </a:extLst>
              </p:cNvPr>
              <p:cNvSpPr txBox="1"/>
              <p:nvPr/>
            </p:nvSpPr>
            <p:spPr>
              <a:xfrm>
                <a:off x="577049" y="713200"/>
                <a:ext cx="8278426" cy="5901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/>
                <a:r>
                  <a:rPr lang="uk-UA" sz="1800" i="1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Метод прямого рахунку </a:t>
                </a:r>
                <a:endParaRPr lang="x-none" sz="1800" i="1" u="sng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/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Планування фонду заробітної плати за даним методом проводиться щодо промислово-виробничого й непромислового персоналу всіх структурних підрозділів, а також за категоріями, професіями, посадами і кваліфікаціями.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/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При плануванні фонду заробітної плати за категоріями робітників враховується його залежність від характеру робіт і форми оплати праці.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/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Розрахунок фонду заробітної плати робітників з відрядною формою оплати праці може проводитись у два способи: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/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1) за відрядною розцінкою й плановим обсягом виробництва продукції: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/>
                <a14:m>
                  <m:oMath xmlns:m="http://schemas.openxmlformats.org/officeDocument/2006/math">
                    <m: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ФЗ</m:t>
                    </m:r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відр</m:t>
                        </m:r>
                      </m:sub>
                    </m:sSub>
                    <m: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x-none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Р</m:t>
                            </m:r>
                          </m:e>
                          <m:sub>
                            <m:r>
                              <a:rPr lang="uk-UA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і</m:t>
                            </m:r>
                          </m:sub>
                        </m:s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</m:e>
                    </m:nary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/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відрядна розцінка за виготовлення одиниці виробу   i-го виду планової номенклатури (дорівнює сумі відрядних розцінок за операціями), грн/од.;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/>
                <a14:m>
                  <m:oMath xmlns:m="http://schemas.openxmlformats.org/officeDocument/2006/math"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виробнича програма виробів i-го виду, од;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0215" algn="just"/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2) за трудомісткістю виробничої програми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Т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в. п</m:t>
                        </m:r>
                      </m:sub>
                    </m:sSub>
                  </m:oMath>
                </a14:m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/>
                <a14:m>
                  <m:oMath xmlns:m="http://schemas.openxmlformats.org/officeDocument/2006/math">
                    <m: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ФЗ</m:t>
                    </m:r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відр</m:t>
                        </m:r>
                      </m:sub>
                    </m:sSub>
                    <m: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С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с</m:t>
                        </m:r>
                      </m:sub>
                    </m:sSub>
                    <m: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Т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в. п</m:t>
                        </m:r>
                      </m:sub>
                    </m:sSub>
                  </m:oMath>
                </a14:m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/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С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с</m:t>
                        </m:r>
                      </m:sub>
                    </m:sSub>
                  </m:oMath>
                </a14:m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середньозважена годинна тарифна ставка, розраховується за формулою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/>
                <a14:m>
                  <m:oMath xmlns:m="http://schemas.openxmlformats.org/officeDocument/2006/math"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С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с</m:t>
                        </m:r>
                      </m:sub>
                    </m:sSub>
                    <m: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і=1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r</m:t>
                        </m:r>
                      </m:sup>
                      <m:e>
                        <m:sSub>
                          <m:sSubPr>
                            <m:ctrlPr>
                              <a:rPr lang="x-none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uk-UA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і</m:t>
                            </m:r>
                          </m:sub>
                        </m:s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x-none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У</m:t>
                            </m:r>
                          </m:e>
                          <m:sub>
                            <m:r>
                              <a:rPr lang="uk-UA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р. і</m:t>
                            </m:r>
                          </m:sub>
                        </m:s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/100</m:t>
                        </m:r>
                      </m:e>
                    </m:nary>
                    <m: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 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/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і</m:t>
                        </m:r>
                      </m:sub>
                    </m:sSub>
                  </m:oMath>
                </a14:m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годинна тарифна ставка робітників i-го розряду, грн/год;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/>
                <a14:m>
                  <m:oMath xmlns:m="http://schemas.openxmlformats.org/officeDocument/2006/math"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У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р. і</m:t>
                        </m:r>
                      </m:sub>
                    </m:sSub>
                  </m:oMath>
                </a14:m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питома вага робітників кожного розряду в загальній кількості, %;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1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uk-UA" sz="1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кількість розрядів робітників на підприємстві.</a:t>
                </a:r>
                <a:endParaRPr lang="x-none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23E15FE-F34E-47A6-B20F-04700E2F5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49" y="713200"/>
                <a:ext cx="8278426" cy="5901103"/>
              </a:xfrm>
              <a:prstGeom prst="rect">
                <a:avLst/>
              </a:prstGeom>
              <a:blipFill rotWithShape="1">
                <a:blip r:embed="rId2"/>
                <a:stretch>
                  <a:fillRect l="-663" t="-517" r="-5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44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3"/>
            <a:ext cx="8596668" cy="663767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Категорії персоналу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98046F-50FE-4DF7-B5C0-20B08023CA53}"/>
              </a:ext>
            </a:extLst>
          </p:cNvPr>
          <p:cNvSpPr/>
          <p:nvPr/>
        </p:nvSpPr>
        <p:spPr>
          <a:xfrm>
            <a:off x="671463" y="930800"/>
            <a:ext cx="9174902" cy="2972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Робітники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працівники суб’єкта бізнесу, що безпосередньо задіяні до створення благ – виробництва продукції, виконання робіт, надання послуг. Робітники поділяються на основних – задіяних до основних виробничих процесів, та допоміжних – тих, що забезпечують допоміжні та обслуговуючі виробничі процеси.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Керівники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управлінці різних рівнів, які забезпечують реалізацію функцій управління та досягнення цілей розвитку суб’єкта бізнесу.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Спеціалісти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або фахівці – це працівники, що виконують спеціальні інженерно-технічні, економічні, технологічні та інші роботи. Зазвичай, спеціалісти мають профільну освіту (наприклад, бухгалтери, конструктори, технологи, економісти, маркетологи тощо).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Службовці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працівники, які забезпечують підготовку та оформлення документації, облік і контроль, господарське обслуговування (наприклад, діловоди, секретарі тощо).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AE135F9-C61D-4C50-B0EE-2A25D8A69DAC}"/>
              </a:ext>
            </a:extLst>
          </p:cNvPr>
          <p:cNvSpPr/>
          <p:nvPr/>
        </p:nvSpPr>
        <p:spPr>
          <a:xfrm>
            <a:off x="671463" y="3956545"/>
            <a:ext cx="9174902" cy="1396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Окремі науковці виділяють також дві додаткові категорії персоналу:</a:t>
            </a:r>
            <a:endParaRPr lang="x-non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‒ </a:t>
            </a:r>
            <a:r>
              <a:rPr lang="uk-UA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молодший обслуговуючий персонал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‒ особи, які зайняті обслуговуванням основного виробництва та інших господарських бізнес-процесів суб’єкта бізнесу;</a:t>
            </a:r>
            <a:endParaRPr lang="x-non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‒ </a:t>
            </a:r>
            <a:r>
              <a:rPr lang="uk-UA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стажери (учні)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особи, які проходять навчання певним навичкам та професійним здібностям, зазвичай, прикріплені до досвідченого працівника.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23" y="130205"/>
            <a:ext cx="8596668" cy="753265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Планування ФОП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8F5A22D1-2291-4CF3-8BE4-C9890A67BA9F}"/>
                  </a:ext>
                </a:extLst>
              </p:cNvPr>
              <p:cNvSpPr txBox="1"/>
              <p:nvPr/>
            </p:nvSpPr>
            <p:spPr>
              <a:xfrm>
                <a:off x="508658" y="693135"/>
                <a:ext cx="8506615" cy="4297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just"/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Фонд заробітної плати виробничих робітників з погодинною формою оплати праці розраховується як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/>
                <a14:m>
                  <m:oMath xmlns:m="http://schemas.openxmlformats.org/officeDocument/2006/math">
                    <m: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ФЗ</m:t>
                    </m:r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пог</m:t>
                        </m:r>
                      </m:sub>
                    </m:sSub>
                    <m: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С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с</m:t>
                        </m:r>
                      </m:sub>
                    </m:sSub>
                    <m: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Ч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пог</m:t>
                        </m:r>
                      </m:sub>
                    </m:sSub>
                    <m: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Ф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кор</m:t>
                        </m:r>
                      </m:sub>
                    </m:sSub>
                  </m:oMath>
                </a14:m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/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Ч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пог</m:t>
                        </m:r>
                      </m:sub>
                    </m:sSub>
                  </m:oMath>
                </a14:m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кількість робітників з погодинною формою оплати праці, </a:t>
                </a:r>
                <a:r>
                  <a:rPr lang="uk-UA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чол</a:t>
                </a:r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.;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/>
                <a14:m>
                  <m:oMath xmlns:m="http://schemas.openxmlformats.org/officeDocument/2006/math"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Ф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кор</m:t>
                        </m:r>
                      </m:sub>
                    </m:sSub>
                  </m:oMath>
                </a14:m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корисний фонд часу роботи одного працівника, год.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/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Планування фонду оплати праці керівників і спеціалістів здійснюється виходячи з їх планової кількості, посадових окладів і доплат відповідно до планового фонду робочого часу. Фонд заробітної плати працівників з окладною системою оплати праці дорівнює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/>
                <a14:m>
                  <m:oMath xmlns:m="http://schemas.openxmlformats.org/officeDocument/2006/math">
                    <m: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ФЗ</m:t>
                    </m:r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о</m:t>
                        </m:r>
                      </m:sub>
                    </m:sSub>
                    <m: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=О</m:t>
                    </m:r>
                    <m: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Ч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о</m:t>
                        </m:r>
                      </m:sub>
                    </m:sSub>
                    <m: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/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О</m:t>
                    </m:r>
                  </m:oMath>
                </a14:m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середньозважений розмір окладу по підприємству, грн;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/>
                <a14:m>
                  <m:oMath xmlns:m="http://schemas.openxmlformats.org/officeDocument/2006/math">
                    <m:sSub>
                      <m:sSubPr>
                        <m:ctrlPr>
                          <a:rPr lang="x-none" sz="1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Ч</m:t>
                        </m:r>
                      </m:e>
                      <m:sub>
                        <m:r>
                          <a:rPr lang="uk-U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о</m:t>
                        </m:r>
                      </m:sub>
                    </m:sSub>
                  </m:oMath>
                </a14:m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кількість працівників з окладною системою оплати праці, </a:t>
                </a:r>
                <a:r>
                  <a:rPr lang="uk-UA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чол</a:t>
                </a:r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.;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кількість місяців у плановому періоді.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/>
                <a:r>
                  <a:rPr lang="uk-U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При плануванні заробітної плати треба забезпечити випередження зростання продуктивності праці порівняно зі зростанням середньої заробітної </a:t>
                </a:r>
                <a:r>
                  <a:rPr lang="uk-UA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плати.</a:t>
                </a:r>
                <a:endParaRPr lang="x-none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5A22D1-2291-4CF3-8BE4-C9890A67B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58" y="693135"/>
                <a:ext cx="8506615" cy="4297074"/>
              </a:xfrm>
              <a:prstGeom prst="rect">
                <a:avLst/>
              </a:prstGeom>
              <a:blipFill>
                <a:blip r:embed="rId2"/>
                <a:stretch>
                  <a:fillRect l="-573" t="-851" r="-573" b="-1277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832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0" y="1310185"/>
            <a:ext cx="7518497" cy="408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193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16" y="1132765"/>
            <a:ext cx="7174233" cy="348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40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320" y="709685"/>
            <a:ext cx="7687922" cy="45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145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6" y="1392072"/>
            <a:ext cx="7835320" cy="340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09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955" y="237278"/>
            <a:ext cx="89802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Задача 5.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економію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у </a:t>
            </a:r>
            <a:r>
              <a:rPr lang="ru-RU" dirty="0" err="1"/>
              <a:t>механічному</a:t>
            </a:r>
            <a:r>
              <a:rPr lang="ru-RU" dirty="0"/>
              <a:t> цеху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в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токарних</a:t>
            </a:r>
            <a:r>
              <a:rPr lang="ru-RU" dirty="0"/>
              <a:t> </a:t>
            </a:r>
            <a:r>
              <a:rPr lang="ru-RU" dirty="0" err="1"/>
              <a:t>напівавтоматів</a:t>
            </a:r>
            <a:r>
              <a:rPr lang="ru-RU" dirty="0"/>
              <a:t> і </a:t>
            </a:r>
            <a:r>
              <a:rPr lang="ru-RU" dirty="0" err="1"/>
              <a:t>модернізації</a:t>
            </a:r>
            <a:r>
              <a:rPr lang="ru-RU" dirty="0"/>
              <a:t> </a:t>
            </a:r>
            <a:r>
              <a:rPr lang="ru-RU" dirty="0" err="1"/>
              <a:t>токарноревольверних</a:t>
            </a:r>
            <a:r>
              <a:rPr lang="ru-RU" dirty="0"/>
              <a:t> </a:t>
            </a:r>
            <a:r>
              <a:rPr lang="ru-RU" dirty="0" err="1"/>
              <a:t>верстатів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1: </a:t>
            </a:r>
          </a:p>
          <a:p>
            <a:r>
              <a:rPr lang="ru-RU" dirty="0"/>
              <a:t> </a:t>
            </a:r>
          </a:p>
          <a:p>
            <a:pPr algn="ctr"/>
            <a:r>
              <a:rPr lang="ru-RU" dirty="0" err="1" smtClean="0"/>
              <a:t>Таблиця</a:t>
            </a:r>
            <a:r>
              <a:rPr lang="ru-RU" dirty="0" smtClean="0"/>
              <a:t> </a:t>
            </a:r>
            <a:r>
              <a:rPr lang="ru-RU" dirty="0"/>
              <a:t>1 – ВИХІДНІ ДАНІ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55" y="1714606"/>
            <a:ext cx="7793026" cy="434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506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7" y="1705970"/>
            <a:ext cx="8742841" cy="27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207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89" y="1801504"/>
            <a:ext cx="8446642" cy="26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25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61" y="554467"/>
            <a:ext cx="8308223" cy="542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107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627" y="751344"/>
            <a:ext cx="83933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/>
              <a:t>Годинний фонд </a:t>
            </a:r>
            <a:r>
              <a:rPr lang="uk-UA" dirty="0"/>
              <a:t>охоплює всі види оплат за фактично відпрацьований час і складається із заробітної плати за відрядними розцінками, тарифними ставками, з премій відрядникам і </a:t>
            </a:r>
            <a:r>
              <a:rPr lang="uk-UA" dirty="0" err="1"/>
              <a:t>почасовикам</a:t>
            </a:r>
            <a:r>
              <a:rPr lang="uk-UA" dirty="0"/>
              <a:t>, доплат за умови та інтенсивність праці, за роботу в нічний час, незвільненим від основної роботи бригадирам за керівництво бригадою, за навчання учнів і надбавки за професійну майстерність.</a:t>
            </a:r>
            <a:endParaRPr lang="ru-RU" dirty="0"/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У </a:t>
            </a:r>
            <a:r>
              <a:rPr lang="uk-UA" b="1" i="1" dirty="0"/>
              <a:t>денний фонд, </a:t>
            </a:r>
            <a:r>
              <a:rPr lang="uk-UA" dirty="0"/>
              <a:t>окрім годинного фонду заробітної плати, входить доплата підліткам за скорочений робочий день і оплата перерв для годування немовлят.</a:t>
            </a:r>
            <a:endParaRPr lang="ru-RU" dirty="0"/>
          </a:p>
          <a:p>
            <a:pPr algn="just"/>
            <a:endParaRPr lang="uk-UA" b="1" i="1" dirty="0" smtClean="0"/>
          </a:p>
          <a:p>
            <a:pPr algn="just"/>
            <a:r>
              <a:rPr lang="uk-UA" b="1" i="1" dirty="0" smtClean="0"/>
              <a:t>Місячний </a:t>
            </a:r>
            <a:r>
              <a:rPr lang="uk-UA" b="1" i="1" dirty="0"/>
              <a:t>(квартальний, річний)</a:t>
            </a:r>
            <a:r>
              <a:rPr lang="uk-UA" dirty="0"/>
              <a:t> складається з денного фонду заробітної плати, оплати чергових і додаткових відпусток, оплати за час виконання державних і громадських обов’язків, доплати за вислугу років і вихідної допомоги, заробітної плати працівників, відряджених на інші підприємства або на навчання.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11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3"/>
            <a:ext cx="8596668" cy="663767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Характеристики персоналу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F786CA9-10E1-4899-BE55-9B7ADBAA2F04}"/>
              </a:ext>
            </a:extLst>
          </p:cNvPr>
          <p:cNvSpPr/>
          <p:nvPr/>
        </p:nvSpPr>
        <p:spPr>
          <a:xfrm>
            <a:off x="587524" y="1299635"/>
            <a:ext cx="3092154" cy="8083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Кількісні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435392C-1BD2-4006-81D8-CF339F56F993}"/>
              </a:ext>
            </a:extLst>
          </p:cNvPr>
          <p:cNvSpPr/>
          <p:nvPr/>
        </p:nvSpPr>
        <p:spPr>
          <a:xfrm>
            <a:off x="4017636" y="1033670"/>
            <a:ext cx="6040763" cy="1478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Базовою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кількісною характеристикою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чисельність працівників, яка може визначатися як на певний момент часу (наприклад, на 1 січня), так і за певний період часу (наприклад, середньооблікова чисельність місячна або річна).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штриховая вправо 3">
            <a:extLst>
              <a:ext uri="{FF2B5EF4-FFF2-40B4-BE49-F238E27FC236}">
                <a16:creationId xmlns:a16="http://schemas.microsoft.com/office/drawing/2014/main" xmlns="" id="{8F3221FB-4F7A-42B0-B0CA-D7D55BB8B22F}"/>
              </a:ext>
            </a:extLst>
          </p:cNvPr>
          <p:cNvSpPr/>
          <p:nvPr/>
        </p:nvSpPr>
        <p:spPr>
          <a:xfrm>
            <a:off x="3697357" y="1521264"/>
            <a:ext cx="320279" cy="3651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1F6E9F-B4A5-4ED9-9659-797214D9947B}"/>
              </a:ext>
            </a:extLst>
          </p:cNvPr>
          <p:cNvSpPr/>
          <p:nvPr/>
        </p:nvSpPr>
        <p:spPr>
          <a:xfrm>
            <a:off x="587524" y="3429000"/>
            <a:ext cx="3092154" cy="8083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Якісні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E865623-43E7-40E8-A6E5-0F446E3204B2}"/>
              </a:ext>
            </a:extLst>
          </p:cNvPr>
          <p:cNvSpPr/>
          <p:nvPr/>
        </p:nvSpPr>
        <p:spPr>
          <a:xfrm>
            <a:off x="4017636" y="2617066"/>
            <a:ext cx="6040763" cy="24720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якісних характеристик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відносять наступні: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професія – певний вид трудової діяльності, що передбачає наявність відповідного комплексу знань та практичних навичок;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спеціальність – певна спеціалізація у рамках професії, що представляє собою більш вузький вид трудової діяльності;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кваліфікація – ступінь оволодіння працівником відповідними знаннями та уміннями, що визначається розрядами та категоріями.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штриховая вправо 8">
            <a:extLst>
              <a:ext uri="{FF2B5EF4-FFF2-40B4-BE49-F238E27FC236}">
                <a16:creationId xmlns:a16="http://schemas.microsoft.com/office/drawing/2014/main" xmlns="" id="{17A49223-6772-4453-9EA5-79C6347710A0}"/>
              </a:ext>
            </a:extLst>
          </p:cNvPr>
          <p:cNvSpPr/>
          <p:nvPr/>
        </p:nvSpPr>
        <p:spPr>
          <a:xfrm>
            <a:off x="3688517" y="3670505"/>
            <a:ext cx="320279" cy="3651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4C33ACE-E2F0-4F1B-BA97-49D811C33C67}"/>
              </a:ext>
            </a:extLst>
          </p:cNvPr>
          <p:cNvSpPr/>
          <p:nvPr/>
        </p:nvSpPr>
        <p:spPr>
          <a:xfrm>
            <a:off x="587524" y="5366323"/>
            <a:ext cx="3092154" cy="8083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EA615FE-8EA4-4A18-9579-5C123821D353}"/>
              </a:ext>
            </a:extLst>
          </p:cNvPr>
          <p:cNvSpPr/>
          <p:nvPr/>
        </p:nvSpPr>
        <p:spPr>
          <a:xfrm>
            <a:off x="4008796" y="5193927"/>
            <a:ext cx="6040763" cy="1153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 характеристики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визначають співвідношення між окремими групами та категоріями персоналу у загальній його чисельності.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штриховая вправо 11">
            <a:extLst>
              <a:ext uri="{FF2B5EF4-FFF2-40B4-BE49-F238E27FC236}">
                <a16:creationId xmlns:a16="http://schemas.microsoft.com/office/drawing/2014/main" xmlns="" id="{DDB7E8D2-40FE-459D-972E-3EF4701C282D}"/>
              </a:ext>
            </a:extLst>
          </p:cNvPr>
          <p:cNvSpPr/>
          <p:nvPr/>
        </p:nvSpPr>
        <p:spPr>
          <a:xfrm>
            <a:off x="3688516" y="5587952"/>
            <a:ext cx="320279" cy="3651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7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40" y="1214652"/>
            <a:ext cx="8059442" cy="339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44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903"/>
            <a:ext cx="8596668" cy="663767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Етапи управління персоналом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BCD3113-6700-42B7-8B7A-1D20FC27559F}"/>
              </a:ext>
            </a:extLst>
          </p:cNvPr>
          <p:cNvGrpSpPr/>
          <p:nvPr/>
        </p:nvGrpSpPr>
        <p:grpSpPr>
          <a:xfrm>
            <a:off x="2126533" y="1236406"/>
            <a:ext cx="6297611" cy="5092049"/>
            <a:chOff x="0" y="0"/>
            <a:chExt cx="3410653" cy="4066161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62BF7DC8-1E75-4BC1-90B9-4014ED5718FF}"/>
                </a:ext>
              </a:extLst>
            </p:cNvPr>
            <p:cNvGrpSpPr/>
            <p:nvPr/>
          </p:nvGrpSpPr>
          <p:grpSpPr>
            <a:xfrm>
              <a:off x="184826" y="0"/>
              <a:ext cx="3225827" cy="4066161"/>
              <a:chOff x="400050" y="85725"/>
              <a:chExt cx="3225862" cy="4066161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xmlns="" id="{BA8699FA-DBEE-406C-A4FD-8A7A398566E1}"/>
                  </a:ext>
                </a:extLst>
              </p:cNvPr>
              <p:cNvSpPr/>
              <p:nvPr/>
            </p:nvSpPr>
            <p:spPr>
              <a:xfrm>
                <a:off x="400050" y="85725"/>
                <a:ext cx="3009900" cy="276225"/>
              </a:xfrm>
              <a:prstGeom prst="round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b="1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Етапи управління персоналом</a:t>
                </a:r>
                <a:endParaRPr lang="x-none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938AB0F9-F830-4FC8-9B7B-4B55EAD92B67}"/>
                  </a:ext>
                </a:extLst>
              </p:cNvPr>
              <p:cNvSpPr/>
              <p:nvPr/>
            </p:nvSpPr>
            <p:spPr>
              <a:xfrm>
                <a:off x="438121" y="470525"/>
                <a:ext cx="2188033" cy="333375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Визначення потреби у персоналі</a:t>
                </a:r>
                <a:endParaRPr lang="x-none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CD61926F-0695-4089-89EB-507CBEDCBACE}"/>
                  </a:ext>
                </a:extLst>
              </p:cNvPr>
              <p:cNvSpPr/>
              <p:nvPr/>
            </p:nvSpPr>
            <p:spPr>
              <a:xfrm>
                <a:off x="580920" y="876300"/>
                <a:ext cx="2142513" cy="333375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Організація набору персоналу</a:t>
                </a:r>
                <a:endParaRPr lang="x-none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3B6BA23F-5EE2-4567-B358-601551053271}"/>
                  </a:ext>
                </a:extLst>
              </p:cNvPr>
              <p:cNvSpPr/>
              <p:nvPr/>
            </p:nvSpPr>
            <p:spPr>
              <a:xfrm>
                <a:off x="762000" y="1276350"/>
                <a:ext cx="1981200" cy="333375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Оцінка та відбір персоналу</a:t>
                </a:r>
                <a:endParaRPr lang="x-none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xmlns="" id="{271669BA-A232-4A14-9548-F2660B9EC7A3}"/>
                  </a:ext>
                </a:extLst>
              </p:cNvPr>
              <p:cNvSpPr/>
              <p:nvPr/>
            </p:nvSpPr>
            <p:spPr>
              <a:xfrm>
                <a:off x="942877" y="1666875"/>
                <a:ext cx="1971675" cy="451930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Оформлення відносин з персоналом</a:t>
                </a:r>
                <a:endParaRPr lang="x-none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xmlns="" id="{73883A53-73F0-4484-A44F-4DD3C397D049}"/>
                  </a:ext>
                </a:extLst>
              </p:cNvPr>
              <p:cNvSpPr/>
              <p:nvPr/>
            </p:nvSpPr>
            <p:spPr>
              <a:xfrm>
                <a:off x="1133981" y="2185278"/>
                <a:ext cx="1971102" cy="439366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Професійна адаптація персоналу</a:t>
                </a:r>
                <a:endParaRPr lang="x-none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xmlns="" id="{6979D6F8-1F4A-47D6-8B70-23148F6C9DE4}"/>
                  </a:ext>
                </a:extLst>
              </p:cNvPr>
              <p:cNvSpPr/>
              <p:nvPr/>
            </p:nvSpPr>
            <p:spPr>
              <a:xfrm>
                <a:off x="1292500" y="2682605"/>
                <a:ext cx="1971102" cy="333375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Мотивація персоналу</a:t>
                </a:r>
                <a:endParaRPr lang="x-none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xmlns="" id="{F1F9465F-2DF4-4D6F-989B-ECC9687BA516}"/>
                  </a:ext>
                </a:extLst>
              </p:cNvPr>
              <p:cNvSpPr/>
              <p:nvPr/>
            </p:nvSpPr>
            <p:spPr>
              <a:xfrm>
                <a:off x="1483468" y="3073130"/>
                <a:ext cx="1971097" cy="428625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Періодична оцінка та атестація персоналу</a:t>
                </a:r>
                <a:endParaRPr lang="x-none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xmlns="" id="{31CE7CC6-9922-451F-80EB-5DBE3056F553}"/>
                  </a:ext>
                </a:extLst>
              </p:cNvPr>
              <p:cNvSpPr/>
              <p:nvPr/>
            </p:nvSpPr>
            <p:spPr>
              <a:xfrm>
                <a:off x="1654809" y="3558252"/>
                <a:ext cx="1971103" cy="593634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Формування організаційної культури та управління діловим кліматом</a:t>
                </a:r>
                <a:endParaRPr lang="x-none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Стрелка: изогнутая вправо 7">
              <a:extLst>
                <a:ext uri="{FF2B5EF4-FFF2-40B4-BE49-F238E27FC236}">
                  <a16:creationId xmlns:a16="http://schemas.microsoft.com/office/drawing/2014/main" xmlns="" id="{3FE24E74-8872-4104-8BAD-3C312C7E40E5}"/>
                </a:ext>
              </a:extLst>
            </p:cNvPr>
            <p:cNvSpPr/>
            <p:nvPr/>
          </p:nvSpPr>
          <p:spPr>
            <a:xfrm rot="19802759">
              <a:off x="436934" y="1468066"/>
              <a:ext cx="170480" cy="376236"/>
            </a:xfrm>
            <a:prstGeom prst="curvedRightArrow">
              <a:avLst/>
            </a:prstGeom>
            <a:solidFill>
              <a:srgbClr val="E7E6E6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трелка: изогнутая вправо 8">
              <a:extLst>
                <a:ext uri="{FF2B5EF4-FFF2-40B4-BE49-F238E27FC236}">
                  <a16:creationId xmlns:a16="http://schemas.microsoft.com/office/drawing/2014/main" xmlns="" id="{16DA07AE-DA69-4879-9335-BF1D379A1BE7}"/>
                </a:ext>
              </a:extLst>
            </p:cNvPr>
            <p:cNvSpPr/>
            <p:nvPr/>
          </p:nvSpPr>
          <p:spPr>
            <a:xfrm rot="19802759">
              <a:off x="271564" y="1059504"/>
              <a:ext cx="170180" cy="375920"/>
            </a:xfrm>
            <a:prstGeom prst="curvedRightArrow">
              <a:avLst/>
            </a:prstGeom>
            <a:solidFill>
              <a:srgbClr val="E7E6E6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Стрелка: изогнутая вправо 9">
              <a:extLst>
                <a:ext uri="{FF2B5EF4-FFF2-40B4-BE49-F238E27FC236}">
                  <a16:creationId xmlns:a16="http://schemas.microsoft.com/office/drawing/2014/main" xmlns="" id="{4B6E16F7-EC1D-4156-98F3-535590F364A0}"/>
                </a:ext>
              </a:extLst>
            </p:cNvPr>
            <p:cNvSpPr/>
            <p:nvPr/>
          </p:nvSpPr>
          <p:spPr>
            <a:xfrm rot="19802759">
              <a:off x="106194" y="660670"/>
              <a:ext cx="170480" cy="376236"/>
            </a:xfrm>
            <a:prstGeom prst="curvedRightArrow">
              <a:avLst/>
            </a:prstGeom>
            <a:solidFill>
              <a:srgbClr val="E7E6E6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Стрелка: изогнутая вправо 10">
              <a:extLst>
                <a:ext uri="{FF2B5EF4-FFF2-40B4-BE49-F238E27FC236}">
                  <a16:creationId xmlns:a16="http://schemas.microsoft.com/office/drawing/2014/main" xmlns="" id="{425CAC28-5DE8-4E07-8F00-9BAF23261449}"/>
                </a:ext>
              </a:extLst>
            </p:cNvPr>
            <p:cNvSpPr/>
            <p:nvPr/>
          </p:nvSpPr>
          <p:spPr>
            <a:xfrm>
              <a:off x="0" y="165370"/>
              <a:ext cx="170480" cy="376236"/>
            </a:xfrm>
            <a:prstGeom prst="curvedRightArrow">
              <a:avLst/>
            </a:prstGeom>
            <a:solidFill>
              <a:srgbClr val="E7E6E6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трелка: изогнутая вправо 11">
              <a:extLst>
                <a:ext uri="{FF2B5EF4-FFF2-40B4-BE49-F238E27FC236}">
                  <a16:creationId xmlns:a16="http://schemas.microsoft.com/office/drawing/2014/main" xmlns="" id="{212CF2F1-2819-468C-AAEB-5E53A8C65F8D}"/>
                </a:ext>
              </a:extLst>
            </p:cNvPr>
            <p:cNvSpPr/>
            <p:nvPr/>
          </p:nvSpPr>
          <p:spPr>
            <a:xfrm rot="19802759">
              <a:off x="612032" y="1954448"/>
              <a:ext cx="170480" cy="376236"/>
            </a:xfrm>
            <a:prstGeom prst="curvedRightArrow">
              <a:avLst/>
            </a:prstGeom>
            <a:solidFill>
              <a:srgbClr val="E7E6E6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Стрелка: изогнутая вправо 12">
              <a:extLst>
                <a:ext uri="{FF2B5EF4-FFF2-40B4-BE49-F238E27FC236}">
                  <a16:creationId xmlns:a16="http://schemas.microsoft.com/office/drawing/2014/main" xmlns="" id="{850B5E92-8C7E-4B55-94AB-86C81315D452}"/>
                </a:ext>
              </a:extLst>
            </p:cNvPr>
            <p:cNvSpPr/>
            <p:nvPr/>
          </p:nvSpPr>
          <p:spPr>
            <a:xfrm rot="19802759">
              <a:off x="806586" y="2450559"/>
              <a:ext cx="170480" cy="376236"/>
            </a:xfrm>
            <a:prstGeom prst="curvedRightArrow">
              <a:avLst/>
            </a:prstGeom>
            <a:solidFill>
              <a:srgbClr val="E7E6E6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Стрелка: изогнутая вправо 13">
              <a:extLst>
                <a:ext uri="{FF2B5EF4-FFF2-40B4-BE49-F238E27FC236}">
                  <a16:creationId xmlns:a16="http://schemas.microsoft.com/office/drawing/2014/main" xmlns="" id="{DBBA2F90-73E5-42B0-8700-95A45D30ED79}"/>
                </a:ext>
              </a:extLst>
            </p:cNvPr>
            <p:cNvSpPr/>
            <p:nvPr/>
          </p:nvSpPr>
          <p:spPr>
            <a:xfrm rot="19802759">
              <a:off x="971956" y="2859121"/>
              <a:ext cx="170480" cy="376236"/>
            </a:xfrm>
            <a:prstGeom prst="curvedRightArrow">
              <a:avLst/>
            </a:prstGeom>
            <a:solidFill>
              <a:srgbClr val="E7E6E6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Стрелка: изогнутая вправо 14">
              <a:extLst>
                <a:ext uri="{FF2B5EF4-FFF2-40B4-BE49-F238E27FC236}">
                  <a16:creationId xmlns:a16="http://schemas.microsoft.com/office/drawing/2014/main" xmlns="" id="{8E885EC2-FB86-4377-AF7A-3F48FA109C11}"/>
                </a:ext>
              </a:extLst>
            </p:cNvPr>
            <p:cNvSpPr/>
            <p:nvPr/>
          </p:nvSpPr>
          <p:spPr>
            <a:xfrm rot="19802759">
              <a:off x="1147054" y="3364959"/>
              <a:ext cx="170480" cy="376236"/>
            </a:xfrm>
            <a:prstGeom prst="curvedRightArrow">
              <a:avLst/>
            </a:prstGeom>
            <a:solidFill>
              <a:srgbClr val="E7E6E6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4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9903"/>
            <a:ext cx="9010005" cy="663767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Визначення потреби у персоналі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932796B-EF53-4246-A2D5-876C738F2737}"/>
              </a:ext>
            </a:extLst>
          </p:cNvPr>
          <p:cNvSpPr/>
          <p:nvPr/>
        </p:nvSpPr>
        <p:spPr>
          <a:xfrm>
            <a:off x="892198" y="1197107"/>
            <a:ext cx="87951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Даний етап є одним з найважливіших, оскільки підсумком його є план щодо чисельності та рівня кваліфікації необхідних працівників. 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D9EEA6F-9E6B-4C52-92AD-E0CCB17D8BDD}"/>
              </a:ext>
            </a:extLst>
          </p:cNvPr>
          <p:cNvSpPr txBox="1">
            <a:spLocks/>
          </p:cNvSpPr>
          <p:nvPr/>
        </p:nvSpPr>
        <p:spPr>
          <a:xfrm>
            <a:off x="1060174" y="2335359"/>
            <a:ext cx="9010005" cy="6637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Організація набору персоналу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D28AA6-3CB5-48C5-ADE8-A5ACA5693A9B}"/>
              </a:ext>
            </a:extLst>
          </p:cNvPr>
          <p:cNvSpPr/>
          <p:nvPr/>
        </p:nvSpPr>
        <p:spPr>
          <a:xfrm>
            <a:off x="651507" y="3356730"/>
            <a:ext cx="4638261" cy="1921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</a:p>
          <a:p>
            <a:pPr algn="ctr"/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 у випадку, коли попит на працівників певної спеціальності та рівня кваліфікації перевищує пропозицію на ринку праці (проведення презентацій та особистих зустрічей, взаємодія із навчальними закладами, державною службою зайнятості та HR-агентствами, участь у ярмарках вакансій тощо</a:t>
            </a:r>
            <a:endParaRPr lang="x-none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0FD90F6-705A-4237-8B40-B0F205D9B096}"/>
              </a:ext>
            </a:extLst>
          </p:cNvPr>
          <p:cNvSpPr/>
          <p:nvPr/>
        </p:nvSpPr>
        <p:spPr>
          <a:xfrm>
            <a:off x="5970528" y="3356730"/>
            <a:ext cx="4638261" cy="1580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Пасивні</a:t>
            </a:r>
          </a:p>
          <a:p>
            <a:pPr algn="ctr"/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превалюють у тому випадку, коли пропозиція робочої сили перевищує попит на ринку праці. До основних пасивних методів відносять розміщення інформації про вакансії у засобах масової інформації та в мережі Інтернет</a:t>
            </a:r>
            <a:endParaRPr lang="x-none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9903"/>
            <a:ext cx="9010005" cy="663767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Оцінка та відбір персоналу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9C98754-B26F-4DE4-ADB3-49AED8BC7EC4}"/>
              </a:ext>
            </a:extLst>
          </p:cNvPr>
          <p:cNvSpPr/>
          <p:nvPr/>
        </p:nvSpPr>
        <p:spPr>
          <a:xfrm>
            <a:off x="677333" y="998591"/>
            <a:ext cx="8466667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Передбачають проведення оцінювання кандидатів з точки зору відповідності кваліфікаційним вимогам. При цьому може застосовуватися значна кількість методів від найпростіших до складних. Основними та найбільш поширеними у практиці методами відбору персоналу є анкетування, тестування, співбесіда, аналіз даних (резюме) тощо. Більш складними сучасними методами відбору персоналу є стрес-тести при проведенні інтерв’ю, метод моделювання, метод ділових ігор тощо. 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A91878D1-FFEE-46D6-9FF4-EF3B81813A7F}"/>
              </a:ext>
            </a:extLst>
          </p:cNvPr>
          <p:cNvSpPr txBox="1">
            <a:spLocks/>
          </p:cNvSpPr>
          <p:nvPr/>
        </p:nvSpPr>
        <p:spPr>
          <a:xfrm>
            <a:off x="690586" y="3097116"/>
            <a:ext cx="9010005" cy="6637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Оформлення відносин з персоналом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2B47FC1-4696-4F8C-B074-0B4621641E19}"/>
              </a:ext>
            </a:extLst>
          </p:cNvPr>
          <p:cNvSpPr/>
          <p:nvPr/>
        </p:nvSpPr>
        <p:spPr>
          <a:xfrm>
            <a:off x="677333" y="3803978"/>
            <a:ext cx="8678702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Основною формою залучення персоналу є укладання трудової угоди (строкової або безстрокової), однак, можливим є і варіант тимчасового залучення працівників на основі цивільно-правових угод (наприклад, у випадку нетипових та тимчасових трудових завдань, форс-мажорних обставин тощо).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9903"/>
            <a:ext cx="9010005" cy="663767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Професійна адаптація персоналу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9C98754-B26F-4DE4-ADB3-49AED8BC7EC4}"/>
              </a:ext>
            </a:extLst>
          </p:cNvPr>
          <p:cNvSpPr/>
          <p:nvPr/>
        </p:nvSpPr>
        <p:spPr>
          <a:xfrm>
            <a:off x="677333" y="998591"/>
            <a:ext cx="8466667" cy="9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методами, що застосовуються на даному етапі управління, є професійна орієнтація, організація стажування, навчання, створення та удосконалення умов та організації праці, організація менторської допомоги для нових співробітників тощо.</a:t>
            </a:r>
            <a:endParaRPr lang="x-none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A91878D1-FFEE-46D6-9FF4-EF3B81813A7F}"/>
              </a:ext>
            </a:extLst>
          </p:cNvPr>
          <p:cNvSpPr txBox="1">
            <a:spLocks/>
          </p:cNvSpPr>
          <p:nvPr/>
        </p:nvSpPr>
        <p:spPr>
          <a:xfrm>
            <a:off x="677332" y="2332701"/>
            <a:ext cx="9010005" cy="6637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Мотивація персоналу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2B47FC1-4696-4F8C-B074-0B4621641E19}"/>
              </a:ext>
            </a:extLst>
          </p:cNvPr>
          <p:cNvSpPr/>
          <p:nvPr/>
        </p:nvSpPr>
        <p:spPr>
          <a:xfrm>
            <a:off x="677332" y="3186472"/>
            <a:ext cx="86787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Даний етап є одним з найбільш важливих, оскільки визначає бажання та готовність персоналу до високопродуктивної діяльності. Мотивація персоналу передбачає створення системи стимулів матеріального та нематеріального характеру, що визначатимуть зацікавленість працівників у результатах їхньої діяльності. До цього ж етапу управління персоналом варто віднести й організацію оплати праці працівників з огляду на стимулюючу функцію заробітної плати. Враховуючи той факт, що грошова винагорода (заробітна плата) майже завжди виступає основним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мотиватором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важливість даного етапу важко переоцінити.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1181</TotalTime>
  <Words>3469</Words>
  <Application>Microsoft Office PowerPoint</Application>
  <PresentationFormat>Произвольный</PresentationFormat>
  <Paragraphs>298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Грань</vt:lpstr>
      <vt:lpstr>1_Грань</vt:lpstr>
      <vt:lpstr>Презентация PowerPoint</vt:lpstr>
      <vt:lpstr>Персонал та пов’язані категорії</vt:lpstr>
      <vt:lpstr>Персонал</vt:lpstr>
      <vt:lpstr>Категорії персоналу</vt:lpstr>
      <vt:lpstr>Характеристики персоналу</vt:lpstr>
      <vt:lpstr>Етапи управління персоналом</vt:lpstr>
      <vt:lpstr>Визначення потреби у персоналі</vt:lpstr>
      <vt:lpstr>Оцінка та відбір персоналу</vt:lpstr>
      <vt:lpstr>Професійна адаптація персоналу</vt:lpstr>
      <vt:lpstr>Періодична оцінка та атестація персоналу</vt:lpstr>
      <vt:lpstr>Фактори впливу на планування персоналу</vt:lpstr>
      <vt:lpstr>Планування чисельності персоналу</vt:lpstr>
      <vt:lpstr>Етапи планування потреби в персоналі</vt:lpstr>
      <vt:lpstr>Планування чисельності персоналу</vt:lpstr>
      <vt:lpstr>Планування чисельності персоналу</vt:lpstr>
      <vt:lpstr>Планування чисельності персоналу</vt:lpstr>
      <vt:lpstr>Визначення зміни кількості під впливом техніко-економічних факторів</vt:lpstr>
      <vt:lpstr>Деталізований метод визначення чисельності персоналу</vt:lpstr>
      <vt:lpstr>Презентация PowerPoint</vt:lpstr>
      <vt:lpstr>Презентация PowerPoint</vt:lpstr>
      <vt:lpstr>Деталізований метод визначення чисельності персоналу</vt:lpstr>
      <vt:lpstr>Деталізований метод визначення чисельності персоналу</vt:lpstr>
      <vt:lpstr>Презентация PowerPoint</vt:lpstr>
      <vt:lpstr>Планування продуктивності праці</vt:lpstr>
      <vt:lpstr>Розрахунок продуктивності праці</vt:lpstr>
      <vt:lpstr>Трудомісткість</vt:lpstr>
      <vt:lpstr>Планування продуктивності</vt:lpstr>
      <vt:lpstr>Планування продуктивності</vt:lpstr>
      <vt:lpstr>Презентация PowerPoint</vt:lpstr>
      <vt:lpstr>Презентация PowerPoint</vt:lpstr>
      <vt:lpstr>Презентация PowerPoint</vt:lpstr>
      <vt:lpstr>Планування оплати праці</vt:lpstr>
      <vt:lpstr>Заробітна плата</vt:lpstr>
      <vt:lpstr>Презентация PowerPoint</vt:lpstr>
      <vt:lpstr>Планування ФОП</vt:lpstr>
      <vt:lpstr>Планування ФОП</vt:lpstr>
      <vt:lpstr>Планування ФОП</vt:lpstr>
      <vt:lpstr>Презентация PowerPoint</vt:lpstr>
      <vt:lpstr>Планування ФОП</vt:lpstr>
      <vt:lpstr>Планування ФОП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Адміністратор</dc:creator>
  <cp:lastModifiedBy>Пользователь Windows</cp:lastModifiedBy>
  <cp:revision>165</cp:revision>
  <dcterms:created xsi:type="dcterms:W3CDTF">2017-12-12T13:35:46Z</dcterms:created>
  <dcterms:modified xsi:type="dcterms:W3CDTF">2023-10-26T03:19:47Z</dcterms:modified>
</cp:coreProperties>
</file>