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66" r:id="rId3"/>
    <p:sldId id="270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2" r:id="rId14"/>
    <p:sldId id="291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274" r:id="rId23"/>
    <p:sldId id="300" r:id="rId24"/>
    <p:sldId id="301" r:id="rId25"/>
    <p:sldId id="302" r:id="rId26"/>
    <p:sldId id="303" r:id="rId27"/>
    <p:sldId id="304" r:id="rId28"/>
    <p:sldId id="305" r:id="rId29"/>
    <p:sldId id="308" r:id="rId30"/>
    <p:sldId id="309" r:id="rId31"/>
    <p:sldId id="306" r:id="rId32"/>
    <p:sldId id="307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317" r:id="rId41"/>
    <p:sldId id="318" r:id="rId42"/>
    <p:sldId id="319" r:id="rId43"/>
    <p:sldId id="320" r:id="rId44"/>
    <p:sldId id="322" r:id="rId45"/>
    <p:sldId id="321" r:id="rId46"/>
    <p:sldId id="323" r:id="rId47"/>
    <p:sldId id="324" r:id="rId48"/>
    <p:sldId id="325" r:id="rId49"/>
    <p:sldId id="278" r:id="rId50"/>
    <p:sldId id="279" r:id="rId51"/>
    <p:sldId id="280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282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invGray">
          <a:xfrm>
            <a:off x="0" y="3936697"/>
            <a:ext cx="9144000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1" y="4114800"/>
            <a:ext cx="7886699" cy="1158446"/>
          </a:xfrm>
        </p:spPr>
        <p:txBody>
          <a:bodyPr anchor="b">
            <a:normAutofit/>
          </a:bodyPr>
          <a:lstStyle>
            <a:lvl1pPr algn="l">
              <a:defRPr sz="52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28651" y="5338170"/>
            <a:ext cx="7886699" cy="47483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0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5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7306270" y="365125"/>
            <a:ext cx="120015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4008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2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озділ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ltGray">
          <a:xfrm>
            <a:off x="0" y="3276600"/>
            <a:ext cx="9144000" cy="27632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3429001"/>
            <a:ext cx="7200900" cy="1838519"/>
          </a:xfrm>
        </p:spPr>
        <p:txBody>
          <a:bodyPr anchor="b">
            <a:norm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30936" y="5340096"/>
            <a:ext cx="7200900" cy="47548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735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522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719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743450" y="1825625"/>
            <a:ext cx="37719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7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29841" y="1828800"/>
            <a:ext cx="37719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29841" y="2514601"/>
            <a:ext cx="37719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Підзаголовок 4"/>
          <p:cNvSpPr>
            <a:spLocks noGrp="1"/>
          </p:cNvSpPr>
          <p:nvPr>
            <p:ph type="body" sz="quarter" idx="3"/>
          </p:nvPr>
        </p:nvSpPr>
        <p:spPr>
          <a:xfrm>
            <a:off x="4744641" y="1828800"/>
            <a:ext cx="37719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744641" y="2514601"/>
            <a:ext cx="37719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99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34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3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0" y="1524000"/>
            <a:ext cx="2571750" cy="19050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28650" y="685800"/>
            <a:ext cx="48006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5943600" y="3581400"/>
            <a:ext cx="2571750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0" y="1527048"/>
            <a:ext cx="2571750" cy="1901952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628648" y="685800"/>
            <a:ext cx="4800600" cy="5257800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5943601" y="3581400"/>
            <a:ext cx="2571749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7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invGray">
          <a:xfrm>
            <a:off x="0" y="6492239"/>
            <a:ext cx="9141619" cy="3657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5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7264454" y="6549716"/>
            <a:ext cx="1250895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8E8D500D-E010-4CA2-A5A7-4793A1DA314C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85750" y="6549716"/>
            <a:ext cx="6331619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515350" y="6549716"/>
            <a:ext cx="334771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871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0" y="4437112"/>
            <a:ext cx="7886699" cy="792088"/>
          </a:xfrm>
        </p:spPr>
        <p:txBody>
          <a:bodyPr>
            <a:noAutofit/>
          </a:bodyPr>
          <a:lstStyle/>
          <a:p>
            <a:r>
              <a:rPr lang="ru-RU" sz="3200" dirty="0"/>
              <a:t>ЗАХИСТ ДИКОЇ ПРИРОДИ У ЄВРОПЕЙСЬКОМУ СОЮЗІ</a:t>
            </a:r>
          </a:p>
        </p:txBody>
      </p:sp>
    </p:spTree>
    <p:extLst>
      <p:ext uri="{BB962C8B-B14F-4D97-AF65-F5344CB8AC3E}">
        <p14:creationId xmlns:p14="http://schemas.microsoft.com/office/powerpoint/2010/main" val="104910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474E1-BE2C-CFD1-4A31-123C7F107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7EBF0-5689-2CFB-A0DF-6083AFB23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12" y="379650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r>
              <a:rPr lang="ru-RU" dirty="0"/>
              <a:t> 2009/147/ЕС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F0BD0E-D126-FA5A-E4F3-C70FBE719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268760"/>
            <a:ext cx="7980976" cy="4860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Додаток</a:t>
            </a:r>
            <a:r>
              <a:rPr lang="ru-RU" dirty="0"/>
              <a:t> 1 </a:t>
            </a:r>
          </a:p>
          <a:p>
            <a:pPr marL="0" indent="0" algn="just">
              <a:buNone/>
            </a:pPr>
            <a:r>
              <a:rPr lang="ru-RU" dirty="0" err="1"/>
              <a:t>Визначає</a:t>
            </a:r>
            <a:r>
              <a:rPr lang="ru-RU" dirty="0"/>
              <a:t> 194 </a:t>
            </a:r>
            <a:r>
              <a:rPr lang="ru-RU" dirty="0" err="1"/>
              <a:t>види</a:t>
            </a:r>
            <a:r>
              <a:rPr lang="ru-RU" dirty="0"/>
              <a:t> та </a:t>
            </a:r>
            <a:r>
              <a:rPr lang="ru-RU" dirty="0" err="1"/>
              <a:t>підвиди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особливою </a:t>
            </a:r>
            <a:r>
              <a:rPr lang="ru-RU" dirty="0" err="1"/>
              <a:t>загрозою</a:t>
            </a:r>
            <a:r>
              <a:rPr lang="ru-RU" dirty="0"/>
              <a:t>. </a:t>
            </a:r>
            <a:r>
              <a:rPr lang="ru-RU" dirty="0" err="1"/>
              <a:t>Держави</a:t>
            </a:r>
            <a:r>
              <a:rPr lang="ru-RU" dirty="0"/>
              <a:t>-члени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захисні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 (</a:t>
            </a:r>
            <a:r>
              <a:rPr lang="en-US" dirty="0"/>
              <a:t>SPAs) </a:t>
            </a:r>
            <a:r>
              <a:rPr lang="ru-RU" dirty="0"/>
              <a:t>для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виживання</a:t>
            </a:r>
            <a:r>
              <a:rPr lang="ru-RU" dirty="0"/>
              <a:t> та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мігруючих</a:t>
            </a:r>
            <a:r>
              <a:rPr lang="ru-RU" dirty="0"/>
              <a:t> </a:t>
            </a:r>
            <a:r>
              <a:rPr lang="ru-RU" dirty="0" err="1"/>
              <a:t>птахів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50C9A2-D100-FA1A-4635-05C14E04F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7" y="2924944"/>
            <a:ext cx="7886699" cy="28264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20BB2E-F735-EFC4-05F2-E4B9904D8297}"/>
              </a:ext>
            </a:extLst>
          </p:cNvPr>
          <p:cNvSpPr txBox="1"/>
          <p:nvPr/>
        </p:nvSpPr>
        <p:spPr>
          <a:xfrm>
            <a:off x="683567" y="5806134"/>
            <a:ext cx="8269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Приклади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диких </a:t>
            </a:r>
            <a:r>
              <a:rPr lang="ru-RU" dirty="0" err="1"/>
              <a:t>птахів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Додатку</a:t>
            </a:r>
            <a:r>
              <a:rPr lang="ru-RU" dirty="0"/>
              <a:t> 1 </a:t>
            </a:r>
            <a:r>
              <a:rPr lang="ru-RU" dirty="0" err="1"/>
              <a:t>Директиви</a:t>
            </a:r>
            <a:r>
              <a:rPr lang="ru-RU" dirty="0"/>
              <a:t> 2009/147/ЕС: </a:t>
            </a:r>
          </a:p>
          <a:p>
            <a:r>
              <a:rPr lang="ru-RU" dirty="0"/>
              <a:t> а - </a:t>
            </a:r>
            <a:r>
              <a:rPr lang="ru-RU" dirty="0" err="1"/>
              <a:t>Пірникоза</a:t>
            </a:r>
            <a:r>
              <a:rPr lang="ru-RU" dirty="0"/>
              <a:t> </a:t>
            </a:r>
            <a:r>
              <a:rPr lang="ru-RU" dirty="0" err="1"/>
              <a:t>червоношия</a:t>
            </a:r>
            <a:r>
              <a:rPr lang="ru-RU" dirty="0"/>
              <a:t>, б - Гагара </a:t>
            </a:r>
            <a:r>
              <a:rPr lang="ru-RU" dirty="0" err="1"/>
              <a:t>червоношия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06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34E84-8391-B6CE-35B9-05F61C1B2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98CC29-9148-DDF1-1C02-54531A0AD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12" y="379650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r>
              <a:rPr lang="ru-RU" dirty="0"/>
              <a:t> 2009/147/ЕС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89C171-573D-C9E6-2E89-6DDE17A6E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7" y="1172402"/>
            <a:ext cx="7980976" cy="4860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Додаток</a:t>
            </a:r>
            <a:r>
              <a:rPr lang="ru-RU" dirty="0"/>
              <a:t> 2 </a:t>
            </a:r>
          </a:p>
          <a:p>
            <a:pPr marL="0" indent="0" algn="just">
              <a:buNone/>
            </a:pP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перелік</a:t>
            </a:r>
            <a:r>
              <a:rPr lang="ru-RU" dirty="0"/>
              <a:t> 82-х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птахів</a:t>
            </a:r>
            <a:r>
              <a:rPr lang="ru-RU" dirty="0"/>
              <a:t>, на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полювати</a:t>
            </a:r>
            <a:r>
              <a:rPr lang="ru-RU" dirty="0"/>
              <a:t>.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періоди</a:t>
            </a:r>
            <a:r>
              <a:rPr lang="ru-RU" dirty="0"/>
              <a:t> </a:t>
            </a:r>
            <a:r>
              <a:rPr lang="ru-RU" dirty="0" err="1"/>
              <a:t>полювання</a:t>
            </a:r>
            <a:r>
              <a:rPr lang="ru-RU" dirty="0"/>
              <a:t> </a:t>
            </a:r>
            <a:r>
              <a:rPr lang="ru-RU" dirty="0" err="1"/>
              <a:t>обмежені</a:t>
            </a:r>
            <a:r>
              <a:rPr lang="ru-RU" dirty="0"/>
              <a:t>, і </a:t>
            </a:r>
            <a:r>
              <a:rPr lang="ru-RU" dirty="0" err="1"/>
              <a:t>полювання</a:t>
            </a:r>
            <a:r>
              <a:rPr lang="ru-RU" dirty="0"/>
              <a:t> заборонено, коли птахи є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вразливими</a:t>
            </a:r>
            <a:r>
              <a:rPr lang="ru-RU" dirty="0"/>
              <a:t>: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зворотної</a:t>
            </a:r>
            <a:r>
              <a:rPr lang="ru-RU" dirty="0"/>
              <a:t> </a:t>
            </a:r>
            <a:r>
              <a:rPr lang="ru-RU" dirty="0" err="1"/>
              <a:t>міграції</a:t>
            </a:r>
            <a:r>
              <a:rPr lang="ru-RU" dirty="0"/>
              <a:t> до </a:t>
            </a:r>
            <a:r>
              <a:rPr lang="ru-RU" dirty="0" err="1"/>
              <a:t>місць</a:t>
            </a:r>
            <a:r>
              <a:rPr lang="ru-RU" dirty="0"/>
              <a:t> </a:t>
            </a:r>
            <a:r>
              <a:rPr lang="ru-RU" dirty="0" err="1"/>
              <a:t>гніздування</a:t>
            </a:r>
            <a:r>
              <a:rPr lang="ru-RU" dirty="0"/>
              <a:t>, </a:t>
            </a:r>
            <a:r>
              <a:rPr lang="ru-RU" dirty="0" err="1"/>
              <a:t>розмноження</a:t>
            </a:r>
            <a:r>
              <a:rPr lang="ru-RU" dirty="0"/>
              <a:t> та </a:t>
            </a:r>
            <a:r>
              <a:rPr lang="ru-RU" dirty="0" err="1"/>
              <a:t>вирощування</a:t>
            </a:r>
            <a:r>
              <a:rPr lang="ru-RU" dirty="0"/>
              <a:t> </a:t>
            </a:r>
            <a:r>
              <a:rPr lang="ru-RU" dirty="0" err="1"/>
              <a:t>пташенят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AAE093-9C3B-39E3-79E7-AEE99605834E}"/>
              </a:ext>
            </a:extLst>
          </p:cNvPr>
          <p:cNvSpPr txBox="1"/>
          <p:nvPr/>
        </p:nvSpPr>
        <p:spPr>
          <a:xfrm>
            <a:off x="683567" y="5806134"/>
            <a:ext cx="8269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Приклади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диких </a:t>
            </a:r>
            <a:r>
              <a:rPr lang="ru-RU" dirty="0" err="1"/>
              <a:t>птахів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Додатку</a:t>
            </a:r>
            <a:r>
              <a:rPr lang="ru-RU" dirty="0"/>
              <a:t> 2 </a:t>
            </a:r>
            <a:r>
              <a:rPr lang="ru-RU" dirty="0" err="1"/>
              <a:t>Директиви</a:t>
            </a:r>
            <a:r>
              <a:rPr lang="ru-RU" dirty="0"/>
              <a:t> 2009/147/ЕС: </a:t>
            </a:r>
          </a:p>
          <a:p>
            <a:r>
              <a:rPr lang="ru-RU" dirty="0"/>
              <a:t>а – </a:t>
            </a:r>
            <a:r>
              <a:rPr lang="ru-RU" dirty="0" err="1"/>
              <a:t>Нерозень</a:t>
            </a:r>
            <a:r>
              <a:rPr lang="ru-RU" dirty="0"/>
              <a:t>, б - Гуменник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EFF67B-CC2D-A560-A19F-24029B873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960154"/>
            <a:ext cx="7640628" cy="278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48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3C54E-2CA0-A46E-155D-24CBBAECA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E52B8-A683-C30F-904D-C743F9D21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12" y="379650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r>
              <a:rPr lang="ru-RU" dirty="0"/>
              <a:t> 2009/147/ЕС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503DEF-71B5-9847-B78E-2DACB914D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7" y="1172402"/>
            <a:ext cx="7980976" cy="4860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Додаток</a:t>
            </a:r>
            <a:r>
              <a:rPr lang="ru-RU" dirty="0"/>
              <a:t> 3 </a:t>
            </a:r>
          </a:p>
          <a:p>
            <a:pPr marL="0" indent="0" algn="just">
              <a:buNone/>
            </a:pPr>
            <a:r>
              <a:rPr lang="ru-RU" dirty="0" err="1"/>
              <a:t>Загалом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яка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загрожує</a:t>
            </a:r>
            <a:r>
              <a:rPr lang="ru-RU" dirty="0"/>
              <a:t> птахам,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навмисне</a:t>
            </a:r>
            <a:r>
              <a:rPr lang="ru-RU" dirty="0"/>
              <a:t> </a:t>
            </a:r>
            <a:r>
              <a:rPr lang="ru-RU" dirty="0" err="1"/>
              <a:t>вбивство</a:t>
            </a:r>
            <a:r>
              <a:rPr lang="ru-RU" dirty="0"/>
              <a:t>, </a:t>
            </a:r>
            <a:r>
              <a:rPr lang="ru-RU" dirty="0" err="1"/>
              <a:t>відлов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торгівля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гнізд</a:t>
            </a:r>
            <a:r>
              <a:rPr lang="ru-RU" dirty="0"/>
              <a:t>, заборонена. З </a:t>
            </a:r>
            <a:r>
              <a:rPr lang="ru-RU" dirty="0" err="1"/>
              <a:t>певними</a:t>
            </a:r>
            <a:r>
              <a:rPr lang="ru-RU" dirty="0"/>
              <a:t> </a:t>
            </a:r>
            <a:r>
              <a:rPr lang="ru-RU" dirty="0" err="1"/>
              <a:t>обмеженнями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-члени ЄС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дозволити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з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для 26 </a:t>
            </a:r>
            <a:r>
              <a:rPr lang="ru-RU" dirty="0" err="1"/>
              <a:t>видів</a:t>
            </a:r>
            <a:r>
              <a:rPr lang="ru-RU" dirty="0"/>
              <a:t>, </a:t>
            </a:r>
            <a:r>
              <a:rPr lang="ru-RU" dirty="0" err="1"/>
              <a:t>перелічених</a:t>
            </a:r>
            <a:r>
              <a:rPr lang="ru-RU" dirty="0"/>
              <a:t> у </a:t>
            </a:r>
            <a:r>
              <a:rPr lang="ru-RU" dirty="0" err="1"/>
              <a:t>додатку</a:t>
            </a:r>
            <a:r>
              <a:rPr lang="ru-RU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96F1BD-9B73-B15A-3E9F-AA80A64B2937}"/>
              </a:ext>
            </a:extLst>
          </p:cNvPr>
          <p:cNvSpPr txBox="1"/>
          <p:nvPr/>
        </p:nvSpPr>
        <p:spPr>
          <a:xfrm>
            <a:off x="683567" y="5806134"/>
            <a:ext cx="8269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Приклади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диких </a:t>
            </a:r>
            <a:r>
              <a:rPr lang="ru-RU" dirty="0" err="1"/>
              <a:t>птахів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Додатку</a:t>
            </a:r>
            <a:r>
              <a:rPr lang="ru-RU" dirty="0"/>
              <a:t> 3 </a:t>
            </a:r>
            <a:r>
              <a:rPr lang="ru-RU" dirty="0" err="1"/>
              <a:t>Директиви</a:t>
            </a:r>
            <a:r>
              <a:rPr lang="ru-RU" dirty="0"/>
              <a:t> 2009/147/ЕС: а – </a:t>
            </a:r>
            <a:r>
              <a:rPr lang="ru-RU" dirty="0" err="1"/>
              <a:t>Куріпка</a:t>
            </a:r>
            <a:r>
              <a:rPr lang="ru-RU" dirty="0"/>
              <a:t> </a:t>
            </a:r>
            <a:r>
              <a:rPr lang="ru-RU" dirty="0" err="1"/>
              <a:t>біла</a:t>
            </a:r>
            <a:r>
              <a:rPr lang="ru-RU" dirty="0"/>
              <a:t>, б - </a:t>
            </a:r>
            <a:r>
              <a:rPr lang="ru-RU" dirty="0" err="1"/>
              <a:t>Крижень</a:t>
            </a:r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99CD7F-A60C-59A8-F23A-75A32DE38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3134450"/>
            <a:ext cx="6480720" cy="266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B3427-0709-1DFC-816C-B20AB314B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0808C-8C39-695F-38CD-DB8B320FA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3429001"/>
            <a:ext cx="7901504" cy="1838519"/>
          </a:xfrm>
        </p:spPr>
        <p:txBody>
          <a:bodyPr>
            <a:normAutofit/>
          </a:bodyPr>
          <a:lstStyle/>
          <a:p>
            <a:r>
              <a:rPr lang="ru-RU" dirty="0"/>
              <a:t>Директива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28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5BF47-93F6-F89A-9FB5-B8F76FD4E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38C7B4-B277-C708-38EA-3BCEFFA83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603749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Директива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92/43/ЕЕС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0B1280-E7D0-1003-009A-BBF2565C4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Директива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92/43/ЕЕС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широкого кола </a:t>
            </a:r>
            <a:r>
              <a:rPr lang="ru-RU" dirty="0" err="1"/>
              <a:t>рідких</a:t>
            </a:r>
            <a:r>
              <a:rPr lang="ru-RU" dirty="0"/>
              <a:t>, таких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знаходяться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загрозою</a:t>
            </a:r>
            <a:r>
              <a:rPr lang="ru-RU" dirty="0"/>
              <a:t> та </a:t>
            </a:r>
            <a:r>
              <a:rPr lang="ru-RU" dirty="0" err="1"/>
              <a:t>ендемічних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тварин і </a:t>
            </a:r>
            <a:r>
              <a:rPr lang="ru-RU" dirty="0" err="1"/>
              <a:t>рослин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err="1"/>
              <a:t>Всього</a:t>
            </a:r>
            <a:r>
              <a:rPr lang="ru-RU" dirty="0"/>
              <a:t> 1000 </a:t>
            </a:r>
            <a:r>
              <a:rPr lang="ru-RU" dirty="0" err="1"/>
              <a:t>видів</a:t>
            </a:r>
            <a:r>
              <a:rPr lang="ru-RU" dirty="0"/>
              <a:t> тварин та </a:t>
            </a:r>
            <a:r>
              <a:rPr lang="ru-RU" dirty="0" err="1"/>
              <a:t>рослин</a:t>
            </a:r>
            <a:r>
              <a:rPr lang="ru-RU" dirty="0"/>
              <a:t> і 200 </a:t>
            </a:r>
            <a:r>
              <a:rPr lang="ru-RU" dirty="0" err="1"/>
              <a:t>типів</a:t>
            </a:r>
            <a:r>
              <a:rPr lang="ru-RU" dirty="0"/>
              <a:t> </a:t>
            </a:r>
            <a:r>
              <a:rPr lang="ru-RU" dirty="0" err="1"/>
              <a:t>середовищ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, </a:t>
            </a:r>
            <a:r>
              <a:rPr lang="ru-RU" dirty="0" err="1"/>
              <a:t>перерахованих</a:t>
            </a:r>
            <a:r>
              <a:rPr lang="ru-RU" dirty="0"/>
              <a:t> у </a:t>
            </a:r>
            <a:r>
              <a:rPr lang="ru-RU" dirty="0" err="1"/>
              <a:t>додатках</a:t>
            </a:r>
            <a:r>
              <a:rPr lang="ru-RU" dirty="0"/>
              <a:t> </a:t>
            </a:r>
            <a:r>
              <a:rPr lang="ru-RU" dirty="0" err="1"/>
              <a:t>Директиви</a:t>
            </a:r>
            <a:r>
              <a:rPr lang="ru-RU" dirty="0"/>
              <a:t>, </a:t>
            </a:r>
            <a:r>
              <a:rPr lang="ru-RU" dirty="0" err="1"/>
              <a:t>захищені</a:t>
            </a:r>
            <a:r>
              <a:rPr lang="ru-RU" dirty="0"/>
              <a:t> у </a:t>
            </a:r>
            <a:r>
              <a:rPr lang="ru-RU" dirty="0" err="1"/>
              <a:t>різний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0483A4-E948-6F83-D8EA-2982A2170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3355042"/>
            <a:ext cx="5798418" cy="289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9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E8A33-5EF3-2C26-D9D9-014575536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0071B1-F167-ED0C-D441-9F586C91D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692696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Директива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92/43/ЕЕС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8AF0C2-3B46-46E7-CB34-E7291A40C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72" y="1484784"/>
            <a:ext cx="7980976" cy="482453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Стаття</a:t>
            </a:r>
            <a:r>
              <a:rPr lang="ru-RU" dirty="0"/>
              <a:t> 2 </a:t>
            </a:r>
          </a:p>
          <a:p>
            <a:pPr marL="0" indent="0" algn="just">
              <a:buNone/>
            </a:pPr>
            <a:r>
              <a:rPr lang="ru-RU" dirty="0"/>
              <a:t>Метою </a:t>
            </a:r>
            <a:r>
              <a:rPr lang="ru-RU" dirty="0" err="1"/>
              <a:t>директиви</a:t>
            </a:r>
            <a:r>
              <a:rPr lang="ru-RU" dirty="0"/>
              <a:t> є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біорізноманіття</a:t>
            </a:r>
            <a:r>
              <a:rPr lang="ru-RU" dirty="0"/>
              <a:t> через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середовищ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та </a:t>
            </a:r>
            <a:r>
              <a:rPr lang="ru-RU" dirty="0" err="1"/>
              <a:t>дикої</a:t>
            </a:r>
            <a:r>
              <a:rPr lang="ru-RU" dirty="0"/>
              <a:t> </a:t>
            </a:r>
            <a:r>
              <a:rPr lang="ru-RU" dirty="0" err="1"/>
              <a:t>флори</a:t>
            </a:r>
            <a:r>
              <a:rPr lang="ru-RU" dirty="0"/>
              <a:t> та </a:t>
            </a:r>
            <a:r>
              <a:rPr lang="ru-RU" dirty="0" err="1"/>
              <a:t>фауни</a:t>
            </a:r>
            <a:r>
              <a:rPr lang="ru-RU" dirty="0"/>
              <a:t> на </a:t>
            </a:r>
            <a:r>
              <a:rPr lang="ru-RU" dirty="0" err="1"/>
              <a:t>Європейській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країнчлені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(ЄЕС). </a:t>
            </a:r>
          </a:p>
          <a:p>
            <a:pPr marL="0" indent="0" algn="just">
              <a:buNone/>
            </a:pPr>
            <a:r>
              <a:rPr lang="ru-RU" dirty="0" err="1"/>
              <a:t>Стаття</a:t>
            </a:r>
            <a:r>
              <a:rPr lang="ru-RU" dirty="0"/>
              <a:t> 3 </a:t>
            </a:r>
          </a:p>
          <a:p>
            <a:pPr marL="0" indent="0" algn="just">
              <a:buNone/>
            </a:pPr>
            <a:r>
              <a:rPr lang="ru-RU" dirty="0" err="1"/>
              <a:t>Узгоджена</a:t>
            </a:r>
            <a:r>
              <a:rPr lang="ru-RU" dirty="0"/>
              <a:t> </a:t>
            </a:r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екологічна</a:t>
            </a:r>
            <a:r>
              <a:rPr lang="ru-RU" dirty="0"/>
              <a:t> мережа </a:t>
            </a:r>
            <a:r>
              <a:rPr lang="ru-RU" dirty="0" err="1"/>
              <a:t>спеціальних</a:t>
            </a:r>
            <a:r>
              <a:rPr lang="ru-RU" dirty="0"/>
              <a:t> зон </a:t>
            </a:r>
            <a:r>
              <a:rPr lang="ru-RU" dirty="0" err="1"/>
              <a:t>збереження</a:t>
            </a:r>
            <a:r>
              <a:rPr lang="ru-RU" dirty="0"/>
              <a:t> (</a:t>
            </a:r>
            <a:r>
              <a:rPr lang="en-US" dirty="0"/>
              <a:t>special areas of conservation / SACs) </a:t>
            </a:r>
            <a:r>
              <a:rPr lang="ru-RU" dirty="0"/>
              <a:t>буде заснована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назвою</a:t>
            </a:r>
            <a:r>
              <a:rPr lang="ru-RU" dirty="0"/>
              <a:t> </a:t>
            </a:r>
            <a:r>
              <a:rPr lang="en-US" dirty="0"/>
              <a:t>Natura 2000 / </a:t>
            </a:r>
            <a:r>
              <a:rPr lang="ru-RU" dirty="0"/>
              <a:t>Природа 2000. </a:t>
            </a:r>
            <a:r>
              <a:rPr lang="ru-RU" dirty="0" err="1"/>
              <a:t>Ця</a:t>
            </a:r>
            <a:r>
              <a:rPr lang="ru-RU" dirty="0"/>
              <a:t> мережа </a:t>
            </a:r>
            <a:r>
              <a:rPr lang="ru-RU" dirty="0" err="1"/>
              <a:t>охопить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 </a:t>
            </a:r>
            <a:r>
              <a:rPr lang="ru-RU" dirty="0" err="1"/>
              <a:t>середовищ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, </a:t>
            </a:r>
            <a:r>
              <a:rPr lang="ru-RU" dirty="0" err="1"/>
              <a:t>перерахованих</a:t>
            </a:r>
            <a:r>
              <a:rPr lang="ru-RU" dirty="0"/>
              <a:t> у </a:t>
            </a:r>
            <a:r>
              <a:rPr lang="ru-RU" dirty="0" err="1"/>
              <a:t>Додатку</a:t>
            </a:r>
            <a:r>
              <a:rPr lang="ru-RU" dirty="0"/>
              <a:t> 1 та </a:t>
            </a:r>
            <a:r>
              <a:rPr lang="ru-RU" dirty="0" err="1"/>
              <a:t>дикі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, </a:t>
            </a:r>
            <a:r>
              <a:rPr lang="ru-RU" dirty="0" err="1"/>
              <a:t>перераховані</a:t>
            </a:r>
            <a:r>
              <a:rPr lang="ru-RU" dirty="0"/>
              <a:t> у </a:t>
            </a:r>
            <a:r>
              <a:rPr lang="ru-RU" dirty="0" err="1"/>
              <a:t>Додатку</a:t>
            </a:r>
            <a:r>
              <a:rPr lang="ru-RU" dirty="0"/>
              <a:t> 2, і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підтримувати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відновлювати</a:t>
            </a:r>
            <a:r>
              <a:rPr lang="ru-RU" dirty="0"/>
              <a:t> </a:t>
            </a:r>
            <a:r>
              <a:rPr lang="ru-RU" dirty="0" err="1"/>
              <a:t>природний</a:t>
            </a:r>
            <a:r>
              <a:rPr lang="ru-RU" dirty="0"/>
              <a:t> статус </a:t>
            </a:r>
            <a:r>
              <a:rPr lang="ru-RU" dirty="0" err="1"/>
              <a:t>середовищ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диких </a:t>
            </a:r>
            <a:r>
              <a:rPr lang="ru-RU" dirty="0" err="1"/>
              <a:t>видів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err="1"/>
              <a:t>Стаття</a:t>
            </a:r>
            <a:r>
              <a:rPr lang="ru-RU" dirty="0"/>
              <a:t> 6 </a:t>
            </a:r>
          </a:p>
          <a:p>
            <a:pPr marL="0" indent="0" algn="just">
              <a:buNone/>
            </a:pPr>
            <a:r>
              <a:rPr lang="ru-RU" dirty="0"/>
              <a:t>Для </a:t>
            </a:r>
            <a:r>
              <a:rPr lang="ru-RU" dirty="0" err="1"/>
              <a:t>спеціальних</a:t>
            </a:r>
            <a:r>
              <a:rPr lang="ru-RU" dirty="0"/>
              <a:t> зон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-члени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організувати</a:t>
            </a:r>
            <a:r>
              <a:rPr lang="ru-RU" dirty="0"/>
              <a:t> </a:t>
            </a:r>
            <a:r>
              <a:rPr lang="ru-RU" dirty="0" err="1"/>
              <a:t>необхідні</a:t>
            </a:r>
            <a:r>
              <a:rPr lang="ru-RU" dirty="0"/>
              <a:t> заходи, і, за </a:t>
            </a:r>
            <a:r>
              <a:rPr lang="ru-RU" dirty="0" err="1"/>
              <a:t>необхідності</a:t>
            </a:r>
            <a:r>
              <a:rPr lang="ru-RU" dirty="0"/>
              <a:t>, </a:t>
            </a:r>
            <a:r>
              <a:rPr lang="ru-RU" dirty="0" err="1"/>
              <a:t>плани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інтегрувавши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плани</a:t>
            </a:r>
            <a:r>
              <a:rPr lang="ru-RU" dirty="0"/>
              <a:t> в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до </a:t>
            </a:r>
            <a:r>
              <a:rPr lang="ru-RU" dirty="0" err="1"/>
              <a:t>середовищ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та диких </a:t>
            </a:r>
            <a:r>
              <a:rPr lang="ru-RU" dirty="0" err="1"/>
              <a:t>видів</a:t>
            </a:r>
            <a:r>
              <a:rPr lang="ru-RU" dirty="0"/>
              <a:t> (</a:t>
            </a:r>
            <a:r>
              <a:rPr lang="ru-RU" dirty="0" err="1"/>
              <a:t>додатки</a:t>
            </a:r>
            <a:r>
              <a:rPr lang="ru-RU" dirty="0"/>
              <a:t> 1 та 2).</a:t>
            </a:r>
          </a:p>
        </p:txBody>
      </p:sp>
    </p:spTree>
    <p:extLst>
      <p:ext uri="{BB962C8B-B14F-4D97-AF65-F5344CB8AC3E}">
        <p14:creationId xmlns:p14="http://schemas.microsoft.com/office/powerpoint/2010/main" val="101562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D7453-E382-B470-53DF-FBA407670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EDBF5-9AF4-EF88-3771-70672CEC4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719" y="836712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Директива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92/43/ЕЕС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6D895E-45AF-1F21-44A9-5FE657679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581" y="1556792"/>
            <a:ext cx="7980976" cy="48245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Додаток</a:t>
            </a:r>
            <a:r>
              <a:rPr lang="ru-RU" dirty="0"/>
              <a:t> 1 </a:t>
            </a:r>
          </a:p>
          <a:p>
            <a:pPr marL="0" indent="0" algn="just">
              <a:buNone/>
            </a:pPr>
            <a:r>
              <a:rPr lang="ru-RU" dirty="0" err="1"/>
              <a:t>Визначає</a:t>
            </a:r>
            <a:r>
              <a:rPr lang="ru-RU" dirty="0"/>
              <a:t> типи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середових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громадський</a:t>
            </a:r>
            <a:r>
              <a:rPr lang="ru-RU" dirty="0"/>
              <a:t> </a:t>
            </a:r>
            <a:r>
              <a:rPr lang="ru-RU" dirty="0" err="1"/>
              <a:t>інтерес</a:t>
            </a:r>
            <a:r>
              <a:rPr lang="ru-RU" dirty="0"/>
              <a:t> та </a:t>
            </a:r>
            <a:r>
              <a:rPr lang="ru-RU" dirty="0" err="1"/>
              <a:t>потребують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зон </a:t>
            </a:r>
            <a:r>
              <a:rPr lang="ru-RU" dirty="0" err="1"/>
              <a:t>збереження</a:t>
            </a:r>
            <a:r>
              <a:rPr lang="ru-RU" dirty="0"/>
              <a:t> (</a:t>
            </a:r>
            <a:r>
              <a:rPr lang="en-US" dirty="0"/>
              <a:t>SACs) </a:t>
            </a:r>
            <a:r>
              <a:rPr lang="ru-RU" dirty="0"/>
              <a:t>у </a:t>
            </a:r>
            <a:r>
              <a:rPr lang="ru-RU" dirty="0" err="1"/>
              <a:t>п'яти</a:t>
            </a:r>
            <a:r>
              <a:rPr lang="ru-RU" dirty="0"/>
              <a:t> таких </a:t>
            </a:r>
            <a:r>
              <a:rPr lang="ru-RU" dirty="0" err="1"/>
              <a:t>біогеографічних</a:t>
            </a:r>
            <a:r>
              <a:rPr lang="ru-RU" dirty="0"/>
              <a:t> </a:t>
            </a:r>
            <a:r>
              <a:rPr lang="ru-RU" dirty="0" err="1"/>
              <a:t>регіонах</a:t>
            </a:r>
            <a:r>
              <a:rPr lang="ru-RU" dirty="0"/>
              <a:t>: </a:t>
            </a:r>
            <a:r>
              <a:rPr lang="ru-RU" dirty="0" err="1"/>
              <a:t>Альпійський</a:t>
            </a:r>
            <a:r>
              <a:rPr lang="ru-RU" dirty="0"/>
              <a:t>, </a:t>
            </a:r>
            <a:r>
              <a:rPr lang="ru-RU" dirty="0" err="1"/>
              <a:t>Атлантичний</a:t>
            </a:r>
            <a:r>
              <a:rPr lang="ru-RU" dirty="0"/>
              <a:t>, </a:t>
            </a:r>
            <a:r>
              <a:rPr lang="ru-RU" dirty="0" err="1"/>
              <a:t>Континентальний</a:t>
            </a:r>
            <a:r>
              <a:rPr lang="ru-RU" dirty="0"/>
              <a:t>, </a:t>
            </a:r>
            <a:r>
              <a:rPr lang="ru-RU" dirty="0" err="1"/>
              <a:t>Макаронезійський</a:t>
            </a:r>
            <a:r>
              <a:rPr lang="ru-RU" dirty="0"/>
              <a:t> та </a:t>
            </a:r>
            <a:r>
              <a:rPr lang="ru-RU" dirty="0" err="1"/>
              <a:t>Середземноморський</a:t>
            </a:r>
            <a:r>
              <a:rPr lang="ru-RU" dirty="0"/>
              <a:t>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8DFACC-3FA3-62FF-BBD5-AB5B32546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3645024"/>
            <a:ext cx="3751350" cy="28083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C0942B-1D60-251D-9665-DB679ADD84D2}"/>
              </a:ext>
            </a:extLst>
          </p:cNvPr>
          <p:cNvSpPr txBox="1"/>
          <p:nvPr/>
        </p:nvSpPr>
        <p:spPr>
          <a:xfrm>
            <a:off x="505323" y="462695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err="1"/>
              <a:t>Альпійський</a:t>
            </a:r>
            <a:r>
              <a:rPr lang="ru-RU" dirty="0"/>
              <a:t> </a:t>
            </a:r>
            <a:r>
              <a:rPr lang="ru-RU" dirty="0" err="1"/>
              <a:t>регіон</a:t>
            </a:r>
            <a:r>
              <a:rPr lang="ru-RU" dirty="0"/>
              <a:t>: </a:t>
            </a:r>
            <a:r>
              <a:rPr lang="ru-RU" dirty="0" err="1"/>
              <a:t>Альпи</a:t>
            </a:r>
            <a:r>
              <a:rPr lang="ru-RU" dirty="0"/>
              <a:t> в </a:t>
            </a:r>
            <a:r>
              <a:rPr lang="ru-RU" dirty="0" err="1"/>
              <a:t>районі</a:t>
            </a:r>
            <a:r>
              <a:rPr lang="ru-RU" dirty="0"/>
              <a:t> </a:t>
            </a:r>
            <a:r>
              <a:rPr lang="ru-RU" dirty="0" err="1"/>
              <a:t>Оберстдорфа</a:t>
            </a:r>
            <a:r>
              <a:rPr lang="ru-RU" dirty="0"/>
              <a:t>, </a:t>
            </a:r>
            <a:r>
              <a:rPr lang="ru-RU" dirty="0" err="1"/>
              <a:t>Німеччина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49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2E386-554E-E218-B685-DB2905500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1B6ECC-C69E-B430-4289-5D000447E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719" y="836712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Директива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92/43/ЕЕС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129CF5-C3FB-D4E9-2DC9-188461891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581" y="1556792"/>
            <a:ext cx="7980976" cy="48245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Додаток</a:t>
            </a:r>
            <a:r>
              <a:rPr lang="ru-RU" dirty="0"/>
              <a:t> 2 </a:t>
            </a:r>
          </a:p>
          <a:p>
            <a:pPr marL="0" indent="0" algn="just">
              <a:buNone/>
            </a:pPr>
            <a:r>
              <a:rPr lang="ru-RU" dirty="0" err="1"/>
              <a:t>Наводяться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тварин та </a:t>
            </a:r>
            <a:r>
              <a:rPr lang="ru-RU" dirty="0" err="1"/>
              <a:t>рослин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громадський</a:t>
            </a:r>
            <a:r>
              <a:rPr lang="ru-RU" dirty="0"/>
              <a:t> </a:t>
            </a:r>
            <a:r>
              <a:rPr lang="ru-RU" dirty="0" err="1"/>
              <a:t>інтерес</a:t>
            </a:r>
            <a:r>
              <a:rPr lang="ru-RU" dirty="0"/>
              <a:t> і </a:t>
            </a:r>
            <a:r>
              <a:rPr lang="ru-RU" dirty="0" err="1"/>
              <a:t>чиє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зон </a:t>
            </a:r>
            <a:r>
              <a:rPr lang="ru-RU" dirty="0" err="1"/>
              <a:t>збереження</a:t>
            </a:r>
            <a:r>
              <a:rPr lang="ru-RU" dirty="0"/>
              <a:t> (</a:t>
            </a:r>
            <a:r>
              <a:rPr lang="ru-RU" dirty="0" err="1"/>
              <a:t>близько</a:t>
            </a:r>
            <a:r>
              <a:rPr lang="ru-RU" dirty="0"/>
              <a:t> 900 </a:t>
            </a:r>
            <a:r>
              <a:rPr lang="ru-RU" dirty="0" err="1"/>
              <a:t>видів</a:t>
            </a:r>
            <a:r>
              <a:rPr lang="ru-RU" dirty="0"/>
              <a:t>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43C3EC-99C3-8FB6-5902-694512BD6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140968"/>
            <a:ext cx="7876005" cy="22787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E8BCD0-AF97-2C19-D17C-BB7A28E37B09}"/>
              </a:ext>
            </a:extLst>
          </p:cNvPr>
          <p:cNvSpPr txBox="1"/>
          <p:nvPr/>
        </p:nvSpPr>
        <p:spPr>
          <a:xfrm>
            <a:off x="513678" y="5504165"/>
            <a:ext cx="84508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Приклади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диких тварин з </a:t>
            </a:r>
            <a:r>
              <a:rPr lang="ru-RU" dirty="0" err="1"/>
              <a:t>Додатку</a:t>
            </a:r>
            <a:r>
              <a:rPr lang="ru-RU" dirty="0"/>
              <a:t> 2 </a:t>
            </a:r>
            <a:r>
              <a:rPr lang="ru-RU" dirty="0" err="1"/>
              <a:t>Директиви</a:t>
            </a:r>
            <a:r>
              <a:rPr lang="ru-RU" dirty="0"/>
              <a:t> 92/43/ЕЕС:</a:t>
            </a:r>
          </a:p>
          <a:p>
            <a:r>
              <a:rPr lang="ru-RU" dirty="0"/>
              <a:t>а - </a:t>
            </a:r>
            <a:r>
              <a:rPr lang="ru-RU" dirty="0" err="1"/>
              <a:t>Хохуля</a:t>
            </a:r>
            <a:r>
              <a:rPr lang="ru-RU" dirty="0"/>
              <a:t> </a:t>
            </a:r>
            <a:r>
              <a:rPr lang="ru-RU" dirty="0" err="1"/>
              <a:t>піренейська</a:t>
            </a:r>
            <a:r>
              <a:rPr lang="ru-RU" dirty="0"/>
              <a:t> (</a:t>
            </a:r>
            <a:r>
              <a:rPr lang="ru-RU" dirty="0" err="1"/>
              <a:t>комахоїдний</a:t>
            </a:r>
            <a:r>
              <a:rPr lang="ru-RU" dirty="0"/>
              <a:t> </a:t>
            </a:r>
            <a:r>
              <a:rPr lang="ru-RU" dirty="0" err="1"/>
              <a:t>ссавець</a:t>
            </a:r>
            <a:r>
              <a:rPr lang="ru-RU" dirty="0"/>
              <a:t> </a:t>
            </a:r>
            <a:r>
              <a:rPr lang="ru-RU" dirty="0" err="1"/>
              <a:t>родини</a:t>
            </a:r>
            <a:r>
              <a:rPr lang="ru-RU" dirty="0"/>
              <a:t> </a:t>
            </a:r>
            <a:r>
              <a:rPr lang="ru-RU" dirty="0" err="1"/>
              <a:t>кротових</a:t>
            </a:r>
            <a:r>
              <a:rPr lang="ru-RU" dirty="0"/>
              <a:t>), </a:t>
            </a:r>
          </a:p>
          <a:p>
            <a:r>
              <a:rPr lang="ru-RU" dirty="0"/>
              <a:t>б - </a:t>
            </a:r>
            <a:r>
              <a:rPr lang="ru-RU" dirty="0" err="1"/>
              <a:t>Підковик</a:t>
            </a:r>
            <a:r>
              <a:rPr lang="ru-RU" dirty="0"/>
              <a:t> </a:t>
            </a:r>
            <a:r>
              <a:rPr lang="ru-RU" dirty="0" err="1"/>
              <a:t>Блазюса</a:t>
            </a:r>
            <a:r>
              <a:rPr lang="ru-RU" dirty="0"/>
              <a:t> (вид </a:t>
            </a:r>
            <a:r>
              <a:rPr lang="ru-RU" dirty="0" err="1"/>
              <a:t>Рукокрилих</a:t>
            </a:r>
            <a:r>
              <a:rPr lang="ru-RU" dirty="0"/>
              <a:t> </a:t>
            </a:r>
            <a:r>
              <a:rPr lang="ru-RU" dirty="0" err="1"/>
              <a:t>родини</a:t>
            </a:r>
            <a:r>
              <a:rPr lang="ru-RU" dirty="0"/>
              <a:t> </a:t>
            </a:r>
            <a:r>
              <a:rPr lang="ru-RU" dirty="0" err="1"/>
              <a:t>Підковикових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1756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39CF7-4170-887F-DD2E-7C71C38B2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65F9C-A982-1874-0F27-84610E5EB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719" y="836712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Директива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92/43/ЕЕС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2C948F8-611E-902F-3D17-1A5FA446A4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7" y="1700808"/>
            <a:ext cx="7684851" cy="306903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61210F-0D05-2856-53A0-DFF36FF5B72E}"/>
              </a:ext>
            </a:extLst>
          </p:cNvPr>
          <p:cNvSpPr txBox="1"/>
          <p:nvPr/>
        </p:nvSpPr>
        <p:spPr>
          <a:xfrm>
            <a:off x="611560" y="4933966"/>
            <a:ext cx="77568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Приклади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диких </a:t>
            </a:r>
            <a:r>
              <a:rPr lang="ru-RU" dirty="0" err="1"/>
              <a:t>рослин</a:t>
            </a:r>
            <a:r>
              <a:rPr lang="ru-RU" dirty="0"/>
              <a:t> з </a:t>
            </a:r>
            <a:r>
              <a:rPr lang="ru-RU" dirty="0" err="1"/>
              <a:t>Додатку</a:t>
            </a:r>
            <a:r>
              <a:rPr lang="ru-RU" dirty="0"/>
              <a:t> 2 </a:t>
            </a:r>
            <a:r>
              <a:rPr lang="ru-RU" dirty="0" err="1"/>
              <a:t>Директиви</a:t>
            </a:r>
            <a:r>
              <a:rPr lang="ru-RU" dirty="0"/>
              <a:t> 92/43/ЕЕС:</a:t>
            </a:r>
          </a:p>
          <a:p>
            <a:r>
              <a:rPr lang="ru-RU" dirty="0"/>
              <a:t>а - </a:t>
            </a:r>
            <a:r>
              <a:rPr lang="en-US" dirty="0"/>
              <a:t>Marsilea </a:t>
            </a:r>
            <a:r>
              <a:rPr lang="en-US" dirty="0" err="1"/>
              <a:t>batardae</a:t>
            </a:r>
            <a:r>
              <a:rPr lang="en-US" dirty="0"/>
              <a:t> </a:t>
            </a:r>
            <a:r>
              <a:rPr lang="en-US" dirty="0" err="1"/>
              <a:t>Launert</a:t>
            </a:r>
            <a:r>
              <a:rPr lang="en-US" dirty="0"/>
              <a:t> / </a:t>
            </a:r>
            <a:r>
              <a:rPr lang="ru-RU" dirty="0" err="1"/>
              <a:t>лептоспорангіальна</a:t>
            </a:r>
            <a:r>
              <a:rPr lang="ru-RU" dirty="0"/>
              <a:t> </a:t>
            </a:r>
            <a:r>
              <a:rPr lang="ru-RU" dirty="0" err="1"/>
              <a:t>водна</a:t>
            </a:r>
            <a:r>
              <a:rPr lang="ru-RU" dirty="0"/>
              <a:t> </a:t>
            </a:r>
            <a:r>
              <a:rPr lang="ru-RU" dirty="0" err="1"/>
              <a:t>папороть</a:t>
            </a:r>
            <a:r>
              <a:rPr lang="ru-RU" dirty="0"/>
              <a:t>, б - </a:t>
            </a:r>
            <a:r>
              <a:rPr lang="en-US" dirty="0" err="1"/>
              <a:t>Jasione</a:t>
            </a:r>
            <a:r>
              <a:rPr lang="en-US" dirty="0"/>
              <a:t> lusitanica / </a:t>
            </a:r>
            <a:r>
              <a:rPr lang="ru-RU" dirty="0"/>
              <a:t>Букашник </a:t>
            </a:r>
            <a:r>
              <a:rPr lang="ru-RU" dirty="0" err="1"/>
              <a:t>курчавий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353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EA6B2-A5D8-7688-903F-72B0544B0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385456-337B-4132-CE05-DCAAC02DF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719" y="836712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Директива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92/43/ЕЕС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7EA1DE-0D6E-7BBD-060A-9753AD62B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72816"/>
            <a:ext cx="7886700" cy="4351338"/>
          </a:xfrm>
        </p:spPr>
        <p:txBody>
          <a:bodyPr/>
          <a:lstStyle/>
          <a:p>
            <a:r>
              <a:rPr lang="ru-RU" dirty="0" err="1"/>
              <a:t>Додаток</a:t>
            </a:r>
            <a:r>
              <a:rPr lang="ru-RU" dirty="0"/>
              <a:t> 4 </a:t>
            </a:r>
          </a:p>
          <a:p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400 </a:t>
            </a:r>
            <a:r>
              <a:rPr lang="ru-RU" dirty="0" err="1"/>
              <a:t>видів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Додатку</a:t>
            </a:r>
            <a:r>
              <a:rPr lang="ru-RU" dirty="0"/>
              <a:t> 2. До них повинен </a:t>
            </a:r>
            <a:r>
              <a:rPr lang="ru-RU" dirty="0" err="1"/>
              <a:t>застосовуватися</a:t>
            </a:r>
            <a:r>
              <a:rPr lang="ru-RU" dirty="0"/>
              <a:t> </a:t>
            </a:r>
            <a:r>
              <a:rPr lang="ru-RU" dirty="0" err="1"/>
              <a:t>суворий</a:t>
            </a:r>
            <a:r>
              <a:rPr lang="ru-RU" dirty="0"/>
              <a:t> режим </a:t>
            </a:r>
            <a:r>
              <a:rPr lang="ru-RU" dirty="0" err="1"/>
              <a:t>охорони</a:t>
            </a:r>
            <a:r>
              <a:rPr lang="ru-RU" dirty="0"/>
              <a:t> на </a:t>
            </a:r>
            <a:r>
              <a:rPr lang="ru-RU" dirty="0" err="1"/>
              <a:t>всьому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природному </a:t>
            </a:r>
            <a:r>
              <a:rPr lang="ru-RU" dirty="0" err="1"/>
              <a:t>ареалі</a:t>
            </a:r>
            <a:r>
              <a:rPr lang="ru-RU" dirty="0"/>
              <a:t>, як в межах, так і за межами </a:t>
            </a:r>
            <a:r>
              <a:rPr lang="ru-RU" dirty="0" err="1"/>
              <a:t>об’єктів</a:t>
            </a:r>
            <a:r>
              <a:rPr lang="ru-RU" dirty="0"/>
              <a:t> Природа 2000. </a:t>
            </a:r>
          </a:p>
          <a:p>
            <a:r>
              <a:rPr lang="ru-RU" dirty="0" err="1"/>
              <a:t>Додаток</a:t>
            </a:r>
            <a:r>
              <a:rPr lang="ru-RU" dirty="0"/>
              <a:t> 5 </a:t>
            </a:r>
          </a:p>
          <a:p>
            <a:r>
              <a:rPr lang="ru-RU" dirty="0"/>
              <a:t>Наводить </a:t>
            </a:r>
            <a:r>
              <a:rPr lang="ru-RU" dirty="0" err="1"/>
              <a:t>понад</a:t>
            </a:r>
            <a:r>
              <a:rPr lang="ru-RU" dirty="0"/>
              <a:t> 90 </a:t>
            </a:r>
            <a:r>
              <a:rPr lang="ru-RU" dirty="0" err="1"/>
              <a:t>видів</a:t>
            </a:r>
            <a:r>
              <a:rPr lang="ru-RU" dirty="0"/>
              <a:t>, для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-члени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експлуатація</a:t>
            </a:r>
            <a:r>
              <a:rPr lang="ru-RU" dirty="0"/>
              <a:t> та </a:t>
            </a:r>
            <a:r>
              <a:rPr lang="ru-RU" dirty="0" err="1"/>
              <a:t>утримання</a:t>
            </a:r>
            <a:r>
              <a:rPr lang="ru-RU" dirty="0"/>
              <a:t> в </a:t>
            </a:r>
            <a:r>
              <a:rPr lang="ru-RU" dirty="0" err="1"/>
              <a:t>дикій</a:t>
            </a:r>
            <a:r>
              <a:rPr lang="ru-RU" dirty="0"/>
              <a:t> </a:t>
            </a:r>
            <a:r>
              <a:rPr lang="ru-RU" dirty="0" err="1"/>
              <a:t>природі</a:t>
            </a:r>
            <a:r>
              <a:rPr lang="ru-RU" dirty="0"/>
              <a:t> були </a:t>
            </a:r>
            <a:r>
              <a:rPr lang="ru-RU" dirty="0" err="1"/>
              <a:t>сумісними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підтримкою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у </a:t>
            </a:r>
            <a:r>
              <a:rPr lang="ru-RU" dirty="0" err="1"/>
              <a:t>сприятливому</a:t>
            </a:r>
            <a:r>
              <a:rPr lang="ru-RU" dirty="0"/>
              <a:t> </a:t>
            </a:r>
            <a:r>
              <a:rPr lang="ru-RU" dirty="0" err="1"/>
              <a:t>природоохоронному</a:t>
            </a:r>
            <a:r>
              <a:rPr lang="ru-RU" dirty="0"/>
              <a:t> </a:t>
            </a:r>
            <a:r>
              <a:rPr lang="ru-RU" dirty="0" err="1"/>
              <a:t>статусі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46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41AAD-E228-848F-2F74-1435BCB1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Директи́ва</a:t>
            </a:r>
            <a:r>
              <a:rPr lang="ru-RU" dirty="0"/>
              <a:t> (англ. </a:t>
            </a:r>
            <a:r>
              <a:rPr lang="ru-RU" dirty="0" err="1"/>
              <a:t>Directive</a:t>
            </a:r>
            <a:r>
              <a:rPr lang="ru-RU" dirty="0"/>
              <a:t>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B01CA0-AC08-AA43-A31B-D99774092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24333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нормативно-</a:t>
            </a:r>
            <a:r>
              <a:rPr lang="ru-RU" dirty="0" err="1"/>
              <a:t>правовий</a:t>
            </a:r>
            <a:r>
              <a:rPr lang="ru-RU" dirty="0"/>
              <a:t> акт </a:t>
            </a:r>
            <a:r>
              <a:rPr lang="ru-RU" dirty="0" err="1"/>
              <a:t>Європейського</a:t>
            </a:r>
            <a:r>
              <a:rPr lang="ru-RU" dirty="0"/>
              <a:t> Союзу,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держав-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мети, не </a:t>
            </a:r>
            <a:r>
              <a:rPr lang="ru-RU" dirty="0" err="1"/>
              <a:t>диктуючи</a:t>
            </a:r>
            <a:r>
              <a:rPr lang="ru-RU" dirty="0"/>
              <a:t>, </a:t>
            </a:r>
            <a:r>
              <a:rPr lang="ru-RU" dirty="0" err="1"/>
              <a:t>яким</a:t>
            </a:r>
            <a:r>
              <a:rPr lang="ru-RU" dirty="0"/>
              <a:t> методом </a:t>
            </a:r>
            <a:r>
              <a:rPr lang="ru-RU" dirty="0" err="1"/>
              <a:t>держави</a:t>
            </a:r>
            <a:r>
              <a:rPr lang="ru-RU" dirty="0"/>
              <a:t>-члени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4C055B-3CA2-D19C-3275-8E53B22EE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714" y="2924944"/>
            <a:ext cx="4831795" cy="327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1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E4399-5553-A002-9863-11CDD5AB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1E1F3E-CB13-2E8D-1182-29395C8DC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3429001"/>
            <a:ext cx="7901504" cy="1838519"/>
          </a:xfrm>
        </p:spPr>
        <p:txBody>
          <a:bodyPr>
            <a:normAutofit/>
          </a:bodyPr>
          <a:lstStyle/>
          <a:p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екологічна</a:t>
            </a:r>
            <a:r>
              <a:rPr lang="ru-RU" dirty="0"/>
              <a:t> мережа Природа 2000</a:t>
            </a:r>
          </a:p>
        </p:txBody>
      </p:sp>
    </p:spTree>
    <p:extLst>
      <p:ext uri="{BB962C8B-B14F-4D97-AF65-F5344CB8AC3E}">
        <p14:creationId xmlns:p14="http://schemas.microsoft.com/office/powerpoint/2010/main" val="424993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E9787-2A39-CF66-78FF-9F1B8717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3B5293-57FD-3262-B1A5-3E680EB95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36" y="548680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екологічна</a:t>
            </a:r>
            <a:r>
              <a:rPr lang="ru-RU" dirty="0"/>
              <a:t> мережа Природа 2000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97B0F9-074D-E6F6-A29C-97FD6A4AC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72816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екологічна</a:t>
            </a:r>
            <a:r>
              <a:rPr lang="ru-RU" dirty="0"/>
              <a:t> мережа Природа 2000 – </a:t>
            </a:r>
            <a:r>
              <a:rPr lang="ru-RU" dirty="0" err="1"/>
              <a:t>це</a:t>
            </a:r>
            <a:r>
              <a:rPr lang="ru-RU" dirty="0"/>
              <a:t> мережа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</a:t>
            </a:r>
            <a:r>
              <a:rPr lang="ru-RU" dirty="0" err="1"/>
              <a:t>розмноження</a:t>
            </a:r>
            <a:r>
              <a:rPr lang="ru-RU" dirty="0"/>
              <a:t> та </a:t>
            </a:r>
            <a:r>
              <a:rPr lang="ru-RU" dirty="0" err="1"/>
              <a:t>відпочинку</a:t>
            </a:r>
            <a:r>
              <a:rPr lang="ru-RU" dirty="0"/>
              <a:t> </a:t>
            </a:r>
            <a:r>
              <a:rPr lang="ru-RU" dirty="0" err="1"/>
              <a:t>рідкісних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та </a:t>
            </a:r>
            <a:r>
              <a:rPr lang="ru-RU" dirty="0" err="1"/>
              <a:t>видів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загрозою</a:t>
            </a:r>
            <a:r>
              <a:rPr lang="ru-RU" dirty="0"/>
              <a:t> </a:t>
            </a:r>
            <a:r>
              <a:rPr lang="ru-RU" dirty="0" err="1"/>
              <a:t>зникнення</a:t>
            </a:r>
            <a:r>
              <a:rPr lang="ru-RU" dirty="0"/>
              <a:t>, та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рідкісних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середовищ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охороняються</a:t>
            </a:r>
            <a:r>
              <a:rPr lang="ru-RU" dirty="0"/>
              <a:t> </a:t>
            </a:r>
            <a:r>
              <a:rPr lang="ru-RU" dirty="0" err="1"/>
              <a:t>самі</a:t>
            </a:r>
            <a:r>
              <a:rPr lang="ru-RU" dirty="0"/>
              <a:t> по </a:t>
            </a:r>
            <a:r>
              <a:rPr lang="ru-RU" dirty="0" err="1"/>
              <a:t>собі</a:t>
            </a:r>
            <a:r>
              <a:rPr lang="ru-RU" dirty="0"/>
              <a:t>. </a:t>
            </a:r>
          </a:p>
          <a:p>
            <a:r>
              <a:rPr lang="ru-RU" dirty="0"/>
              <a:t>Вона </a:t>
            </a:r>
            <a:r>
              <a:rPr lang="ru-RU" dirty="0" err="1"/>
              <a:t>поширюється</a:t>
            </a:r>
            <a:r>
              <a:rPr lang="ru-RU" dirty="0"/>
              <a:t> на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-члени ЄС, як на </a:t>
            </a:r>
            <a:r>
              <a:rPr lang="ru-RU" dirty="0" err="1"/>
              <a:t>суші</a:t>
            </a:r>
            <a:r>
              <a:rPr lang="ru-RU" dirty="0"/>
              <a:t>, так і на </a:t>
            </a:r>
            <a:r>
              <a:rPr lang="ru-RU" dirty="0" err="1"/>
              <a:t>морі</a:t>
            </a:r>
            <a:r>
              <a:rPr lang="ru-RU" dirty="0"/>
              <a:t>. </a:t>
            </a:r>
            <a:r>
              <a:rPr lang="ru-RU" dirty="0" err="1"/>
              <a:t>Простягаючись</a:t>
            </a:r>
            <a:r>
              <a:rPr lang="ru-RU" dirty="0"/>
              <a:t> на 18 % </a:t>
            </a:r>
            <a:r>
              <a:rPr lang="ru-RU" dirty="0" err="1"/>
              <a:t>суші</a:t>
            </a:r>
            <a:r>
              <a:rPr lang="ru-RU" dirty="0"/>
              <a:t> ЄС та </a:t>
            </a:r>
            <a:r>
              <a:rPr lang="ru-RU" dirty="0" err="1"/>
              <a:t>майже</a:t>
            </a:r>
            <a:r>
              <a:rPr lang="ru-RU" dirty="0"/>
              <a:t> 6 %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морської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найбільша</a:t>
            </a:r>
            <a:r>
              <a:rPr lang="ru-RU" dirty="0"/>
              <a:t> </a:t>
            </a:r>
            <a:r>
              <a:rPr lang="ru-RU" dirty="0" err="1"/>
              <a:t>скоординована</a:t>
            </a:r>
            <a:r>
              <a:rPr lang="ru-RU" dirty="0"/>
              <a:t> мережа </a:t>
            </a:r>
            <a:r>
              <a:rPr lang="ru-RU" dirty="0" err="1"/>
              <a:t>заповідних</a:t>
            </a:r>
            <a:r>
              <a:rPr lang="ru-RU" dirty="0"/>
              <a:t> </a:t>
            </a:r>
            <a:r>
              <a:rPr lang="ru-RU" dirty="0" err="1"/>
              <a:t>територій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. </a:t>
            </a:r>
          </a:p>
          <a:p>
            <a:r>
              <a:rPr lang="ru-RU" dirty="0"/>
              <a:t>Природа 2000 не є системою </a:t>
            </a:r>
            <a:r>
              <a:rPr lang="ru-RU" dirty="0" err="1"/>
              <a:t>суворих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заповідників</a:t>
            </a:r>
            <a:r>
              <a:rPr lang="ru-RU" dirty="0"/>
              <a:t>, з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б </a:t>
            </a:r>
            <a:r>
              <a:rPr lang="ru-RU" dirty="0" err="1"/>
              <a:t>виключена</a:t>
            </a:r>
            <a:r>
              <a:rPr lang="ru-RU" dirty="0"/>
              <a:t> вся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r>
              <a:rPr lang="ru-RU" dirty="0" err="1"/>
              <a:t>Хоча</a:t>
            </a:r>
            <a:r>
              <a:rPr lang="ru-RU" dirty="0"/>
              <a:t> вона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суворо</a:t>
            </a:r>
            <a:r>
              <a:rPr lang="ru-RU" dirty="0"/>
              <a:t> </a:t>
            </a:r>
            <a:r>
              <a:rPr lang="ru-RU" dirty="0" err="1"/>
              <a:t>охоронювані</a:t>
            </a:r>
            <a:r>
              <a:rPr lang="ru-RU" dirty="0"/>
              <a:t> </a:t>
            </a:r>
            <a:r>
              <a:rPr lang="ru-RU" dirty="0" err="1"/>
              <a:t>природні</a:t>
            </a:r>
            <a:r>
              <a:rPr lang="ru-RU" dirty="0"/>
              <a:t> </a:t>
            </a:r>
            <a:r>
              <a:rPr lang="ru-RU" dirty="0" err="1"/>
              <a:t>заповідники</a:t>
            </a:r>
            <a:r>
              <a:rPr lang="ru-RU" dirty="0"/>
              <a:t>, </a:t>
            </a:r>
            <a:r>
              <a:rPr lang="ru-RU" dirty="0" err="1"/>
              <a:t>більша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земель </a:t>
            </a:r>
            <a:r>
              <a:rPr lang="ru-RU" dirty="0" err="1"/>
              <a:t>залишається</a:t>
            </a:r>
            <a:r>
              <a:rPr lang="ru-RU" dirty="0"/>
              <a:t> у </a:t>
            </a:r>
            <a:r>
              <a:rPr lang="ru-RU" dirty="0" err="1"/>
              <a:t>приватній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3732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2B763-93E0-7E31-B244-19630B4B0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87610"/>
          </a:xfrm>
        </p:spPr>
        <p:txBody>
          <a:bodyPr>
            <a:noAutofit/>
          </a:bodyPr>
          <a:lstStyle/>
          <a:p>
            <a:r>
              <a:rPr lang="ru-RU" sz="2400" dirty="0" err="1"/>
              <a:t>Території</a:t>
            </a:r>
            <a:r>
              <a:rPr lang="ru-RU" sz="2400" dirty="0"/>
              <a:t> </a:t>
            </a:r>
            <a:r>
              <a:rPr lang="ru-RU" sz="2400" dirty="0" err="1"/>
              <a:t>Австрії</a:t>
            </a:r>
            <a:r>
              <a:rPr lang="ru-RU" sz="2400" dirty="0"/>
              <a:t>, </a:t>
            </a:r>
            <a:r>
              <a:rPr lang="ru-RU" sz="2400" dirty="0" err="1"/>
              <a:t>відведені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Європейську</a:t>
            </a:r>
            <a:r>
              <a:rPr lang="ru-RU" sz="2400" dirty="0"/>
              <a:t> </a:t>
            </a:r>
            <a:r>
              <a:rPr lang="ru-RU" sz="2400" dirty="0" err="1"/>
              <a:t>екологічну</a:t>
            </a:r>
            <a:r>
              <a:rPr lang="ru-RU" sz="2400" dirty="0"/>
              <a:t> мережу Природа 2000: </a:t>
            </a:r>
            <a:r>
              <a:rPr lang="ru-RU" sz="2400" dirty="0" err="1"/>
              <a:t>виділено</a:t>
            </a:r>
            <a:r>
              <a:rPr lang="ru-RU" sz="2400" dirty="0"/>
              <a:t> зеленим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F13BAD8-8702-B586-E56B-606F01022D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172376"/>
            <a:ext cx="7543750" cy="5333350"/>
          </a:xfrm>
        </p:spPr>
      </p:pic>
    </p:spTree>
    <p:extLst>
      <p:ext uri="{BB962C8B-B14F-4D97-AF65-F5344CB8AC3E}">
        <p14:creationId xmlns:p14="http://schemas.microsoft.com/office/powerpoint/2010/main" val="180975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EE327-4A4B-0032-9EFA-8CE33F3D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8E110B-60A7-F2F3-F590-4F2D76D43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87610"/>
          </a:xfrm>
        </p:spPr>
        <p:txBody>
          <a:bodyPr>
            <a:noAutofit/>
          </a:bodyPr>
          <a:lstStyle/>
          <a:p>
            <a:r>
              <a:rPr lang="ru-RU" sz="2400" dirty="0" err="1"/>
              <a:t>Території</a:t>
            </a:r>
            <a:r>
              <a:rPr lang="ru-RU" sz="2400" dirty="0"/>
              <a:t> </a:t>
            </a:r>
            <a:r>
              <a:rPr lang="ru-RU" sz="2400" dirty="0" err="1"/>
              <a:t>Іспанії</a:t>
            </a:r>
            <a:r>
              <a:rPr lang="ru-RU" sz="2400" dirty="0"/>
              <a:t>, </a:t>
            </a:r>
            <a:r>
              <a:rPr lang="ru-RU" sz="2400" dirty="0" err="1"/>
              <a:t>відведені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Європейську</a:t>
            </a:r>
            <a:r>
              <a:rPr lang="ru-RU" sz="2400" dirty="0"/>
              <a:t> </a:t>
            </a:r>
            <a:r>
              <a:rPr lang="ru-RU" sz="2400" dirty="0" err="1"/>
              <a:t>екологічну</a:t>
            </a:r>
            <a:r>
              <a:rPr lang="ru-RU" sz="2400" dirty="0"/>
              <a:t> мережу Природа 2000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0A0C1C-2D0B-D048-C037-370B912A4C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294479"/>
            <a:ext cx="7471742" cy="5205981"/>
          </a:xfrm>
        </p:spPr>
      </p:pic>
    </p:spTree>
    <p:extLst>
      <p:ext uri="{BB962C8B-B14F-4D97-AF65-F5344CB8AC3E}">
        <p14:creationId xmlns:p14="http://schemas.microsoft.com/office/powerpoint/2010/main" val="76645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7658D-CDEF-A808-FFBC-74A06CC61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00C37-F972-6AF3-7A8F-58BD5A7BB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87610"/>
          </a:xfrm>
        </p:spPr>
        <p:txBody>
          <a:bodyPr>
            <a:noAutofit/>
          </a:bodyPr>
          <a:lstStyle/>
          <a:p>
            <a:r>
              <a:rPr lang="ru-RU" sz="2400" dirty="0" err="1"/>
              <a:t>Смарагдова</a:t>
            </a:r>
            <a:r>
              <a:rPr lang="ru-RU" sz="2400" dirty="0"/>
              <a:t> мережа </a:t>
            </a:r>
            <a:r>
              <a:rPr lang="ru-RU" sz="2400" dirty="0" err="1"/>
              <a:t>України</a:t>
            </a:r>
            <a:endParaRPr lang="ru-RU" sz="24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7892180-EBBE-80D6-A4B8-38B785ECA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37F226-AEE7-0C77-819E-EDEFD8F3D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375693"/>
            <a:ext cx="8145012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D8F70-93BB-463E-86F6-CF7000FBA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02750-1BAE-F5DE-DDFB-1E4370D74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92643"/>
            <a:ext cx="7886700" cy="388394"/>
          </a:xfrm>
        </p:spPr>
        <p:txBody>
          <a:bodyPr>
            <a:noAutofit/>
          </a:bodyPr>
          <a:lstStyle/>
          <a:p>
            <a:r>
              <a:rPr lang="ru-RU" sz="2400" dirty="0"/>
              <a:t>Природа 2000 і </a:t>
            </a:r>
            <a:r>
              <a:rPr lang="ru-RU" sz="2400" dirty="0" err="1"/>
              <a:t>Смарагдова</a:t>
            </a:r>
            <a:r>
              <a:rPr lang="ru-RU" sz="2400" dirty="0"/>
              <a:t> мережа </a:t>
            </a:r>
            <a:r>
              <a:rPr lang="ru-RU" sz="2400" dirty="0" err="1"/>
              <a:t>України</a:t>
            </a:r>
            <a:endParaRPr lang="ru-RU" sz="24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815415-C2A0-C6D4-3313-46E0D836A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053377-DA71-2411-926F-88038D65D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65066"/>
            <a:ext cx="7886700" cy="565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0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98B27-426D-D7DC-A2F4-252B325A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491A4CA9-1895-87BE-E585-F7F1C4097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943534-DDE8-E0BD-C7C9-0AE5D411D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2669"/>
            <a:ext cx="9144000" cy="519266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4F1B47-6D4A-7C85-712C-E712F16BC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2669"/>
            <a:ext cx="9144000" cy="519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7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5F43F-59AC-CDC9-4993-ED87910B8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96156114-834F-F8E9-90EF-996514146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542EB6E-D98A-EC5B-3417-0928E783E9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3387" b="58321"/>
          <a:stretch/>
        </p:blipFill>
        <p:spPr>
          <a:xfrm>
            <a:off x="394987" y="654708"/>
            <a:ext cx="8354025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2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5AFE3-9E35-92D6-83B1-5B9201399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63862EE8-D505-C2F3-0B6E-7F9C63FFC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1" y="3005078"/>
            <a:ext cx="8057338" cy="1576050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0747B6-5DB2-20AD-9CD8-69B37FBCC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1" y="1268759"/>
            <a:ext cx="8057338" cy="131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04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CA056-4BE9-5696-A3FE-16F3A0BDC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C1FC79-11B5-613C-C568-10F4DF676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880290"/>
            <a:ext cx="6624736" cy="509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3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D0F51-DFD2-42B1-80AA-E86EA9903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9DED5-7258-8165-FB3B-BFBD24A3D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92088"/>
          </a:xfrm>
        </p:spPr>
        <p:txBody>
          <a:bodyPr/>
          <a:lstStyle/>
          <a:p>
            <a:r>
              <a:rPr lang="uk-UA" dirty="0"/>
              <a:t>Виконання угоди про асоціацію 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1932B2A-C34A-22E9-0102-3F8338985A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5" y="1253330"/>
            <a:ext cx="7727597" cy="4839965"/>
          </a:xfrm>
        </p:spPr>
      </p:pic>
    </p:spTree>
    <p:extLst>
      <p:ext uri="{BB962C8B-B14F-4D97-AF65-F5344CB8AC3E}">
        <p14:creationId xmlns:p14="http://schemas.microsoft.com/office/powerpoint/2010/main" val="17857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6DC51-A37F-14B7-CA01-3965540DE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55B767-A265-4C60-40F0-9C6A528EB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052736"/>
            <a:ext cx="7092957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53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A6142-047C-F110-32A3-BAF99C03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>
            <a:extLst>
              <a:ext uri="{FF2B5EF4-FFF2-40B4-BE49-F238E27FC236}">
                <a16:creationId xmlns:a16="http://schemas.microsoft.com/office/drawing/2014/main" id="{149275C2-250E-59DB-389A-B67FB741B2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655"/>
          <a:stretch/>
        </p:blipFill>
        <p:spPr>
          <a:xfrm>
            <a:off x="1760334" y="332656"/>
            <a:ext cx="5623331" cy="5976664"/>
          </a:xfrm>
        </p:spPr>
      </p:pic>
    </p:spTree>
    <p:extLst>
      <p:ext uri="{BB962C8B-B14F-4D97-AF65-F5344CB8AC3E}">
        <p14:creationId xmlns:p14="http://schemas.microsoft.com/office/powerpoint/2010/main" val="422059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E69AF-5D5E-68D9-8F84-C39636684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F0DB34-C3F0-0CF9-702B-223147B53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27" y="980728"/>
            <a:ext cx="8223146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3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1EF246-994F-FF8E-29DB-A0A619F0B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5EFC5B7-567C-8473-C3BF-6A8461C9D8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3460" y="335642"/>
            <a:ext cx="7337080" cy="6186715"/>
          </a:xfrm>
        </p:spPr>
      </p:pic>
    </p:spTree>
    <p:extLst>
      <p:ext uri="{BB962C8B-B14F-4D97-AF65-F5344CB8AC3E}">
        <p14:creationId xmlns:p14="http://schemas.microsoft.com/office/powerpoint/2010/main" val="255068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BA850-FEC4-62BB-7F63-EA8DE4AAE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454BB-E0EE-35F9-2E4B-40B908E56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3933056"/>
            <a:ext cx="7901504" cy="1838519"/>
          </a:xfrm>
        </p:spPr>
        <p:txBody>
          <a:bodyPr>
            <a:normAutofit fontScale="90000"/>
          </a:bodyPr>
          <a:lstStyle/>
          <a:p>
            <a:r>
              <a:rPr lang="ru-RU" dirty="0"/>
              <a:t>Роль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у ЄС</a:t>
            </a:r>
          </a:p>
        </p:txBody>
      </p:sp>
    </p:spTree>
    <p:extLst>
      <p:ext uri="{BB962C8B-B14F-4D97-AF65-F5344CB8AC3E}">
        <p14:creationId xmlns:p14="http://schemas.microsoft.com/office/powerpoint/2010/main" val="57969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1C295-CA5D-A7B4-A4BB-80910B9DD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167315-9984-A1CE-4075-75299366F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6752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Європейське</a:t>
            </a:r>
            <a:r>
              <a:rPr lang="ru-RU" dirty="0"/>
              <a:t> </a:t>
            </a:r>
            <a:r>
              <a:rPr lang="ru-RU" dirty="0" err="1"/>
              <a:t>Екологічне</a:t>
            </a:r>
            <a:r>
              <a:rPr lang="ru-RU" dirty="0"/>
              <a:t> Бюро </a:t>
            </a:r>
            <a:br>
              <a:rPr lang="ru-RU" dirty="0"/>
            </a:br>
            <a:r>
              <a:rPr lang="ru-RU" dirty="0"/>
              <a:t>(EEB, 2005).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EA39D8-B0BA-F905-8C55-FCC19BB3E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2506662"/>
            <a:ext cx="7886700" cy="2290490"/>
          </a:xfrm>
        </p:spPr>
        <p:txBody>
          <a:bodyPr>
            <a:normAutofit/>
          </a:bodyPr>
          <a:lstStyle/>
          <a:p>
            <a:r>
              <a:rPr lang="ru-RU" dirty="0" err="1"/>
              <a:t>Критичний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базових</a:t>
            </a:r>
            <a:r>
              <a:rPr lang="ru-RU" dirty="0"/>
              <a:t> директив ЄС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дикої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 та </a:t>
            </a:r>
            <a:r>
              <a:rPr lang="ru-RU" dirty="0" err="1"/>
              <a:t>незалежна</a:t>
            </a:r>
            <a:r>
              <a:rPr lang="ru-RU" dirty="0"/>
              <a:t> </a:t>
            </a:r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, яку в </a:t>
            </a:r>
            <a:r>
              <a:rPr lang="ru-RU" dirty="0" err="1"/>
              <a:t>свій</a:t>
            </a:r>
            <a:r>
              <a:rPr lang="ru-RU" dirty="0"/>
              <a:t> час провела авторитетна </a:t>
            </a:r>
            <a:r>
              <a:rPr lang="ru-RU" dirty="0" err="1"/>
              <a:t>неурядова</a:t>
            </a:r>
            <a:r>
              <a:rPr lang="ru-RU" dirty="0"/>
              <a:t> </a:t>
            </a:r>
            <a:r>
              <a:rPr lang="ru-RU" dirty="0" err="1"/>
              <a:t>природоохоронна</a:t>
            </a:r>
            <a:r>
              <a:rPr lang="ru-RU" dirty="0"/>
              <a:t> структура ЄС – </a:t>
            </a:r>
            <a:r>
              <a:rPr lang="ru-RU" dirty="0" err="1"/>
              <a:t>Європейське</a:t>
            </a:r>
            <a:r>
              <a:rPr lang="ru-RU" dirty="0"/>
              <a:t> </a:t>
            </a:r>
            <a:r>
              <a:rPr lang="ru-RU" dirty="0" err="1"/>
              <a:t>Екологічне</a:t>
            </a:r>
            <a:r>
              <a:rPr lang="ru-RU" dirty="0"/>
              <a:t> Бюро (EEB, 2005). </a:t>
            </a:r>
          </a:p>
        </p:txBody>
      </p:sp>
    </p:spTree>
    <p:extLst>
      <p:ext uri="{BB962C8B-B14F-4D97-AF65-F5344CB8AC3E}">
        <p14:creationId xmlns:p14="http://schemas.microsoft.com/office/powerpoint/2010/main" val="113805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DA86B-64AC-E32E-4183-FDC067567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116211-E91A-DAB1-24FF-6B081811D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70395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5440F5-0137-0F85-4E57-4FE317F91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12776"/>
            <a:ext cx="7886700" cy="4351338"/>
          </a:xfrm>
        </p:spPr>
        <p:txBody>
          <a:bodyPr>
            <a:normAutofit/>
          </a:bodyPr>
          <a:lstStyle/>
          <a:p>
            <a:r>
              <a:rPr lang="ru-RU" dirty="0" err="1"/>
              <a:t>Сильні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endParaRPr lang="ru-RU" dirty="0"/>
          </a:p>
          <a:p>
            <a:r>
              <a:rPr lang="ru-RU" dirty="0"/>
              <a:t>Директива </a:t>
            </a:r>
            <a:r>
              <a:rPr lang="ru-RU" dirty="0" err="1"/>
              <a:t>поширюється</a:t>
            </a:r>
            <a:r>
              <a:rPr lang="ru-RU" dirty="0"/>
              <a:t> на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диких </a:t>
            </a:r>
            <a:r>
              <a:rPr lang="ru-RU" dirty="0" err="1"/>
              <a:t>птахів</a:t>
            </a:r>
            <a:r>
              <a:rPr lang="ru-RU" dirty="0"/>
              <a:t> у </a:t>
            </a:r>
            <a:r>
              <a:rPr lang="ru-RU" dirty="0" err="1"/>
              <a:t>Європі</a:t>
            </a:r>
            <a:r>
              <a:rPr lang="ru-RU" dirty="0"/>
              <a:t>, і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вперше</a:t>
            </a:r>
            <a:r>
              <a:rPr lang="ru-RU" dirty="0"/>
              <a:t> </a:t>
            </a:r>
            <a:r>
              <a:rPr lang="ru-RU" dirty="0" err="1"/>
              <a:t>запровадила</a:t>
            </a:r>
            <a:r>
              <a:rPr lang="ru-RU" dirty="0"/>
              <a:t> заходи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місцевих</a:t>
            </a:r>
            <a:r>
              <a:rPr lang="ru-RU" dirty="0"/>
              <a:t> </a:t>
            </a:r>
            <a:r>
              <a:rPr lang="ru-RU" dirty="0" err="1"/>
              <a:t>територій</a:t>
            </a:r>
            <a:r>
              <a:rPr lang="ru-RU" dirty="0"/>
              <a:t> у </a:t>
            </a:r>
            <a:r>
              <a:rPr lang="ru-RU" dirty="0" err="1"/>
              <a:t>політику</a:t>
            </a:r>
            <a:r>
              <a:rPr lang="ru-RU" dirty="0"/>
              <a:t> ЄС (з </a:t>
            </a:r>
            <a:r>
              <a:rPr lang="ru-RU" dirty="0" err="1"/>
              <a:t>вибором</a:t>
            </a:r>
            <a:r>
              <a:rPr lang="ru-RU" dirty="0"/>
              <a:t> </a:t>
            </a:r>
            <a:r>
              <a:rPr lang="en-US" dirty="0"/>
              <a:t>SPAs,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базуються</a:t>
            </a:r>
            <a:r>
              <a:rPr lang="ru-RU" dirty="0"/>
              <a:t> на </a:t>
            </a:r>
            <a:r>
              <a:rPr lang="ru-RU" dirty="0" err="1"/>
              <a:t>орнітологічних</a:t>
            </a:r>
            <a:r>
              <a:rPr lang="ru-RU" dirty="0"/>
              <a:t> </a:t>
            </a:r>
            <a:r>
              <a:rPr lang="ru-RU" dirty="0" err="1"/>
              <a:t>критеріях</a:t>
            </a:r>
            <a:r>
              <a:rPr lang="ru-RU" dirty="0"/>
              <a:t>). </a:t>
            </a:r>
          </a:p>
          <a:p>
            <a:r>
              <a:rPr lang="ru-RU" dirty="0"/>
              <a:t>Вона також </a:t>
            </a:r>
            <a:r>
              <a:rPr lang="ru-RU" dirty="0" err="1"/>
              <a:t>надала</a:t>
            </a:r>
            <a:r>
              <a:rPr lang="ru-RU" dirty="0"/>
              <a:t> </a:t>
            </a:r>
            <a:r>
              <a:rPr lang="ru-RU" dirty="0" err="1"/>
              <a:t>транскордонне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для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мігруючих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(у </a:t>
            </a:r>
            <a:r>
              <a:rPr lang="ru-RU" dirty="0" err="1"/>
              <a:t>даному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– </a:t>
            </a:r>
            <a:r>
              <a:rPr lang="ru-RU" dirty="0" err="1"/>
              <a:t>птахів</a:t>
            </a:r>
            <a:r>
              <a:rPr lang="ru-RU" dirty="0"/>
              <a:t>) та </a:t>
            </a:r>
            <a:r>
              <a:rPr lang="ru-RU" dirty="0" err="1"/>
              <a:t>вирішує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полювання</a:t>
            </a:r>
            <a:r>
              <a:rPr lang="ru-RU" dirty="0"/>
              <a:t> та </a:t>
            </a:r>
            <a:r>
              <a:rPr lang="ru-RU" dirty="0" err="1"/>
              <a:t>торгівлі</a:t>
            </a:r>
            <a:r>
              <a:rPr lang="ru-RU" dirty="0"/>
              <a:t>. </a:t>
            </a:r>
          </a:p>
          <a:p>
            <a:r>
              <a:rPr lang="ru-RU" dirty="0" err="1"/>
              <a:t>Недоліки</a:t>
            </a:r>
            <a:endParaRPr lang="ru-RU" dirty="0"/>
          </a:p>
          <a:p>
            <a:r>
              <a:rPr lang="ru-RU" dirty="0"/>
              <a:t>Директива не </a:t>
            </a:r>
            <a:r>
              <a:rPr lang="ru-RU" dirty="0" err="1"/>
              <a:t>встановила</a:t>
            </a:r>
            <a:r>
              <a:rPr lang="ru-RU" dirty="0"/>
              <a:t> </a:t>
            </a:r>
            <a:r>
              <a:rPr lang="ru-RU" dirty="0" err="1"/>
              <a:t>часові</a:t>
            </a:r>
            <a:r>
              <a:rPr lang="ru-RU" dirty="0"/>
              <a:t> рамки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поріг</a:t>
            </a:r>
            <a:r>
              <a:rPr lang="ru-RU" dirty="0"/>
              <a:t> для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</a:t>
            </a:r>
            <a:r>
              <a:rPr lang="en-US" dirty="0"/>
              <a:t>SPAs,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посилаючись</a:t>
            </a:r>
            <a:r>
              <a:rPr lang="ru-RU" dirty="0"/>
              <a:t> на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“</a:t>
            </a:r>
            <a:r>
              <a:rPr lang="ru-RU" dirty="0" err="1"/>
              <a:t>достатні</a:t>
            </a:r>
            <a:r>
              <a:rPr lang="ru-RU" dirty="0"/>
              <a:t> </a:t>
            </a:r>
            <a:r>
              <a:rPr lang="ru-RU" dirty="0" err="1"/>
              <a:t>сайти</a:t>
            </a:r>
            <a:r>
              <a:rPr lang="ru-RU" dirty="0"/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340776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85F77-BA1A-C4D4-B13E-86097B9B4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F440C9-1A8A-B303-1C7C-7CB48D84F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70395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Директива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884284-4925-BF75-6409-F11BC3229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12776"/>
            <a:ext cx="7886700" cy="4351338"/>
          </a:xfrm>
        </p:spPr>
        <p:txBody>
          <a:bodyPr>
            <a:normAutofit/>
          </a:bodyPr>
          <a:lstStyle/>
          <a:p>
            <a:r>
              <a:rPr lang="ru-RU" dirty="0" err="1"/>
              <a:t>Сильні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endParaRPr lang="ru-RU" dirty="0"/>
          </a:p>
          <a:p>
            <a:r>
              <a:rPr lang="ru-RU" dirty="0" err="1"/>
              <a:t>закріплює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заходи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та </a:t>
            </a:r>
            <a:r>
              <a:rPr lang="ru-RU" dirty="0" err="1"/>
              <a:t>територій</a:t>
            </a:r>
            <a:r>
              <a:rPr lang="ru-RU" dirty="0"/>
              <a:t>.</a:t>
            </a:r>
          </a:p>
          <a:p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біогеографічних</a:t>
            </a:r>
            <a:r>
              <a:rPr lang="ru-RU" dirty="0"/>
              <a:t> </a:t>
            </a:r>
            <a:r>
              <a:rPr lang="ru-RU" dirty="0" err="1"/>
              <a:t>семінарів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досліджують</a:t>
            </a:r>
            <a:r>
              <a:rPr lang="ru-RU" dirty="0"/>
              <a:t> </a:t>
            </a:r>
            <a:r>
              <a:rPr lang="ru-RU" dirty="0" err="1"/>
              <a:t>екологічну</a:t>
            </a:r>
            <a:r>
              <a:rPr lang="ru-RU" dirty="0"/>
              <a:t> </a:t>
            </a:r>
            <a:r>
              <a:rPr lang="ru-RU" dirty="0" err="1"/>
              <a:t>репрезентативність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списків</a:t>
            </a:r>
            <a:r>
              <a:rPr lang="ru-RU" dirty="0"/>
              <a:t>.</a:t>
            </a:r>
          </a:p>
          <a:p>
            <a:r>
              <a:rPr lang="ru-RU" dirty="0" err="1"/>
              <a:t>єдиними</a:t>
            </a:r>
            <a:r>
              <a:rPr lang="ru-RU" dirty="0"/>
              <a:t> </a:t>
            </a:r>
            <a:r>
              <a:rPr lang="ru-RU" dirty="0" err="1"/>
              <a:t>критеріями</a:t>
            </a:r>
            <a:r>
              <a:rPr lang="ru-RU" dirty="0"/>
              <a:t>, на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ґрунтуватися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Природа 2000, є </a:t>
            </a:r>
            <a:r>
              <a:rPr lang="ru-RU" dirty="0" err="1"/>
              <a:t>екологічні</a:t>
            </a:r>
            <a:r>
              <a:rPr lang="ru-RU" dirty="0"/>
              <a:t>.</a:t>
            </a:r>
          </a:p>
          <a:p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співфінансування</a:t>
            </a:r>
            <a:r>
              <a:rPr lang="ru-RU" dirty="0"/>
              <a:t> </a:t>
            </a:r>
            <a:r>
              <a:rPr lang="ru-RU" dirty="0" err="1"/>
              <a:t>планів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створенню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у </a:t>
            </a:r>
            <a:r>
              <a:rPr lang="ru-RU" dirty="0" err="1"/>
              <a:t>сільській</a:t>
            </a:r>
            <a:r>
              <a:rPr lang="ru-RU" dirty="0"/>
              <a:t> </a:t>
            </a:r>
            <a:r>
              <a:rPr lang="ru-RU" dirty="0" err="1"/>
              <a:t>місцевості</a:t>
            </a:r>
            <a:r>
              <a:rPr lang="ru-RU" dirty="0"/>
              <a:t> та </a:t>
            </a:r>
            <a:r>
              <a:rPr lang="ru-RU" dirty="0" err="1"/>
              <a:t>надаватиме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місцевим</a:t>
            </a:r>
            <a:r>
              <a:rPr lang="ru-RU" dirty="0"/>
              <a:t> </a:t>
            </a:r>
            <a:r>
              <a:rPr lang="ru-RU" dirty="0" err="1"/>
              <a:t>мешканцям</a:t>
            </a:r>
            <a:r>
              <a:rPr lang="ru-RU" dirty="0"/>
              <a:t> </a:t>
            </a:r>
            <a:r>
              <a:rPr lang="ru-RU" dirty="0" err="1"/>
              <a:t>отримувати</a:t>
            </a:r>
            <a:r>
              <a:rPr lang="ru-RU" dirty="0"/>
              <a:t>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877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A206C-78CF-D7CE-11F8-5E8158B03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773AA6-E9EC-BFA1-F919-AD4CE4E1D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70395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Директива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2BA030-E01C-952C-3E38-81E73DC3B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12776"/>
            <a:ext cx="7886700" cy="4351338"/>
          </a:xfrm>
        </p:spPr>
        <p:txBody>
          <a:bodyPr>
            <a:normAutofit/>
          </a:bodyPr>
          <a:lstStyle/>
          <a:p>
            <a:r>
              <a:rPr lang="ru-RU" dirty="0" err="1"/>
              <a:t>Сильні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endParaRPr lang="ru-RU" dirty="0"/>
          </a:p>
          <a:p>
            <a:r>
              <a:rPr lang="ru-RU" dirty="0"/>
              <a:t>на </a:t>
            </a:r>
            <a:r>
              <a:rPr lang="ru-RU" dirty="0" err="1"/>
              <a:t>територіях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Природа 2000 </a:t>
            </a:r>
            <a:r>
              <a:rPr lang="ru-RU" dirty="0" err="1"/>
              <a:t>об’єкти</a:t>
            </a:r>
            <a:r>
              <a:rPr lang="ru-RU" dirty="0"/>
              <a:t> </a:t>
            </a:r>
            <a:r>
              <a:rPr lang="ru-RU" dirty="0" err="1"/>
              <a:t>охороняються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загрози</a:t>
            </a:r>
            <a:r>
              <a:rPr lang="ru-RU" dirty="0"/>
              <a:t> </a:t>
            </a:r>
            <a:r>
              <a:rPr lang="ru-RU" dirty="0" err="1"/>
              <a:t>виходять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-за меж </a:t>
            </a:r>
            <a:r>
              <a:rPr lang="ru-RU" dirty="0" err="1"/>
              <a:t>природоохоронної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.</a:t>
            </a:r>
          </a:p>
          <a:p>
            <a:r>
              <a:rPr lang="ru-RU" dirty="0" err="1"/>
              <a:t>Компенсація</a:t>
            </a:r>
            <a:r>
              <a:rPr lang="ru-RU" dirty="0"/>
              <a:t> є </a:t>
            </a:r>
            <a:r>
              <a:rPr lang="ru-RU" dirty="0" err="1"/>
              <a:t>обов’язковою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певна</a:t>
            </a:r>
            <a:r>
              <a:rPr lang="ru-RU" dirty="0"/>
              <a:t> </a:t>
            </a:r>
            <a:r>
              <a:rPr lang="ru-RU" dirty="0" err="1"/>
              <a:t>територія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Природа 2000 є </a:t>
            </a:r>
            <a:r>
              <a:rPr lang="ru-RU" dirty="0" err="1"/>
              <a:t>пошкоджена</a:t>
            </a:r>
            <a:r>
              <a:rPr lang="ru-RU" dirty="0"/>
              <a:t>.</a:t>
            </a:r>
          </a:p>
          <a:p>
            <a:r>
              <a:rPr lang="ru-RU" dirty="0"/>
              <a:t>Природа 2000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сучасну</a:t>
            </a:r>
            <a:r>
              <a:rPr lang="ru-RU" dirty="0"/>
              <a:t> </a:t>
            </a:r>
            <a:r>
              <a:rPr lang="ru-RU" dirty="0" err="1"/>
              <a:t>ідею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мереж та </a:t>
            </a:r>
            <a:r>
              <a:rPr lang="ru-RU" dirty="0" err="1"/>
              <a:t>коридорів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особливо </a:t>
            </a:r>
            <a:r>
              <a:rPr lang="ru-RU" dirty="0" err="1"/>
              <a:t>важливо</a:t>
            </a:r>
            <a:r>
              <a:rPr lang="ru-RU" dirty="0"/>
              <a:t> через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клімату</a:t>
            </a:r>
            <a:r>
              <a:rPr lang="ru-RU" dirty="0"/>
              <a:t>.</a:t>
            </a:r>
          </a:p>
          <a:p>
            <a:r>
              <a:rPr lang="ru-RU" dirty="0" err="1"/>
              <a:t>Директиви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реальний</a:t>
            </a:r>
            <a:r>
              <a:rPr lang="ru-RU" dirty="0"/>
              <a:t> </a:t>
            </a:r>
            <a:r>
              <a:rPr lang="ru-RU" dirty="0" err="1"/>
              <a:t>юридичний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та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скарг</a:t>
            </a:r>
            <a:r>
              <a:rPr lang="ru-RU" dirty="0"/>
              <a:t> до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.</a:t>
            </a:r>
          </a:p>
          <a:p>
            <a:r>
              <a:rPr lang="ru-RU" dirty="0"/>
              <a:t>Директива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строгі</a:t>
            </a:r>
            <a:r>
              <a:rPr lang="ru-RU" dirty="0"/>
              <a:t> </a:t>
            </a:r>
            <a:r>
              <a:rPr lang="ru-RU" dirty="0" err="1"/>
              <a:t>часові</a:t>
            </a:r>
            <a:r>
              <a:rPr lang="ru-RU" dirty="0"/>
              <a:t> рамки.</a:t>
            </a:r>
          </a:p>
        </p:txBody>
      </p:sp>
    </p:spTree>
    <p:extLst>
      <p:ext uri="{BB962C8B-B14F-4D97-AF65-F5344CB8AC3E}">
        <p14:creationId xmlns:p14="http://schemas.microsoft.com/office/powerpoint/2010/main" val="59537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7BA97-8400-8042-1CE7-2A1A27772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424463-D6B3-D821-09D1-992CA84D2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70395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Директива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19721A-1354-89D9-B9C9-C348155C7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12776"/>
            <a:ext cx="7886700" cy="4351338"/>
          </a:xfrm>
        </p:spPr>
        <p:txBody>
          <a:bodyPr>
            <a:normAutofit/>
          </a:bodyPr>
          <a:lstStyle/>
          <a:p>
            <a:r>
              <a:rPr lang="ru-RU" dirty="0" err="1"/>
              <a:t>Слабкі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endParaRPr lang="ru-RU" dirty="0"/>
          </a:p>
          <a:p>
            <a:r>
              <a:rPr lang="ru-RU" dirty="0"/>
              <a:t>Директива </a:t>
            </a:r>
            <a:r>
              <a:rPr lang="ru-RU" dirty="0" err="1"/>
              <a:t>недостатньо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охорону</a:t>
            </a:r>
            <a:r>
              <a:rPr lang="ru-RU" dirty="0"/>
              <a:t> </a:t>
            </a:r>
            <a:r>
              <a:rPr lang="ru-RU" dirty="0" err="1"/>
              <a:t>морських</a:t>
            </a:r>
            <a:r>
              <a:rPr lang="ru-RU" dirty="0"/>
              <a:t> </a:t>
            </a:r>
            <a:r>
              <a:rPr lang="ru-RU" dirty="0" err="1"/>
              <a:t>об’єктів</a:t>
            </a:r>
            <a:r>
              <a:rPr lang="ru-RU" dirty="0"/>
              <a:t>.</a:t>
            </a:r>
          </a:p>
          <a:p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жодного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для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мігруючих</a:t>
            </a:r>
            <a:r>
              <a:rPr lang="ru-RU" dirty="0"/>
              <a:t> </a:t>
            </a:r>
            <a:r>
              <a:rPr lang="ru-RU" dirty="0" err="1"/>
              <a:t>морських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.</a:t>
            </a:r>
          </a:p>
          <a:p>
            <a:r>
              <a:rPr lang="ru-RU" dirty="0"/>
              <a:t>у державах-членах були </a:t>
            </a:r>
            <a:r>
              <a:rPr lang="ru-RU" dirty="0" err="1"/>
              <a:t>величезні</a:t>
            </a:r>
            <a:r>
              <a:rPr lang="ru-RU" dirty="0"/>
              <a:t> </a:t>
            </a:r>
            <a:r>
              <a:rPr lang="ru-RU" dirty="0" err="1"/>
              <a:t>затримки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імплементації</a:t>
            </a:r>
            <a:r>
              <a:rPr lang="ru-RU" dirty="0"/>
              <a:t> Директив</a:t>
            </a:r>
          </a:p>
          <a:p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 </a:t>
            </a:r>
            <a:r>
              <a:rPr lang="ru-RU" dirty="0" err="1"/>
              <a:t>Директиви</a:t>
            </a:r>
            <a:r>
              <a:rPr lang="ru-RU" dirty="0"/>
              <a:t>, </a:t>
            </a:r>
            <a:r>
              <a:rPr lang="ru-RU" dirty="0" err="1"/>
              <a:t>викладені</a:t>
            </a:r>
            <a:r>
              <a:rPr lang="ru-RU" dirty="0"/>
              <a:t> у </a:t>
            </a:r>
            <a:r>
              <a:rPr lang="ru-RU" dirty="0" err="1"/>
              <a:t>термінах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сили. </a:t>
            </a:r>
            <a:r>
              <a:rPr lang="ru-RU" dirty="0" err="1"/>
              <a:t>Наприклад</a:t>
            </a:r>
            <a:r>
              <a:rPr lang="ru-RU" dirty="0"/>
              <a:t>, «</a:t>
            </a:r>
            <a:r>
              <a:rPr lang="ru-RU" dirty="0" err="1"/>
              <a:t>сприятливий</a:t>
            </a:r>
            <a:r>
              <a:rPr lang="ru-RU" dirty="0"/>
              <a:t> </a:t>
            </a:r>
            <a:r>
              <a:rPr lang="ru-RU" dirty="0" err="1"/>
              <a:t>охоронний</a:t>
            </a:r>
            <a:r>
              <a:rPr lang="ru-RU" dirty="0"/>
              <a:t> стан»</a:t>
            </a:r>
          </a:p>
        </p:txBody>
      </p:sp>
    </p:spTree>
    <p:extLst>
      <p:ext uri="{BB962C8B-B14F-4D97-AF65-F5344CB8AC3E}">
        <p14:creationId xmlns:p14="http://schemas.microsoft.com/office/powerpoint/2010/main" val="6547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3429001"/>
            <a:ext cx="7901504" cy="1838519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Директиви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диких </a:t>
            </a:r>
            <a:r>
              <a:rPr lang="ru-RU" dirty="0" err="1"/>
              <a:t>птахів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31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0E1AD-E2D8-5D88-351B-7D2E6CF19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F97C33-E937-F2B8-11C8-40D98C593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0688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Мережа Природа 2000 </a:t>
            </a:r>
            <a:r>
              <a:rPr lang="ru-RU" dirty="0" err="1"/>
              <a:t>включає</a:t>
            </a:r>
            <a:r>
              <a:rPr lang="ru-RU" dirty="0"/>
              <a:t> три </a:t>
            </a:r>
            <a:r>
              <a:rPr lang="ru-RU" dirty="0" err="1"/>
              <a:t>категорії</a:t>
            </a:r>
            <a:r>
              <a:rPr lang="ru-RU" dirty="0"/>
              <a:t> </a:t>
            </a:r>
            <a:r>
              <a:rPr lang="ru-RU" dirty="0" err="1"/>
              <a:t>об’єктів</a:t>
            </a:r>
            <a:r>
              <a:rPr lang="ru-RU" dirty="0"/>
              <a:t>: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771479-B4BE-1527-10BE-E4395DD6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628800"/>
            <a:ext cx="7886700" cy="4351338"/>
          </a:xfrm>
        </p:spPr>
        <p:txBody>
          <a:bodyPr>
            <a:normAutofit/>
          </a:bodyPr>
          <a:lstStyle/>
          <a:p>
            <a:r>
              <a:rPr lang="ru-RU" dirty="0" err="1"/>
              <a:t>по-перше</a:t>
            </a:r>
            <a:r>
              <a:rPr lang="ru-RU" dirty="0"/>
              <a:t>, </a:t>
            </a:r>
            <a:r>
              <a:rPr lang="ru-RU" dirty="0" err="1"/>
              <a:t>ті</a:t>
            </a:r>
            <a:r>
              <a:rPr lang="ru-RU" dirty="0"/>
              <a:t>, де </a:t>
            </a:r>
            <a:r>
              <a:rPr lang="ru-RU" dirty="0" err="1"/>
              <a:t>розміщені</a:t>
            </a:r>
            <a:r>
              <a:rPr lang="ru-RU" dirty="0"/>
              <a:t> типи </a:t>
            </a:r>
            <a:r>
              <a:rPr lang="ru-RU" dirty="0" err="1"/>
              <a:t>середовищ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Співтовариства</a:t>
            </a:r>
            <a:r>
              <a:rPr lang="ru-RU" dirty="0"/>
              <a:t>, </a:t>
            </a:r>
            <a:r>
              <a:rPr lang="ru-RU" dirty="0" err="1"/>
              <a:t>перелічені</a:t>
            </a:r>
            <a:r>
              <a:rPr lang="ru-RU" dirty="0"/>
              <a:t> у </a:t>
            </a:r>
            <a:r>
              <a:rPr lang="ru-RU" dirty="0" err="1"/>
              <a:t>Додатку</a:t>
            </a:r>
            <a:r>
              <a:rPr lang="ru-RU" dirty="0"/>
              <a:t> </a:t>
            </a:r>
            <a:r>
              <a:rPr lang="en-US" dirty="0"/>
              <a:t>I </a:t>
            </a:r>
            <a:r>
              <a:rPr lang="ru-RU" dirty="0"/>
              <a:t>до </a:t>
            </a: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; </a:t>
            </a:r>
          </a:p>
          <a:p>
            <a:r>
              <a:rPr lang="ru-RU" dirty="0" err="1"/>
              <a:t>по-друге</a:t>
            </a:r>
            <a:r>
              <a:rPr lang="ru-RU" dirty="0"/>
              <a:t>,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тварин та </a:t>
            </a:r>
            <a:r>
              <a:rPr lang="ru-RU" dirty="0" err="1"/>
              <a:t>рослин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Співтовариства</a:t>
            </a:r>
            <a:r>
              <a:rPr lang="ru-RU" dirty="0"/>
              <a:t>, </a:t>
            </a:r>
            <a:r>
              <a:rPr lang="ru-RU" dirty="0" err="1"/>
              <a:t>перелічені</a:t>
            </a:r>
            <a:r>
              <a:rPr lang="ru-RU" dirty="0"/>
              <a:t> у </a:t>
            </a:r>
            <a:r>
              <a:rPr lang="ru-RU" dirty="0" err="1"/>
              <a:t>Додатку</a:t>
            </a:r>
            <a:r>
              <a:rPr lang="ru-RU" dirty="0"/>
              <a:t> 2 до </a:t>
            </a: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;</a:t>
            </a:r>
          </a:p>
          <a:p>
            <a:r>
              <a:rPr lang="ru-RU" dirty="0" err="1"/>
              <a:t>по-третє</a:t>
            </a:r>
            <a:r>
              <a:rPr lang="ru-RU" dirty="0"/>
              <a:t>,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захисні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 – </a:t>
            </a:r>
            <a:r>
              <a:rPr lang="en-US" dirty="0"/>
              <a:t>SPAs </a:t>
            </a:r>
            <a:r>
              <a:rPr lang="ru-RU" dirty="0"/>
              <a:t>для </a:t>
            </a:r>
            <a:r>
              <a:rPr lang="ru-RU" dirty="0" err="1"/>
              <a:t>птахів</a:t>
            </a:r>
            <a:r>
              <a:rPr lang="ru-RU" dirty="0"/>
              <a:t>, </a:t>
            </a:r>
            <a:r>
              <a:rPr lang="ru-RU" dirty="0" err="1"/>
              <a:t>класифіковані</a:t>
            </a:r>
            <a:r>
              <a:rPr lang="ru-RU" dirty="0"/>
              <a:t> державами членами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942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6DECF-4323-68E2-81F5-E54B5372B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F4773-D9EB-21EA-01B9-3ED14A49B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70395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Інвестиції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D8345A-8B40-C68F-0869-A1024D76D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351338"/>
          </a:xfrm>
        </p:spPr>
        <p:txBody>
          <a:bodyPr>
            <a:normAutofit/>
          </a:bodyPr>
          <a:lstStyle/>
          <a:p>
            <a:r>
              <a:rPr lang="ru-RU" dirty="0" err="1"/>
              <a:t>Управління</a:t>
            </a:r>
            <a:r>
              <a:rPr lang="ru-RU" dirty="0"/>
              <a:t> та </a:t>
            </a:r>
            <a:r>
              <a:rPr lang="ru-RU" dirty="0" err="1"/>
              <a:t>моніторинг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</a:t>
            </a:r>
            <a:r>
              <a:rPr lang="en-US" dirty="0"/>
              <a:t>Natura 2000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значних</a:t>
            </a:r>
            <a:r>
              <a:rPr lang="ru-RU" dirty="0"/>
              <a:t> і </a:t>
            </a:r>
            <a:r>
              <a:rPr lang="ru-RU" dirty="0" err="1"/>
              <a:t>постійних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.</a:t>
            </a:r>
          </a:p>
          <a:p>
            <a:r>
              <a:rPr lang="ru-RU" dirty="0"/>
              <a:t>І у </a:t>
            </a:r>
            <a:r>
              <a:rPr lang="ru-RU" dirty="0" err="1"/>
              <a:t>виняткових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на </a:t>
            </a:r>
            <a:r>
              <a:rPr lang="ru-RU" dirty="0" err="1"/>
              <a:t>допомогу</a:t>
            </a:r>
            <a:r>
              <a:rPr lang="ru-RU" dirty="0"/>
              <a:t> державам-членам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надано</a:t>
            </a:r>
            <a:r>
              <a:rPr lang="ru-RU" dirty="0"/>
              <a:t> </a:t>
            </a:r>
            <a:r>
              <a:rPr lang="ru-RU" dirty="0" err="1"/>
              <a:t>співфінансування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через </a:t>
            </a:r>
            <a:r>
              <a:rPr lang="ru-RU" dirty="0" err="1"/>
              <a:t>нерівномірний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та </a:t>
            </a:r>
            <a:r>
              <a:rPr lang="ru-RU" dirty="0" err="1"/>
              <a:t>видів</a:t>
            </a:r>
            <a:r>
              <a:rPr lang="ru-RU" dirty="0"/>
              <a:t> у межах </a:t>
            </a:r>
            <a:r>
              <a:rPr lang="ru-RU" dirty="0" err="1"/>
              <a:t>Співтовариства</a:t>
            </a:r>
            <a:r>
              <a:rPr lang="ru-RU" dirty="0"/>
              <a:t>.</a:t>
            </a:r>
          </a:p>
          <a:p>
            <a:r>
              <a:rPr lang="ru-RU" dirty="0" err="1"/>
              <a:t>регіональне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в рамках </a:t>
            </a:r>
            <a:r>
              <a:rPr lang="ru-RU" dirty="0" err="1"/>
              <a:t>Структурних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вилучене</a:t>
            </a:r>
            <a:r>
              <a:rPr lang="ru-RU" dirty="0"/>
              <a:t> для держав-</a:t>
            </a:r>
            <a:r>
              <a:rPr lang="ru-RU" dirty="0" err="1"/>
              <a:t>членів</a:t>
            </a:r>
            <a:r>
              <a:rPr lang="ru-RU" dirty="0"/>
              <a:t>, де </a:t>
            </a:r>
            <a:r>
              <a:rPr lang="ru-RU" dirty="0" err="1"/>
              <a:t>імплементація</a:t>
            </a:r>
            <a:r>
              <a:rPr lang="ru-RU" dirty="0"/>
              <a:t> Директив про </a:t>
            </a:r>
            <a:r>
              <a:rPr lang="ru-RU" dirty="0" err="1"/>
              <a:t>птахів</a:t>
            </a:r>
            <a:r>
              <a:rPr lang="ru-RU" dirty="0"/>
              <a:t> та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особливо </a:t>
            </a:r>
            <a:r>
              <a:rPr lang="ru-RU" dirty="0" err="1"/>
              <a:t>неналежним</a:t>
            </a:r>
            <a:r>
              <a:rPr lang="ru-RU" dirty="0"/>
              <a:t> чином</a:t>
            </a:r>
          </a:p>
        </p:txBody>
      </p:sp>
    </p:spTree>
    <p:extLst>
      <p:ext uri="{BB962C8B-B14F-4D97-AF65-F5344CB8AC3E}">
        <p14:creationId xmlns:p14="http://schemas.microsoft.com/office/powerpoint/2010/main" val="357065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6BC40-7693-1B34-68DA-D27F4B9C4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34DB1A-7CE5-8809-5DB4-076988E3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70395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Інвестиції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DDDB43-EF9F-2805-B88A-1EC46A84F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351338"/>
          </a:xfrm>
        </p:spPr>
        <p:txBody>
          <a:bodyPr>
            <a:normAutofit/>
          </a:bodyPr>
          <a:lstStyle/>
          <a:p>
            <a:r>
              <a:rPr lang="ru-RU" dirty="0" err="1"/>
              <a:t>Управління</a:t>
            </a:r>
            <a:r>
              <a:rPr lang="ru-RU" dirty="0"/>
              <a:t> та </a:t>
            </a:r>
            <a:r>
              <a:rPr lang="ru-RU" dirty="0" err="1"/>
              <a:t>моніторинг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</a:t>
            </a:r>
            <a:r>
              <a:rPr lang="en-US" dirty="0"/>
              <a:t>Natura 2000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значних</a:t>
            </a:r>
            <a:r>
              <a:rPr lang="ru-RU" dirty="0"/>
              <a:t> і </a:t>
            </a:r>
            <a:r>
              <a:rPr lang="ru-RU" dirty="0" err="1"/>
              <a:t>постійних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.</a:t>
            </a:r>
          </a:p>
          <a:p>
            <a:r>
              <a:rPr lang="ru-RU" dirty="0"/>
              <a:t>І у </a:t>
            </a:r>
            <a:r>
              <a:rPr lang="ru-RU" dirty="0" err="1"/>
              <a:t>виняткових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на </a:t>
            </a:r>
            <a:r>
              <a:rPr lang="ru-RU" dirty="0" err="1"/>
              <a:t>допомогу</a:t>
            </a:r>
            <a:r>
              <a:rPr lang="ru-RU" dirty="0"/>
              <a:t> державам-членам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надано</a:t>
            </a:r>
            <a:r>
              <a:rPr lang="ru-RU" dirty="0"/>
              <a:t> </a:t>
            </a:r>
            <a:r>
              <a:rPr lang="ru-RU" dirty="0" err="1"/>
              <a:t>співфінансування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через </a:t>
            </a:r>
            <a:r>
              <a:rPr lang="ru-RU" dirty="0" err="1"/>
              <a:t>нерівномірний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та </a:t>
            </a:r>
            <a:r>
              <a:rPr lang="ru-RU" dirty="0" err="1"/>
              <a:t>видів</a:t>
            </a:r>
            <a:r>
              <a:rPr lang="ru-RU" dirty="0"/>
              <a:t> у межах </a:t>
            </a:r>
            <a:r>
              <a:rPr lang="ru-RU" dirty="0" err="1"/>
              <a:t>Співтовариства</a:t>
            </a:r>
            <a:r>
              <a:rPr lang="ru-RU" dirty="0"/>
              <a:t>.</a:t>
            </a:r>
          </a:p>
          <a:p>
            <a:r>
              <a:rPr lang="ru-RU" dirty="0" err="1"/>
              <a:t>регіональне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в рамках </a:t>
            </a:r>
            <a:r>
              <a:rPr lang="ru-RU" dirty="0" err="1"/>
              <a:t>Структурних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вилучене</a:t>
            </a:r>
            <a:r>
              <a:rPr lang="ru-RU" dirty="0"/>
              <a:t> для держав-</a:t>
            </a:r>
            <a:r>
              <a:rPr lang="ru-RU" dirty="0" err="1"/>
              <a:t>членів</a:t>
            </a:r>
            <a:r>
              <a:rPr lang="ru-RU" dirty="0"/>
              <a:t>, де </a:t>
            </a:r>
            <a:r>
              <a:rPr lang="ru-RU" dirty="0" err="1"/>
              <a:t>імплементація</a:t>
            </a:r>
            <a:r>
              <a:rPr lang="ru-RU" dirty="0"/>
              <a:t> Директив про </a:t>
            </a:r>
            <a:r>
              <a:rPr lang="ru-RU" dirty="0" err="1"/>
              <a:t>птахів</a:t>
            </a:r>
            <a:r>
              <a:rPr lang="ru-RU" dirty="0"/>
              <a:t> та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особливо </a:t>
            </a:r>
            <a:r>
              <a:rPr lang="ru-RU" dirty="0" err="1"/>
              <a:t>неналежним</a:t>
            </a:r>
            <a:r>
              <a:rPr lang="ru-RU" dirty="0"/>
              <a:t> чином</a:t>
            </a:r>
          </a:p>
        </p:txBody>
      </p:sp>
    </p:spTree>
    <p:extLst>
      <p:ext uri="{BB962C8B-B14F-4D97-AF65-F5344CB8AC3E}">
        <p14:creationId xmlns:p14="http://schemas.microsoft.com/office/powerpoint/2010/main" val="371294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F654B-D45D-0422-4E0D-919C562E3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92AB-F0F4-F9DC-ABBE-A86C1507B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70395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Громадськ</a:t>
            </a:r>
            <a:r>
              <a:rPr lang="uk-UA" dirty="0"/>
              <a:t>і організації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C1E644-8348-D5E6-52F5-609661424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253330"/>
            <a:ext cx="7886700" cy="4839965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Національні</a:t>
            </a:r>
            <a:r>
              <a:rPr lang="ru-RU" dirty="0"/>
              <a:t> та </a:t>
            </a:r>
            <a:r>
              <a:rPr lang="ru-RU" dirty="0" err="1"/>
              <a:t>європейські</a:t>
            </a:r>
            <a:r>
              <a:rPr lang="ru-RU" dirty="0"/>
              <a:t> </a:t>
            </a:r>
            <a:r>
              <a:rPr lang="ru-RU" dirty="0" err="1"/>
              <a:t>громадські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відіграють</a:t>
            </a:r>
            <a:r>
              <a:rPr lang="ru-RU" dirty="0"/>
              <a:t> </a:t>
            </a:r>
            <a:r>
              <a:rPr lang="ru-RU" dirty="0" err="1"/>
              <a:t>ключову</a:t>
            </a:r>
            <a:r>
              <a:rPr lang="ru-RU" dirty="0"/>
              <a:t> роль у </a:t>
            </a:r>
            <a:r>
              <a:rPr lang="ru-RU" dirty="0" err="1"/>
              <a:t>впровадженні</a:t>
            </a:r>
            <a:r>
              <a:rPr lang="ru-RU" dirty="0"/>
              <a:t> </a:t>
            </a: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на </a:t>
            </a:r>
            <a:r>
              <a:rPr lang="ru-RU" dirty="0" err="1"/>
              <a:t>місцях</a:t>
            </a:r>
            <a:r>
              <a:rPr lang="ru-RU" dirty="0"/>
              <a:t> та </a:t>
            </a:r>
            <a:r>
              <a:rPr lang="ru-RU" dirty="0" err="1"/>
              <a:t>сприяють</a:t>
            </a:r>
            <a:r>
              <a:rPr lang="ru-RU" dirty="0"/>
              <a:t> </a:t>
            </a:r>
            <a:r>
              <a:rPr lang="ru-RU" dirty="0" err="1"/>
              <a:t>управлінню</a:t>
            </a:r>
            <a:r>
              <a:rPr lang="ru-RU" dirty="0"/>
              <a:t> та </a:t>
            </a:r>
            <a:r>
              <a:rPr lang="ru-RU" dirty="0" err="1"/>
              <a:t>моніторингу</a:t>
            </a:r>
            <a:r>
              <a:rPr lang="ru-RU" dirty="0"/>
              <a:t>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територій</a:t>
            </a:r>
            <a:r>
              <a:rPr lang="ru-RU" dirty="0"/>
              <a:t>:</a:t>
            </a:r>
          </a:p>
          <a:p>
            <a:r>
              <a:rPr lang="ru-RU" dirty="0"/>
              <a:t>ЕКО</a:t>
            </a:r>
          </a:p>
          <a:p>
            <a:r>
              <a:rPr lang="ru-RU" dirty="0" err="1"/>
              <a:t>Європейський</a:t>
            </a:r>
            <a:r>
              <a:rPr lang="ru-RU" dirty="0"/>
              <a:t> форум </a:t>
            </a:r>
            <a:r>
              <a:rPr lang="ru-RU" dirty="0" err="1"/>
              <a:t>біотопів</a:t>
            </a:r>
            <a:endParaRPr lang="ru-RU" dirty="0"/>
          </a:p>
          <a:p>
            <a:r>
              <a:rPr lang="ru-RU" dirty="0" err="1"/>
              <a:t>Міжнародна</a:t>
            </a:r>
            <a:r>
              <a:rPr lang="ru-RU" dirty="0"/>
              <a:t> </a:t>
            </a:r>
            <a:r>
              <a:rPr lang="ru-RU" dirty="0" err="1"/>
              <a:t>громадська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 Фонд </a:t>
            </a:r>
            <a:r>
              <a:rPr lang="ru-RU" dirty="0" err="1"/>
              <a:t>дикої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endParaRPr lang="ru-RU" dirty="0"/>
          </a:p>
          <a:p>
            <a:r>
              <a:rPr lang="ru-RU" dirty="0"/>
              <a:t>ЕКО </a:t>
            </a:r>
            <a:r>
              <a:rPr lang="en-US" dirty="0" err="1"/>
              <a:t>BirdLife</a:t>
            </a:r>
            <a:endParaRPr lang="uk-UA" dirty="0"/>
          </a:p>
          <a:p>
            <a:r>
              <a:rPr lang="ru-RU" dirty="0" err="1"/>
              <a:t>Ще</a:t>
            </a:r>
            <a:r>
              <a:rPr lang="ru-RU" dirty="0"/>
              <a:t> у 2004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комісія</a:t>
            </a:r>
            <a:r>
              <a:rPr lang="ru-RU" dirty="0"/>
              <a:t> </a:t>
            </a:r>
            <a:r>
              <a:rPr lang="ru-RU" dirty="0" err="1"/>
              <a:t>оцінила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на </a:t>
            </a:r>
            <a:r>
              <a:rPr lang="ru-RU" dirty="0" err="1"/>
              <a:t>управління</a:t>
            </a:r>
            <a:r>
              <a:rPr lang="ru-RU" dirty="0"/>
              <a:t> Natura 2000 </a:t>
            </a:r>
            <a:r>
              <a:rPr lang="ru-RU" dirty="0" err="1"/>
              <a:t>приблизно</a:t>
            </a:r>
            <a:r>
              <a:rPr lang="ru-RU" dirty="0"/>
              <a:t> в 6,1 млрд </a:t>
            </a:r>
            <a:r>
              <a:rPr lang="ru-RU" dirty="0" err="1"/>
              <a:t>євро</a:t>
            </a:r>
            <a:r>
              <a:rPr lang="ru-RU" dirty="0"/>
              <a:t> на </a:t>
            </a:r>
            <a:r>
              <a:rPr lang="ru-RU" dirty="0" err="1"/>
              <a:t>рік</a:t>
            </a:r>
            <a:r>
              <a:rPr lang="ru-RU" dirty="0"/>
              <a:t>.</a:t>
            </a:r>
          </a:p>
          <a:p>
            <a:r>
              <a:rPr lang="ru-RU" dirty="0" err="1"/>
              <a:t>Європейське</a:t>
            </a:r>
            <a:r>
              <a:rPr lang="ru-RU" dirty="0"/>
              <a:t> </a:t>
            </a:r>
            <a:r>
              <a:rPr lang="ru-RU" dirty="0" err="1"/>
              <a:t>Екологічне</a:t>
            </a:r>
            <a:r>
              <a:rPr lang="ru-RU" dirty="0"/>
              <a:t> Бюро </a:t>
            </a:r>
            <a:r>
              <a:rPr lang="ru-RU" dirty="0" err="1"/>
              <a:t>наголошує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біорізноманіття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поза межами </a:t>
            </a:r>
            <a:r>
              <a:rPr lang="ru-RU" dirty="0" err="1"/>
              <a:t>мережі</a:t>
            </a:r>
            <a:r>
              <a:rPr lang="ru-RU" dirty="0"/>
              <a:t> Природа 2000.</a:t>
            </a:r>
          </a:p>
        </p:txBody>
      </p:sp>
    </p:spTree>
    <p:extLst>
      <p:ext uri="{BB962C8B-B14F-4D97-AF65-F5344CB8AC3E}">
        <p14:creationId xmlns:p14="http://schemas.microsoft.com/office/powerpoint/2010/main" val="138115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CEB84-0AC7-7CDD-3892-B1F51875E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8F980-18A7-1589-C285-B909ADD4C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4149080"/>
            <a:ext cx="8856984" cy="1838519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Імплементація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ЄС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дикої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 у </a:t>
            </a:r>
            <a:r>
              <a:rPr lang="ru-RU" dirty="0" err="1"/>
              <a:t>законодавче</a:t>
            </a:r>
            <a:r>
              <a:rPr lang="ru-RU" dirty="0"/>
              <a:t> поле </a:t>
            </a:r>
            <a:r>
              <a:rPr lang="ru-RU" dirty="0" err="1"/>
              <a:t>України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948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24BD8-5887-DFAB-4636-18106E96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F197D-7C62-7C07-44E9-29168E922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70395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Імплементація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ЄС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5E2499-E850-E4F0-E00A-B4FBFDA9A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253330"/>
            <a:ext cx="7886700" cy="4839965"/>
          </a:xfrm>
        </p:spPr>
        <p:txBody>
          <a:bodyPr>
            <a:normAutofit fontScale="92500"/>
          </a:bodyPr>
          <a:lstStyle/>
          <a:p>
            <a:r>
              <a:rPr lang="ru-RU" dirty="0"/>
              <a:t>Угода про </a:t>
            </a:r>
            <a:r>
              <a:rPr lang="ru-RU" dirty="0" err="1"/>
              <a:t>асоціацію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Україною</a:t>
            </a:r>
            <a:r>
              <a:rPr lang="ru-RU" dirty="0"/>
              <a:t> та ЄС (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назва</a:t>
            </a:r>
            <a:r>
              <a:rPr lang="ru-RU" dirty="0"/>
              <a:t> — Угода про </a:t>
            </a:r>
            <a:r>
              <a:rPr lang="ru-RU" dirty="0" err="1"/>
              <a:t>асоціацію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Україною</a:t>
            </a:r>
            <a:r>
              <a:rPr lang="ru-RU" dirty="0"/>
              <a:t>, з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, та </a:t>
            </a:r>
            <a:r>
              <a:rPr lang="ru-RU" dirty="0" err="1"/>
              <a:t>Європейським</a:t>
            </a:r>
            <a:r>
              <a:rPr lang="ru-RU" dirty="0"/>
              <a:t> Союзом, </a:t>
            </a:r>
            <a:r>
              <a:rPr lang="ru-RU" dirty="0" err="1"/>
              <a:t>Європейським</a:t>
            </a:r>
            <a:r>
              <a:rPr lang="ru-RU" dirty="0"/>
              <a:t> </a:t>
            </a:r>
            <a:r>
              <a:rPr lang="ru-RU" dirty="0" err="1"/>
              <a:t>Співтовариством</a:t>
            </a:r>
            <a:r>
              <a:rPr lang="ru-RU" dirty="0"/>
              <a:t> з </a:t>
            </a:r>
            <a:r>
              <a:rPr lang="ru-RU" dirty="0" err="1"/>
              <a:t>атомної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 і </a:t>
            </a:r>
            <a:r>
              <a:rPr lang="ru-RU" dirty="0" err="1"/>
              <a:t>їхніми</a:t>
            </a:r>
            <a:r>
              <a:rPr lang="ru-RU" dirty="0"/>
              <a:t> державами-членами, з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/ </a:t>
            </a:r>
            <a:r>
              <a:rPr lang="en-US" dirty="0"/>
              <a:t>Association Agreement between the European Union and the European Atomic Energy Community and their member states, of the one part, and Ukraine, of the other part) (</a:t>
            </a:r>
            <a:r>
              <a:rPr lang="ru-RU" dirty="0" err="1"/>
              <a:t>УгодаУкраїнаЄС</a:t>
            </a:r>
            <a:r>
              <a:rPr lang="ru-RU" dirty="0"/>
              <a:t>, 2014),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підписана</a:t>
            </a:r>
            <a:r>
              <a:rPr lang="ru-RU" dirty="0"/>
              <a:t> сторонами 21 березня 2014 року та </a:t>
            </a:r>
            <a:r>
              <a:rPr lang="ru-RU" dirty="0" err="1"/>
              <a:t>набула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з 1 вересня 2017 року, стала </a:t>
            </a:r>
            <a:r>
              <a:rPr lang="ru-RU" dirty="0" err="1"/>
              <a:t>надзвичайно</a:t>
            </a:r>
            <a:r>
              <a:rPr lang="ru-RU" dirty="0"/>
              <a:t> </a:t>
            </a:r>
            <a:r>
              <a:rPr lang="ru-RU" dirty="0" err="1"/>
              <a:t>важливим</a:t>
            </a:r>
            <a:r>
              <a:rPr lang="ru-RU" dirty="0"/>
              <a:t> кроком у </a:t>
            </a:r>
            <a:r>
              <a:rPr lang="ru-RU" dirty="0" err="1"/>
              <a:t>наближенні</a:t>
            </a:r>
            <a:r>
              <a:rPr lang="ru-RU" dirty="0"/>
              <a:t> </a:t>
            </a:r>
            <a:r>
              <a:rPr lang="ru-RU" dirty="0" err="1"/>
              <a:t>природоохоронного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до </a:t>
            </a:r>
            <a:r>
              <a:rPr lang="ru-RU" dirty="0" err="1"/>
              <a:t>законодавчих</a:t>
            </a:r>
            <a:r>
              <a:rPr lang="ru-RU" dirty="0"/>
              <a:t> норм ЄС. </a:t>
            </a:r>
          </a:p>
          <a:p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Додаток</a:t>
            </a:r>
            <a:r>
              <a:rPr lang="ru-RU" dirty="0"/>
              <a:t> ХХХ Угоди про </a:t>
            </a:r>
            <a:r>
              <a:rPr lang="ru-RU" dirty="0" err="1"/>
              <a:t>асоціацію</a:t>
            </a:r>
            <a:r>
              <a:rPr lang="ru-RU" dirty="0"/>
              <a:t> (</a:t>
            </a:r>
            <a:r>
              <a:rPr lang="ru-RU" dirty="0" err="1"/>
              <a:t>ДодатокХХХ</a:t>
            </a:r>
            <a:r>
              <a:rPr lang="ru-RU" dirty="0"/>
              <a:t>, 2014)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присвячений</a:t>
            </a:r>
            <a:r>
              <a:rPr lang="ru-RU" dirty="0"/>
              <a:t> </a:t>
            </a:r>
            <a:r>
              <a:rPr lang="ru-RU" dirty="0" err="1"/>
              <a:t>узгодженню</a:t>
            </a:r>
            <a:r>
              <a:rPr lang="ru-RU" dirty="0"/>
              <a:t> </a:t>
            </a:r>
            <a:r>
              <a:rPr lang="ru-RU" dirty="0" err="1"/>
              <a:t>екологічного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 </a:t>
            </a:r>
            <a:r>
              <a:rPr lang="ru-RU" dirty="0" err="1"/>
              <a:t>законодавством</a:t>
            </a:r>
            <a:r>
              <a:rPr lang="ru-RU" dirty="0"/>
              <a:t> ЄС.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поступової</a:t>
            </a:r>
            <a:r>
              <a:rPr lang="ru-RU" dirty="0"/>
              <a:t> </a:t>
            </a:r>
            <a:r>
              <a:rPr lang="ru-RU" dirty="0" err="1"/>
              <a:t>імплементації</a:t>
            </a:r>
            <a:r>
              <a:rPr lang="ru-RU" dirty="0"/>
              <a:t> у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законодавче</a:t>
            </a:r>
            <a:r>
              <a:rPr lang="ru-RU" dirty="0"/>
              <a:t> поле </a:t>
            </a: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r>
              <a:rPr lang="ru-RU" dirty="0"/>
              <a:t> 2009/147/ЕС та </a:t>
            </a: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92/43/ЕЕС. </a:t>
            </a:r>
          </a:p>
        </p:txBody>
      </p:sp>
    </p:spTree>
    <p:extLst>
      <p:ext uri="{BB962C8B-B14F-4D97-AF65-F5344CB8AC3E}">
        <p14:creationId xmlns:p14="http://schemas.microsoft.com/office/powerpoint/2010/main" val="43607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F22E6-B2FC-4BD6-F072-1C601068F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F7580A-81EF-2219-C61E-3A710CFB3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70395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Зобовязання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r>
              <a:rPr lang="ru-RU" dirty="0"/>
              <a:t> 2009/147/ЕС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78CEAC0-14EB-8547-FD72-92981395A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253330"/>
            <a:ext cx="7886700" cy="483996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-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та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уповноваженого</a:t>
            </a:r>
            <a:r>
              <a:rPr lang="ru-RU" dirty="0"/>
              <a:t> органу / </a:t>
            </a:r>
            <a:r>
              <a:rPr lang="ru-RU" dirty="0" err="1"/>
              <a:t>органів</a:t>
            </a:r>
            <a:r>
              <a:rPr lang="ru-RU" dirty="0"/>
              <a:t> (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впроваджено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2 </a:t>
            </a:r>
            <a:r>
              <a:rPr lang="ru-RU" dirty="0" err="1"/>
              <a:t>років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Угодою).</a:t>
            </a:r>
          </a:p>
          <a:p>
            <a:r>
              <a:rPr lang="ru-RU" dirty="0"/>
              <a:t>- </a:t>
            </a:r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птахів</a:t>
            </a:r>
            <a:r>
              <a:rPr lang="ru-RU" dirty="0"/>
              <a:t>, для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, та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регулярної</a:t>
            </a:r>
            <a:r>
              <a:rPr lang="ru-RU" dirty="0"/>
              <a:t> </a:t>
            </a:r>
            <a:r>
              <a:rPr lang="ru-RU" dirty="0" err="1"/>
              <a:t>міграції</a:t>
            </a:r>
            <a:r>
              <a:rPr lang="ru-RU" dirty="0"/>
              <a:t> (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впроваджено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2 </a:t>
            </a:r>
            <a:r>
              <a:rPr lang="ru-RU" dirty="0" err="1"/>
              <a:t>років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Угодою).</a:t>
            </a:r>
          </a:p>
          <a:p>
            <a:r>
              <a:rPr lang="ru-RU" dirty="0"/>
              <a:t>- </a:t>
            </a:r>
            <a:r>
              <a:rPr lang="ru-RU" dirty="0" err="1"/>
              <a:t>визначення</a:t>
            </a:r>
            <a:r>
              <a:rPr lang="ru-RU" dirty="0"/>
              <a:t> та </a:t>
            </a:r>
            <a:r>
              <a:rPr lang="ru-RU" dirty="0" err="1"/>
              <a:t>позначення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зон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птахів</a:t>
            </a:r>
            <a:r>
              <a:rPr lang="ru-RU" dirty="0"/>
              <a:t> (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впроваджено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4 </a:t>
            </a:r>
            <a:r>
              <a:rPr lang="ru-RU" dirty="0" err="1"/>
              <a:t>років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Угодою).</a:t>
            </a:r>
          </a:p>
          <a:p>
            <a:r>
              <a:rPr lang="ru-RU" dirty="0"/>
              <a:t>-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зберігаючих</a:t>
            </a:r>
            <a:r>
              <a:rPr lang="ru-RU" dirty="0"/>
              <a:t> </a:t>
            </a:r>
            <a:r>
              <a:rPr lang="ru-RU" dirty="0" err="1"/>
              <a:t>захисних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для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мігруючих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(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впроваджено</a:t>
            </a:r>
            <a:r>
              <a:rPr lang="ru-RU" dirty="0"/>
              <a:t> до 01.01.2015 року).</a:t>
            </a:r>
          </a:p>
          <a:p>
            <a:r>
              <a:rPr lang="ru-RU" dirty="0"/>
              <a:t>-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диких </a:t>
            </a:r>
            <a:r>
              <a:rPr lang="ru-RU" dirty="0" err="1"/>
              <a:t>птахів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спеціальною</a:t>
            </a:r>
            <a:r>
              <a:rPr lang="ru-RU" dirty="0"/>
              <a:t> </a:t>
            </a:r>
            <a:r>
              <a:rPr lang="ru-RU" dirty="0" err="1"/>
              <a:t>підкатегорією</a:t>
            </a:r>
            <a:r>
              <a:rPr lang="ru-RU" dirty="0"/>
              <a:t> </a:t>
            </a:r>
            <a:r>
              <a:rPr lang="ru-RU" dirty="0" err="1"/>
              <a:t>птахів</a:t>
            </a:r>
            <a:r>
              <a:rPr lang="ru-RU" dirty="0"/>
              <a:t>, на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ведеться</a:t>
            </a:r>
            <a:r>
              <a:rPr lang="ru-RU" dirty="0"/>
              <a:t> </a:t>
            </a:r>
            <a:r>
              <a:rPr lang="ru-RU" dirty="0" err="1"/>
              <a:t>полювання</a:t>
            </a:r>
            <a:r>
              <a:rPr lang="ru-RU" dirty="0"/>
              <a:t> та заборони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відлову</a:t>
            </a:r>
            <a:r>
              <a:rPr lang="ru-RU" dirty="0"/>
              <a:t> / забою </a:t>
            </a:r>
            <a:r>
              <a:rPr lang="ru-RU" dirty="0" err="1"/>
              <a:t>птахів</a:t>
            </a:r>
            <a:r>
              <a:rPr lang="ru-RU" dirty="0"/>
              <a:t> (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впроваджено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4 </a:t>
            </a:r>
            <a:r>
              <a:rPr lang="ru-RU" dirty="0" err="1"/>
              <a:t>років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Угодою).</a:t>
            </a:r>
          </a:p>
        </p:txBody>
      </p:sp>
    </p:spTree>
    <p:extLst>
      <p:ext uri="{BB962C8B-B14F-4D97-AF65-F5344CB8AC3E}">
        <p14:creationId xmlns:p14="http://schemas.microsoft.com/office/powerpoint/2010/main" val="204470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307EC-F3AA-CEF4-E195-D8AAFA8BA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1BAC08-88FE-3290-6FC1-ACFAB055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70395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Зобовязання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92/43/ЕЕС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A359CF-E846-0F32-F395-3D9D013D7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253330"/>
            <a:ext cx="7886700" cy="4839965"/>
          </a:xfrm>
        </p:spPr>
        <p:txBody>
          <a:bodyPr>
            <a:normAutofit/>
          </a:bodyPr>
          <a:lstStyle/>
          <a:p>
            <a:r>
              <a:rPr lang="ru-RU" dirty="0"/>
              <a:t>-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та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уповноваженого</a:t>
            </a:r>
            <a:r>
              <a:rPr lang="ru-RU" dirty="0"/>
              <a:t> органу / </a:t>
            </a:r>
            <a:r>
              <a:rPr lang="ru-RU" dirty="0" err="1"/>
              <a:t>органів</a:t>
            </a:r>
            <a:r>
              <a:rPr lang="ru-RU" dirty="0"/>
              <a:t> (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впроваджено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2 </a:t>
            </a:r>
            <a:r>
              <a:rPr lang="ru-RU" dirty="0" err="1"/>
              <a:t>років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Угодою).</a:t>
            </a:r>
          </a:p>
          <a:p>
            <a:r>
              <a:rPr lang="ru-RU" dirty="0"/>
              <a:t>- </a:t>
            </a:r>
            <a:r>
              <a:rPr lang="ru-RU" dirty="0" err="1"/>
              <a:t>підготовка</a:t>
            </a:r>
            <a:r>
              <a:rPr lang="ru-RU" dirty="0"/>
              <a:t>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,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та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пріоритетів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ними (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потенційних</a:t>
            </a:r>
            <a:r>
              <a:rPr lang="ru-RU" dirty="0"/>
              <a:t> </a:t>
            </a:r>
            <a:r>
              <a:rPr lang="ru-RU" dirty="0" err="1"/>
              <a:t>територій</a:t>
            </a:r>
            <a:r>
              <a:rPr lang="ru-RU" dirty="0"/>
              <a:t> </a:t>
            </a:r>
            <a:r>
              <a:rPr lang="ru-RU" dirty="0" err="1"/>
              <a:t>Смарагдової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та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захисних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та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ними) (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впроваджено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4 </a:t>
            </a:r>
            <a:r>
              <a:rPr lang="ru-RU" dirty="0" err="1"/>
              <a:t>років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Угодою).</a:t>
            </a:r>
          </a:p>
          <a:p>
            <a:r>
              <a:rPr lang="ru-RU" dirty="0"/>
              <a:t>-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збереження</a:t>
            </a:r>
            <a:r>
              <a:rPr lang="ru-RU" dirty="0"/>
              <a:t> таких </a:t>
            </a:r>
            <a:r>
              <a:rPr lang="ru-RU" dirty="0" err="1"/>
              <a:t>місць</a:t>
            </a:r>
            <a:r>
              <a:rPr lang="ru-RU" dirty="0"/>
              <a:t> (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впроваджено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4 </a:t>
            </a:r>
            <a:r>
              <a:rPr lang="ru-RU" dirty="0" err="1"/>
              <a:t>років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Угодою).</a:t>
            </a:r>
          </a:p>
        </p:txBody>
      </p:sp>
    </p:spTree>
    <p:extLst>
      <p:ext uri="{BB962C8B-B14F-4D97-AF65-F5344CB8AC3E}">
        <p14:creationId xmlns:p14="http://schemas.microsoft.com/office/powerpoint/2010/main" val="133779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044DF-497C-0A22-A929-B1651FF2F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0DD99B-F479-427E-AC0D-17457FDAB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70395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Зобовязання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92/43/ЕЕС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E0308A-7E08-8D0C-9E2F-6AD7FB2C5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484784"/>
            <a:ext cx="7886700" cy="4839965"/>
          </a:xfrm>
        </p:spPr>
        <p:txBody>
          <a:bodyPr>
            <a:normAutofit/>
          </a:bodyPr>
          <a:lstStyle/>
          <a:p>
            <a:r>
              <a:rPr lang="ru-RU" dirty="0"/>
              <a:t>-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моніторингу</a:t>
            </a:r>
            <a:r>
              <a:rPr lang="ru-RU" dirty="0"/>
              <a:t> </a:t>
            </a:r>
            <a:r>
              <a:rPr lang="ru-RU" dirty="0" err="1"/>
              <a:t>природоохоронного</a:t>
            </a:r>
            <a:r>
              <a:rPr lang="ru-RU" dirty="0"/>
              <a:t> статусу </a:t>
            </a:r>
            <a:r>
              <a:rPr lang="ru-RU" dirty="0" err="1"/>
              <a:t>оселищ</a:t>
            </a:r>
            <a:r>
              <a:rPr lang="ru-RU" dirty="0"/>
              <a:t> та </a:t>
            </a:r>
            <a:r>
              <a:rPr lang="ru-RU" dirty="0" err="1"/>
              <a:t>видів</a:t>
            </a:r>
            <a:r>
              <a:rPr lang="ru-RU" dirty="0"/>
              <a:t> (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впроваджено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2 </a:t>
            </a:r>
            <a:r>
              <a:rPr lang="ru-RU" dirty="0" err="1"/>
              <a:t>років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Угодою).</a:t>
            </a:r>
          </a:p>
          <a:p>
            <a:r>
              <a:rPr lang="ru-RU" dirty="0"/>
              <a:t>-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суворого</a:t>
            </a:r>
            <a:r>
              <a:rPr lang="ru-RU" dirty="0"/>
              <a:t> режиму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, </a:t>
            </a:r>
            <a:r>
              <a:rPr lang="ru-RU" dirty="0" err="1"/>
              <a:t>зазначених</a:t>
            </a:r>
            <a:r>
              <a:rPr lang="ru-RU" dirty="0"/>
              <a:t> у </a:t>
            </a:r>
            <a:r>
              <a:rPr lang="ru-RU" dirty="0" err="1"/>
              <a:t>Додатку</a:t>
            </a:r>
            <a:r>
              <a:rPr lang="ru-RU" dirty="0"/>
              <a:t> IV,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впроваджено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2 </a:t>
            </a:r>
            <a:r>
              <a:rPr lang="ru-RU" dirty="0" err="1"/>
              <a:t>років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Угодою).</a:t>
            </a:r>
          </a:p>
          <a:p>
            <a:r>
              <a:rPr lang="ru-RU" dirty="0"/>
              <a:t>-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механізму</a:t>
            </a:r>
            <a:r>
              <a:rPr lang="ru-RU" dirty="0"/>
              <a:t> </a:t>
            </a:r>
            <a:r>
              <a:rPr lang="ru-RU" dirty="0" err="1"/>
              <a:t>стимулювання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та </a:t>
            </a:r>
            <a:r>
              <a:rPr lang="ru-RU" dirty="0" err="1"/>
              <a:t>надання</a:t>
            </a:r>
            <a:r>
              <a:rPr lang="ru-RU" dirty="0"/>
              <a:t> / </a:t>
            </a:r>
            <a:r>
              <a:rPr lang="ru-RU" dirty="0" err="1"/>
              <a:t>розповсюдження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населенню</a:t>
            </a:r>
            <a:r>
              <a:rPr lang="ru-RU" dirty="0"/>
              <a:t> (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впроваджено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2 </a:t>
            </a:r>
            <a:r>
              <a:rPr lang="ru-RU" dirty="0" err="1"/>
              <a:t>років</a:t>
            </a:r>
            <a:r>
              <a:rPr lang="ru-RU" dirty="0"/>
              <a:t> з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Угодою).</a:t>
            </a:r>
          </a:p>
        </p:txBody>
      </p:sp>
    </p:spTree>
    <p:extLst>
      <p:ext uri="{BB962C8B-B14F-4D97-AF65-F5344CB8AC3E}">
        <p14:creationId xmlns:p14="http://schemas.microsoft.com/office/powerpoint/2010/main" val="348468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347E3C-6347-5D2F-2F2E-C4403A977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Прогрес України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6731E6-7B1B-70BB-2558-F99C51A603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988840"/>
            <a:ext cx="8254078" cy="4176464"/>
          </a:xfrm>
        </p:spPr>
      </p:pic>
    </p:spTree>
    <p:extLst>
      <p:ext uri="{BB962C8B-B14F-4D97-AF65-F5344CB8AC3E}">
        <p14:creationId xmlns:p14="http://schemas.microsoft.com/office/powerpoint/2010/main" val="177719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606F-EC46-A75C-CD4D-769483762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07343-474A-3CEE-E49B-21F3F796C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656"/>
            <a:ext cx="7886700" cy="720080"/>
          </a:xfrm>
        </p:spPr>
        <p:txBody>
          <a:bodyPr/>
          <a:lstStyle/>
          <a:p>
            <a:r>
              <a:rPr lang="ru-RU" dirty="0"/>
              <a:t>Директива про </a:t>
            </a:r>
            <a:r>
              <a:rPr lang="ru-RU" dirty="0" err="1"/>
              <a:t>птахів</a:t>
            </a:r>
            <a:r>
              <a:rPr lang="ru-RU" dirty="0"/>
              <a:t> 79/409/EЕС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88F71A-4955-4C53-5F5C-62F2992E3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Директива є </a:t>
            </a:r>
            <a:r>
              <a:rPr lang="ru-RU" dirty="0" err="1"/>
              <a:t>найстарішим</a:t>
            </a:r>
            <a:r>
              <a:rPr lang="ru-RU" dirty="0"/>
              <a:t> </a:t>
            </a:r>
            <a:r>
              <a:rPr lang="ru-RU" dirty="0" err="1"/>
              <a:t>законодавчим</a:t>
            </a:r>
            <a:r>
              <a:rPr lang="ru-RU" dirty="0"/>
              <a:t> актом ЄС з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 і </a:t>
            </a:r>
            <a:r>
              <a:rPr lang="ru-RU" dirty="0" err="1"/>
              <a:t>однією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основ. </a:t>
            </a:r>
          </a:p>
          <a:p>
            <a:pPr marL="0" indent="0" algn="just">
              <a:buNone/>
            </a:pPr>
            <a:r>
              <a:rPr lang="ru-RU" dirty="0" err="1"/>
              <a:t>Європа</a:t>
            </a:r>
            <a:r>
              <a:rPr lang="ru-RU" dirty="0"/>
              <a:t> є </a:t>
            </a:r>
            <a:r>
              <a:rPr lang="ru-RU" dirty="0" err="1"/>
              <a:t>домівкою</a:t>
            </a:r>
            <a:r>
              <a:rPr lang="ru-RU" dirty="0"/>
              <a:t> для 500 </a:t>
            </a:r>
            <a:r>
              <a:rPr lang="ru-RU" dirty="0" err="1"/>
              <a:t>видів</a:t>
            </a:r>
            <a:r>
              <a:rPr lang="ru-RU" dirty="0"/>
              <a:t> диких </a:t>
            </a:r>
            <a:r>
              <a:rPr lang="ru-RU" dirty="0" err="1"/>
              <a:t>птахів</a:t>
            </a:r>
            <a:r>
              <a:rPr lang="ru-RU" dirty="0"/>
              <a:t>. </a:t>
            </a:r>
            <a:r>
              <a:rPr lang="ru-RU" dirty="0" err="1"/>
              <a:t>але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третини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перебували</a:t>
            </a:r>
            <a:r>
              <a:rPr lang="ru-RU" dirty="0"/>
              <a:t> не у </a:t>
            </a:r>
            <a:r>
              <a:rPr lang="ru-RU" dirty="0" err="1"/>
              <a:t>кращому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/>
              <a:t>Директива 79/409/ЄЕС мала на </a:t>
            </a:r>
            <a:r>
              <a:rPr lang="ru-RU" dirty="0" err="1"/>
              <a:t>меті</a:t>
            </a:r>
            <a:r>
              <a:rPr lang="ru-RU" dirty="0"/>
              <a:t> </a:t>
            </a:r>
            <a:r>
              <a:rPr lang="ru-RU" dirty="0" err="1"/>
              <a:t>захистити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500 </a:t>
            </a:r>
            <a:r>
              <a:rPr lang="ru-RU" dirty="0" err="1"/>
              <a:t>видів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/>
              <a:t>Очевидно,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мігруючі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диких </a:t>
            </a:r>
            <a:r>
              <a:rPr lang="ru-RU" dirty="0" err="1"/>
              <a:t>птахів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захищені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через </a:t>
            </a:r>
            <a:r>
              <a:rPr lang="ru-RU" dirty="0" err="1"/>
              <a:t>міжнародне</a:t>
            </a:r>
            <a:r>
              <a:rPr lang="ru-RU" dirty="0"/>
              <a:t> (</a:t>
            </a:r>
            <a:r>
              <a:rPr lang="ru-RU" dirty="0" err="1"/>
              <a:t>транскордонне</a:t>
            </a:r>
            <a:r>
              <a:rPr lang="ru-RU" dirty="0"/>
              <a:t>) </a:t>
            </a:r>
            <a:r>
              <a:rPr lang="ru-RU" dirty="0" err="1"/>
              <a:t>співробітництво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err="1"/>
              <a:t>Міська</a:t>
            </a:r>
            <a:r>
              <a:rPr lang="ru-RU" dirty="0"/>
              <a:t> та </a:t>
            </a:r>
            <a:r>
              <a:rPr lang="ru-RU" dirty="0" err="1"/>
              <a:t>транспортна</a:t>
            </a:r>
            <a:r>
              <a:rPr lang="ru-RU" dirty="0"/>
              <a:t> </a:t>
            </a:r>
            <a:r>
              <a:rPr lang="ru-RU" dirty="0" err="1"/>
              <a:t>інфраструктури</a:t>
            </a:r>
            <a:r>
              <a:rPr lang="ru-RU" dirty="0"/>
              <a:t> </a:t>
            </a:r>
            <a:r>
              <a:rPr lang="ru-RU" dirty="0" err="1"/>
              <a:t>фрагментують</a:t>
            </a:r>
            <a:r>
              <a:rPr lang="ru-RU" dirty="0"/>
              <a:t> та </a:t>
            </a:r>
            <a:r>
              <a:rPr lang="ru-RU" dirty="0" err="1"/>
              <a:t>скорочують</a:t>
            </a:r>
            <a:r>
              <a:rPr lang="ru-RU" dirty="0"/>
              <a:t> </a:t>
            </a:r>
            <a:r>
              <a:rPr lang="ru-RU" dirty="0" err="1"/>
              <a:t>природне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, </a:t>
            </a:r>
            <a:r>
              <a:rPr lang="ru-RU" dirty="0" err="1"/>
              <a:t>інтенсивне</a:t>
            </a:r>
            <a:r>
              <a:rPr lang="ru-RU" dirty="0"/>
              <a:t> </a:t>
            </a:r>
            <a:r>
              <a:rPr lang="ru-RU" dirty="0" err="1"/>
              <a:t>сільськогосподарське</a:t>
            </a:r>
            <a:r>
              <a:rPr lang="ru-RU" dirty="0"/>
              <a:t> </a:t>
            </a:r>
            <a:r>
              <a:rPr lang="ru-RU" dirty="0" err="1"/>
              <a:t>виробництво</a:t>
            </a:r>
            <a:r>
              <a:rPr lang="ru-RU" dirty="0"/>
              <a:t> </a:t>
            </a:r>
            <a:r>
              <a:rPr lang="ru-RU" dirty="0" err="1"/>
              <a:t>зменшує</a:t>
            </a:r>
            <a:r>
              <a:rPr lang="ru-RU" dirty="0"/>
              <a:t> доступ </a:t>
            </a:r>
            <a:r>
              <a:rPr lang="ru-RU" dirty="0" err="1"/>
              <a:t>птахів</a:t>
            </a:r>
            <a:r>
              <a:rPr lang="ru-RU" dirty="0"/>
              <a:t> до </a:t>
            </a:r>
            <a:r>
              <a:rPr lang="ru-RU" dirty="0" err="1"/>
              <a:t>їжі</a:t>
            </a:r>
            <a:r>
              <a:rPr lang="ru-RU" dirty="0"/>
              <a:t>, а </a:t>
            </a:r>
            <a:r>
              <a:rPr lang="ru-RU" dirty="0" err="1"/>
              <a:t>мисливство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регульоване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не </a:t>
            </a:r>
            <a:r>
              <a:rPr lang="ru-RU" dirty="0" err="1"/>
              <a:t>зменшувати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 </a:t>
            </a:r>
            <a:r>
              <a:rPr lang="ru-RU" dirty="0" err="1"/>
              <a:t>птахів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3626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351D5-3A42-65B5-A950-C2147E998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Прогрес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7C39044-36AA-10B5-5400-6EBD1D672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132856"/>
            <a:ext cx="7886700" cy="2919103"/>
          </a:xfrm>
        </p:spPr>
      </p:pic>
    </p:spTree>
    <p:extLst>
      <p:ext uri="{BB962C8B-B14F-4D97-AF65-F5344CB8AC3E}">
        <p14:creationId xmlns:p14="http://schemas.microsoft.com/office/powerpoint/2010/main" val="53473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095D4-5CEC-68D6-C976-835F8A6B9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260" y="2780928"/>
            <a:ext cx="5087479" cy="745646"/>
          </a:xfrm>
        </p:spPr>
        <p:txBody>
          <a:bodyPr>
            <a:noAutofit/>
          </a:bodyPr>
          <a:lstStyle/>
          <a:p>
            <a:r>
              <a:rPr lang="uk-UA" sz="4800" dirty="0"/>
              <a:t>Дякую за увагу</a:t>
            </a:r>
            <a:r>
              <a:rPr lang="en-US" sz="4800" dirty="0"/>
              <a:t>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6508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8263C-15BF-BA75-F211-BC917957A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536ECC-FBB2-F57C-30A3-3A50361E0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470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r>
              <a:rPr lang="ru-RU" dirty="0"/>
              <a:t> 2009/147/ЕС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6D5B50-837D-F494-C49E-DC3D5208A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32856"/>
            <a:ext cx="7886700" cy="41044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Стаття</a:t>
            </a:r>
            <a:r>
              <a:rPr lang="ru-RU" dirty="0"/>
              <a:t> 1</a:t>
            </a:r>
          </a:p>
          <a:p>
            <a:pPr marL="0" indent="0" algn="just">
              <a:buNone/>
            </a:pPr>
            <a:r>
              <a:rPr lang="ru-RU" dirty="0"/>
              <a:t>Директива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диких </a:t>
            </a:r>
            <a:r>
              <a:rPr lang="ru-RU" dirty="0" err="1"/>
              <a:t>птахів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зустрічаються</a:t>
            </a:r>
            <a:r>
              <a:rPr lang="ru-RU" dirty="0"/>
              <a:t> у </a:t>
            </a:r>
            <a:r>
              <a:rPr lang="ru-RU" dirty="0" err="1"/>
              <a:t>природі</a:t>
            </a:r>
            <a:r>
              <a:rPr lang="ru-RU" dirty="0"/>
              <a:t> на </a:t>
            </a:r>
            <a:r>
              <a:rPr lang="ru-RU" dirty="0" err="1"/>
              <a:t>Європейській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країн-членів</a:t>
            </a:r>
            <a:r>
              <a:rPr lang="ru-RU" dirty="0"/>
              <a:t> ЄС. Вона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захист</a:t>
            </a:r>
            <a:r>
              <a:rPr lang="ru-RU" dirty="0"/>
              <a:t>, менеджмент та контроль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та </a:t>
            </a:r>
            <a:r>
              <a:rPr lang="ru-RU" dirty="0" err="1"/>
              <a:t>закладає</a:t>
            </a:r>
            <a:r>
              <a:rPr lang="ru-RU" dirty="0"/>
              <a:t> правила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експлуатації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Стаття</a:t>
            </a:r>
            <a:r>
              <a:rPr lang="ru-RU" dirty="0"/>
              <a:t> 2</a:t>
            </a:r>
          </a:p>
          <a:p>
            <a:pPr marL="0" indent="0" algn="just">
              <a:buNone/>
            </a:pPr>
            <a:r>
              <a:rPr lang="ru-RU" dirty="0" err="1"/>
              <a:t>Країни</a:t>
            </a:r>
            <a:r>
              <a:rPr lang="ru-RU" dirty="0"/>
              <a:t>-члени ЄС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міри</a:t>
            </a:r>
            <a:r>
              <a:rPr lang="ru-RU" dirty="0"/>
              <a:t> для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, </a:t>
            </a:r>
            <a:r>
              <a:rPr lang="ru-RU" dirty="0" err="1"/>
              <a:t>названих</a:t>
            </a:r>
            <a:r>
              <a:rPr lang="ru-RU" dirty="0"/>
              <a:t> у </a:t>
            </a:r>
            <a:r>
              <a:rPr lang="ru-RU" dirty="0" err="1"/>
              <a:t>статті</a:t>
            </a:r>
            <a:r>
              <a:rPr lang="ru-RU" dirty="0"/>
              <a:t> 1 на </a:t>
            </a:r>
            <a:r>
              <a:rPr lang="ru-RU" dirty="0" err="1"/>
              <a:t>рівні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екологічним</a:t>
            </a:r>
            <a:r>
              <a:rPr lang="ru-RU" dirty="0"/>
              <a:t>, </a:t>
            </a:r>
            <a:r>
              <a:rPr lang="ru-RU" dirty="0" err="1"/>
              <a:t>науковим</a:t>
            </a:r>
            <a:r>
              <a:rPr lang="ru-RU" dirty="0"/>
              <a:t> та </a:t>
            </a:r>
            <a:r>
              <a:rPr lang="ru-RU" dirty="0" err="1"/>
              <a:t>культурним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, </a:t>
            </a:r>
            <a:r>
              <a:rPr lang="ru-RU" dirty="0" err="1"/>
              <a:t>беручі</a:t>
            </a:r>
            <a:r>
              <a:rPr lang="ru-RU" dirty="0"/>
              <a:t> до </a:t>
            </a:r>
            <a:r>
              <a:rPr lang="ru-RU" dirty="0" err="1"/>
              <a:t>уваги</a:t>
            </a:r>
            <a:r>
              <a:rPr lang="ru-RU" dirty="0"/>
              <a:t> </a:t>
            </a:r>
            <a:r>
              <a:rPr lang="ru-RU" dirty="0" err="1"/>
              <a:t>економічні</a:t>
            </a:r>
            <a:r>
              <a:rPr lang="ru-RU" dirty="0"/>
              <a:t> та </a:t>
            </a:r>
            <a:r>
              <a:rPr lang="ru-RU" dirty="0" err="1"/>
              <a:t>рекреаційні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294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A6E2A-B5EB-F3E4-9B98-A805ABCF8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56AFC-B6D1-43C7-77D2-CC58C916C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466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r>
              <a:rPr lang="ru-RU" dirty="0"/>
              <a:t> 2009/147/ЕС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6E1A7D-BF05-05EA-EC38-D8ECBE6A3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72" y="1268760"/>
            <a:ext cx="7980976" cy="504056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Стаття</a:t>
            </a:r>
            <a:r>
              <a:rPr lang="ru-RU" dirty="0"/>
              <a:t> 4 </a:t>
            </a:r>
          </a:p>
          <a:p>
            <a:pPr marL="0" indent="0" algn="just">
              <a:buNone/>
            </a:pPr>
            <a:r>
              <a:rPr lang="ru-RU" dirty="0" err="1"/>
              <a:t>Види</a:t>
            </a:r>
            <a:r>
              <a:rPr lang="ru-RU" dirty="0"/>
              <a:t>, </a:t>
            </a:r>
            <a:r>
              <a:rPr lang="ru-RU" dirty="0" err="1"/>
              <a:t>перераховані</a:t>
            </a:r>
            <a:r>
              <a:rPr lang="ru-RU" dirty="0"/>
              <a:t> у </a:t>
            </a:r>
            <a:r>
              <a:rPr lang="ru-RU" dirty="0" err="1"/>
              <a:t>Додатку</a:t>
            </a:r>
            <a:r>
              <a:rPr lang="ru-RU" dirty="0"/>
              <a:t> 1 </a:t>
            </a:r>
            <a:r>
              <a:rPr lang="ru-RU" dirty="0" err="1"/>
              <a:t>мають</a:t>
            </a:r>
            <a:r>
              <a:rPr lang="ru-RU" dirty="0"/>
              <a:t> бути </a:t>
            </a: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буде </a:t>
            </a:r>
            <a:r>
              <a:rPr lang="ru-RU" dirty="0" err="1"/>
              <a:t>гарантувати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виживання</a:t>
            </a:r>
            <a:r>
              <a:rPr lang="ru-RU" dirty="0"/>
              <a:t> та </a:t>
            </a:r>
            <a:r>
              <a:rPr lang="ru-RU" dirty="0" err="1"/>
              <a:t>розмноження</a:t>
            </a:r>
            <a:r>
              <a:rPr lang="ru-RU" dirty="0"/>
              <a:t> у зонах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розповсюдження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err="1"/>
              <a:t>Увага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приділена</a:t>
            </a:r>
            <a:r>
              <a:rPr lang="ru-RU" dirty="0"/>
              <a:t>: </a:t>
            </a:r>
          </a:p>
          <a:p>
            <a:pPr marL="0" indent="0" algn="just">
              <a:buNone/>
            </a:pPr>
            <a:r>
              <a:rPr lang="ru-RU" dirty="0"/>
              <a:t>а) видам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загрозою</a:t>
            </a:r>
            <a:r>
              <a:rPr lang="ru-RU" dirty="0"/>
              <a:t> </a:t>
            </a:r>
            <a:r>
              <a:rPr lang="ru-RU" dirty="0" err="1"/>
              <a:t>вимирання</a:t>
            </a:r>
            <a:r>
              <a:rPr lang="ru-RU" dirty="0"/>
              <a:t>; </a:t>
            </a:r>
          </a:p>
          <a:p>
            <a:pPr marL="0" indent="0" algn="just">
              <a:buNone/>
            </a:pPr>
            <a:r>
              <a:rPr lang="en-US" dirty="0"/>
              <a:t>b) </a:t>
            </a:r>
            <a:r>
              <a:rPr lang="ru-RU" dirty="0"/>
              <a:t>видам, </a:t>
            </a:r>
            <a:r>
              <a:rPr lang="ru-RU" dirty="0" err="1"/>
              <a:t>чутливим</a:t>
            </a:r>
            <a:r>
              <a:rPr lang="ru-RU" dirty="0"/>
              <a:t> до </a:t>
            </a:r>
            <a:r>
              <a:rPr lang="ru-RU" dirty="0" err="1"/>
              <a:t>специфічних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у </a:t>
            </a:r>
            <a:r>
              <a:rPr lang="ru-RU" dirty="0" err="1"/>
              <a:t>середовищі</a:t>
            </a:r>
            <a:r>
              <a:rPr lang="ru-RU" dirty="0"/>
              <a:t>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; </a:t>
            </a:r>
          </a:p>
          <a:p>
            <a:pPr marL="0" indent="0" algn="just">
              <a:buNone/>
            </a:pPr>
            <a:r>
              <a:rPr lang="ru-RU" dirty="0"/>
              <a:t>с) </a:t>
            </a:r>
            <a:r>
              <a:rPr lang="ru-RU" dirty="0" err="1"/>
              <a:t>рідким</a:t>
            </a:r>
            <a:r>
              <a:rPr lang="ru-RU" dirty="0"/>
              <a:t> видам (з малою </a:t>
            </a:r>
            <a:r>
              <a:rPr lang="ru-RU" dirty="0" err="1"/>
              <a:t>чисельністю</a:t>
            </a:r>
            <a:r>
              <a:rPr lang="ru-RU" dirty="0"/>
              <a:t> </a:t>
            </a:r>
            <a:r>
              <a:rPr lang="ru-RU" dirty="0" err="1"/>
              <a:t>популяцій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обмеженим</a:t>
            </a:r>
            <a:r>
              <a:rPr lang="ru-RU" dirty="0"/>
              <a:t> </a:t>
            </a:r>
            <a:r>
              <a:rPr lang="ru-RU" dirty="0" err="1"/>
              <a:t>розповсюдженням</a:t>
            </a:r>
            <a:r>
              <a:rPr lang="ru-RU" dirty="0"/>
              <a:t>); </a:t>
            </a:r>
          </a:p>
          <a:p>
            <a:pPr marL="0" indent="0" algn="just">
              <a:buNone/>
            </a:pPr>
            <a:r>
              <a:rPr lang="ru-RU" dirty="0"/>
              <a:t>38 </a:t>
            </a:r>
            <a:r>
              <a:rPr lang="ru-RU" dirty="0" err="1"/>
              <a:t>Країни</a:t>
            </a:r>
            <a:r>
              <a:rPr lang="ru-RU" dirty="0"/>
              <a:t>-члени ЄС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класифікувати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придатні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за </a:t>
            </a:r>
            <a:r>
              <a:rPr lang="ru-RU" dirty="0" err="1"/>
              <a:t>чисельністю</a:t>
            </a:r>
            <a:r>
              <a:rPr lang="ru-RU" dirty="0"/>
              <a:t> та </a:t>
            </a:r>
            <a:r>
              <a:rPr lang="ru-RU" dirty="0" err="1"/>
              <a:t>розміром</a:t>
            </a:r>
            <a:r>
              <a:rPr lang="ru-RU" dirty="0"/>
              <a:t> як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захисні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 (</a:t>
            </a:r>
            <a:r>
              <a:rPr lang="en-US" dirty="0"/>
              <a:t>special protection areas / SPAs) </a:t>
            </a:r>
            <a:r>
              <a:rPr lang="ru-RU" dirty="0"/>
              <a:t>для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715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1CC14-5C7A-E6F9-3345-E74F31E9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A0E09-9E65-A8DE-1946-8E80CD673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74" y="76470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r>
              <a:rPr lang="ru-RU" dirty="0"/>
              <a:t> 2009/147/ЕС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E6B29A-50C6-9360-C1B8-AC4FE112C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72" y="2060848"/>
            <a:ext cx="7980976" cy="4248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Стаття</a:t>
            </a:r>
            <a:r>
              <a:rPr lang="ru-RU" dirty="0"/>
              <a:t> 7 </a:t>
            </a:r>
          </a:p>
          <a:p>
            <a:pPr marL="0" indent="0" algn="just">
              <a:buNone/>
            </a:pPr>
            <a:r>
              <a:rPr lang="ru-RU" dirty="0" err="1"/>
              <a:t>Види</a:t>
            </a:r>
            <a:r>
              <a:rPr lang="ru-RU" dirty="0"/>
              <a:t>, </a:t>
            </a:r>
            <a:r>
              <a:rPr lang="ru-RU" dirty="0" err="1"/>
              <a:t>перераховані</a:t>
            </a:r>
            <a:r>
              <a:rPr lang="ru-RU" dirty="0"/>
              <a:t> у </a:t>
            </a:r>
            <a:r>
              <a:rPr lang="ru-RU" dirty="0" err="1"/>
              <a:t>Додатку</a:t>
            </a:r>
            <a:r>
              <a:rPr lang="ru-RU" dirty="0"/>
              <a:t> 2,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мисливською</a:t>
            </a:r>
            <a:r>
              <a:rPr lang="ru-RU" dirty="0"/>
              <a:t> </a:t>
            </a:r>
            <a:r>
              <a:rPr lang="ru-RU" dirty="0" err="1"/>
              <a:t>здобиччю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законодавств</a:t>
            </a:r>
            <a:r>
              <a:rPr lang="ru-RU" dirty="0"/>
              <a:t>. </a:t>
            </a:r>
            <a:r>
              <a:rPr lang="ru-RU" dirty="0" err="1"/>
              <a:t>Країни</a:t>
            </a:r>
            <a:r>
              <a:rPr lang="ru-RU" dirty="0"/>
              <a:t>-члени ЄС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гарантувати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полювання</a:t>
            </a:r>
            <a:r>
              <a:rPr lang="ru-RU" dirty="0"/>
              <a:t> на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не </a:t>
            </a:r>
            <a:r>
              <a:rPr lang="ru-RU" dirty="0" err="1"/>
              <a:t>зашкодить</a:t>
            </a:r>
            <a:r>
              <a:rPr lang="ru-RU" dirty="0"/>
              <a:t> </a:t>
            </a:r>
            <a:r>
              <a:rPr lang="ru-RU" dirty="0" err="1"/>
              <a:t>зусиллям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у </a:t>
            </a:r>
            <a:r>
              <a:rPr lang="ru-RU" dirty="0" err="1"/>
              <a:t>місцях</a:t>
            </a:r>
            <a:r>
              <a:rPr lang="ru-RU" dirty="0"/>
              <a:t> </a:t>
            </a:r>
            <a:r>
              <a:rPr lang="ru-RU" dirty="0" err="1"/>
              <a:t>розповсюдження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err="1"/>
              <a:t>Стаття</a:t>
            </a:r>
            <a:r>
              <a:rPr lang="ru-RU" dirty="0"/>
              <a:t> 12 </a:t>
            </a:r>
          </a:p>
          <a:p>
            <a:pPr marL="0" indent="0" algn="just">
              <a:buNone/>
            </a:pPr>
            <a:r>
              <a:rPr lang="ru-RU" dirty="0" err="1"/>
              <a:t>Країни</a:t>
            </a:r>
            <a:r>
              <a:rPr lang="ru-RU" dirty="0"/>
              <a:t>-члени ЄС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направляти</a:t>
            </a:r>
            <a:r>
              <a:rPr lang="ru-RU" dirty="0"/>
              <a:t> до (</a:t>
            </a:r>
            <a:r>
              <a:rPr lang="ru-RU" dirty="0" err="1"/>
              <a:t>Європейської</a:t>
            </a:r>
            <a:r>
              <a:rPr lang="ru-RU" dirty="0"/>
              <a:t>) </a:t>
            </a:r>
            <a:r>
              <a:rPr lang="ru-RU" dirty="0" err="1"/>
              <a:t>Комісії</a:t>
            </a:r>
            <a:r>
              <a:rPr lang="ru-RU" dirty="0"/>
              <a:t> </a:t>
            </a:r>
            <a:r>
              <a:rPr lang="ru-RU" dirty="0" err="1"/>
              <a:t>кожні</a:t>
            </a:r>
            <a:r>
              <a:rPr lang="ru-RU" dirty="0"/>
              <a:t> три роки </a:t>
            </a:r>
            <a:r>
              <a:rPr lang="ru-RU" dirty="0" err="1"/>
              <a:t>доповідь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, </a:t>
            </a:r>
            <a:r>
              <a:rPr lang="ru-RU" dirty="0" err="1"/>
              <a:t>запроваджених</a:t>
            </a:r>
            <a:r>
              <a:rPr lang="ru-RU" dirty="0"/>
              <a:t> за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29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A3C54-36C4-DC3E-529F-BA45FD401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1F120-E50A-2B6E-A68F-52AEEA9EC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12" y="379650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Директиви</a:t>
            </a:r>
            <a:r>
              <a:rPr lang="ru-RU" dirty="0"/>
              <a:t> про </a:t>
            </a:r>
            <a:r>
              <a:rPr lang="ru-RU" dirty="0" err="1"/>
              <a:t>птахів</a:t>
            </a:r>
            <a:r>
              <a:rPr lang="ru-RU" dirty="0"/>
              <a:t> 2009/147/ЕС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3F1C71-77A7-87EB-4EA6-5E49AFDF9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47" y="1304764"/>
            <a:ext cx="7980976" cy="486054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Стаття</a:t>
            </a:r>
            <a:r>
              <a:rPr lang="ru-RU" dirty="0"/>
              <a:t> 7 </a:t>
            </a:r>
          </a:p>
          <a:p>
            <a:pPr marL="0" indent="0" algn="just">
              <a:buNone/>
            </a:pPr>
            <a:r>
              <a:rPr lang="ru-RU" dirty="0" err="1"/>
              <a:t>Види</a:t>
            </a:r>
            <a:r>
              <a:rPr lang="ru-RU" dirty="0"/>
              <a:t>, </a:t>
            </a:r>
            <a:r>
              <a:rPr lang="ru-RU" dirty="0" err="1"/>
              <a:t>перераховані</a:t>
            </a:r>
            <a:r>
              <a:rPr lang="ru-RU" dirty="0"/>
              <a:t> у </a:t>
            </a:r>
            <a:r>
              <a:rPr lang="ru-RU" dirty="0" err="1"/>
              <a:t>Додатку</a:t>
            </a:r>
            <a:r>
              <a:rPr lang="ru-RU" dirty="0"/>
              <a:t> 2,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мисливською</a:t>
            </a:r>
            <a:r>
              <a:rPr lang="ru-RU" dirty="0"/>
              <a:t> </a:t>
            </a:r>
            <a:r>
              <a:rPr lang="ru-RU" dirty="0" err="1"/>
              <a:t>здобиччю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законодавств</a:t>
            </a:r>
            <a:r>
              <a:rPr lang="ru-RU" dirty="0"/>
              <a:t>. </a:t>
            </a:r>
            <a:r>
              <a:rPr lang="ru-RU" dirty="0" err="1"/>
              <a:t>Країни</a:t>
            </a:r>
            <a:r>
              <a:rPr lang="ru-RU" dirty="0"/>
              <a:t>-члени ЄС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гарантувати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полювання</a:t>
            </a:r>
            <a:r>
              <a:rPr lang="ru-RU" dirty="0"/>
              <a:t> на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не </a:t>
            </a:r>
            <a:r>
              <a:rPr lang="ru-RU" dirty="0" err="1"/>
              <a:t>зашкодить</a:t>
            </a:r>
            <a:r>
              <a:rPr lang="ru-RU" dirty="0"/>
              <a:t> </a:t>
            </a:r>
            <a:r>
              <a:rPr lang="ru-RU" dirty="0" err="1"/>
              <a:t>зусиллям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у </a:t>
            </a:r>
            <a:r>
              <a:rPr lang="ru-RU" dirty="0" err="1"/>
              <a:t>місцях</a:t>
            </a:r>
            <a:r>
              <a:rPr lang="ru-RU" dirty="0"/>
              <a:t> </a:t>
            </a:r>
            <a:r>
              <a:rPr lang="ru-RU" dirty="0" err="1"/>
              <a:t>розповсюдження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err="1"/>
              <a:t>Стаття</a:t>
            </a:r>
            <a:r>
              <a:rPr lang="ru-RU" dirty="0"/>
              <a:t> 12 </a:t>
            </a:r>
          </a:p>
          <a:p>
            <a:pPr marL="0" indent="0" algn="just">
              <a:buNone/>
            </a:pPr>
            <a:r>
              <a:rPr lang="ru-RU" dirty="0" err="1"/>
              <a:t>Країни</a:t>
            </a:r>
            <a:r>
              <a:rPr lang="ru-RU" dirty="0"/>
              <a:t>-члени ЄС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направляти</a:t>
            </a:r>
            <a:r>
              <a:rPr lang="ru-RU" dirty="0"/>
              <a:t> до (</a:t>
            </a:r>
            <a:r>
              <a:rPr lang="ru-RU" dirty="0" err="1"/>
              <a:t>Європейської</a:t>
            </a:r>
            <a:r>
              <a:rPr lang="ru-RU" dirty="0"/>
              <a:t>) </a:t>
            </a:r>
            <a:r>
              <a:rPr lang="ru-RU" dirty="0" err="1"/>
              <a:t>Комісії</a:t>
            </a:r>
            <a:r>
              <a:rPr lang="ru-RU" dirty="0"/>
              <a:t> </a:t>
            </a:r>
            <a:r>
              <a:rPr lang="ru-RU" dirty="0" err="1"/>
              <a:t>кожні</a:t>
            </a:r>
            <a:r>
              <a:rPr lang="ru-RU" dirty="0"/>
              <a:t> три роки </a:t>
            </a:r>
            <a:r>
              <a:rPr lang="ru-RU" dirty="0" err="1"/>
              <a:t>доповідь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, </a:t>
            </a:r>
            <a:r>
              <a:rPr lang="ru-RU" dirty="0" err="1"/>
              <a:t>запроваджених</a:t>
            </a:r>
            <a:r>
              <a:rPr lang="ru-RU" dirty="0"/>
              <a:t> за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Стаття</a:t>
            </a:r>
            <a:r>
              <a:rPr lang="ru-RU" dirty="0"/>
              <a:t> 18 </a:t>
            </a:r>
          </a:p>
          <a:p>
            <a:pPr marL="0" indent="0" algn="just">
              <a:buNone/>
            </a:pPr>
            <a:r>
              <a:rPr lang="ru-RU" dirty="0" err="1"/>
              <a:t>Країни</a:t>
            </a:r>
            <a:r>
              <a:rPr lang="ru-RU" dirty="0"/>
              <a:t>-члени ЄС </a:t>
            </a:r>
            <a:r>
              <a:rPr lang="ru-RU" dirty="0" err="1"/>
              <a:t>мають</a:t>
            </a:r>
            <a:r>
              <a:rPr lang="ru-RU" dirty="0"/>
              <a:t> ввести в </a:t>
            </a:r>
            <a:r>
              <a:rPr lang="ru-RU" dirty="0" err="1"/>
              <a:t>дію</a:t>
            </a:r>
            <a:r>
              <a:rPr lang="ru-RU" dirty="0"/>
              <a:t> (</a:t>
            </a:r>
            <a:r>
              <a:rPr lang="ru-RU" dirty="0" err="1"/>
              <a:t>національні</a:t>
            </a:r>
            <a:r>
              <a:rPr lang="ru-RU" dirty="0"/>
              <a:t>) </a:t>
            </a:r>
            <a:r>
              <a:rPr lang="ru-RU" dirty="0" err="1"/>
              <a:t>закони</a:t>
            </a:r>
            <a:r>
              <a:rPr lang="ru-RU" dirty="0"/>
              <a:t>, </a:t>
            </a:r>
            <a:r>
              <a:rPr lang="ru-RU" dirty="0" err="1"/>
              <a:t>регламенти</a:t>
            </a:r>
            <a:r>
              <a:rPr lang="ru-RU" dirty="0"/>
              <a:t> та </a:t>
            </a:r>
            <a:r>
              <a:rPr lang="ru-RU" dirty="0" err="1"/>
              <a:t>адміністративне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з </a:t>
            </a:r>
            <a:r>
              <a:rPr lang="ru-RU" dirty="0" err="1"/>
              <a:t>вимогами</a:t>
            </a:r>
            <a:r>
              <a:rPr lang="ru-RU" dirty="0"/>
              <a:t> </a:t>
            </a:r>
            <a:r>
              <a:rPr lang="ru-RU" dirty="0" err="1"/>
              <a:t>даної</a:t>
            </a:r>
            <a:r>
              <a:rPr lang="ru-RU" dirty="0"/>
              <a:t> </a:t>
            </a:r>
            <a:r>
              <a:rPr lang="ru-RU" dirty="0" err="1"/>
              <a:t>директиви</a:t>
            </a:r>
            <a:r>
              <a:rPr lang="ru-RU" dirty="0"/>
              <a:t>, </a:t>
            </a:r>
            <a:r>
              <a:rPr lang="ru-RU" dirty="0" err="1"/>
              <a:t>упродовж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. Вони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інформувати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Комісію</a:t>
            </a:r>
            <a:r>
              <a:rPr lang="ru-RU" dirty="0"/>
              <a:t>. </a:t>
            </a:r>
            <a:r>
              <a:rPr lang="ru-RU" dirty="0" err="1"/>
              <a:t>Країни</a:t>
            </a:r>
            <a:r>
              <a:rPr lang="ru-RU" dirty="0"/>
              <a:t>-члени ЄС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спілкуватися</a:t>
            </a:r>
            <a:r>
              <a:rPr lang="ru-RU" dirty="0"/>
              <a:t> з </a:t>
            </a:r>
            <a:r>
              <a:rPr lang="ru-RU" dirty="0" err="1"/>
              <a:t>Комісією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текстів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адаптовані</a:t>
            </a:r>
            <a:r>
              <a:rPr lang="ru-RU" dirty="0"/>
              <a:t> до </a:t>
            </a:r>
            <a:r>
              <a:rPr lang="ru-RU" dirty="0" err="1"/>
              <a:t>даної</a:t>
            </a:r>
            <a:r>
              <a:rPr lang="ru-RU" dirty="0"/>
              <a:t> </a:t>
            </a:r>
            <a:r>
              <a:rPr lang="ru-RU" dirty="0" err="1"/>
              <a:t>директиви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569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25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Тема25</Template>
  <TotalTime>3642</TotalTime>
  <Words>2439</Words>
  <Application>Microsoft Office PowerPoint</Application>
  <PresentationFormat>Экран (4:3)</PresentationFormat>
  <Paragraphs>157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4" baseType="lpstr">
      <vt:lpstr>Arial</vt:lpstr>
      <vt:lpstr>Century Schoolbook</vt:lpstr>
      <vt:lpstr>Тема25</vt:lpstr>
      <vt:lpstr>ЗАХИСТ ДИКОЇ ПРИРОДИ У ЄВРОПЕЙСЬКОМУ СОЮЗІ</vt:lpstr>
      <vt:lpstr>Директи́ва (англ. Directive) </vt:lpstr>
      <vt:lpstr>Виконання угоди про асоціацію </vt:lpstr>
      <vt:lpstr>Директиви щодо збереження диких птахів</vt:lpstr>
      <vt:lpstr>Директива про птахів 79/409/EЕС</vt:lpstr>
      <vt:lpstr>Основні положення  Директиви про птахів 2009/147/ЕС</vt:lpstr>
      <vt:lpstr>Основні положення  Директиви про птахів 2009/147/ЕС</vt:lpstr>
      <vt:lpstr>Основні положення  Директиви про птахів 2009/147/ЕС</vt:lpstr>
      <vt:lpstr>Основні положення  Директиви про птахів 2009/147/ЕС</vt:lpstr>
      <vt:lpstr>Основні положення  Директиви про птахів 2009/147/ЕС</vt:lpstr>
      <vt:lpstr>Основні положення  Директиви про птахів 2009/147/ЕС</vt:lpstr>
      <vt:lpstr>Основні положення  Директиви про птахів 2009/147/ЕС</vt:lpstr>
      <vt:lpstr>Директива про середовища існування</vt:lpstr>
      <vt:lpstr>Директива про середовища існування 92/43/ЕЕС</vt:lpstr>
      <vt:lpstr>Основні положення  Директива про середовища існування 92/43/ЕЕС</vt:lpstr>
      <vt:lpstr>Основні положення  Директива про середовища існування 92/43/ЕЕС</vt:lpstr>
      <vt:lpstr>Основні положення  Директива про середовища існування 92/43/ЕЕС</vt:lpstr>
      <vt:lpstr>Основні положення  Директива про середовища існування 92/43/ЕЕС</vt:lpstr>
      <vt:lpstr>Основні положення  Директива про середовища існування 92/43/ЕЕС</vt:lpstr>
      <vt:lpstr>Європейська екологічна мережа Природа 2000</vt:lpstr>
      <vt:lpstr>Європейська екологічна мережа Природа 2000</vt:lpstr>
      <vt:lpstr>Території Австрії, відведені під Європейську екологічну мережу Природа 2000: виділено зеленим</vt:lpstr>
      <vt:lpstr>Території Іспанії, відведені під Європейську екологічну мережу Природа 2000</vt:lpstr>
      <vt:lpstr>Смарагдова мережа України</vt:lpstr>
      <vt:lpstr>Природа 2000 і Смарагдова мережа України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Роль екологічних громадських організацій  у ЄС</vt:lpstr>
      <vt:lpstr>Європейське Екологічне Бюро  (EEB, 2005).</vt:lpstr>
      <vt:lpstr>Директиви про птахів</vt:lpstr>
      <vt:lpstr>Директива про середовища існування</vt:lpstr>
      <vt:lpstr>Директива про середовища існування</vt:lpstr>
      <vt:lpstr>Директива про середовища існування</vt:lpstr>
      <vt:lpstr>Мережа Природа 2000 включає три категорії об’єктів:</vt:lpstr>
      <vt:lpstr>Інвестиції</vt:lpstr>
      <vt:lpstr>Інвестиції</vt:lpstr>
      <vt:lpstr>Громадські організації</vt:lpstr>
      <vt:lpstr>Імплементація законодавства ЄС щодо охорони дикої природи у законодавче поле України </vt:lpstr>
      <vt:lpstr>Імплементація законодавства ЄС</vt:lpstr>
      <vt:lpstr>Зобовязання щодо Директиви про птахів 2009/147/ЕС</vt:lpstr>
      <vt:lpstr>Зобовязання щодо Директиви про середовища існування 92/43/ЕЕС</vt:lpstr>
      <vt:lpstr>Зобовязання щодо Директиви про середовища існування 92/43/ЕЕС</vt:lpstr>
      <vt:lpstr>Прогрес України</vt:lpstr>
      <vt:lpstr>Прогрес України</vt:lpstr>
      <vt:lpstr>Дякую за увагу!</vt:lpstr>
    </vt:vector>
  </TitlesOfParts>
  <Company>Хата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Євроінтеграція</dc:title>
  <dc:creator>Яна</dc:creator>
  <cp:lastModifiedBy>Iryna Davydova</cp:lastModifiedBy>
  <cp:revision>28</cp:revision>
  <dcterms:created xsi:type="dcterms:W3CDTF">2013-12-16T18:02:35Z</dcterms:created>
  <dcterms:modified xsi:type="dcterms:W3CDTF">2025-03-10T19:29:37Z</dcterms:modified>
</cp:coreProperties>
</file>