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6" r:id="rId3"/>
    <p:sldId id="27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74" r:id="rId23"/>
    <p:sldId id="300" r:id="rId24"/>
    <p:sldId id="301" r:id="rId25"/>
    <p:sldId id="302" r:id="rId26"/>
    <p:sldId id="303" r:id="rId27"/>
    <p:sldId id="304" r:id="rId28"/>
    <p:sldId id="305" r:id="rId29"/>
    <p:sldId id="308" r:id="rId30"/>
    <p:sldId id="309" r:id="rId31"/>
    <p:sldId id="306" r:id="rId32"/>
    <p:sldId id="307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2" r:id="rId45"/>
    <p:sldId id="321" r:id="rId46"/>
    <p:sldId id="323" r:id="rId47"/>
    <p:sldId id="324" r:id="rId48"/>
    <p:sldId id="325" r:id="rId49"/>
    <p:sldId id="278" r:id="rId50"/>
    <p:sldId id="279" r:id="rId51"/>
    <p:sldId id="28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28651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2009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446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43601" y="3581400"/>
            <a:ext cx="257174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invGray">
          <a:xfrm>
            <a:off x="0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264454" y="6549716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8E8D500D-E010-4CA2-A5A7-4793A1DA314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85750" y="6549716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515350" y="6549716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4437112"/>
            <a:ext cx="7886699" cy="792088"/>
          </a:xfrm>
        </p:spPr>
        <p:txBody>
          <a:bodyPr>
            <a:noAutofit/>
          </a:bodyPr>
          <a:lstStyle/>
          <a:p>
            <a:r>
              <a:rPr lang="ru-RU" sz="3200" dirty="0"/>
              <a:t>ЗАХИСТ ДИКОЇ ПРИРОДИ У ЄВРОПЕЙСЬКОМУ СОЮЗІ</a:t>
            </a:r>
          </a:p>
        </p:txBody>
      </p:sp>
    </p:spTree>
    <p:extLst>
      <p:ext uri="{BB962C8B-B14F-4D97-AF65-F5344CB8AC3E}">
        <p14:creationId xmlns:p14="http://schemas.microsoft.com/office/powerpoint/2010/main" val="10491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474E1-BE2C-CFD1-4A31-123C7F107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7EBF0-5689-2CFB-A0DF-6083AFB2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2" y="379650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0BD0E-D126-FA5A-E4F3-C70FBE71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Додаток</a:t>
            </a:r>
            <a:r>
              <a:rPr lang="ru-RU" dirty="0"/>
              <a:t> 1 </a:t>
            </a:r>
          </a:p>
          <a:p>
            <a:pPr marL="0" indent="0" algn="just">
              <a:buNone/>
            </a:pPr>
            <a:r>
              <a:rPr lang="ru-RU" dirty="0" err="1"/>
              <a:t>Визначає</a:t>
            </a:r>
            <a:r>
              <a:rPr lang="ru-RU" dirty="0"/>
              <a:t> 194 </a:t>
            </a:r>
            <a:r>
              <a:rPr lang="ru-RU" dirty="0" err="1"/>
              <a:t>види</a:t>
            </a:r>
            <a:r>
              <a:rPr lang="ru-RU" dirty="0"/>
              <a:t> та </a:t>
            </a:r>
            <a:r>
              <a:rPr lang="ru-RU" dirty="0" err="1"/>
              <a:t>підвиди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особливою </a:t>
            </a:r>
            <a:r>
              <a:rPr lang="ru-RU" dirty="0" err="1"/>
              <a:t>загрозою</a:t>
            </a:r>
            <a:r>
              <a:rPr lang="ru-RU" dirty="0"/>
              <a:t>. </a:t>
            </a:r>
            <a:r>
              <a:rPr lang="ru-RU" dirty="0" err="1"/>
              <a:t>Держави</a:t>
            </a:r>
            <a:r>
              <a:rPr lang="ru-RU" dirty="0"/>
              <a:t>-члени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(</a:t>
            </a:r>
            <a:r>
              <a:rPr lang="en-US" dirty="0"/>
              <a:t>SPAs) </a:t>
            </a:r>
            <a:r>
              <a:rPr lang="ru-RU" dirty="0"/>
              <a:t>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та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мігруючих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0C9A2-D100-FA1A-4635-05C14E04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2924944"/>
            <a:ext cx="7886699" cy="2826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0BB2E-F735-EFC4-05F2-E4B9904D8297}"/>
              </a:ext>
            </a:extLst>
          </p:cNvPr>
          <p:cNvSpPr txBox="1"/>
          <p:nvPr/>
        </p:nvSpPr>
        <p:spPr>
          <a:xfrm>
            <a:off x="683567" y="5806134"/>
            <a:ext cx="826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 1 </a:t>
            </a:r>
            <a:r>
              <a:rPr lang="ru-RU" dirty="0" err="1"/>
              <a:t>Директиви</a:t>
            </a:r>
            <a:r>
              <a:rPr lang="ru-RU" dirty="0"/>
              <a:t> 2009/147/ЕС: </a:t>
            </a:r>
          </a:p>
          <a:p>
            <a:r>
              <a:rPr lang="ru-RU" dirty="0"/>
              <a:t> а - </a:t>
            </a:r>
            <a:r>
              <a:rPr lang="ru-RU" dirty="0" err="1"/>
              <a:t>Пірникоза</a:t>
            </a:r>
            <a:r>
              <a:rPr lang="ru-RU" dirty="0"/>
              <a:t> </a:t>
            </a:r>
            <a:r>
              <a:rPr lang="ru-RU" dirty="0" err="1"/>
              <a:t>червоношия</a:t>
            </a:r>
            <a:r>
              <a:rPr lang="ru-RU" dirty="0"/>
              <a:t>, б - Гагара </a:t>
            </a:r>
            <a:r>
              <a:rPr lang="ru-RU" dirty="0" err="1"/>
              <a:t>червоношия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0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4E84-8391-B6CE-35B9-05F61C1B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8CC29-9148-DDF1-1C02-54531A0A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2" y="379650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9C171-573D-C9E6-2E89-6DDE17A6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172402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Додаток</a:t>
            </a:r>
            <a:r>
              <a:rPr lang="ru-RU" dirty="0"/>
              <a:t> 2 </a:t>
            </a:r>
          </a:p>
          <a:p>
            <a:pPr marL="0" indent="0" algn="just">
              <a:buNone/>
            </a:pP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82-х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полювати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, і </a:t>
            </a:r>
            <a:r>
              <a:rPr lang="ru-RU" dirty="0" err="1"/>
              <a:t>полювання</a:t>
            </a:r>
            <a:r>
              <a:rPr lang="ru-RU" dirty="0"/>
              <a:t> заборонено, коли птахи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вразливими</a:t>
            </a:r>
            <a:r>
              <a:rPr lang="ru-RU" dirty="0"/>
              <a:t>: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зворотної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до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гніздування</a:t>
            </a:r>
            <a:r>
              <a:rPr lang="ru-RU" dirty="0"/>
              <a:t>, </a:t>
            </a:r>
            <a:r>
              <a:rPr lang="ru-RU" dirty="0" err="1"/>
              <a:t>розмноження</a:t>
            </a:r>
            <a:r>
              <a:rPr lang="ru-RU" dirty="0"/>
              <a:t> та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пташенят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E093-9C3B-39E3-79E7-AEE99605834E}"/>
              </a:ext>
            </a:extLst>
          </p:cNvPr>
          <p:cNvSpPr txBox="1"/>
          <p:nvPr/>
        </p:nvSpPr>
        <p:spPr>
          <a:xfrm>
            <a:off x="683567" y="5806134"/>
            <a:ext cx="826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 2 </a:t>
            </a:r>
            <a:r>
              <a:rPr lang="ru-RU" dirty="0" err="1"/>
              <a:t>Директиви</a:t>
            </a:r>
            <a:r>
              <a:rPr lang="ru-RU" dirty="0"/>
              <a:t> 2009/147/ЕС: </a:t>
            </a:r>
          </a:p>
          <a:p>
            <a:r>
              <a:rPr lang="ru-RU" dirty="0"/>
              <a:t>а – </a:t>
            </a:r>
            <a:r>
              <a:rPr lang="ru-RU" dirty="0" err="1"/>
              <a:t>Нерозень</a:t>
            </a:r>
            <a:r>
              <a:rPr lang="ru-RU" dirty="0"/>
              <a:t>, б - Гуменник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EFF67B-CC2D-A560-A19F-24029B87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60154"/>
            <a:ext cx="7640628" cy="27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3C54E-2CA0-A46E-155D-24CBBAECA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E52B8-A683-C30F-904D-C743F9D2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2" y="379650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03DEF-71B5-9847-B78E-2DACB914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172402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Додаток</a:t>
            </a:r>
            <a:r>
              <a:rPr lang="ru-RU" dirty="0"/>
              <a:t> 3 </a:t>
            </a:r>
          </a:p>
          <a:p>
            <a:pPr marL="0" indent="0" algn="just">
              <a:buNone/>
            </a:pP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яка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птахам,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навмисне</a:t>
            </a:r>
            <a:r>
              <a:rPr lang="ru-RU" dirty="0"/>
              <a:t> </a:t>
            </a:r>
            <a:r>
              <a:rPr lang="ru-RU" dirty="0" err="1"/>
              <a:t>вбивство</a:t>
            </a:r>
            <a:r>
              <a:rPr lang="ru-RU" dirty="0"/>
              <a:t>, </a:t>
            </a:r>
            <a:r>
              <a:rPr lang="ru-RU" dirty="0" err="1"/>
              <a:t>відлов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гнізд</a:t>
            </a:r>
            <a:r>
              <a:rPr lang="ru-RU" dirty="0"/>
              <a:t>, заборонена.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обмеженнями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-члени ЄС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для 26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перелічених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6F1BD-9B73-B15A-3E9F-AA80A64B2937}"/>
              </a:ext>
            </a:extLst>
          </p:cNvPr>
          <p:cNvSpPr txBox="1"/>
          <p:nvPr/>
        </p:nvSpPr>
        <p:spPr>
          <a:xfrm>
            <a:off x="683567" y="5806134"/>
            <a:ext cx="826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 3 </a:t>
            </a:r>
            <a:r>
              <a:rPr lang="ru-RU" dirty="0" err="1"/>
              <a:t>Директиви</a:t>
            </a:r>
            <a:r>
              <a:rPr lang="ru-RU" dirty="0"/>
              <a:t> 2009/147/ЕС: а – </a:t>
            </a:r>
            <a:r>
              <a:rPr lang="ru-RU" dirty="0" err="1"/>
              <a:t>Куріпка</a:t>
            </a:r>
            <a:r>
              <a:rPr lang="ru-RU" dirty="0"/>
              <a:t> </a:t>
            </a:r>
            <a:r>
              <a:rPr lang="ru-RU" dirty="0" err="1"/>
              <a:t>біла</a:t>
            </a:r>
            <a:r>
              <a:rPr lang="ru-RU" dirty="0"/>
              <a:t>, б - </a:t>
            </a:r>
            <a:r>
              <a:rPr lang="ru-RU" dirty="0" err="1"/>
              <a:t>Крижень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99CD7F-A60C-59A8-F23A-75A32DE3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134450"/>
            <a:ext cx="6480720" cy="26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3427-0709-1DFC-816C-B20AB314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0808C-8C39-695F-38CD-DB8B320F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429001"/>
            <a:ext cx="7901504" cy="1838519"/>
          </a:xfrm>
        </p:spPr>
        <p:txBody>
          <a:bodyPr>
            <a:normAutofit/>
          </a:bodyPr>
          <a:lstStyle/>
          <a:p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2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BF47-93F6-F89A-9FB5-B8F76FD4E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C7B4-B277-C708-38EA-3BCEFFA8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03749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B1280-E7D0-1003-009A-BBF2565C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широкого кола </a:t>
            </a:r>
            <a:r>
              <a:rPr lang="ru-RU" dirty="0" err="1"/>
              <a:t>рідких</a:t>
            </a:r>
            <a:r>
              <a:rPr lang="ru-RU" dirty="0"/>
              <a:t>, таких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та </a:t>
            </a:r>
            <a:r>
              <a:rPr lang="ru-RU" dirty="0" err="1"/>
              <a:t>ендемічних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тварин і </a:t>
            </a:r>
            <a:r>
              <a:rPr lang="ru-RU" dirty="0" err="1"/>
              <a:t>рослин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Всього</a:t>
            </a:r>
            <a:r>
              <a:rPr lang="ru-RU" dirty="0"/>
              <a:t> 1000 </a:t>
            </a:r>
            <a:r>
              <a:rPr lang="ru-RU" dirty="0" err="1"/>
              <a:t>видів</a:t>
            </a:r>
            <a:r>
              <a:rPr lang="ru-RU" dirty="0"/>
              <a:t> тварин та </a:t>
            </a:r>
            <a:r>
              <a:rPr lang="ru-RU" dirty="0" err="1"/>
              <a:t>рослин</a:t>
            </a:r>
            <a:r>
              <a:rPr lang="ru-RU" dirty="0"/>
              <a:t> і 200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перерахованих</a:t>
            </a:r>
            <a:r>
              <a:rPr lang="ru-RU" dirty="0"/>
              <a:t> у </a:t>
            </a:r>
            <a:r>
              <a:rPr lang="ru-RU" dirty="0" err="1"/>
              <a:t>додатках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, </a:t>
            </a:r>
            <a:r>
              <a:rPr lang="ru-RU" dirty="0" err="1"/>
              <a:t>захищені</a:t>
            </a:r>
            <a:r>
              <a:rPr lang="ru-RU" dirty="0"/>
              <a:t> у </a:t>
            </a:r>
            <a:r>
              <a:rPr lang="ru-RU" dirty="0" err="1"/>
              <a:t>різний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483A4-E948-6F83-D8EA-2982A217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355042"/>
            <a:ext cx="5798418" cy="28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E8A33-5EF3-2C26-D9D9-014575536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071B1-F167-ED0C-D441-9F586C91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AF0C2-3B46-46E7-CB34-E7291A40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72" y="1484784"/>
            <a:ext cx="7980976" cy="48245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2 </a:t>
            </a:r>
          </a:p>
          <a:p>
            <a:pPr marL="0" indent="0" algn="just">
              <a:buNone/>
            </a:pPr>
            <a:r>
              <a:rPr lang="ru-RU" dirty="0"/>
              <a:t>Метою </a:t>
            </a:r>
            <a:r>
              <a:rPr lang="ru-RU" dirty="0" err="1"/>
              <a:t>директиви</a:t>
            </a:r>
            <a:r>
              <a:rPr lang="ru-RU" dirty="0"/>
              <a:t> є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через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та </a:t>
            </a:r>
            <a:r>
              <a:rPr lang="ru-RU" dirty="0" err="1"/>
              <a:t>дикої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та </a:t>
            </a:r>
            <a:r>
              <a:rPr lang="ru-RU" dirty="0" err="1"/>
              <a:t>фауни</a:t>
            </a:r>
            <a:r>
              <a:rPr lang="ru-RU" dirty="0"/>
              <a:t> на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країнчлені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(ЄЕС). </a:t>
            </a:r>
          </a:p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3 </a:t>
            </a:r>
          </a:p>
          <a:p>
            <a:pPr marL="0" indent="0" algn="just">
              <a:buNone/>
            </a:pPr>
            <a:r>
              <a:rPr lang="ru-RU" dirty="0" err="1"/>
              <a:t>Узгоджена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мережа </a:t>
            </a:r>
            <a:r>
              <a:rPr lang="ru-RU" dirty="0" err="1"/>
              <a:t>спеціальних</a:t>
            </a:r>
            <a:r>
              <a:rPr lang="ru-RU" dirty="0"/>
              <a:t> зон </a:t>
            </a:r>
            <a:r>
              <a:rPr lang="ru-RU" dirty="0" err="1"/>
              <a:t>збереження</a:t>
            </a:r>
            <a:r>
              <a:rPr lang="ru-RU" dirty="0"/>
              <a:t> (</a:t>
            </a:r>
            <a:r>
              <a:rPr lang="en-US" dirty="0"/>
              <a:t>special areas of conservation / SACs) </a:t>
            </a:r>
            <a:r>
              <a:rPr lang="ru-RU" dirty="0"/>
              <a:t>буде заснована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en-US" dirty="0"/>
              <a:t>Natura 2000 / </a:t>
            </a:r>
            <a:r>
              <a:rPr lang="ru-RU" dirty="0"/>
              <a:t>Природа 2000. </a:t>
            </a:r>
            <a:r>
              <a:rPr lang="ru-RU" dirty="0" err="1"/>
              <a:t>Ця</a:t>
            </a:r>
            <a:r>
              <a:rPr lang="ru-RU" dirty="0"/>
              <a:t> мережа </a:t>
            </a:r>
            <a:r>
              <a:rPr lang="ru-RU" dirty="0" err="1"/>
              <a:t>охопить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перерахованих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1 та </a:t>
            </a:r>
            <a:r>
              <a:rPr lang="ru-RU" dirty="0" err="1"/>
              <a:t>дикі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перераховані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2,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відновлювати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статус </a:t>
            </a:r>
            <a:r>
              <a:rPr lang="ru-RU" dirty="0" err="1"/>
              <a:t>середовищ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диких </a:t>
            </a:r>
            <a:r>
              <a:rPr lang="ru-RU" dirty="0" err="1"/>
              <a:t>видів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6 </a:t>
            </a:r>
          </a:p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dirty="0" err="1"/>
              <a:t>спеціальних</a:t>
            </a:r>
            <a:r>
              <a:rPr lang="ru-RU" dirty="0"/>
              <a:t> зон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-члени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заходи, і, за </a:t>
            </a:r>
            <a:r>
              <a:rPr lang="ru-RU" dirty="0" err="1"/>
              <a:t>необхідності</a:t>
            </a:r>
            <a:r>
              <a:rPr lang="ru-RU" dirty="0"/>
              <a:t>,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інтегрувавши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в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середовищ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та диких </a:t>
            </a:r>
            <a:r>
              <a:rPr lang="ru-RU" dirty="0" err="1"/>
              <a:t>видів</a:t>
            </a:r>
            <a:r>
              <a:rPr lang="ru-RU" dirty="0"/>
              <a:t> (</a:t>
            </a:r>
            <a:r>
              <a:rPr lang="ru-RU" dirty="0" err="1"/>
              <a:t>додатки</a:t>
            </a:r>
            <a:r>
              <a:rPr lang="ru-RU" dirty="0"/>
              <a:t> 1 та 2).</a:t>
            </a:r>
          </a:p>
        </p:txBody>
      </p:sp>
    </p:spTree>
    <p:extLst>
      <p:ext uri="{BB962C8B-B14F-4D97-AF65-F5344CB8AC3E}">
        <p14:creationId xmlns:p14="http://schemas.microsoft.com/office/powerpoint/2010/main" val="10156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7453-E382-B470-53DF-FBA407670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DBF5-9AF4-EF88-3771-70672CEC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9" y="83671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D895E-45AF-1F21-44A9-5FE657679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81" y="1556792"/>
            <a:ext cx="798097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Додаток</a:t>
            </a:r>
            <a:r>
              <a:rPr lang="ru-RU" dirty="0"/>
              <a:t> 1 </a:t>
            </a:r>
          </a:p>
          <a:p>
            <a:pPr marL="0" indent="0" algn="just">
              <a:buNone/>
            </a:pPr>
            <a:r>
              <a:rPr lang="ru-RU" dirty="0" err="1"/>
              <a:t>Визначає</a:t>
            </a:r>
            <a:r>
              <a:rPr lang="ru-RU" dirty="0"/>
              <a:t> типи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середових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та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зон </a:t>
            </a:r>
            <a:r>
              <a:rPr lang="ru-RU" dirty="0" err="1"/>
              <a:t>збереження</a:t>
            </a:r>
            <a:r>
              <a:rPr lang="ru-RU" dirty="0"/>
              <a:t> (</a:t>
            </a:r>
            <a:r>
              <a:rPr lang="en-US" dirty="0"/>
              <a:t>SACs) </a:t>
            </a:r>
            <a:r>
              <a:rPr lang="ru-RU" dirty="0"/>
              <a:t>у </a:t>
            </a:r>
            <a:r>
              <a:rPr lang="ru-RU" dirty="0" err="1"/>
              <a:t>п'яти</a:t>
            </a:r>
            <a:r>
              <a:rPr lang="ru-RU" dirty="0"/>
              <a:t> таких </a:t>
            </a:r>
            <a:r>
              <a:rPr lang="ru-RU" dirty="0" err="1"/>
              <a:t>біогеографічних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: </a:t>
            </a:r>
            <a:r>
              <a:rPr lang="ru-RU" dirty="0" err="1"/>
              <a:t>Альпійський</a:t>
            </a:r>
            <a:r>
              <a:rPr lang="ru-RU" dirty="0"/>
              <a:t>, </a:t>
            </a:r>
            <a:r>
              <a:rPr lang="ru-RU" dirty="0" err="1"/>
              <a:t>Атлантичний</a:t>
            </a:r>
            <a:r>
              <a:rPr lang="ru-RU" dirty="0"/>
              <a:t>, </a:t>
            </a:r>
            <a:r>
              <a:rPr lang="ru-RU" dirty="0" err="1"/>
              <a:t>Континентальний</a:t>
            </a:r>
            <a:r>
              <a:rPr lang="ru-RU" dirty="0"/>
              <a:t>, </a:t>
            </a:r>
            <a:r>
              <a:rPr lang="ru-RU" dirty="0" err="1"/>
              <a:t>Макаронезійський</a:t>
            </a:r>
            <a:r>
              <a:rPr lang="ru-RU" dirty="0"/>
              <a:t> та </a:t>
            </a:r>
            <a:r>
              <a:rPr lang="ru-RU" dirty="0" err="1"/>
              <a:t>Середземноморський</a:t>
            </a:r>
            <a:r>
              <a:rPr lang="ru-RU" dirty="0"/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8DFACC-3FA3-62FF-BBD5-AB5B3254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45024"/>
            <a:ext cx="3751350" cy="2808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C0942B-1D60-251D-9665-DB679ADD84D2}"/>
              </a:ext>
            </a:extLst>
          </p:cNvPr>
          <p:cNvSpPr txBox="1"/>
          <p:nvPr/>
        </p:nvSpPr>
        <p:spPr>
          <a:xfrm>
            <a:off x="505323" y="46269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Альпійський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: </a:t>
            </a:r>
            <a:r>
              <a:rPr lang="ru-RU" dirty="0" err="1"/>
              <a:t>Альпи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Оберстдорфа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E386-554E-E218-B685-DB2905500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B6ECC-C69E-B430-4289-5D000447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9" y="83671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29CF5-C3FB-D4E9-2DC9-1884618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81" y="1556792"/>
            <a:ext cx="798097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Додаток</a:t>
            </a:r>
            <a:r>
              <a:rPr lang="ru-RU" dirty="0"/>
              <a:t> 2 </a:t>
            </a:r>
          </a:p>
          <a:p>
            <a:pPr marL="0" indent="0" algn="just">
              <a:buNone/>
            </a:pPr>
            <a:r>
              <a:rPr lang="ru-RU" dirty="0" err="1"/>
              <a:t>Наводяться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тварин та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і </a:t>
            </a:r>
            <a:r>
              <a:rPr lang="ru-RU" dirty="0" err="1"/>
              <a:t>чиє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зон </a:t>
            </a:r>
            <a:r>
              <a:rPr lang="ru-RU" dirty="0" err="1"/>
              <a:t>збереження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900 </a:t>
            </a:r>
            <a:r>
              <a:rPr lang="ru-RU" dirty="0" err="1"/>
              <a:t>видів</a:t>
            </a:r>
            <a:r>
              <a:rPr lang="ru-RU" dirty="0"/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3C3EC-99C3-8FB6-5902-694512BD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40968"/>
            <a:ext cx="7876005" cy="2278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E8BCD0-AF97-2C19-D17C-BB7A28E37B09}"/>
              </a:ext>
            </a:extLst>
          </p:cNvPr>
          <p:cNvSpPr txBox="1"/>
          <p:nvPr/>
        </p:nvSpPr>
        <p:spPr>
          <a:xfrm>
            <a:off x="513678" y="5504165"/>
            <a:ext cx="8450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диких тварин з </a:t>
            </a:r>
            <a:r>
              <a:rPr lang="ru-RU" dirty="0" err="1"/>
              <a:t>Додатку</a:t>
            </a:r>
            <a:r>
              <a:rPr lang="ru-RU" dirty="0"/>
              <a:t> 2 </a:t>
            </a:r>
            <a:r>
              <a:rPr lang="ru-RU" dirty="0" err="1"/>
              <a:t>Директиви</a:t>
            </a:r>
            <a:r>
              <a:rPr lang="ru-RU" dirty="0"/>
              <a:t> 92/43/ЕЕС:</a:t>
            </a:r>
          </a:p>
          <a:p>
            <a:r>
              <a:rPr lang="ru-RU" dirty="0"/>
              <a:t>а - </a:t>
            </a:r>
            <a:r>
              <a:rPr lang="ru-RU" dirty="0" err="1"/>
              <a:t>Хохуля</a:t>
            </a:r>
            <a:r>
              <a:rPr lang="ru-RU" dirty="0"/>
              <a:t> </a:t>
            </a:r>
            <a:r>
              <a:rPr lang="ru-RU" dirty="0" err="1"/>
              <a:t>піренейська</a:t>
            </a:r>
            <a:r>
              <a:rPr lang="ru-RU" dirty="0"/>
              <a:t> (</a:t>
            </a:r>
            <a:r>
              <a:rPr lang="ru-RU" dirty="0" err="1"/>
              <a:t>комахоїдний</a:t>
            </a:r>
            <a:r>
              <a:rPr lang="ru-RU" dirty="0"/>
              <a:t> </a:t>
            </a:r>
            <a:r>
              <a:rPr lang="ru-RU" dirty="0" err="1"/>
              <a:t>ссавець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кротових</a:t>
            </a:r>
            <a:r>
              <a:rPr lang="ru-RU" dirty="0"/>
              <a:t>), </a:t>
            </a:r>
          </a:p>
          <a:p>
            <a:r>
              <a:rPr lang="ru-RU" dirty="0"/>
              <a:t>б - </a:t>
            </a:r>
            <a:r>
              <a:rPr lang="ru-RU" dirty="0" err="1"/>
              <a:t>Підковик</a:t>
            </a:r>
            <a:r>
              <a:rPr lang="ru-RU" dirty="0"/>
              <a:t> </a:t>
            </a:r>
            <a:r>
              <a:rPr lang="ru-RU" dirty="0" err="1"/>
              <a:t>Блазюса</a:t>
            </a:r>
            <a:r>
              <a:rPr lang="ru-RU" dirty="0"/>
              <a:t> (вид </a:t>
            </a:r>
            <a:r>
              <a:rPr lang="ru-RU" dirty="0" err="1"/>
              <a:t>Рукокрилих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Підковикових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7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9CF7-4170-887F-DD2E-7C71C38B2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65F9C-A982-1874-0F27-84610E5E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9" y="83671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C948F8-611E-902F-3D17-1A5FA446A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7" y="1700808"/>
            <a:ext cx="7684851" cy="30690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61210F-0D05-2856-53A0-DFF36FF5B72E}"/>
              </a:ext>
            </a:extLst>
          </p:cNvPr>
          <p:cNvSpPr txBox="1"/>
          <p:nvPr/>
        </p:nvSpPr>
        <p:spPr>
          <a:xfrm>
            <a:off x="611560" y="4933966"/>
            <a:ext cx="7756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диких </a:t>
            </a:r>
            <a:r>
              <a:rPr lang="ru-RU" dirty="0" err="1"/>
              <a:t>рослин</a:t>
            </a:r>
            <a:r>
              <a:rPr lang="ru-RU" dirty="0"/>
              <a:t> з </a:t>
            </a:r>
            <a:r>
              <a:rPr lang="ru-RU" dirty="0" err="1"/>
              <a:t>Додатку</a:t>
            </a:r>
            <a:r>
              <a:rPr lang="ru-RU" dirty="0"/>
              <a:t> 2 </a:t>
            </a:r>
            <a:r>
              <a:rPr lang="ru-RU" dirty="0" err="1"/>
              <a:t>Директиви</a:t>
            </a:r>
            <a:r>
              <a:rPr lang="ru-RU" dirty="0"/>
              <a:t> 92/43/ЕЕС:</a:t>
            </a:r>
          </a:p>
          <a:p>
            <a:r>
              <a:rPr lang="ru-RU" dirty="0"/>
              <a:t>а - </a:t>
            </a:r>
            <a:r>
              <a:rPr lang="en-US" dirty="0"/>
              <a:t>Marsilea </a:t>
            </a:r>
            <a:r>
              <a:rPr lang="en-US" dirty="0" err="1"/>
              <a:t>batardae</a:t>
            </a:r>
            <a:r>
              <a:rPr lang="en-US" dirty="0"/>
              <a:t> </a:t>
            </a:r>
            <a:r>
              <a:rPr lang="en-US" dirty="0" err="1"/>
              <a:t>Launert</a:t>
            </a:r>
            <a:r>
              <a:rPr lang="en-US" dirty="0"/>
              <a:t> / </a:t>
            </a:r>
            <a:r>
              <a:rPr lang="ru-RU" dirty="0" err="1"/>
              <a:t>лептоспорангіальна</a:t>
            </a:r>
            <a:r>
              <a:rPr lang="ru-RU" dirty="0"/>
              <a:t> </a:t>
            </a:r>
            <a:r>
              <a:rPr lang="ru-RU" dirty="0" err="1"/>
              <a:t>водна</a:t>
            </a:r>
            <a:r>
              <a:rPr lang="ru-RU" dirty="0"/>
              <a:t> </a:t>
            </a:r>
            <a:r>
              <a:rPr lang="ru-RU" dirty="0" err="1"/>
              <a:t>папороть</a:t>
            </a:r>
            <a:r>
              <a:rPr lang="ru-RU" dirty="0"/>
              <a:t>, б - </a:t>
            </a:r>
            <a:r>
              <a:rPr lang="en-US" dirty="0" err="1"/>
              <a:t>Jasione</a:t>
            </a:r>
            <a:r>
              <a:rPr lang="en-US" dirty="0"/>
              <a:t> lusitanica / </a:t>
            </a:r>
            <a:r>
              <a:rPr lang="ru-RU" dirty="0"/>
              <a:t>Букашник </a:t>
            </a:r>
            <a:r>
              <a:rPr lang="ru-RU" dirty="0" err="1"/>
              <a:t>курчавий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5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A6B2-A5D8-7688-903F-72B0544B0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85456-337B-4132-CE05-DCAAC02D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9" y="83671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EA1DE-0D6E-7BBD-060A-9753AD62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51338"/>
          </a:xfrm>
        </p:spPr>
        <p:txBody>
          <a:bodyPr/>
          <a:lstStyle/>
          <a:p>
            <a:r>
              <a:rPr lang="ru-RU" dirty="0" err="1"/>
              <a:t>Додаток</a:t>
            </a:r>
            <a:r>
              <a:rPr lang="ru-RU" dirty="0"/>
              <a:t> 4 </a:t>
            </a:r>
          </a:p>
          <a:p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400 </a:t>
            </a:r>
            <a:r>
              <a:rPr lang="ru-RU" dirty="0" err="1"/>
              <a:t>видів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 2. До них повинен </a:t>
            </a:r>
            <a:r>
              <a:rPr lang="ru-RU" dirty="0" err="1"/>
              <a:t>застосовуватися</a:t>
            </a:r>
            <a:r>
              <a:rPr lang="ru-RU" dirty="0"/>
              <a:t> </a:t>
            </a:r>
            <a:r>
              <a:rPr lang="ru-RU" dirty="0" err="1"/>
              <a:t>суворий</a:t>
            </a:r>
            <a:r>
              <a:rPr lang="ru-RU" dirty="0"/>
              <a:t> режим </a:t>
            </a:r>
            <a:r>
              <a:rPr lang="ru-RU" dirty="0" err="1"/>
              <a:t>охорони</a:t>
            </a:r>
            <a:r>
              <a:rPr lang="ru-RU" dirty="0"/>
              <a:t> на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природному </a:t>
            </a:r>
            <a:r>
              <a:rPr lang="ru-RU" dirty="0" err="1"/>
              <a:t>ареалі</a:t>
            </a:r>
            <a:r>
              <a:rPr lang="ru-RU" dirty="0"/>
              <a:t>, як в межах, так і за межами </a:t>
            </a:r>
            <a:r>
              <a:rPr lang="ru-RU" dirty="0" err="1"/>
              <a:t>об’єктів</a:t>
            </a:r>
            <a:r>
              <a:rPr lang="ru-RU" dirty="0"/>
              <a:t> Природа 2000. </a:t>
            </a:r>
          </a:p>
          <a:p>
            <a:r>
              <a:rPr lang="ru-RU" dirty="0" err="1"/>
              <a:t>Додаток</a:t>
            </a:r>
            <a:r>
              <a:rPr lang="ru-RU" dirty="0"/>
              <a:t> 5 </a:t>
            </a:r>
          </a:p>
          <a:p>
            <a:r>
              <a:rPr lang="ru-RU" dirty="0"/>
              <a:t>Наводить </a:t>
            </a:r>
            <a:r>
              <a:rPr lang="ru-RU" dirty="0" err="1"/>
              <a:t>понад</a:t>
            </a:r>
            <a:r>
              <a:rPr lang="ru-RU" dirty="0"/>
              <a:t> 90 </a:t>
            </a:r>
            <a:r>
              <a:rPr lang="ru-RU" dirty="0" err="1"/>
              <a:t>видів</a:t>
            </a:r>
            <a:r>
              <a:rPr lang="ru-RU" dirty="0"/>
              <a:t>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-члени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 та </a:t>
            </a:r>
            <a:r>
              <a:rPr lang="ru-RU" dirty="0" err="1"/>
              <a:t>утримання</a:t>
            </a:r>
            <a:r>
              <a:rPr lang="ru-RU" dirty="0"/>
              <a:t> в </a:t>
            </a:r>
            <a:r>
              <a:rPr lang="ru-RU" dirty="0" err="1"/>
              <a:t>дикій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 були </a:t>
            </a:r>
            <a:r>
              <a:rPr lang="ru-RU" dirty="0" err="1"/>
              <a:t>сумісними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підтримкою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сприятливому</a:t>
            </a:r>
            <a:r>
              <a:rPr lang="ru-RU" dirty="0"/>
              <a:t> </a:t>
            </a:r>
            <a:r>
              <a:rPr lang="ru-RU" dirty="0" err="1"/>
              <a:t>природоохоронному</a:t>
            </a:r>
            <a:r>
              <a:rPr lang="ru-RU" dirty="0"/>
              <a:t> </a:t>
            </a:r>
            <a:r>
              <a:rPr lang="ru-RU" dirty="0" err="1"/>
              <a:t>статусі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4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41AAD-E228-848F-2F74-1435BCB1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Директи́ва</a:t>
            </a:r>
            <a:r>
              <a:rPr lang="ru-RU" dirty="0"/>
              <a:t> (англ. </a:t>
            </a:r>
            <a:r>
              <a:rPr lang="ru-RU" dirty="0" err="1"/>
              <a:t>Directive</a:t>
            </a:r>
            <a:r>
              <a:rPr lang="ru-RU" dirty="0"/>
              <a:t>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01CA0-AC08-AA43-A31B-D9977409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433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нормативно-</a:t>
            </a:r>
            <a:r>
              <a:rPr lang="ru-RU" dirty="0" err="1"/>
              <a:t>правовий</a:t>
            </a:r>
            <a:r>
              <a:rPr lang="ru-RU" dirty="0"/>
              <a:t> акт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держав-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мети, не </a:t>
            </a:r>
            <a:r>
              <a:rPr lang="ru-RU" dirty="0" err="1"/>
              <a:t>диктуючи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методом </a:t>
            </a:r>
            <a:r>
              <a:rPr lang="ru-RU" dirty="0" err="1"/>
              <a:t>держави</a:t>
            </a:r>
            <a:r>
              <a:rPr lang="ru-RU" dirty="0"/>
              <a:t>-члени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4C055B-3CA2-D19C-3275-8E53B22EE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14" y="2924944"/>
            <a:ext cx="4831795" cy="32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4399-5553-A002-9863-11CDD5AB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E1F3E-CB13-2E8D-1182-29395C8D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429001"/>
            <a:ext cx="7901504" cy="1838519"/>
          </a:xfrm>
        </p:spPr>
        <p:txBody>
          <a:bodyPr>
            <a:normAutofit/>
          </a:bodyPr>
          <a:lstStyle/>
          <a:p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мережа Природа 2000</a:t>
            </a:r>
          </a:p>
        </p:txBody>
      </p:sp>
    </p:spTree>
    <p:extLst>
      <p:ext uri="{BB962C8B-B14F-4D97-AF65-F5344CB8AC3E}">
        <p14:creationId xmlns:p14="http://schemas.microsoft.com/office/powerpoint/2010/main" val="42499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9787-2A39-CF66-78FF-9F1B87173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B5293-57FD-3262-B1A5-3E680EB9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36" y="548680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мережа Природа 2000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97B0F9-074D-E6F6-A29C-97FD6A4A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мережа Природа 2000 – </a:t>
            </a:r>
            <a:r>
              <a:rPr lang="ru-RU" dirty="0" err="1"/>
              <a:t>це</a:t>
            </a:r>
            <a:r>
              <a:rPr lang="ru-RU" dirty="0"/>
              <a:t> мережа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та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та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,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охороняються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. </a:t>
            </a:r>
          </a:p>
          <a:p>
            <a:r>
              <a:rPr lang="ru-RU" dirty="0"/>
              <a:t>Вона </a:t>
            </a:r>
            <a:r>
              <a:rPr lang="ru-RU" dirty="0" err="1"/>
              <a:t>поширюється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-члени ЄС, як на </a:t>
            </a:r>
            <a:r>
              <a:rPr lang="ru-RU" dirty="0" err="1"/>
              <a:t>суші</a:t>
            </a:r>
            <a:r>
              <a:rPr lang="ru-RU" dirty="0"/>
              <a:t>, так і на </a:t>
            </a:r>
            <a:r>
              <a:rPr lang="ru-RU" dirty="0" err="1"/>
              <a:t>морі</a:t>
            </a:r>
            <a:r>
              <a:rPr lang="ru-RU" dirty="0"/>
              <a:t>. </a:t>
            </a:r>
            <a:r>
              <a:rPr lang="ru-RU" dirty="0" err="1"/>
              <a:t>Простягаючись</a:t>
            </a:r>
            <a:r>
              <a:rPr lang="ru-RU" dirty="0"/>
              <a:t> на 18 % </a:t>
            </a:r>
            <a:r>
              <a:rPr lang="ru-RU" dirty="0" err="1"/>
              <a:t>суші</a:t>
            </a:r>
            <a:r>
              <a:rPr lang="ru-RU" dirty="0"/>
              <a:t> ЄС та </a:t>
            </a:r>
            <a:r>
              <a:rPr lang="ru-RU" dirty="0" err="1"/>
              <a:t>майже</a:t>
            </a:r>
            <a:r>
              <a:rPr lang="ru-RU" dirty="0"/>
              <a:t> 6 %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скоординована</a:t>
            </a:r>
            <a:r>
              <a:rPr lang="ru-RU" dirty="0"/>
              <a:t> мережа </a:t>
            </a:r>
            <a:r>
              <a:rPr lang="ru-RU" dirty="0" err="1"/>
              <a:t>заповідних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</a:p>
          <a:p>
            <a:r>
              <a:rPr lang="ru-RU" dirty="0"/>
              <a:t>Природа 2000 не є системою </a:t>
            </a:r>
            <a:r>
              <a:rPr lang="ru-RU" dirty="0" err="1"/>
              <a:t>суворих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заповідників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б </a:t>
            </a:r>
            <a:r>
              <a:rPr lang="ru-RU" dirty="0" err="1"/>
              <a:t>виключена</a:t>
            </a:r>
            <a:r>
              <a:rPr lang="ru-RU" dirty="0"/>
              <a:t> вся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вона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охоронювані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заповідники</a:t>
            </a:r>
            <a:r>
              <a:rPr lang="ru-RU" dirty="0"/>
              <a:t>,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земель </a:t>
            </a:r>
            <a:r>
              <a:rPr lang="ru-RU" dirty="0" err="1"/>
              <a:t>залишається</a:t>
            </a:r>
            <a:r>
              <a:rPr lang="ru-RU" dirty="0"/>
              <a:t> у </a:t>
            </a:r>
            <a:r>
              <a:rPr lang="ru-RU" dirty="0" err="1"/>
              <a:t>приватній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73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2B763-93E0-7E31-B244-19630B4B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7610"/>
          </a:xfrm>
        </p:spPr>
        <p:txBody>
          <a:bodyPr>
            <a:noAutofit/>
          </a:bodyPr>
          <a:lstStyle/>
          <a:p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Австрії</a:t>
            </a:r>
            <a:r>
              <a:rPr lang="ru-RU" sz="2400" dirty="0"/>
              <a:t>, </a:t>
            </a:r>
            <a:r>
              <a:rPr lang="ru-RU" sz="2400" dirty="0" err="1"/>
              <a:t>відведені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Європейську</a:t>
            </a:r>
            <a:r>
              <a:rPr lang="ru-RU" sz="2400" dirty="0"/>
              <a:t> </a:t>
            </a:r>
            <a:r>
              <a:rPr lang="ru-RU" sz="2400" dirty="0" err="1"/>
              <a:t>екологічну</a:t>
            </a:r>
            <a:r>
              <a:rPr lang="ru-RU" sz="2400" dirty="0"/>
              <a:t> мережу Природа 2000: </a:t>
            </a:r>
            <a:r>
              <a:rPr lang="ru-RU" sz="2400" dirty="0" err="1"/>
              <a:t>виділено</a:t>
            </a:r>
            <a:r>
              <a:rPr lang="ru-RU" sz="2400" dirty="0"/>
              <a:t> зеленим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13BAD8-8702-B586-E56B-606F01022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72376"/>
            <a:ext cx="7543750" cy="5333350"/>
          </a:xfrm>
        </p:spPr>
      </p:pic>
    </p:spTree>
    <p:extLst>
      <p:ext uri="{BB962C8B-B14F-4D97-AF65-F5344CB8AC3E}">
        <p14:creationId xmlns:p14="http://schemas.microsoft.com/office/powerpoint/2010/main" val="18097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EE327-4A4B-0032-9EFA-8CE33F3DF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E110B-60A7-F2F3-F590-4F2D76D4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7610"/>
          </a:xfrm>
        </p:spPr>
        <p:txBody>
          <a:bodyPr>
            <a:noAutofit/>
          </a:bodyPr>
          <a:lstStyle/>
          <a:p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Іспанії</a:t>
            </a:r>
            <a:r>
              <a:rPr lang="ru-RU" sz="2400" dirty="0"/>
              <a:t>, </a:t>
            </a:r>
            <a:r>
              <a:rPr lang="ru-RU" sz="2400" dirty="0" err="1"/>
              <a:t>відведені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Європейську</a:t>
            </a:r>
            <a:r>
              <a:rPr lang="ru-RU" sz="2400" dirty="0"/>
              <a:t> </a:t>
            </a:r>
            <a:r>
              <a:rPr lang="ru-RU" sz="2400" dirty="0" err="1"/>
              <a:t>екологічну</a:t>
            </a:r>
            <a:r>
              <a:rPr lang="ru-RU" sz="2400" dirty="0"/>
              <a:t> мережу Природа 2000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0A0C1C-2D0B-D048-C037-370B912A4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94479"/>
            <a:ext cx="7471742" cy="5205981"/>
          </a:xfrm>
        </p:spPr>
      </p:pic>
    </p:spTree>
    <p:extLst>
      <p:ext uri="{BB962C8B-B14F-4D97-AF65-F5344CB8AC3E}">
        <p14:creationId xmlns:p14="http://schemas.microsoft.com/office/powerpoint/2010/main" val="7664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658D-CDEF-A808-FFBC-74A06CC61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00C37-F972-6AF3-7A8F-58BD5A7B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7610"/>
          </a:xfrm>
        </p:spPr>
        <p:txBody>
          <a:bodyPr>
            <a:noAutofit/>
          </a:bodyPr>
          <a:lstStyle/>
          <a:p>
            <a:r>
              <a:rPr lang="ru-RU" sz="2400" dirty="0" err="1"/>
              <a:t>Смарагдова</a:t>
            </a:r>
            <a:r>
              <a:rPr lang="ru-RU" sz="2400" dirty="0"/>
              <a:t> мережа </a:t>
            </a:r>
            <a:r>
              <a:rPr lang="ru-RU" sz="2400" dirty="0" err="1"/>
              <a:t>України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92180-EBBE-80D6-A4B8-38B785EC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7F226-AEE7-0C77-819E-EDEFD8F3D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75693"/>
            <a:ext cx="8145012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D8F70-93BB-463E-86F6-CF7000FB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02750-1BAE-F5DE-DDFB-1E4370D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2643"/>
            <a:ext cx="7886700" cy="388394"/>
          </a:xfrm>
        </p:spPr>
        <p:txBody>
          <a:bodyPr>
            <a:noAutofit/>
          </a:bodyPr>
          <a:lstStyle/>
          <a:p>
            <a:r>
              <a:rPr lang="ru-RU" sz="2400" dirty="0"/>
              <a:t>Природа 2000 і </a:t>
            </a:r>
            <a:r>
              <a:rPr lang="ru-RU" sz="2400" dirty="0" err="1"/>
              <a:t>Смарагдова</a:t>
            </a:r>
            <a:r>
              <a:rPr lang="ru-RU" sz="2400" dirty="0"/>
              <a:t> мережа </a:t>
            </a:r>
            <a:r>
              <a:rPr lang="ru-RU" sz="2400" dirty="0" err="1"/>
              <a:t>України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815415-C2A0-C6D4-3313-46E0D836A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053377-DA71-2411-926F-88038D65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65066"/>
            <a:ext cx="7886700" cy="56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8B27-426D-D7DC-A2F4-252B325A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91A4CA9-1895-87BE-E585-F7F1C4097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943534-DDE8-E0BD-C7C9-0AE5D411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69"/>
            <a:ext cx="9144000" cy="5192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4F1B47-6D4A-7C85-712C-E712F16B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69"/>
            <a:ext cx="9144000" cy="51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F43F-59AC-CDC9-4993-ED87910B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6156114-834F-F8E9-90EF-99651414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42EB6E-D98A-EC5B-3417-0928E783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387" b="58321"/>
          <a:stretch/>
        </p:blipFill>
        <p:spPr>
          <a:xfrm>
            <a:off x="394987" y="654708"/>
            <a:ext cx="835402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5AFE3-9E35-92D6-83B1-5B9201399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3862EE8-D505-C2F3-0B6E-7F9C63FFC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1" y="3005078"/>
            <a:ext cx="8057338" cy="157605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0747B6-5DB2-20AD-9CD8-69B37FBCC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268759"/>
            <a:ext cx="8057338" cy="13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CA056-4BE9-5696-A3FE-16F3A0BD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C1FC79-11B5-613C-C568-10F4DF67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80290"/>
            <a:ext cx="6624736" cy="50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0F51-DFD2-42B1-80AA-E86EA990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DED5-7258-8165-FB3B-BFBD24A3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92088"/>
          </a:xfrm>
        </p:spPr>
        <p:txBody>
          <a:bodyPr/>
          <a:lstStyle/>
          <a:p>
            <a:r>
              <a:rPr lang="uk-UA" dirty="0"/>
              <a:t>Виконання угоди про асоціацію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1932B2A-C34A-22E9-0102-3F8338985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5" y="1253330"/>
            <a:ext cx="7727597" cy="4839965"/>
          </a:xfrm>
        </p:spPr>
      </p:pic>
    </p:spTree>
    <p:extLst>
      <p:ext uri="{BB962C8B-B14F-4D97-AF65-F5344CB8AC3E}">
        <p14:creationId xmlns:p14="http://schemas.microsoft.com/office/powerpoint/2010/main" val="17857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6DC51-A37F-14B7-CA01-3965540DE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5B767-A265-4C60-40F0-9C6A528E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709295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A6142-047C-F110-32A3-BAF99C03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149275C2-250E-59DB-389A-B67FB741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55"/>
          <a:stretch/>
        </p:blipFill>
        <p:spPr>
          <a:xfrm>
            <a:off x="1760334" y="332656"/>
            <a:ext cx="5623331" cy="5976664"/>
          </a:xfrm>
        </p:spPr>
      </p:pic>
    </p:spTree>
    <p:extLst>
      <p:ext uri="{BB962C8B-B14F-4D97-AF65-F5344CB8AC3E}">
        <p14:creationId xmlns:p14="http://schemas.microsoft.com/office/powerpoint/2010/main" val="42205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E69AF-5D5E-68D9-8F84-C39636684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F0DB34-C3F0-0CF9-702B-223147B5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7" y="980728"/>
            <a:ext cx="822314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EF246-994F-FF8E-29DB-A0A619F0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EFC5B7-567C-8473-C3BF-6A8461C9D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60" y="335642"/>
            <a:ext cx="7337080" cy="6186715"/>
          </a:xfrm>
        </p:spPr>
      </p:pic>
    </p:spTree>
    <p:extLst>
      <p:ext uri="{BB962C8B-B14F-4D97-AF65-F5344CB8AC3E}">
        <p14:creationId xmlns:p14="http://schemas.microsoft.com/office/powerpoint/2010/main" val="25506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A850-FEC4-62BB-7F63-EA8DE4AA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454BB-E0EE-35F9-2E4B-40B908E5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933056"/>
            <a:ext cx="7901504" cy="1838519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у ЄС</a:t>
            </a:r>
          </a:p>
        </p:txBody>
      </p:sp>
    </p:spTree>
    <p:extLst>
      <p:ext uri="{BB962C8B-B14F-4D97-AF65-F5344CB8AC3E}">
        <p14:creationId xmlns:p14="http://schemas.microsoft.com/office/powerpoint/2010/main" val="5796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1C295-CA5D-A7B4-A4BB-80910B9D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67315-9984-A1CE-4075-75299366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675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Європейське</a:t>
            </a:r>
            <a:r>
              <a:rPr lang="ru-RU" dirty="0"/>
              <a:t> </a:t>
            </a:r>
            <a:r>
              <a:rPr lang="ru-RU" dirty="0" err="1"/>
              <a:t>Екологічне</a:t>
            </a:r>
            <a:r>
              <a:rPr lang="ru-RU" dirty="0"/>
              <a:t> Бюро </a:t>
            </a:r>
            <a:br>
              <a:rPr lang="ru-RU" dirty="0"/>
            </a:br>
            <a:r>
              <a:rPr lang="ru-RU" dirty="0"/>
              <a:t>(EEB, 2005).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EA39D8-B0BA-F905-8C55-FCC19BB3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506662"/>
            <a:ext cx="7886700" cy="2290490"/>
          </a:xfrm>
        </p:spPr>
        <p:txBody>
          <a:bodyPr>
            <a:normAutofit/>
          </a:bodyPr>
          <a:lstStyle/>
          <a:p>
            <a:r>
              <a:rPr lang="ru-RU" dirty="0" err="1"/>
              <a:t>Критичний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директив 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дикої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та </a:t>
            </a:r>
            <a:r>
              <a:rPr lang="ru-RU" dirty="0" err="1"/>
              <a:t>незалежна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яку в </a:t>
            </a:r>
            <a:r>
              <a:rPr lang="ru-RU" dirty="0" err="1"/>
              <a:t>свій</a:t>
            </a:r>
            <a:r>
              <a:rPr lang="ru-RU" dirty="0"/>
              <a:t> час провела авторитетна </a:t>
            </a:r>
            <a:r>
              <a:rPr lang="ru-RU" dirty="0" err="1"/>
              <a:t>неурядова</a:t>
            </a:r>
            <a:r>
              <a:rPr lang="ru-RU" dirty="0"/>
              <a:t> </a:t>
            </a:r>
            <a:r>
              <a:rPr lang="ru-RU" dirty="0" err="1"/>
              <a:t>природоохоронна</a:t>
            </a:r>
            <a:r>
              <a:rPr lang="ru-RU" dirty="0"/>
              <a:t> структура ЄС – </a:t>
            </a:r>
            <a:r>
              <a:rPr lang="ru-RU" dirty="0" err="1"/>
              <a:t>Європейське</a:t>
            </a:r>
            <a:r>
              <a:rPr lang="ru-RU" dirty="0"/>
              <a:t> </a:t>
            </a:r>
            <a:r>
              <a:rPr lang="ru-RU" dirty="0" err="1"/>
              <a:t>Екологічне</a:t>
            </a:r>
            <a:r>
              <a:rPr lang="ru-RU" dirty="0"/>
              <a:t> Бюро (EEB, 2005). </a:t>
            </a:r>
          </a:p>
        </p:txBody>
      </p:sp>
    </p:spTree>
    <p:extLst>
      <p:ext uri="{BB962C8B-B14F-4D97-AF65-F5344CB8AC3E}">
        <p14:creationId xmlns:p14="http://schemas.microsoft.com/office/powerpoint/2010/main" val="11380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A86B-64AC-E32E-4183-FDC06756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16211-E91A-DAB1-24FF-6B081811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5440F5-0137-0F85-4E57-4FE317F91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endParaRPr lang="ru-RU" dirty="0"/>
          </a:p>
          <a:p>
            <a:r>
              <a:rPr lang="ru-RU" dirty="0"/>
              <a:t>Директива </a:t>
            </a:r>
            <a:r>
              <a:rPr lang="ru-RU" dirty="0" err="1"/>
              <a:t>поширюється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, і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запровадила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у </a:t>
            </a:r>
            <a:r>
              <a:rPr lang="ru-RU" dirty="0" err="1"/>
              <a:t>політику</a:t>
            </a:r>
            <a:r>
              <a:rPr lang="ru-RU" dirty="0"/>
              <a:t> ЄС (з 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en-US" dirty="0"/>
              <a:t>SPAs,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орнітологічних</a:t>
            </a:r>
            <a:r>
              <a:rPr lang="ru-RU" dirty="0"/>
              <a:t> </a:t>
            </a:r>
            <a:r>
              <a:rPr lang="ru-RU" dirty="0" err="1"/>
              <a:t>критеріях</a:t>
            </a:r>
            <a:r>
              <a:rPr lang="ru-RU" dirty="0"/>
              <a:t>). </a:t>
            </a:r>
          </a:p>
          <a:p>
            <a:r>
              <a:rPr lang="ru-RU" dirty="0"/>
              <a:t>Вона також </a:t>
            </a:r>
            <a:r>
              <a:rPr lang="ru-RU" dirty="0" err="1"/>
              <a:t>надала</a:t>
            </a:r>
            <a:r>
              <a:rPr lang="ru-RU" dirty="0"/>
              <a:t>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мігруючих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(у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– </a:t>
            </a:r>
            <a:r>
              <a:rPr lang="ru-RU" dirty="0" err="1"/>
              <a:t>птахів</a:t>
            </a:r>
            <a:r>
              <a:rPr lang="ru-RU" dirty="0"/>
              <a:t>) та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та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</a:p>
          <a:p>
            <a:r>
              <a:rPr lang="ru-RU" dirty="0" err="1"/>
              <a:t>Недоліки</a:t>
            </a:r>
            <a:endParaRPr lang="ru-RU" dirty="0"/>
          </a:p>
          <a:p>
            <a:r>
              <a:rPr lang="ru-RU" dirty="0"/>
              <a:t>Директива не </a:t>
            </a:r>
            <a:r>
              <a:rPr lang="ru-RU" dirty="0" err="1"/>
              <a:t>встановила</a:t>
            </a:r>
            <a:r>
              <a:rPr lang="ru-RU" dirty="0"/>
              <a:t> </a:t>
            </a:r>
            <a:r>
              <a:rPr lang="ru-RU" dirty="0" err="1"/>
              <a:t>часові</a:t>
            </a:r>
            <a:r>
              <a:rPr lang="ru-RU" dirty="0"/>
              <a:t> рамки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поріг</a:t>
            </a:r>
            <a:r>
              <a:rPr lang="ru-RU" dirty="0"/>
              <a:t> для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en-US" dirty="0"/>
              <a:t>SPAs,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посилаючись</a:t>
            </a:r>
            <a:r>
              <a:rPr lang="ru-RU" dirty="0"/>
              <a:t> на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“</a:t>
            </a:r>
            <a:r>
              <a:rPr lang="ru-RU" dirty="0" err="1"/>
              <a:t>достатні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4077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5F77-BA1A-C4D4-B13E-86097B9B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440C9-1A8A-B303-1C7C-7CB48D84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84284-4925-BF75-6409-F11BC322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endParaRPr lang="ru-RU" dirty="0"/>
          </a:p>
          <a:p>
            <a:r>
              <a:rPr lang="ru-RU" dirty="0" err="1"/>
              <a:t>закріплює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та </a:t>
            </a:r>
            <a:r>
              <a:rPr lang="ru-RU" dirty="0" err="1"/>
              <a:t>територій</a:t>
            </a:r>
            <a:r>
              <a:rPr lang="ru-RU" dirty="0"/>
              <a:t>.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біогеографічних</a:t>
            </a:r>
            <a:r>
              <a:rPr lang="ru-RU" dirty="0"/>
              <a:t> </a:t>
            </a:r>
            <a:r>
              <a:rPr lang="ru-RU" dirty="0" err="1"/>
              <a:t>семінарів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досліджують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репрезентативність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списків</a:t>
            </a:r>
            <a:r>
              <a:rPr lang="ru-RU" dirty="0"/>
              <a:t>.</a:t>
            </a:r>
          </a:p>
          <a:p>
            <a:r>
              <a:rPr lang="ru-RU" dirty="0" err="1"/>
              <a:t>єдиними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ґрунтуватися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Природа 2000, є </a:t>
            </a:r>
            <a:r>
              <a:rPr lang="ru-RU" dirty="0" err="1"/>
              <a:t>екологічні</a:t>
            </a:r>
            <a:r>
              <a:rPr lang="ru-RU" dirty="0"/>
              <a:t>.</a:t>
            </a:r>
          </a:p>
          <a:p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співфінансування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сільській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та </a:t>
            </a:r>
            <a:r>
              <a:rPr lang="ru-RU" dirty="0" err="1"/>
              <a:t>надаватиме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мешканцям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7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A206C-78CF-D7CE-11F8-5E8158B0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73AA6-E9EC-BFA1-F919-AD4CE4E1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BA030-E01C-952C-3E38-81E73DC3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Природа 2000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охороняються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-за меж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  <a:p>
            <a:r>
              <a:rPr lang="ru-RU" dirty="0" err="1"/>
              <a:t>Компенсація</a:t>
            </a:r>
            <a:r>
              <a:rPr lang="ru-RU" dirty="0"/>
              <a:t> є </a:t>
            </a:r>
            <a:r>
              <a:rPr lang="ru-RU" dirty="0" err="1"/>
              <a:t>обов’язковою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Природа 2000 є </a:t>
            </a:r>
            <a:r>
              <a:rPr lang="ru-RU" dirty="0" err="1"/>
              <a:t>пошкоджена</a:t>
            </a:r>
            <a:r>
              <a:rPr lang="ru-RU" dirty="0"/>
              <a:t>.</a:t>
            </a:r>
          </a:p>
          <a:p>
            <a:r>
              <a:rPr lang="ru-RU" dirty="0"/>
              <a:t>Природа 2000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сучасну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мереж та </a:t>
            </a:r>
            <a:r>
              <a:rPr lang="ru-RU" dirty="0" err="1"/>
              <a:t>коридорів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особливо </a:t>
            </a:r>
            <a:r>
              <a:rPr lang="ru-RU" dirty="0" err="1"/>
              <a:t>важливо</a:t>
            </a:r>
            <a:r>
              <a:rPr lang="ru-RU" dirty="0"/>
              <a:t> через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.</a:t>
            </a:r>
          </a:p>
          <a:p>
            <a:r>
              <a:rPr lang="ru-RU" dirty="0" err="1"/>
              <a:t>Директиви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</a:t>
            </a:r>
            <a:r>
              <a:rPr lang="ru-RU" dirty="0" err="1"/>
              <a:t>юридичний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та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скарг</a:t>
            </a:r>
            <a:r>
              <a:rPr lang="ru-RU" dirty="0"/>
              <a:t> до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.</a:t>
            </a:r>
          </a:p>
          <a:p>
            <a:r>
              <a:rPr lang="ru-RU" dirty="0"/>
              <a:t>Директива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строгі</a:t>
            </a:r>
            <a:r>
              <a:rPr lang="ru-RU" dirty="0"/>
              <a:t> </a:t>
            </a:r>
            <a:r>
              <a:rPr lang="ru-RU" dirty="0" err="1"/>
              <a:t>часові</a:t>
            </a:r>
            <a:r>
              <a:rPr lang="ru-RU" dirty="0"/>
              <a:t> рамки.</a:t>
            </a:r>
          </a:p>
        </p:txBody>
      </p:sp>
    </p:spTree>
    <p:extLst>
      <p:ext uri="{BB962C8B-B14F-4D97-AF65-F5344CB8AC3E}">
        <p14:creationId xmlns:p14="http://schemas.microsoft.com/office/powerpoint/2010/main" val="5953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BA97-8400-8042-1CE7-2A1A27772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24463-D6B3-D821-09D1-992CA84D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Директива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19721A-1354-89D9-B9C9-C348155C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endParaRPr lang="ru-RU" dirty="0"/>
          </a:p>
          <a:p>
            <a:r>
              <a:rPr lang="ru-RU" dirty="0"/>
              <a:t>Директива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.</a:t>
            </a:r>
          </a:p>
          <a:p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мігруючих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  <a:p>
            <a:r>
              <a:rPr lang="ru-RU" dirty="0"/>
              <a:t>у державах-членах були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затримки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імплементації</a:t>
            </a:r>
            <a:r>
              <a:rPr lang="ru-RU" dirty="0"/>
              <a:t> Директив</a:t>
            </a:r>
          </a:p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, </a:t>
            </a:r>
            <a:r>
              <a:rPr lang="ru-RU" dirty="0" err="1"/>
              <a:t>викладені</a:t>
            </a:r>
            <a:r>
              <a:rPr lang="ru-RU" dirty="0"/>
              <a:t> у </a:t>
            </a:r>
            <a:r>
              <a:rPr lang="ru-RU" dirty="0" err="1"/>
              <a:t>термінах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сили. </a:t>
            </a:r>
            <a:r>
              <a:rPr lang="ru-RU" dirty="0" err="1"/>
              <a:t>Наприклад</a:t>
            </a:r>
            <a:r>
              <a:rPr lang="ru-RU" dirty="0"/>
              <a:t>, «</a:t>
            </a:r>
            <a:r>
              <a:rPr lang="ru-RU" dirty="0" err="1"/>
              <a:t>сприятливий</a:t>
            </a:r>
            <a:r>
              <a:rPr lang="ru-RU" dirty="0"/>
              <a:t> </a:t>
            </a:r>
            <a:r>
              <a:rPr lang="ru-RU" dirty="0" err="1"/>
              <a:t>охоронний</a:t>
            </a:r>
            <a:r>
              <a:rPr lang="ru-RU" dirty="0"/>
              <a:t> стан»</a:t>
            </a:r>
          </a:p>
        </p:txBody>
      </p:sp>
    </p:spTree>
    <p:extLst>
      <p:ext uri="{BB962C8B-B14F-4D97-AF65-F5344CB8AC3E}">
        <p14:creationId xmlns:p14="http://schemas.microsoft.com/office/powerpoint/2010/main" val="6547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901504" cy="183851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Директиви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0E1AD-E2D8-5D88-351B-7D2E6CF19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97C33-E937-F2B8-11C8-40D98C59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Мережа Природа 2000 </a:t>
            </a:r>
            <a:r>
              <a:rPr lang="ru-RU" dirty="0" err="1"/>
              <a:t>включає</a:t>
            </a:r>
            <a:r>
              <a:rPr lang="ru-RU" dirty="0"/>
              <a:t> три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771479-B4BE-1527-10BE-E4395DD6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ті</a:t>
            </a:r>
            <a:r>
              <a:rPr lang="ru-RU" dirty="0"/>
              <a:t>, де </a:t>
            </a:r>
            <a:r>
              <a:rPr lang="ru-RU" dirty="0" err="1"/>
              <a:t>розміщені</a:t>
            </a:r>
            <a:r>
              <a:rPr lang="ru-RU" dirty="0"/>
              <a:t> типи </a:t>
            </a:r>
            <a:r>
              <a:rPr lang="ru-RU" dirty="0" err="1"/>
              <a:t>середовищ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Співтовариства</a:t>
            </a:r>
            <a:r>
              <a:rPr lang="ru-RU" dirty="0"/>
              <a:t>, </a:t>
            </a:r>
            <a:r>
              <a:rPr lang="ru-RU" dirty="0" err="1"/>
              <a:t>перелічені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/>
              <a:t>до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; </a:t>
            </a:r>
          </a:p>
          <a:p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тварин та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Співтовариства</a:t>
            </a:r>
            <a:r>
              <a:rPr lang="ru-RU" dirty="0"/>
              <a:t>, </a:t>
            </a:r>
            <a:r>
              <a:rPr lang="ru-RU" dirty="0" err="1"/>
              <a:t>перелічені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2 до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;</a:t>
            </a:r>
          </a:p>
          <a:p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– </a:t>
            </a:r>
            <a:r>
              <a:rPr lang="en-US" dirty="0"/>
              <a:t>SPAs </a:t>
            </a:r>
            <a:r>
              <a:rPr lang="ru-RU" dirty="0"/>
              <a:t>для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класифіковані</a:t>
            </a:r>
            <a:r>
              <a:rPr lang="ru-RU" dirty="0"/>
              <a:t> державами членами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94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6DECF-4323-68E2-81F5-E54B5372B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F4773-D9EB-21EA-01B9-3ED14A49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Інвестиції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D8345A-8B40-C68F-0869-A1024D76D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en-US" dirty="0"/>
              <a:t>Natura 2000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і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.</a:t>
            </a:r>
          </a:p>
          <a:p>
            <a:r>
              <a:rPr lang="ru-RU" dirty="0"/>
              <a:t>І у </a:t>
            </a:r>
            <a:r>
              <a:rPr lang="ru-RU" dirty="0" err="1"/>
              <a:t>виняткових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на </a:t>
            </a:r>
            <a:r>
              <a:rPr lang="ru-RU" dirty="0" err="1"/>
              <a:t>допомогу</a:t>
            </a:r>
            <a:r>
              <a:rPr lang="ru-RU" dirty="0"/>
              <a:t> державам-членам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співфінансування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через </a:t>
            </a:r>
            <a:r>
              <a:rPr lang="ru-RU" dirty="0" err="1"/>
              <a:t>нерівномірний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та </a:t>
            </a:r>
            <a:r>
              <a:rPr lang="ru-RU" dirty="0" err="1"/>
              <a:t>видів</a:t>
            </a:r>
            <a:r>
              <a:rPr lang="ru-RU" dirty="0"/>
              <a:t> у межах </a:t>
            </a:r>
            <a:r>
              <a:rPr lang="ru-RU" dirty="0" err="1"/>
              <a:t>Співтовариства</a:t>
            </a:r>
            <a:r>
              <a:rPr lang="ru-RU" dirty="0"/>
              <a:t>.</a:t>
            </a:r>
          </a:p>
          <a:p>
            <a:r>
              <a:rPr lang="ru-RU" dirty="0" err="1"/>
              <a:t>регіональне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в рамках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вилучене</a:t>
            </a:r>
            <a:r>
              <a:rPr lang="ru-RU" dirty="0"/>
              <a:t> для держав-</a:t>
            </a:r>
            <a:r>
              <a:rPr lang="ru-RU" dirty="0" err="1"/>
              <a:t>членів</a:t>
            </a:r>
            <a:r>
              <a:rPr lang="ru-RU" dirty="0"/>
              <a:t>, де </a:t>
            </a:r>
            <a:r>
              <a:rPr lang="ru-RU" dirty="0" err="1"/>
              <a:t>імплементація</a:t>
            </a:r>
            <a:r>
              <a:rPr lang="ru-RU" dirty="0"/>
              <a:t> Директив про </a:t>
            </a:r>
            <a:r>
              <a:rPr lang="ru-RU" dirty="0" err="1"/>
              <a:t>птахів</a:t>
            </a:r>
            <a:r>
              <a:rPr lang="ru-RU" dirty="0"/>
              <a:t> та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особливо </a:t>
            </a:r>
            <a:r>
              <a:rPr lang="ru-RU" dirty="0" err="1"/>
              <a:t>неналежним</a:t>
            </a:r>
            <a:r>
              <a:rPr lang="ru-RU" dirty="0"/>
              <a:t> чином</a:t>
            </a:r>
          </a:p>
        </p:txBody>
      </p:sp>
    </p:spTree>
    <p:extLst>
      <p:ext uri="{BB962C8B-B14F-4D97-AF65-F5344CB8AC3E}">
        <p14:creationId xmlns:p14="http://schemas.microsoft.com/office/powerpoint/2010/main" val="35706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6BC40-7693-1B34-68DA-D27F4B9C4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4DB1A-7CE5-8809-5DB4-076988E3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Інвестиції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DDDB43-EF9F-2805-B88A-1EC46A84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en-US" dirty="0"/>
              <a:t>Natura 2000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і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.</a:t>
            </a:r>
          </a:p>
          <a:p>
            <a:r>
              <a:rPr lang="ru-RU" dirty="0"/>
              <a:t>І у </a:t>
            </a:r>
            <a:r>
              <a:rPr lang="ru-RU" dirty="0" err="1"/>
              <a:t>виняткових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на </a:t>
            </a:r>
            <a:r>
              <a:rPr lang="ru-RU" dirty="0" err="1"/>
              <a:t>допомогу</a:t>
            </a:r>
            <a:r>
              <a:rPr lang="ru-RU" dirty="0"/>
              <a:t> державам-членам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співфінансування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через </a:t>
            </a:r>
            <a:r>
              <a:rPr lang="ru-RU" dirty="0" err="1"/>
              <a:t>нерівномірний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та </a:t>
            </a:r>
            <a:r>
              <a:rPr lang="ru-RU" dirty="0" err="1"/>
              <a:t>видів</a:t>
            </a:r>
            <a:r>
              <a:rPr lang="ru-RU" dirty="0"/>
              <a:t> у межах </a:t>
            </a:r>
            <a:r>
              <a:rPr lang="ru-RU" dirty="0" err="1"/>
              <a:t>Співтовариства</a:t>
            </a:r>
            <a:r>
              <a:rPr lang="ru-RU" dirty="0"/>
              <a:t>.</a:t>
            </a:r>
          </a:p>
          <a:p>
            <a:r>
              <a:rPr lang="ru-RU" dirty="0" err="1"/>
              <a:t>регіональне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в рамках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вилучене</a:t>
            </a:r>
            <a:r>
              <a:rPr lang="ru-RU" dirty="0"/>
              <a:t> для держав-</a:t>
            </a:r>
            <a:r>
              <a:rPr lang="ru-RU" dirty="0" err="1"/>
              <a:t>членів</a:t>
            </a:r>
            <a:r>
              <a:rPr lang="ru-RU" dirty="0"/>
              <a:t>, де </a:t>
            </a:r>
            <a:r>
              <a:rPr lang="ru-RU" dirty="0" err="1"/>
              <a:t>імплементація</a:t>
            </a:r>
            <a:r>
              <a:rPr lang="ru-RU" dirty="0"/>
              <a:t> Директив про </a:t>
            </a:r>
            <a:r>
              <a:rPr lang="ru-RU" dirty="0" err="1"/>
              <a:t>птахів</a:t>
            </a:r>
            <a:r>
              <a:rPr lang="ru-RU" dirty="0"/>
              <a:t> та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особливо </a:t>
            </a:r>
            <a:r>
              <a:rPr lang="ru-RU" dirty="0" err="1"/>
              <a:t>неналежним</a:t>
            </a:r>
            <a:r>
              <a:rPr lang="ru-RU" dirty="0"/>
              <a:t> чином</a:t>
            </a:r>
          </a:p>
        </p:txBody>
      </p:sp>
    </p:spTree>
    <p:extLst>
      <p:ext uri="{BB962C8B-B14F-4D97-AF65-F5344CB8AC3E}">
        <p14:creationId xmlns:p14="http://schemas.microsoft.com/office/powerpoint/2010/main" val="37129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F654B-D45D-0422-4E0D-919C562E3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92AB-F0F4-F9DC-ABBE-A86C1507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Громадськ</a:t>
            </a:r>
            <a:r>
              <a:rPr lang="uk-UA" dirty="0"/>
              <a:t>і організації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1E644-8348-D5E6-52F5-60966142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0"/>
            <a:ext cx="7886700" cy="483996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Національні</a:t>
            </a:r>
            <a:r>
              <a:rPr lang="ru-RU" dirty="0"/>
              <a:t> та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ключову</a:t>
            </a:r>
            <a:r>
              <a:rPr lang="ru-RU" dirty="0"/>
              <a:t> роль у </a:t>
            </a:r>
            <a:r>
              <a:rPr lang="ru-RU" dirty="0" err="1"/>
              <a:t>впровадженні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на </a:t>
            </a:r>
            <a:r>
              <a:rPr lang="ru-RU" dirty="0" err="1"/>
              <a:t>місцях</a:t>
            </a:r>
            <a:r>
              <a:rPr lang="ru-RU" dirty="0"/>
              <a:t> та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управлінню</a:t>
            </a:r>
            <a:r>
              <a:rPr lang="ru-RU" dirty="0"/>
              <a:t> та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:</a:t>
            </a:r>
          </a:p>
          <a:p>
            <a:r>
              <a:rPr lang="ru-RU" dirty="0"/>
              <a:t>ЕКО</a:t>
            </a:r>
          </a:p>
          <a:p>
            <a:r>
              <a:rPr lang="ru-RU" dirty="0" err="1"/>
              <a:t>Європейський</a:t>
            </a:r>
            <a:r>
              <a:rPr lang="ru-RU" dirty="0"/>
              <a:t> форум </a:t>
            </a:r>
            <a:r>
              <a:rPr lang="ru-RU" dirty="0" err="1"/>
              <a:t>біотопів</a:t>
            </a:r>
            <a:endParaRPr lang="ru-RU" dirty="0"/>
          </a:p>
          <a:p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Фонд </a:t>
            </a:r>
            <a:r>
              <a:rPr lang="ru-RU" dirty="0" err="1"/>
              <a:t>дикої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endParaRPr lang="ru-RU" dirty="0"/>
          </a:p>
          <a:p>
            <a:r>
              <a:rPr lang="ru-RU" dirty="0"/>
              <a:t>ЕКО </a:t>
            </a:r>
            <a:r>
              <a:rPr lang="en-US" dirty="0" err="1"/>
              <a:t>BirdLife</a:t>
            </a:r>
            <a:endParaRPr lang="uk-UA" dirty="0"/>
          </a:p>
          <a:p>
            <a:r>
              <a:rPr lang="ru-RU" dirty="0" err="1"/>
              <a:t>Ще</a:t>
            </a:r>
            <a:r>
              <a:rPr lang="ru-RU" dirty="0"/>
              <a:t> у 2004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оцінила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управління</a:t>
            </a:r>
            <a:r>
              <a:rPr lang="ru-RU" dirty="0"/>
              <a:t> Natura 2000 </a:t>
            </a:r>
            <a:r>
              <a:rPr lang="ru-RU" dirty="0" err="1"/>
              <a:t>приблизно</a:t>
            </a:r>
            <a:r>
              <a:rPr lang="ru-RU" dirty="0"/>
              <a:t> в 6,1 млрд </a:t>
            </a:r>
            <a:r>
              <a:rPr lang="ru-RU" dirty="0" err="1"/>
              <a:t>євро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r>
              <a:rPr lang="ru-RU" dirty="0" err="1"/>
              <a:t>Європейське</a:t>
            </a:r>
            <a:r>
              <a:rPr lang="ru-RU" dirty="0"/>
              <a:t> </a:t>
            </a:r>
            <a:r>
              <a:rPr lang="ru-RU" dirty="0" err="1"/>
              <a:t>Екологічне</a:t>
            </a:r>
            <a:r>
              <a:rPr lang="ru-RU" dirty="0"/>
              <a:t> Бюро </a:t>
            </a:r>
            <a:r>
              <a:rPr lang="ru-RU" dirty="0" err="1"/>
              <a:t>наголошує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поза межами </a:t>
            </a:r>
            <a:r>
              <a:rPr lang="ru-RU" dirty="0" err="1"/>
              <a:t>мережі</a:t>
            </a:r>
            <a:r>
              <a:rPr lang="ru-RU" dirty="0"/>
              <a:t> Природа 2000.</a:t>
            </a:r>
          </a:p>
        </p:txBody>
      </p:sp>
    </p:spTree>
    <p:extLst>
      <p:ext uri="{BB962C8B-B14F-4D97-AF65-F5344CB8AC3E}">
        <p14:creationId xmlns:p14="http://schemas.microsoft.com/office/powerpoint/2010/main" val="13811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CEB84-0AC7-7CDD-3892-B1F51875E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8F980-18A7-1589-C285-B909ADD4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49080"/>
            <a:ext cx="8856984" cy="183851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Імплементація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дикої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у </a:t>
            </a:r>
            <a:r>
              <a:rPr lang="ru-RU" dirty="0" err="1"/>
              <a:t>законодавче</a:t>
            </a:r>
            <a:r>
              <a:rPr lang="ru-RU" dirty="0"/>
              <a:t> поле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4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24BD8-5887-DFAB-4636-18106E96C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F197D-7C62-7C07-44E9-29168E92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Імплементація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ЄС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5E2499-E850-E4F0-E00A-B4FBFDA9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0"/>
            <a:ext cx="7886700" cy="4839965"/>
          </a:xfrm>
        </p:spPr>
        <p:txBody>
          <a:bodyPr>
            <a:normAutofit fontScale="92500"/>
          </a:bodyPr>
          <a:lstStyle/>
          <a:p>
            <a:r>
              <a:rPr lang="ru-RU" dirty="0"/>
              <a:t>Угода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ЄС (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— Угода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,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та </a:t>
            </a:r>
            <a:r>
              <a:rPr lang="ru-RU" dirty="0" err="1"/>
              <a:t>Європейським</a:t>
            </a:r>
            <a:r>
              <a:rPr lang="ru-RU" dirty="0"/>
              <a:t> Союзом, </a:t>
            </a:r>
            <a:r>
              <a:rPr lang="ru-RU" dirty="0" err="1"/>
              <a:t>Європейським</a:t>
            </a:r>
            <a:r>
              <a:rPr lang="ru-RU" dirty="0"/>
              <a:t> </a:t>
            </a:r>
            <a:r>
              <a:rPr lang="ru-RU" dirty="0" err="1"/>
              <a:t>Співтовариством</a:t>
            </a:r>
            <a:r>
              <a:rPr lang="ru-RU" dirty="0"/>
              <a:t> з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і </a:t>
            </a:r>
            <a:r>
              <a:rPr lang="ru-RU" dirty="0" err="1"/>
              <a:t>їхніми</a:t>
            </a:r>
            <a:r>
              <a:rPr lang="ru-RU" dirty="0"/>
              <a:t> державами-членами, з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/ </a:t>
            </a:r>
            <a:r>
              <a:rPr lang="en-US" dirty="0"/>
              <a:t>Association Agreement between the European Union and the European Atomic Energy Community and their member states, of the one part, and Ukraine, of the other part) (</a:t>
            </a:r>
            <a:r>
              <a:rPr lang="ru-RU" dirty="0" err="1"/>
              <a:t>УгодаУкраїнаЄС</a:t>
            </a:r>
            <a:r>
              <a:rPr lang="ru-RU" dirty="0"/>
              <a:t>, 2014),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підписана</a:t>
            </a:r>
            <a:r>
              <a:rPr lang="ru-RU" dirty="0"/>
              <a:t> сторонами 21 березня 2014 року та </a:t>
            </a:r>
            <a:r>
              <a:rPr lang="ru-RU" dirty="0" err="1"/>
              <a:t>набула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 1 вересня 2017 року, стала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кроком у </a:t>
            </a:r>
            <a:r>
              <a:rPr lang="ru-RU" dirty="0" err="1"/>
              <a:t>наближенні</a:t>
            </a:r>
            <a:r>
              <a:rPr lang="ru-RU" dirty="0"/>
              <a:t> </a:t>
            </a:r>
            <a:r>
              <a:rPr lang="ru-RU" dirty="0" err="1"/>
              <a:t>природоохоронного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законодавчих</a:t>
            </a:r>
            <a:r>
              <a:rPr lang="ru-RU" dirty="0"/>
              <a:t> норм ЄС. </a:t>
            </a:r>
          </a:p>
          <a:p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Додаток</a:t>
            </a:r>
            <a:r>
              <a:rPr lang="ru-RU" dirty="0"/>
              <a:t> ХХХ Угоди про </a:t>
            </a:r>
            <a:r>
              <a:rPr lang="ru-RU" dirty="0" err="1"/>
              <a:t>асоціацію</a:t>
            </a:r>
            <a:r>
              <a:rPr lang="ru-RU" dirty="0"/>
              <a:t> (</a:t>
            </a:r>
            <a:r>
              <a:rPr lang="ru-RU" dirty="0" err="1"/>
              <a:t>ДодатокХХХ</a:t>
            </a:r>
            <a:r>
              <a:rPr lang="ru-RU" dirty="0"/>
              <a:t>, 2014)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узгодженню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законодавством</a:t>
            </a:r>
            <a:r>
              <a:rPr lang="ru-RU" dirty="0"/>
              <a:t> ЄС.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поступової</a:t>
            </a:r>
            <a:r>
              <a:rPr lang="ru-RU" dirty="0"/>
              <a:t> </a:t>
            </a:r>
            <a:r>
              <a:rPr lang="ru-RU" dirty="0" err="1"/>
              <a:t>імплементації</a:t>
            </a:r>
            <a:r>
              <a:rPr lang="ru-RU" dirty="0"/>
              <a:t> у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законодавче</a:t>
            </a:r>
            <a:r>
              <a:rPr lang="ru-RU" dirty="0"/>
              <a:t> поле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 та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92/43/ЕЕС. </a:t>
            </a:r>
          </a:p>
        </p:txBody>
      </p:sp>
    </p:spTree>
    <p:extLst>
      <p:ext uri="{BB962C8B-B14F-4D97-AF65-F5344CB8AC3E}">
        <p14:creationId xmlns:p14="http://schemas.microsoft.com/office/powerpoint/2010/main" val="4360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F22E6-B2FC-4BD6-F072-1C601068F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7580A-81EF-2219-C61E-3A710CFB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Зобовязання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CEAC0-14EB-8547-FD72-92981395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0"/>
            <a:ext cx="7886700" cy="483996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уповноваженого</a:t>
            </a:r>
            <a:r>
              <a:rPr lang="ru-RU" dirty="0"/>
              <a:t> органу / </a:t>
            </a:r>
            <a:r>
              <a:rPr lang="ru-RU" dirty="0" err="1"/>
              <a:t>органів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  <a:p>
            <a:r>
              <a:rPr lang="ru-RU" dirty="0"/>
              <a:t>-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, та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регулярної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  <a:p>
            <a:r>
              <a:rPr lang="ru-RU" dirty="0"/>
              <a:t>- </a:t>
            </a: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зон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4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  <a:p>
            <a:r>
              <a:rPr lang="ru-RU" dirty="0"/>
              <a:t>-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зберігаючих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мігруючих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до 01.01.2015 року).</a:t>
            </a:r>
          </a:p>
          <a:p>
            <a:r>
              <a:rPr lang="ru-RU" dirty="0"/>
              <a:t>-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підкатегорією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та заборони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відлову</a:t>
            </a:r>
            <a:r>
              <a:rPr lang="ru-RU" dirty="0"/>
              <a:t> / забою </a:t>
            </a:r>
            <a:r>
              <a:rPr lang="ru-RU" dirty="0" err="1"/>
              <a:t>птахів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4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</p:txBody>
      </p:sp>
    </p:spTree>
    <p:extLst>
      <p:ext uri="{BB962C8B-B14F-4D97-AF65-F5344CB8AC3E}">
        <p14:creationId xmlns:p14="http://schemas.microsoft.com/office/powerpoint/2010/main" val="20447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07EC-F3AA-CEF4-E195-D8AAFA8BA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BAC08-88FE-3290-6FC1-ACFAB055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Зобовязання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A359CF-E846-0F32-F395-3D9D013D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0"/>
            <a:ext cx="7886700" cy="4839965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уповноваженого</a:t>
            </a:r>
            <a:r>
              <a:rPr lang="ru-RU" dirty="0"/>
              <a:t> органу / </a:t>
            </a:r>
            <a:r>
              <a:rPr lang="ru-RU" dirty="0" err="1"/>
              <a:t>органів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  <a:p>
            <a:r>
              <a:rPr lang="ru-RU" dirty="0"/>
              <a:t>-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та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ними (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Смарагдової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та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ними)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4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  <a:p>
            <a:r>
              <a:rPr lang="ru-RU" dirty="0"/>
              <a:t>-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таких </a:t>
            </a:r>
            <a:r>
              <a:rPr lang="ru-RU" dirty="0" err="1"/>
              <a:t>місць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4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</p:txBody>
      </p:sp>
    </p:spTree>
    <p:extLst>
      <p:ext uri="{BB962C8B-B14F-4D97-AF65-F5344CB8AC3E}">
        <p14:creationId xmlns:p14="http://schemas.microsoft.com/office/powerpoint/2010/main" val="13377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044DF-497C-0A22-A929-B1651FF2F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D99B-F479-427E-AC0D-17457FDA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0395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Зобовязання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92/43/ЕЕС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E0308A-7E08-8D0C-9E2F-6AD7FB2C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7886700" cy="4839965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природоохоронного</a:t>
            </a:r>
            <a:r>
              <a:rPr lang="ru-RU" dirty="0"/>
              <a:t> статусу </a:t>
            </a:r>
            <a:r>
              <a:rPr lang="ru-RU" dirty="0" err="1"/>
              <a:t>оселищ</a:t>
            </a:r>
            <a:r>
              <a:rPr lang="ru-RU" dirty="0"/>
              <a:t> та </a:t>
            </a:r>
            <a:r>
              <a:rPr lang="ru-RU" dirty="0" err="1"/>
              <a:t>видів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  <a:p>
            <a:r>
              <a:rPr lang="ru-RU" dirty="0"/>
              <a:t>-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суворого</a:t>
            </a:r>
            <a:r>
              <a:rPr lang="ru-RU" dirty="0"/>
              <a:t> режиму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зазначених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IV,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  <a:p>
            <a:r>
              <a:rPr lang="ru-RU" dirty="0"/>
              <a:t>-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/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(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впроваджено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Угодою).</a:t>
            </a:r>
          </a:p>
        </p:txBody>
      </p:sp>
    </p:spTree>
    <p:extLst>
      <p:ext uri="{BB962C8B-B14F-4D97-AF65-F5344CB8AC3E}">
        <p14:creationId xmlns:p14="http://schemas.microsoft.com/office/powerpoint/2010/main" val="34846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47E3C-6347-5D2F-2F2E-C4403A97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Прогрес України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6731E6-7B1B-70BB-2558-F99C51A60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88840"/>
            <a:ext cx="8254078" cy="4176464"/>
          </a:xfrm>
        </p:spPr>
      </p:pic>
    </p:spTree>
    <p:extLst>
      <p:ext uri="{BB962C8B-B14F-4D97-AF65-F5344CB8AC3E}">
        <p14:creationId xmlns:p14="http://schemas.microsoft.com/office/powerpoint/2010/main" val="17771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606F-EC46-A75C-CD4D-769483762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07343-474A-3CEE-E49B-21F3F796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720080"/>
          </a:xfrm>
        </p:spPr>
        <p:txBody>
          <a:bodyPr/>
          <a:lstStyle/>
          <a:p>
            <a:r>
              <a:rPr lang="ru-RU" dirty="0"/>
              <a:t>Директива про </a:t>
            </a:r>
            <a:r>
              <a:rPr lang="ru-RU" dirty="0" err="1"/>
              <a:t>птахів</a:t>
            </a:r>
            <a:r>
              <a:rPr lang="ru-RU" dirty="0"/>
              <a:t> 79/409/EЕС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88F71A-4955-4C53-5F5C-62F2992E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Директива є </a:t>
            </a:r>
            <a:r>
              <a:rPr lang="ru-RU" dirty="0" err="1"/>
              <a:t>найстарішим</a:t>
            </a:r>
            <a:r>
              <a:rPr lang="ru-RU" dirty="0"/>
              <a:t> </a:t>
            </a:r>
            <a:r>
              <a:rPr lang="ru-RU" dirty="0" err="1"/>
              <a:t>законодавчим</a:t>
            </a:r>
            <a:r>
              <a:rPr lang="ru-RU" dirty="0"/>
              <a:t> актом ЄС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і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основ. </a:t>
            </a:r>
          </a:p>
          <a:p>
            <a:pPr marL="0" indent="0" algn="just">
              <a:buNone/>
            </a:pPr>
            <a:r>
              <a:rPr lang="ru-RU" dirty="0" err="1"/>
              <a:t>Європа</a:t>
            </a:r>
            <a:r>
              <a:rPr lang="ru-RU" dirty="0"/>
              <a:t> є </a:t>
            </a:r>
            <a:r>
              <a:rPr lang="ru-RU" dirty="0" err="1"/>
              <a:t>домівкою</a:t>
            </a:r>
            <a:r>
              <a:rPr lang="ru-RU" dirty="0"/>
              <a:t> для 500 </a:t>
            </a:r>
            <a:r>
              <a:rPr lang="ru-RU" dirty="0" err="1"/>
              <a:t>видів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.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третини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не у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Директива 79/409/ЄЕС мала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500 </a:t>
            </a:r>
            <a:r>
              <a:rPr lang="ru-RU" dirty="0" err="1"/>
              <a:t>видів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Очевидно,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мігруючі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захищені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через </a:t>
            </a:r>
            <a:r>
              <a:rPr lang="ru-RU" dirty="0" err="1"/>
              <a:t>міжнародне</a:t>
            </a:r>
            <a:r>
              <a:rPr lang="ru-RU" dirty="0"/>
              <a:t> (</a:t>
            </a:r>
            <a:r>
              <a:rPr lang="ru-RU" dirty="0" err="1"/>
              <a:t>транскордонне</a:t>
            </a:r>
            <a:r>
              <a:rPr lang="ru-RU" dirty="0"/>
              <a:t>) </a:t>
            </a:r>
            <a:r>
              <a:rPr lang="ru-RU" dirty="0" err="1"/>
              <a:t>співробітництво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Міська</a:t>
            </a:r>
            <a:r>
              <a:rPr lang="ru-RU" dirty="0"/>
              <a:t> та </a:t>
            </a:r>
            <a:r>
              <a:rPr lang="ru-RU" dirty="0" err="1"/>
              <a:t>транспортна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фрагментують</a:t>
            </a:r>
            <a:r>
              <a:rPr lang="ru-RU" dirty="0"/>
              <a:t> та </a:t>
            </a:r>
            <a:r>
              <a:rPr lang="ru-RU" dirty="0" err="1"/>
              <a:t>скорочують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сільськогосподарське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доступ </a:t>
            </a:r>
            <a:r>
              <a:rPr lang="ru-RU" dirty="0" err="1"/>
              <a:t>птахів</a:t>
            </a:r>
            <a:r>
              <a:rPr lang="ru-RU" dirty="0"/>
              <a:t> до </a:t>
            </a:r>
            <a:r>
              <a:rPr lang="ru-RU" dirty="0" err="1"/>
              <a:t>їжі</a:t>
            </a:r>
            <a:r>
              <a:rPr lang="ru-RU" dirty="0"/>
              <a:t>, а </a:t>
            </a:r>
            <a:r>
              <a:rPr lang="ru-RU" dirty="0" err="1"/>
              <a:t>мисливство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регульоване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зменшувати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62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351D5-3A42-65B5-A950-C2147E99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C39044-36AA-10B5-5400-6EBD1D672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32856"/>
            <a:ext cx="7886700" cy="2919103"/>
          </a:xfrm>
        </p:spPr>
      </p:pic>
    </p:spTree>
    <p:extLst>
      <p:ext uri="{BB962C8B-B14F-4D97-AF65-F5344CB8AC3E}">
        <p14:creationId xmlns:p14="http://schemas.microsoft.com/office/powerpoint/2010/main" val="534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095D4-5CEC-68D6-C976-835F8A6B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260" y="2780928"/>
            <a:ext cx="5087479" cy="745646"/>
          </a:xfrm>
        </p:spPr>
        <p:txBody>
          <a:bodyPr>
            <a:noAutofit/>
          </a:bodyPr>
          <a:lstStyle/>
          <a:p>
            <a:r>
              <a:rPr lang="uk-UA" sz="4800" dirty="0"/>
              <a:t>Дякую за увагу</a:t>
            </a:r>
            <a:r>
              <a:rPr lang="en-US" sz="4800" dirty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650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8263C-15BF-BA75-F211-BC917957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6ECC-FBB2-F57C-30A3-3A50361E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D5B50-837D-F494-C49E-DC3D5208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1</a:t>
            </a:r>
          </a:p>
          <a:p>
            <a:pPr marL="0" indent="0" algn="just">
              <a:buNone/>
            </a:pPr>
            <a:r>
              <a:rPr lang="ru-RU" dirty="0"/>
              <a:t>Директива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диких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 на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країн-членів</a:t>
            </a:r>
            <a:r>
              <a:rPr lang="ru-RU" dirty="0"/>
              <a:t> ЄС. Вона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, менеджмент та контроль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та </a:t>
            </a:r>
            <a:r>
              <a:rPr lang="ru-RU" dirty="0" err="1"/>
              <a:t>закладає</a:t>
            </a:r>
            <a:r>
              <a:rPr lang="ru-RU" dirty="0"/>
              <a:t> правила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2</a:t>
            </a:r>
          </a:p>
          <a:p>
            <a:pPr marL="0" indent="0" algn="just">
              <a:buNone/>
            </a:pP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названих</a:t>
            </a:r>
            <a:r>
              <a:rPr lang="ru-RU" dirty="0"/>
              <a:t> у </a:t>
            </a:r>
            <a:r>
              <a:rPr lang="ru-RU" dirty="0" err="1"/>
              <a:t>статті</a:t>
            </a:r>
            <a:r>
              <a:rPr lang="ru-RU" dirty="0"/>
              <a:t> 1 на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, </a:t>
            </a:r>
            <a:r>
              <a:rPr lang="ru-RU" dirty="0" err="1"/>
              <a:t>науковим</a:t>
            </a:r>
            <a:r>
              <a:rPr lang="ru-RU" dirty="0"/>
              <a:t> та </a:t>
            </a:r>
            <a:r>
              <a:rPr lang="ru-RU" dirty="0" err="1"/>
              <a:t>культурним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, </a:t>
            </a:r>
            <a:r>
              <a:rPr lang="ru-RU" dirty="0" err="1"/>
              <a:t>беручі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та </a:t>
            </a:r>
            <a:r>
              <a:rPr lang="ru-RU" dirty="0" err="1"/>
              <a:t>рекреаційні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9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A6E2A-B5EB-F3E4-9B98-A805ABCF8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56AFC-B6D1-43C7-77D2-CC58C916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E1A7D-BF05-05EA-EC38-D8ECBE6A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72" y="1268760"/>
            <a:ext cx="7980976" cy="5040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4 </a:t>
            </a:r>
          </a:p>
          <a:p>
            <a:pPr marL="0" indent="0" algn="just">
              <a:buNone/>
            </a:pP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перераховані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1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буде </a:t>
            </a:r>
            <a:r>
              <a:rPr lang="ru-RU" dirty="0" err="1"/>
              <a:t>гарантувати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та </a:t>
            </a:r>
            <a:r>
              <a:rPr lang="ru-RU" dirty="0" err="1"/>
              <a:t>розмноження</a:t>
            </a:r>
            <a:r>
              <a:rPr lang="ru-RU" dirty="0"/>
              <a:t> у зонах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приділена</a:t>
            </a:r>
            <a:r>
              <a:rPr lang="ru-RU" dirty="0"/>
              <a:t>: </a:t>
            </a:r>
          </a:p>
          <a:p>
            <a:pPr marL="0" indent="0" algn="just">
              <a:buNone/>
            </a:pPr>
            <a:r>
              <a:rPr lang="ru-RU" dirty="0"/>
              <a:t>а) видам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вимирання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en-US" dirty="0"/>
              <a:t>b) </a:t>
            </a:r>
            <a:r>
              <a:rPr lang="ru-RU" dirty="0"/>
              <a:t>видам, </a:t>
            </a:r>
            <a:r>
              <a:rPr lang="ru-RU" dirty="0" err="1"/>
              <a:t>чутливим</a:t>
            </a:r>
            <a:r>
              <a:rPr lang="ru-RU" dirty="0"/>
              <a:t> до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с) </a:t>
            </a:r>
            <a:r>
              <a:rPr lang="ru-RU" dirty="0" err="1"/>
              <a:t>рідким</a:t>
            </a:r>
            <a:r>
              <a:rPr lang="ru-RU" dirty="0"/>
              <a:t> видам (з малою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обмеженим</a:t>
            </a:r>
            <a:r>
              <a:rPr lang="ru-RU" dirty="0"/>
              <a:t> </a:t>
            </a:r>
            <a:r>
              <a:rPr lang="ru-RU" dirty="0" err="1"/>
              <a:t>розповсюдженням</a:t>
            </a:r>
            <a:r>
              <a:rPr lang="ru-RU" dirty="0"/>
              <a:t>); </a:t>
            </a:r>
          </a:p>
          <a:p>
            <a:pPr marL="0" indent="0" algn="just">
              <a:buNone/>
            </a:pPr>
            <a:r>
              <a:rPr lang="ru-RU" dirty="0"/>
              <a:t>38 </a:t>
            </a: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придатні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за </a:t>
            </a:r>
            <a:r>
              <a:rPr lang="ru-RU" dirty="0" err="1"/>
              <a:t>чисельністю</a:t>
            </a:r>
            <a:r>
              <a:rPr lang="ru-RU" dirty="0"/>
              <a:t> та </a:t>
            </a:r>
            <a:r>
              <a:rPr lang="ru-RU" dirty="0" err="1"/>
              <a:t>розміром</a:t>
            </a:r>
            <a:r>
              <a:rPr lang="ru-RU" dirty="0"/>
              <a:t> як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(</a:t>
            </a:r>
            <a:r>
              <a:rPr lang="en-US" dirty="0"/>
              <a:t>special protection areas / SPAs) </a:t>
            </a:r>
            <a:r>
              <a:rPr lang="ru-RU" dirty="0"/>
              <a:t>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1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CC14-5C7A-E6F9-3345-E74F31E9C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A0E09-9E65-A8DE-1946-8E80CD67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74" y="76470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6B29A-50C6-9360-C1B8-AC4FE112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72" y="2060848"/>
            <a:ext cx="7980976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7 </a:t>
            </a:r>
          </a:p>
          <a:p>
            <a:pPr marL="0" indent="0" algn="just">
              <a:buNone/>
            </a:pP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перераховані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2,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мисливською</a:t>
            </a:r>
            <a:r>
              <a:rPr lang="ru-RU" dirty="0"/>
              <a:t> </a:t>
            </a:r>
            <a:r>
              <a:rPr lang="ru-RU" dirty="0" err="1"/>
              <a:t>здобиччю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законодавств</a:t>
            </a:r>
            <a:r>
              <a:rPr lang="ru-RU" dirty="0"/>
              <a:t>. </a:t>
            </a: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гарантувати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не </a:t>
            </a:r>
            <a:r>
              <a:rPr lang="ru-RU" dirty="0" err="1"/>
              <a:t>зашкодить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у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12 </a:t>
            </a:r>
          </a:p>
          <a:p>
            <a:pPr marL="0" indent="0" algn="just">
              <a:buNone/>
            </a:pP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направляти</a:t>
            </a:r>
            <a:r>
              <a:rPr lang="ru-RU" dirty="0"/>
              <a:t> до (</a:t>
            </a:r>
            <a:r>
              <a:rPr lang="ru-RU" dirty="0" err="1"/>
              <a:t>Європейської</a:t>
            </a:r>
            <a:r>
              <a:rPr lang="ru-RU" dirty="0"/>
              <a:t>)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три роки </a:t>
            </a:r>
            <a:r>
              <a:rPr lang="ru-RU" dirty="0" err="1"/>
              <a:t>доповідь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, </a:t>
            </a:r>
            <a:r>
              <a:rPr lang="ru-RU" dirty="0" err="1"/>
              <a:t>запроваджених</a:t>
            </a:r>
            <a:r>
              <a:rPr lang="ru-RU" dirty="0"/>
              <a:t>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2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3C54-36C4-DC3E-529F-BA45FD401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1F120-E50A-2B6E-A68F-52AEEA9E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2" y="379650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Директиви</a:t>
            </a:r>
            <a:r>
              <a:rPr lang="ru-RU" dirty="0"/>
              <a:t> про </a:t>
            </a:r>
            <a:r>
              <a:rPr lang="ru-RU" dirty="0" err="1"/>
              <a:t>птахів</a:t>
            </a:r>
            <a:r>
              <a:rPr lang="ru-RU" dirty="0"/>
              <a:t> 2009/147/ЕС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F1C71-77A7-87EB-4EA6-5E49AFDF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7" y="1304764"/>
            <a:ext cx="7980976" cy="48605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7 </a:t>
            </a:r>
          </a:p>
          <a:p>
            <a:pPr marL="0" indent="0" algn="just">
              <a:buNone/>
            </a:pP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перераховані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2,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мисливською</a:t>
            </a:r>
            <a:r>
              <a:rPr lang="ru-RU" dirty="0"/>
              <a:t> </a:t>
            </a:r>
            <a:r>
              <a:rPr lang="ru-RU" dirty="0" err="1"/>
              <a:t>здобиччю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законодавств</a:t>
            </a:r>
            <a:r>
              <a:rPr lang="ru-RU" dirty="0"/>
              <a:t>. </a:t>
            </a: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гарантувати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не </a:t>
            </a:r>
            <a:r>
              <a:rPr lang="ru-RU" dirty="0" err="1"/>
              <a:t>зашкодить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у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12 </a:t>
            </a:r>
          </a:p>
          <a:p>
            <a:pPr marL="0" indent="0" algn="just">
              <a:buNone/>
            </a:pP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направляти</a:t>
            </a:r>
            <a:r>
              <a:rPr lang="ru-RU" dirty="0"/>
              <a:t> до (</a:t>
            </a:r>
            <a:r>
              <a:rPr lang="ru-RU" dirty="0" err="1"/>
              <a:t>Європейської</a:t>
            </a:r>
            <a:r>
              <a:rPr lang="ru-RU" dirty="0"/>
              <a:t>)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три роки </a:t>
            </a:r>
            <a:r>
              <a:rPr lang="ru-RU" dirty="0" err="1"/>
              <a:t>доповідь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, </a:t>
            </a:r>
            <a:r>
              <a:rPr lang="ru-RU" dirty="0" err="1"/>
              <a:t>запроваджених</a:t>
            </a:r>
            <a:r>
              <a:rPr lang="ru-RU" dirty="0"/>
              <a:t>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Стаття</a:t>
            </a:r>
            <a:r>
              <a:rPr lang="ru-RU" dirty="0"/>
              <a:t> 18 </a:t>
            </a:r>
          </a:p>
          <a:p>
            <a:pPr marL="0" indent="0" algn="just">
              <a:buNone/>
            </a:pP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ввести в </a:t>
            </a:r>
            <a:r>
              <a:rPr lang="ru-RU" dirty="0" err="1"/>
              <a:t>дію</a:t>
            </a:r>
            <a:r>
              <a:rPr lang="ru-RU" dirty="0"/>
              <a:t> (</a:t>
            </a:r>
            <a:r>
              <a:rPr lang="ru-RU" dirty="0" err="1"/>
              <a:t>національні</a:t>
            </a:r>
            <a:r>
              <a:rPr lang="ru-RU" dirty="0"/>
              <a:t>) </a:t>
            </a:r>
            <a:r>
              <a:rPr lang="ru-RU" dirty="0" err="1"/>
              <a:t>закони</a:t>
            </a:r>
            <a:r>
              <a:rPr lang="ru-RU" dirty="0"/>
              <a:t>, </a:t>
            </a:r>
            <a:r>
              <a:rPr lang="ru-RU" dirty="0" err="1"/>
              <a:t>регламенти</a:t>
            </a:r>
            <a:r>
              <a:rPr lang="ru-RU" dirty="0"/>
              <a:t> та </a:t>
            </a:r>
            <a:r>
              <a:rPr lang="ru-RU" dirty="0" err="1"/>
              <a:t>адміністративне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з </a:t>
            </a:r>
            <a:r>
              <a:rPr lang="ru-RU" dirty="0" err="1"/>
              <a:t>вимогами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,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інформувати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. </a:t>
            </a:r>
            <a:r>
              <a:rPr lang="ru-RU" dirty="0" err="1"/>
              <a:t>Країни</a:t>
            </a:r>
            <a:r>
              <a:rPr lang="ru-RU" dirty="0"/>
              <a:t>-члени ЄС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Комісією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адаптовані</a:t>
            </a:r>
            <a:r>
              <a:rPr lang="ru-RU" dirty="0"/>
              <a:t> до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56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25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3642</TotalTime>
  <Words>2439</Words>
  <Application>Microsoft Office PowerPoint</Application>
  <PresentationFormat>Экран (4:3)</PresentationFormat>
  <Paragraphs>157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Arial</vt:lpstr>
      <vt:lpstr>Century Schoolbook</vt:lpstr>
      <vt:lpstr>Тема25</vt:lpstr>
      <vt:lpstr>ЗАХИСТ ДИКОЇ ПРИРОДИ У ЄВРОПЕЙСЬКОМУ СОЮЗІ</vt:lpstr>
      <vt:lpstr>Директи́ва (англ. Directive) </vt:lpstr>
      <vt:lpstr>Виконання угоди про асоціацію </vt:lpstr>
      <vt:lpstr>Директиви щодо збереження диких птахів</vt:lpstr>
      <vt:lpstr>Директива про птахів 79/409/EЕС</vt:lpstr>
      <vt:lpstr>Основні положення  Директиви про птахів 2009/147/ЕС</vt:lpstr>
      <vt:lpstr>Основні положення  Директиви про птахів 2009/147/ЕС</vt:lpstr>
      <vt:lpstr>Основні положення  Директиви про птахів 2009/147/ЕС</vt:lpstr>
      <vt:lpstr>Основні положення  Директиви про птахів 2009/147/ЕС</vt:lpstr>
      <vt:lpstr>Основні положення  Директиви про птахів 2009/147/ЕС</vt:lpstr>
      <vt:lpstr>Основні положення  Директиви про птахів 2009/147/ЕС</vt:lpstr>
      <vt:lpstr>Основні положення  Директиви про птахів 2009/147/ЕС</vt:lpstr>
      <vt:lpstr>Директива про середовища існування</vt:lpstr>
      <vt:lpstr>Директива про середовища існування 92/43/ЕЕС</vt:lpstr>
      <vt:lpstr>Основні положення  Директива про середовища існування 92/43/ЕЕС</vt:lpstr>
      <vt:lpstr>Основні положення  Директива про середовища існування 92/43/ЕЕС</vt:lpstr>
      <vt:lpstr>Основні положення  Директива про середовища існування 92/43/ЕЕС</vt:lpstr>
      <vt:lpstr>Основні положення  Директива про середовища існування 92/43/ЕЕС</vt:lpstr>
      <vt:lpstr>Основні положення  Директива про середовища існування 92/43/ЕЕС</vt:lpstr>
      <vt:lpstr>Європейська екологічна мережа Природа 2000</vt:lpstr>
      <vt:lpstr>Європейська екологічна мережа Природа 2000</vt:lpstr>
      <vt:lpstr>Території Австрії, відведені під Європейську екологічну мережу Природа 2000: виділено зеленим</vt:lpstr>
      <vt:lpstr>Території Іспанії, відведені під Європейську екологічну мережу Природа 2000</vt:lpstr>
      <vt:lpstr>Смарагдова мережа України</vt:lpstr>
      <vt:lpstr>Природа 2000 і Смарагдова мережа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екологічних громадських організацій  у ЄС</vt:lpstr>
      <vt:lpstr>Європейське Екологічне Бюро  (EEB, 2005).</vt:lpstr>
      <vt:lpstr>Директиви про птахів</vt:lpstr>
      <vt:lpstr>Директива про середовища існування</vt:lpstr>
      <vt:lpstr>Директива про середовища існування</vt:lpstr>
      <vt:lpstr>Директива про середовища існування</vt:lpstr>
      <vt:lpstr>Мережа Природа 2000 включає три категорії об’єктів:</vt:lpstr>
      <vt:lpstr>Інвестиції</vt:lpstr>
      <vt:lpstr>Інвестиції</vt:lpstr>
      <vt:lpstr>Громадські організації</vt:lpstr>
      <vt:lpstr>Імплементація законодавства ЄС щодо охорони дикої природи у законодавче поле України </vt:lpstr>
      <vt:lpstr>Імплементація законодавства ЄС</vt:lpstr>
      <vt:lpstr>Зобовязання щодо Директиви про птахів 2009/147/ЕС</vt:lpstr>
      <vt:lpstr>Зобовязання щодо Директиви про середовища існування 92/43/ЕЕС</vt:lpstr>
      <vt:lpstr>Зобовязання щодо Директиви про середовища існування 92/43/ЕЕС</vt:lpstr>
      <vt:lpstr>Прогрес України</vt:lpstr>
      <vt:lpstr>Прогрес України</vt:lpstr>
      <vt:lpstr>Дякую за увагу!</vt:lpstr>
    </vt:vector>
  </TitlesOfParts>
  <Company>Хата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Євроінтеграція</dc:title>
  <dc:creator>Яна</dc:creator>
  <cp:lastModifiedBy>Iryna Davydova</cp:lastModifiedBy>
  <cp:revision>28</cp:revision>
  <dcterms:created xsi:type="dcterms:W3CDTF">2013-12-16T18:02:35Z</dcterms:created>
  <dcterms:modified xsi:type="dcterms:W3CDTF">2025-03-10T19:29:37Z</dcterms:modified>
</cp:coreProperties>
</file>