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692696"/>
            <a:ext cx="6172200" cy="1894362"/>
          </a:xfrm>
        </p:spPr>
        <p:txBody>
          <a:bodyPr/>
          <a:lstStyle/>
          <a:p>
            <a:pPr algn="ctr"/>
            <a:r>
              <a:rPr lang="uk-UA" dirty="0"/>
              <a:t>СВІТОВІ НАУКОВІ БУХГАЛТЕРСЬКІ ШКОЛИ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348880"/>
            <a:ext cx="6172200" cy="4026042"/>
          </a:xfrm>
        </p:spPr>
        <p:txBody>
          <a:bodyPr/>
          <a:lstStyle/>
          <a:p>
            <a:pPr lvl="0"/>
            <a:r>
              <a:rPr lang="uk-UA" dirty="0" smtClean="0"/>
              <a:t>План:</a:t>
            </a:r>
            <a:endParaRPr lang="en-US" dirty="0" smtClean="0"/>
          </a:p>
          <a:p>
            <a:pPr lvl="0"/>
            <a:r>
              <a:rPr lang="uk-UA" dirty="0" smtClean="0"/>
              <a:t>1. Наукова </a:t>
            </a:r>
            <a:r>
              <a:rPr lang="uk-UA" dirty="0"/>
              <a:t>школа: її ознаки та умови </a:t>
            </a:r>
            <a:r>
              <a:rPr lang="uk-UA" dirty="0" smtClean="0"/>
              <a:t>формування.</a:t>
            </a:r>
          </a:p>
          <a:p>
            <a:pPr lvl="0"/>
            <a:endParaRPr lang="uk-UA" dirty="0"/>
          </a:p>
          <a:p>
            <a:pPr lvl="0"/>
            <a:r>
              <a:rPr lang="uk-UA" dirty="0" smtClean="0"/>
              <a:t>2. Виникнення </a:t>
            </a:r>
            <a:r>
              <a:rPr lang="uk-UA" dirty="0"/>
              <a:t>та історичні етапи розвитку облікових наукових шкіл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  <a:p>
            <a:pPr lvl="0"/>
            <a:r>
              <a:rPr lang="uk-UA" dirty="0" smtClean="0"/>
              <a:t>3.Формування </a:t>
            </a:r>
            <a:r>
              <a:rPr lang="uk-UA" dirty="0"/>
              <a:t>і функціонування бухгалтерських шкіл в Україні.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451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Венеціанська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Засновником </a:t>
            </a:r>
            <a:r>
              <a:rPr lang="uk-UA" i="1" dirty="0"/>
              <a:t>венеціанської школи</a:t>
            </a:r>
            <a:r>
              <a:rPr lang="uk-UA" dirty="0"/>
              <a:t> був </a:t>
            </a:r>
            <a:r>
              <a:rPr lang="uk-UA" dirty="0" err="1"/>
              <a:t>Фабіо</a:t>
            </a:r>
            <a:r>
              <a:rPr lang="uk-UA" dirty="0"/>
              <a:t> </a:t>
            </a:r>
            <a:r>
              <a:rPr lang="uk-UA" dirty="0" err="1"/>
              <a:t>Беста</a:t>
            </a:r>
            <a:r>
              <a:rPr lang="uk-UA" dirty="0"/>
              <a:t> (1845-1923), який вважав, що облік як засіб господарського контролю вивчає рух цінностей, який, своєю чергою, пов'язаний з діями людей з управління і контролю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Йому належить розроблення теорії капіталу – концепції, згідно з якою об'єктом обліку є не цінності як такі, а їхня вартість. </a:t>
            </a:r>
            <a:endParaRPr lang="uk-UA" dirty="0" smtClean="0"/>
          </a:p>
          <a:p>
            <a:r>
              <a:rPr lang="uk-UA" dirty="0" smtClean="0"/>
              <a:t>Теорія </a:t>
            </a:r>
            <a:r>
              <a:rPr lang="uk-UA" dirty="0"/>
              <a:t>капіталу – вчення про управління і контроль, яке ґрунтується на вартісній інтерпретації бухгалтерського балансу, де загальний обсяг вартості є капіталом, вкладеним у підприємство, котрий складається з окремих елементів, кожний з яких має свій рахунок. </a:t>
            </a:r>
          </a:p>
          <a:p>
            <a:r>
              <a:rPr lang="uk-UA" dirty="0"/>
              <a:t>Венеціанська школа бухгалтерського обліку розвивала економічний напрям, згідно з яким облік має вивчати не кількісну і якісну структуру господарських цінностей, а їх вартість. </a:t>
            </a:r>
            <a:endParaRPr lang="uk-UA" dirty="0" smtClean="0"/>
          </a:p>
          <a:p>
            <a:r>
              <a:rPr lang="uk-UA" dirty="0" smtClean="0"/>
              <a:t>Тобто </a:t>
            </a:r>
            <a:r>
              <a:rPr lang="uk-UA" dirty="0"/>
              <a:t>основою обліку має бути не реєстрація юридичних відносин, а зміни у складі матеріальних цінностей. </a:t>
            </a:r>
            <a:endParaRPr lang="uk-UA" dirty="0" smtClean="0"/>
          </a:p>
          <a:p>
            <a:r>
              <a:rPr lang="uk-UA" dirty="0" smtClean="0"/>
              <a:t>Звідси </a:t>
            </a:r>
            <a:r>
              <a:rPr lang="uk-UA" dirty="0"/>
              <a:t>факти господарського життя, які не викликають змін вартості, не потрібно відображати на бухгалтерських рахунках.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203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Французька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i="1" dirty="0"/>
              <a:t>Французька школа.</a:t>
            </a:r>
            <a:r>
              <a:rPr lang="uk-UA" dirty="0"/>
              <a:t> Французька школа характеризувалася перевагою економічних аспектів обліку. Метою обліку вважалося виявлення ефективності використання ресурсів підприємства. Економічне пояснення подвійного запису – </a:t>
            </a:r>
            <a:r>
              <a:rPr lang="uk-UA" dirty="0" err="1"/>
              <a:t>„немає</a:t>
            </a:r>
            <a:r>
              <a:rPr lang="uk-UA" dirty="0"/>
              <a:t> надходження без витрачання” призвело до трактування всіх рахунків як рахунків коштів і процесів (операційних).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uk-UA" dirty="0"/>
              <a:t>відміну від представників італійської школи, французькі вчені стверджували, що бухгалтер не юрист, а економіст. Найбільш повно цей погляд виразив П.Ж. Прудон. Крім нього прихильниками економічного напрямку були Р.П. </a:t>
            </a:r>
            <a:r>
              <a:rPr lang="uk-UA" dirty="0" err="1"/>
              <a:t>Коффі</a:t>
            </a:r>
            <a:r>
              <a:rPr lang="uk-UA" dirty="0"/>
              <a:t>, Е.П. </a:t>
            </a:r>
            <a:r>
              <a:rPr lang="uk-UA" dirty="0" err="1"/>
              <a:t>Леоте</a:t>
            </a:r>
            <a:r>
              <a:rPr lang="uk-UA" dirty="0"/>
              <a:t>, А. </a:t>
            </a:r>
            <a:r>
              <a:rPr lang="uk-UA" dirty="0" err="1"/>
              <a:t>Гільбо</a:t>
            </a:r>
            <a:r>
              <a:rPr lang="uk-UA" dirty="0"/>
              <a:t>, Ж.Б. </a:t>
            </a:r>
            <a:r>
              <a:rPr lang="uk-UA" dirty="0" err="1"/>
              <a:t>Дюмарше</a:t>
            </a:r>
            <a:r>
              <a:rPr lang="uk-UA" dirty="0"/>
              <a:t>, Ш. </a:t>
            </a:r>
            <a:r>
              <a:rPr lang="uk-UA" dirty="0" err="1"/>
              <a:t>Пангло</a:t>
            </a:r>
            <a:r>
              <a:rPr lang="uk-UA" dirty="0"/>
              <a:t>, Р. </a:t>
            </a:r>
            <a:r>
              <a:rPr lang="uk-UA" dirty="0" err="1"/>
              <a:t>Делапорт</a:t>
            </a:r>
            <a:r>
              <a:rPr lang="uk-UA" dirty="0"/>
              <a:t>, Ж. </a:t>
            </a:r>
            <a:r>
              <a:rPr lang="uk-UA" dirty="0" err="1"/>
              <a:t>Бурнісьєн</a:t>
            </a:r>
            <a:r>
              <a:rPr lang="uk-UA" dirty="0"/>
              <a:t> та </a:t>
            </a:r>
            <a:r>
              <a:rPr lang="uk-UA" dirty="0" err="1"/>
              <a:t>інш</a:t>
            </a:r>
            <a:r>
              <a:rPr lang="uk-UA" dirty="0"/>
              <a:t>. Слід зазначити, що французькі вчені класифікували рахунки як елементи балансу за видами засобів. </a:t>
            </a:r>
            <a:endParaRPr lang="uk-UA" dirty="0" smtClean="0"/>
          </a:p>
          <a:p>
            <a:r>
              <a:rPr lang="uk-UA" dirty="0" smtClean="0"/>
              <a:t>Вони </a:t>
            </a:r>
            <a:r>
              <a:rPr lang="uk-UA" dirty="0"/>
              <a:t>виходили з того, що прибутком можуть вважатися тільки грошові надходження. Французькі вчені зазначали: </a:t>
            </a:r>
            <a:r>
              <a:rPr lang="uk-UA" dirty="0" err="1"/>
              <a:t>„Немає</a:t>
            </a:r>
            <a:r>
              <a:rPr lang="uk-UA" dirty="0"/>
              <a:t> грошей - немає прибутку”. Крім того, вчені цієї країни поширили облік на все народне господарство – </a:t>
            </a:r>
            <a:r>
              <a:rPr lang="uk-UA" dirty="0" err="1"/>
              <a:t>макрооблік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Пропонувати </a:t>
            </a:r>
            <a:r>
              <a:rPr lang="uk-UA" dirty="0"/>
              <a:t>оцінювати цінності за собівартістю. Приділяли значну увагу обліку витрат і калькулюванню готової продукції. Трактували баланс як рівність доходів і видатків. </a:t>
            </a:r>
            <a:endParaRPr lang="uk-UA" dirty="0" smtClean="0"/>
          </a:p>
          <a:p>
            <a:r>
              <a:rPr lang="uk-UA" dirty="0" smtClean="0"/>
              <a:t>Велику </a:t>
            </a:r>
            <a:r>
              <a:rPr lang="uk-UA" dirty="0"/>
              <a:t>увагу приділяли розробці різних форм рахівництва.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701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Французька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Наприкінці XIX – на початку XX ст. бухгалтерський облік досяг у Франції свого значного розвитку. Французька школа рахівництва запровадила суто економічний напрям у бухгалтерській науці. Представники французької школи Жан Густав </a:t>
            </a:r>
            <a:r>
              <a:rPr lang="uk-UA" dirty="0" err="1"/>
              <a:t>КурсельСенель</a:t>
            </a:r>
            <a:r>
              <a:rPr lang="uk-UA" dirty="0"/>
              <a:t>, Р.П. </a:t>
            </a:r>
            <a:r>
              <a:rPr lang="uk-UA" dirty="0" err="1"/>
              <a:t>Коффі</a:t>
            </a:r>
            <a:r>
              <a:rPr lang="uk-UA" dirty="0"/>
              <a:t>, Жан-Батист </a:t>
            </a:r>
            <a:r>
              <a:rPr lang="uk-UA" dirty="0" err="1"/>
              <a:t>Дюмарше</a:t>
            </a:r>
            <a:r>
              <a:rPr lang="uk-UA" dirty="0"/>
              <a:t>, а також Ежен П'єр </a:t>
            </a:r>
            <a:r>
              <a:rPr lang="uk-UA" dirty="0" err="1"/>
              <a:t>Леоте</a:t>
            </a:r>
            <a:r>
              <a:rPr lang="uk-UA" dirty="0"/>
              <a:t> і Адольф </a:t>
            </a:r>
            <a:r>
              <a:rPr lang="uk-UA" dirty="0" err="1"/>
              <a:t>Гільбо</a:t>
            </a:r>
            <a:r>
              <a:rPr lang="uk-UA" dirty="0"/>
              <a:t>, Л. Сей є фундаторами економічного напряму у французькому і світовому рахівництві. </a:t>
            </a:r>
          </a:p>
          <a:p>
            <a:r>
              <a:rPr lang="uk-UA" dirty="0"/>
              <a:t>Вони вважали, що бухгалтерський облік – політична економія підприємства. Крім того, наголошували на необхідності відокремлювати теорію від бухгалтерської практики. Досліджували такі економічні категорії в обліку, як амортизація, прибуток, собівартість (Л. Сей), ввели поняття "перманентний інвентар", </a:t>
            </a:r>
            <a:r>
              <a:rPr lang="uk-UA" dirty="0" err="1"/>
              <a:t>макрооблік</a:t>
            </a:r>
            <a:r>
              <a:rPr lang="uk-UA" dirty="0"/>
              <a:t> (Е.П. </a:t>
            </a:r>
            <a:r>
              <a:rPr lang="uk-UA" dirty="0" err="1"/>
              <a:t>Леоте</a:t>
            </a:r>
            <a:r>
              <a:rPr lang="uk-UA" dirty="0"/>
              <a:t> і А. </a:t>
            </a:r>
            <a:r>
              <a:rPr lang="uk-UA" dirty="0" err="1"/>
              <a:t>Гільбо</a:t>
            </a:r>
            <a:r>
              <a:rPr lang="uk-UA" dirty="0"/>
              <a:t>), розробили вчення про широку й вузьку амортизацію (Ж. Г. </a:t>
            </a:r>
            <a:r>
              <a:rPr lang="uk-UA" dirty="0" err="1"/>
              <a:t>КурсельСенель</a:t>
            </a:r>
            <a:r>
              <a:rPr lang="uk-UA" dirty="0"/>
              <a:t>). Удосконалювали форми рахівництва, розробили французьку форму рахівництва (Р. </a:t>
            </a:r>
            <a:r>
              <a:rPr lang="uk-UA" dirty="0" err="1"/>
              <a:t>Делапорт</a:t>
            </a:r>
            <a:r>
              <a:rPr lang="uk-U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935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Німецька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Н</a:t>
            </a:r>
            <a:r>
              <a:rPr lang="uk-UA" dirty="0" smtClean="0"/>
              <a:t>імецька </a:t>
            </a:r>
            <a:r>
              <a:rPr lang="uk-UA" dirty="0"/>
              <a:t>школа велике значення надавала процедурним питанням обліку. </a:t>
            </a:r>
            <a:endParaRPr lang="uk-UA" dirty="0" smtClean="0"/>
          </a:p>
          <a:p>
            <a:r>
              <a:rPr lang="uk-UA" dirty="0" smtClean="0"/>
              <a:t>Метою </a:t>
            </a:r>
            <a:r>
              <a:rPr lang="uk-UA" dirty="0"/>
              <a:t>обліку вважали розробку раціональних облікових процедур. Отже, предметом обліку були процедури. Ця школа сутність бухгалтерського обліку бачила в конструюванні форм рахівництва, послідовності записів на рахунках, у тих документах та регістрах, що надходили до бухгалтерії. </a:t>
            </a:r>
            <a:endParaRPr lang="uk-UA" dirty="0" smtClean="0"/>
          </a:p>
          <a:p>
            <a:r>
              <a:rPr lang="uk-UA" dirty="0" smtClean="0"/>
              <a:t>Засновником </a:t>
            </a:r>
            <a:r>
              <a:rPr lang="uk-UA" dirty="0"/>
              <a:t>цієї школи був І. </a:t>
            </a:r>
            <a:r>
              <a:rPr lang="uk-UA" dirty="0" err="1"/>
              <a:t>Шер</a:t>
            </a:r>
            <a:r>
              <a:rPr lang="uk-UA" dirty="0"/>
              <a:t>, який в основу бухгалтерської процедури поклав рівняння капіталу: А-П=К. Взагалі теорії балансу приділялась значна увага.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/>
              <a:t>німецької школи було характерним вивчення фактів господарського життя шляхом дедукції, рухаючись від загального до часткового, а саме - від балансу до рахунків. </a:t>
            </a:r>
            <a:endParaRPr lang="uk-UA" dirty="0" smtClean="0"/>
          </a:p>
          <a:p>
            <a:r>
              <a:rPr lang="uk-UA" dirty="0" smtClean="0"/>
              <a:t>Баланс </a:t>
            </a:r>
            <a:r>
              <a:rPr lang="uk-UA" dirty="0"/>
              <a:t>трактували як рівність дебетових і кредитових сальдо. </a:t>
            </a:r>
          </a:p>
          <a:p>
            <a:r>
              <a:rPr lang="uk-UA" dirty="0"/>
              <a:t>Німецькі вчені стверджували, що рахунки випливають із балансу. Усі рахунки по відношенню до балансу поділяли на активні й пасивні, запропонували теорію двох рядів рахунків. Крім того, німецькі вчені широко застосовували математичні й статистичні методи в обліку. </a:t>
            </a:r>
          </a:p>
        </p:txBody>
      </p:sp>
    </p:spTree>
    <p:extLst>
      <p:ext uri="{BB962C8B-B14F-4D97-AF65-F5344CB8AC3E}">
        <p14:creationId xmlns:p14="http://schemas.microsoft.com/office/powerpoint/2010/main" val="135502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Англо-американська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i="1" dirty="0"/>
              <a:t>Англо-американська школа.</a:t>
            </a:r>
            <a:r>
              <a:rPr lang="uk-UA" dirty="0"/>
              <a:t> Наприкінці XIX ст. починає формуватися </a:t>
            </a:r>
            <a:r>
              <a:rPr lang="uk-UA" dirty="0" err="1"/>
              <a:t>англоамериканська</a:t>
            </a:r>
            <a:r>
              <a:rPr lang="uk-UA" dirty="0"/>
              <a:t> бухгалтерська школа. Ця школа стояла на позиціях позитивізму, який зосереджував увагу на описі явищ і фактів у процесі спостереження. Відомими позитивістами того часу були Г. </a:t>
            </a:r>
            <a:r>
              <a:rPr lang="uk-UA" dirty="0" err="1"/>
              <a:t>Спенсер</a:t>
            </a:r>
            <a:r>
              <a:rPr lang="uk-UA" dirty="0"/>
              <a:t> і Д.С. Мілль. </a:t>
            </a:r>
            <a:endParaRPr lang="uk-UA" dirty="0" smtClean="0"/>
          </a:p>
          <a:p>
            <a:r>
              <a:rPr lang="uk-UA" dirty="0" smtClean="0"/>
              <a:t>Крім </a:t>
            </a:r>
            <a:r>
              <a:rPr lang="uk-UA" dirty="0"/>
              <a:t>того, дана школа застосовувала </a:t>
            </a:r>
            <a:r>
              <a:rPr lang="uk-UA" dirty="0" err="1"/>
              <a:t>біхевіористичний</a:t>
            </a:r>
            <a:r>
              <a:rPr lang="uk-UA" dirty="0"/>
              <a:t> і психологічний підходи в обліку. Предметом обліку була поведінка адміністраторів. </a:t>
            </a:r>
            <a:endParaRPr lang="uk-UA" dirty="0" smtClean="0"/>
          </a:p>
          <a:p>
            <a:r>
              <a:rPr lang="uk-UA" dirty="0" smtClean="0"/>
              <a:t>Баланс </a:t>
            </a:r>
            <a:r>
              <a:rPr lang="uk-UA" dirty="0"/>
              <a:t>розглядала як рівність засобів із кредиторською заборгованістю й капіталом. </a:t>
            </a:r>
            <a:endParaRPr lang="uk-UA" dirty="0" smtClean="0"/>
          </a:p>
          <a:p>
            <a:r>
              <a:rPr lang="uk-UA" dirty="0" smtClean="0"/>
              <a:t>При </a:t>
            </a:r>
            <a:r>
              <a:rPr lang="uk-UA" dirty="0"/>
              <a:t>вивченні цієї теми зверніть увагу на те, що великим досягненням американських вчених було створення таких систем обліку витрат, як: </a:t>
            </a:r>
            <a:r>
              <a:rPr lang="uk-UA" dirty="0" err="1"/>
              <a:t>„стандарт-кост</a:t>
            </a:r>
            <a:r>
              <a:rPr lang="uk-UA" dirty="0"/>
              <a:t>” (Г. Емерсон, Ч. </a:t>
            </a:r>
            <a:r>
              <a:rPr lang="uk-UA" dirty="0" err="1"/>
              <a:t>Гаррісон</a:t>
            </a:r>
            <a:r>
              <a:rPr lang="uk-UA" dirty="0"/>
              <a:t>) </a:t>
            </a:r>
            <a:r>
              <a:rPr lang="uk-UA" dirty="0" err="1"/>
              <a:t>„директ-костинг</a:t>
            </a:r>
            <a:r>
              <a:rPr lang="uk-UA" dirty="0"/>
              <a:t>” (Дж. </a:t>
            </a:r>
            <a:r>
              <a:rPr lang="uk-UA" dirty="0" err="1"/>
              <a:t>Кларк</a:t>
            </a:r>
            <a:r>
              <a:rPr lang="uk-UA" dirty="0"/>
              <a:t>, Дж. </a:t>
            </a:r>
            <a:r>
              <a:rPr lang="uk-UA" dirty="0" err="1"/>
              <a:t>Харріс</a:t>
            </a:r>
            <a:r>
              <a:rPr lang="uk-UA" dirty="0"/>
              <a:t>), </a:t>
            </a:r>
            <a:r>
              <a:rPr lang="uk-UA" dirty="0" err="1"/>
              <a:t>„центри</a:t>
            </a:r>
            <a:r>
              <a:rPr lang="uk-UA" dirty="0"/>
              <a:t> відповідальності” (Дж. </a:t>
            </a:r>
            <a:r>
              <a:rPr lang="uk-UA" dirty="0" err="1"/>
              <a:t>Хіггінс</a:t>
            </a:r>
            <a:r>
              <a:rPr lang="uk-UA" dirty="0"/>
              <a:t>), </a:t>
            </a:r>
            <a:r>
              <a:rPr lang="uk-UA" dirty="0" err="1"/>
              <a:t>„диференційна</a:t>
            </a:r>
            <a:r>
              <a:rPr lang="uk-UA" dirty="0"/>
              <a:t> система” (Р. </a:t>
            </a:r>
            <a:r>
              <a:rPr lang="uk-UA" dirty="0" err="1"/>
              <a:t>Каплан</a:t>
            </a:r>
            <a:r>
              <a:rPr lang="uk-UA" dirty="0"/>
              <a:t>, Р. Купер), що з часом дозволило сформулювати спеціальну галузь бухгалтерії – управлінський облік (Р. Антоні). </a:t>
            </a:r>
            <a:endParaRPr lang="uk-UA" dirty="0" smtClean="0"/>
          </a:p>
          <a:p>
            <a:r>
              <a:rPr lang="uk-UA" dirty="0" smtClean="0"/>
              <a:t>Отже</a:t>
            </a:r>
            <a:r>
              <a:rPr lang="uk-UA" dirty="0"/>
              <a:t>, значною особливістю англо-американської бухгалтерії було те, що в організації обліку мав місце його розподіл на фінансовий і управлінський, причому фінансовий облік, в свою чергу, протиставлявся податковому.</a:t>
            </a:r>
          </a:p>
        </p:txBody>
      </p:sp>
    </p:spTree>
    <p:extLst>
      <p:ext uri="{BB962C8B-B14F-4D97-AF65-F5344CB8AC3E}">
        <p14:creationId xmlns:p14="http://schemas.microsoft.com/office/powerpoint/2010/main" val="175926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Формування і функціонування бухгалтерських шкіл в Україні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Н</a:t>
            </a:r>
            <a:r>
              <a:rPr lang="uk-UA" dirty="0" smtClean="0"/>
              <a:t>айбільший </a:t>
            </a:r>
            <a:r>
              <a:rPr lang="uk-UA" dirty="0"/>
              <a:t>вплив на формування української школи здійснила російська школа. У радянський період українська бухгалтерська школа розвивалась поряд із московською та ленінградською бухгалтерськими науковими школами. </a:t>
            </a:r>
            <a:endParaRPr lang="uk-UA" dirty="0" smtClean="0"/>
          </a:p>
          <a:p>
            <a:r>
              <a:rPr lang="uk-UA" dirty="0" smtClean="0"/>
              <a:t>Видатними </a:t>
            </a:r>
            <a:r>
              <a:rPr lang="uk-UA" dirty="0"/>
              <a:t>вченими, що вплинули на розвиток обліку в цей період були такі: М.Х. Жебрак, І.А. </a:t>
            </a:r>
            <a:r>
              <a:rPr lang="uk-UA" dirty="0" err="1"/>
              <a:t>Басманов</a:t>
            </a:r>
            <a:r>
              <a:rPr lang="uk-UA" dirty="0"/>
              <a:t>, В.Ф. Палій, В.Б. Івашкевич, М.С. </a:t>
            </a:r>
            <a:r>
              <a:rPr lang="uk-UA" dirty="0" err="1"/>
              <a:t>Помазков</a:t>
            </a:r>
            <a:r>
              <a:rPr lang="uk-UA" dirty="0"/>
              <a:t>, О.С. </a:t>
            </a:r>
            <a:r>
              <a:rPr lang="uk-UA" dirty="0" err="1"/>
              <a:t>Наринський</a:t>
            </a:r>
            <a:r>
              <a:rPr lang="uk-UA" dirty="0"/>
              <a:t>, П.С. Безруких, С.О. </a:t>
            </a:r>
            <a:r>
              <a:rPr lang="uk-UA" dirty="0" err="1"/>
              <a:t>Щенков</a:t>
            </a:r>
            <a:r>
              <a:rPr lang="uk-UA" dirty="0"/>
              <a:t>, А.Ш. </a:t>
            </a:r>
            <a:r>
              <a:rPr lang="uk-UA" dirty="0" err="1"/>
              <a:t>Маргуліс</a:t>
            </a:r>
            <a:r>
              <a:rPr lang="uk-UA" dirty="0"/>
              <a:t> та ін. </a:t>
            </a:r>
            <a:endParaRPr lang="uk-UA" dirty="0" smtClean="0"/>
          </a:p>
          <a:p>
            <a:r>
              <a:rPr lang="uk-UA" dirty="0" smtClean="0"/>
              <a:t>За </a:t>
            </a:r>
            <a:r>
              <a:rPr lang="uk-UA" dirty="0"/>
              <a:t>незначний період часу в радянській Україні сформувалась національна бухгалтерська школа, яку започаткував професор П.П. </a:t>
            </a:r>
            <a:r>
              <a:rPr lang="uk-UA" dirty="0" err="1"/>
              <a:t>Німчинов</a:t>
            </a:r>
            <a:r>
              <a:rPr lang="uk-UA" dirty="0"/>
              <a:t>. Яскравими представниками цієї школи, які створювали науку про бухгалтерський облік, були такі: І.В. Малишев, Ю.Я. Литвин, І.І. </a:t>
            </a:r>
            <a:r>
              <a:rPr lang="uk-UA" dirty="0" err="1"/>
              <a:t>Каракоз</a:t>
            </a:r>
            <a:r>
              <a:rPr lang="uk-UA" dirty="0"/>
              <a:t>, А.М. </a:t>
            </a:r>
            <a:r>
              <a:rPr lang="uk-UA" dirty="0" err="1"/>
              <a:t>Кузьмінський</a:t>
            </a:r>
            <a:r>
              <a:rPr lang="uk-UA" dirty="0"/>
              <a:t>, В.І. </a:t>
            </a:r>
            <a:r>
              <a:rPr lang="uk-UA" dirty="0" err="1"/>
              <a:t>Самборський</a:t>
            </a:r>
            <a:r>
              <a:rPr lang="uk-UA" dirty="0"/>
              <a:t>, О.А. </a:t>
            </a:r>
            <a:r>
              <a:rPr lang="uk-UA" dirty="0" err="1"/>
              <a:t>Шпіг</a:t>
            </a:r>
            <a:r>
              <a:rPr lang="uk-UA" dirty="0"/>
              <a:t>, О.С. </a:t>
            </a:r>
            <a:r>
              <a:rPr lang="uk-UA" dirty="0" err="1"/>
              <a:t>Бородкін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Тільки </a:t>
            </a:r>
            <a:r>
              <a:rPr lang="uk-UA" dirty="0"/>
              <a:t>з набуттям Україною незалежності (1991 р.) розвиток української наукової школи став на самостійний шлях. Сьогодні видатними її представниками є М.Я. Дем'яненко, П.Т. </a:t>
            </a:r>
            <a:r>
              <a:rPr lang="uk-UA" dirty="0" err="1"/>
              <a:t>Саблук</a:t>
            </a:r>
            <a:r>
              <a:rPr lang="uk-UA" dirty="0"/>
              <a:t>, М.Г. </a:t>
            </a:r>
            <a:r>
              <a:rPr lang="uk-UA" dirty="0" err="1"/>
              <a:t>Чумаченко</a:t>
            </a:r>
            <a:r>
              <a:rPr lang="uk-UA" dirty="0"/>
              <a:t>, М.Т. Білуха, Ф.Ф. </a:t>
            </a:r>
            <a:r>
              <a:rPr lang="uk-UA" dirty="0" err="1"/>
              <a:t>Бутинець</a:t>
            </a:r>
            <a:r>
              <a:rPr lang="uk-UA" dirty="0"/>
              <a:t>, Б.І. Валуєв, А.М. Герасимович, В.Г. </a:t>
            </a:r>
            <a:r>
              <a:rPr lang="uk-UA" dirty="0" err="1"/>
              <a:t>Горєлкін</a:t>
            </a:r>
            <a:r>
              <a:rPr lang="uk-UA" dirty="0"/>
              <a:t>, З.В. </a:t>
            </a:r>
            <a:r>
              <a:rPr lang="uk-UA" dirty="0" err="1"/>
              <a:t>Гуцайлюк</a:t>
            </a:r>
            <a:r>
              <a:rPr lang="uk-UA" dirty="0"/>
              <a:t>, І.П. </a:t>
            </a:r>
            <a:r>
              <a:rPr lang="uk-UA" dirty="0" err="1"/>
              <a:t>Житна</a:t>
            </a:r>
            <a:r>
              <a:rPr lang="uk-UA" dirty="0"/>
              <a:t>, Г.Г. </a:t>
            </a:r>
            <a:r>
              <a:rPr lang="uk-UA" dirty="0" err="1"/>
              <a:t>Кірейцев</a:t>
            </a:r>
            <a:r>
              <a:rPr lang="uk-UA" dirty="0"/>
              <a:t>, Л.М. </a:t>
            </a:r>
            <a:r>
              <a:rPr lang="uk-UA" dirty="0" err="1"/>
              <a:t>Крамаровський</a:t>
            </a:r>
            <a:r>
              <a:rPr lang="uk-UA" dirty="0"/>
              <a:t>, Б.С. Кругляк, М.В. </a:t>
            </a:r>
            <a:r>
              <a:rPr lang="uk-UA" dirty="0" err="1"/>
              <a:t>Кужельний</a:t>
            </a:r>
            <a:r>
              <a:rPr lang="uk-UA" dirty="0"/>
              <a:t>, В.Г. </a:t>
            </a:r>
            <a:r>
              <a:rPr lang="uk-UA" dirty="0" err="1"/>
              <a:t>Лінник</a:t>
            </a:r>
            <a:r>
              <a:rPr lang="uk-UA" dirty="0"/>
              <a:t>, Б.М. Литвин, Н.М. </a:t>
            </a:r>
            <a:r>
              <a:rPr lang="uk-UA" dirty="0" err="1"/>
              <a:t>Малюга</a:t>
            </a:r>
            <a:r>
              <a:rPr lang="uk-UA" dirty="0"/>
              <a:t>, Є.В. Мних, Ю.І. Осадчий, М.С. Пушкар, В.С. Рудницький, В.В. </a:t>
            </a:r>
            <a:r>
              <a:rPr lang="uk-UA" dirty="0" err="1"/>
              <a:t>Сопко</a:t>
            </a:r>
            <a:r>
              <a:rPr lang="uk-UA" dirty="0"/>
              <a:t>, Л.К. Сук, Б.Ф. Усач, В.Г. Швець, В.О. Шевчук та </a:t>
            </a:r>
            <a:r>
              <a:rPr lang="uk-UA" dirty="0" err="1"/>
              <a:t>інш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360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Сучасна українська наукова бухгалтерська думка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С</a:t>
            </a:r>
            <a:r>
              <a:rPr lang="uk-UA" dirty="0" smtClean="0"/>
              <a:t>ьогодні </a:t>
            </a:r>
            <a:r>
              <a:rPr lang="uk-UA" dirty="0"/>
              <a:t>українська наукова бухгалтерська думка представлена регіональними науковими школами</a:t>
            </a:r>
            <a:r>
              <a:rPr lang="uk-UA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/>
              <a:t>- Київська школа (засновником є проф. П.П. </a:t>
            </a:r>
            <a:r>
              <a:rPr lang="uk-UA" dirty="0" err="1"/>
              <a:t>Німчинов</a:t>
            </a:r>
            <a:r>
              <a:rPr lang="uk-UA" dirty="0"/>
              <a:t>, основний напрям школи - розвиток теоретико-методологічних аспектів обліку і контролю, аналізу та аудиту); </a:t>
            </a:r>
            <a:endParaRPr lang="uk-UA" dirty="0" smtClean="0"/>
          </a:p>
          <a:p>
            <a:r>
              <a:rPr lang="uk-UA" dirty="0" smtClean="0"/>
              <a:t>- </a:t>
            </a:r>
            <a:r>
              <a:rPr lang="uk-UA" dirty="0"/>
              <a:t>Житомирська школа (засновником є проф. Ф.Ф. </a:t>
            </a:r>
            <a:r>
              <a:rPr lang="uk-UA" dirty="0" err="1"/>
              <a:t>Бутинець</a:t>
            </a:r>
            <a:r>
              <a:rPr lang="uk-UA" dirty="0"/>
              <a:t>, основний напрям школи - дослідження проблем теорії обліку); - </a:t>
            </a:r>
            <a:endParaRPr lang="uk-UA" dirty="0" smtClean="0"/>
          </a:p>
          <a:p>
            <a:r>
              <a:rPr lang="uk-UA" dirty="0" smtClean="0"/>
              <a:t>Львівська </a:t>
            </a:r>
            <a:r>
              <a:rPr lang="uk-UA" dirty="0"/>
              <a:t>школа (започаткував проф. Є.В. Мних, основний напрям школи - дослідження проблем теорії, методології та практики економічного аналізу, удосконалення обліку та аудиту в Україні); </a:t>
            </a:r>
            <a:endParaRPr lang="uk-UA" dirty="0" smtClean="0"/>
          </a:p>
          <a:p>
            <a:r>
              <a:rPr lang="uk-UA" dirty="0" smtClean="0"/>
              <a:t>- </a:t>
            </a:r>
            <a:r>
              <a:rPr lang="uk-UA" dirty="0"/>
              <a:t>Одеська школа (започаткував проф. В.Ф. Палій, основним напрямом є вивчення проблем обліку, аналізу, аудиту інвестицій і основних фондів у АПК</a:t>
            </a:r>
            <a:r>
              <a:rPr lang="uk-UA" dirty="0" smtClean="0"/>
              <a:t>);</a:t>
            </a:r>
          </a:p>
          <a:p>
            <a:r>
              <a:rPr lang="uk-UA" dirty="0" smtClean="0"/>
              <a:t> </a:t>
            </a:r>
            <a:r>
              <a:rPr lang="uk-UA" dirty="0"/>
              <a:t>- Тернопільська школа (започаткував проф. Ю.Я. Литвин, основний напрям школи - дослідження проблем обліку, аналізу та аудиту, підготовки висококваліфікованих наукових кадрів);  - </a:t>
            </a:r>
            <a:endParaRPr lang="uk-UA" dirty="0" smtClean="0"/>
          </a:p>
          <a:p>
            <a:r>
              <a:rPr lang="uk-UA" dirty="0" smtClean="0"/>
              <a:t>Харківська </a:t>
            </a:r>
            <a:r>
              <a:rPr lang="uk-UA" dirty="0"/>
              <a:t>школа (засновником є Микола Федорович фон </a:t>
            </a:r>
            <a:r>
              <a:rPr lang="uk-UA" dirty="0" err="1"/>
              <a:t>Дітмар</a:t>
            </a:r>
            <a:r>
              <a:rPr lang="uk-UA" dirty="0"/>
              <a:t>, основний напрям школи - дослідження проблем обліку та контролю в АПК, у торгівлі та громадському харчуванні.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022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Поняття «Наукова школа»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Наукова школа – найбільш яскравий прояв колективної форми творчості під безпосереднім ідейним і практичним керівництвом видатного ученого, що живить цей неформальний колектив науковими ідеями і що визначає методи і зміст досліджень, що проводяться школою. </a:t>
            </a:r>
            <a:endParaRPr lang="uk-UA" dirty="0" smtClean="0"/>
          </a:p>
          <a:p>
            <a:pPr algn="just"/>
            <a:r>
              <a:rPr lang="uk-UA" dirty="0" smtClean="0"/>
              <a:t>Будучи </a:t>
            </a:r>
            <a:r>
              <a:rPr lang="uk-UA" dirty="0"/>
              <a:t>“колективним дослідником”, вона не створюється якимсь формальним рішенням (як науково-дослідний інститут, кафедра або лабораторія), а формується в часі копіткою працею наукового лідера, що відбирає творчих працівників і що виховує учених-дослідників вищої кваліфікації. </a:t>
            </a:r>
            <a:endParaRPr lang="uk-UA" dirty="0" smtClean="0"/>
          </a:p>
          <a:p>
            <a:pPr algn="just"/>
            <a:r>
              <a:rPr lang="uk-UA" dirty="0" smtClean="0"/>
              <a:t>Їх </a:t>
            </a:r>
            <a:r>
              <a:rPr lang="uk-UA" dirty="0"/>
              <a:t>високий професійний рівень у поєднанні з достатньо представницьким персональним складом є свідченням “класу” наукової школи.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68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Основні критерії визнання наукової школи</a:t>
            </a:r>
            <a:endParaRPr lang="uk-UA" dirty="0"/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095" y="1832250"/>
            <a:ext cx="6123810" cy="44095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355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Наукова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У науковій школі особливо чітко простежується традиція спадкоємності, що полягає в передачі від одного покоління дослідників до іншого певного запасу знань, ідей, концепцій, підходів і методів, іншими словами, накопиченого наукового капіталу, мистецтва дослідження і збагнення істини, стилю мислення і стилю роботи. </a:t>
            </a:r>
            <a:endParaRPr lang="uk-UA" dirty="0" smtClean="0"/>
          </a:p>
          <a:p>
            <a:r>
              <a:rPr lang="uk-UA" dirty="0" smtClean="0"/>
              <a:t>Про </a:t>
            </a:r>
            <a:r>
              <a:rPr lang="uk-UA" dirty="0"/>
              <a:t>цю межу наукової школи, можна сказати так “існують приховані багатства; це традиції, духовний і моральний капітал, накопичений під час бесід і навчання, навіть просто особиста присутність</a:t>
            </a:r>
          </a:p>
        </p:txBody>
      </p:sp>
    </p:spTree>
    <p:extLst>
      <p:ext uri="{BB962C8B-B14F-4D97-AF65-F5344CB8AC3E}">
        <p14:creationId xmlns:p14="http://schemas.microsoft.com/office/powerpoint/2010/main" val="246758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Сучасний підхід визначення сучасної наукової бухгалтерської школи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Отже, сучасну наукову бухгалтерську школу ми визначаємо як неформальну творчу співдружність дослідників різних поколінь, що мають достатньо високий рівень кваліфікації в області обліку і контролю на чолі з науковим лідером – крупним ученим і педагогом, об’єднаних єдністю підходів до вирішення наукової проблеми, стилем роботи і мислення, оригінальністю ідей і методів їх реалізації, що отримало значні результати і що завоювало авторитет та суспільне визнання в даній області знання.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443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Виникнення та історичні етапи розвитку облікових наукових </a:t>
            </a:r>
            <a:r>
              <a:rPr lang="uk-UA" b="1" dirty="0" smtClean="0"/>
              <a:t>шкіл</a:t>
            </a:r>
            <a:br>
              <a:rPr lang="uk-UA" b="1" dirty="0" smtClean="0"/>
            </a:br>
            <a:r>
              <a:rPr lang="uk-UA" b="1" dirty="0" smtClean="0"/>
              <a:t>(Італійська школа)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/>
              <a:t>Італійська школа. </a:t>
            </a:r>
            <a:r>
              <a:rPr lang="uk-UA" dirty="0"/>
              <a:t>Для італійської школи характерною особливістю є те, що ідея подвійного запису, яка виникла в середньовічній Італії, отримала перш за все юридичне трактування. </a:t>
            </a:r>
            <a:endParaRPr lang="uk-UA" dirty="0" smtClean="0"/>
          </a:p>
          <a:p>
            <a:r>
              <a:rPr lang="uk-UA" dirty="0" smtClean="0"/>
              <a:t>Представниками </a:t>
            </a:r>
            <a:r>
              <a:rPr lang="uk-UA" dirty="0"/>
              <a:t>італійської школи були Ф. Вілла, Ф. </a:t>
            </a:r>
            <a:r>
              <a:rPr lang="uk-UA" dirty="0" err="1"/>
              <a:t>Марчі</a:t>
            </a:r>
            <a:r>
              <a:rPr lang="uk-UA" dirty="0"/>
              <a:t>, Дж. </a:t>
            </a:r>
            <a:r>
              <a:rPr lang="uk-UA" dirty="0" err="1"/>
              <a:t>Чербоні</a:t>
            </a:r>
            <a:r>
              <a:rPr lang="uk-UA" dirty="0"/>
              <a:t>, Дж. Россі та ін. Їх внесок у розвиток обліку наведено у додатку А. </a:t>
            </a:r>
            <a:endParaRPr lang="uk-UA" dirty="0" smtClean="0"/>
          </a:p>
          <a:p>
            <a:r>
              <a:rPr lang="uk-UA" dirty="0" smtClean="0"/>
              <a:t>Зверніть </a:t>
            </a:r>
            <a:r>
              <a:rPr lang="uk-UA" dirty="0"/>
              <a:t>увагу, що на перших етапах становлення цієї школи італійські вчені трактували облік як зміну прав і обов’язків господарюючих суб’єктів. </a:t>
            </a:r>
            <a:endParaRPr lang="uk-UA" dirty="0" smtClean="0"/>
          </a:p>
          <a:p>
            <a:r>
              <a:rPr lang="uk-UA" dirty="0" smtClean="0"/>
              <a:t>Згодом </a:t>
            </a:r>
            <a:r>
              <a:rPr lang="uk-UA" dirty="0"/>
              <a:t>вчений Дж. </a:t>
            </a:r>
            <a:r>
              <a:rPr lang="uk-UA" dirty="0" err="1"/>
              <a:t>Чербоні</a:t>
            </a:r>
            <a:r>
              <a:rPr lang="uk-UA" dirty="0"/>
              <a:t> зробив висновок, що обліковувати необхідно людей, які приймають участь у господарському процесі, оскільки тільки вони є носіями прав і обов’язків. </a:t>
            </a:r>
          </a:p>
        </p:txBody>
      </p:sp>
    </p:spTree>
    <p:extLst>
      <p:ext uri="{BB962C8B-B14F-4D97-AF65-F5344CB8AC3E}">
        <p14:creationId xmlns:p14="http://schemas.microsoft.com/office/powerpoint/2010/main" val="230254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Ломбардська школа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/>
              <a:t>Ломбардська школа</a:t>
            </a:r>
            <a:r>
              <a:rPr lang="uk-UA" dirty="0"/>
              <a:t> пов'язана з ім'ям </a:t>
            </a:r>
            <a:r>
              <a:rPr lang="uk-UA" dirty="0" err="1"/>
              <a:t>Франческо</a:t>
            </a:r>
            <a:r>
              <a:rPr lang="uk-UA" dirty="0"/>
              <a:t> Вілли (1801-1884), який об'єднав юридичну й економічну мету обліку і розглядав облік з точки зору адміністративного права. </a:t>
            </a:r>
            <a:endParaRPr lang="uk-UA" dirty="0" smtClean="0"/>
          </a:p>
          <a:p>
            <a:r>
              <a:rPr lang="uk-UA" dirty="0" smtClean="0"/>
              <a:t>Саме </a:t>
            </a:r>
            <a:r>
              <a:rPr lang="uk-UA" dirty="0"/>
              <a:t>з його іменем пов'язано виникнення обліку як теоретичної дисципліни. </a:t>
            </a:r>
            <a:endParaRPr lang="uk-UA" dirty="0" smtClean="0"/>
          </a:p>
          <a:p>
            <a:r>
              <a:rPr lang="uk-UA" dirty="0" smtClean="0"/>
              <a:t>Об'єктом </a:t>
            </a:r>
            <a:r>
              <a:rPr lang="uk-UA" dirty="0"/>
              <a:t>обліку він вважав не правові відносини, а матеріальні або грошові цінності, у зв'язку з якими виникають ці відносини, предметом обліку виступав договір. </a:t>
            </a:r>
          </a:p>
          <a:p>
            <a:r>
              <a:rPr lang="uk-UA" dirty="0"/>
              <a:t>Представники ломбардської школи виділяли в обліку: теорію обліку (</a:t>
            </a:r>
            <a:r>
              <a:rPr lang="uk-UA" dirty="0" err="1"/>
              <a:t>економікоадміністративні</a:t>
            </a:r>
            <a:r>
              <a:rPr lang="uk-UA" dirty="0"/>
              <a:t> відносини); правила ведення регістрів та їх практичне використання; організацію управління (у т.ч. ревізію рахунків).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378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Ломбардська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Організація управління – частина адміністративного права, вона здійснюється не шляхом контролю цінностей, а за допомогою контролю діяльності працівників підприємства, з яких вирішальну роль відіграють матеріально відповідальні особи – зберіганні, як їх називав Ф. Вілла. </a:t>
            </a:r>
          </a:p>
          <a:p>
            <a:r>
              <a:rPr lang="uk-UA" dirty="0"/>
              <a:t>Зберіганні, отримуючи цінності, брали на себе відповідальність перед власником, яка збільшується при надходженні і зменшується при списанні цінностей. </a:t>
            </a:r>
            <a:endParaRPr lang="uk-UA" dirty="0" smtClean="0"/>
          </a:p>
          <a:p>
            <a:r>
              <a:rPr lang="uk-UA" dirty="0" smtClean="0"/>
              <a:t>Ф</a:t>
            </a:r>
            <a:r>
              <a:rPr lang="uk-UA" dirty="0"/>
              <a:t>. Вілла писав, що усі рахунки в обліку повинні відкриватися зберігачам (особам, які працюють усередині підприємства) і кореспондентам (особам, стороннім щодо підприємства).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321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Тосканська бухгалтерська школа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Засновником </a:t>
            </a:r>
            <a:r>
              <a:rPr lang="uk-UA" i="1" dirty="0"/>
              <a:t>тосканської бухгалтерської школи</a:t>
            </a:r>
            <a:r>
              <a:rPr lang="uk-UA" dirty="0"/>
              <a:t> вважається </a:t>
            </a:r>
            <a:r>
              <a:rPr lang="uk-UA" dirty="0" err="1"/>
              <a:t>Франческо</a:t>
            </a:r>
            <a:r>
              <a:rPr lang="uk-UA" dirty="0"/>
              <a:t> </a:t>
            </a:r>
            <a:r>
              <a:rPr lang="uk-UA" dirty="0" err="1"/>
              <a:t>Марчі</a:t>
            </a:r>
            <a:r>
              <a:rPr lang="uk-UA" dirty="0"/>
              <a:t> (1822-1871), який був переконаним прихильником персоналізації рахунків і розвивав юридичний напрям в обліку. </a:t>
            </a:r>
            <a:endParaRPr lang="uk-UA" dirty="0" smtClean="0"/>
          </a:p>
          <a:p>
            <a:r>
              <a:rPr lang="uk-UA" dirty="0" smtClean="0"/>
              <a:t>Згідно </a:t>
            </a:r>
            <a:r>
              <a:rPr lang="uk-UA" dirty="0"/>
              <a:t>з Ф. </a:t>
            </a:r>
            <a:r>
              <a:rPr lang="uk-UA" dirty="0" err="1"/>
              <a:t>Марчі</a:t>
            </a:r>
            <a:r>
              <a:rPr lang="uk-UA" dirty="0"/>
              <a:t>, суть підприємства – в людях, які в ньому працюють. Тому необхідно виділити чотири групи осіб – агентів (</a:t>
            </a:r>
            <a:r>
              <a:rPr lang="uk-UA" dirty="0" err="1"/>
              <a:t>матеріальновідповідальних</a:t>
            </a:r>
            <a:r>
              <a:rPr lang="uk-UA" dirty="0"/>
              <a:t> осіб), кореспондентів (осіб, з якими проводяться розрахунки), адміністратора і </a:t>
            </a:r>
            <a:r>
              <a:rPr lang="uk-UA" dirty="0" smtClean="0"/>
              <a:t>власник</a:t>
            </a:r>
          </a:p>
          <a:p>
            <a:r>
              <a:rPr lang="uk-UA" dirty="0" smtClean="0"/>
              <a:t>а</a:t>
            </a:r>
            <a:r>
              <a:rPr lang="uk-UA" dirty="0"/>
              <a:t>. Він вважав, що за кожним рахунком стоїть певна персона, тому свою теорію називав </a:t>
            </a:r>
            <a:r>
              <a:rPr lang="uk-UA" dirty="0" err="1"/>
              <a:t>персоналістичною</a:t>
            </a:r>
            <a:r>
              <a:rPr lang="uk-UA" dirty="0"/>
              <a:t>. Всі особи, пов'язані з підприємствами, перебувають у певних юридичних відносинах, зміст яких розкривається в обліку. </a:t>
            </a:r>
            <a:endParaRPr lang="uk-UA" dirty="0" smtClean="0"/>
          </a:p>
          <a:p>
            <a:r>
              <a:rPr lang="uk-UA" dirty="0" smtClean="0"/>
              <a:t>Кожен </a:t>
            </a:r>
            <a:r>
              <a:rPr lang="uk-UA" dirty="0"/>
              <a:t>факт господарського життя зводиться до зміни юридичних відносин між учасниками господарського процесу. Цей підхід привів Ф. </a:t>
            </a:r>
            <a:r>
              <a:rPr lang="uk-UA" dirty="0" err="1"/>
              <a:t>Марчі</a:t>
            </a:r>
            <a:r>
              <a:rPr lang="uk-UA" dirty="0"/>
              <a:t> до формулювання правила подвійного запису.</a:t>
            </a:r>
          </a:p>
        </p:txBody>
      </p:sp>
    </p:spTree>
    <p:extLst>
      <p:ext uri="{BB962C8B-B14F-4D97-AF65-F5344CB8AC3E}">
        <p14:creationId xmlns:p14="http://schemas.microsoft.com/office/powerpoint/2010/main" val="66545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2068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Century Schoolbook</vt:lpstr>
      <vt:lpstr>Wingdings</vt:lpstr>
      <vt:lpstr>Wingdings 2</vt:lpstr>
      <vt:lpstr>Эркер</vt:lpstr>
      <vt:lpstr>СВІТОВІ НАУКОВІ БУХГАЛТЕРСЬКІ ШКОЛИ </vt:lpstr>
      <vt:lpstr>Поняття «Наукова школа»</vt:lpstr>
      <vt:lpstr>Основні критерії визнання наукової школи</vt:lpstr>
      <vt:lpstr>Наукова школа</vt:lpstr>
      <vt:lpstr>Сучасний підхід визначення сучасної наукової бухгалтерської школи</vt:lpstr>
      <vt:lpstr>Виникнення та історичні етапи розвитку облікових наукових шкіл (Італійська школа)</vt:lpstr>
      <vt:lpstr>Ломбардська школа</vt:lpstr>
      <vt:lpstr>Ломбардська школа</vt:lpstr>
      <vt:lpstr>Тосканська бухгалтерська школа</vt:lpstr>
      <vt:lpstr>Венеціанська школа</vt:lpstr>
      <vt:lpstr>Французька школа</vt:lpstr>
      <vt:lpstr>Французька школа</vt:lpstr>
      <vt:lpstr>Німецька школа</vt:lpstr>
      <vt:lpstr>Англо-американська школа</vt:lpstr>
      <vt:lpstr>Формування і функціонування бухгалтерських шкіл в Україні</vt:lpstr>
      <vt:lpstr>Сучасна українська наукова бухгалтерська думка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СВІТОВІ НАУКОВІ БУХГАЛТЕРСЬКІ ШКОЛИ</dc:title>
  <dc:creator>Федорова Ольга Сергіївна</dc:creator>
  <cp:lastModifiedBy>Чижевська Л В</cp:lastModifiedBy>
  <cp:revision>4</cp:revision>
  <dcterms:created xsi:type="dcterms:W3CDTF">2020-07-22T12:59:29Z</dcterms:created>
  <dcterms:modified xsi:type="dcterms:W3CDTF">2020-07-22T13:34:09Z</dcterms:modified>
</cp:coreProperties>
</file>