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72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1" autoAdjust="0"/>
    <p:restoredTop sz="94660"/>
  </p:normalViewPr>
  <p:slideViewPr>
    <p:cSldViewPr snapToGrid="0">
      <p:cViewPr varScale="1">
        <p:scale>
          <a:sx n="45" d="100"/>
          <a:sy n="45" d="100"/>
        </p:scale>
        <p:origin x="29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27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80421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20751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1807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363263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5580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94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9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66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1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8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1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50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46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8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3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12390-8533-4C49-93E9-F87D3832D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9942" y="658906"/>
            <a:ext cx="8915399" cy="2586318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tabLst>
                <a:tab pos="5029200" algn="l"/>
              </a:tabLst>
            </a:pP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Природа бізнесу та його економічна основа</a:t>
            </a:r>
            <a:b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39E0071-0A2E-4745-8549-EDE2D5FB1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9566" y="2572062"/>
            <a:ext cx="8915399" cy="2735044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Пошук ідеї бізнесу та умови його створення</a:t>
            </a:r>
          </a:p>
          <a:p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Створення початкового капіталу у бізнесі та його використання</a:t>
            </a:r>
          </a:p>
          <a:p>
            <a:r>
              <a:rPr lang="uk-UA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Легалізація бізнесу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2842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7B8723-F485-4AA7-BEBC-892C2A88E553}"/>
              </a:ext>
            </a:extLst>
          </p:cNvPr>
          <p:cNvSpPr txBox="1"/>
          <p:nvPr/>
        </p:nvSpPr>
        <p:spPr>
          <a:xfrm>
            <a:off x="1354666" y="712799"/>
            <a:ext cx="1014705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Легалізація бізнесу</a:t>
            </a:r>
          </a:p>
          <a:p>
            <a:pPr algn="ctr"/>
            <a:endParaRPr lang="uk-UA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Підприємство вважається легалізованим і набуває прав юридичної особи з дня його державної реєстрації, яка здійснюється відповідно до Закону України «</a:t>
            </a:r>
            <a:r>
              <a:rPr lang="uk-UA" sz="24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Про державну реєстрацію юридичних осіб, фізичних осіб - підприємців та громадських формувань</a:t>
            </a: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» (від 01.01.2025 р.).</a:t>
            </a:r>
            <a:endParaRPr lang="uk-UA" sz="2400" spc="-25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endParaRPr lang="ru-RU" sz="24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       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державної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реєстрації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подаватися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24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паперовій</a:t>
            </a:r>
            <a:endParaRPr lang="ru-RU" sz="2400" b="1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          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 </a:t>
            </a:r>
            <a:r>
              <a:rPr lang="ru-RU" sz="24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електронній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uk-UA" sz="2400" b="1" dirty="0"/>
          </a:p>
        </p:txBody>
      </p:sp>
      <p:pic>
        <p:nvPicPr>
          <p:cNvPr id="6" name="Графіка 5" descr="List with solid fill">
            <a:extLst>
              <a:ext uri="{FF2B5EF4-FFF2-40B4-BE49-F238E27FC236}">
                <a16:creationId xmlns:a16="http://schemas.microsoft.com/office/drawing/2014/main" id="{B3FE6522-2362-4E9A-93DF-12ED88466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82948" y="3295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28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4EF25C-FF7A-4A18-A45A-B024C113D760}"/>
              </a:ext>
            </a:extLst>
          </p:cNvPr>
          <p:cNvSpPr txBox="1"/>
          <p:nvPr/>
        </p:nvSpPr>
        <p:spPr>
          <a:xfrm>
            <a:off x="1344706" y="816835"/>
            <a:ext cx="9637059" cy="51167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spcBef>
                <a:spcPts val="60"/>
              </a:spcBef>
              <a:spcAft>
                <a:spcPts val="0"/>
              </a:spcAft>
            </a:pP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Для</a:t>
            </a:r>
            <a:r>
              <a:rPr lang="uk-UA" sz="18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проведення</a:t>
            </a:r>
            <a:r>
              <a:rPr lang="uk-UA" sz="18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державної</a:t>
            </a:r>
            <a:r>
              <a:rPr lang="uk-UA" sz="18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реєстрації</a:t>
            </a:r>
            <a:r>
              <a:rPr lang="uk-UA" sz="18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фізична</a:t>
            </a:r>
            <a:r>
              <a:rPr lang="uk-UA" sz="1800" b="1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особа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яка має намір стати підприємцем та має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реєстраційний номер облікової картки платника податків, або уповноваже­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 нею особа повинна подати особисто (надіслати поштовим відправлен­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ням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описом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вкладення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разі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подання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електронних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документів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подати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опис,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що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містить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відомості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про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надіслані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електронні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документи,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електронній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формі)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через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уповноважену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особу</a:t>
            </a:r>
            <a:r>
              <a:rPr lang="uk-UA" sz="18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державному</a:t>
            </a:r>
            <a:r>
              <a:rPr lang="uk-UA" sz="1800" b="1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реєстратору</a:t>
            </a:r>
            <a:r>
              <a:rPr lang="uk-UA" sz="1800" b="1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1800" b="1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міс­цем проживання такі документи</a:t>
            </a:r>
            <a:r>
              <a:rPr lang="uk-UA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</a:t>
            </a:r>
          </a:p>
          <a:p>
            <a:pPr marL="90170" marR="88900" indent="215900" algn="just">
              <a:spcBef>
                <a:spcPts val="60"/>
              </a:spcBef>
              <a:spcAft>
                <a:spcPts val="0"/>
              </a:spcAft>
            </a:pPr>
            <a:endParaRPr lang="uk-UA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spcBef>
                <a:spcPts val="60"/>
              </a:spcBef>
              <a:spcAft>
                <a:spcPts val="0"/>
              </a:spcAft>
            </a:pPr>
            <a:endParaRPr lang="uk-UA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88900" lvl="0" indent="-342900" algn="just">
              <a:spcBef>
                <a:spcPts val="70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заповнену реєстраційну картку на проведення державної реєстрації фізичної особи підприємця;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88900" lvl="0" indent="-342900" algn="just">
              <a:spcBef>
                <a:spcPts val="15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копію документа, що засвідчує реєстрацію у Державному реєстрі фі­зичних осіб — платників податків;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88900" lvl="0" indent="-342900" algn="just">
              <a:spcBef>
                <a:spcPts val="15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документ, що підтверджує внесення реєстраційного збору за прове­дення державної реєстрації фізичної особи — підприємця;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88900" lvl="0" indent="-342900" algn="just">
              <a:spcBef>
                <a:spcPts val="15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нотаріально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посвідчену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письмову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згоду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батьків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</a:t>
            </a:r>
            <a:r>
              <a:rPr lang="uk-UA" sz="1800" spc="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усиновлювачів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)</a:t>
            </a:r>
            <a:r>
              <a:rPr lang="uk-UA" sz="18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 піклувальника,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органу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опіки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піклування,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якщо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заявником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є</a:t>
            </a:r>
            <a:r>
              <a:rPr lang="uk-UA" sz="18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фі­зична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особа,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яка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досягла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шістнадцяти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років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має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бажання</a:t>
            </a:r>
            <a:r>
              <a:rPr lang="uk-UA" sz="18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18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займатися підприємницькою діяльністю.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pic>
        <p:nvPicPr>
          <p:cNvPr id="5" name="Графіка 4" descr="Employee badge with solid fill">
            <a:extLst>
              <a:ext uri="{FF2B5EF4-FFF2-40B4-BE49-F238E27FC236}">
                <a16:creationId xmlns:a16="http://schemas.microsoft.com/office/drawing/2014/main" id="{CA5F2ED0-9254-4029-A04E-ACF7FD75A7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77672" y="24608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79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3317D8-C8A1-4F58-9264-F312B6BF73FD}"/>
              </a:ext>
            </a:extLst>
          </p:cNvPr>
          <p:cNvSpPr txBox="1"/>
          <p:nvPr/>
        </p:nvSpPr>
        <p:spPr>
          <a:xfrm>
            <a:off x="1672415" y="1187590"/>
            <a:ext cx="988309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spc="-25" dirty="0">
                <a:latin typeface="Cambria" panose="02040503050406030204" pitchFamily="18" charset="0"/>
                <a:ea typeface="Cambria" panose="02040503050406030204" pitchFamily="18" charset="0"/>
              </a:rPr>
              <a:t>Для державної реєстрації створення юридичної особи </a:t>
            </a:r>
            <a:r>
              <a:rPr lang="uk-UA" spc="-25" dirty="0">
                <a:latin typeface="Cambria" panose="02040503050406030204" pitchFamily="18" charset="0"/>
                <a:ea typeface="Cambria" panose="02040503050406030204" pitchFamily="18" charset="0"/>
              </a:rPr>
              <a:t>(у тому числі в результаті виділу, злиття, перетворення, поділу), крім створення державного органу, органу місцевого самоврядування, подаються такі документи: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Паспорт та ідентифікаційний номер;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Заява про державну реєстрацію створення юридичної особи. У заяві про державну реєстрацію створення юридичної особи, створеної внаслідок поділу, додатково вказуються відомості про відокремлені підрозділи щодо їх належності до юридичної особи — правонаступника;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Заява про обрання юридичною особою спрощеної системи оподаткування та/або реєстраційну заяву про добровільну реєстрацію як платника податку на додану вартість та/або заяву про включення до Реєстру неприбуткових установ та організацій за формами, затвердженими відповідно до законодавства, – за бажанням заявника;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Установчий документ юридичної особи – у разі створення юридичної особи на підставі власного установчого документа;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Документ про сплату адміністративного збору – у випадках, передбачених Законом;</a:t>
            </a:r>
          </a:p>
          <a:p>
            <a:pPr indent="457200" algn="just">
              <a:buFont typeface="+mj-lt"/>
              <a:buAutoNum type="arabicPeriod"/>
            </a:pPr>
            <a:r>
              <a:rPr lang="ru-RU" b="0" i="0" dirty="0">
                <a:solidFill>
                  <a:srgbClr val="383838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Протокол створення юридичної особи.</a:t>
            </a:r>
          </a:p>
          <a:p>
            <a:pPr algn="just">
              <a:buFont typeface="+mj-lt"/>
              <a:buAutoNum type="arabicPeriod"/>
            </a:pPr>
            <a:endParaRPr lang="uk-UA" spc="-25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Font typeface="+mj-lt"/>
              <a:buAutoNum type="arabicPeriod"/>
            </a:pPr>
            <a:endParaRPr lang="uk-UA" spc="-25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51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C247D9-67E5-44BF-8732-B560C304D83A}"/>
              </a:ext>
            </a:extLst>
          </p:cNvPr>
          <p:cNvSpPr txBox="1"/>
          <p:nvPr/>
        </p:nvSpPr>
        <p:spPr>
          <a:xfrm>
            <a:off x="1532964" y="1074882"/>
            <a:ext cx="989703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Державна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реєстрація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суб’єктів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бізнесу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здійснюється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наявності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всіх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не­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обхідних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документів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заявочним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принципом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протягом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п’яти</a:t>
            </a:r>
            <a:r>
              <a:rPr lang="uk-UA" sz="2400" b="1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робочих</a:t>
            </a:r>
            <a:r>
              <a:rPr lang="uk-UA" sz="2400" b="1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днів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 </a:t>
            </a:r>
          </a:p>
          <a:p>
            <a:pPr algn="just"/>
            <a:endParaRPr lang="uk-UA" sz="2400" spc="-1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  Органи держаної реєстрації зобов’язані протягом цього терміну внести дані з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реєстраційної картки до реєстру суб’єктів підприємницької діяльності та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ви­дати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свідоцтво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про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державну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реєстрацію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встановленого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зразка</a:t>
            </a:r>
            <a:r>
              <a:rPr lang="uk-UA" sz="2400" b="1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поставленим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ідентифікаційним кодом (для юридичних осіб), який надається органам дер­жавної реєстрації органами державної статистики, або ідентифікаційним но­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мером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фізичної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особи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—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платника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податків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інших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обов’язкових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платежів. </a:t>
            </a:r>
            <a:endParaRPr lang="uk-UA" sz="2400" dirty="0"/>
          </a:p>
        </p:txBody>
      </p:sp>
      <p:pic>
        <p:nvPicPr>
          <p:cNvPr id="5" name="Графіка 4" descr="Document with solid fill">
            <a:extLst>
              <a:ext uri="{FF2B5EF4-FFF2-40B4-BE49-F238E27FC236}">
                <a16:creationId xmlns:a16="http://schemas.microsoft.com/office/drawing/2014/main" id="{834ED55B-DA50-45D6-AD56-99068182D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32964" y="21560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31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C4B0FE-426D-40C7-9C28-4BD7DD553294}"/>
              </a:ext>
            </a:extLst>
          </p:cNvPr>
          <p:cNvSpPr txBox="1"/>
          <p:nvPr/>
        </p:nvSpPr>
        <p:spPr>
          <a:xfrm>
            <a:off x="1515035" y="587625"/>
            <a:ext cx="10004611" cy="5664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Підприємство діє на основі статуту.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endParaRPr lang="uk-UA" sz="2400" b="1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Статут затверджується власником (власниками)</a:t>
            </a:r>
            <a:r>
              <a:rPr lang="uk-UA" sz="2400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майна,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spc="-55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для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державних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—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власниками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майна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 участю трудового колективу.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 статуті підприємства визначаються: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власник та найменування під­приємства,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його місцезнаходження, 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предмет і цілі діяльності, 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його органи управління, 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порядок їх формування, 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компетенція та повноваження тру­дового колективу і його виборчих органів, 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порядок утворення майна під­приємства, умови реорганізації та припинення діяльності підприємства.</a:t>
            </a:r>
            <a:r>
              <a:rPr lang="uk-UA" sz="2400" spc="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</a:p>
        </p:txBody>
      </p:sp>
      <p:pic>
        <p:nvPicPr>
          <p:cNvPr id="5" name="Графіка 4" descr="Checklist with solid fill">
            <a:extLst>
              <a:ext uri="{FF2B5EF4-FFF2-40B4-BE49-F238E27FC236}">
                <a16:creationId xmlns:a16="http://schemas.microsoft.com/office/drawing/2014/main" id="{0AB9BC4C-150C-463B-97CD-A029A9D538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5036" y="13102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55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445FF5-D1D9-4EA2-901D-0A64367DF237}"/>
              </a:ext>
            </a:extLst>
          </p:cNvPr>
          <p:cNvSpPr txBox="1"/>
          <p:nvPr/>
        </p:nvSpPr>
        <p:spPr>
          <a:xfrm>
            <a:off x="2026023" y="748586"/>
            <a:ext cx="7297271" cy="3426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найменуванні підприємства визначається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його назва (завод, фабрика,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майстерня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інші)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вид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(індивідуальне,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приватне,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колективне,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державне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 інше).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 статуті підприємства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визначається орган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який має право представ­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ляти інтереси трудового колективу (рада трудового колективу, рада підпри­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ємства, профспілковий комітет та інше).</a:t>
            </a:r>
          </a:p>
        </p:txBody>
      </p:sp>
      <p:pic>
        <p:nvPicPr>
          <p:cNvPr id="5" name="Графіка 4" descr="Closed book with solid fill">
            <a:extLst>
              <a:ext uri="{FF2B5EF4-FFF2-40B4-BE49-F238E27FC236}">
                <a16:creationId xmlns:a16="http://schemas.microsoft.com/office/drawing/2014/main" id="{E4F9061E-A676-40C1-8C20-AE949F88E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90530" y="900986"/>
            <a:ext cx="914400" cy="914400"/>
          </a:xfrm>
          <a:prstGeom prst="rect">
            <a:avLst/>
          </a:prstGeom>
        </p:spPr>
      </p:pic>
      <p:pic>
        <p:nvPicPr>
          <p:cNvPr id="7" name="Графіка 6" descr="Open book with solid fill">
            <a:extLst>
              <a:ext uri="{FF2B5EF4-FFF2-40B4-BE49-F238E27FC236}">
                <a16:creationId xmlns:a16="http://schemas.microsoft.com/office/drawing/2014/main" id="{4385667B-4BDC-4F30-908F-65F55FDBA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90530" y="26949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364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B74B5B-F1D9-4607-8219-E7F66EF4B1EF}"/>
              </a:ext>
            </a:extLst>
          </p:cNvPr>
          <p:cNvSpPr txBox="1"/>
          <p:nvPr/>
        </p:nvSpPr>
        <p:spPr>
          <a:xfrm>
            <a:off x="2052919" y="901749"/>
            <a:ext cx="8839200" cy="3422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45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Відповідальність суб’єктів бізнесу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передбачається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45"/>
              </a:spcBef>
              <a:spcAft>
                <a:spcPts val="0"/>
              </a:spcAft>
            </a:pPr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 ст. 49 Господарсь­кого Кодексу України:</a:t>
            </a:r>
          </a:p>
          <a:p>
            <a:pPr marL="90170" marR="88900" indent="215900" algn="just">
              <a:lnSpc>
                <a:spcPct val="101000"/>
              </a:lnSpc>
              <a:spcBef>
                <a:spcPts val="45"/>
              </a:spcBef>
              <a:spcAft>
                <a:spcPts val="0"/>
              </a:spcAft>
            </a:pP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 algn="just">
              <a:spcBef>
                <a:spcPts val="5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підприємці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зобов’язані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завдавати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шкоди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довкіллю;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marR="88900" lvl="0" indent="-342900" algn="just">
              <a:lnSpc>
                <a:spcPct val="101000"/>
              </a:lnSpc>
              <a:spcBef>
                <a:spcPts val="30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порушувати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права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законні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інтереси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громадян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їх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об’єднань,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ін­ших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суб’єктів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господарювання,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установ,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організацій,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права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місцевого самоврядування і держави.</a:t>
            </a:r>
          </a:p>
          <a:p>
            <a:pPr marL="342900" marR="88900" lvl="0" indent="-342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завдані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шкоду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збитки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підприємець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несе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майнову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іншу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встанов­лену законом відповідальність.</a:t>
            </a:r>
          </a:p>
        </p:txBody>
      </p:sp>
      <p:pic>
        <p:nvPicPr>
          <p:cNvPr id="5" name="Графіка 4" descr="Schoolhouse with solid fill">
            <a:extLst>
              <a:ext uri="{FF2B5EF4-FFF2-40B4-BE49-F238E27FC236}">
                <a16:creationId xmlns:a16="http://schemas.microsoft.com/office/drawing/2014/main" id="{3922085F-3BE2-4CA3-A097-2BFE01595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57082" y="8121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80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4ABC65-F02B-4898-A118-275427239636}"/>
              </a:ext>
            </a:extLst>
          </p:cNvPr>
          <p:cNvSpPr txBox="1"/>
          <p:nvPr/>
        </p:nvSpPr>
        <p:spPr>
          <a:xfrm>
            <a:off x="2097742" y="905436"/>
            <a:ext cx="9215718" cy="341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6070">
              <a:spcBef>
                <a:spcPts val="10"/>
              </a:spcBef>
              <a:spcAft>
                <a:spcPts val="0"/>
              </a:spcAft>
            </a:pP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Діяльність</a:t>
            </a:r>
            <a:r>
              <a:rPr lang="uk-UA" sz="2400" b="1" spc="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підприємства</a:t>
            </a:r>
            <a:r>
              <a:rPr lang="uk-UA" sz="2400" b="1" spc="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припиняється:</a:t>
            </a:r>
            <a:endParaRPr lang="uk-UA" sz="2400" b="1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spcBef>
                <a:spcPts val="30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власної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ініціативи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підприємця;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spcBef>
                <a:spcPts val="25"/>
              </a:spcBef>
              <a:buSzPts val="1000"/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разі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закінчення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строку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дії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ліцензії;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lvl="0" indent="-342900">
              <a:spcBef>
                <a:spcPts val="30"/>
              </a:spcBef>
              <a:spcAft>
                <a:spcPts val="0"/>
              </a:spcAft>
              <a:buSzPts val="1000"/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разі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припинення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існування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підприємця.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</a:pP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Ліквідація підприємства здійснюється ліквідаційною комісією, яка утворюється власником або уповноваженим ним органом. За їх рішенням ліквідація може проводитися самим підприємством в особі його органу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управління.</a:t>
            </a: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pic>
        <p:nvPicPr>
          <p:cNvPr id="5" name="Графіка 4" descr="Bank with solid fill">
            <a:extLst>
              <a:ext uri="{FF2B5EF4-FFF2-40B4-BE49-F238E27FC236}">
                <a16:creationId xmlns:a16="http://schemas.microsoft.com/office/drawing/2014/main" id="{8F124793-F5CA-4AC3-B87B-CFE1AA120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5036" y="240702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2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E54144-47D2-414E-97DF-C19BA9C9C447}"/>
              </a:ext>
            </a:extLst>
          </p:cNvPr>
          <p:cNvSpPr txBox="1"/>
          <p:nvPr/>
        </p:nvSpPr>
        <p:spPr>
          <a:xfrm>
            <a:off x="1371600" y="601242"/>
            <a:ext cx="1009226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Пошук ідеї бізнесу та умови його створення</a:t>
            </a:r>
          </a:p>
          <a:p>
            <a:pPr marL="457200" indent="-457200">
              <a:buAutoNum type="arabicPeriod"/>
            </a:pPr>
            <a:endParaRPr lang="uk-UA" sz="2400" b="1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Приступаючи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організації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бізнесу,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підприємець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ставить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перед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собою питання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 </a:t>
            </a:r>
          </a:p>
          <a:p>
            <a:endParaRPr lang="uk-UA" sz="2400" b="1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/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що він може і хоче створити, на основі чого?</a:t>
            </a:r>
          </a:p>
          <a:p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Важливу роль відіграють результати вивчення ринку: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попит і пропозиція,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ціна тієї продукції, яку підприємець</a:t>
            </a:r>
            <a:r>
              <a:rPr lang="uk-UA" sz="2400" i="1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передбачає</a:t>
            </a:r>
            <a:r>
              <a:rPr lang="uk-UA" sz="2400" i="1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виготовляти,</a:t>
            </a:r>
            <a:r>
              <a:rPr lang="uk-UA" sz="2400" i="1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стан</a:t>
            </a:r>
            <a:r>
              <a:rPr lang="uk-UA" sz="2400" i="1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конкурентів,</a:t>
            </a:r>
            <a:endParaRPr lang="uk-UA" sz="2400" i="1" spc="-55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можливість</a:t>
            </a:r>
            <a:r>
              <a:rPr lang="uk-UA" sz="2400" i="1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забез­печення</a:t>
            </a:r>
            <a:r>
              <a:rPr lang="uk-UA" sz="2400" i="1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виробництва</a:t>
            </a:r>
            <a:r>
              <a:rPr lang="uk-UA" sz="2400" i="1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продукції</a:t>
            </a:r>
            <a:r>
              <a:rPr lang="uk-UA" sz="2400" i="1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необхідними</a:t>
            </a:r>
            <a:r>
              <a:rPr lang="uk-UA" sz="2400" i="1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матеріальними</a:t>
            </a:r>
            <a:r>
              <a:rPr lang="uk-UA" sz="2400" i="1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i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ресурсами і сировиною.</a:t>
            </a:r>
            <a:r>
              <a:rPr lang="uk-UA" sz="2400" i="1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endParaRPr lang="uk-UA" sz="2400" b="1" i="1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Графіка 8" descr="Bank with solid fill">
            <a:extLst>
              <a:ext uri="{FF2B5EF4-FFF2-40B4-BE49-F238E27FC236}">
                <a16:creationId xmlns:a16="http://schemas.microsoft.com/office/drawing/2014/main" id="{6A0BF4DF-2238-4162-BD78-7AF8875AB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99130" y="21336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2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88BCE1-3D93-4678-9EBB-0C7412034A7A}"/>
              </a:ext>
            </a:extLst>
          </p:cNvPr>
          <p:cNvSpPr txBox="1"/>
          <p:nvPr/>
        </p:nvSpPr>
        <p:spPr>
          <a:xfrm>
            <a:off x="1766048" y="963208"/>
            <a:ext cx="9379074" cy="4545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Сформулювавши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ідею бізнесу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суб’єкт підприємницької діяльності, фізична або юридична особа, визначає, який для нього прийнятний вид бізнесу: </a:t>
            </a:r>
          </a:p>
          <a:p>
            <a:pPr marL="90170" marR="88900" indent="215900" algn="ctr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власна справа, </a:t>
            </a:r>
          </a:p>
          <a:p>
            <a:pPr marL="90170" marR="88900" indent="215900" algn="ctr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товариство</a:t>
            </a:r>
            <a:r>
              <a:rPr lang="uk-UA" sz="2400" b="1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(партнерство).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endParaRPr lang="uk-UA" sz="2400" spc="-5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гідно 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ст.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45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Господарського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Кодексу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України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підприємництво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Україні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здійснюється в будь­-яких організаційних формах, передбачених законом, на вибір підприємця (наприклад, акціонерні товариства, які за типом поділяються на публічні акціонерні товариства та приватні акціонерні товариства).</a:t>
            </a:r>
          </a:p>
        </p:txBody>
      </p:sp>
      <p:pic>
        <p:nvPicPr>
          <p:cNvPr id="6" name="Графіка 5" descr="Handshake with solid fill">
            <a:extLst>
              <a:ext uri="{FF2B5EF4-FFF2-40B4-BE49-F238E27FC236}">
                <a16:creationId xmlns:a16="http://schemas.microsoft.com/office/drawing/2014/main" id="{2E7D0982-DB65-473B-B51E-E68D8C3A1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05200" y="2224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533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EF1BD4-1875-45B0-8CDE-781B6A05C331}"/>
              </a:ext>
            </a:extLst>
          </p:cNvPr>
          <p:cNvSpPr txBox="1"/>
          <p:nvPr/>
        </p:nvSpPr>
        <p:spPr>
          <a:xfrm>
            <a:off x="1344707" y="744070"/>
            <a:ext cx="9897034" cy="4900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15900" algn="just">
              <a:lnSpc>
                <a:spcPct val="101000"/>
              </a:lnSpc>
              <a:spcBef>
                <a:spcPts val="15"/>
              </a:spcBef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Залежно від форм власності, передбачених законом, в Україні можуть діяти підприємства таких видів:</a:t>
            </a:r>
          </a:p>
          <a:p>
            <a:pPr marL="1143000" lvl="2" indent="-228600" algn="just">
              <a:spcBef>
                <a:spcPts val="10"/>
              </a:spcBef>
              <a:spcAft>
                <a:spcPts val="0"/>
              </a:spcAft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приватне підприємство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що діє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 основі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приватної власності громадян чи суб’єкта господарювання (юридичної особи);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1143000" marR="88900" lvl="2" indent="-228600" algn="just">
              <a:lnSpc>
                <a:spcPct val="101000"/>
              </a:lnSpc>
              <a:spcBef>
                <a:spcPts val="30"/>
              </a:spcBef>
              <a:spcAft>
                <a:spcPts val="0"/>
              </a:spcAft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підприємство,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що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діє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основі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колективної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власності</a:t>
            </a:r>
            <a:r>
              <a:rPr lang="uk-UA" sz="2400" b="1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(підприємство колективної власності);</a:t>
            </a:r>
          </a:p>
          <a:p>
            <a:pPr marL="1143000" marR="88900" lvl="2" indent="-228600" algn="just">
              <a:lnSpc>
                <a:spcPct val="101000"/>
              </a:lnSpc>
              <a:spcBef>
                <a:spcPts val="10"/>
              </a:spcBef>
              <a:spcAft>
                <a:spcPts val="0"/>
              </a:spcAft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комунальне підприємство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що діє на основі комунальної власності те­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риторіальної громади;</a:t>
            </a:r>
          </a:p>
          <a:p>
            <a:pPr marL="1143000" lvl="2" indent="-228600" algn="just">
              <a:spcBef>
                <a:spcPts val="5"/>
              </a:spcBef>
              <a:spcAft>
                <a:spcPts val="0"/>
              </a:spcAft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державне підприємство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що діє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 основі державної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власності;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1143000" marR="88900" lvl="2" indent="-228600" algn="just">
              <a:lnSpc>
                <a:spcPct val="101000"/>
              </a:lnSpc>
              <a:spcBef>
                <a:spcPts val="30"/>
              </a:spcBef>
              <a:spcAft>
                <a:spcPts val="0"/>
              </a:spcAft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підприємство, </a:t>
            </a:r>
            <a:r>
              <a:rPr lang="uk-UA" sz="2400" b="1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засноване на змішаній формі власності </a:t>
            </a:r>
            <a:r>
              <a:rPr lang="uk-UA" sz="2400" spc="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(на базі об’єд­нання майна різних форм власності).</a:t>
            </a:r>
          </a:p>
        </p:txBody>
      </p:sp>
    </p:spTree>
    <p:extLst>
      <p:ext uri="{BB962C8B-B14F-4D97-AF65-F5344CB8AC3E}">
        <p14:creationId xmlns:p14="http://schemas.microsoft.com/office/powerpoint/2010/main" val="341697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ECAA0A-842E-40CC-A97C-9376B8784A1A}"/>
              </a:ext>
            </a:extLst>
          </p:cNvPr>
          <p:cNvSpPr txBox="1"/>
          <p:nvPr/>
        </p:nvSpPr>
        <p:spPr>
          <a:xfrm>
            <a:off x="1452281" y="837299"/>
            <a:ext cx="9726707" cy="5291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70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Вибравши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вид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бізнесу,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підприємець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приступає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до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створення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підприєм­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ства.</a:t>
            </a: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Суб’єкт господарювання може бути утворений за рішенням власника (власників) майна або уповноваженого ним (ними) органу, а у випадках, спеціально передбачених законодавством, також за рішенням інших орга­нів,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організацій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громадян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шляхом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заснування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нового,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реорганізації</a:t>
            </a:r>
            <a:r>
              <a:rPr lang="uk-UA" sz="2400" spc="-5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(злит­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тя,</a:t>
            </a:r>
            <a:r>
              <a:rPr lang="uk-UA" sz="2400" spc="-4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приєднання,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виділення,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поділу,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перетворення)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діючого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(діючих)</a:t>
            </a:r>
            <a:r>
              <a:rPr lang="uk-UA" sz="2400" spc="-4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суб’єкта</a:t>
            </a: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господарювання з додержанням вимог законодавства.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Крім цього можуть утворюватися шляхом примусового поділу (виділення) діючого суб’єкта господарювання</a:t>
            </a:r>
            <a:r>
              <a:rPr lang="uk-UA" sz="2400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розпорядженням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антимонопольних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органів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відповідно до </a:t>
            </a:r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антимонопольного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законодавства України.</a:t>
            </a:r>
          </a:p>
        </p:txBody>
      </p:sp>
      <p:pic>
        <p:nvPicPr>
          <p:cNvPr id="5" name="Графіка 4" descr="Group brainstorm with solid fill">
            <a:extLst>
              <a:ext uri="{FF2B5EF4-FFF2-40B4-BE49-F238E27FC236}">
                <a16:creationId xmlns:a16="http://schemas.microsoft.com/office/drawing/2014/main" id="{BCAE7B5D-5A13-422C-87C9-3317B65F5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58989" y="11161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5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A0BCD3-5C0E-42CC-950B-23901243422F}"/>
              </a:ext>
            </a:extLst>
          </p:cNvPr>
          <p:cNvSpPr txBox="1"/>
          <p:nvPr/>
        </p:nvSpPr>
        <p:spPr>
          <a:xfrm>
            <a:off x="1721224" y="600635"/>
            <a:ext cx="9188823" cy="6057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 випадках, коли для створення і діяльності підприємства потрібні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природні ресурси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дозвіл на їх використання видається відповідно радою народних депутатів, а в передбачених законодавчими актами випадках — Верховною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Радою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України</a:t>
            </a:r>
            <a:r>
              <a:rPr lang="uk-UA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поданням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первинного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природокористувача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наявності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позитивного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висновку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державної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екологічної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експертизи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відповідної ради народних депутатів.</a:t>
            </a:r>
          </a:p>
          <a:p>
            <a:pPr marL="90170" marR="88900" indent="215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</a:pP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90170" marR="88900" indent="215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Підприємству може бути передана в колективну власність або надана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користування,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тому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числі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умовах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оренди,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земельна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ділянка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порядку,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встановленому Земельним кодексом України. Підприємство набуває прав юридичної особи від дня його державної реєстрації.</a:t>
            </a:r>
          </a:p>
          <a:p>
            <a:pPr marL="90170"/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</a:p>
        </p:txBody>
      </p:sp>
      <p:pic>
        <p:nvPicPr>
          <p:cNvPr id="9" name="Графіка 8" descr="Mountains with solid fill">
            <a:extLst>
              <a:ext uri="{FF2B5EF4-FFF2-40B4-BE49-F238E27FC236}">
                <a16:creationId xmlns:a16="http://schemas.microsoft.com/office/drawing/2014/main" id="{177F8E69-8F1D-4CBB-BA4E-D435672D3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3953" y="60063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96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01194D-4B1A-4A06-88F7-4EA1B7398B44}"/>
              </a:ext>
            </a:extLst>
          </p:cNvPr>
          <p:cNvSpPr txBox="1"/>
          <p:nvPr/>
        </p:nvSpPr>
        <p:spPr>
          <a:xfrm>
            <a:off x="1380564" y="210733"/>
            <a:ext cx="87072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</a:rPr>
              <a:t>2. Створення початкового капіталу у бізнесі та його використання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6D923-6D0A-42E9-9D48-027269CA5657}"/>
              </a:ext>
            </a:extLst>
          </p:cNvPr>
          <p:cNvSpPr txBox="1"/>
          <p:nvPr/>
        </p:nvSpPr>
        <p:spPr>
          <a:xfrm>
            <a:off x="1380564" y="1177877"/>
            <a:ext cx="10255624" cy="5394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835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 Початковий капітал </a:t>
            </a:r>
            <a:r>
              <a:rPr lang="uk-UA" sz="24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—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це статутний фонд, виділені підприємству або залучені</a:t>
            </a:r>
            <a:r>
              <a:rPr lang="uk-UA" sz="2400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ним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засадах,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визначених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чинним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законодавством,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фінансові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ре­сурси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вигляді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грошових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коштів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або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вкладень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у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майно,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цінності,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нематері­альні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активи,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цінні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папери,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закріплені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підприємством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на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праві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власності або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повного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господарського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відання.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</a:p>
          <a:p>
            <a:pPr marL="90170" marR="88900" indent="215900" algn="just">
              <a:lnSpc>
                <a:spcPct val="101000"/>
              </a:lnSpc>
              <a:spcBef>
                <a:spcPts val="83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рахунок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статутного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фонду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підприємство формує свої власні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основні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 </a:t>
            </a: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оборотні фонди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(кошти).</a:t>
            </a:r>
          </a:p>
          <a:p>
            <a:pPr marL="90170" marR="88900" indent="215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Права</a:t>
            </a:r>
            <a:r>
              <a:rPr lang="uk-UA" sz="2400" spc="-6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підприємців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щодо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формування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статутного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фонду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закріплені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2400" spc="-5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за­конах України: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«Про</a:t>
            </a:r>
            <a:r>
              <a:rPr lang="uk-UA" sz="2400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господарські</a:t>
            </a:r>
            <a:r>
              <a:rPr lang="uk-UA" sz="2400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товариства»</a:t>
            </a:r>
            <a:r>
              <a:rPr lang="uk-UA" sz="2400" spc="7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;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«Про акціонерні товариства»;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Господарському Кодексі України;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Цивільному Кодексі України.</a:t>
            </a:r>
          </a:p>
        </p:txBody>
      </p:sp>
      <p:pic>
        <p:nvPicPr>
          <p:cNvPr id="7" name="Графіка 6" descr="Coins with solid fill">
            <a:extLst>
              <a:ext uri="{FF2B5EF4-FFF2-40B4-BE49-F238E27FC236}">
                <a16:creationId xmlns:a16="http://schemas.microsoft.com/office/drawing/2014/main" id="{B823B8D4-5FCD-4EB2-B9E2-F7554DF81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1488" y="8202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61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07D4DA-32FB-46C0-8FAB-5A635997E267}"/>
              </a:ext>
            </a:extLst>
          </p:cNvPr>
          <p:cNvSpPr txBox="1"/>
          <p:nvPr/>
        </p:nvSpPr>
        <p:spPr>
          <a:xfrm>
            <a:off x="2124634" y="1411941"/>
            <a:ext cx="8857129" cy="2307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Майно підприємства становлять:</a:t>
            </a:r>
          </a:p>
          <a:p>
            <a:pPr marL="90170" marR="88900" indent="215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</a:pPr>
            <a:endParaRPr lang="uk-UA" sz="2400" b="1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433070" marR="88900" indent="-342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виробничі,</a:t>
            </a:r>
          </a:p>
          <a:p>
            <a:pPr marL="433070" marR="88900" indent="-342900" algn="just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невиробничі фонди, </a:t>
            </a:r>
          </a:p>
          <a:p>
            <a:pPr marL="433070" marR="88900" indent="-342900">
              <a:lnSpc>
                <a:spcPct val="101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інші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цінності,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вартість</a:t>
            </a:r>
            <a:r>
              <a:rPr lang="uk-UA" sz="2400" spc="-2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яких</a:t>
            </a:r>
            <a:r>
              <a:rPr lang="uk-UA" sz="2400" spc="-2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відображається</a:t>
            </a:r>
            <a:r>
              <a:rPr lang="uk-UA" sz="2400" spc="-2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</a:t>
            </a:r>
            <a:r>
              <a:rPr lang="uk-UA" sz="2400" spc="-2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балансі</a:t>
            </a:r>
            <a:r>
              <a:rPr lang="uk-UA" sz="2400" spc="-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під­приємства.</a:t>
            </a: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pic>
        <p:nvPicPr>
          <p:cNvPr id="7" name="Графіка 6" descr="Home with solid fill">
            <a:extLst>
              <a:ext uri="{FF2B5EF4-FFF2-40B4-BE49-F238E27FC236}">
                <a16:creationId xmlns:a16="http://schemas.microsoft.com/office/drawing/2014/main" id="{97576320-F298-40BE-BC2B-711CB9DC3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3928" y="12236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447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A3CAC1-8FD8-430E-9B91-5F4A57E2993E}"/>
              </a:ext>
            </a:extLst>
          </p:cNvPr>
          <p:cNvSpPr txBox="1"/>
          <p:nvPr/>
        </p:nvSpPr>
        <p:spPr>
          <a:xfrm>
            <a:off x="1344705" y="746685"/>
            <a:ext cx="9861177" cy="54322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6070" algn="just">
              <a:spcBef>
                <a:spcPts val="10"/>
              </a:spcBef>
              <a:spcAft>
                <a:spcPts val="0"/>
              </a:spcAft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             Джерелами</a:t>
            </a:r>
            <a:r>
              <a:rPr lang="uk-UA" sz="2400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формування</a:t>
            </a:r>
            <a:r>
              <a:rPr lang="uk-UA" sz="2400" b="1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майна</a:t>
            </a:r>
            <a:r>
              <a:rPr lang="uk-UA" sz="2400" b="1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b="1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підприємства</a:t>
            </a:r>
            <a:r>
              <a:rPr lang="uk-UA" sz="2400" b="1" spc="2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2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є:</a:t>
            </a:r>
          </a:p>
          <a:p>
            <a:pPr marL="306070" algn="just">
              <a:spcBef>
                <a:spcPts val="10"/>
              </a:spcBef>
              <a:spcAft>
                <a:spcPts val="0"/>
              </a:spcAft>
            </a:pPr>
            <a:endParaRPr lang="uk-UA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1143000" lvl="2" indent="-228600" algn="just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грошові</a:t>
            </a:r>
            <a:r>
              <a:rPr lang="uk-UA" sz="2400" spc="-35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та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матеріальні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внески</a:t>
            </a:r>
            <a:r>
              <a:rPr lang="uk-UA" sz="2400" spc="-3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uk-UA" sz="2400" spc="-1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засновників;</a:t>
            </a:r>
            <a:endParaRPr lang="uk-UA" sz="2400" spc="0" dirty="0"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1143000" marR="889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доходи, одержані від реалізації продукції, послуг, інших видів госпо­дарської діяльності;</a:t>
            </a:r>
          </a:p>
          <a:p>
            <a:pPr marL="11430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доходи від цінних паперів;</a:t>
            </a:r>
          </a:p>
          <a:p>
            <a:pPr marL="11430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кредити банків та інших кредиторів;</a:t>
            </a:r>
          </a:p>
          <a:p>
            <a:pPr marL="11430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капітальні вкладення і дотації з бюджетів;</a:t>
            </a:r>
          </a:p>
          <a:p>
            <a:pPr marL="1143000" marR="889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2435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майно, придбане в інших суб’єктів господарювання, організацій та громадян у встановленому законодавством порядку;</a:t>
            </a:r>
          </a:p>
          <a:p>
            <a:pPr marL="1143000" lvl="2" indent="-228600">
              <a:spcBef>
                <a:spcPts val="600"/>
              </a:spcBef>
              <a:buFont typeface="Cambria" panose="02040503050406030204" pitchFamily="18" charset="0"/>
              <a:buChar char="–"/>
              <a:tabLst>
                <a:tab pos="431800" algn="l"/>
              </a:tabLst>
            </a:pPr>
            <a:r>
              <a:rPr lang="uk-UA" sz="2400" spc="-10" dirty="0">
                <a:latin typeface="Cambria" panose="02040503050406030204" pitchFamily="18" charset="0"/>
                <a:ea typeface="Cambria" panose="02040503050406030204" pitchFamily="18" charset="0"/>
              </a:rPr>
              <a:t>інші джерела, не заборонені законодавством України.</a:t>
            </a:r>
          </a:p>
          <a:p>
            <a:endParaRPr lang="uk-UA" sz="2400" dirty="0"/>
          </a:p>
        </p:txBody>
      </p:sp>
      <p:pic>
        <p:nvPicPr>
          <p:cNvPr id="7" name="Графіка 6" descr="Bar graph with upward trend with solid fill">
            <a:extLst>
              <a:ext uri="{FF2B5EF4-FFF2-40B4-BE49-F238E27FC236}">
                <a16:creationId xmlns:a16="http://schemas.microsoft.com/office/drawing/2014/main" id="{09A4D0CB-D76F-412F-9567-86D26A4A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49506" y="7466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64731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1961</TotalTime>
  <Words>1368</Words>
  <Application>Microsoft Office PowerPoint</Application>
  <PresentationFormat>Широкий екран</PresentationFormat>
  <Paragraphs>106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4" baseType="lpstr">
      <vt:lpstr>Arial</vt:lpstr>
      <vt:lpstr>Cambria</vt:lpstr>
      <vt:lpstr>Century Gothic</vt:lpstr>
      <vt:lpstr>Times New Roman</vt:lpstr>
      <vt:lpstr>Wingdings</vt:lpstr>
      <vt:lpstr>Wingdings 3</vt:lpstr>
      <vt:lpstr>Віхоть</vt:lpstr>
      <vt:lpstr>Тема 1. Природа бізнесу та його економічна основа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21</cp:revision>
  <dcterms:created xsi:type="dcterms:W3CDTF">2025-01-30T07:13:58Z</dcterms:created>
  <dcterms:modified xsi:type="dcterms:W3CDTF">2025-02-05T11:06:40Z</dcterms:modified>
</cp:coreProperties>
</file>