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77AB6-D60B-487C-9AB6-D8619845E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44101" y="396296"/>
            <a:ext cx="9755187" cy="1602786"/>
          </a:xfrm>
        </p:spPr>
        <p:txBody>
          <a:bodyPr>
            <a:noAutofit/>
          </a:bodyPr>
          <a:lstStyle/>
          <a:p>
            <a:pPr algn="ctr"/>
            <a:r>
              <a:rPr lang="uk-UA" sz="4800" dirty="0"/>
              <a:t>Методологія наукового дослідження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0499545-2E08-4C0A-B680-E1916AD04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574073" y="2179878"/>
            <a:ext cx="9129471" cy="1860188"/>
          </a:xfrm>
        </p:spPr>
        <p:txBody>
          <a:bodyPr/>
          <a:lstStyle/>
          <a:p>
            <a:pPr algn="just"/>
            <a:r>
              <a:rPr lang="uk-UA" dirty="0"/>
              <a:t>1.	Метод і методологія.</a:t>
            </a:r>
          </a:p>
          <a:p>
            <a:pPr algn="just"/>
            <a:r>
              <a:rPr lang="uk-UA" dirty="0"/>
              <a:t>2.	Класифікація методів.</a:t>
            </a:r>
          </a:p>
          <a:p>
            <a:pPr algn="just"/>
            <a:r>
              <a:rPr lang="uk-UA" dirty="0"/>
              <a:t>3.	Загальнонаукові методи і прийоми дослідження.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05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36844-4335-4D50-8B0F-4D0BA58F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286999" cy="583707"/>
          </a:xfrm>
        </p:spPr>
        <p:txBody>
          <a:bodyPr>
            <a:normAutofit fontScale="90000"/>
          </a:bodyPr>
          <a:lstStyle/>
          <a:p>
            <a:r>
              <a:rPr lang="uk-UA" dirty="0"/>
              <a:t>Принципи діалектичного методу: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DFF1F7A-A3EB-4967-BFEE-9F3E2E37CB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7" y="1606858"/>
            <a:ext cx="10382478" cy="3918647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1. Об'єктивність - філософський, діалектичний принцип, ос-Нова на визнання дійсності в її реальних закономірностях і загальних нормах. Основний зміст даного принципу можна представити у вигляді наступних вимог:</a:t>
            </a:r>
          </a:p>
          <a:p>
            <a:r>
              <a:rPr lang="uk-UA" dirty="0"/>
              <a:t>а) виходити з чуттєво-предметної діяльності (практики) у всьому її обсязі і розвитку;</a:t>
            </a:r>
          </a:p>
          <a:p>
            <a:r>
              <a:rPr lang="uk-UA" dirty="0"/>
              <a:t>б) усвідомити і реалізувати активну роль суб'єкта пізнання і дії;</a:t>
            </a:r>
          </a:p>
          <a:p>
            <a:r>
              <a:rPr lang="uk-UA" dirty="0"/>
              <a:t>в) виходити з фактів в їх сукупності і вміти висловлювати логіку речей у логіку понять;</a:t>
            </a:r>
          </a:p>
          <a:p>
            <a:r>
              <a:rPr lang="uk-UA" dirty="0"/>
              <a:t>г) виявити внутрішню єдність (субстанцію) предмета як глибинну основу всіх його формотворень;</a:t>
            </a:r>
          </a:p>
          <a:p>
            <a:r>
              <a:rPr lang="uk-UA" dirty="0"/>
              <a:t>д) вміло вибрати адекватну даного предмету систему методів і свідомо, послідовно реалізовувати її;</a:t>
            </a:r>
          </a:p>
          <a:p>
            <a:r>
              <a:rPr lang="uk-UA" dirty="0"/>
              <a:t>е) розглянути предмет у відповідному соціокультурному контексті, в рамках певних світоглядних орієнтацій;</a:t>
            </a:r>
          </a:p>
          <a:p>
            <a:r>
              <a:rPr lang="uk-UA" dirty="0"/>
              <a:t>є) підходити до всіх процесів і явищ </a:t>
            </a:r>
            <a:r>
              <a:rPr lang="uk-UA" dirty="0" err="1"/>
              <a:t>конструктивно</a:t>
            </a:r>
            <a:r>
              <a:rPr lang="uk-UA" dirty="0"/>
              <a:t>-критично і діяти відповідно до логіки даного предмета.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714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7AB51-1827-47CC-A9B9-4093B37E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1"/>
            <a:ext cx="10482308" cy="938814"/>
          </a:xfrm>
        </p:spPr>
        <p:txBody>
          <a:bodyPr>
            <a:normAutofit/>
          </a:bodyPr>
          <a:lstStyle/>
          <a:p>
            <a:pPr algn="ctr"/>
            <a:r>
              <a:rPr lang="uk-UA" sz="2700" dirty="0"/>
              <a:t>2. Всебічність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3D5CA3-638A-402C-8843-A36694560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62470"/>
            <a:ext cx="10394707" cy="3812115"/>
          </a:xfrm>
        </p:spPr>
        <p:txBody>
          <a:bodyPr>
            <a:normAutofit fontScale="92500" lnSpcReduction="20000"/>
          </a:bodyPr>
          <a:lstStyle/>
          <a:p>
            <a:pPr algn="just">
              <a:buFontTx/>
              <a:buChar char="-"/>
            </a:pPr>
            <a:r>
              <a:rPr lang="uk-UA" dirty="0"/>
              <a:t>філософський, діалектичний принцип пізнання та інших форм діяльності, що виражає загальний зв'язок всіх явищ дійсності. Включає в себе наступні основні вимоги:</a:t>
            </a:r>
          </a:p>
          <a:p>
            <a:pPr algn="just"/>
            <a:r>
              <a:rPr lang="uk-UA" dirty="0"/>
              <a:t>а)</a:t>
            </a:r>
            <a:r>
              <a:rPr lang="uk-UA" sz="2100" dirty="0"/>
              <a:t> виокремлення</a:t>
            </a:r>
            <a:r>
              <a:rPr lang="uk-UA" dirty="0"/>
              <a:t> предмета дослідження і проведення його кордонів;</a:t>
            </a:r>
          </a:p>
          <a:p>
            <a:pPr algn="just"/>
            <a:r>
              <a:rPr lang="uk-UA" dirty="0"/>
              <a:t>б) його цілісне «багатоаспектне» розгляд;</a:t>
            </a:r>
          </a:p>
          <a:p>
            <a:pPr algn="just"/>
            <a:r>
              <a:rPr lang="uk-UA" dirty="0"/>
              <a:t>в) вивчення в чистому вигляді кожної зі сторін предмета;</a:t>
            </a:r>
          </a:p>
          <a:p>
            <a:pPr algn="just"/>
            <a:r>
              <a:rPr lang="uk-UA" dirty="0"/>
              <a:t>г) здійснення пізнання як процесу, що розгортається вглиб і вшир, в єдності інтенсивного і екстенсивного його сторін;</a:t>
            </a:r>
          </a:p>
          <a:p>
            <a:pPr algn="just"/>
            <a:r>
              <a:rPr lang="uk-UA" dirty="0"/>
              <a:t>д) вичленення суті, головною боку предмета, його </a:t>
            </a:r>
            <a:r>
              <a:rPr lang="uk-UA" dirty="0" err="1"/>
              <a:t>субстанційні</a:t>
            </a:r>
            <a:r>
              <a:rPr lang="uk-UA" dirty="0"/>
              <a:t> властивості.</a:t>
            </a:r>
          </a:p>
          <a:p>
            <a:pPr marL="0" indent="0" algn="just">
              <a:buNone/>
            </a:pPr>
            <a:r>
              <a:rPr lang="uk-UA" dirty="0"/>
              <a:t>Принцип всебічності найтісніше пов'язаний з філософським принципом конкретності і загальнонаукових принципом системності.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711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88637-4EE9-49C4-817E-B602ED99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/>
              <a:t>3. Конкретність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43E39D-6165-47B9-A535-0B4BD91727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- філософська категорія, що виражає річ або систему взаємопов'язаних речей в сукупності всіх своїх сторін і </a:t>
            </a:r>
            <a:r>
              <a:rPr lang="uk-UA" dirty="0" err="1"/>
              <a:t>зв'язків</a:t>
            </a:r>
            <a:r>
              <a:rPr lang="uk-UA" dirty="0"/>
              <a:t>, від якої потерпають як чуттєво-конкретне (на емпіричному етапі) або як </a:t>
            </a:r>
            <a:r>
              <a:rPr lang="uk-UA" dirty="0" err="1" smtClean="0"/>
              <a:t>мислиннево</a:t>
            </a:r>
            <a:r>
              <a:rPr lang="uk-UA" dirty="0" smtClean="0"/>
              <a:t>-конкретне </a:t>
            </a:r>
            <a:r>
              <a:rPr lang="uk-UA" dirty="0"/>
              <a:t>(на теоретичному етапі). На основі цієї категорії розгортається діалектичний принцип конкретності, що включає ряд вимог:</a:t>
            </a:r>
          </a:p>
          <a:p>
            <a:pPr algn="just"/>
            <a:r>
              <a:rPr lang="uk-UA" dirty="0"/>
              <a:t>а) «вивести» дане явище з його </a:t>
            </a:r>
            <a:r>
              <a:rPr lang="uk-UA" dirty="0" err="1"/>
              <a:t>субстанційної</a:t>
            </a:r>
            <a:r>
              <a:rPr lang="uk-UA" dirty="0"/>
              <a:t> ознаки (головною, істотною боку) і відтворити його як діалектично розчленоване ціле;</a:t>
            </a:r>
          </a:p>
          <a:p>
            <a:pPr algn="just"/>
            <a:r>
              <a:rPr lang="uk-UA" dirty="0"/>
              <a:t>б) простежити переломлення загального в одиничному, сутності в явищах, закону в його модифікаціях;</a:t>
            </a:r>
          </a:p>
          <a:p>
            <a:pPr algn="just"/>
            <a:r>
              <a:rPr lang="uk-UA" dirty="0"/>
              <a:t>в) врахувати різноманітні умови місця, часу та інші обставини, що змінюють буття цього предмета;</a:t>
            </a:r>
          </a:p>
          <a:p>
            <a:pPr algn="just"/>
            <a:r>
              <a:rPr lang="uk-UA" dirty="0"/>
              <a:t>г) виявити специфічний механізм взаємозв'язку загального і одиничного; </a:t>
            </a:r>
          </a:p>
          <a:p>
            <a:pPr algn="just"/>
            <a:r>
              <a:rPr lang="uk-UA" dirty="0"/>
              <a:t>д) розглянути даний предмет в складі більш широкого цілого, елементом якої він є.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3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B5935-D52F-4F8F-81E6-A9EE8D122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4. Історизм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2A4F2B-DCFD-41CE-AAC5-660484FD5C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/>
              <a:t>- філософський, діалектичний принцип, який є методологічним виразом саморозвитку дійсності в плані його спрямованості по осі часу у вигляді цілісного безперервного єдності таких станів (тимчасових періодів), як минуле, сьогодення і майбутнє. Даний принцип включає в себе наступні основні вимоги:</a:t>
            </a:r>
          </a:p>
          <a:p>
            <a:pPr algn="just"/>
            <a:r>
              <a:rPr lang="uk-UA" dirty="0"/>
              <a:t>а) вивчення справжнього, сучасного стану предмета дослідження;</a:t>
            </a:r>
          </a:p>
          <a:p>
            <a:pPr algn="just"/>
            <a:r>
              <a:rPr lang="uk-UA" dirty="0"/>
              <a:t>б) реконструкція минулого - розгляд генезису, виникнення останнього і основних етапів його історичного руху:</a:t>
            </a:r>
          </a:p>
          <a:p>
            <a:pPr algn="just"/>
            <a:r>
              <a:rPr lang="uk-UA" dirty="0"/>
              <a:t>в) передбачення майбутнього, прогнозування тенденцій подальшого розвитку предмета.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470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04217-D633-4125-9A3F-8EC965F8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5. принцип Протиріччя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584B11-065B-417D-BC24-F80F148B4D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- діалектичний принцип, який має основою реальні суперечності речей і зводиться до наступних основних вимог:</a:t>
            </a:r>
          </a:p>
          <a:p>
            <a:pPr algn="just"/>
            <a:r>
              <a:rPr lang="uk-UA" dirty="0"/>
              <a:t>а) виявлення предметного протиріччя:</a:t>
            </a:r>
          </a:p>
          <a:p>
            <a:pPr algn="just"/>
            <a:r>
              <a:rPr lang="uk-UA" dirty="0"/>
              <a:t>б) всебічний аналіз однієї з протилежних сторін даного протиріччя;</a:t>
            </a:r>
          </a:p>
          <a:p>
            <a:pPr algn="just"/>
            <a:r>
              <a:rPr lang="uk-UA" dirty="0"/>
              <a:t>в) дослідження іншої протилежності;</a:t>
            </a:r>
          </a:p>
          <a:p>
            <a:pPr algn="just"/>
            <a:r>
              <a:rPr lang="uk-UA" dirty="0"/>
              <a:t>г) розгляд предмета як єдності (синтезу) протилежностей в цілому на основі знання кожної з них;</a:t>
            </a:r>
          </a:p>
          <a:p>
            <a:pPr algn="just"/>
            <a:r>
              <a:rPr lang="uk-UA" dirty="0"/>
              <a:t>д) визначення місця протиріччя в системі інших суперечностей предмета; </a:t>
            </a:r>
            <a:endParaRPr lang="uk-UA" dirty="0" smtClean="0"/>
          </a:p>
          <a:p>
            <a:pPr algn="just"/>
            <a:r>
              <a:rPr lang="uk-UA" dirty="0" smtClean="0"/>
              <a:t>е</a:t>
            </a:r>
            <a:r>
              <a:rPr lang="uk-UA" dirty="0"/>
              <a:t>) простеження етапів розвитку даного протиріччя;</a:t>
            </a:r>
          </a:p>
          <a:p>
            <a:pPr algn="just"/>
            <a:r>
              <a:rPr lang="uk-UA" dirty="0"/>
              <a:t>ж) аналіз механізму вирішення протиріччя як процесу і результат його розгортання і загострення.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258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BB43B-C44E-48FF-AC26-AA918DCA8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5CE7F1-3DA5-4834-8DDF-D6DD8A6AA17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Діалектичні протиріччя в мисленні, що відображають реальні суперечності, необхідно відрізняти від так званих «логічних» протиріч, які висловлюють плутанину і непослідовність думки і заборонені законами формальної логіки.</a:t>
            </a:r>
          </a:p>
        </p:txBody>
      </p:sp>
    </p:spTree>
    <p:extLst>
      <p:ext uri="{BB962C8B-B14F-4D97-AF65-F5344CB8AC3E}">
        <p14:creationId xmlns:p14="http://schemas.microsoft.com/office/powerpoint/2010/main" val="3759203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9A3CD-B5CF-4CB1-86FC-6EF6003C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II. </a:t>
            </a:r>
            <a:r>
              <a:rPr lang="uk-UA" dirty="0"/>
              <a:t>Загальнонаукові підходи і методи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3608C91-1D31-4469-A33E-F0D8288180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Вони виступають в якості своєрідної «проміжної методології» між філософією та фундаментальними теоретико-методологічними положеннями спеціальних наук. До загальнонаукових понять найчастіше відносять такі поняття, як «інформація», «модель», «структура», «функція», «система», «елемент», «оптимальність», «ймовірність» і ін.</a:t>
            </a:r>
          </a:p>
          <a:p>
            <a:pPr algn="just"/>
            <a:r>
              <a:rPr lang="uk-UA" dirty="0"/>
              <a:t>Характерними рисами загальнонаукових понять є, по-перше, «сплавлення» в їх змісті окремих властивостей, при-знаків, понять ряду приватних наук і філософських категорій. По-друге, можливість (на відміну від останніх) їх формалізації, уточнення засобами математичної теорії символічної логіки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418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53A13-E1E1-432D-B73D-C02BB860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uk-UA" dirty="0" err="1"/>
              <a:t>Спеціальнонаукові</a:t>
            </a:r>
            <a:r>
              <a:rPr lang="uk-UA" dirty="0"/>
              <a:t> методи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AEC2BA-30B9-41C2-83A2-CA81325168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- сукупність способів, принципів пізнання, дослідницьких прийомів і процедур, які застосовуються в тій чи іншій науці, відповідної даної основної формі руху матерії. Це методи механіки, фізики, хімії, біології та соціально-гуманітарних наук.</a:t>
            </a:r>
          </a:p>
        </p:txBody>
      </p:sp>
    </p:spTree>
    <p:extLst>
      <p:ext uri="{BB962C8B-B14F-4D97-AF65-F5344CB8AC3E}">
        <p14:creationId xmlns:p14="http://schemas.microsoft.com/office/powerpoint/2010/main" val="18935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45A6-8A1E-427F-9AA9-E0F8076F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uk-UA" dirty="0"/>
              <a:t>Дисциплінарні методи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7C6E80-19A5-43CE-A732-F31B813323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- система прийомів, що застосовуються в тій чи іншій науковій дисципліні, що входить в яку-небудь галузь науки або виниклої на стиках наук. Кожна фундаментальна наука представляє собою комплекс дисциплін, які мають свій специфічної предмет і свої своєрідні методи дослідження.</a:t>
            </a:r>
          </a:p>
        </p:txBody>
      </p:sp>
    </p:spTree>
    <p:extLst>
      <p:ext uri="{BB962C8B-B14F-4D97-AF65-F5344CB8AC3E}">
        <p14:creationId xmlns:p14="http://schemas.microsoft.com/office/powerpoint/2010/main" val="26927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0AA2E-9B97-4400-9A82-79F142F1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V</a:t>
            </a:r>
            <a:r>
              <a:rPr lang="en-US" sz="4000" dirty="0"/>
              <a:t>. </a:t>
            </a:r>
            <a:r>
              <a:rPr lang="uk-UA" sz="4000" dirty="0"/>
              <a:t>Методи міждисциплінарного дослідження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34F551-0BB4-4B33-B012-0BFBB407D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як сукупність ряду синтетичних, інтегративних способів (що виникли як результат поєднання елементів різних рівнів методології), націлених головним чином на стики наукових дисциплін. Широке застосування ці методи знайшли в реалізації комплексних наукових програм.</a:t>
            </a:r>
          </a:p>
        </p:txBody>
      </p:sp>
    </p:spTree>
    <p:extLst>
      <p:ext uri="{BB962C8B-B14F-4D97-AF65-F5344CB8AC3E}">
        <p14:creationId xmlns:p14="http://schemas.microsoft.com/office/powerpoint/2010/main" val="154182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8C98B-9EEB-4331-AB01-96EA4C44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3" cy="903303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1. Метод і методологія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5CC273D-7828-4007-98D2-F6DD06824C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dirty="0"/>
              <a:t>Діяльність людей в будь-якій її формі (наукова, практична і т. Д.) Визначається цілою низкою чинників. Кінцевий її результат залежить не тільки від того, хто діє (суб'єкт) або на що вона спрямована (об'єкт), але і від того, як відбувається цей процес, які способи, прийоми, засоби при цьому застосовуються. Це і є проблеми методу.</a:t>
            </a:r>
          </a:p>
        </p:txBody>
      </p:sp>
    </p:spTree>
    <p:extLst>
      <p:ext uri="{BB962C8B-B14F-4D97-AF65-F5344CB8AC3E}">
        <p14:creationId xmlns:p14="http://schemas.microsoft.com/office/powerpoint/2010/main" val="217988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A53B3-CB11-456D-BDB6-84C3B09C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dirty="0"/>
              <a:t>3. </a:t>
            </a:r>
            <a:r>
              <a:rPr lang="ru-RU" sz="4900" dirty="0" err="1"/>
              <a:t>Загальнонаукові</a:t>
            </a:r>
            <a:r>
              <a:rPr lang="ru-RU" sz="4900" dirty="0"/>
              <a:t> </a:t>
            </a:r>
            <a:r>
              <a:rPr lang="ru-RU" sz="4900" dirty="0" err="1"/>
              <a:t>методи</a:t>
            </a:r>
            <a:r>
              <a:rPr lang="ru-RU" sz="4900" dirty="0"/>
              <a:t> і </a:t>
            </a:r>
            <a:r>
              <a:rPr lang="ru-RU" sz="4900" dirty="0" err="1"/>
              <a:t>прийоми</a:t>
            </a:r>
            <a:r>
              <a:rPr lang="ru-RU" sz="4900" dirty="0"/>
              <a:t> </a:t>
            </a:r>
            <a:r>
              <a:rPr lang="ru-RU" sz="4900" dirty="0" err="1"/>
              <a:t>дослідження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BBA7CA-1395-4BD3-B9D4-79796F717F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Як вже говорилося, найбільш загальними, «верхнім рівнем» методів є філософські - метафізичний, </a:t>
            </a:r>
            <a:r>
              <a:rPr lang="uk-UA" dirty="0" err="1"/>
              <a:t>діалектічний</a:t>
            </a:r>
            <a:r>
              <a:rPr lang="uk-UA" dirty="0"/>
              <a:t>, феноменологічний, </a:t>
            </a:r>
            <a:r>
              <a:rPr lang="uk-UA" dirty="0" err="1"/>
              <a:t>герменевтичний</a:t>
            </a:r>
            <a:r>
              <a:rPr lang="uk-UA" dirty="0"/>
              <a:t> і т. П. Що стосується загальнонаукових методів і прийомів, то тут немає загальноприйнятої їх класифікації, вона проводиться по самих різних підставах. Найбільш вдалим нам представляється підхід, відповідно до якого в структурі загальнонаукових методів і прийомів виділяються три рівня ( «знизу вгору»): емпіричний, теоретичний і логічні.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61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DEDC4-87C9-4162-BEA9-D5A33075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Методи емпіричного дослідження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9331F9-15E4-43FA-AABF-9EC2F092D9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1.	</a:t>
            </a:r>
            <a:r>
              <a:rPr lang="uk-UA" dirty="0">
                <a:solidFill>
                  <a:srgbClr val="FF0000"/>
                </a:solidFill>
              </a:rPr>
              <a:t>Спостереження</a:t>
            </a:r>
            <a:r>
              <a:rPr lang="uk-UA" dirty="0"/>
              <a:t> - цілеспрямоване вивчення предметів, як ґрунтуються  в основному на дані органів почуттів (відчуття, сприйняття, уявлення). В ході спостереження ми отримуємо знання не тільки про зовнішні сторони об'єкта пізнання, але - в якості кінцевої мети - про його істотні властивості і відносини.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9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05066-C989-4C43-A90A-23F211D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Експеримент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E48026-BEE8-49DA-B6E7-705B17F872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2.	Експеримент - активне і цілеспрямоване втручання у перебіг досліджуваного процесу, відповідну зміну об'єкта або його відтворення в спеціально створених і контрольованих умовах. Таким чином, в експерименті об'єкт або відтворюється штучно, або ставиться в певним чином задані умови, що відповідають цілям дослідження. В ході експерименту досліджуваний об'єкт </a:t>
            </a:r>
            <a:r>
              <a:rPr lang="uk-UA" dirty="0" err="1"/>
              <a:t>ізолюється</a:t>
            </a:r>
            <a:r>
              <a:rPr lang="uk-UA" dirty="0"/>
              <a:t> від побічних впливів, що затемнюють його сутність, і представляється в «чистому вигляді». При цьому конкретні умови експерименту не тільки задаються, але і контролюються, модернізуються, багаторазово відтворюються і змінюються.</a:t>
            </a:r>
          </a:p>
        </p:txBody>
      </p:sp>
    </p:spTree>
    <p:extLst>
      <p:ext uri="{BB962C8B-B14F-4D97-AF65-F5344CB8AC3E}">
        <p14:creationId xmlns:p14="http://schemas.microsoft.com/office/powerpoint/2010/main" val="3630476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71E0D-173D-4EE7-A44A-8C4B0AF6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94D414-2CA3-4AD3-90F6-36529BC90F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3.	</a:t>
            </a:r>
            <a:r>
              <a:rPr lang="uk-UA" dirty="0">
                <a:solidFill>
                  <a:srgbClr val="FF0000"/>
                </a:solidFill>
              </a:rPr>
              <a:t>Порівняння</a:t>
            </a:r>
            <a:r>
              <a:rPr lang="uk-UA" dirty="0"/>
              <a:t> - пізнавальна операція, що виявляє подібність або відмінність об'єктів (або ступенів розвитку одного і того ж об'єкта), тобто їх тотожність і відмінності, але має сенс тільки в сукупності однорідних предметів, що утворюють клас. Порівняння предметів в класі здійснюється за ознаками, істотним для даного розгляду. При цьому предмети, порівнювані за однією ознакою, можуть бути непорівнянні по іншому. Порівняння є основою такого логічного прийому, як аналогія, і є вихідним пунктом порівняльно історичного методу. Його суть - виявлення загального та особливого в пізнанні різних ступенів (періодів, фаз) розвитку одного і того ж явища або різних співіснують явищ.</a:t>
            </a:r>
          </a:p>
        </p:txBody>
      </p:sp>
    </p:spTree>
    <p:extLst>
      <p:ext uri="{BB962C8B-B14F-4D97-AF65-F5344CB8AC3E}">
        <p14:creationId xmlns:p14="http://schemas.microsoft.com/office/powerpoint/2010/main" val="103488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3AB6B-D057-4FCC-8746-5845D765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Опис та Вимірювання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DF17C3-ACCF-4294-AEB8-F26DFC2F82E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4.	</a:t>
            </a:r>
            <a:r>
              <a:rPr lang="uk-UA" dirty="0">
                <a:solidFill>
                  <a:srgbClr val="FF0000"/>
                </a:solidFill>
              </a:rPr>
              <a:t>Опис</a:t>
            </a:r>
            <a:r>
              <a:rPr lang="uk-UA" dirty="0"/>
              <a:t> - пізнавальна операція, що складається в фіксуванні результатів досвіду (спостереження або експерименту) за допомогою певних систем позначення, прийнятих в науці (схеми, графіки, малюнки, таблиці, діаграми і т. п.).</a:t>
            </a:r>
          </a:p>
          <a:p>
            <a:pPr algn="just"/>
            <a:r>
              <a:rPr lang="uk-UA" dirty="0"/>
              <a:t>5.	</a:t>
            </a:r>
            <a:r>
              <a:rPr lang="uk-UA" dirty="0">
                <a:solidFill>
                  <a:srgbClr val="FF0000"/>
                </a:solidFill>
              </a:rPr>
              <a:t>Вимірювання</a:t>
            </a:r>
            <a:r>
              <a:rPr lang="uk-UA" dirty="0"/>
              <a:t> - сукупність дій, виконуваних за допомогою певних засобів з метою знаходження числового значення вимірюваної величини в прийнятих одиницях виміру.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2619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0A58F-C3AB-4152-8458-5527A0D3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теоретичного </a:t>
            </a:r>
            <a:r>
              <a:rPr lang="ru-RU" dirty="0" err="1"/>
              <a:t>пізнання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0917AD-73DC-42ED-9707-10FBF832AC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ru-RU" dirty="0"/>
              <a:t>1.	</a:t>
            </a:r>
            <a:r>
              <a:rPr lang="uk-UA" dirty="0" smtClean="0">
                <a:solidFill>
                  <a:srgbClr val="FF0000"/>
                </a:solidFill>
              </a:rPr>
              <a:t>Формалізація</a:t>
            </a:r>
            <a:r>
              <a:rPr lang="uk-UA" dirty="0" smtClean="0"/>
              <a:t> - відображення змістовного знання в </a:t>
            </a:r>
            <a:r>
              <a:rPr lang="uk-UA" dirty="0" err="1" smtClean="0"/>
              <a:t>знаково</a:t>
            </a:r>
            <a:r>
              <a:rPr lang="uk-UA" dirty="0" smtClean="0"/>
              <a:t>-символічному вигляді (формалізованому мовою). Останній створюється для точного вираження думок з метою виключення можливості для неоднозначного розуміння. При формалізації міркування про об'єкти переносяться в площину оперування зі знаками (формулами), що пов'язано з побудовою штучних мов (мова математики, логіки, хімії і т. п.).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89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7D9AF-57E6-4858-B426-0B577E62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Аксіоматичний метод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F4507C-A1B7-4BEC-ACA8-5B0C2E27DE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2.	</a:t>
            </a:r>
            <a:r>
              <a:rPr lang="uk-UA" dirty="0">
                <a:solidFill>
                  <a:srgbClr val="FF0000"/>
                </a:solidFill>
              </a:rPr>
              <a:t>Аксіоматичний метод </a:t>
            </a:r>
            <a:r>
              <a:rPr lang="uk-UA" dirty="0"/>
              <a:t>- спосіб побудови наукової теорії, при якому в її основу кладуться деякі вихідні положення - аксіоми (постулати), з яких всі інші твердження цієї теорії виводяться з них чисто логічним шляхом, за допомогою докази. Для виведення теорем з аксіом (і взагалі одних формул з інших) </a:t>
            </a:r>
            <a:r>
              <a:rPr lang="uk-UA" dirty="0" err="1"/>
              <a:t>формулюються</a:t>
            </a:r>
            <a:r>
              <a:rPr lang="uk-UA" dirty="0"/>
              <a:t> спеціальні правила виводу. Отже, доказ в аксіоматичному методі - це деяка послідовність формул, кожна з яких є або аксіома, або виходить з попередніх формул за будь-якою правилом виведення.</a:t>
            </a:r>
          </a:p>
        </p:txBody>
      </p:sp>
    </p:spTree>
    <p:extLst>
      <p:ext uri="{BB962C8B-B14F-4D97-AF65-F5344CB8AC3E}">
        <p14:creationId xmlns:p14="http://schemas.microsoft.com/office/powerpoint/2010/main" val="3270670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33C88-D16A-401B-9413-EBF9044AB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Гіпотетико-дедуктивний метод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37137E-7728-4C8C-AA3D-6DCBC4F1F7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3.	Гіпотетико-дедуктивний метод - метод наукового пізнання, сутність якого полягає в створенні системи </a:t>
            </a:r>
            <a:r>
              <a:rPr lang="uk-UA" dirty="0" err="1"/>
              <a:t>дедуктивно</a:t>
            </a:r>
            <a:r>
              <a:rPr lang="uk-UA" dirty="0"/>
              <a:t> пов'язаних між собою гіпотез, з яких в кінцевому рахунку виводяться твердження про емпіричних фактах. Тим самим цей метод заснований на виведенні (дедукції) висновків з гіпотез та інших посилок, істинне значення яких невідомо. А це означає, що висновок, отриманий на основі даного методу, неминуче буде мати імовірнісний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2107751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E6EC8-0D97-4060-85CD-93174A08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/>
              <a:t>Сходження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абстрактного до конкретного </a:t>
            </a:r>
            <a:endParaRPr lang="uk-UA" sz="36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9DF7EA-E28C-4DBF-A50E-ACC051F01A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4.	</a:t>
            </a:r>
            <a:r>
              <a:rPr lang="uk-UA" dirty="0">
                <a:solidFill>
                  <a:srgbClr val="FF0000"/>
                </a:solidFill>
              </a:rPr>
              <a:t>Сходження від абстрактного до конкретного </a:t>
            </a:r>
            <a:r>
              <a:rPr lang="uk-UA" dirty="0"/>
              <a:t>- метод теоретичних досліджень і викладу, що складається в русі наукової думки від вихідної абстракції ( «початок» - одностороннє, неповне знання) через послідовні етапи поглиблення і розширення пізнання до результату - цілісного відтворення в теорії досліджуваного предмета . В якості своєї передумови даний метод включає в себе сходження від чуттєво-конкретного до абстрактного, до виділення в мисленні окремих сторін предмета і їх «закріпленню» у відповідних абстрактних визначеннях.</a:t>
            </a:r>
          </a:p>
        </p:txBody>
      </p:sp>
    </p:spTree>
    <p:extLst>
      <p:ext uri="{BB962C8B-B14F-4D97-AF65-F5344CB8AC3E}">
        <p14:creationId xmlns:p14="http://schemas.microsoft.com/office/powerpoint/2010/main" val="213312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DB86-1524-42D6-BB82-C98DC1CA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Метод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07B7B2-2783-4C65-9C5A-E6C56E0FC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890682" cy="3671579"/>
          </a:xfrm>
        </p:spPr>
        <p:txBody>
          <a:bodyPr>
            <a:normAutofit/>
          </a:bodyPr>
          <a:lstStyle/>
          <a:p>
            <a:pPr algn="just"/>
            <a:r>
              <a:rPr lang="uk-UA" sz="2400" dirty="0">
                <a:solidFill>
                  <a:srgbClr val="FF0000"/>
                </a:solidFill>
              </a:rPr>
              <a:t>Метод</a:t>
            </a:r>
            <a:r>
              <a:rPr lang="uk-UA" sz="2400" dirty="0"/>
              <a:t> (</a:t>
            </a:r>
            <a:r>
              <a:rPr lang="uk-UA" sz="2400" dirty="0" err="1"/>
              <a:t>грец</a:t>
            </a:r>
            <a:r>
              <a:rPr lang="uk-UA" sz="2400" dirty="0"/>
              <a:t>. </a:t>
            </a:r>
            <a:r>
              <a:rPr lang="en-US" sz="2400" dirty="0" err="1"/>
              <a:t>methodos</a:t>
            </a:r>
            <a:r>
              <a:rPr lang="en-US" sz="2400" dirty="0"/>
              <a:t>) - </a:t>
            </a:r>
            <a:r>
              <a:rPr lang="uk-UA" sz="2400" dirty="0"/>
              <a:t>в самому широкому сенсі слова - «шлях до чого-небудь», спосіб діяльності суб'єкта в будь-який її формі. Поняття «методологія» має два основних значення: система визначених способів і прийомів, застосовуваних у тій або іншій сфері діяльності (в науці, політиці, мистецтві і т. п.); вчення про цю систему, загальна теорія методу, теорія в дії.</a:t>
            </a:r>
          </a:p>
        </p:txBody>
      </p:sp>
    </p:spTree>
    <p:extLst>
      <p:ext uri="{BB962C8B-B14F-4D97-AF65-F5344CB8AC3E}">
        <p14:creationId xmlns:p14="http://schemas.microsoft.com/office/powerpoint/2010/main" val="342095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6CC20-61E0-457E-B43D-76D52E31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/>
              <a:t>Основна функція методу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EEBA24-4CC4-439C-A937-D6DD34271C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- внутрішня організація і регулювання процесу пізнання або практичного перетворення того чи іншого об'єкта. Тому метод (в тій чи іншій своїй формі) зводиться до сукупності певних правил, прийомів, способів, норм пізнання і дії. Він є система приписів, принципів, вимог, які повинні орієнтувати в рішенні конкретної задачі, досягненні певного результату в тій чи іншій сфері діяльності. </a:t>
            </a:r>
          </a:p>
          <a:p>
            <a:pPr algn="just"/>
            <a:r>
              <a:rPr lang="uk-UA" dirty="0"/>
              <a:t>Він дисциплінує пошук істини, дозволяє (якщо правильний) заощаджувати сили і час, рухатися до мети найкоротшим шляхом. </a:t>
            </a:r>
            <a:r>
              <a:rPr lang="uk-UA" i="1" dirty="0">
                <a:solidFill>
                  <a:srgbClr val="FF0000"/>
                </a:solidFill>
              </a:rPr>
              <a:t>Істинний метод </a:t>
            </a:r>
            <a:r>
              <a:rPr lang="uk-UA" dirty="0"/>
              <a:t>служить своєрідним компасом, по якому суб'єкт пізнання і дії прокладає свій шлях, дозволяє уникати помилок.</a:t>
            </a:r>
          </a:p>
        </p:txBody>
      </p:sp>
    </p:spTree>
    <p:extLst>
      <p:ext uri="{BB962C8B-B14F-4D97-AF65-F5344CB8AC3E}">
        <p14:creationId xmlns:p14="http://schemas.microsoft.com/office/powerpoint/2010/main" val="197316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BECE8-5157-41BB-810A-CA74539D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крайності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F2C596-4178-4705-8ECF-8C2E0EA244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/>
              <a:t>Кожен метод - безумовно важлива і потрібна річ. Однак неприпустимо впадати в крайності:</a:t>
            </a:r>
          </a:p>
          <a:p>
            <a:pPr algn="just"/>
            <a:r>
              <a:rPr lang="uk-UA" dirty="0"/>
              <a:t>а) недооцінювати метод та методологічні проблеми, вважаючи все це незначним справою, «відволікаючим» від цієї роботи, справжньої науки і т. п. («методологічний негативізм»);</a:t>
            </a:r>
          </a:p>
          <a:p>
            <a:pPr algn="just"/>
            <a:r>
              <a:rPr lang="uk-UA" dirty="0"/>
              <a:t>б) перебільшувати значення методу, вважаючи його більш важливим, ніж той предмет, до якого його хочуть застосувати, перетворювати метод в якусь «універсальну відмичку» до всього і вся, в простий і доступний «інструмент» наукового відкриття («методологічна ейфорія»).</a:t>
            </a:r>
          </a:p>
          <a:p>
            <a:pPr algn="just"/>
            <a:r>
              <a:rPr lang="ru-RU" dirty="0"/>
              <a:t>Справа в тому, </a:t>
            </a:r>
            <a:r>
              <a:rPr lang="uk-UA" dirty="0" smtClean="0"/>
              <a:t>що жоден методологічний принцип не може виключити, наприклад, ризику зайти в глухий кут в ході наукового дослідження</a:t>
            </a:r>
            <a:r>
              <a:rPr lang="ru-RU" dirty="0" smtClean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603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2FE5C-8369-47EF-9F40-78716CC1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45723"/>
            <a:ext cx="10396882" cy="9676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dirty="0"/>
              <a:t>Основні відмінності теорії і методу полягають у наступному:</a:t>
            </a:r>
            <a:r>
              <a:rPr lang="uk-UA" sz="5300" dirty="0"/>
              <a:t/>
            </a:r>
            <a:br>
              <a:rPr lang="uk-UA" sz="5300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BA00E1-F7BC-4157-95FA-7C2A857046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2" y="2032986"/>
            <a:ext cx="10396882" cy="33948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теорія - результат попередньої діяльності, метод - вихідний пункт і передумова подальшої діяльності; </a:t>
            </a:r>
          </a:p>
          <a:p>
            <a:pPr algn="just"/>
            <a:r>
              <a:rPr lang="uk-UA" dirty="0"/>
              <a:t>головні (функції теорії - пояснення та передбачення (з метою </a:t>
            </a:r>
            <a:r>
              <a:rPr lang="uk-UA" dirty="0" smtClean="0"/>
              <a:t>встановлення </a:t>
            </a:r>
            <a:r>
              <a:rPr lang="uk-UA" dirty="0"/>
              <a:t>істини, законів, причини і т. п.), методу - регуляція і орієнтація діяльності;</a:t>
            </a:r>
          </a:p>
          <a:p>
            <a:pPr algn="just"/>
            <a:r>
              <a:rPr lang="uk-UA" dirty="0"/>
              <a:t>теорія - система ідеальних образів, що відображають сутність, закономірності об'єкта, метод - система </a:t>
            </a:r>
            <a:r>
              <a:rPr lang="uk-UA" dirty="0" err="1" smtClean="0"/>
              <a:t>регулятивів</a:t>
            </a:r>
            <a:r>
              <a:rPr lang="uk-UA" dirty="0"/>
              <a:t>, правил, приписів, які виступають в якості знаряддя подальшого пізнання і зміни дійсності;</a:t>
            </a:r>
          </a:p>
          <a:p>
            <a:pPr algn="just"/>
            <a:r>
              <a:rPr lang="uk-UA" dirty="0"/>
              <a:t>теорія націлена на вирішення проблеми - що собою являє даний предмет, метод - на виявлення способів і механізмів його дослідження і перетворення.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583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237AA-EC62-484C-9064-314375A3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BC2233-A19C-4325-AE02-31F6552640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uk-UA" dirty="0"/>
              <a:t>Метод існує, розвивається тільки в складній діалектиці суб'єктивного і об'єктивного при визначальній ролі останнього. У цьому сенсі будь-який метод насамперед об'єктивний, змістовний, «фактичний». Разом з тим він одночасно суб'єктивний, але не як чистий сваволю, «безмежна суб'єктивність», а як продовження і завершення об'єктивності, з якою він «виростає». Суб'єктивна сторона методу виражається не тільки в тому, що на основі об'єктивної сторони (пізнані закономірності реальної дійсності) </a:t>
            </a:r>
            <a:r>
              <a:rPr lang="uk-UA" dirty="0" err="1"/>
              <a:t>формулюються</a:t>
            </a:r>
            <a:r>
              <a:rPr lang="uk-UA" dirty="0"/>
              <a:t> певні принципи, правила, </a:t>
            </a:r>
            <a:r>
              <a:rPr lang="uk-UA" dirty="0" err="1"/>
              <a:t>регулятиви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93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3B850-8435-4D87-9682-2EFC078E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498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2. Класифікація методів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4769D7-99AE-4751-80C2-8557EA7F8B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40024"/>
            <a:ext cx="10396882" cy="363456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У сучасній науці досить успішно «працює» багаторівнева концепція методологічного знання. В цьому плані всі методи наукового пізнання можуть бути розділені на наступні основні групи (за ступенем спільності і широті застосування).</a:t>
            </a:r>
          </a:p>
          <a:p>
            <a:pPr algn="just"/>
            <a:r>
              <a:rPr lang="en-US" dirty="0">
                <a:solidFill>
                  <a:srgbClr val="FF0000"/>
                </a:solidFill>
              </a:rPr>
              <a:t>I. </a:t>
            </a:r>
            <a:r>
              <a:rPr lang="uk-UA" dirty="0">
                <a:solidFill>
                  <a:srgbClr val="FF0000"/>
                </a:solidFill>
              </a:rPr>
              <a:t>Філософські методи</a:t>
            </a:r>
            <a:r>
              <a:rPr lang="uk-UA" dirty="0"/>
              <a:t>, серед яких найбільш древніми є діалектичний і метафізичний.</a:t>
            </a:r>
          </a:p>
          <a:p>
            <a:pPr algn="just"/>
            <a:r>
              <a:rPr lang="uk-UA" dirty="0"/>
              <a:t>Філософські методи - це не «звід» жорстко фіксованих </a:t>
            </a:r>
            <a:r>
              <a:rPr lang="uk-UA" dirty="0" err="1"/>
              <a:t>регулятивів</a:t>
            </a:r>
            <a:r>
              <a:rPr lang="uk-UA" dirty="0"/>
              <a:t>, а система «м'яких» принципів, операцій, прийомів, що носять загальний, універсальний характер, тобто Перебувають на найвищих (граничних) «поверхах» абстрагування. Тому філософські методи не описуються в строгих термінах логіки і експерименту, не піддаються формалізації і математизації.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498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2F7C5-74CC-4565-B4F4-DCF787C6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8F1F18-524D-47E9-9177-75FADE7A1B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Все більшу роль в сучасному науковому пізнанні грає діалектико-матеріалістична методологія. Вона реально функціонує не у вигляді жорсткої і однозначної сукупності норм, «рецептів» і прийомів, а в якості діалектичної і гнучкої системи загальних принципів і </a:t>
            </a:r>
            <a:r>
              <a:rPr lang="uk-UA" dirty="0" err="1"/>
              <a:t>регулятивів</a:t>
            </a:r>
            <a:r>
              <a:rPr lang="uk-UA" dirty="0"/>
              <a:t> людської діяльності - в тому числі мислення в його цілісності.</a:t>
            </a:r>
          </a:p>
          <a:p>
            <a:pPr algn="just"/>
            <a:r>
              <a:rPr lang="uk-UA" dirty="0"/>
              <a:t>Тому важливе завдання діалектико-матеріалістичної методології полягає в розробці загального способу діяльності, в розвитку таких категоріальних форм, які були б максимально адекватні загальним законам існування самої об'єктивної дійсності. Однак кожна така форма не є дзеркальне відображення останньої, і вона не перетворюється автоматично в методологічний принцип.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899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на подія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TM04033927[[fn=Основна подія]]</Template>
  <TotalTime>66</TotalTime>
  <Words>1757</Words>
  <Application>Microsoft Office PowerPoint</Application>
  <PresentationFormat>Широкий екран</PresentationFormat>
  <Paragraphs>94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1" baseType="lpstr">
      <vt:lpstr>Arial</vt:lpstr>
      <vt:lpstr>Impact</vt:lpstr>
      <vt:lpstr>Основна подія</vt:lpstr>
      <vt:lpstr>Методологія наукового дослідження</vt:lpstr>
      <vt:lpstr>1. Метод і методологія</vt:lpstr>
      <vt:lpstr>Метод</vt:lpstr>
      <vt:lpstr>Основна функція методу</vt:lpstr>
      <vt:lpstr>крайності</vt:lpstr>
      <vt:lpstr>Основні відмінності теорії і методу полягають у наступному: </vt:lpstr>
      <vt:lpstr>Презентація PowerPoint</vt:lpstr>
      <vt:lpstr>2. Класифікація методів</vt:lpstr>
      <vt:lpstr>Презентація PowerPoint</vt:lpstr>
      <vt:lpstr>Принципи діалектичного методу: </vt:lpstr>
      <vt:lpstr>2. Всебічність</vt:lpstr>
      <vt:lpstr>3. Конкретність </vt:lpstr>
      <vt:lpstr>4. Історизм</vt:lpstr>
      <vt:lpstr>5. принцип Протиріччя</vt:lpstr>
      <vt:lpstr>Презентація PowerPoint</vt:lpstr>
      <vt:lpstr>II. Загальнонаукові підходи і методи дослідження</vt:lpstr>
      <vt:lpstr>III. Спеціальнонаукові методи </vt:lpstr>
      <vt:lpstr>IV. Дисциплінарні методи </vt:lpstr>
      <vt:lpstr>V. Методи міждисциплінарного дослідження </vt:lpstr>
      <vt:lpstr>3. Загальнонаукові методи і прийоми дослідження </vt:lpstr>
      <vt:lpstr>Методи емпіричного дослідження </vt:lpstr>
      <vt:lpstr>Експеримент </vt:lpstr>
      <vt:lpstr>Презентація PowerPoint</vt:lpstr>
      <vt:lpstr>Опис та Вимірювання</vt:lpstr>
      <vt:lpstr>Методи теоретичного пізнання </vt:lpstr>
      <vt:lpstr>Аксіоматичний метод </vt:lpstr>
      <vt:lpstr>Гіпотетико-дедуктивний метод </vt:lpstr>
      <vt:lpstr>Сходження від абстрактного до конкретного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Методологія наукового дослідження</dc:title>
  <dc:creator>Admin</dc:creator>
  <cp:lastModifiedBy>Resonance PC1</cp:lastModifiedBy>
  <cp:revision>4</cp:revision>
  <dcterms:created xsi:type="dcterms:W3CDTF">2022-09-29T10:50:05Z</dcterms:created>
  <dcterms:modified xsi:type="dcterms:W3CDTF">2023-10-01T19:18:35Z</dcterms:modified>
</cp:coreProperties>
</file>