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2" r:id="rId6"/>
    <p:sldId id="266" r:id="rId7"/>
    <p:sldId id="263" r:id="rId8"/>
    <p:sldId id="273" r:id="rId9"/>
    <p:sldId id="268" r:id="rId10"/>
    <p:sldId id="269" r:id="rId11"/>
    <p:sldId id="267" r:id="rId12"/>
    <p:sldId id="264" r:id="rId13"/>
    <p:sldId id="274" r:id="rId14"/>
    <p:sldId id="275" r:id="rId15"/>
    <p:sldId id="265" r:id="rId16"/>
    <p:sldId id="276" r:id="rId17"/>
    <p:sldId id="279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12. Українські землі у другій половині XVIII ст</a:t>
            </a:r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Гетьманування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Розумовського. Остаточна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гетьманства. 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Діяльність Другої Малоросійської колегії.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Ліквідація Запорозької Січі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Приєднання Кримського ханства до Росії.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Становище Правобережної України у XVIII ст.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Культурне життя. 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У </a:t>
            </a:r>
            <a:r>
              <a:rPr lang="uk-UA" altLang="en-US" sz="2400" dirty="0">
                <a:latin typeface="Times New Roman" panose="02020603050405020304" pitchFamily="18" charset="0"/>
              </a:rPr>
              <a:t>1781 р. на Лівобережжі ліквідовано полковий устрій,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замість </a:t>
            </a:r>
            <a:r>
              <a:rPr lang="uk-UA" altLang="en-US" sz="2400" dirty="0">
                <a:latin typeface="Times New Roman" panose="02020603050405020304" pitchFamily="18" charset="0"/>
              </a:rPr>
              <a:t>нього утворено 3 намісництва: Київське,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Чернігівське</a:t>
            </a:r>
            <a:r>
              <a:rPr lang="uk-UA" altLang="en-US" sz="2400" dirty="0">
                <a:latin typeface="Times New Roman" panose="02020603050405020304" pitchFamily="18" charset="0"/>
              </a:rPr>
              <a:t>, Новгород-сіверське. У 1783 р. 10 козацьких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полків </a:t>
            </a:r>
            <a:r>
              <a:rPr lang="uk-UA" altLang="en-US" sz="2400" dirty="0">
                <a:latin typeface="Times New Roman" panose="02020603050405020304" pitchFamily="18" charset="0"/>
              </a:rPr>
              <a:t>перетворено на кавалерійські полки російської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армії</a:t>
            </a:r>
            <a:r>
              <a:rPr lang="uk-UA" altLang="en-US" sz="2400" dirty="0">
                <a:latin typeface="Times New Roman" panose="02020603050405020304" pitchFamily="18" charset="0"/>
              </a:rPr>
              <a:t>. Решту козаків перевели в селяни.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1783 </a:t>
            </a:r>
            <a:r>
              <a:rPr lang="uk-UA" altLang="en-US" sz="2400" b="1" dirty="0">
                <a:latin typeface="Times New Roman" panose="02020603050405020304" pitchFamily="18" charset="0"/>
              </a:rPr>
              <a:t>р. </a:t>
            </a:r>
            <a:r>
              <a:rPr lang="uk-UA" altLang="en-US" sz="2400" dirty="0">
                <a:latin typeface="Times New Roman" panose="02020603050405020304" pitchFamily="18" charset="0"/>
              </a:rPr>
              <a:t>указ Катерини II про </a:t>
            </a:r>
            <a:r>
              <a:rPr lang="uk-UA" altLang="en-US" sz="2400" b="1" dirty="0">
                <a:latin typeface="Times New Roman" panose="02020603050405020304" pitchFamily="18" charset="0"/>
              </a:rPr>
              <a:t>закріпачення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селян.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</a:rPr>
              <a:t>     1785 р. зрівняння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в </a:t>
            </a:r>
            <a:r>
              <a:rPr lang="uk-UA" altLang="en-US" sz="2400" dirty="0">
                <a:latin typeface="Times New Roman" panose="02020603050405020304" pitchFamily="18" charset="0"/>
              </a:rPr>
              <a:t>правах козацької </a:t>
            </a:r>
            <a:r>
              <a:rPr lang="uk-UA" altLang="en-US" sz="2400" b="1" dirty="0">
                <a:latin typeface="Times New Roman" panose="02020603050405020304" pitchFamily="18" charset="0"/>
              </a:rPr>
              <a:t>старшини</a:t>
            </a:r>
            <a:r>
              <a:rPr lang="uk-UA" altLang="en-US" sz="2400" dirty="0">
                <a:latin typeface="Times New Roman" panose="02020603050405020304" pitchFamily="18" charset="0"/>
              </a:rPr>
              <a:t> і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російського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дворянства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Козацька </a:t>
            </a:r>
            <a:r>
              <a:rPr lang="uk-UA" altLang="en-US" sz="2400" dirty="0">
                <a:latin typeface="Times New Roman" panose="02020603050405020304" pitchFamily="18" charset="0"/>
              </a:rPr>
              <a:t>держава була ліквідована. </a:t>
            </a:r>
          </a:p>
          <a:p>
            <a:pPr marL="609600" indent="-609600" algn="ctr"/>
            <a:r>
              <a:rPr lang="uk-UA" altLang="en-US" sz="2400" i="1" u="sng" dirty="0">
                <a:latin typeface="Times New Roman" panose="02020603050405020304" pitchFamily="18" charset="0"/>
              </a:rPr>
              <a:t>Наслідки ліквідації Гетьманщини</a:t>
            </a:r>
            <a:r>
              <a:rPr lang="uk-UA" altLang="en-US" sz="2400" i="1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- Українська держава і збройні сили перестали існувати;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- російська </a:t>
            </a:r>
            <a:r>
              <a:rPr lang="uk-UA" altLang="en-US" sz="2400" dirty="0">
                <a:latin typeface="Times New Roman" panose="02020603050405020304" pitchFamily="18" charset="0"/>
              </a:rPr>
              <a:t>влада отримала можливість самостійно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керувати Україною</a:t>
            </a:r>
            <a:r>
              <a:rPr lang="uk-UA" altLang="en-US" sz="24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- всі </a:t>
            </a:r>
            <a:r>
              <a:rPr lang="uk-UA" altLang="en-US" sz="2400" dirty="0">
                <a:latin typeface="Times New Roman" panose="02020603050405020304" pitchFamily="18" charset="0"/>
              </a:rPr>
              <a:t>сфери життя було уніфіковано відповідно до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російських зразків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2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06489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Приєднання Кримського ханства до Росії.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1783 р.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II видала указ про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Кримського ханства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імперії. 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припинення татарських набігів на українські землі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ліквідовано работоргівлю Криму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значна частина кримських татар переселилася до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Туреччини.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Заселення 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 України.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Південна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отримала назву «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Новоросія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 ці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емлі переселялися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з Правобережжя 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Лівобережжя.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Але більшість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роздали російським дворянам та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колоністам: німцям, болгарам, сербам.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Виникли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міста: Одеса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Катеринослав, Миколаїв,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Херсон.</a:t>
            </a:r>
          </a:p>
        </p:txBody>
      </p:sp>
    </p:spTree>
    <p:extLst>
      <p:ext uri="{BB962C8B-B14F-4D97-AF65-F5344CB8AC3E}">
        <p14:creationId xmlns:p14="http://schemas.microsoft.com/office/powerpoint/2010/main" val="22473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8092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Становище Правобережної України у XVIII ст.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Правобережна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перебувала у складі Польщі.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Селяни-кріпаки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зазнавали соціального, економічного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релігійного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гніту.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змушувало їх ставати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повстанцями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яких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гайдамаками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турецького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гнати, переслідувати). 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гайдамацького руху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національний, релігійний, соціальний гніт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 повстання відбувалися у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1734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1750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рр. </a:t>
            </a:r>
            <a:endParaRPr lang="uk-UA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endParaRPr lang="uk-UA" alt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Коліївщина 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1768 р.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найбільше повстання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гайдамаків,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чолі з Іваном Гонтою і Максимом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Залізняком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Коліївщини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ліквідація панівної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шляхти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кріпацтва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католицизму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Повсталі захопили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Умань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Поляки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попросили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Коліївщина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придушена. І.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Гонта страчений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Залізняк засланий до Сибіру. </a:t>
            </a: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404664"/>
            <a:ext cx="8424936" cy="4928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7179" y="5589240"/>
            <a:ext cx="336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Коліївщина 1768 р.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95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59" y="5661248"/>
            <a:ext cx="3788121" cy="53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Гонта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88121" cy="4822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9" y="476672"/>
            <a:ext cx="3819450" cy="48220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96927" y="5666414"/>
            <a:ext cx="3819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Залізняк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5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Закарпатті та на Буковині також діяли повстанці –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опришки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латинського – «винищувач»). Перші згадки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датовані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1529 р. Найпопулярніший ватажок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 </a:t>
            </a:r>
            <a:endParaRPr lang="uk-UA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Довбуш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(діяв у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1738-1745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гайдамацького та опришківського рухів: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ослаблення Речі Посполитої.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1772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1793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1795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відбулися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поділи Польщі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Галичина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1772 р.), Буковина (у 1774 р.) і Закарпаття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відійшли до Австрійської імперії.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1793 р.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Правобережна Україна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відійшла до Російської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Територія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Правобережжя поділена на Київську, Подільську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Волинську губернії. Державна мова: російська,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 велося російською і польською. </a:t>
            </a: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3659"/>
            <a:ext cx="4696544" cy="5870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980727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 </a:t>
            </a:r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Довбуш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ctr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(1700-1745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рр.). </a:t>
            </a:r>
          </a:p>
        </p:txBody>
      </p:sp>
    </p:spTree>
    <p:extLst>
      <p:ext uri="{BB962C8B-B14F-4D97-AF65-F5344CB8AC3E}">
        <p14:creationId xmlns:p14="http://schemas.microsoft.com/office/powerpoint/2010/main" val="11280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7"/>
            <a:ext cx="9144000" cy="67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Культурне життя.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Розвиток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літератури: в цей період з’явилися козацькі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літописи. Найдавніший «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 Самовидця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Ймовірний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Роман Ракушка-</a:t>
            </a:r>
            <a:r>
              <a:rPr lang="uk-U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Романовський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Інші видатні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літописці: Самійло Величко і Григорій Граб’янка.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Сковорода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філософ,  письменник, композитор.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 25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життя мандрував Україною. Автор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поетичного збірника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божественних пісень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609600" indent="-609600" algn="just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А. Ведель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композитор, хоровий диригент, співак. </a:t>
            </a:r>
            <a:endParaRPr lang="uk-UA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Березовський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український композитор, диригент,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співак, автор концертів для хору і опери. </a:t>
            </a:r>
            <a:endParaRPr lang="uk-UA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Бортнянський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український композитор, співак і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98072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 Сковорода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(1722-1794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2111"/>
            <a:ext cx="4247728" cy="57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Гетьманування К. Розумовського. Остаточна ліквідація гетьманства. 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1750 р.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фаворита імператриці Єлизавети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 Розумовський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останнім гетьманом.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-намагався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права старшини, запровадити спадкове гетьманство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війська реформа (уніфікація озброєння козаків). 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судова реформа (створено 20 станових судів). 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0363"/>
            <a:ext cx="4516427" cy="5877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1052736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Кирило Розумовський</a:t>
            </a:r>
          </a:p>
          <a:p>
            <a:pPr algn="ctr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1750-1764 рр.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544522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Батуринський палац Кирила Розумовського</a:t>
            </a:r>
            <a:endParaRPr lang="en-US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4" y="315131"/>
            <a:ext cx="8337769" cy="49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3200" b="1" dirty="0">
                <a:latin typeface="Times New Roman" panose="02020603050405020304" pitchFamily="18" charset="0"/>
              </a:rPr>
              <a:t>1764 р. </a:t>
            </a:r>
            <a:r>
              <a:rPr lang="uk-UA" altLang="en-US" sz="3200" dirty="0">
                <a:latin typeface="Times New Roman" panose="02020603050405020304" pitchFamily="18" charset="0"/>
              </a:rPr>
              <a:t>нова імператриця </a:t>
            </a:r>
            <a:r>
              <a:rPr lang="uk-UA" altLang="en-US" sz="3200" b="1" dirty="0">
                <a:latin typeface="Times New Roman" panose="02020603050405020304" pitchFamily="18" charset="0"/>
              </a:rPr>
              <a:t>Катерина II </a:t>
            </a:r>
            <a:endParaRPr lang="uk-UA" altLang="en-US" sz="3200" b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остаточно </a:t>
            </a:r>
            <a:r>
              <a:rPr lang="uk-UA" altLang="en-US" sz="3200" dirty="0">
                <a:latin typeface="Times New Roman" panose="02020603050405020304" pitchFamily="18" charset="0"/>
              </a:rPr>
              <a:t>ліквідувала гетьманство.</a:t>
            </a:r>
          </a:p>
          <a:p>
            <a:pPr marL="609600" indent="-609600" algn="ctr"/>
            <a:r>
              <a:rPr lang="uk-UA" altLang="en-US" sz="3200" i="1" u="sng" dirty="0">
                <a:latin typeface="Times New Roman" panose="02020603050405020304" pitchFamily="18" charset="0"/>
              </a:rPr>
              <a:t>Причини ліквідації</a:t>
            </a:r>
            <a:r>
              <a:rPr lang="uk-UA" altLang="en-US" sz="3200" i="1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>
              <a:buAutoNum type="arabicPeriod"/>
            </a:pPr>
            <a:r>
              <a:rPr lang="uk-UA" altLang="en-US" sz="3200" dirty="0" smtClean="0">
                <a:latin typeface="Times New Roman" panose="02020603050405020304" pitchFamily="18" charset="0"/>
              </a:rPr>
              <a:t>відсутність </a:t>
            </a:r>
            <a:r>
              <a:rPr lang="uk-UA" altLang="en-US" sz="3200" dirty="0">
                <a:latin typeface="Times New Roman" panose="02020603050405020304" pitchFamily="18" charset="0"/>
              </a:rPr>
              <a:t>природних кордонів 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3200" dirty="0" smtClean="0">
                <a:latin typeface="Times New Roman" panose="02020603050405020304" pitchFamily="18" charset="0"/>
              </a:rPr>
              <a:t>Гетьманщини</a:t>
            </a:r>
            <a:r>
              <a:rPr lang="uk-UA" altLang="en-US" sz="3200" dirty="0">
                <a:latin typeface="Times New Roman" panose="02020603050405020304" pitchFamily="18" charset="0"/>
              </a:rPr>
              <a:t>, її незахищеність.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2. більшість населення схилялися до 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відданості </a:t>
            </a:r>
            <a:r>
              <a:rPr lang="uk-UA" altLang="en-US" sz="3200" dirty="0">
                <a:latin typeface="Times New Roman" panose="02020603050405020304" pitchFamily="18" charset="0"/>
              </a:rPr>
              <a:t>владі, не прагнули незалежності.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3. козацька старшина замість незалежності 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обрала </a:t>
            </a:r>
            <a:r>
              <a:rPr lang="uk-UA" altLang="en-US" sz="3200" dirty="0">
                <a:latin typeface="Times New Roman" panose="02020603050405020304" pitchFamily="18" charset="0"/>
              </a:rPr>
              <a:t>лояльність російській владі.</a:t>
            </a:r>
            <a:endParaRPr lang="ru-RU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</a:rPr>
              <a:t>2. Діяльність Другої Малоросійської колегії.</a:t>
            </a:r>
            <a:endParaRPr lang="uk-UA" altLang="en-US" sz="2400" b="1" dirty="0">
              <a:latin typeface="Times New Roman" panose="02020603050405020304" pitchFamily="18" charset="0"/>
            </a:endParaRP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Створено </a:t>
            </a:r>
            <a:r>
              <a:rPr lang="uk-UA" altLang="en-US" sz="2400" b="1" dirty="0">
                <a:latin typeface="Times New Roman" panose="02020603050405020304" pitchFamily="18" charset="0"/>
              </a:rPr>
              <a:t>Другу Малоросійську колегію </a:t>
            </a:r>
            <a:r>
              <a:rPr lang="uk-UA" altLang="en-US" sz="2400" dirty="0">
                <a:latin typeface="Times New Roman" panose="02020603050405020304" pitchFamily="18" charset="0"/>
              </a:rPr>
              <a:t>(</a:t>
            </a:r>
            <a:r>
              <a:rPr lang="uk-UA" altLang="en-US" sz="2400" b="1" dirty="0">
                <a:latin typeface="Times New Roman" panose="02020603050405020304" pitchFamily="18" charset="0"/>
              </a:rPr>
              <a:t>1764-1786</a:t>
            </a:r>
            <a:r>
              <a:rPr lang="uk-UA" altLang="en-US" sz="2400" dirty="0">
                <a:latin typeface="Times New Roman" panose="02020603050405020304" pitchFamily="18" charset="0"/>
              </a:rPr>
              <a:t> рр.).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Очолив граф Петро Румянцев. </a:t>
            </a:r>
          </a:p>
          <a:p>
            <a:pPr marL="609600" indent="-609600" algn="ctr"/>
            <a:r>
              <a:rPr lang="uk-UA" altLang="en-US" sz="2400" i="1" u="sng" dirty="0">
                <a:latin typeface="Times New Roman" panose="02020603050405020304" pitchFamily="18" charset="0"/>
              </a:rPr>
              <a:t>Функції</a:t>
            </a:r>
            <a:r>
              <a:rPr lang="uk-UA" altLang="en-US" sz="2400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1. проведення ревізії, щоб збільшити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податки.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2.управління Лівобережною Україною після  ліквідації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інституту гетьманства.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dirty="0">
                <a:latin typeface="Times New Roman" panose="02020603050405020304" pitchFamily="18" charset="0"/>
              </a:rPr>
              <a:t>Скасування козацького устрою на Слобожанщині.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У </a:t>
            </a:r>
            <a:r>
              <a:rPr lang="uk-UA" altLang="en-US" sz="2400" b="1" dirty="0">
                <a:latin typeface="Times New Roman" panose="02020603050405020304" pitchFamily="18" charset="0"/>
              </a:rPr>
              <a:t>1765 р. </a:t>
            </a:r>
            <a:r>
              <a:rPr lang="uk-UA" altLang="en-US" sz="2400" dirty="0">
                <a:latin typeface="Times New Roman" panose="02020603050405020304" pitchFamily="18" charset="0"/>
              </a:rPr>
              <a:t>скасовано полковий устрій Слобожанщини,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5 козацьких </a:t>
            </a:r>
            <a:r>
              <a:rPr lang="uk-UA" altLang="en-US" sz="2400" dirty="0">
                <a:latin typeface="Times New Roman" panose="02020603050405020304" pitchFamily="18" charset="0"/>
              </a:rPr>
              <a:t>полків перетворено на кавалерійські полки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російської армії. Створена </a:t>
            </a:r>
            <a:r>
              <a:rPr lang="uk-UA" altLang="en-US" sz="2400" dirty="0" err="1">
                <a:latin typeface="Times New Roman" panose="02020603050405020304" pitchFamily="18" charset="0"/>
              </a:rPr>
              <a:t>Слобідсько</a:t>
            </a:r>
            <a:r>
              <a:rPr lang="uk-UA" altLang="en-US" sz="2400" dirty="0">
                <a:latin typeface="Times New Roman" panose="02020603050405020304" pitchFamily="18" charset="0"/>
              </a:rPr>
              <a:t>-Українська губернія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з центром у Харкові. Запроваджено податки з козаків. </a:t>
            </a:r>
            <a:endParaRPr lang="ru-RU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Ліквідація Запорозької Січі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цей період існувала Нова (</a:t>
            </a:r>
            <a:r>
              <a:rPr lang="uk-U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Підпільненська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Січ.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територія Січі поділена на 8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паланок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(округів), на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розташовувалися зимівники. Небезпека татарських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набігів зменшилася, це дозволило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козакам переключитися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 земель. </a:t>
            </a:r>
            <a:endParaRPr lang="uk-UA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ліквідації Січі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російська влада боялася впливу козацтва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відпала потреба в існуванні запорозького козацтва,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нові кордони були далеко від Січі.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територія Дикого поля приваблювала російських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землевласників.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Після закінчення російсько-турецької війни 1768-1774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 видався зручний момент. У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1775 р.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Запорізька Січ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 ліквідована. Кошового отамана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Калнишевського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заслано на Північ. </a:t>
            </a: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5" y="307132"/>
            <a:ext cx="5222675" cy="3467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4741256" cy="2874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405" y="4149080"/>
            <a:ext cx="3602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цариця </a:t>
            </a: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ctr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1775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віддала наказ </a:t>
            </a:r>
          </a:p>
          <a:p>
            <a:pPr marL="609600" indent="-609600" algn="ctr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ліквідувати Запорізьку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</a:p>
        </p:txBody>
      </p:sp>
    </p:spTree>
    <p:extLst>
      <p:ext uri="{BB962C8B-B14F-4D97-AF65-F5344CB8AC3E}">
        <p14:creationId xmlns:p14="http://schemas.microsoft.com/office/powerpoint/2010/main" val="1184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400" b="1" i="1" u="sng" dirty="0">
                <a:latin typeface="Times New Roman" panose="02020603050405020304" pitchFamily="18" charset="0"/>
              </a:rPr>
              <a:t>Наслідки ліквідації</a:t>
            </a:r>
            <a:r>
              <a:rPr lang="uk-UA" altLang="en-US" sz="2400" b="1" i="1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- Землі Запорізької Січі увійшли до Новоросійської та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Азовської губерній.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- територія роздана російським землевласникам та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іноземним колоністам.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- частина козаків відійшла на територію Османської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імперії, де заснувала </a:t>
            </a:r>
            <a:r>
              <a:rPr lang="uk-UA" altLang="en-US" sz="2400" b="1" dirty="0">
                <a:latin typeface="Times New Roman" panose="02020603050405020304" pitchFamily="18" charset="0"/>
              </a:rPr>
              <a:t>Задунайську Січ </a:t>
            </a:r>
            <a:r>
              <a:rPr lang="uk-UA" altLang="en-US" sz="2400" dirty="0">
                <a:latin typeface="Times New Roman" panose="02020603050405020304" pitchFamily="18" charset="0"/>
              </a:rPr>
              <a:t>(</a:t>
            </a:r>
            <a:r>
              <a:rPr lang="uk-UA" altLang="en-US" sz="2400" b="1" dirty="0">
                <a:latin typeface="Times New Roman" panose="02020603050405020304" pitchFamily="18" charset="0"/>
              </a:rPr>
              <a:t>1775-1828</a:t>
            </a:r>
            <a:r>
              <a:rPr lang="uk-UA" altLang="en-US" sz="2400" dirty="0">
                <a:latin typeface="Times New Roman" panose="02020603050405020304" pitchFamily="18" charset="0"/>
              </a:rPr>
              <a:t> р.).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  У 1787-1791 рр. відбулася чергова російсько-турецька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війна, до участі в якій були залучені козаки. З них створили</a:t>
            </a:r>
          </a:p>
          <a:p>
            <a:pPr marL="609600" indent="-609600" algn="just"/>
            <a:r>
              <a:rPr lang="uk-UA" altLang="en-US" sz="2400" b="1" dirty="0">
                <a:latin typeface="Times New Roman" panose="02020603050405020304" pitchFamily="18" charset="0"/>
              </a:rPr>
              <a:t>Чорноморське козаче військо</a:t>
            </a:r>
            <a:r>
              <a:rPr lang="uk-UA" altLang="en-US" sz="2400" dirty="0">
                <a:latin typeface="Times New Roman" panose="02020603050405020304" pitchFamily="18" charset="0"/>
              </a:rPr>
              <a:t>. Після війни у 1792 р. їх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переселили на Кубань, де було створено Кубанське козаче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військо. </a:t>
            </a:r>
          </a:p>
        </p:txBody>
      </p:sp>
    </p:spTree>
    <p:extLst>
      <p:ext uri="{BB962C8B-B14F-4D97-AF65-F5344CB8AC3E}">
        <p14:creationId xmlns:p14="http://schemas.microsoft.com/office/powerpoint/2010/main" val="34016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831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</cp:revision>
  <dcterms:created xsi:type="dcterms:W3CDTF">2015-03-20T17:04:15Z</dcterms:created>
  <dcterms:modified xsi:type="dcterms:W3CDTF">2025-02-13T14:18:15Z</dcterms:modified>
</cp:coreProperties>
</file>