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5" r:id="rId2"/>
    <p:sldId id="276" r:id="rId3"/>
    <p:sldId id="277" r:id="rId4"/>
    <p:sldId id="278" r:id="rId5"/>
    <p:sldId id="279" r:id="rId6"/>
    <p:sldId id="281" r:id="rId7"/>
    <p:sldId id="280" r:id="rId8"/>
    <p:sldId id="288" r:id="rId9"/>
    <p:sldId id="289" r:id="rId10"/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85" r:id="rId22"/>
    <p:sldId id="271" r:id="rId23"/>
    <p:sldId id="267" r:id="rId24"/>
    <p:sldId id="286" r:id="rId25"/>
    <p:sldId id="272" r:id="rId26"/>
    <p:sldId id="268" r:id="rId27"/>
    <p:sldId id="287" r:id="rId28"/>
    <p:sldId id="269" r:id="rId29"/>
    <p:sldId id="273" r:id="rId30"/>
    <p:sldId id="283" r:id="rId31"/>
    <p:sldId id="284" r:id="rId32"/>
    <p:sldId id="27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7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5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10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94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9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2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1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63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98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66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6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5995B-3766-45D2-B3B3-E41BB7C60EE5}" type="datetimeFigureOut">
              <a:rPr lang="ru-RU" smtClean="0"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5CEA-3DAC-4846-8C55-AC85700759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21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Адміністрування</a:t>
            </a:r>
            <a:r>
              <a:rPr lang="ru-RU" dirty="0" smtClean="0"/>
              <a:t> та </a:t>
            </a:r>
            <a:r>
              <a:rPr lang="ru-RU" dirty="0" err="1" smtClean="0"/>
              <a:t>захист</a:t>
            </a:r>
            <a:r>
              <a:rPr lang="ru-RU" dirty="0" smtClean="0"/>
              <a:t> баз </a:t>
            </a:r>
            <a:r>
              <a:rPr lang="ru-RU" dirty="0" err="1" smtClean="0"/>
              <a:t>даних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СХД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uk-UA" dirty="0" smtClean="0"/>
              <a:t>Загальна кількість годин: </a:t>
            </a:r>
          </a:p>
          <a:p>
            <a:pPr algn="l"/>
            <a:r>
              <a:rPr lang="uk-UA" dirty="0" smtClean="0"/>
              <a:t>Лекцій: 16 години</a:t>
            </a:r>
          </a:p>
          <a:p>
            <a:pPr algn="l"/>
            <a:r>
              <a:rPr lang="uk-UA" dirty="0" smtClean="0"/>
              <a:t>Лабораторних робіт: 32 години</a:t>
            </a:r>
          </a:p>
          <a:p>
            <a:pPr algn="l"/>
            <a:r>
              <a:rPr lang="uk-UA" dirty="0" smtClean="0"/>
              <a:t>Курсова робота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4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620688"/>
            <a:ext cx="47217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/>
              <a:t>Лекц</a:t>
            </a:r>
            <a:r>
              <a:rPr lang="uk-UA" sz="2400" dirty="0" err="1" smtClean="0"/>
              <a:t>ія</a:t>
            </a:r>
            <a:r>
              <a:rPr lang="uk-UA" sz="2400" dirty="0" smtClean="0"/>
              <a:t> 1. Захист </a:t>
            </a:r>
            <a:r>
              <a:rPr lang="uk-UA" sz="2400" dirty="0"/>
              <a:t>інформації в СУБД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03222" y="1340768"/>
            <a:ext cx="72572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  <a:r>
              <a:rPr lang="en-US" sz="2400" dirty="0" smtClean="0">
                <a:latin typeface="+mj-lt"/>
              </a:rPr>
              <a:t>.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err="1" smtClean="0">
                <a:latin typeface="+mj-lt"/>
              </a:rPr>
              <a:t>Забезпечення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безпеки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даних</a:t>
            </a:r>
            <a:r>
              <a:rPr lang="ru-RU" sz="2400" dirty="0">
                <a:latin typeface="+mj-lt"/>
              </a:rPr>
              <a:t> в СУБД</a:t>
            </a:r>
          </a:p>
          <a:p>
            <a:r>
              <a:rPr lang="ru-RU" sz="2400" dirty="0">
                <a:latin typeface="+mj-lt"/>
              </a:rPr>
              <a:t>2</a:t>
            </a:r>
            <a:r>
              <a:rPr lang="ru-RU" sz="2400" dirty="0" smtClean="0">
                <a:latin typeface="+mj-lt"/>
              </a:rPr>
              <a:t>. </a:t>
            </a:r>
            <a:r>
              <a:rPr lang="ru-RU" sz="2400" dirty="0" err="1" smtClean="0">
                <a:latin typeface="+mj-lt"/>
              </a:rPr>
              <a:t>Привелеї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та </a:t>
            </a:r>
            <a:r>
              <a:rPr lang="ru-RU" sz="2400" dirty="0" err="1">
                <a:latin typeface="+mj-lt"/>
              </a:rPr>
              <a:t>засоби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мови</a:t>
            </a:r>
            <a:r>
              <a:rPr lang="ru-RU" sz="2400" dirty="0">
                <a:latin typeface="+mj-lt"/>
              </a:rPr>
              <a:t> SQL для </a:t>
            </a:r>
            <a:r>
              <a:rPr lang="ru-RU" sz="2400" dirty="0" err="1">
                <a:latin typeface="+mj-lt"/>
              </a:rPr>
              <a:t>розмежування</a:t>
            </a:r>
            <a:r>
              <a:rPr lang="ru-RU" sz="2400" dirty="0">
                <a:latin typeface="+mj-lt"/>
              </a:rPr>
              <a:t> прав доступу</a:t>
            </a:r>
          </a:p>
          <a:p>
            <a:r>
              <a:rPr lang="ru-RU" sz="2400" dirty="0">
                <a:latin typeface="+mj-lt"/>
              </a:rPr>
              <a:t>3</a:t>
            </a:r>
            <a:r>
              <a:rPr lang="ru-RU" sz="2400" dirty="0" smtClean="0">
                <a:latin typeface="+mj-lt"/>
              </a:rPr>
              <a:t>. </a:t>
            </a:r>
            <a:r>
              <a:rPr lang="ru-RU" sz="2400" dirty="0" err="1" smtClean="0">
                <a:latin typeface="+mj-lt"/>
              </a:rPr>
              <a:t>Особливості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організації</a:t>
            </a:r>
            <a:r>
              <a:rPr lang="ru-RU" sz="2400" dirty="0">
                <a:latin typeface="+mj-lt"/>
              </a:rPr>
              <a:t> доступу до </a:t>
            </a:r>
            <a:r>
              <a:rPr lang="ru-RU" sz="2400" dirty="0" err="1">
                <a:latin typeface="+mj-lt"/>
              </a:rPr>
              <a:t>даних</a:t>
            </a:r>
            <a:r>
              <a:rPr lang="ru-RU" sz="2400" dirty="0">
                <a:latin typeface="+mj-lt"/>
              </a:rPr>
              <a:t> в </a:t>
            </a:r>
            <a:r>
              <a:rPr lang="ru-RU" sz="2400" dirty="0" err="1">
                <a:latin typeface="+mj-lt"/>
              </a:rPr>
              <a:t>різних</a:t>
            </a:r>
            <a:r>
              <a:rPr lang="ru-RU" sz="2400" dirty="0">
                <a:latin typeface="+mj-lt"/>
              </a:rPr>
              <a:t> СУБД</a:t>
            </a:r>
          </a:p>
        </p:txBody>
      </p:sp>
    </p:spTree>
    <p:extLst>
      <p:ext uri="{BB962C8B-B14F-4D97-AF65-F5344CB8AC3E}">
        <p14:creationId xmlns:p14="http://schemas.microsoft.com/office/powerpoint/2010/main" val="156134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Типова</a:t>
            </a:r>
            <a:r>
              <a:rPr lang="ru-RU" dirty="0"/>
              <a:t> модель </a:t>
            </a:r>
            <a:r>
              <a:rPr lang="ru-RU" dirty="0" err="1"/>
              <a:t>захисту</a:t>
            </a:r>
            <a:r>
              <a:rPr lang="ru-RU" dirty="0"/>
              <a:t> доступу </a:t>
            </a:r>
            <a:r>
              <a:rPr lang="ru-RU" dirty="0" err="1"/>
              <a:t>користувача</a:t>
            </a:r>
            <a:r>
              <a:rPr lang="ru-RU" dirty="0"/>
              <a:t> до </a:t>
            </a:r>
            <a:r>
              <a:rPr lang="ru-RU" dirty="0" err="1"/>
              <a:t>корпоративних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додатк</a:t>
            </a:r>
            <a:r>
              <a:rPr lang="uk-UA" dirty="0" err="1"/>
              <a:t>ів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 err="1"/>
              <a:t>організаційні</a:t>
            </a:r>
            <a:r>
              <a:rPr lang="ru-RU" dirty="0"/>
              <a:t> заходи </a:t>
            </a:r>
            <a:r>
              <a:rPr lang="ru-RU" dirty="0" err="1"/>
              <a:t>обмеження</a:t>
            </a:r>
            <a:r>
              <a:rPr lang="ru-RU" dirty="0"/>
              <a:t> доступу до </a:t>
            </a:r>
            <a:r>
              <a:rPr lang="uk-UA" dirty="0"/>
              <a:t>ЕОМ</a:t>
            </a:r>
            <a:r>
              <a:rPr lang="ru-RU" dirty="0"/>
              <a:t>, </a:t>
            </a:r>
            <a:r>
              <a:rPr lang="ru-RU" dirty="0" err="1"/>
              <a:t>підключено</a:t>
            </a:r>
            <a:r>
              <a:rPr lang="uk-UA" dirty="0"/>
              <a:t>ї</a:t>
            </a:r>
            <a:r>
              <a:rPr lang="ru-RU" dirty="0"/>
              <a:t> до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 err="1"/>
              <a:t>обмеження</a:t>
            </a:r>
            <a:r>
              <a:rPr lang="ru-RU" dirty="0"/>
              <a:t> доступу до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 err="1"/>
              <a:t>захист</a:t>
            </a:r>
            <a:r>
              <a:rPr lang="ru-RU" dirty="0"/>
              <a:t> доступу до СУБД;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 err="1"/>
              <a:t>обмеження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прикладного </a:t>
            </a:r>
            <a:r>
              <a:rPr lang="uk-UA" dirty="0"/>
              <a:t>програмного забезпечення</a:t>
            </a:r>
            <a:r>
              <a:rPr lang="ru-RU" dirty="0"/>
              <a:t> </a:t>
            </a:r>
            <a:r>
              <a:rPr lang="ru-RU" dirty="0" err="1"/>
              <a:t>конкретним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0274" y="2857004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сучасних</a:t>
            </a:r>
            <a:r>
              <a:rPr lang="ru-RU" dirty="0"/>
              <a:t> СУБД </a:t>
            </a:r>
            <a:r>
              <a:rPr lang="ru-RU" dirty="0" err="1"/>
              <a:t>підтриму</a:t>
            </a:r>
            <a:r>
              <a:rPr lang="uk-UA" dirty="0"/>
              <a:t>ю</a:t>
            </a:r>
            <a:r>
              <a:rPr lang="ru-RU" dirty="0" err="1"/>
              <a:t>ться</a:t>
            </a:r>
            <a:r>
              <a:rPr lang="ru-RU" dirty="0"/>
              <a:t> </a:t>
            </a:r>
            <a:r>
              <a:rPr lang="uk-UA" dirty="0"/>
              <a:t>два</a:t>
            </a:r>
            <a:r>
              <a:rPr lang="ru-RU" dirty="0"/>
              <a:t> </a:t>
            </a:r>
            <a:r>
              <a:rPr lang="ru-RU" dirty="0" err="1"/>
              <a:t>підход</a:t>
            </a:r>
            <a:r>
              <a:rPr lang="uk-UA" dirty="0"/>
              <a:t>и</a:t>
            </a:r>
            <a:r>
              <a:rPr lang="ru-RU" dirty="0"/>
              <a:t> до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 smtClean="0"/>
              <a:t>виб</a:t>
            </a:r>
            <a:r>
              <a:rPr lang="uk-UA" dirty="0" err="1"/>
              <a:t>ірковий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endParaRPr lang="uk-UA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err="1" smtClean="0"/>
              <a:t>обов'язковий</a:t>
            </a:r>
            <a:r>
              <a:rPr lang="ru-RU" dirty="0" smtClean="0"/>
              <a:t> </a:t>
            </a:r>
            <a:r>
              <a:rPr lang="ru-RU" dirty="0" err="1"/>
              <a:t>підхід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4969" y="3903155"/>
            <a:ext cx="812751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Ці</a:t>
            </a:r>
            <a:r>
              <a:rPr lang="ru-RU" dirty="0"/>
              <a:t> два </a:t>
            </a:r>
            <a:r>
              <a:rPr lang="ru-RU" dirty="0" err="1"/>
              <a:t>підходи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виб</a:t>
            </a:r>
            <a:r>
              <a:rPr lang="uk-UA" dirty="0" err="1"/>
              <a:t>іркового</a:t>
            </a:r>
            <a:r>
              <a:rPr lang="uk-UA" dirty="0"/>
              <a:t> керування користувачі </a:t>
            </a:r>
            <a:r>
              <a:rPr lang="ru-RU" dirty="0" err="1"/>
              <a:t>ма</a:t>
            </a:r>
            <a:r>
              <a:rPr lang="uk-UA" dirty="0" err="1"/>
              <a:t>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права (</a:t>
            </a:r>
            <a:r>
              <a:rPr lang="ru-RU" dirty="0" err="1"/>
              <a:t>привіле</a:t>
            </a:r>
            <a:r>
              <a:rPr lang="uk-UA" dirty="0"/>
              <a:t>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повноваженнями</a:t>
            </a:r>
            <a:r>
              <a:rPr lang="ru-RU" dirty="0"/>
              <a:t>) при </a:t>
            </a:r>
            <a:r>
              <a:rPr lang="ru-RU" dirty="0" err="1"/>
              <a:t>роботі</a:t>
            </a:r>
            <a:r>
              <a:rPr lang="ru-RU" dirty="0"/>
              <a:t> з </a:t>
            </a:r>
            <a:r>
              <a:rPr lang="ru-RU" dirty="0" err="1"/>
              <a:t>об'єктами</a:t>
            </a:r>
            <a:r>
              <a:rPr lang="uk-UA" dirty="0"/>
              <a:t> БД</a:t>
            </a:r>
            <a:r>
              <a:rPr lang="ru-RU" dirty="0"/>
              <a:t>. </a:t>
            </a:r>
            <a:r>
              <a:rPr lang="uk-UA" dirty="0"/>
              <a:t>Також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права доступу до одного і тому ж </a:t>
            </a:r>
            <a:r>
              <a:rPr lang="ru-RU" dirty="0" err="1"/>
              <a:t>об'єкту</a:t>
            </a:r>
            <a:r>
              <a:rPr lang="ru-RU" dirty="0"/>
              <a:t>. </a:t>
            </a:r>
            <a:r>
              <a:rPr lang="ru-RU" dirty="0" err="1"/>
              <a:t>Виб</a:t>
            </a:r>
            <a:r>
              <a:rPr lang="uk-UA" dirty="0" err="1"/>
              <a:t>іркова</a:t>
            </a:r>
            <a:r>
              <a:rPr lang="uk-UA" dirty="0"/>
              <a:t> </a:t>
            </a:r>
            <a:r>
              <a:rPr lang="uk-UA" dirty="0" err="1"/>
              <a:t>систтема</a:t>
            </a:r>
            <a:r>
              <a:rPr lang="uk-UA" dirty="0"/>
              <a:t> є гнучкою</a:t>
            </a:r>
            <a:r>
              <a:rPr lang="ru-RU" dirty="0"/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невиб</a:t>
            </a:r>
            <a:r>
              <a:rPr lang="uk-UA" dirty="0" err="1"/>
              <a:t>іркового</a:t>
            </a:r>
            <a:r>
              <a:rPr lang="uk-UA" dirty="0"/>
              <a:t> керування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кожному </a:t>
            </a:r>
            <a:r>
              <a:rPr lang="ru-RU" dirty="0" err="1"/>
              <a:t>об'єкту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привласнюється</a:t>
            </a:r>
            <a:r>
              <a:rPr lang="ru-RU" dirty="0"/>
              <a:t> </a:t>
            </a:r>
            <a:r>
              <a:rPr lang="ru-RU" dirty="0" err="1"/>
              <a:t>деякий</a:t>
            </a:r>
            <a:r>
              <a:rPr lang="ru-RU" dirty="0"/>
              <a:t> </a:t>
            </a:r>
            <a:r>
              <a:rPr lang="ru-RU" dirty="0" err="1"/>
              <a:t>класифікаційний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, а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деякий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допуску. При такому </a:t>
            </a:r>
            <a:r>
              <a:rPr lang="ru-RU" dirty="0" err="1"/>
              <a:t>підході</a:t>
            </a:r>
            <a:r>
              <a:rPr lang="ru-RU" dirty="0"/>
              <a:t> доступом до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об'єкту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користувачі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допуску.</a:t>
            </a:r>
          </a:p>
        </p:txBody>
      </p:sp>
    </p:spTree>
    <p:extLst>
      <p:ext uri="{BB962C8B-B14F-4D97-AF65-F5344CB8AC3E}">
        <p14:creationId xmlns:p14="http://schemas.microsoft.com/office/powerpoint/2010/main" val="112746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04664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Привіле</a:t>
            </a:r>
            <a:r>
              <a:rPr lang="uk-UA" b="1" dirty="0"/>
              <a:t>ї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повноваження</a:t>
            </a:r>
            <a:r>
              <a:rPr lang="ru-RU" b="1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(</a:t>
            </a:r>
            <a:r>
              <a:rPr lang="ru-RU" dirty="0" err="1"/>
              <a:t>операцій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uk-UA" dirty="0"/>
              <a:t>користувачі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над </a:t>
            </a:r>
            <a:r>
              <a:rPr lang="ru-RU" dirty="0" err="1"/>
              <a:t>об'єктами</a:t>
            </a:r>
            <a:r>
              <a:rPr lang="ru-RU" dirty="0"/>
              <a:t> БД.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16161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Роль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пойменований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 </a:t>
            </a:r>
            <a:r>
              <a:rPr lang="ru-RU" dirty="0" err="1"/>
              <a:t>Користувач</a:t>
            </a:r>
            <a:r>
              <a:rPr lang="uk-UA" dirty="0"/>
              <a:t>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</a:t>
            </a:r>
            <a:r>
              <a:rPr lang="uk-UA" dirty="0"/>
              <a:t>а</a:t>
            </a:r>
            <a:r>
              <a:rPr lang="ru-RU" dirty="0"/>
              <a:t> одна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ролей.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06084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Об'єкти</a:t>
            </a:r>
            <a:r>
              <a:rPr lang="ru-RU" b="1" dirty="0"/>
              <a:t> БД,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підлягають</a:t>
            </a:r>
            <a:r>
              <a:rPr lang="ru-RU" b="1" dirty="0"/>
              <a:t> </a:t>
            </a:r>
            <a:r>
              <a:rPr lang="ru-RU" b="1" dirty="0" err="1"/>
              <a:t>захисту</a:t>
            </a:r>
            <a:r>
              <a:rPr lang="uk-UA" dirty="0"/>
              <a:t> ‑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в БД, : </a:t>
            </a:r>
            <a:r>
              <a:rPr lang="ru-RU" dirty="0" err="1"/>
              <a:t>таблиці</a:t>
            </a:r>
            <a:r>
              <a:rPr lang="ru-RU" dirty="0"/>
              <a:t>, </a:t>
            </a:r>
            <a:r>
              <a:rPr lang="ru-RU" dirty="0" err="1"/>
              <a:t>представлення</a:t>
            </a:r>
            <a:r>
              <a:rPr lang="ru-RU" dirty="0"/>
              <a:t>, </a:t>
            </a:r>
            <a:r>
              <a:rPr lang="ru-RU" dirty="0" err="1"/>
              <a:t>процедури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, і </a:t>
            </a:r>
            <a:r>
              <a:rPr lang="ru-RU" dirty="0" err="1"/>
              <a:t>тригери</a:t>
            </a:r>
            <a:r>
              <a:rPr lang="ru-RU" dirty="0"/>
              <a:t>. Для кожного типу </a:t>
            </a:r>
            <a:r>
              <a:rPr lang="ru-RU" dirty="0" err="1"/>
              <a:t>об'єктів</a:t>
            </a:r>
            <a:r>
              <a:rPr lang="ru-RU" dirty="0"/>
              <a:t> є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тому для кожного типу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права доступу.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9704" y="3212976"/>
            <a:ext cx="8048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Перевірка</a:t>
            </a:r>
            <a:r>
              <a:rPr lang="ru-RU" b="1" dirty="0"/>
              <a:t> </a:t>
            </a:r>
            <a:r>
              <a:rPr lang="ru-RU" b="1" dirty="0" err="1"/>
              <a:t>повноважень</a:t>
            </a:r>
            <a:r>
              <a:rPr lang="ru-RU" dirty="0"/>
              <a:t> </a:t>
            </a:r>
            <a:r>
              <a:rPr lang="uk-UA" dirty="0"/>
              <a:t>полягає у тому, що</a:t>
            </a:r>
            <a:r>
              <a:rPr lang="ru-RU" dirty="0"/>
              <a:t> кожному </a:t>
            </a:r>
            <a:r>
              <a:rPr lang="ru-RU" dirty="0" err="1"/>
              <a:t>користувач</a:t>
            </a:r>
            <a:r>
              <a:rPr lang="uk-UA" dirty="0"/>
              <a:t>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.</a:t>
            </a:r>
            <a:r>
              <a:rPr lang="uk-UA" dirty="0"/>
              <a:t> В процесі звернень до БД, перевіряється чи має користувач відповідні </a:t>
            </a:r>
            <a:r>
              <a:rPr lang="uk-UA" dirty="0" err="1"/>
              <a:t>привелеї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9704" y="4653136"/>
            <a:ext cx="8120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Перевірка</a:t>
            </a:r>
            <a:r>
              <a:rPr lang="ru-RU" b="1" dirty="0"/>
              <a:t> </a:t>
            </a:r>
            <a:r>
              <a:rPr lang="ru-RU" b="1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достовірне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санкціоновану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, </a:t>
            </a:r>
            <a:r>
              <a:rPr lang="ru-RU" dirty="0" err="1"/>
              <a:t>дійсно</a:t>
            </a:r>
            <a:r>
              <a:rPr lang="ru-RU" dirty="0"/>
              <a:t> той, за кого </a:t>
            </a:r>
            <a:r>
              <a:rPr lang="ru-RU" dirty="0" err="1"/>
              <a:t>він</a:t>
            </a:r>
            <a:r>
              <a:rPr lang="ru-RU" dirty="0"/>
              <a:t> себе </a:t>
            </a:r>
            <a:r>
              <a:rPr lang="ru-RU" dirty="0" err="1"/>
              <a:t>видає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83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85315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Система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b="1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ієрархічний</a:t>
            </a:r>
            <a:r>
              <a:rPr lang="ru-RU" dirty="0"/>
              <a:t> характер. </a:t>
            </a:r>
            <a:endParaRPr lang="ru-RU" dirty="0" smtClean="0"/>
          </a:p>
          <a:p>
            <a:r>
              <a:rPr lang="ru-RU" dirty="0" err="1" smtClean="0"/>
              <a:t>Найвищі</a:t>
            </a:r>
            <a:r>
              <a:rPr lang="ru-RU" dirty="0" smtClean="0"/>
              <a:t> </a:t>
            </a:r>
            <a:r>
              <a:rPr lang="ru-RU" dirty="0"/>
              <a:t>права і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системний</a:t>
            </a:r>
            <a:r>
              <a:rPr lang="ru-RU" dirty="0"/>
              <a:t> </a:t>
            </a:r>
            <a:r>
              <a:rPr lang="ru-RU" dirty="0" err="1"/>
              <a:t>адміністратор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адміністратор</a:t>
            </a:r>
            <a:r>
              <a:rPr lang="ru-RU" dirty="0"/>
              <a:t> сервера БД.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тип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і </a:t>
            </a:r>
            <a:r>
              <a:rPr lang="ru-RU" dirty="0" err="1"/>
              <a:t>наділяти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повноваженнями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СУБД </a:t>
            </a:r>
            <a:r>
              <a:rPr lang="ru-RU" dirty="0"/>
              <a:t>у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системних</a:t>
            </a:r>
            <a:r>
              <a:rPr lang="ru-RU" dirty="0"/>
              <a:t> каталогах </a:t>
            </a:r>
            <a:r>
              <a:rPr lang="ru-RU" dirty="0" err="1"/>
              <a:t>зберігає</a:t>
            </a:r>
            <a:r>
              <a:rPr lang="ru-RU" dirty="0"/>
              <a:t> як </a:t>
            </a:r>
            <a:r>
              <a:rPr lang="ru-RU" dirty="0" err="1"/>
              <a:t>опис</a:t>
            </a:r>
            <a:r>
              <a:rPr lang="ru-RU" dirty="0"/>
              <a:t> самих </a:t>
            </a:r>
            <a:r>
              <a:rPr lang="ru-RU" dirty="0" err="1"/>
              <a:t>користувачів</a:t>
            </a:r>
            <a:r>
              <a:rPr lang="ru-RU" dirty="0"/>
              <a:t>, так і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привілеїв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492896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Далі</a:t>
            </a:r>
            <a:r>
              <a:rPr lang="ru-RU" dirty="0"/>
              <a:t> схема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за </a:t>
            </a:r>
            <a:r>
              <a:rPr lang="ru-RU" dirty="0" err="1"/>
              <a:t>наступним</a:t>
            </a:r>
            <a:r>
              <a:rPr lang="ru-RU" dirty="0"/>
              <a:t> принципом. </a:t>
            </a:r>
            <a:endParaRPr lang="ru-RU" dirty="0" smtClean="0"/>
          </a:p>
          <a:p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/>
              <a:t>об'єкт</a:t>
            </a:r>
            <a:r>
              <a:rPr lang="ru-RU" dirty="0"/>
              <a:t> в БД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i="1" dirty="0" err="1"/>
              <a:t>власника</a:t>
            </a:r>
            <a:r>
              <a:rPr lang="ru-RU" i="1" dirty="0"/>
              <a:t> - </a:t>
            </a:r>
            <a:r>
              <a:rPr lang="ru-RU" i="1" dirty="0" err="1"/>
              <a:t>користувача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створив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.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об'єкту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права-</a:t>
            </a:r>
            <a:r>
              <a:rPr lang="ru-RU" dirty="0" err="1"/>
              <a:t>повноваження</a:t>
            </a:r>
            <a:r>
              <a:rPr lang="ru-RU" dirty="0"/>
              <a:t> на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по </a:t>
            </a:r>
            <a:r>
              <a:rPr lang="ru-RU" dirty="0" err="1"/>
              <a:t>роботі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забирати</a:t>
            </a:r>
            <a:r>
              <a:rPr lang="ru-RU" dirty="0"/>
              <a:t> у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ряді</a:t>
            </a:r>
            <a:r>
              <a:rPr lang="ru-RU" dirty="0"/>
              <a:t> СУБД вводиться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-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адміністратор</a:t>
            </a:r>
            <a:r>
              <a:rPr lang="ru-RU" i="1" dirty="0"/>
              <a:t> БД</a:t>
            </a:r>
            <a:r>
              <a:rPr lang="ru-RU" dirty="0"/>
              <a:t>. У </a:t>
            </a:r>
            <a:r>
              <a:rPr lang="ru-RU" dirty="0" err="1"/>
              <a:t>цих</a:t>
            </a:r>
            <a:r>
              <a:rPr lang="ru-RU" dirty="0"/>
              <a:t> СУБД один сервер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безліччю</a:t>
            </a:r>
            <a:r>
              <a:rPr lang="ru-RU" dirty="0"/>
              <a:t> СУБД (</a:t>
            </a:r>
            <a:r>
              <a:rPr lang="ru-RU" dirty="0" err="1"/>
              <a:t>наприклад</a:t>
            </a:r>
            <a:r>
              <a:rPr lang="ru-RU" dirty="0"/>
              <a:t>, MS SQL </a:t>
            </a:r>
            <a:r>
              <a:rPr lang="ru-RU" dirty="0" err="1"/>
              <a:t>Server</a:t>
            </a:r>
            <a:r>
              <a:rPr lang="ru-RU" dirty="0"/>
              <a:t>, </a:t>
            </a:r>
            <a:r>
              <a:rPr lang="ru-RU" dirty="0" err="1"/>
              <a:t>Sybase</a:t>
            </a:r>
            <a:r>
              <a:rPr lang="ru-RU" dirty="0"/>
              <a:t>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5013176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СУБД </a:t>
            </a:r>
            <a:r>
              <a:rPr lang="ru-RU" dirty="0" err="1"/>
              <a:t>Oracle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одинбазова</a:t>
            </a:r>
            <a:r>
              <a:rPr lang="ru-RU" dirty="0"/>
              <a:t> </a:t>
            </a:r>
            <a:r>
              <a:rPr lang="ru-RU" dirty="0" err="1"/>
              <a:t>архітектура</a:t>
            </a:r>
            <a:r>
              <a:rPr lang="ru-RU" dirty="0"/>
              <a:t>, тому там вводиться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підсхеми</a:t>
            </a:r>
            <a:r>
              <a:rPr lang="ru-RU" dirty="0"/>
              <a:t> -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БД і вводиться </a:t>
            </a:r>
            <a:r>
              <a:rPr lang="ru-RU" dirty="0" err="1"/>
              <a:t>користувач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доступ до </a:t>
            </a:r>
            <a:r>
              <a:rPr lang="ru-RU" dirty="0" err="1"/>
              <a:t>підсхеми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6878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3911" y="476672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Можливості </a:t>
            </a:r>
            <a:r>
              <a:rPr lang="uk-UA" b="1" dirty="0"/>
              <a:t>контролю доступу</a:t>
            </a:r>
            <a:r>
              <a:rPr lang="uk-UA" dirty="0"/>
              <a:t> </a:t>
            </a:r>
            <a:r>
              <a:rPr lang="uk-UA" dirty="0" smtClean="0"/>
              <a:t>до </a:t>
            </a:r>
            <a:r>
              <a:rPr lang="uk-UA" dirty="0"/>
              <a:t>наступних об'єктів: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92743" y="980728"/>
            <a:ext cx="43194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стовпцям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представленням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доменам;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наборам символ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порядкам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сортування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символів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collation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перетворенням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translation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тригерам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підпрограмам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викликаються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 SQL;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визначеним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користувачами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типам.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60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873804"/>
              </p:ext>
            </p:extLst>
          </p:nvPr>
        </p:nvGraphicFramePr>
        <p:xfrm>
          <a:off x="457200" y="836712"/>
          <a:ext cx="8686800" cy="4495800"/>
        </p:xfrm>
        <a:graphic>
          <a:graphicData uri="http://schemas.openxmlformats.org/drawingml/2006/table">
            <a:tbl>
              <a:tblPr firstRow="1" firstCol="1" bandRow="1"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Дії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Назва привілею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Застосовано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наступних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об'єктів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Перегляд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SELECT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Таблиці, стовпці, підпрограми, що викликаються з SQL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Вставка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INSERT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Таблиці, стовпці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Модифікація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UPDATE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Таблиці, стовпці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Видалення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DELETE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Посилання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REFERENCES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Таблиці, стовпці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Використання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USAGE</a:t>
                      </a:r>
                      <a:r>
                        <a:rPr lang="uk-UA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(</a:t>
                      </a:r>
                      <a:r>
                        <a:rPr lang="en-GB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USE</a:t>
                      </a:r>
                      <a:r>
                        <a:rPr lang="uk-UA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)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Домени, визначені користувачами типи, набори символів, порядки сортування символів, перетворення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Ініціація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TRIGGER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Таблиці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Виконання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EXECUTE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Підпрограми (процедури, що збер</a:t>
                      </a:r>
                      <a:r>
                        <a:rPr lang="uk-UA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і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гаються), з викликом у SQL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Підтипізація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UNDER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Структурні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типи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308304" y="160566"/>
            <a:ext cx="13388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1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5625706"/>
            <a:ext cx="8604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При розробці засобів контролю доступу до об'єктів баз даних </a:t>
            </a:r>
            <a:r>
              <a:rPr lang="ru-RU" dirty="0"/>
              <a:t>SQL</a:t>
            </a:r>
            <a:r>
              <a:rPr lang="uk-UA" dirty="0"/>
              <a:t> дотримується </a:t>
            </a:r>
            <a:r>
              <a:rPr lang="uk-UA" i="1" dirty="0"/>
              <a:t>принципу приховання інформації про об'єкти</a:t>
            </a:r>
            <a:r>
              <a:rPr lang="uk-UA" dirty="0"/>
              <a:t>, що містяться в схемі бази даних, від користувачів, які позбавлені доступу до цих об'єктів.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136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260648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 </a:t>
            </a:r>
            <a:r>
              <a:rPr lang="ru-RU" dirty="0"/>
              <a:t>SQL</a:t>
            </a:r>
            <a:r>
              <a:rPr lang="uk-UA" dirty="0"/>
              <a:t> </a:t>
            </a:r>
            <a:r>
              <a:rPr lang="uk-UA" dirty="0" err="1"/>
              <a:t>-ориентированних</a:t>
            </a:r>
            <a:r>
              <a:rPr lang="uk-UA" dirty="0"/>
              <a:t> СУБД кожному зареєстрованому в системі користувачеві відповідає його </a:t>
            </a:r>
            <a:r>
              <a:rPr lang="uk-UA" b="1" dirty="0"/>
              <a:t>унікальний ідентифікатор</a:t>
            </a:r>
            <a:r>
              <a:rPr lang="uk-UA" dirty="0"/>
              <a:t> (</a:t>
            </a:r>
            <a:r>
              <a:rPr lang="uk-UA" b="1" dirty="0" err="1"/>
              <a:t>ідентифікатор</a:t>
            </a:r>
            <a:r>
              <a:rPr lang="uk-UA" b="1" dirty="0"/>
              <a:t> авторизації</a:t>
            </a:r>
            <a:r>
              <a:rPr lang="uk-UA" dirty="0"/>
              <a:t>, </a:t>
            </a:r>
            <a:r>
              <a:rPr lang="ru-RU" dirty="0" err="1"/>
              <a:t>authorization</a:t>
            </a:r>
            <a:r>
              <a:rPr lang="ru-RU" dirty="0"/>
              <a:t> </a:t>
            </a:r>
            <a:r>
              <a:rPr lang="ru-RU" dirty="0" err="1"/>
              <a:t>identifier</a:t>
            </a:r>
            <a:r>
              <a:rPr lang="uk-UA" dirty="0"/>
              <a:t> - </a:t>
            </a:r>
            <a:r>
              <a:rPr lang="ru-RU" dirty="0" err="1"/>
              <a:t>authID</a:t>
            </a:r>
            <a:r>
              <a:rPr lang="uk-UA" dirty="0"/>
              <a:t> ).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6446" y="1340768"/>
            <a:ext cx="82540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функція </a:t>
            </a:r>
            <a:r>
              <a:rPr lang="ru-RU" dirty="0"/>
              <a:t>CURRENT</a:t>
            </a:r>
            <a:r>
              <a:rPr lang="uk-UA" dirty="0"/>
              <a:t>_</a:t>
            </a:r>
            <a:r>
              <a:rPr lang="ru-RU" dirty="0"/>
              <a:t>USER</a:t>
            </a:r>
            <a:r>
              <a:rPr lang="uk-UA" dirty="0"/>
              <a:t> видає текстовий рядок, що містить реєстраційне ім'я користувача, як воно зберігається у файлах відповідної операційної системи (ОС).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3340" y="2136339"/>
            <a:ext cx="78670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стандарті</a:t>
            </a:r>
            <a:r>
              <a:rPr lang="ru-RU" dirty="0"/>
              <a:t> SQL </a:t>
            </a:r>
            <a:r>
              <a:rPr lang="uk-UA" dirty="0"/>
              <a:t>визначені наступні </a:t>
            </a:r>
            <a:r>
              <a:rPr lang="ru-RU" dirty="0"/>
              <a:t>правил</a:t>
            </a:r>
            <a:r>
              <a:rPr lang="uk-UA" dirty="0"/>
              <a:t>а:</a:t>
            </a:r>
            <a:endParaRPr lang="ru-RU" dirty="0"/>
          </a:p>
          <a:p>
            <a:pPr lvl="0"/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роль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uk-UA" dirty="0"/>
              <a:t>всі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DDL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, як</a:t>
            </a:r>
            <a:r>
              <a:rPr lang="uk-UA" dirty="0" err="1"/>
              <a:t>ою</a:t>
            </a:r>
            <a:r>
              <a:rPr lang="ru-RU" dirty="0"/>
              <a:t> в</a:t>
            </a:r>
            <a:r>
              <a:rPr lang="uk-UA" dirty="0" err="1"/>
              <a:t>олодіють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uk-UA" dirty="0"/>
              <a:t>будь-яких </a:t>
            </a:r>
            <a:r>
              <a:rPr lang="ru-RU" dirty="0" err="1"/>
              <a:t>операцій</a:t>
            </a:r>
            <a:r>
              <a:rPr lang="ru-RU" dirty="0"/>
              <a:t> DDL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не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роль,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намага</a:t>
            </a:r>
            <a:r>
              <a:rPr lang="uk-UA" dirty="0"/>
              <a:t>є</a:t>
            </a:r>
            <a:r>
              <a:rPr lang="ru-RU" dirty="0" err="1"/>
              <a:t>ться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ці</a:t>
            </a:r>
            <a:r>
              <a:rPr lang="ru-RU" dirty="0"/>
              <a:t> правила не </a:t>
            </a:r>
            <a:r>
              <a:rPr lang="ru-RU" dirty="0" err="1"/>
              <a:t>допускають</a:t>
            </a:r>
            <a:r>
              <a:rPr lang="ru-RU" dirty="0"/>
              <a:t> </a:t>
            </a:r>
            <a:r>
              <a:rPr lang="ru-RU" dirty="0" err="1"/>
              <a:t>виключень</a:t>
            </a:r>
            <a:r>
              <a:rPr lang="ru-RU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7394" y="3890665"/>
            <a:ext cx="8194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відповідно</a:t>
            </a:r>
            <a:r>
              <a:rPr lang="ru-RU" i="1" dirty="0"/>
              <a:t> до правил стандарту SQL, усе </a:t>
            </a:r>
            <a:r>
              <a:rPr lang="ru-RU" i="1" dirty="0" err="1"/>
              <a:t>authID</a:t>
            </a:r>
            <a:r>
              <a:rPr lang="ru-RU" i="1" dirty="0"/>
              <a:t> </a:t>
            </a:r>
            <a:r>
              <a:rPr lang="ru-RU" i="1" dirty="0" err="1"/>
              <a:t>повинні</a:t>
            </a:r>
            <a:r>
              <a:rPr lang="ru-RU" i="1" dirty="0"/>
              <a:t> </a:t>
            </a:r>
            <a:r>
              <a:rPr lang="ru-RU" i="1" dirty="0" err="1"/>
              <a:t>відстежуватися</a:t>
            </a:r>
            <a:r>
              <a:rPr lang="ru-RU" i="1" dirty="0"/>
              <a:t> СУБД</a:t>
            </a:r>
            <a:r>
              <a:rPr lang="ru-RU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6747" y="4581128"/>
            <a:ext cx="78939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Привілеї</a:t>
            </a:r>
            <a:r>
              <a:rPr lang="ru-RU" i="1" dirty="0"/>
              <a:t> по </a:t>
            </a:r>
            <a:r>
              <a:rPr lang="ru-RU" i="1" dirty="0" err="1"/>
              <a:t>відношенню</a:t>
            </a:r>
            <a:r>
              <a:rPr lang="ru-RU" i="1" dirty="0"/>
              <a:t> до </a:t>
            </a:r>
            <a:r>
              <a:rPr lang="ru-RU" i="1" dirty="0" err="1"/>
              <a:t>об'єкту</a:t>
            </a:r>
            <a:r>
              <a:rPr lang="ru-RU" i="1" dirty="0"/>
              <a:t> </a:t>
            </a:r>
            <a:r>
              <a:rPr lang="ru-RU" i="1" dirty="0" err="1"/>
              <a:t>бази</a:t>
            </a:r>
            <a:r>
              <a:rPr lang="ru-RU" i="1" dirty="0"/>
              <a:t> </a:t>
            </a:r>
            <a:r>
              <a:rPr lang="ru-RU" i="1" dirty="0" err="1"/>
              <a:t>даних</a:t>
            </a:r>
            <a:r>
              <a:rPr lang="ru-RU" i="1" dirty="0"/>
              <a:t> </a:t>
            </a:r>
            <a:r>
              <a:rPr lang="ru-RU" i="1" dirty="0" err="1"/>
              <a:t>надаються</a:t>
            </a:r>
            <a:r>
              <a:rPr lang="ru-RU" i="1" dirty="0"/>
              <a:t> системою </a:t>
            </a:r>
            <a:r>
              <a:rPr lang="ru-RU" i="1" dirty="0" err="1"/>
              <a:t>власникові</a:t>
            </a:r>
            <a:r>
              <a:rPr lang="ru-RU" i="1" dirty="0"/>
              <a:t> </a:t>
            </a:r>
            <a:r>
              <a:rPr lang="ru-RU" i="1" dirty="0" err="1"/>
              <a:t>схеми</a:t>
            </a:r>
            <a:r>
              <a:rPr lang="ru-RU" i="1" dirty="0"/>
              <a:t> при </a:t>
            </a:r>
            <a:r>
              <a:rPr lang="ru-RU" i="1" dirty="0" err="1"/>
              <a:t>створенні</a:t>
            </a:r>
            <a:r>
              <a:rPr lang="ru-RU" i="1" dirty="0"/>
              <a:t> </a:t>
            </a:r>
            <a:r>
              <a:rPr lang="ru-RU" i="1" dirty="0" err="1"/>
              <a:t>об'єкту</a:t>
            </a:r>
            <a:r>
              <a:rPr lang="ru-RU" i="1" dirty="0"/>
              <a:t> в </a:t>
            </a:r>
            <a:r>
              <a:rPr lang="ru-RU" i="1" dirty="0" err="1"/>
              <a:t>цій</a:t>
            </a:r>
            <a:r>
              <a:rPr lang="ru-RU" i="1" dirty="0"/>
              <a:t> </a:t>
            </a:r>
            <a:r>
              <a:rPr lang="ru-RU" i="1" dirty="0" err="1"/>
              <a:t>схемі</a:t>
            </a:r>
            <a:r>
              <a:rPr lang="ru-RU" i="1" dirty="0"/>
              <a:t>, і </a:t>
            </a:r>
            <a:r>
              <a:rPr lang="ru-RU" i="1" dirty="0" err="1"/>
              <a:t>привілеї</a:t>
            </a:r>
            <a:r>
              <a:rPr lang="ru-RU" i="1" dirty="0"/>
              <a:t> </a:t>
            </a:r>
            <a:r>
              <a:rPr lang="ru-RU" i="1" dirty="0" err="1"/>
              <a:t>можуть</a:t>
            </a:r>
            <a:r>
              <a:rPr lang="ru-RU" i="1" dirty="0"/>
              <a:t> явно </a:t>
            </a:r>
            <a:r>
              <a:rPr lang="ru-RU" i="1" dirty="0" err="1"/>
              <a:t>передаватися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імені</a:t>
            </a:r>
            <a:r>
              <a:rPr lang="ru-RU" i="1" dirty="0"/>
              <a:t> одного </a:t>
            </a:r>
            <a:r>
              <a:rPr lang="ru-RU" i="1" dirty="0" err="1"/>
              <a:t>authID</a:t>
            </a:r>
            <a:r>
              <a:rPr lang="ru-RU" i="1" dirty="0"/>
              <a:t> </a:t>
            </a:r>
            <a:r>
              <a:rPr lang="ru-RU" i="1" dirty="0" err="1"/>
              <a:t>іншому</a:t>
            </a:r>
            <a:r>
              <a:rPr lang="ru-RU" i="1" dirty="0"/>
              <a:t> </a:t>
            </a:r>
            <a:r>
              <a:rPr lang="ru-RU" i="1" dirty="0" err="1"/>
              <a:t>authID</a:t>
            </a:r>
            <a:r>
              <a:rPr lang="ru-RU" i="1" dirty="0"/>
              <a:t> за </a:t>
            </a:r>
            <a:r>
              <a:rPr lang="ru-RU" i="1" dirty="0" err="1"/>
              <a:t>наявності</a:t>
            </a:r>
            <a:r>
              <a:rPr lang="ru-RU" i="1" dirty="0"/>
              <a:t> у </a:t>
            </a:r>
            <a:r>
              <a:rPr lang="ru-RU" i="1" dirty="0" err="1"/>
              <a:t>першого</a:t>
            </a:r>
            <a:r>
              <a:rPr lang="ru-RU" i="1" dirty="0"/>
              <a:t> </a:t>
            </a:r>
            <a:r>
              <a:rPr lang="ru-RU" i="1" dirty="0" err="1"/>
              <a:t>authID</a:t>
            </a:r>
            <a:r>
              <a:rPr lang="ru-RU" i="1" dirty="0"/>
              <a:t> </a:t>
            </a:r>
            <a:r>
              <a:rPr lang="ru-RU" i="1" dirty="0" err="1"/>
              <a:t>привілею</a:t>
            </a:r>
            <a:r>
              <a:rPr lang="ru-RU" i="1" dirty="0"/>
              <a:t> на передачу </a:t>
            </a:r>
            <a:r>
              <a:rPr lang="ru-RU" i="1" dirty="0" err="1"/>
              <a:t>привілеїв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450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7" y="620688"/>
            <a:ext cx="818077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базові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авторизації</a:t>
            </a:r>
            <a:r>
              <a:rPr lang="ru-RU" dirty="0"/>
              <a:t> доступу (</a:t>
            </a:r>
            <a:r>
              <a:rPr lang="ru-RU" dirty="0" err="1"/>
              <a:t>зафіксовані</a:t>
            </a:r>
            <a:r>
              <a:rPr lang="ru-RU" dirty="0"/>
              <a:t> в </a:t>
            </a:r>
            <a:r>
              <a:rPr lang="ru-RU" dirty="0" err="1"/>
              <a:t>стандарті</a:t>
            </a:r>
            <a:r>
              <a:rPr lang="ru-RU" dirty="0"/>
              <a:t> SQL/92),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кожному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одні</a:t>
            </a:r>
            <a:r>
              <a:rPr lang="ru-RU" dirty="0"/>
              <a:t> і </a:t>
            </a:r>
            <a:r>
              <a:rPr lang="ru-RU" dirty="0" err="1"/>
              <a:t>ті</a:t>
            </a:r>
            <a:r>
              <a:rPr lang="ru-RU" dirty="0"/>
              <a:t> ж </a:t>
            </a:r>
            <a:r>
              <a:rPr lang="ru-RU" dirty="0" err="1"/>
              <a:t>привілеї</a:t>
            </a:r>
            <a:r>
              <a:rPr lang="ru-RU" dirty="0"/>
              <a:t> доступу до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(рис.1.а). </a:t>
            </a:r>
          </a:p>
          <a:p>
            <a:endParaRPr lang="ru-RU" dirty="0" smtClean="0"/>
          </a:p>
          <a:p>
            <a:pPr algn="just"/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/>
              <a:t>ідентифікує</a:t>
            </a:r>
            <a:r>
              <a:rPr lang="ru-RU" dirty="0"/>
              <a:t> </a:t>
            </a:r>
            <a:r>
              <a:rPr lang="ru-RU" dirty="0" err="1"/>
              <a:t>динамічно</a:t>
            </a:r>
            <a:r>
              <a:rPr lang="ru-RU" dirty="0"/>
              <a:t> </a:t>
            </a:r>
            <a:r>
              <a:rPr lang="ru-RU" dirty="0" err="1"/>
              <a:t>утворювану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баз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,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привілеєм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і, </a:t>
            </a:r>
            <a:r>
              <a:rPr lang="ru-RU" dirty="0" err="1"/>
              <a:t>по-друге</a:t>
            </a:r>
            <a:r>
              <a:rPr lang="ru-RU" dirty="0"/>
              <a:t>,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привілеями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для доступу до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(рис. 1.б). </a:t>
            </a:r>
            <a:endParaRPr lang="ru-RU" dirty="0"/>
          </a:p>
        </p:txBody>
      </p:sp>
      <p:grpSp>
        <p:nvGrpSpPr>
          <p:cNvPr id="5" name="Полотно 3"/>
          <p:cNvGrpSpPr/>
          <p:nvPr/>
        </p:nvGrpSpPr>
        <p:grpSpPr>
          <a:xfrm>
            <a:off x="-1326607" y="1764774"/>
            <a:ext cx="5688797" cy="2923212"/>
            <a:chOff x="-1368152" y="-1042325"/>
            <a:chExt cx="5688797" cy="292321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-1368152" y="-1042325"/>
              <a:ext cx="4502150" cy="2002155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44207" y="204588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400" baseline="-250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ru-RU" sz="12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44207" y="680584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54107" y="1137607"/>
              <a:ext cx="532965" cy="2953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…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4107" y="1566581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en-GB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n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777780" y="223562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777780" y="699558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787680" y="1156581"/>
              <a:ext cx="532965" cy="2953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…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787680" y="1585555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en-GB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n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cxnSp>
          <p:nvCxnSpPr>
            <p:cNvPr id="15" name="AutoShape 12"/>
            <p:cNvCxnSpPr>
              <a:cxnSpLocks noChangeShapeType="1"/>
              <a:stCxn id="7" idx="3"/>
              <a:endCxn id="11" idx="1"/>
            </p:cNvCxnSpPr>
            <p:nvPr/>
          </p:nvCxnSpPr>
          <p:spPr bwMode="auto">
            <a:xfrm>
              <a:off x="777172" y="352254"/>
              <a:ext cx="3000608" cy="189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13"/>
            <p:cNvCxnSpPr>
              <a:cxnSpLocks noChangeShapeType="1"/>
              <a:stCxn id="7" idx="3"/>
              <a:endCxn id="12" idx="1"/>
            </p:cNvCxnSpPr>
            <p:nvPr/>
          </p:nvCxnSpPr>
          <p:spPr bwMode="auto">
            <a:xfrm>
              <a:off x="777172" y="352254"/>
              <a:ext cx="3000608" cy="4957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14"/>
            <p:cNvCxnSpPr>
              <a:cxnSpLocks noChangeShapeType="1"/>
              <a:stCxn id="7" idx="3"/>
              <a:endCxn id="14" idx="1"/>
            </p:cNvCxnSpPr>
            <p:nvPr/>
          </p:nvCxnSpPr>
          <p:spPr bwMode="auto">
            <a:xfrm>
              <a:off x="777172" y="352254"/>
              <a:ext cx="3010509" cy="138096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15"/>
            <p:cNvCxnSpPr>
              <a:cxnSpLocks noChangeShapeType="1"/>
              <a:stCxn id="8" idx="3"/>
              <a:endCxn id="12" idx="1"/>
            </p:cNvCxnSpPr>
            <p:nvPr/>
          </p:nvCxnSpPr>
          <p:spPr bwMode="auto">
            <a:xfrm>
              <a:off x="777172" y="829075"/>
              <a:ext cx="3000608" cy="189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AutoShape 16"/>
            <p:cNvCxnSpPr>
              <a:cxnSpLocks noChangeShapeType="1"/>
              <a:stCxn id="8" idx="3"/>
              <a:endCxn id="11" idx="1"/>
            </p:cNvCxnSpPr>
            <p:nvPr/>
          </p:nvCxnSpPr>
          <p:spPr bwMode="auto">
            <a:xfrm flipV="1">
              <a:off x="777172" y="371228"/>
              <a:ext cx="3000608" cy="45784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17"/>
            <p:cNvCxnSpPr>
              <a:cxnSpLocks noChangeShapeType="1"/>
              <a:stCxn id="8" idx="3"/>
              <a:endCxn id="14" idx="1"/>
            </p:cNvCxnSpPr>
            <p:nvPr/>
          </p:nvCxnSpPr>
          <p:spPr bwMode="auto">
            <a:xfrm>
              <a:off x="777172" y="829075"/>
              <a:ext cx="3010509" cy="90414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18"/>
            <p:cNvCxnSpPr>
              <a:cxnSpLocks noChangeShapeType="1"/>
              <a:stCxn id="10" idx="3"/>
              <a:endCxn id="11" idx="1"/>
            </p:cNvCxnSpPr>
            <p:nvPr/>
          </p:nvCxnSpPr>
          <p:spPr bwMode="auto">
            <a:xfrm flipV="1">
              <a:off x="787072" y="371228"/>
              <a:ext cx="2990708" cy="13430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19"/>
            <p:cNvCxnSpPr>
              <a:cxnSpLocks noChangeShapeType="1"/>
              <a:stCxn id="10" idx="3"/>
              <a:endCxn id="12" idx="1"/>
            </p:cNvCxnSpPr>
            <p:nvPr/>
          </p:nvCxnSpPr>
          <p:spPr bwMode="auto">
            <a:xfrm flipV="1">
              <a:off x="787072" y="848049"/>
              <a:ext cx="2990708" cy="866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20"/>
            <p:cNvCxnSpPr>
              <a:cxnSpLocks noChangeShapeType="1"/>
              <a:stCxn id="10" idx="3"/>
              <a:endCxn id="14" idx="1"/>
            </p:cNvCxnSpPr>
            <p:nvPr/>
          </p:nvCxnSpPr>
          <p:spPr bwMode="auto">
            <a:xfrm>
              <a:off x="787072" y="1714247"/>
              <a:ext cx="3000608" cy="189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" name="Полотно 21"/>
          <p:cNvGrpSpPr/>
          <p:nvPr/>
        </p:nvGrpSpPr>
        <p:grpSpPr>
          <a:xfrm>
            <a:off x="4362190" y="3539242"/>
            <a:ext cx="4502150" cy="2002155"/>
            <a:chOff x="0" y="0"/>
            <a:chExt cx="4502150" cy="200215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0" y="0"/>
              <a:ext cx="4502150" cy="2002155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244207" y="204588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244207" y="680584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54107" y="1137607"/>
              <a:ext cx="532965" cy="2953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…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29" name="Text Box 26"/>
            <p:cNvSpPr txBox="1">
              <a:spLocks noChangeArrowheads="1"/>
            </p:cNvSpPr>
            <p:nvPr/>
          </p:nvSpPr>
          <p:spPr bwMode="auto">
            <a:xfrm>
              <a:off x="254107" y="1566581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en-GB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n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777780" y="223562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1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777780" y="699558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uk-UA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3787680" y="1156581"/>
              <a:ext cx="532965" cy="2953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…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3" name="Text Box 30"/>
            <p:cNvSpPr txBox="1">
              <a:spLocks noChangeArrowheads="1"/>
            </p:cNvSpPr>
            <p:nvPr/>
          </p:nvSpPr>
          <p:spPr bwMode="auto">
            <a:xfrm>
              <a:off x="3787680" y="1585555"/>
              <a:ext cx="532965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O</a:t>
              </a:r>
              <a:r>
                <a:rPr lang="en-GB" sz="1400" baseline="-250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n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4" name="Text Box 40"/>
            <p:cNvSpPr txBox="1">
              <a:spLocks noChangeArrowheads="1"/>
            </p:cNvSpPr>
            <p:nvPr/>
          </p:nvSpPr>
          <p:spPr bwMode="auto">
            <a:xfrm>
              <a:off x="1739148" y="823301"/>
              <a:ext cx="990853" cy="295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Ролі</a:t>
              </a:r>
              <a:endParaRPr lang="ru-RU" sz="12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cxnSp>
          <p:nvCxnSpPr>
            <p:cNvPr id="35" name="AutoShape 41"/>
            <p:cNvCxnSpPr>
              <a:cxnSpLocks noChangeShapeType="1"/>
              <a:stCxn id="26" idx="3"/>
              <a:endCxn id="34" idx="1"/>
            </p:cNvCxnSpPr>
            <p:nvPr/>
          </p:nvCxnSpPr>
          <p:spPr bwMode="auto">
            <a:xfrm>
              <a:off x="777172" y="352254"/>
              <a:ext cx="961977" cy="6195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AutoShape 42"/>
            <p:cNvCxnSpPr>
              <a:cxnSpLocks noChangeShapeType="1"/>
              <a:stCxn id="27" idx="3"/>
              <a:endCxn id="34" idx="1"/>
            </p:cNvCxnSpPr>
            <p:nvPr/>
          </p:nvCxnSpPr>
          <p:spPr bwMode="auto">
            <a:xfrm>
              <a:off x="777172" y="829075"/>
              <a:ext cx="961977" cy="1427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43"/>
            <p:cNvCxnSpPr>
              <a:cxnSpLocks noChangeShapeType="1"/>
              <a:stCxn id="29" idx="3"/>
              <a:endCxn id="34" idx="1"/>
            </p:cNvCxnSpPr>
            <p:nvPr/>
          </p:nvCxnSpPr>
          <p:spPr bwMode="auto">
            <a:xfrm flipV="1">
              <a:off x="787072" y="971792"/>
              <a:ext cx="952076" cy="74245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44"/>
            <p:cNvCxnSpPr>
              <a:cxnSpLocks noChangeShapeType="1"/>
              <a:stCxn id="34" idx="3"/>
              <a:endCxn id="30" idx="1"/>
            </p:cNvCxnSpPr>
            <p:nvPr/>
          </p:nvCxnSpPr>
          <p:spPr bwMode="auto">
            <a:xfrm flipV="1">
              <a:off x="2730001" y="371228"/>
              <a:ext cx="1047779" cy="60056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AutoShape 45"/>
            <p:cNvCxnSpPr>
              <a:cxnSpLocks noChangeShapeType="1"/>
              <a:stCxn id="34" idx="3"/>
              <a:endCxn id="31" idx="1"/>
            </p:cNvCxnSpPr>
            <p:nvPr/>
          </p:nvCxnSpPr>
          <p:spPr bwMode="auto">
            <a:xfrm flipV="1">
              <a:off x="2730001" y="848049"/>
              <a:ext cx="1047779" cy="1237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AutoShape 46"/>
            <p:cNvCxnSpPr>
              <a:cxnSpLocks noChangeShapeType="1"/>
              <a:stCxn id="34" idx="3"/>
              <a:endCxn id="33" idx="1"/>
            </p:cNvCxnSpPr>
            <p:nvPr/>
          </p:nvCxnSpPr>
          <p:spPr bwMode="auto">
            <a:xfrm>
              <a:off x="2730001" y="971792"/>
              <a:ext cx="1057679" cy="7614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 rot="10800000" flipV="1">
            <a:off x="675423" y="4857307"/>
            <a:ext cx="34202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привеле</a:t>
            </a:r>
            <a:r>
              <a:rPr lang="uk-UA" sz="1400" dirty="0">
                <a:ea typeface="Times New Roman" pitchFamily="18" charset="0"/>
                <a:cs typeface="Times New Roman" pitchFamily="18" charset="0"/>
              </a:rPr>
              <a:t>їв користувача без використання ролі</a:t>
            </a:r>
            <a:endParaRPr lang="ru-RU" sz="14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56"/>
          <p:cNvSpPr>
            <a:spLocks noChangeArrowheads="1"/>
          </p:cNvSpPr>
          <p:nvPr/>
        </p:nvSpPr>
        <p:spPr bwMode="auto">
          <a:xfrm>
            <a:off x="1922619" y="6196662"/>
            <a:ext cx="45056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Рис.1. Визначення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привелеїв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користувачів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370030" y="571685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180975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визначення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привеле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їв користувача за допомогою ролі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600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469890"/>
            <a:ext cx="8640960" cy="580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Оператор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надання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привілеїв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GRANT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має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наступний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формат: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GRANT {&lt;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список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дій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| ALL PRIVILEGES }    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ON &lt;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_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об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єкту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   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TO {&lt;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_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користувача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| PUBLIC }     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[WITH GRANT OPTION ]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список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дій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&gt;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‑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визначає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набір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дій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загальнодопустимого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переліку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дій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над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об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єктом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типу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Параметр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ALL PRIVILEGES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вказує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дозволені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усі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дії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допустимих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об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єктів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цього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типу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ім'я_об'єкту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-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задає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ім'я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конкретного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об'єкту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: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представлення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процедури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зберігається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тригера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&lt;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ім'я_користувача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чи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PUBLIC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визначає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, кому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надаються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ці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привілеї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Параметр WITH GRANT OPTION є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необов'язковим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визначає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режим, при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якому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передаються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лише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права на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вказані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дії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 але і право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передавати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ці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права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іншим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користувачам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Передавати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права в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цьому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випадку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користувач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може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тільки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у рамках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дозволених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йому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дій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994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4815" y="173832"/>
            <a:ext cx="8280920" cy="198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Загальний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формат оператора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об'єкту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типу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матиме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наступний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синтаксис: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GRANT {[SELECT][,INSERT][,DELETE][,UPDATE (&lt;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список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стовпців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&gt;)]}     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ON &lt;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_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таблиці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   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TO {&lt;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'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_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користувача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| PUBLIC } 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[WITH GRANT OPTION ]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15616" y="2492896"/>
            <a:ext cx="3778925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GRANT INSERT    ON Tab1    TO user2 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GRANT SELECT    ON Tab1    TO user3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GRANT SELECT, UPDATE (</a:t>
            </a:r>
            <a:r>
              <a:rPr lang="en-GB" sz="1600" dirty="0"/>
              <a:t>Pole2</a:t>
            </a:r>
            <a:r>
              <a:rPr lang="en-US" sz="1600" dirty="0" smtClean="0"/>
              <a:t>)</a:t>
            </a:r>
            <a:r>
              <a:rPr lang="uk-UA" sz="1600" dirty="0" smtClean="0"/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dirty="0" smtClean="0"/>
              <a:t> </a:t>
            </a:r>
            <a:r>
              <a:rPr lang="en-US" sz="1600" dirty="0" smtClean="0"/>
              <a:t>ON </a:t>
            </a:r>
            <a:r>
              <a:rPr lang="en-US" sz="1600" dirty="0"/>
              <a:t>Tab1      </a:t>
            </a: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/>
              <a:t> </a:t>
            </a:r>
            <a:r>
              <a:rPr lang="en-US" sz="1600" dirty="0"/>
              <a:t>TO </a:t>
            </a:r>
            <a:r>
              <a:rPr lang="en-US" sz="1600" dirty="0" smtClean="0"/>
              <a:t>user3</a:t>
            </a: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GRANT ALL PRIVILEGES      </a:t>
            </a: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dirty="0" smtClean="0"/>
              <a:t> </a:t>
            </a:r>
            <a:r>
              <a:rPr lang="en-US" sz="1600" dirty="0" smtClean="0"/>
              <a:t>ON </a:t>
            </a:r>
            <a:r>
              <a:rPr lang="en-US" sz="1600" dirty="0"/>
              <a:t>Tab1      </a:t>
            </a: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dirty="0" smtClean="0"/>
              <a:t> </a:t>
            </a:r>
            <a:r>
              <a:rPr lang="en-US" sz="1600" dirty="0" smtClean="0"/>
              <a:t>TO </a:t>
            </a:r>
            <a:r>
              <a:rPr lang="en-US" sz="1600" dirty="0"/>
              <a:t>user4 </a:t>
            </a:r>
            <a:endParaRPr lang="uk-UA" sz="16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 dirty="0" smtClean="0"/>
              <a:t> </a:t>
            </a:r>
            <a:r>
              <a:rPr lang="en-US" sz="1600" dirty="0" smtClean="0"/>
              <a:t>WITH </a:t>
            </a:r>
            <a:r>
              <a:rPr lang="en-US" sz="1600" dirty="0"/>
              <a:t>GRANT </a:t>
            </a:r>
            <a:r>
              <a:rPr lang="en-US" sz="1600" dirty="0" smtClean="0"/>
              <a:t>OPTION</a:t>
            </a:r>
            <a:endParaRPr lang="uk-UA" sz="1600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222222"/>
              </a:solidFill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463136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GRANT SELECT, UPDATE, DELETE     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 </a:t>
            </a:r>
            <a:r>
              <a:rPr lang="en-US" dirty="0" smtClean="0"/>
              <a:t>ON Tab1      </a:t>
            </a:r>
            <a:endParaRPr lang="uk-UA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 </a:t>
            </a:r>
            <a:r>
              <a:rPr lang="en-US" dirty="0" smtClean="0"/>
              <a:t>TO user4 </a:t>
            </a:r>
            <a:endParaRPr lang="uk-UA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 </a:t>
            </a:r>
            <a:r>
              <a:rPr lang="en-US" dirty="0" smtClean="0"/>
              <a:t>WITH GRANT OPTION</a:t>
            </a:r>
            <a:endParaRPr lang="uk-UA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GRANT INSERT    ON Tab1    TO user5</a:t>
            </a:r>
            <a:r>
              <a:rPr lang="ru-RU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222222"/>
              </a:solidFill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43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Уильям Р. </a:t>
            </a:r>
            <a:r>
              <a:rPr lang="ru-RU" dirty="0" err="1" smtClean="0"/>
              <a:t>Станек</a:t>
            </a:r>
            <a:r>
              <a:rPr lang="ru-RU" dirty="0" smtClean="0"/>
              <a:t>.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/>
              <a:t>SQL </a:t>
            </a:r>
            <a:r>
              <a:rPr lang="ru-RU" dirty="0" err="1"/>
              <a:t>Server</a:t>
            </a:r>
            <a:r>
              <a:rPr lang="ru-RU" dirty="0"/>
              <a:t> 2012. Справочник </a:t>
            </a:r>
            <a:r>
              <a:rPr lang="ru-RU" dirty="0" smtClean="0"/>
              <a:t>администратора</a:t>
            </a:r>
          </a:p>
          <a:p>
            <a:pPr marL="0" indent="0">
              <a:buNone/>
            </a:pPr>
            <a:r>
              <a:rPr lang="ru-RU" dirty="0" smtClean="0"/>
              <a:t>Или</a:t>
            </a:r>
          </a:p>
          <a:p>
            <a:pPr marL="0" indent="0">
              <a:buNone/>
            </a:pPr>
            <a:r>
              <a:rPr lang="en-US" dirty="0" smtClean="0"/>
              <a:t>Orin Tomson, </a:t>
            </a:r>
            <a:r>
              <a:rPr lang="en-US" dirty="0" err="1" smtClean="0"/>
              <a:t>Piter</a:t>
            </a:r>
            <a:r>
              <a:rPr lang="en-US" dirty="0" smtClean="0"/>
              <a:t> Ward, Bob Taylor. Training </a:t>
            </a:r>
            <a:r>
              <a:rPr lang="en-US" dirty="0"/>
              <a:t>Kit (Exam 70-462): Administering Microsoft SQL Server 2012 Databases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85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504" y="548680"/>
            <a:ext cx="8856984" cy="312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Для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відміни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раніше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призначених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привілеїв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стандарті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SQL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визначений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оператор REVOKE. Оператор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відміни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привілеїв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має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наступний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синтаксис: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REVOKE {&lt;список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операцій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| ALL PRIVILEGES}       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ON &lt;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ім'я_об'єкту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      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FROM {&lt;список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користувачів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&gt; | PUBLIC }</a:t>
            </a:r>
            <a:r>
              <a:rPr kumimoji="0" lang="ru-RU" sz="26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baseline="0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Times New Roman" pitchFamily="18" charset="0"/>
              </a:rPr>
              <a:t>{CASCADE | RESTRICT }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39552" y="4077072"/>
            <a:ext cx="7631832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REVOKE ALL PRIVILEGES  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sz="2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Tab1  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User4 CASCADE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0108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3568" y="188640"/>
            <a:ext cx="5994412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REVOKE EXECUTE     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Count_ex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PUBLIC CASCADE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528" y="1916832"/>
            <a:ext cx="5562364" cy="337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REVOKE ALL PRIVILEGES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ON Tab1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user4 </a:t>
            </a:r>
            <a:r>
              <a:rPr lang="ru-RU" sz="2400" dirty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RESTRICT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REVOKE INSERT    </a:t>
            </a:r>
            <a:endParaRPr lang="uk-UA" sz="2400" dirty="0" smtClean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Tab1    </a:t>
            </a:r>
            <a:endParaRPr lang="uk-UA" sz="2400" dirty="0" smtClean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user2, user4 CASCADE</a:t>
            </a:r>
            <a:r>
              <a:rPr lang="ru-RU" sz="2400" dirty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6442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751344"/>
            <a:ext cx="82089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 smtClean="0"/>
              <a:t>явної</a:t>
            </a:r>
            <a:r>
              <a:rPr lang="ru-RU" dirty="0" smtClean="0"/>
              <a:t> заборони доступу до об</a:t>
            </a:r>
            <a:r>
              <a:rPr lang="en-US" dirty="0" smtClean="0"/>
              <a:t>’</a:t>
            </a:r>
            <a:r>
              <a:rPr lang="ru-RU" dirty="0" err="1" smtClean="0"/>
              <a:t>єкту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інструкція</a:t>
            </a:r>
            <a:r>
              <a:rPr lang="ru-RU" dirty="0" smtClean="0"/>
              <a:t> </a:t>
            </a:r>
            <a:r>
              <a:rPr lang="en-US" b="1" i="1" dirty="0" smtClean="0"/>
              <a:t>DENY </a:t>
            </a:r>
          </a:p>
          <a:p>
            <a:r>
              <a:rPr lang="en-US" b="1" i="1" dirty="0" smtClean="0"/>
              <a:t>(</a:t>
            </a:r>
            <a:r>
              <a:rPr lang="ru-RU" b="1" i="1" dirty="0" smtClean="0"/>
              <a:t>Только для </a:t>
            </a:r>
            <a:r>
              <a:rPr lang="en-US" b="1" i="1" dirty="0" smtClean="0"/>
              <a:t>Transact SQL)</a:t>
            </a:r>
            <a:r>
              <a:rPr lang="ru-RU" b="1" i="1" dirty="0" smtClean="0"/>
              <a:t>:</a:t>
            </a:r>
            <a:endParaRPr lang="ru-RU" dirty="0"/>
          </a:p>
          <a:p>
            <a:endParaRPr lang="en-US" sz="2400" dirty="0" smtClean="0"/>
          </a:p>
          <a:p>
            <a:r>
              <a:rPr lang="en-US" sz="2400" dirty="0" smtClean="0"/>
              <a:t>DENY </a:t>
            </a:r>
            <a:r>
              <a:rPr lang="en-US" sz="2400" dirty="0"/>
              <a:t>{ALL [PRIVILEGES</a:t>
            </a:r>
            <a:r>
              <a:rPr lang="en-US" sz="2400" dirty="0" smtClean="0"/>
              <a:t>] </a:t>
            </a:r>
            <a:r>
              <a:rPr lang="en-US" sz="2400" dirty="0"/>
              <a:t>| &lt;</a:t>
            </a:r>
            <a:r>
              <a:rPr lang="ru-RU" sz="2400" dirty="0"/>
              <a:t>привилегия</a:t>
            </a:r>
            <a:r>
              <a:rPr lang="en-US" sz="2400" dirty="0" smtClean="0"/>
              <a:t>&gt;[,.</a:t>
            </a:r>
            <a:r>
              <a:rPr lang="en-US" sz="2400" dirty="0"/>
              <a:t>n</a:t>
            </a:r>
            <a:r>
              <a:rPr lang="en-US" sz="2400" dirty="0" smtClean="0"/>
              <a:t>]}</a:t>
            </a:r>
            <a:r>
              <a:rPr lang="uk-UA" sz="2400" dirty="0" smtClean="0"/>
              <a:t>  </a:t>
            </a:r>
          </a:p>
          <a:p>
            <a:r>
              <a:rPr lang="en-US" sz="2400" dirty="0" smtClean="0"/>
              <a:t>{[(</a:t>
            </a:r>
            <a:r>
              <a:rPr lang="ru-RU" sz="2400" dirty="0"/>
              <a:t>имя</a:t>
            </a:r>
            <a:r>
              <a:rPr lang="en-US" sz="2400" dirty="0"/>
              <a:t>_</a:t>
            </a:r>
            <a:r>
              <a:rPr lang="ru-RU" sz="2400" dirty="0"/>
              <a:t>столбца </a:t>
            </a:r>
            <a:r>
              <a:rPr lang="en-US" sz="2400" dirty="0"/>
              <a:t>[,...n])] </a:t>
            </a:r>
            <a:endParaRPr lang="uk-UA" sz="2400" dirty="0" smtClean="0"/>
          </a:p>
          <a:p>
            <a:r>
              <a:rPr lang="en-US" sz="2400" dirty="0" smtClean="0"/>
              <a:t>ON </a:t>
            </a:r>
            <a:r>
              <a:rPr lang="en-US" sz="2400" dirty="0"/>
              <a:t>{</a:t>
            </a:r>
            <a:r>
              <a:rPr lang="ru-RU" sz="2400" dirty="0"/>
              <a:t>имя</a:t>
            </a:r>
            <a:r>
              <a:rPr lang="en-US" sz="2400" dirty="0"/>
              <a:t>_</a:t>
            </a:r>
            <a:r>
              <a:rPr lang="ru-RU" sz="2400" dirty="0"/>
              <a:t>таблицы </a:t>
            </a:r>
            <a:r>
              <a:rPr lang="en-US" sz="2400" dirty="0"/>
              <a:t>| </a:t>
            </a:r>
            <a:r>
              <a:rPr lang="ru-RU" sz="2400" dirty="0"/>
              <a:t>имя</a:t>
            </a:r>
            <a:r>
              <a:rPr lang="en-US" sz="2400" dirty="0"/>
              <a:t>_</a:t>
            </a:r>
            <a:r>
              <a:rPr lang="ru-RU" sz="2400" dirty="0"/>
              <a:t>просмотра</a:t>
            </a:r>
            <a:r>
              <a:rPr lang="en-US" sz="2400" dirty="0" smtClean="0"/>
              <a:t>}I </a:t>
            </a:r>
            <a:endParaRPr lang="uk-UA" sz="2400" dirty="0" smtClean="0"/>
          </a:p>
          <a:p>
            <a:r>
              <a:rPr lang="en-US" sz="2400" dirty="0" smtClean="0"/>
              <a:t>ON </a:t>
            </a:r>
            <a:r>
              <a:rPr lang="ru-RU" sz="2400" dirty="0"/>
              <a:t>{</a:t>
            </a:r>
            <a:r>
              <a:rPr lang="ru-RU" sz="2400" dirty="0" err="1" smtClean="0"/>
              <a:t>имя_хранимой_процедуры</a:t>
            </a:r>
            <a:r>
              <a:rPr lang="ru-RU" sz="2400" dirty="0" smtClean="0"/>
              <a:t> |</a:t>
            </a:r>
            <a:r>
              <a:rPr lang="ru-RU" sz="2400" dirty="0" err="1" smtClean="0"/>
              <a:t>имя_внешней_процедуры</a:t>
            </a:r>
            <a:r>
              <a:rPr lang="ru-RU" sz="2400" dirty="0"/>
              <a:t>}}</a:t>
            </a:r>
          </a:p>
          <a:p>
            <a:r>
              <a:rPr lang="en-US" sz="2400" dirty="0"/>
              <a:t>TO </a:t>
            </a:r>
            <a:r>
              <a:rPr lang="ru-RU" sz="2400" dirty="0"/>
              <a:t>{</a:t>
            </a:r>
            <a:r>
              <a:rPr lang="ru-RU" sz="2400" dirty="0" err="1"/>
              <a:t>имя_пользователя</a:t>
            </a:r>
            <a:r>
              <a:rPr lang="ru-RU" sz="2400" dirty="0"/>
              <a:t> | </a:t>
            </a:r>
            <a:r>
              <a:rPr lang="ru-RU" sz="2400" dirty="0" err="1"/>
              <a:t>имя_группы</a:t>
            </a:r>
            <a:r>
              <a:rPr lang="ru-RU" sz="2400" dirty="0"/>
              <a:t> </a:t>
            </a:r>
            <a:r>
              <a:rPr lang="ru-RU" sz="2400" dirty="0" smtClean="0"/>
              <a:t>|</a:t>
            </a:r>
            <a:r>
              <a:rPr lang="ru-RU" sz="2400" dirty="0" err="1" smtClean="0"/>
              <a:t>имя_роли</a:t>
            </a:r>
            <a:r>
              <a:rPr lang="ru-RU" sz="2400" dirty="0" smtClean="0"/>
              <a:t>}[,...</a:t>
            </a:r>
            <a:r>
              <a:rPr lang="en-US" sz="2400" dirty="0"/>
              <a:t>n</a:t>
            </a:r>
            <a:r>
              <a:rPr lang="ru-RU" sz="2400" dirty="0"/>
              <a:t>]</a:t>
            </a:r>
          </a:p>
          <a:p>
            <a:r>
              <a:rPr lang="ru-RU" sz="2400" dirty="0"/>
              <a:t>[</a:t>
            </a:r>
            <a:r>
              <a:rPr lang="en-US" sz="2400" dirty="0"/>
              <a:t>CASCADE </a:t>
            </a:r>
            <a:r>
              <a:rPr lang="ru-RU" sz="2400" dirty="0"/>
              <a:t>]</a:t>
            </a:r>
          </a:p>
          <a:p>
            <a:endParaRPr lang="ru-RU" dirty="0" smtClean="0"/>
          </a:p>
          <a:p>
            <a:r>
              <a:rPr lang="ru-RU" dirty="0" smtClean="0"/>
              <a:t>Для заборони </a:t>
            </a:r>
            <a:r>
              <a:rPr lang="ru-RU" dirty="0" err="1" smtClean="0"/>
              <a:t>викконання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</a:t>
            </a:r>
            <a:r>
              <a:rPr lang="en-US" dirty="0" smtClean="0"/>
              <a:t>SQL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оператор:</a:t>
            </a:r>
          </a:p>
          <a:p>
            <a:endParaRPr lang="ru-RU" dirty="0"/>
          </a:p>
          <a:p>
            <a:r>
              <a:rPr lang="en-US" sz="2400" dirty="0" smtClean="0"/>
              <a:t>DENY</a:t>
            </a:r>
            <a:r>
              <a:rPr lang="ru-RU" sz="2400" dirty="0" smtClean="0"/>
              <a:t> </a:t>
            </a:r>
            <a:r>
              <a:rPr lang="ru-RU" sz="2400" dirty="0"/>
              <a:t>{</a:t>
            </a:r>
            <a:r>
              <a:rPr lang="en-US" sz="2400" dirty="0"/>
              <a:t>ALL </a:t>
            </a:r>
            <a:r>
              <a:rPr lang="ru-RU" sz="2400" dirty="0"/>
              <a:t>| &lt;команда&gt;[,..м]}</a:t>
            </a:r>
          </a:p>
          <a:p>
            <a:r>
              <a:rPr lang="en-US" sz="2400" dirty="0"/>
              <a:t>TO </a:t>
            </a:r>
            <a:r>
              <a:rPr lang="ru-RU" sz="2400" dirty="0"/>
              <a:t>{</a:t>
            </a:r>
            <a:r>
              <a:rPr lang="ru-RU" sz="2400" dirty="0" err="1"/>
              <a:t>имя_пользователя</a:t>
            </a:r>
            <a:r>
              <a:rPr lang="ru-RU" sz="2400" dirty="0"/>
              <a:t> | </a:t>
            </a:r>
            <a:r>
              <a:rPr lang="ru-RU" sz="2400" dirty="0" err="1"/>
              <a:t>имя_группы</a:t>
            </a:r>
            <a:r>
              <a:rPr lang="ru-RU" sz="2400" dirty="0"/>
              <a:t> </a:t>
            </a:r>
            <a:r>
              <a:rPr lang="ru-RU" sz="2400" dirty="0" smtClean="0"/>
              <a:t>|</a:t>
            </a:r>
            <a:r>
              <a:rPr lang="ru-RU" sz="2400" dirty="0" err="1" smtClean="0"/>
              <a:t>имя_роли</a:t>
            </a:r>
            <a:r>
              <a:rPr lang="ru-RU" sz="2400" dirty="0"/>
              <a:t>} [,...</a:t>
            </a:r>
            <a:r>
              <a:rPr lang="en-US" sz="2400" dirty="0"/>
              <a:t>n</a:t>
            </a:r>
            <a:r>
              <a:rPr lang="ru-RU" sz="2400" dirty="0"/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533313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78488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В системі SQL Server організована дворівнева настройка обмеження доступу до даних:</a:t>
            </a:r>
            <a:endParaRPr lang="en-US" sz="2400" dirty="0" smtClean="0"/>
          </a:p>
          <a:p>
            <a:endParaRPr lang="uk-UA" sz="2400" dirty="0" smtClean="0"/>
          </a:p>
          <a:p>
            <a:r>
              <a:rPr lang="uk-UA" sz="2400" b="1" dirty="0" smtClean="0"/>
              <a:t>На першому рівні </a:t>
            </a:r>
            <a:r>
              <a:rPr lang="uk-UA" sz="2400" dirty="0" smtClean="0"/>
              <a:t>необхідно створити </a:t>
            </a:r>
            <a:r>
              <a:rPr lang="uk-UA" sz="2400" b="1" dirty="0" smtClean="0"/>
              <a:t>обліковий запис користувача (логін ) </a:t>
            </a:r>
            <a:r>
              <a:rPr lang="uk-UA" sz="2400" dirty="0" smtClean="0"/>
              <a:t>- це дозволяє користувачеві підключитися до сервера , але не дає автоматичного доступу до баз даних.</a:t>
            </a:r>
            <a:endParaRPr lang="en-US" sz="2400" dirty="0" smtClean="0"/>
          </a:p>
          <a:p>
            <a:endParaRPr lang="uk-UA" sz="2400" dirty="0" smtClean="0"/>
          </a:p>
          <a:p>
            <a:r>
              <a:rPr lang="uk-UA" sz="2400" b="1" dirty="0" smtClean="0"/>
              <a:t>На другому рівні  </a:t>
            </a:r>
            <a:r>
              <a:rPr lang="uk-UA" sz="2400" dirty="0" smtClean="0"/>
              <a:t>для кожної бази даних SQL Server на підставі облікового запису необхідно створити </a:t>
            </a:r>
            <a:r>
              <a:rPr lang="uk-UA" sz="2400" b="1" dirty="0" smtClean="0"/>
              <a:t>запис користувача</a:t>
            </a:r>
            <a:r>
              <a:rPr lang="uk-UA" sz="2400" dirty="0" smtClean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uk-UA" sz="2400" dirty="0" smtClean="0"/>
              <a:t>На основі прав, виданих користувачу</a:t>
            </a:r>
            <a:r>
              <a:rPr lang="en-US" sz="2400" dirty="0"/>
              <a:t>,</a:t>
            </a:r>
            <a:r>
              <a:rPr lang="uk-UA" sz="2400" dirty="0" smtClean="0"/>
              <a:t> як користувачу бази даних (</a:t>
            </a:r>
            <a:r>
              <a:rPr lang="uk-UA" sz="2400" b="1" dirty="0" smtClean="0"/>
              <a:t>користувач</a:t>
            </a:r>
            <a:r>
              <a:rPr lang="uk-UA" sz="2400" dirty="0" smtClean="0"/>
              <a:t>), його реєстраційне ім'я ( </a:t>
            </a:r>
            <a:r>
              <a:rPr lang="uk-UA" sz="2400" b="1" dirty="0" smtClean="0"/>
              <a:t>логін</a:t>
            </a:r>
            <a:r>
              <a:rPr lang="uk-UA" sz="2400" dirty="0" smtClean="0"/>
              <a:t> ) отримує доступ до відповідної бази даних.</a:t>
            </a:r>
          </a:p>
          <a:p>
            <a:r>
              <a:rPr lang="uk-UA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5357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4868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За допомогою облікового запису користувача здійснюється підключення до SQL Server , після чого визначаються його рівні доступу для кожної бази даних окремо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endParaRPr lang="uk-UA" sz="2400" dirty="0"/>
          </a:p>
          <a:p>
            <a:r>
              <a:rPr lang="uk-UA" sz="2400" dirty="0"/>
              <a:t>На рівні сервера система безпеки оперує такими поняттями:</a:t>
            </a:r>
          </a:p>
          <a:p>
            <a:r>
              <a:rPr lang="uk-UA" sz="2400" dirty="0"/>
              <a:t>- Автентифікація ;</a:t>
            </a:r>
          </a:p>
          <a:p>
            <a:r>
              <a:rPr lang="uk-UA" sz="2400" dirty="0"/>
              <a:t>- Обліковий запис ;</a:t>
            </a:r>
          </a:p>
          <a:p>
            <a:pPr marL="342900" indent="-342900">
              <a:buFontTx/>
              <a:buChar char="-"/>
            </a:pPr>
            <a:r>
              <a:rPr lang="uk-UA" sz="2400" dirty="0" smtClean="0"/>
              <a:t>Вбудовані </a:t>
            </a:r>
            <a:r>
              <a:rPr lang="uk-UA" sz="2400" dirty="0"/>
              <a:t>ролі сервера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pPr marL="342900" indent="-342900">
              <a:buFontTx/>
              <a:buChar char="-"/>
            </a:pPr>
            <a:endParaRPr lang="uk-UA" sz="2400" dirty="0"/>
          </a:p>
          <a:p>
            <a:r>
              <a:rPr lang="uk-UA" sz="2400" dirty="0"/>
              <a:t>На рівні бази даних застосовуються такі поняття;</a:t>
            </a:r>
          </a:p>
          <a:p>
            <a:r>
              <a:rPr lang="uk-UA" sz="2400" dirty="0"/>
              <a:t>- Користувач бази даних;</a:t>
            </a:r>
          </a:p>
          <a:p>
            <a:r>
              <a:rPr lang="uk-UA" sz="2400" dirty="0"/>
              <a:t>- Фіксована роль бази даних;</a:t>
            </a:r>
          </a:p>
          <a:p>
            <a:r>
              <a:rPr lang="uk-UA" sz="2400" dirty="0"/>
              <a:t>- Користувальницька роль бази даних.</a:t>
            </a:r>
          </a:p>
        </p:txBody>
      </p:sp>
    </p:spTree>
    <p:extLst>
      <p:ext uri="{BB962C8B-B14F-4D97-AF65-F5344CB8AC3E}">
        <p14:creationId xmlns:p14="http://schemas.microsoft.com/office/powerpoint/2010/main" val="24078485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олотно 48"/>
          <p:cNvGrpSpPr/>
          <p:nvPr/>
        </p:nvGrpSpPr>
        <p:grpSpPr>
          <a:xfrm>
            <a:off x="611828" y="375592"/>
            <a:ext cx="5976396" cy="6156960"/>
            <a:chOff x="0" y="0"/>
            <a:chExt cx="4448175" cy="615696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4448175" cy="615696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6" name="Text Box 49"/>
            <p:cNvSpPr txBox="1">
              <a:spLocks noChangeArrowheads="1"/>
            </p:cNvSpPr>
            <p:nvPr/>
          </p:nvSpPr>
          <p:spPr bwMode="auto">
            <a:xfrm>
              <a:off x="1372104" y="58243"/>
              <a:ext cx="1811913" cy="4243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Підключення до </a:t>
              </a:r>
              <a:r>
                <a:rPr lang="en-GB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SQL</a:t>
              </a:r>
              <a:r>
                <a:rPr lang="ru-RU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-сервера з кл</a:t>
              </a: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ієнтського додатку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7" name="Text Box 50"/>
            <p:cNvSpPr txBox="1">
              <a:spLocks noChangeArrowheads="1"/>
            </p:cNvSpPr>
            <p:nvPr/>
          </p:nvSpPr>
          <p:spPr bwMode="auto">
            <a:xfrm>
              <a:off x="301915" y="1387970"/>
              <a:ext cx="1812341" cy="4239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Windows NT Authentication Mode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8" name="Text Box 51"/>
            <p:cNvSpPr txBox="1">
              <a:spLocks noChangeArrowheads="1"/>
            </p:cNvSpPr>
            <p:nvPr/>
          </p:nvSpPr>
          <p:spPr bwMode="auto">
            <a:xfrm>
              <a:off x="2370775" y="1393964"/>
              <a:ext cx="1811913" cy="4252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Mixed Mode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9" name="AutoShape 52"/>
            <p:cNvSpPr>
              <a:spLocks noChangeArrowheads="1"/>
            </p:cNvSpPr>
            <p:nvPr/>
          </p:nvSpPr>
          <p:spPr bwMode="auto">
            <a:xfrm>
              <a:off x="1494155" y="617113"/>
              <a:ext cx="1573807" cy="67450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Метод </a:t>
              </a:r>
              <a:r>
                <a:rPr lang="ru-RU" sz="1100" dirty="0" err="1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аутентиф</a:t>
              </a:r>
              <a:r>
                <a:rPr lang="uk-UA" sz="1100" dirty="0" err="1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ікації</a:t>
              </a:r>
              <a:endParaRPr lang="ru-RU" sz="11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0" name="AutoShape 53"/>
            <p:cNvSpPr>
              <a:spLocks noChangeArrowheads="1"/>
            </p:cNvSpPr>
            <p:nvPr/>
          </p:nvSpPr>
          <p:spPr bwMode="auto">
            <a:xfrm>
              <a:off x="260803" y="1991379"/>
              <a:ext cx="1900988" cy="88648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Підключиться </a:t>
              </a:r>
              <a:r>
                <a:rPr lang="uk-UA" sz="1100" dirty="0" err="1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використову</a:t>
              </a:r>
              <a:r>
                <a:rPr lang="ru-RU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я </a:t>
              </a:r>
              <a:r>
                <a:rPr lang="en-GB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NT account</a:t>
              </a:r>
              <a:endParaRPr lang="ru-RU" sz="11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1" name="AutoShape 54"/>
            <p:cNvSpPr>
              <a:spLocks noChangeArrowheads="1"/>
            </p:cNvSpPr>
            <p:nvPr/>
          </p:nvSpPr>
          <p:spPr bwMode="auto">
            <a:xfrm>
              <a:off x="2309536" y="1972107"/>
              <a:ext cx="2133527" cy="88648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28398" dir="1593903" algn="ctr" rotWithShape="0">
                <a:srgbClr val="808080"/>
              </a:outerShdw>
            </a:effec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Підключиться </a:t>
              </a:r>
              <a:r>
                <a:rPr lang="uk-UA" sz="1100" dirty="0" err="1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використовуя</a:t>
              </a:r>
              <a:r>
                <a:rPr lang="uk-UA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 </a:t>
              </a:r>
              <a:r>
                <a:rPr lang="en-GB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SQL Server Login</a:t>
              </a:r>
              <a:endParaRPr lang="ru-RU" sz="11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ru-RU" sz="11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2" name="AutoShape 55"/>
            <p:cNvSpPr>
              <a:spLocks noChangeArrowheads="1"/>
            </p:cNvSpPr>
            <p:nvPr/>
          </p:nvSpPr>
          <p:spPr bwMode="auto">
            <a:xfrm>
              <a:off x="261231" y="3019187"/>
              <a:ext cx="1900560" cy="88648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Є права на підключення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3" name="AutoShape 56"/>
            <p:cNvSpPr>
              <a:spLocks noChangeArrowheads="1"/>
            </p:cNvSpPr>
            <p:nvPr/>
          </p:nvSpPr>
          <p:spPr bwMode="auto">
            <a:xfrm>
              <a:off x="2310393" y="3025610"/>
              <a:ext cx="1900132" cy="88648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Коректний </a:t>
              </a:r>
              <a:r>
                <a:rPr lang="en-GB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Login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4" name="Text Box 58"/>
            <p:cNvSpPr txBox="1">
              <a:spLocks noChangeArrowheads="1"/>
            </p:cNvSpPr>
            <p:nvPr/>
          </p:nvSpPr>
          <p:spPr bwMode="auto">
            <a:xfrm>
              <a:off x="218407" y="5396420"/>
              <a:ext cx="1811485" cy="4239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ідключення виконане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5" name="Text Box 59"/>
            <p:cNvSpPr txBox="1">
              <a:spLocks noChangeArrowheads="1"/>
            </p:cNvSpPr>
            <p:nvPr/>
          </p:nvSpPr>
          <p:spPr bwMode="auto">
            <a:xfrm>
              <a:off x="2400753" y="5408839"/>
              <a:ext cx="1811056" cy="4243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</a:t>
              </a: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ідключення неможливе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cxnSp>
          <p:nvCxnSpPr>
            <p:cNvPr id="16" name="AutoShape 61"/>
            <p:cNvCxnSpPr>
              <a:cxnSpLocks noChangeShapeType="1"/>
              <a:stCxn id="6" idx="2"/>
              <a:endCxn id="9" idx="0"/>
            </p:cNvCxnSpPr>
            <p:nvPr/>
          </p:nvCxnSpPr>
          <p:spPr bwMode="auto">
            <a:xfrm>
              <a:off x="2278060" y="482642"/>
              <a:ext cx="2998" cy="13447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62"/>
            <p:cNvCxnSpPr>
              <a:cxnSpLocks noChangeShapeType="1"/>
              <a:stCxn id="9" idx="1"/>
              <a:endCxn id="7" idx="0"/>
            </p:cNvCxnSpPr>
            <p:nvPr/>
          </p:nvCxnSpPr>
          <p:spPr bwMode="auto">
            <a:xfrm rot="10800000" flipV="1">
              <a:off x="1208086" y="954362"/>
              <a:ext cx="286070" cy="433607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63"/>
            <p:cNvCxnSpPr>
              <a:cxnSpLocks noChangeShapeType="1"/>
              <a:stCxn id="9" idx="3"/>
              <a:endCxn id="8" idx="0"/>
            </p:cNvCxnSpPr>
            <p:nvPr/>
          </p:nvCxnSpPr>
          <p:spPr bwMode="auto">
            <a:xfrm>
              <a:off x="3067962" y="954363"/>
              <a:ext cx="208770" cy="43960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AutoShape 64"/>
            <p:cNvCxnSpPr>
              <a:cxnSpLocks noChangeShapeType="1"/>
              <a:stCxn id="8" idx="2"/>
              <a:endCxn id="11" idx="0"/>
            </p:cNvCxnSpPr>
            <p:nvPr/>
          </p:nvCxnSpPr>
          <p:spPr bwMode="auto">
            <a:xfrm>
              <a:off x="3276732" y="1819219"/>
              <a:ext cx="99567" cy="1528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65"/>
            <p:cNvCxnSpPr>
              <a:cxnSpLocks noChangeShapeType="1"/>
              <a:stCxn id="7" idx="2"/>
              <a:endCxn id="10" idx="0"/>
            </p:cNvCxnSpPr>
            <p:nvPr/>
          </p:nvCxnSpPr>
          <p:spPr bwMode="auto">
            <a:xfrm>
              <a:off x="1208084" y="1811940"/>
              <a:ext cx="3425" cy="1794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66"/>
            <p:cNvCxnSpPr>
              <a:cxnSpLocks noChangeShapeType="1"/>
              <a:stCxn id="11" idx="1"/>
            </p:cNvCxnSpPr>
            <p:nvPr/>
          </p:nvCxnSpPr>
          <p:spPr bwMode="auto">
            <a:xfrm rot="10800000">
              <a:off x="1215368" y="1883035"/>
              <a:ext cx="1094169" cy="532315"/>
            </a:xfrm>
            <a:prstGeom prst="bentConnector3">
              <a:avLst>
                <a:gd name="adj1" fmla="val 828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67"/>
            <p:cNvCxnSpPr>
              <a:cxnSpLocks noChangeShapeType="1"/>
              <a:stCxn id="10" idx="2"/>
              <a:endCxn id="12" idx="0"/>
            </p:cNvCxnSpPr>
            <p:nvPr/>
          </p:nvCxnSpPr>
          <p:spPr bwMode="auto">
            <a:xfrm>
              <a:off x="1211511" y="2877862"/>
              <a:ext cx="428" cy="14132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69"/>
            <p:cNvCxnSpPr>
              <a:cxnSpLocks noChangeShapeType="1"/>
              <a:stCxn id="12" idx="2"/>
            </p:cNvCxnSpPr>
            <p:nvPr/>
          </p:nvCxnSpPr>
          <p:spPr bwMode="auto">
            <a:xfrm>
              <a:off x="1211939" y="3905671"/>
              <a:ext cx="428" cy="12791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70"/>
            <p:cNvCxnSpPr>
              <a:cxnSpLocks noChangeShapeType="1"/>
            </p:cNvCxnSpPr>
            <p:nvPr/>
          </p:nvCxnSpPr>
          <p:spPr bwMode="auto">
            <a:xfrm flipV="1">
              <a:off x="1217936" y="5178867"/>
              <a:ext cx="2036314" cy="59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71"/>
            <p:cNvCxnSpPr>
              <a:cxnSpLocks noChangeShapeType="1"/>
              <a:endCxn id="44" idx="2"/>
            </p:cNvCxnSpPr>
            <p:nvPr/>
          </p:nvCxnSpPr>
          <p:spPr bwMode="auto">
            <a:xfrm flipV="1">
              <a:off x="3254677" y="5055958"/>
              <a:ext cx="5995" cy="1169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75"/>
            <p:cNvCxnSpPr>
              <a:cxnSpLocks noChangeShapeType="1"/>
            </p:cNvCxnSpPr>
            <p:nvPr/>
          </p:nvCxnSpPr>
          <p:spPr bwMode="auto">
            <a:xfrm>
              <a:off x="2223886" y="5178439"/>
              <a:ext cx="0" cy="1027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76"/>
            <p:cNvCxnSpPr>
              <a:cxnSpLocks noChangeShapeType="1"/>
            </p:cNvCxnSpPr>
            <p:nvPr/>
          </p:nvCxnSpPr>
          <p:spPr bwMode="auto">
            <a:xfrm flipH="1">
              <a:off x="1125434" y="5287643"/>
              <a:ext cx="1104877" cy="4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77"/>
            <p:cNvCxnSpPr>
              <a:cxnSpLocks noChangeShapeType="1"/>
              <a:endCxn id="14" idx="0"/>
            </p:cNvCxnSpPr>
            <p:nvPr/>
          </p:nvCxnSpPr>
          <p:spPr bwMode="auto">
            <a:xfrm flipH="1">
              <a:off x="1124148" y="5287643"/>
              <a:ext cx="7709" cy="1087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78"/>
            <p:cNvCxnSpPr>
              <a:cxnSpLocks noChangeShapeType="1"/>
            </p:cNvCxnSpPr>
            <p:nvPr/>
          </p:nvCxnSpPr>
          <p:spPr bwMode="auto">
            <a:xfrm flipH="1">
              <a:off x="3293647" y="4605865"/>
              <a:ext cx="859064" cy="790127"/>
            </a:xfrm>
            <a:prstGeom prst="bentConnector4">
              <a:avLst>
                <a:gd name="adj1" fmla="val -9814"/>
                <a:gd name="adj2" fmla="val 6269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79"/>
            <p:cNvCxnSpPr>
              <a:cxnSpLocks noChangeShapeType="1"/>
              <a:stCxn id="12" idx="1"/>
            </p:cNvCxnSpPr>
            <p:nvPr/>
          </p:nvCxnSpPr>
          <p:spPr bwMode="auto">
            <a:xfrm rot="10800000" flipH="1" flipV="1">
              <a:off x="261660" y="3462856"/>
              <a:ext cx="4027234" cy="2608919"/>
            </a:xfrm>
            <a:prstGeom prst="bentConnector3">
              <a:avLst>
                <a:gd name="adj1" fmla="val -382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80"/>
            <p:cNvCxnSpPr>
              <a:cxnSpLocks noChangeShapeType="1"/>
            </p:cNvCxnSpPr>
            <p:nvPr/>
          </p:nvCxnSpPr>
          <p:spPr bwMode="auto">
            <a:xfrm rot="10800000">
              <a:off x="3313347" y="5223406"/>
              <a:ext cx="995674" cy="847942"/>
            </a:xfrm>
            <a:prstGeom prst="bentConnector3">
              <a:avLst>
                <a:gd name="adj1" fmla="val 255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AutoShape 81"/>
            <p:cNvCxnSpPr>
              <a:cxnSpLocks noChangeShapeType="1"/>
            </p:cNvCxnSpPr>
            <p:nvPr/>
          </p:nvCxnSpPr>
          <p:spPr bwMode="auto">
            <a:xfrm rot="16200000" flipH="1">
              <a:off x="3354018" y="4306088"/>
              <a:ext cx="1798663" cy="111344"/>
            </a:xfrm>
            <a:prstGeom prst="bentConnector3">
              <a:avLst>
                <a:gd name="adj1" fmla="val 719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83"/>
            <p:cNvCxnSpPr>
              <a:cxnSpLocks noChangeShapeType="1"/>
            </p:cNvCxnSpPr>
            <p:nvPr/>
          </p:nvCxnSpPr>
          <p:spPr bwMode="auto">
            <a:xfrm rot="10800000" flipV="1">
              <a:off x="110489" y="2434620"/>
              <a:ext cx="156738" cy="1059927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Text Box 84"/>
            <p:cNvSpPr txBox="1">
              <a:spLocks noChangeArrowheads="1"/>
            </p:cNvSpPr>
            <p:nvPr/>
          </p:nvSpPr>
          <p:spPr bwMode="auto">
            <a:xfrm>
              <a:off x="57814" y="2254754"/>
              <a:ext cx="322470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Ні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5" name="Text Box 85"/>
            <p:cNvSpPr txBox="1">
              <a:spLocks noChangeArrowheads="1"/>
            </p:cNvSpPr>
            <p:nvPr/>
          </p:nvSpPr>
          <p:spPr bwMode="auto">
            <a:xfrm>
              <a:off x="57814" y="3288986"/>
              <a:ext cx="322470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Ні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6" name="Text Box 86"/>
            <p:cNvSpPr txBox="1">
              <a:spLocks noChangeArrowheads="1"/>
            </p:cNvSpPr>
            <p:nvPr/>
          </p:nvSpPr>
          <p:spPr bwMode="auto">
            <a:xfrm>
              <a:off x="1162691" y="3924943"/>
              <a:ext cx="438097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Так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7" name="Text Box 88"/>
            <p:cNvSpPr txBox="1">
              <a:spLocks noChangeArrowheads="1"/>
            </p:cNvSpPr>
            <p:nvPr/>
          </p:nvSpPr>
          <p:spPr bwMode="auto">
            <a:xfrm>
              <a:off x="4072630" y="4419574"/>
              <a:ext cx="244956" cy="648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Ні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38" name="Text Box 89"/>
            <p:cNvSpPr txBox="1">
              <a:spLocks noChangeArrowheads="1"/>
            </p:cNvSpPr>
            <p:nvPr/>
          </p:nvSpPr>
          <p:spPr bwMode="auto">
            <a:xfrm>
              <a:off x="4120593" y="3295410"/>
              <a:ext cx="322470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Ні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cxnSp>
          <p:nvCxnSpPr>
            <p:cNvPr id="39" name="AutoShape 94"/>
            <p:cNvCxnSpPr>
              <a:cxnSpLocks noChangeShapeType="1"/>
              <a:stCxn id="44" idx="0"/>
              <a:endCxn id="13" idx="2"/>
            </p:cNvCxnSpPr>
            <p:nvPr/>
          </p:nvCxnSpPr>
          <p:spPr bwMode="auto">
            <a:xfrm flipV="1">
              <a:off x="3260672" y="3912094"/>
              <a:ext cx="428" cy="2569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AutoShape 95"/>
            <p:cNvCxnSpPr>
              <a:cxnSpLocks noChangeShapeType="1"/>
              <a:stCxn id="13" idx="0"/>
              <a:endCxn id="11" idx="2"/>
            </p:cNvCxnSpPr>
            <p:nvPr/>
          </p:nvCxnSpPr>
          <p:spPr bwMode="auto">
            <a:xfrm flipV="1">
              <a:off x="3260459" y="2858591"/>
              <a:ext cx="115840" cy="1670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96"/>
            <p:cNvSpPr txBox="1">
              <a:spLocks noChangeArrowheads="1"/>
            </p:cNvSpPr>
            <p:nvPr/>
          </p:nvSpPr>
          <p:spPr bwMode="auto">
            <a:xfrm>
              <a:off x="3205428" y="3905671"/>
              <a:ext cx="438097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Так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42" name="Text Box 97"/>
            <p:cNvSpPr txBox="1">
              <a:spLocks noChangeArrowheads="1"/>
            </p:cNvSpPr>
            <p:nvPr/>
          </p:nvSpPr>
          <p:spPr bwMode="auto">
            <a:xfrm>
              <a:off x="3373087" y="2813624"/>
              <a:ext cx="438097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 dirty="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Так</a:t>
              </a:r>
              <a:endParaRPr lang="ru-RU" sz="11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43" name="Text Box 98"/>
            <p:cNvSpPr txBox="1">
              <a:spLocks noChangeArrowheads="1"/>
            </p:cNvSpPr>
            <p:nvPr/>
          </p:nvSpPr>
          <p:spPr bwMode="auto">
            <a:xfrm>
              <a:off x="2852124" y="5004140"/>
              <a:ext cx="438097" cy="2569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uk-UA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Так</a:t>
              </a:r>
              <a:endParaRPr lang="ru-RU" sz="11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44" name="AutoShape 57"/>
            <p:cNvSpPr>
              <a:spLocks noChangeArrowheads="1"/>
            </p:cNvSpPr>
            <p:nvPr/>
          </p:nvSpPr>
          <p:spPr bwMode="auto">
            <a:xfrm>
              <a:off x="2310393" y="4169047"/>
              <a:ext cx="1900132" cy="886484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62121" tIns="31060" rIns="62121" bIns="3106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1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Коректний пароль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13484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SQL Server </a:t>
            </a:r>
            <a:r>
              <a:rPr lang="ru-RU" sz="2400" dirty="0" err="1" smtClean="0"/>
              <a:t>пропонує</a:t>
            </a:r>
            <a:r>
              <a:rPr lang="ru-RU" sz="2400" dirty="0" smtClean="0"/>
              <a:t> два </a:t>
            </a:r>
            <a:r>
              <a:rPr lang="ru-RU" sz="2400" dirty="0" err="1" smtClean="0"/>
              <a:t>режими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аутентифікації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користувачів</a:t>
            </a:r>
            <a:r>
              <a:rPr lang="ru-RU" sz="2400" dirty="0" smtClean="0"/>
              <a:t> :</a:t>
            </a:r>
          </a:p>
          <a:p>
            <a:r>
              <a:rPr lang="ru-RU" sz="2400" dirty="0" smtClean="0"/>
              <a:t>1 . Режим а </a:t>
            </a:r>
            <a:r>
              <a:rPr lang="ru-RU" sz="2400" dirty="0" err="1" smtClean="0"/>
              <a:t>утентіфікаціі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засобами</a:t>
            </a:r>
            <a:r>
              <a:rPr lang="ru-RU" sz="2400" dirty="0" smtClean="0"/>
              <a:t> </a:t>
            </a:r>
            <a:r>
              <a:rPr lang="en-US" sz="2400" dirty="0" smtClean="0"/>
              <a:t>Windows , - </a:t>
            </a:r>
            <a:r>
              <a:rPr lang="ru-RU" sz="2400" dirty="0" err="1" smtClean="0"/>
              <a:t>перевірку</a:t>
            </a:r>
            <a:r>
              <a:rPr lang="ru-RU" sz="2400" dirty="0" smtClean="0"/>
              <a:t> </a:t>
            </a:r>
            <a:r>
              <a:rPr lang="ru-RU" sz="2400" dirty="0" err="1" smtClean="0"/>
              <a:t>автентичності</a:t>
            </a:r>
            <a:r>
              <a:rPr lang="ru-RU" sz="2400" dirty="0" smtClean="0"/>
              <a:t> </a:t>
            </a:r>
            <a:r>
              <a:rPr lang="en-US" sz="2400" dirty="0" smtClean="0"/>
              <a:t>Windows.</a:t>
            </a:r>
          </a:p>
          <a:p>
            <a:r>
              <a:rPr lang="en-US" sz="2400" dirty="0" smtClean="0"/>
              <a:t>2 . </a:t>
            </a:r>
            <a:r>
              <a:rPr lang="ru-RU" sz="2400" dirty="0" smtClean="0"/>
              <a:t>Режим </a:t>
            </a:r>
            <a:r>
              <a:rPr lang="ru-RU" sz="2400" dirty="0" err="1" smtClean="0"/>
              <a:t>аутентифікації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засобами</a:t>
            </a:r>
            <a:r>
              <a:rPr lang="ru-RU" sz="2400" dirty="0" smtClean="0"/>
              <a:t> </a:t>
            </a:r>
            <a:r>
              <a:rPr lang="en-US" sz="2400" dirty="0" smtClean="0"/>
              <a:t>SQL Server - SQL Server </a:t>
            </a:r>
            <a:r>
              <a:rPr lang="ru-RU" sz="2400" dirty="0" err="1" smtClean="0"/>
              <a:t>аутентифікації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996952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Для </a:t>
            </a:r>
            <a:r>
              <a:rPr lang="ru-RU" sz="2400" dirty="0" err="1"/>
              <a:t>створення</a:t>
            </a:r>
            <a:r>
              <a:rPr lang="ru-RU" sz="2400" dirty="0"/>
              <a:t> </a:t>
            </a:r>
            <a:r>
              <a:rPr lang="ru-RU" sz="2400" dirty="0" err="1"/>
              <a:t>користувача</a:t>
            </a:r>
            <a:r>
              <a:rPr lang="ru-RU" sz="2400" dirty="0"/>
              <a:t> в </a:t>
            </a:r>
            <a:r>
              <a:rPr lang="ru-RU" sz="2400" dirty="0" err="1"/>
              <a:t>середовищі</a:t>
            </a:r>
            <a:r>
              <a:rPr lang="ru-RU" sz="2400" dirty="0"/>
              <a:t> </a:t>
            </a:r>
            <a:r>
              <a:rPr lang="en-US" sz="2400" dirty="0"/>
              <a:t>MS SQL Server </a:t>
            </a:r>
            <a:r>
              <a:rPr lang="ru-RU" sz="2400" dirty="0" err="1"/>
              <a:t>необхідно</a:t>
            </a:r>
            <a:r>
              <a:rPr lang="ru-RU" sz="2400" dirty="0"/>
              <a:t> </a:t>
            </a:r>
            <a:r>
              <a:rPr lang="ru-RU" sz="2400" dirty="0" err="1"/>
              <a:t>виконати</a:t>
            </a:r>
            <a:r>
              <a:rPr lang="ru-RU" sz="2400" dirty="0"/>
              <a:t> </a:t>
            </a:r>
            <a:r>
              <a:rPr lang="ru-RU" sz="2400" dirty="0" err="1"/>
              <a:t>наступні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1. </a:t>
            </a:r>
            <a:r>
              <a:rPr lang="ru-RU" sz="2400" dirty="0" err="1"/>
              <a:t>Створити</a:t>
            </a:r>
            <a:r>
              <a:rPr lang="ru-RU" sz="2400" dirty="0"/>
              <a:t> в </a:t>
            </a:r>
            <a:r>
              <a:rPr lang="ru-RU" sz="2400" dirty="0" err="1"/>
              <a:t>базі</a:t>
            </a:r>
            <a:r>
              <a:rPr lang="ru-RU" sz="2400" dirty="0"/>
              <a:t> </a:t>
            </a:r>
            <a:r>
              <a:rPr lang="ru-RU" sz="2400" dirty="0" err="1"/>
              <a:t>даних</a:t>
            </a:r>
            <a:r>
              <a:rPr lang="ru-RU" sz="2400" dirty="0"/>
              <a:t> </a:t>
            </a:r>
            <a:r>
              <a:rPr lang="ru-RU" sz="2400" dirty="0" err="1"/>
              <a:t>обліковий</a:t>
            </a:r>
            <a:r>
              <a:rPr lang="ru-RU" sz="2400" dirty="0"/>
              <a:t> </a:t>
            </a:r>
            <a:r>
              <a:rPr lang="ru-RU" sz="2400" dirty="0" err="1"/>
              <a:t>запис</a:t>
            </a:r>
            <a:r>
              <a:rPr lang="ru-RU" sz="2400" dirty="0"/>
              <a:t> </a:t>
            </a:r>
            <a:r>
              <a:rPr lang="ru-RU" sz="2400" dirty="0" err="1"/>
              <a:t>користувача</a:t>
            </a:r>
            <a:r>
              <a:rPr lang="ru-RU" sz="2400" dirty="0"/>
              <a:t>, </a:t>
            </a:r>
            <a:r>
              <a:rPr lang="ru-RU" sz="2400" dirty="0" err="1"/>
              <a:t>вказавши</a:t>
            </a:r>
            <a:r>
              <a:rPr lang="ru-RU" sz="2400" dirty="0"/>
              <a:t> для </a:t>
            </a:r>
            <a:r>
              <a:rPr lang="ru-RU" sz="2400" dirty="0" err="1" smtClean="0"/>
              <a:t>нього</a:t>
            </a:r>
            <a:r>
              <a:rPr lang="ru-RU" sz="2400" dirty="0" smtClean="0"/>
              <a:t> пароль </a:t>
            </a:r>
            <a:r>
              <a:rPr lang="ru-RU" sz="2400" dirty="0"/>
              <a:t>і </a:t>
            </a:r>
            <a:r>
              <a:rPr lang="ru-RU" sz="2400" dirty="0" err="1"/>
              <a:t>прийняте</a:t>
            </a:r>
            <a:r>
              <a:rPr lang="ru-RU" sz="2400" dirty="0"/>
              <a:t> за </a:t>
            </a:r>
            <a:r>
              <a:rPr lang="ru-RU" sz="2400" dirty="0" err="1"/>
              <a:t>замовчуванням</a:t>
            </a:r>
            <a:r>
              <a:rPr lang="ru-RU" sz="2400" dirty="0"/>
              <a:t> </a:t>
            </a:r>
            <a:r>
              <a:rPr lang="ru-RU" sz="2400" dirty="0" err="1"/>
              <a:t>ім'я</a:t>
            </a:r>
            <a:r>
              <a:rPr lang="ru-RU" sz="2400" dirty="0"/>
              <a:t> </a:t>
            </a:r>
            <a:r>
              <a:rPr lang="ru-RU" sz="2400" dirty="0" err="1"/>
              <a:t>бази</a:t>
            </a:r>
            <a:r>
              <a:rPr lang="ru-RU" sz="2400" dirty="0"/>
              <a:t> </a:t>
            </a:r>
            <a:r>
              <a:rPr lang="ru-RU" sz="2400" dirty="0" err="1"/>
              <a:t>даних</a:t>
            </a:r>
            <a:r>
              <a:rPr lang="ru-RU" sz="2400" dirty="0"/>
              <a:t> (процедура </a:t>
            </a:r>
            <a:r>
              <a:rPr lang="en-US" sz="2400" dirty="0" err="1"/>
              <a:t>spaddlogin</a:t>
            </a:r>
            <a:r>
              <a:rPr lang="en-US" sz="2400" dirty="0"/>
              <a:t>).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2. </a:t>
            </a:r>
            <a:r>
              <a:rPr lang="ru-RU" sz="2400" dirty="0" err="1"/>
              <a:t>Додати</a:t>
            </a:r>
            <a:r>
              <a:rPr lang="ru-RU" sz="2400" dirty="0"/>
              <a:t> 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користувача</a:t>
            </a:r>
            <a:r>
              <a:rPr lang="ru-RU" sz="2400" dirty="0"/>
              <a:t> в </a:t>
            </a:r>
            <a:r>
              <a:rPr lang="ru-RU" sz="2400" dirty="0" err="1"/>
              <a:t>усі</a:t>
            </a:r>
            <a:r>
              <a:rPr lang="ru-RU" sz="2400" dirty="0"/>
              <a:t> </a:t>
            </a:r>
            <a:r>
              <a:rPr lang="ru-RU" sz="2400" dirty="0" err="1"/>
              <a:t>необхідні</a:t>
            </a:r>
            <a:r>
              <a:rPr lang="ru-RU" sz="2400" dirty="0"/>
              <a:t> </a:t>
            </a:r>
            <a:r>
              <a:rPr lang="ru-RU" sz="2400" dirty="0" err="1"/>
              <a:t>бази</a:t>
            </a:r>
            <a:r>
              <a:rPr lang="ru-RU" sz="2400" dirty="0"/>
              <a:t> </a:t>
            </a:r>
            <a:r>
              <a:rPr lang="ru-RU" sz="2400" dirty="0" err="1"/>
              <a:t>даних</a:t>
            </a:r>
            <a:r>
              <a:rPr lang="ru-RU" sz="2400" dirty="0"/>
              <a:t> (</a:t>
            </a:r>
            <a:r>
              <a:rPr lang="ru-RU" sz="2400" dirty="0" smtClean="0"/>
              <a:t>процедура </a:t>
            </a:r>
            <a:r>
              <a:rPr lang="en-US" sz="2400" dirty="0" err="1" smtClean="0"/>
              <a:t>spadduser</a:t>
            </a:r>
            <a:r>
              <a:rPr lang="en-US" sz="2400" dirty="0"/>
              <a:t>).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3. </a:t>
            </a:r>
            <a:r>
              <a:rPr lang="ru-RU" sz="2400" dirty="0" err="1"/>
              <a:t>Надати</a:t>
            </a:r>
            <a:r>
              <a:rPr lang="ru-RU" sz="2400" dirty="0"/>
              <a:t> </a:t>
            </a:r>
            <a:r>
              <a:rPr lang="ru-RU" sz="2400" dirty="0" err="1"/>
              <a:t>йому</a:t>
            </a:r>
            <a:r>
              <a:rPr lang="ru-RU" sz="2400" dirty="0"/>
              <a:t> в </a:t>
            </a:r>
            <a:r>
              <a:rPr lang="ru-RU" sz="2400" dirty="0" err="1"/>
              <a:t>кожній</a:t>
            </a:r>
            <a:r>
              <a:rPr lang="ru-RU" sz="2400" dirty="0"/>
              <a:t> </a:t>
            </a:r>
            <a:r>
              <a:rPr lang="ru-RU" sz="2400" dirty="0" err="1"/>
              <a:t>базі</a:t>
            </a:r>
            <a:r>
              <a:rPr lang="ru-RU" sz="2400" dirty="0"/>
              <a:t> </a:t>
            </a:r>
            <a:r>
              <a:rPr lang="ru-RU" sz="2400" dirty="0" err="1"/>
              <a:t>даних</a:t>
            </a:r>
            <a:r>
              <a:rPr lang="ru-RU" sz="2400" dirty="0"/>
              <a:t> </a:t>
            </a:r>
            <a:r>
              <a:rPr lang="ru-RU" sz="2400" dirty="0" err="1"/>
              <a:t>відповідні</a:t>
            </a:r>
            <a:r>
              <a:rPr lang="ru-RU" sz="2400" dirty="0"/>
              <a:t> </a:t>
            </a:r>
            <a:r>
              <a:rPr lang="ru-RU" sz="2400" dirty="0" err="1"/>
              <a:t>привілеї</a:t>
            </a:r>
            <a:r>
              <a:rPr lang="ru-RU" sz="2400" dirty="0"/>
              <a:t> (команда грант).</a:t>
            </a:r>
          </a:p>
        </p:txBody>
      </p:sp>
    </p:spTree>
    <p:extLst>
      <p:ext uri="{BB962C8B-B14F-4D97-AF65-F5344CB8AC3E}">
        <p14:creationId xmlns:p14="http://schemas.microsoft.com/office/powerpoint/2010/main" val="39122259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Створення</a:t>
            </a:r>
            <a:r>
              <a:rPr lang="ru-RU" sz="2400" dirty="0" smtClean="0"/>
              <a:t> нового </a:t>
            </a:r>
            <a:r>
              <a:rPr lang="ru-RU" sz="2400" dirty="0" err="1" smtClean="0"/>
              <a:t>облікового</a:t>
            </a:r>
            <a:r>
              <a:rPr lang="ru-RU" sz="2400" dirty="0" smtClean="0"/>
              <a:t> :</a:t>
            </a:r>
          </a:p>
          <a:p>
            <a:r>
              <a:rPr lang="en-US" sz="2400" dirty="0" err="1" smtClean="0"/>
              <a:t>sp</a:t>
            </a:r>
            <a:r>
              <a:rPr lang="ru-RU" sz="2400" dirty="0"/>
              <a:t>_</a:t>
            </a:r>
            <a:r>
              <a:rPr lang="en-US" sz="2400" dirty="0" err="1"/>
              <a:t>addlogin</a:t>
            </a:r>
            <a:endParaRPr lang="ru-RU" sz="2400" dirty="0"/>
          </a:p>
          <a:p>
            <a:r>
              <a:rPr lang="ru-RU" sz="2400" dirty="0"/>
              <a:t>[@</a:t>
            </a:r>
            <a:r>
              <a:rPr lang="en-US" sz="2400" dirty="0"/>
              <a:t>login</a:t>
            </a:r>
            <a:r>
              <a:rPr lang="ru-RU" sz="2400" dirty="0"/>
              <a:t>=] '</a:t>
            </a:r>
            <a:r>
              <a:rPr lang="ru-RU" sz="2400" dirty="0" err="1"/>
              <a:t>учетная_запись</a:t>
            </a:r>
            <a:r>
              <a:rPr lang="ru-RU" sz="2400" dirty="0"/>
              <a:t>'</a:t>
            </a:r>
          </a:p>
          <a:p>
            <a:r>
              <a:rPr lang="ru-RU" sz="2400" dirty="0"/>
              <a:t>[, [@</a:t>
            </a:r>
            <a:r>
              <a:rPr lang="en-US" sz="2400" dirty="0"/>
              <a:t>password</a:t>
            </a:r>
            <a:r>
              <a:rPr lang="ru-RU" sz="2400" dirty="0"/>
              <a:t>=] 'пароль']</a:t>
            </a:r>
          </a:p>
          <a:p>
            <a:r>
              <a:rPr lang="ru-RU" sz="2400" dirty="0"/>
              <a:t>[, [@</a:t>
            </a:r>
            <a:r>
              <a:rPr lang="en-US" sz="2400" dirty="0" err="1"/>
              <a:t>defdb</a:t>
            </a:r>
            <a:r>
              <a:rPr lang="ru-RU" sz="2400" dirty="0"/>
              <a:t>=] '</a:t>
            </a:r>
            <a:r>
              <a:rPr lang="ru-RU" sz="2400" dirty="0" err="1"/>
              <a:t>база_данных_по_умолчанию</a:t>
            </a:r>
            <a:r>
              <a:rPr lang="ru-RU" sz="2400" dirty="0"/>
              <a:t>'];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140968"/>
            <a:ext cx="57293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/>
              <a:t>sp</a:t>
            </a:r>
            <a:r>
              <a:rPr lang="uk-UA" sz="2400" dirty="0" smtClean="0"/>
              <a:t>_</a:t>
            </a:r>
            <a:r>
              <a:rPr lang="en-US" sz="2400" dirty="0" err="1" smtClean="0"/>
              <a:t>addlogin</a:t>
            </a:r>
            <a:r>
              <a:rPr lang="en-US" sz="2400" dirty="0" smtClean="0"/>
              <a:t> ‘</a:t>
            </a:r>
            <a:r>
              <a:rPr lang="en-US" sz="2400" dirty="0" err="1" smtClean="0"/>
              <a:t>User_name</a:t>
            </a:r>
            <a:r>
              <a:rPr lang="en-US" sz="2400" dirty="0" smtClean="0"/>
              <a:t>', ‘</a:t>
            </a:r>
            <a:r>
              <a:rPr lang="en-US" sz="2400" dirty="0" err="1" smtClean="0"/>
              <a:t>Pasw</a:t>
            </a:r>
            <a:r>
              <a:rPr lang="en-US" sz="2400" dirty="0" smtClean="0"/>
              <a:t>', </a:t>
            </a:r>
            <a:r>
              <a:rPr lang="en-US" sz="2400" dirty="0" err="1" smtClean="0"/>
              <a:t>DB_name</a:t>
            </a:r>
            <a:r>
              <a:rPr lang="en-US" sz="2400" dirty="0" smtClean="0"/>
              <a:t>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573125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Обл</a:t>
            </a:r>
            <a:r>
              <a:rPr lang="uk-UA" sz="2400" dirty="0" err="1" smtClean="0"/>
              <a:t>іковий</a:t>
            </a:r>
            <a:r>
              <a:rPr lang="uk-UA" sz="2400" dirty="0" smtClean="0"/>
              <a:t> запис </a:t>
            </a:r>
            <a:r>
              <a:rPr lang="ru-RU" sz="2400" b="1" i="1" dirty="0" smtClean="0"/>
              <a:t>(</a:t>
            </a:r>
            <a:r>
              <a:rPr lang="en-US" sz="2400" b="1" i="1" dirty="0"/>
              <a:t>login</a:t>
            </a:r>
            <a:r>
              <a:rPr lang="ru-RU" sz="2400" b="1" i="1" dirty="0"/>
              <a:t>)</a:t>
            </a:r>
            <a:r>
              <a:rPr lang="ru-RU" sz="2400" dirty="0"/>
              <a:t> </a:t>
            </a:r>
            <a:r>
              <a:rPr lang="ru-RU" sz="2400" dirty="0" err="1" smtClean="0"/>
              <a:t>асоциюється</a:t>
            </a:r>
            <a:r>
              <a:rPr lang="ru-RU" sz="2400" dirty="0" smtClean="0"/>
              <a:t> з </a:t>
            </a:r>
            <a:r>
              <a:rPr lang="ru-RU" sz="2400" dirty="0" err="1" smtClean="0"/>
              <a:t>користувачем</a:t>
            </a:r>
            <a:r>
              <a:rPr lang="ru-RU" sz="2400" b="1" i="1" dirty="0" smtClean="0"/>
              <a:t> </a:t>
            </a:r>
            <a:r>
              <a:rPr lang="ru-RU" sz="2400" b="1" i="1" dirty="0"/>
              <a:t>(</a:t>
            </a:r>
            <a:r>
              <a:rPr lang="en-US" sz="2400" b="1" i="1" dirty="0"/>
              <a:t>user</a:t>
            </a:r>
            <a:r>
              <a:rPr lang="ru-RU" sz="2400" b="1" i="1" dirty="0"/>
              <a:t>)</a:t>
            </a:r>
            <a:r>
              <a:rPr lang="ru-RU" sz="2400" dirty="0"/>
              <a:t> </a:t>
            </a:r>
            <a:r>
              <a:rPr lang="ru-RU" sz="2400" dirty="0" smtClean="0"/>
              <a:t>БД:</a:t>
            </a:r>
            <a:endParaRPr lang="ru-RU" sz="2400" dirty="0"/>
          </a:p>
          <a:p>
            <a:r>
              <a:rPr lang="en-US" sz="2400" dirty="0" err="1" smtClean="0"/>
              <a:t>sp</a:t>
            </a:r>
            <a:r>
              <a:rPr lang="uk-UA" sz="2400" dirty="0" smtClean="0"/>
              <a:t>_</a:t>
            </a:r>
            <a:r>
              <a:rPr lang="en-US" sz="2400" dirty="0" err="1" smtClean="0"/>
              <a:t>adduser</a:t>
            </a:r>
            <a:endParaRPr lang="ru-RU" sz="2400" dirty="0"/>
          </a:p>
          <a:p>
            <a:r>
              <a:rPr lang="ru-RU" sz="2400" dirty="0"/>
              <a:t>[@</a:t>
            </a:r>
            <a:r>
              <a:rPr lang="en-US" sz="2400" dirty="0" err="1"/>
              <a:t>loginame</a:t>
            </a:r>
            <a:r>
              <a:rPr lang="ru-RU" sz="2400" dirty="0"/>
              <a:t>=] </a:t>
            </a:r>
            <a:r>
              <a:rPr lang="ru-RU" sz="2400" dirty="0" smtClean="0"/>
              <a:t>'</a:t>
            </a:r>
            <a:r>
              <a:rPr lang="ru-RU" sz="2400" dirty="0" err="1" smtClean="0"/>
              <a:t>учетная_запись</a:t>
            </a:r>
            <a:r>
              <a:rPr lang="ru-RU" sz="2400" dirty="0" smtClean="0"/>
              <a:t>‘</a:t>
            </a:r>
            <a:endParaRPr lang="en-US" sz="2400" dirty="0" smtClean="0"/>
          </a:p>
          <a:p>
            <a:r>
              <a:rPr lang="ru-RU" sz="2400" dirty="0" smtClean="0"/>
              <a:t> </a:t>
            </a:r>
            <a:r>
              <a:rPr lang="ru-RU" sz="2400" dirty="0"/>
              <a:t>[, [@</a:t>
            </a:r>
            <a:r>
              <a:rPr lang="en-US" sz="2400" dirty="0"/>
              <a:t>name</a:t>
            </a:r>
            <a:r>
              <a:rPr lang="ru-RU" sz="2400" dirty="0"/>
              <a:t>_</a:t>
            </a:r>
            <a:r>
              <a:rPr lang="en-US" sz="2400" dirty="0"/>
              <a:t>in</a:t>
            </a:r>
            <a:r>
              <a:rPr lang="ru-RU" sz="2400" dirty="0"/>
              <a:t>_</a:t>
            </a:r>
            <a:r>
              <a:rPr lang="en-US" sz="2400" dirty="0" err="1"/>
              <a:t>db</a:t>
            </a:r>
            <a:r>
              <a:rPr lang="ru-RU" sz="2400" dirty="0"/>
              <a:t>=] </a:t>
            </a:r>
            <a:r>
              <a:rPr lang="ru-RU" sz="2400" dirty="0" smtClean="0"/>
              <a:t>'</a:t>
            </a:r>
            <a:r>
              <a:rPr lang="ru-RU" sz="2400" dirty="0" err="1" smtClean="0"/>
              <a:t>имя_пользователя</a:t>
            </a:r>
            <a:r>
              <a:rPr lang="ru-RU" sz="2400" dirty="0" smtClean="0"/>
              <a:t>‘]</a:t>
            </a:r>
            <a:endParaRPr lang="en-US" sz="2400" dirty="0" smtClean="0"/>
          </a:p>
          <a:p>
            <a:r>
              <a:rPr lang="ru-RU" sz="2400" dirty="0" smtClean="0"/>
              <a:t>[, </a:t>
            </a:r>
            <a:r>
              <a:rPr lang="ru-RU" sz="2400" dirty="0"/>
              <a:t>[@</a:t>
            </a:r>
            <a:r>
              <a:rPr lang="en-US" sz="2400" dirty="0" err="1"/>
              <a:t>grpname</a:t>
            </a:r>
            <a:r>
              <a:rPr lang="ru-RU" sz="2400" dirty="0"/>
              <a:t>=] '</a:t>
            </a:r>
            <a:r>
              <a:rPr lang="ru-RU" sz="2400" dirty="0" err="1"/>
              <a:t>имя_роли</a:t>
            </a:r>
            <a:r>
              <a:rPr lang="ru-RU" sz="2400" dirty="0"/>
              <a:t>'];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973144"/>
            <a:ext cx="33714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USE </a:t>
            </a:r>
            <a:r>
              <a:rPr lang="en-US" sz="2400" dirty="0" err="1" smtClean="0"/>
              <a:t>DB_name</a:t>
            </a:r>
            <a:r>
              <a:rPr lang="ru-RU" sz="2400" dirty="0" smtClean="0"/>
              <a:t>; </a:t>
            </a:r>
            <a:endParaRPr lang="en-US" sz="2400" dirty="0" smtClean="0"/>
          </a:p>
          <a:p>
            <a:r>
              <a:rPr lang="ru-RU" sz="2400" dirty="0" err="1" smtClean="0"/>
              <a:t>sp_adduser</a:t>
            </a:r>
            <a:r>
              <a:rPr lang="ru-RU" sz="2400" dirty="0" smtClean="0"/>
              <a:t> ‘</a:t>
            </a:r>
            <a:r>
              <a:rPr lang="en-US" sz="2400" dirty="0" err="1" smtClean="0"/>
              <a:t>User_name</a:t>
            </a:r>
            <a:r>
              <a:rPr lang="ru-RU" sz="2400" dirty="0" smtClean="0"/>
              <a:t>';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064298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SQL Server </a:t>
            </a:r>
            <a:r>
              <a:rPr lang="ru-RU" sz="2400" dirty="0" err="1" smtClean="0"/>
              <a:t>дозволя</a:t>
            </a:r>
            <a:r>
              <a:rPr lang="uk-UA" sz="2400" dirty="0" smtClean="0"/>
              <a:t>є передавати </a:t>
            </a:r>
            <a:r>
              <a:rPr lang="ru-RU" sz="2400" dirty="0" smtClean="0"/>
              <a:t>права </a:t>
            </a:r>
            <a:r>
              <a:rPr lang="ru-RU" sz="2400" dirty="0" err="1" smtClean="0"/>
              <a:t>власника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/>
              <a:t>одного </a:t>
            </a:r>
            <a:r>
              <a:rPr lang="ru-RU" sz="2400" dirty="0" err="1" smtClean="0"/>
              <a:t>користувача</a:t>
            </a:r>
            <a:r>
              <a:rPr lang="ru-RU" sz="2400" dirty="0" smtClean="0"/>
              <a:t> до </a:t>
            </a:r>
            <a:r>
              <a:rPr lang="ru-RU" sz="2400" dirty="0" err="1" smtClean="0"/>
              <a:t>іншого</a:t>
            </a:r>
            <a:r>
              <a:rPr lang="ru-RU" sz="2400" dirty="0" smtClean="0"/>
              <a:t>: </a:t>
            </a:r>
          </a:p>
          <a:p>
            <a:endParaRPr lang="ru-RU" sz="2400" dirty="0" smtClean="0"/>
          </a:p>
          <a:p>
            <a:r>
              <a:rPr lang="en-US" sz="2400" dirty="0" err="1" smtClean="0"/>
              <a:t>sp</a:t>
            </a:r>
            <a:r>
              <a:rPr lang="ru-RU" sz="2400" dirty="0"/>
              <a:t>_</a:t>
            </a:r>
            <a:r>
              <a:rPr lang="en-US" sz="2400" dirty="0" err="1"/>
              <a:t>changeobjectowner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 smtClean="0"/>
              <a:t>[@</a:t>
            </a:r>
            <a:r>
              <a:rPr lang="en-US" sz="2400" dirty="0" err="1"/>
              <a:t>objname</a:t>
            </a:r>
            <a:r>
              <a:rPr lang="ru-RU" sz="2400" dirty="0"/>
              <a:t>=] </a:t>
            </a:r>
            <a:r>
              <a:rPr lang="en-US" sz="2400" dirty="0" smtClean="0"/>
              <a:t>'</a:t>
            </a:r>
            <a:r>
              <a:rPr lang="en-US" sz="2400" dirty="0" err="1" smtClean="0"/>
              <a:t>имя_объекта</a:t>
            </a:r>
            <a:r>
              <a:rPr lang="en-US" sz="2400" dirty="0" smtClean="0"/>
              <a:t>‘</a:t>
            </a:r>
            <a:endParaRPr lang="uk-UA" sz="2400" dirty="0" smtClean="0"/>
          </a:p>
          <a:p>
            <a:r>
              <a:rPr lang="en-US" sz="2400" dirty="0" smtClean="0"/>
              <a:t> </a:t>
            </a:r>
            <a:r>
              <a:rPr lang="ru-RU" sz="2400" dirty="0"/>
              <a:t>[@</a:t>
            </a:r>
            <a:r>
              <a:rPr lang="en-US" sz="2400" dirty="0" err="1"/>
              <a:t>newowner</a:t>
            </a:r>
            <a:r>
              <a:rPr lang="ru-RU" sz="2400" dirty="0"/>
              <a:t>=] </a:t>
            </a:r>
            <a:r>
              <a:rPr lang="en-US" sz="2400" dirty="0"/>
              <a:t>'</a:t>
            </a:r>
            <a:r>
              <a:rPr lang="en-US" sz="2400" dirty="0" err="1"/>
              <a:t>имя_владельца</a:t>
            </a:r>
            <a:r>
              <a:rPr lang="en-US" sz="2400" dirty="0"/>
              <a:t>';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447594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12976"/>
              </p:ext>
            </p:extLst>
          </p:nvPr>
        </p:nvGraphicFramePr>
        <p:xfrm>
          <a:off x="467544" y="692696"/>
          <a:ext cx="8229600" cy="5745480"/>
        </p:xfrm>
        <a:graphic>
          <a:graphicData uri="http://schemas.openxmlformats.org/drawingml/2006/table">
            <a:tbl>
              <a:tblPr firstRow="1" firstCol="1" bandRow="1"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3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ФІКСОВАНІ СЕРВЕРНІ РОЛІ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Фіксована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серверна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роль 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Опис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bulkadmin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виконувати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інструкцію</a:t>
                      </a:r>
                      <a:r>
                        <a:rPr lang="ru-RU" sz="2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BULK INSERT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dbcreator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створювати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змінювати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видаляти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і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відновлювати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бази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даних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diskadmin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управляти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файлами на диску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processadmin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завершувати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процеси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securityadmin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управляти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іменами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входу і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призначати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дозволи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serveradmin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змінювати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параметри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сервера і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завершувати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роботу сервера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setupadmin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управляти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пов'язаними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серверами і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виконувати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системні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процедури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що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зберігаються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/>
                          <a:cs typeface="Courier New"/>
                        </a:rPr>
                        <a:t>sysadmin</a:t>
                      </a:r>
                      <a:endParaRPr lang="ru-RU" sz="2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Може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виконувати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на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сервері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будь-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які</a:t>
                      </a:r>
                      <a:r>
                        <a:rPr lang="ru-RU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дії</a:t>
                      </a:r>
                      <a:endParaRPr lang="ru-RU" sz="2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72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MySQL</a:t>
            </a:r>
            <a:r>
              <a:rPr lang="ru-RU" b="1" dirty="0"/>
              <a:t> - справочное руководство на </a:t>
            </a:r>
            <a:r>
              <a:rPr lang="ru-RU" b="1" dirty="0" smtClean="0"/>
              <a:t>русском</a:t>
            </a:r>
            <a:r>
              <a:rPr lang="en-US" b="1" dirty="0" smtClean="0"/>
              <a:t> </a:t>
            </a:r>
            <a:r>
              <a:rPr lang="en-US" dirty="0" smtClean="0"/>
              <a:t>https://phpclub.ru/mysql/doc/index.html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44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877190"/>
              </p:ext>
            </p:extLst>
          </p:nvPr>
        </p:nvGraphicFramePr>
        <p:xfrm>
          <a:off x="395536" y="548680"/>
          <a:ext cx="8280920" cy="5430934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670435656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416064927"/>
                    </a:ext>
                  </a:extLst>
                </a:gridCol>
              </a:tblGrid>
              <a:tr h="40476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effectLst/>
                        </a:rPr>
                        <a:t>РОЛ</a:t>
                      </a:r>
                      <a:r>
                        <a:rPr lang="uk-UA" sz="1800" b="1" dirty="0" smtClean="0">
                          <a:effectLst/>
                        </a:rPr>
                        <a:t>І</a:t>
                      </a:r>
                      <a:r>
                        <a:rPr lang="uk-UA" sz="1800" b="1" baseline="0" dirty="0" smtClean="0">
                          <a:effectLst/>
                        </a:rPr>
                        <a:t> БАЗИ ДАНИХ</a:t>
                      </a:r>
                      <a:endParaRPr lang="ru-RU" sz="1800" b="1" dirty="0">
                        <a:effectLst/>
                      </a:endParaRPr>
                    </a:p>
                  </a:txBody>
                  <a:tcPr marL="59804" marR="59804" marT="59804" marB="59804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800" b="1" dirty="0">
                        <a:effectLst/>
                      </a:endParaRPr>
                    </a:p>
                  </a:txBody>
                  <a:tcPr marL="59804" marR="59804" marT="59804" marB="59804" anchor="ctr"/>
                </a:tc>
                <a:extLst>
                  <a:ext uri="{0D108BD9-81ED-4DB2-BD59-A6C34878D82A}">
                    <a16:rowId xmlns:a16="http://schemas.microsoft.com/office/drawing/2014/main" val="588353562"/>
                  </a:ext>
                </a:extLst>
              </a:tr>
              <a:tr h="40476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effectLst/>
                        </a:rPr>
                        <a:t>Роль </a:t>
                      </a:r>
                      <a:r>
                        <a:rPr lang="ru-RU" sz="1800" b="1" dirty="0" err="1" smtClean="0">
                          <a:effectLst/>
                        </a:rPr>
                        <a:t>бази</a:t>
                      </a:r>
                      <a:r>
                        <a:rPr lang="ru-RU" sz="1800" b="1" dirty="0" smtClean="0">
                          <a:effectLst/>
                        </a:rPr>
                        <a:t> </a:t>
                      </a:r>
                      <a:r>
                        <a:rPr lang="ru-RU" sz="1800" b="1" dirty="0" err="1" smtClean="0">
                          <a:effectLst/>
                        </a:rPr>
                        <a:t>даних</a:t>
                      </a:r>
                      <a:endParaRPr lang="ru-RU" sz="1800" b="1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effectLst/>
                        </a:rPr>
                        <a:t>Опис</a:t>
                      </a:r>
                      <a:endParaRPr lang="ru-RU" sz="1800" b="1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9996"/>
                  </a:ext>
                </a:extLst>
              </a:tr>
              <a:tr h="67535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db_owner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виконувати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майже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всі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дії</a:t>
                      </a:r>
                      <a:r>
                        <a:rPr lang="ru-RU" sz="2200" dirty="0" smtClean="0">
                          <a:effectLst/>
                        </a:rPr>
                        <a:t> в </a:t>
                      </a:r>
                      <a:r>
                        <a:rPr lang="ru-RU" sz="2200" dirty="0" err="1" smtClean="0">
                          <a:effectLst/>
                        </a:rPr>
                        <a:t>базі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52023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db_accessadmin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додавати</a:t>
                      </a:r>
                      <a:r>
                        <a:rPr lang="ru-RU" sz="2200" dirty="0" smtClean="0">
                          <a:effectLst/>
                        </a:rPr>
                        <a:t> і </a:t>
                      </a:r>
                      <a:r>
                        <a:rPr lang="ru-RU" sz="2200" dirty="0" err="1" smtClean="0">
                          <a:effectLst/>
                        </a:rPr>
                        <a:t>видаляти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користувачів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542148"/>
                  </a:ext>
                </a:extLst>
              </a:tr>
              <a:tr h="699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db_datareader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переглядати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дані</a:t>
                      </a:r>
                      <a:r>
                        <a:rPr lang="ru-RU" sz="2200" dirty="0" smtClean="0">
                          <a:effectLst/>
                        </a:rPr>
                        <a:t> у </a:t>
                      </a:r>
                      <a:r>
                        <a:rPr lang="ru-RU" sz="2200" dirty="0" err="1" smtClean="0">
                          <a:effectLst/>
                        </a:rPr>
                        <a:t>всіх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призначених</a:t>
                      </a:r>
                      <a:r>
                        <a:rPr lang="ru-RU" sz="2200" dirty="0" smtClean="0">
                          <a:effectLst/>
                        </a:rPr>
                        <a:t> для </a:t>
                      </a:r>
                      <a:r>
                        <a:rPr lang="ru-RU" sz="2200" dirty="0" err="1" smtClean="0">
                          <a:effectLst/>
                        </a:rPr>
                        <a:t>користувача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таблицях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бази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909088"/>
                  </a:ext>
                </a:extLst>
              </a:tr>
              <a:tr h="981472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db_datawriter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додавати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змінювати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або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видаляти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дані</a:t>
                      </a:r>
                      <a:r>
                        <a:rPr lang="ru-RU" sz="2200" dirty="0" smtClean="0">
                          <a:effectLst/>
                        </a:rPr>
                        <a:t> в </a:t>
                      </a:r>
                      <a:r>
                        <a:rPr lang="ru-RU" sz="2200" dirty="0" err="1" smtClean="0">
                          <a:effectLst/>
                        </a:rPr>
                        <a:t>усіх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призначених</a:t>
                      </a:r>
                      <a:r>
                        <a:rPr lang="ru-RU" sz="2200" dirty="0" smtClean="0">
                          <a:effectLst/>
                        </a:rPr>
                        <a:t> для </a:t>
                      </a:r>
                      <a:r>
                        <a:rPr lang="ru-RU" sz="2200" dirty="0" err="1" smtClean="0">
                          <a:effectLst/>
                        </a:rPr>
                        <a:t>користувача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таблицях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бази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1777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db_ddladmin</a:t>
                      </a:r>
                      <a:endParaRPr lang="en-US" sz="2200" b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виконувати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інструкції</a:t>
                      </a:r>
                      <a:r>
                        <a:rPr lang="ru-RU" sz="2200" dirty="0" smtClean="0">
                          <a:effectLst/>
                        </a:rPr>
                        <a:t> DDL в </a:t>
                      </a:r>
                      <a:r>
                        <a:rPr lang="ru-RU" sz="2200" dirty="0" err="1" smtClean="0">
                          <a:effectLst/>
                        </a:rPr>
                        <a:t>базі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78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883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533225"/>
              </p:ext>
            </p:extLst>
          </p:nvPr>
        </p:nvGraphicFramePr>
        <p:xfrm>
          <a:off x="395536" y="476672"/>
          <a:ext cx="8280920" cy="445630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4093289475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138992641"/>
                    </a:ext>
                  </a:extLst>
                </a:gridCol>
              </a:tblGrid>
              <a:tr h="915928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effectLst/>
                        </a:rPr>
                        <a:t>Роль </a:t>
                      </a:r>
                      <a:r>
                        <a:rPr lang="ru-RU" sz="2200" b="1" dirty="0" err="1" smtClean="0">
                          <a:effectLst/>
                        </a:rPr>
                        <a:t>бази</a:t>
                      </a:r>
                      <a:r>
                        <a:rPr lang="ru-RU" sz="2200" b="1" dirty="0" smtClean="0">
                          <a:effectLst/>
                        </a:rPr>
                        <a:t> </a:t>
                      </a:r>
                      <a:r>
                        <a:rPr lang="ru-RU" sz="2200" b="1" dirty="0" err="1" smtClean="0">
                          <a:effectLst/>
                        </a:rPr>
                        <a:t>даних</a:t>
                      </a:r>
                      <a:endParaRPr lang="ru-RU" sz="2200" b="1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err="1" smtClean="0">
                          <a:effectLst/>
                        </a:rPr>
                        <a:t>Опис</a:t>
                      </a:r>
                      <a:endParaRPr lang="ru-RU" sz="2200" b="1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445102"/>
                  </a:ext>
                </a:extLst>
              </a:tr>
              <a:tr h="915928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db_securityadmin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керувати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всіма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діями</a:t>
                      </a:r>
                      <a:r>
                        <a:rPr lang="ru-RU" sz="2200" dirty="0" smtClean="0">
                          <a:effectLst/>
                        </a:rPr>
                        <a:t> в </a:t>
                      </a:r>
                      <a:r>
                        <a:rPr lang="ru-RU" sz="2200" dirty="0" err="1" smtClean="0">
                          <a:effectLst/>
                        </a:rPr>
                        <a:t>базі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пов'язаними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дозволами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безпеки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093175"/>
                  </a:ext>
                </a:extLst>
              </a:tr>
              <a:tr h="63514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db_backupoperator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створити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резервну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копію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бази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199972"/>
                  </a:ext>
                </a:extLst>
              </a:tr>
              <a:tr h="470952"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db_denydatareader</a:t>
                      </a:r>
                      <a:endParaRPr lang="en-US" sz="2200" b="0" dirty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не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переглядати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користувачі</a:t>
                      </a:r>
                      <a:r>
                        <a:rPr lang="ru-RU" sz="2200" dirty="0" smtClean="0">
                          <a:effectLst/>
                        </a:rPr>
                        <a:t>, </a:t>
                      </a:r>
                      <a:r>
                        <a:rPr lang="ru-RU" sz="2200" dirty="0" err="1" smtClean="0">
                          <a:effectLst/>
                        </a:rPr>
                        <a:t>які</a:t>
                      </a:r>
                      <a:r>
                        <a:rPr lang="ru-RU" sz="2200" dirty="0" smtClean="0">
                          <a:effectLst/>
                        </a:rPr>
                        <a:t> не </a:t>
                      </a:r>
                      <a:r>
                        <a:rPr lang="ru-RU" sz="2200" dirty="0" err="1" smtClean="0">
                          <a:effectLst/>
                        </a:rPr>
                        <a:t>можуть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змінювати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ніякі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дані</a:t>
                      </a:r>
                      <a:r>
                        <a:rPr lang="ru-RU" sz="2200" dirty="0" smtClean="0">
                          <a:effectLst/>
                        </a:rPr>
                        <a:t> в </a:t>
                      </a:r>
                      <a:r>
                        <a:rPr lang="ru-RU" sz="2200" dirty="0" err="1" smtClean="0">
                          <a:effectLst/>
                        </a:rPr>
                        <a:t>базі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даннихлюбие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дані</a:t>
                      </a:r>
                      <a:r>
                        <a:rPr lang="ru-RU" sz="2200" dirty="0" smtClean="0">
                          <a:effectLst/>
                        </a:rPr>
                        <a:t> в </a:t>
                      </a:r>
                      <a:r>
                        <a:rPr lang="ru-RU" sz="2200" dirty="0" err="1" smtClean="0">
                          <a:effectLst/>
                        </a:rPr>
                        <a:t>базі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 err="1" smtClean="0">
                          <a:effectLst/>
                        </a:rPr>
                        <a:t>даних</a:t>
                      </a:r>
                      <a:endParaRPr lang="ru-RU" sz="2200" b="0" dirty="0">
                        <a:effectLst/>
                        <a:latin typeface="inherit"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515600"/>
                  </a:ext>
                </a:extLst>
              </a:tr>
              <a:tr h="686636"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db_denydatawriter</a:t>
                      </a:r>
                      <a:endParaRPr lang="en-US" sz="2200" b="0">
                        <a:effectLst/>
                      </a:endParaRPr>
                    </a:p>
                  </a:txBody>
                  <a:tcPr marL="59804" marR="59804" marT="59804" marB="598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Користувачі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можуть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змінювати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ніякі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дані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базі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даних</a:t>
                      </a:r>
                      <a:endParaRPr lang="en-US" sz="2200" dirty="0"/>
                    </a:p>
                  </a:txBody>
                  <a:tcPr marL="38275" marR="38275" marT="19137" marB="191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896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055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SQL </a:t>
            </a:r>
            <a:r>
              <a:rPr lang="ru-RU" dirty="0" err="1"/>
              <a:t>Server</a:t>
            </a:r>
            <a:r>
              <a:rPr lang="ru-RU" dirty="0"/>
              <a:t> </a:t>
            </a:r>
            <a:r>
              <a:rPr lang="ru-RU" dirty="0" err="1"/>
              <a:t>реалізовано</a:t>
            </a:r>
            <a:r>
              <a:rPr lang="ru-RU" dirty="0"/>
              <a:t> два </a:t>
            </a:r>
            <a:r>
              <a:rPr lang="ru-RU" dirty="0" err="1"/>
              <a:t>види</a:t>
            </a:r>
            <a:r>
              <a:rPr lang="ru-RU" dirty="0"/>
              <a:t> </a:t>
            </a:r>
            <a:r>
              <a:rPr lang="ru-RU" dirty="0" err="1"/>
              <a:t>стандартних</a:t>
            </a:r>
            <a:r>
              <a:rPr lang="ru-RU" dirty="0"/>
              <a:t> ролей</a:t>
            </a:r>
            <a:r>
              <a:rPr lang="ru-RU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На </a:t>
            </a:r>
            <a:r>
              <a:rPr lang="ru-RU" dirty="0" err="1"/>
              <a:t>рівні</a:t>
            </a:r>
            <a:r>
              <a:rPr lang="ru-RU" dirty="0"/>
              <a:t> сервера</a:t>
            </a:r>
            <a:r>
              <a:rPr lang="ru-RU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На </a:t>
            </a:r>
            <a:r>
              <a:rPr lang="ru-RU" dirty="0" err="1"/>
              <a:t>рівні</a:t>
            </a:r>
            <a:r>
              <a:rPr lang="ru-RU" dirty="0"/>
              <a:t> баз 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62679"/>
            <a:ext cx="74888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ролями:</a:t>
            </a:r>
            <a:endParaRPr lang="ru-RU" dirty="0"/>
          </a:p>
          <a:p>
            <a:pPr lvl="0"/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: </a:t>
            </a:r>
          </a:p>
          <a:p>
            <a:pPr lvl="0"/>
            <a:r>
              <a:rPr lang="en-US" b="1" i="1" dirty="0" err="1" smtClean="0"/>
              <a:t>sp_addrole</a:t>
            </a:r>
            <a:endParaRPr lang="ru-RU" dirty="0"/>
          </a:p>
          <a:p>
            <a:r>
              <a:rPr lang="ru-RU" dirty="0"/>
              <a:t>[@</a:t>
            </a:r>
            <a:r>
              <a:rPr lang="en-US" dirty="0" err="1"/>
              <a:t>rolename</a:t>
            </a:r>
            <a:r>
              <a:rPr lang="ru-RU" dirty="0"/>
              <a:t>=] '</a:t>
            </a:r>
            <a:r>
              <a:rPr lang="ru-RU" dirty="0" err="1"/>
              <a:t>имя_роли</a:t>
            </a:r>
            <a:r>
              <a:rPr lang="ru-RU" dirty="0"/>
              <a:t>' </a:t>
            </a:r>
            <a:endParaRPr lang="ru-RU" dirty="0" smtClean="0"/>
          </a:p>
          <a:p>
            <a:r>
              <a:rPr lang="ru-RU" dirty="0" smtClean="0"/>
              <a:t>[, </a:t>
            </a:r>
            <a:r>
              <a:rPr lang="ru-RU" dirty="0"/>
              <a:t>[@</a:t>
            </a:r>
            <a:r>
              <a:rPr lang="en-US" dirty="0" err="1"/>
              <a:t>ownername</a:t>
            </a:r>
            <a:r>
              <a:rPr lang="ru-RU" dirty="0"/>
              <a:t>=] '</a:t>
            </a:r>
            <a:r>
              <a:rPr lang="ru-RU" dirty="0" err="1"/>
              <a:t>имя_владельца</a:t>
            </a:r>
            <a:r>
              <a:rPr lang="ru-RU" dirty="0" smtClean="0"/>
              <a:t>']</a:t>
            </a:r>
          </a:p>
          <a:p>
            <a:endParaRPr lang="ru-RU" dirty="0"/>
          </a:p>
          <a:p>
            <a:pPr lvl="0"/>
            <a:r>
              <a:rPr lang="ru-RU" b="1" i="1" dirty="0" err="1" smtClean="0"/>
              <a:t>Додавання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користувача</a:t>
            </a:r>
            <a:r>
              <a:rPr lang="ru-RU" b="1" i="1" dirty="0" smtClean="0"/>
              <a:t> до </a:t>
            </a:r>
            <a:r>
              <a:rPr lang="ru-RU" b="1" i="1" dirty="0" err="1" smtClean="0"/>
              <a:t>ролі</a:t>
            </a:r>
            <a:r>
              <a:rPr lang="ru-RU" b="1" i="1" dirty="0" smtClean="0"/>
              <a:t>: </a:t>
            </a:r>
          </a:p>
          <a:p>
            <a:pPr lvl="0"/>
            <a:r>
              <a:rPr lang="en-US" dirty="0" err="1" smtClean="0"/>
              <a:t>spaddrolemember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[@</a:t>
            </a:r>
            <a:r>
              <a:rPr lang="en-US" dirty="0" err="1"/>
              <a:t>rolename</a:t>
            </a:r>
            <a:r>
              <a:rPr lang="ru-RU" dirty="0"/>
              <a:t>=] '</a:t>
            </a:r>
            <a:r>
              <a:rPr lang="ru-RU" dirty="0" err="1"/>
              <a:t>имя_роли</a:t>
            </a:r>
            <a:r>
              <a:rPr lang="ru-RU" dirty="0"/>
              <a:t>', </a:t>
            </a:r>
            <a:endParaRPr lang="ru-RU" dirty="0" smtClean="0"/>
          </a:p>
          <a:p>
            <a:pPr lvl="0"/>
            <a:r>
              <a:rPr lang="ru-RU" dirty="0" smtClean="0"/>
              <a:t>[@</a:t>
            </a:r>
            <a:r>
              <a:rPr lang="en-US" dirty="0" err="1"/>
              <a:t>membername</a:t>
            </a:r>
            <a:r>
              <a:rPr lang="ru-RU" dirty="0"/>
              <a:t>=] </a:t>
            </a:r>
            <a:r>
              <a:rPr lang="ru-RU" dirty="0" smtClean="0"/>
              <a:t>'</a:t>
            </a:r>
            <a:r>
              <a:rPr lang="ru-RU" dirty="0" err="1" smtClean="0"/>
              <a:t>имя_пользователя</a:t>
            </a:r>
            <a:r>
              <a:rPr lang="ru-RU" dirty="0" smtClean="0"/>
              <a:t>‘</a:t>
            </a:r>
          </a:p>
          <a:p>
            <a:pPr lvl="0"/>
            <a:endParaRPr lang="ru-RU" dirty="0"/>
          </a:p>
          <a:p>
            <a:pPr lvl="0"/>
            <a:r>
              <a:rPr lang="ru-RU" b="1" i="1" dirty="0" err="1" smtClean="0"/>
              <a:t>Зинщення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користувача</a:t>
            </a:r>
            <a:r>
              <a:rPr lang="ru-RU" b="1" i="1" dirty="0" smtClean="0"/>
              <a:t> з </a:t>
            </a:r>
            <a:r>
              <a:rPr lang="ru-RU" b="1" i="1" dirty="0" err="1" smtClean="0"/>
              <a:t>ролі</a:t>
            </a:r>
            <a:r>
              <a:rPr lang="ru-RU" b="1" i="1" dirty="0" smtClean="0"/>
              <a:t>: </a:t>
            </a:r>
          </a:p>
          <a:p>
            <a:pPr lvl="0"/>
            <a:r>
              <a:rPr lang="en-US" dirty="0" err="1" smtClean="0"/>
              <a:t>spdroprolemember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[@</a:t>
            </a:r>
            <a:r>
              <a:rPr lang="en-US" dirty="0" err="1"/>
              <a:t>rolename</a:t>
            </a:r>
            <a:r>
              <a:rPr lang="ru-RU" dirty="0"/>
              <a:t>=] '</a:t>
            </a:r>
            <a:r>
              <a:rPr lang="ru-RU" dirty="0" err="1"/>
              <a:t>имя_роли</a:t>
            </a:r>
            <a:r>
              <a:rPr lang="ru-RU" dirty="0"/>
              <a:t>', </a:t>
            </a:r>
            <a:endParaRPr lang="ru-RU" dirty="0" smtClean="0"/>
          </a:p>
          <a:p>
            <a:pPr lvl="0"/>
            <a:r>
              <a:rPr lang="ru-RU" dirty="0" smtClean="0"/>
              <a:t>[@</a:t>
            </a:r>
            <a:r>
              <a:rPr lang="en-US" dirty="0" err="1"/>
              <a:t>membername</a:t>
            </a:r>
            <a:r>
              <a:rPr lang="ru-RU" dirty="0"/>
              <a:t>=] </a:t>
            </a:r>
            <a:r>
              <a:rPr lang="ru-RU" dirty="0" smtClean="0"/>
              <a:t>'</a:t>
            </a:r>
            <a:r>
              <a:rPr lang="ru-RU" dirty="0" err="1" smtClean="0"/>
              <a:t>имя_пользователя</a:t>
            </a:r>
            <a:r>
              <a:rPr lang="ru-RU" dirty="0" smtClean="0"/>
              <a:t>‘</a:t>
            </a:r>
          </a:p>
          <a:p>
            <a:pPr lvl="0"/>
            <a:endParaRPr lang="ru-RU" dirty="0"/>
          </a:p>
          <a:p>
            <a:pPr lvl="0"/>
            <a:r>
              <a:rPr lang="ru-RU" dirty="0" err="1" smtClean="0"/>
              <a:t>Знищення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: </a:t>
            </a:r>
          </a:p>
          <a:p>
            <a:pPr lvl="0"/>
            <a:r>
              <a:rPr lang="en-US" b="1" i="1" dirty="0" err="1" smtClean="0"/>
              <a:t>sp_droprole</a:t>
            </a:r>
            <a:r>
              <a:rPr lang="uk-UA" b="1" i="1" dirty="0" smtClean="0"/>
              <a:t> </a:t>
            </a:r>
            <a:r>
              <a:rPr lang="en-US" dirty="0" smtClean="0"/>
              <a:t>[@</a:t>
            </a:r>
            <a:r>
              <a:rPr lang="en-US" dirty="0" err="1"/>
              <a:t>rolename</a:t>
            </a:r>
            <a:r>
              <a:rPr lang="en-US" dirty="0"/>
              <a:t>=] </a:t>
            </a:r>
            <a:r>
              <a:rPr lang="ru-RU" dirty="0"/>
              <a:t>'</a:t>
            </a:r>
            <a:r>
              <a:rPr lang="ru-RU" dirty="0" err="1"/>
              <a:t>имя_роли</a:t>
            </a:r>
            <a:r>
              <a:rPr lang="ru-RU" dirty="0"/>
              <a:t>';</a:t>
            </a:r>
          </a:p>
        </p:txBody>
      </p:sp>
    </p:spTree>
    <p:extLst>
      <p:ext uri="{BB962C8B-B14F-4D97-AF65-F5344CB8AC3E}">
        <p14:creationId xmlns:p14="http://schemas.microsoft.com/office/powerpoint/2010/main" val="17632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Змінні</a:t>
            </a:r>
          </a:p>
          <a:p>
            <a:r>
              <a:rPr lang="uk-UA" dirty="0" smtClean="0"/>
              <a:t>Лекція – 1</a:t>
            </a:r>
          </a:p>
          <a:p>
            <a:r>
              <a:rPr lang="uk-UA" dirty="0" smtClean="0"/>
              <a:t>Лабораторна робота  - 8 (7 </a:t>
            </a:r>
            <a:r>
              <a:rPr lang="uk-UA" dirty="0" err="1" smtClean="0"/>
              <a:t>л.р</a:t>
            </a:r>
            <a:r>
              <a:rPr lang="uk-UA" dirty="0" smtClean="0"/>
              <a:t>.)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Підсумок</a:t>
            </a:r>
            <a:r>
              <a:rPr lang="ru-RU" dirty="0" smtClean="0"/>
              <a:t> = </a:t>
            </a:r>
            <a:r>
              <a:rPr lang="en-US" dirty="0" smtClean="0"/>
              <a:t>(</a:t>
            </a:r>
            <a:r>
              <a:rPr lang="ru-RU" dirty="0" smtClean="0">
                <a:sym typeface="Symbol" panose="05050102010706020507" pitchFamily="18" charset="2"/>
              </a:rPr>
              <a:t></a:t>
            </a:r>
            <a:r>
              <a:rPr lang="ru-RU" baseline="-25000" dirty="0" err="1" smtClean="0">
                <a:sym typeface="Symbol" panose="05050102010706020507" pitchFamily="18" charset="2"/>
              </a:rPr>
              <a:t>Лекц</a:t>
            </a:r>
            <a:r>
              <a:rPr lang="uk-UA" baseline="-25000" dirty="0" err="1" smtClean="0">
                <a:sym typeface="Symbol" panose="05050102010706020507" pitchFamily="18" charset="2"/>
              </a:rPr>
              <a:t>ії</a:t>
            </a:r>
            <a:r>
              <a:rPr lang="uk-UA" dirty="0" smtClean="0">
                <a:sym typeface="Symbol" panose="05050102010706020507" pitchFamily="18" charset="2"/>
              </a:rPr>
              <a:t> </a:t>
            </a:r>
            <a:r>
              <a:rPr lang="ru-RU" dirty="0" smtClean="0">
                <a:sym typeface="Symbol" panose="05050102010706020507" pitchFamily="18" charset="2"/>
              </a:rPr>
              <a:t>+</a:t>
            </a:r>
            <a:r>
              <a:rPr lang="ru-RU" dirty="0">
                <a:sym typeface="Symbol" panose="05050102010706020507" pitchFamily="18" charset="2"/>
              </a:rPr>
              <a:t> </a:t>
            </a:r>
            <a:r>
              <a:rPr lang="ru-RU" baseline="-25000" dirty="0" smtClean="0">
                <a:sym typeface="Symbol" panose="05050102010706020507" pitchFamily="18" charset="2"/>
              </a:rPr>
              <a:t>Л.</a:t>
            </a:r>
            <a:r>
              <a:rPr lang="en-US" baseline="-25000" dirty="0" smtClean="0">
                <a:sym typeface="Symbol" panose="05050102010706020507" pitchFamily="18" charset="2"/>
              </a:rPr>
              <a:t>p. </a:t>
            </a:r>
            <a:r>
              <a:rPr lang="en-US" dirty="0" smtClean="0">
                <a:sym typeface="Symbol" panose="05050102010706020507" pitchFamily="18" charset="2"/>
              </a:rPr>
              <a:t>)</a:t>
            </a:r>
            <a:r>
              <a:rPr lang="ru-RU" dirty="0" smtClean="0">
                <a:sym typeface="Symbol" panose="05050102010706020507" pitchFamily="18" charset="2"/>
              </a:rPr>
              <a:t> </a:t>
            </a:r>
            <a:r>
              <a:rPr lang="en-US" dirty="0" smtClean="0">
                <a:sym typeface="Symbol" panose="05050102010706020507" pitchFamily="18" charset="2"/>
              </a:rPr>
              <a:t>/ 103*60</a:t>
            </a:r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Не </a:t>
            </a:r>
            <a:r>
              <a:rPr lang="ru-RU" b="1" dirty="0" err="1" smtClean="0"/>
              <a:t>зм</a:t>
            </a:r>
            <a:r>
              <a:rPr lang="uk-UA" b="1" dirty="0" err="1" smtClean="0"/>
              <a:t>інні</a:t>
            </a:r>
            <a:endParaRPr lang="ru-RU" b="1" dirty="0" smtClean="0"/>
          </a:p>
          <a:p>
            <a:r>
              <a:rPr lang="uk-UA" dirty="0" smtClean="0"/>
              <a:t>Самостійна робота - 20 балів</a:t>
            </a:r>
            <a:endParaRPr lang="en-US" dirty="0" smtClean="0"/>
          </a:p>
          <a:p>
            <a:r>
              <a:rPr lang="uk-UA" dirty="0" smtClean="0"/>
              <a:t>ПМК – 36 ( 20 практична робота, 16 тест 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19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Курсов</a:t>
            </a:r>
            <a:r>
              <a:rPr lang="ru-RU" dirty="0" err="1" smtClean="0"/>
              <a:t>ий</a:t>
            </a:r>
            <a:r>
              <a:rPr lang="uk-UA" dirty="0" smtClean="0"/>
              <a:t> проект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Тема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перел</a:t>
            </a:r>
            <a:r>
              <a:rPr lang="uk-UA" dirty="0" err="1" smtClean="0"/>
              <a:t>іку</a:t>
            </a:r>
            <a:r>
              <a:rPr lang="uk-UA" dirty="0" smtClean="0"/>
              <a:t> тем або за власним вибором (узгодити з викладачем)</a:t>
            </a:r>
          </a:p>
          <a:p>
            <a:r>
              <a:rPr lang="uk-UA" dirty="0" smtClean="0"/>
              <a:t>Реєстрація теми на </a:t>
            </a:r>
            <a:r>
              <a:rPr lang="en-US" dirty="0" smtClean="0"/>
              <a:t>Learn.ztu.edu.ua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ru-RU" dirty="0" smtClean="0"/>
              <a:t>Терм</a:t>
            </a:r>
            <a:r>
              <a:rPr lang="uk-UA" dirty="0" err="1" smtClean="0"/>
              <a:t>іни</a:t>
            </a:r>
            <a:r>
              <a:rPr lang="uk-UA" dirty="0" smtClean="0"/>
              <a:t>:</a:t>
            </a:r>
          </a:p>
          <a:p>
            <a:r>
              <a:rPr lang="uk-UA" dirty="0" smtClean="0"/>
              <a:t>Вибір теми </a:t>
            </a:r>
            <a:r>
              <a:rPr lang="ru-RU" dirty="0" smtClean="0"/>
              <a:t>та </a:t>
            </a:r>
            <a:r>
              <a:rPr lang="uk-UA" dirty="0" smtClean="0"/>
              <a:t>написання 1.1 – 2.10</a:t>
            </a:r>
          </a:p>
          <a:p>
            <a:r>
              <a:rPr lang="uk-UA" dirty="0" smtClean="0"/>
              <a:t>Здача на перевірку – 1.12</a:t>
            </a:r>
          </a:p>
          <a:p>
            <a:r>
              <a:rPr lang="uk-UA" dirty="0" smtClean="0"/>
              <a:t>Захист – з 15.12 до 31.12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36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Оцінювання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078777"/>
              </p:ext>
            </p:extLst>
          </p:nvPr>
        </p:nvGraphicFramePr>
        <p:xfrm>
          <a:off x="1387157" y="1836261"/>
          <a:ext cx="6369685" cy="448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50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Критерій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Максимальна кількість балів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Примітка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Своєчасність затвердження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теми,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завдання на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курсовий проект та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схеми даних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Бали не нараховуються у випадку несвоєчасного затвердження теми та завдання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Якість оформлення пояснювальної записки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Бали може бути знижено за порушення вимог до оформлення роботи, невідповідність структури курсової визначеним вимогам та ін.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Алгоритмічна, математична та функціональна складність розробленої інформаційної системи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Оцінюється якість та коректність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визначення вимог, повнота </a:t>
                      </a:r>
                      <a:r>
                        <a:rPr lang="uk-UA" sz="1400" dirty="0" err="1" smtClean="0">
                          <a:effectLst/>
                          <a:latin typeface="Times New Roman"/>
                          <a:ea typeface="Times New Roman"/>
                        </a:rPr>
                        <a:t>ралізації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 функцій, складність використаних технічних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рішень (новий додаток, складні </a:t>
                      </a:r>
                      <a:r>
                        <a:rPr lang="uk-UA" sz="1400" baseline="0" dirty="0" err="1" smtClean="0">
                          <a:effectLst/>
                          <a:latin typeface="Times New Roman"/>
                          <a:ea typeface="Times New Roman"/>
                        </a:rPr>
                        <a:t>скрипти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для обслуговування тощо)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 err="1" smtClean="0">
                          <a:effectLst/>
                          <a:latin typeface="Times New Roman"/>
                          <a:ea typeface="Times New Roman"/>
                        </a:rPr>
                        <a:t>Своєчасніть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здачі курсової роботи,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якість підготовленої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доповіді та рівень захисту курсової роботи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25(10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своєчасність)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Бали може бути знижено за відсутність презентації (5 балів), некоректні відповіді на питання 10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балів, несвоєчасна здача (5 балів)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03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курсового проекту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uk-UA" dirty="0"/>
              <a:t>ВСТУП</a:t>
            </a:r>
            <a:endParaRPr lang="en-US" dirty="0"/>
          </a:p>
          <a:p>
            <a:r>
              <a:rPr lang="uk-UA" dirty="0"/>
              <a:t>1. </a:t>
            </a:r>
            <a:r>
              <a:rPr lang="uk-UA" dirty="0" smtClean="0"/>
              <a:t>Особливості адміністрування баз даних в установах</a:t>
            </a:r>
            <a:endParaRPr lang="en-US" dirty="0"/>
          </a:p>
          <a:p>
            <a:r>
              <a:rPr lang="uk-UA" dirty="0"/>
              <a:t>1.1. </a:t>
            </a:r>
            <a:r>
              <a:rPr lang="uk-UA" dirty="0" smtClean="0"/>
              <a:t>Аналіз середовища функціонування та інформаційної інфраструктури </a:t>
            </a:r>
          </a:p>
          <a:p>
            <a:r>
              <a:rPr lang="uk-UA" dirty="0" smtClean="0"/>
              <a:t>1.2</a:t>
            </a:r>
            <a:r>
              <a:rPr lang="uk-UA" dirty="0"/>
              <a:t>. Обґрунтування вибору засобів </a:t>
            </a:r>
            <a:r>
              <a:rPr lang="uk-UA" dirty="0" smtClean="0"/>
              <a:t>організації збереження даних</a:t>
            </a:r>
            <a:endParaRPr lang="en-US" dirty="0"/>
          </a:p>
          <a:p>
            <a:r>
              <a:rPr lang="uk-UA" dirty="0"/>
              <a:t>2. </a:t>
            </a:r>
            <a:r>
              <a:rPr lang="uk-UA" dirty="0" smtClean="0"/>
              <a:t>Організація та управління серверами баз даних</a:t>
            </a:r>
            <a:endParaRPr lang="en-US" dirty="0"/>
          </a:p>
          <a:p>
            <a:r>
              <a:rPr lang="uk-UA" dirty="0"/>
              <a:t>2.1. </a:t>
            </a:r>
            <a:r>
              <a:rPr lang="uk-UA" dirty="0" smtClean="0"/>
              <a:t>Встановлення та налаштування серверів</a:t>
            </a:r>
            <a:endParaRPr lang="en-US" dirty="0"/>
          </a:p>
          <a:p>
            <a:r>
              <a:rPr lang="uk-UA" dirty="0"/>
              <a:t>2.2. </a:t>
            </a:r>
            <a:r>
              <a:rPr lang="uk-UA" dirty="0" smtClean="0"/>
              <a:t>Організація моніторингу роботи системи</a:t>
            </a:r>
          </a:p>
          <a:p>
            <a:r>
              <a:rPr lang="uk-UA" dirty="0" smtClean="0"/>
              <a:t>2.3. Оптимізація функціонування баз даних</a:t>
            </a:r>
            <a:endParaRPr lang="en-US" dirty="0"/>
          </a:p>
          <a:p>
            <a:r>
              <a:rPr lang="uk-UA" dirty="0"/>
              <a:t>2.3. </a:t>
            </a:r>
            <a:r>
              <a:rPr lang="uk-UA" dirty="0" smtClean="0"/>
              <a:t>Регламентне обслуговування серверів баз даних</a:t>
            </a:r>
            <a:endParaRPr lang="en-US" dirty="0"/>
          </a:p>
          <a:p>
            <a:r>
              <a:rPr lang="uk-UA" dirty="0"/>
              <a:t>3. </a:t>
            </a:r>
            <a:r>
              <a:rPr lang="uk-UA" dirty="0" smtClean="0"/>
              <a:t>Організація системи захисту даних</a:t>
            </a:r>
            <a:endParaRPr lang="en-US" dirty="0"/>
          </a:p>
          <a:p>
            <a:r>
              <a:rPr lang="uk-UA" dirty="0"/>
              <a:t>3.1. </a:t>
            </a:r>
            <a:r>
              <a:rPr lang="uk-UA" dirty="0" smtClean="0"/>
              <a:t>Аналіз структури користувачів та доступу до даних</a:t>
            </a:r>
            <a:endParaRPr lang="en-US" dirty="0"/>
          </a:p>
          <a:p>
            <a:r>
              <a:rPr lang="uk-UA" dirty="0"/>
              <a:t>3.2. </a:t>
            </a:r>
            <a:r>
              <a:rPr lang="uk-UA" dirty="0" smtClean="0"/>
              <a:t>Реалізація системи розмежування прав доступу</a:t>
            </a:r>
            <a:endParaRPr lang="en-US" dirty="0"/>
          </a:p>
          <a:p>
            <a:r>
              <a:rPr lang="uk-UA" dirty="0"/>
              <a:t>3.3. </a:t>
            </a:r>
            <a:r>
              <a:rPr lang="uk-UA" dirty="0" smtClean="0"/>
              <a:t>Шифрування даних</a:t>
            </a:r>
            <a:endParaRPr lang="en-US" dirty="0"/>
          </a:p>
          <a:p>
            <a:r>
              <a:rPr lang="uk-UA" dirty="0" smtClean="0"/>
              <a:t>ВИСНОВКИ</a:t>
            </a:r>
            <a:endParaRPr lang="en-US" dirty="0"/>
          </a:p>
          <a:p>
            <a:r>
              <a:rPr lang="uk-UA" dirty="0"/>
              <a:t>ЛІТЕРАТУРА </a:t>
            </a:r>
            <a:endParaRPr lang="en-US" dirty="0"/>
          </a:p>
          <a:p>
            <a:r>
              <a:rPr lang="uk-UA" dirty="0" smtClean="0"/>
              <a:t>ДОДАТКИ</a:t>
            </a:r>
            <a:endParaRPr lang="en-US" dirty="0" smtClean="0"/>
          </a:p>
          <a:p>
            <a:r>
              <a:rPr lang="ru-RU" dirty="0" err="1" smtClean="0"/>
              <a:t>Додаток</a:t>
            </a:r>
            <a:r>
              <a:rPr lang="ru-RU" dirty="0" smtClean="0"/>
              <a:t> А </a:t>
            </a:r>
            <a:r>
              <a:rPr lang="ru-RU" dirty="0" err="1" smtClean="0"/>
              <a:t>Техн</a:t>
            </a:r>
            <a:r>
              <a:rPr lang="uk-UA" dirty="0" err="1" smtClean="0"/>
              <a:t>ічне</a:t>
            </a:r>
            <a:r>
              <a:rPr lang="uk-UA" dirty="0" smtClean="0"/>
              <a:t> завдання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7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Адміністрування баз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err="1" smtClean="0"/>
              <a:t>це</a:t>
            </a:r>
            <a:r>
              <a:rPr lang="ru-RU" sz="4800" dirty="0" smtClean="0"/>
              <a:t> </a:t>
            </a:r>
            <a:r>
              <a:rPr lang="ru-RU" sz="4800" dirty="0" err="1"/>
              <a:t>функція</a:t>
            </a:r>
            <a:r>
              <a:rPr lang="ru-RU" sz="4800" dirty="0"/>
              <a:t> </a:t>
            </a:r>
            <a:r>
              <a:rPr lang="ru-RU" sz="4800" dirty="0" err="1"/>
              <a:t>керування</a:t>
            </a:r>
            <a:r>
              <a:rPr lang="ru-RU" sz="4800" dirty="0"/>
              <a:t> та </a:t>
            </a:r>
            <a:r>
              <a:rPr lang="ru-RU" sz="4800" dirty="0" err="1"/>
              <a:t>підтримки</a:t>
            </a:r>
            <a:r>
              <a:rPr lang="ru-RU" sz="4800" dirty="0"/>
              <a:t> </a:t>
            </a:r>
            <a:r>
              <a:rPr lang="ru-RU" sz="4800" dirty="0" err="1"/>
              <a:t>програмного</a:t>
            </a:r>
            <a:r>
              <a:rPr lang="ru-RU" sz="4800" dirty="0"/>
              <a:t> </a:t>
            </a:r>
            <a:r>
              <a:rPr lang="ru-RU" sz="4800" dirty="0" err="1"/>
              <a:t>забезпечення</a:t>
            </a:r>
            <a:r>
              <a:rPr lang="ru-RU" sz="4800" dirty="0"/>
              <a:t> систем </a:t>
            </a:r>
            <a:r>
              <a:rPr lang="ru-RU" sz="4800" dirty="0" err="1"/>
              <a:t>управління</a:t>
            </a:r>
            <a:r>
              <a:rPr lang="ru-RU" sz="4800" dirty="0"/>
              <a:t> базами </a:t>
            </a:r>
            <a:r>
              <a:rPr lang="ru-RU" sz="4800" dirty="0" err="1"/>
              <a:t>даних</a:t>
            </a:r>
            <a:r>
              <a:rPr lang="ru-RU" sz="4800" dirty="0"/>
              <a:t> (СУБД)</a:t>
            </a:r>
          </a:p>
        </p:txBody>
      </p:sp>
    </p:spTree>
    <p:extLst>
      <p:ext uri="{BB962C8B-B14F-4D97-AF65-F5344CB8AC3E}">
        <p14:creationId xmlns:p14="http://schemas.microsoft.com/office/powerpoint/2010/main" val="358161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Функції адміністрування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інсталяція</a:t>
            </a:r>
            <a:r>
              <a:rPr lang="ru-RU" dirty="0" smtClean="0"/>
              <a:t> </a:t>
            </a:r>
            <a:r>
              <a:rPr lang="ru-RU" dirty="0"/>
              <a:t>СУБД;</a:t>
            </a:r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пам'яттю</a:t>
            </a:r>
            <a:r>
              <a:rPr lang="ru-RU" dirty="0"/>
              <a:t>;</a:t>
            </a:r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багатокористувальницьким</a:t>
            </a:r>
            <a:r>
              <a:rPr lang="ru-RU" dirty="0" smtClean="0"/>
              <a:t> доступом;</a:t>
            </a:r>
            <a:endParaRPr lang="ru-RU" dirty="0"/>
          </a:p>
          <a:p>
            <a:r>
              <a:rPr lang="ru-RU" dirty="0" err="1" smtClean="0"/>
              <a:t>копіювання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відновлення</a:t>
            </a:r>
            <a:r>
              <a:rPr lang="ru-RU" dirty="0"/>
              <a:t> БД;</a:t>
            </a:r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безпекою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;</a:t>
            </a:r>
          </a:p>
          <a:p>
            <a:r>
              <a:rPr lang="ru-RU" dirty="0" smtClean="0"/>
              <a:t>передача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СУБД та </a:t>
            </a:r>
            <a:r>
              <a:rPr lang="ru-RU" dirty="0" err="1"/>
              <a:t>іншими</a:t>
            </a:r>
            <a:r>
              <a:rPr lang="ru-RU" dirty="0"/>
              <a:t> системами;</a:t>
            </a:r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продуктивністю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7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2400</Words>
  <Application>Microsoft Office PowerPoint</Application>
  <PresentationFormat>Экран (4:3)</PresentationFormat>
  <Paragraphs>366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Calibri</vt:lpstr>
      <vt:lpstr>Courier New</vt:lpstr>
      <vt:lpstr>inherit</vt:lpstr>
      <vt:lpstr>Symbol</vt:lpstr>
      <vt:lpstr>Times New Roman</vt:lpstr>
      <vt:lpstr>Тема Office</vt:lpstr>
      <vt:lpstr>Адміністрування та захист баз даних та СХД </vt:lpstr>
      <vt:lpstr>Література</vt:lpstr>
      <vt:lpstr>Презентация PowerPoint</vt:lpstr>
      <vt:lpstr>Бали</vt:lpstr>
      <vt:lpstr>Курсовий проект</vt:lpstr>
      <vt:lpstr>Оцінювання</vt:lpstr>
      <vt:lpstr>Структура курсового проекту</vt:lpstr>
      <vt:lpstr>Адміністрування баз даних</vt:lpstr>
      <vt:lpstr>Функції адміністрування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RePack by Diakov</cp:lastModifiedBy>
  <cp:revision>29</cp:revision>
  <dcterms:created xsi:type="dcterms:W3CDTF">2013-10-14T05:44:53Z</dcterms:created>
  <dcterms:modified xsi:type="dcterms:W3CDTF">2017-11-08T10:06:07Z</dcterms:modified>
</cp:coreProperties>
</file>