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32"/>
  </p:notesMasterIdLst>
  <p:sldIdLst>
    <p:sldId id="256" r:id="rId2"/>
    <p:sldId id="257" r:id="rId3"/>
    <p:sldId id="260" r:id="rId4"/>
    <p:sldId id="261" r:id="rId5"/>
    <p:sldId id="262" r:id="rId6"/>
    <p:sldId id="263" r:id="rId7"/>
    <p:sldId id="264" r:id="rId8"/>
    <p:sldId id="265" r:id="rId9"/>
    <p:sldId id="266" r:id="rId10"/>
    <p:sldId id="287" r:id="rId11"/>
    <p:sldId id="288" r:id="rId12"/>
    <p:sldId id="289" r:id="rId13"/>
    <p:sldId id="290" r:id="rId14"/>
    <p:sldId id="291" r:id="rId15"/>
    <p:sldId id="292" r:id="rId16"/>
    <p:sldId id="293" r:id="rId17"/>
    <p:sldId id="294" r:id="rId18"/>
    <p:sldId id="306" r:id="rId19"/>
    <p:sldId id="295" r:id="rId20"/>
    <p:sldId id="296" r:id="rId21"/>
    <p:sldId id="297" r:id="rId22"/>
    <p:sldId id="298" r:id="rId23"/>
    <p:sldId id="269" r:id="rId24"/>
    <p:sldId id="299" r:id="rId25"/>
    <p:sldId id="300" r:id="rId26"/>
    <p:sldId id="301" r:id="rId27"/>
    <p:sldId id="302" r:id="rId28"/>
    <p:sldId id="303" r:id="rId29"/>
    <p:sldId id="304" r:id="rId30"/>
    <p:sldId id="305" r:id="rId31"/>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2616" autoAdjust="0"/>
  </p:normalViewPr>
  <p:slideViewPr>
    <p:cSldViewPr>
      <p:cViewPr varScale="1">
        <p:scale>
          <a:sx n="97" d="100"/>
          <a:sy n="97" d="100"/>
        </p:scale>
        <p:origin x="1042" y="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DF563A4-0842-4BD0-B00B-6A46712841AD}" type="datetimeFigureOut">
              <a:rPr lang="uk-UA" smtClean="0"/>
              <a:pPr/>
              <a:t>28.02.2026</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366D8B-23BE-4978-893B-3D872D3455AE}"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5</a:t>
            </a:fld>
            <a:endParaRPr lang="uk-U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14</a:t>
            </a:fld>
            <a:endParaRPr lang="uk-U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15</a:t>
            </a:fld>
            <a:endParaRPr lang="uk-U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27</a:t>
            </a:fld>
            <a:endParaRPr lang="uk-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6</a:t>
            </a:fld>
            <a:endParaRPr lang="uk-U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a:t>Рис. Механізм дії класичного факторингу</a:t>
            </a:r>
          </a:p>
        </p:txBody>
      </p:sp>
      <p:sp>
        <p:nvSpPr>
          <p:cNvPr id="4" name="Номер слайда 3"/>
          <p:cNvSpPr>
            <a:spLocks noGrp="1"/>
          </p:cNvSpPr>
          <p:nvPr>
            <p:ph type="sldNum" sz="quarter" idx="10"/>
          </p:nvPr>
        </p:nvSpPr>
        <p:spPr/>
        <p:txBody>
          <a:bodyPr/>
          <a:lstStyle/>
          <a:p>
            <a:fld id="{B1366D8B-23BE-4978-893B-3D872D3455AE}" type="slidenum">
              <a:rPr lang="uk-UA" smtClean="0"/>
              <a:pPr/>
              <a:t>7</a:t>
            </a:fld>
            <a:endParaRPr lang="uk-U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8</a:t>
            </a:fld>
            <a:endParaRPr lang="uk-U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9</a:t>
            </a:fld>
            <a:endParaRPr lang="uk-U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10</a:t>
            </a:fld>
            <a:endParaRPr lang="uk-U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11</a:t>
            </a:fld>
            <a:endParaRPr lang="uk-U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12</a:t>
            </a:fld>
            <a:endParaRPr lang="uk-U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13</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28.02.2026</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28.02.2026</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28.02.2026</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28.02.2026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28.02.2026</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3.bin"/></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wmf"/><Relationship Id="rId4" Type="http://schemas.openxmlformats.org/officeDocument/2006/relationships/oleObject" Target="../embeddings/oleObject4.bin"/></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7.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428992" y="1857364"/>
            <a:ext cx="5105400" cy="2868168"/>
          </a:xfrm>
        </p:spPr>
        <p:txBody>
          <a:bodyPr/>
          <a:lstStyle/>
          <a:p>
            <a:pPr algn="ctr"/>
            <a:r>
              <a:rPr lang="ru-RU" dirty="0"/>
              <a:t>Тема </a:t>
            </a:r>
            <a:r>
              <a:rPr lang="uk-UA" dirty="0"/>
              <a:t>3</a:t>
            </a:r>
            <a:r>
              <a:rPr lang="ru-RU" dirty="0"/>
              <a:t>. </a:t>
            </a:r>
            <a:r>
              <a:rPr lang="uk-UA" dirty="0"/>
              <a:t>Організація ф</a:t>
            </a:r>
            <a:r>
              <a:rPr lang="ru-RU" dirty="0" err="1"/>
              <a:t>інансов</a:t>
            </a:r>
            <a:r>
              <a:rPr lang="uk-UA" dirty="0"/>
              <a:t>ого</a:t>
            </a:r>
            <a:r>
              <a:rPr lang="ru-RU" dirty="0"/>
              <a:t> </a:t>
            </a:r>
            <a:r>
              <a:rPr lang="ru-RU" dirty="0" err="1"/>
              <a:t>планування</a:t>
            </a:r>
            <a:r>
              <a:rPr lang="ru-RU" dirty="0"/>
              <a:t> на </a:t>
            </a:r>
            <a:r>
              <a:rPr lang="ru-RU" dirty="0" err="1"/>
              <a:t>підприємствах</a:t>
            </a:r>
            <a:br>
              <a:rPr lang="uk-UA" dirty="0"/>
            </a:br>
            <a:endParaRPr lang="uk-UA" dirty="0"/>
          </a:p>
        </p:txBody>
      </p:sp>
      <p:sp>
        <p:nvSpPr>
          <p:cNvPr id="3" name="Подзаголовок 2"/>
          <p:cNvSpPr>
            <a:spLocks noGrp="1"/>
          </p:cNvSpPr>
          <p:nvPr>
            <p:ph type="subTitle" idx="1"/>
          </p:nvPr>
        </p:nvSpPr>
        <p:spPr>
          <a:xfrm>
            <a:off x="3214678" y="1000108"/>
            <a:ext cx="5114778" cy="428628"/>
          </a:xfrm>
        </p:spPr>
        <p:txBody>
          <a:bodyPr>
            <a:normAutofit/>
          </a:bodyPr>
          <a:lstStyle/>
          <a:p>
            <a:endParaRPr lang="uk-UA"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571472" y="500042"/>
            <a:ext cx="7143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2400" b="1"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Завдання фінансового планування:</a:t>
            </a:r>
          </a:p>
          <a:p>
            <a:pPr marL="0" marR="0" lvl="0" indent="450850" algn="just" defTabSz="914400" rtl="0" eaLnBrk="1" fontAlgn="base" latinLnBrk="0" hangingPunct="1">
              <a:lnSpc>
                <a:spcPct val="100000"/>
              </a:lnSpc>
              <a:spcBef>
                <a:spcPct val="0"/>
              </a:spcBef>
              <a:spcAft>
                <a:spcPct val="0"/>
              </a:spcAft>
              <a:buClrTx/>
              <a:buSzTx/>
              <a:buFontTx/>
              <a:buNone/>
              <a:tabLst/>
            </a:pPr>
            <a:r>
              <a:rPr lang="uk-UA" sz="2400" dirty="0">
                <a:latin typeface="Times New Roman" pitchFamily="18" charset="0"/>
                <a:ea typeface="Times New Roman" pitchFamily="18" charset="0"/>
                <a:cs typeface="Times New Roman" pitchFamily="18" charset="0"/>
              </a:rPr>
              <a:t>1)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забезпечення нормального відтворювального процесу необхідними джерелами фінансування, їх формування та використання.;</a:t>
            </a:r>
          </a:p>
          <a:p>
            <a:pPr marL="0" marR="0" lvl="0" indent="450850" algn="just" defTabSz="914400" rtl="0" eaLnBrk="1" fontAlgn="base" latinLnBrk="0" hangingPunct="1">
              <a:lnSpc>
                <a:spcPct val="100000"/>
              </a:lnSpc>
              <a:spcBef>
                <a:spcPct val="0"/>
              </a:spcBef>
              <a:spcAft>
                <a:spcPct val="0"/>
              </a:spcAft>
              <a:buClrTx/>
              <a:buSzTx/>
              <a:buFontTx/>
              <a:buNone/>
              <a:tabLst/>
            </a:pPr>
            <a:r>
              <a:rPr lang="uk-UA" sz="2400" dirty="0">
                <a:latin typeface="Times New Roman" pitchFamily="18" charset="0"/>
                <a:cs typeface="Times New Roman" pitchFamily="18" charset="0"/>
              </a:rPr>
              <a:t>2)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дотримання інтересів акціонерів та інших інвесторів;</a:t>
            </a:r>
          </a:p>
          <a:p>
            <a:pPr marL="0" marR="0" lvl="0" indent="450850" algn="just" defTabSz="914400" rtl="0" eaLnBrk="1" fontAlgn="base" latinLnBrk="0" hangingPunct="1">
              <a:lnSpc>
                <a:spcPct val="100000"/>
              </a:lnSpc>
              <a:spcBef>
                <a:spcPct val="0"/>
              </a:spcBef>
              <a:spcAft>
                <a:spcPct val="0"/>
              </a:spcAft>
              <a:buClrTx/>
              <a:buSzTx/>
              <a:buFontTx/>
              <a:buNone/>
              <a:tabLst/>
            </a:pPr>
            <a:r>
              <a:rPr lang="uk-UA" sz="2400" dirty="0">
                <a:latin typeface="Times New Roman" pitchFamily="18" charset="0"/>
                <a:ea typeface="Times New Roman" pitchFamily="18" charset="0"/>
                <a:cs typeface="Times New Roman" pitchFamily="18" charset="0"/>
              </a:rPr>
              <a:t>3)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гарантія виконання </a:t>
            </a:r>
            <a:r>
              <a:rPr kumimoji="0" lang="uk-UA" sz="24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зобов</a:t>
            </a:r>
            <a:r>
              <a:rPr kumimoji="0" lang="ru-RU"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a:t>
            </a:r>
            <a:r>
              <a:rPr kumimoji="0" lang="uk-UA" sz="24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язань</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підприємства перед бюджетом та позабюджетними фондами, банками та іншими кредиторами.;</a:t>
            </a:r>
          </a:p>
          <a:p>
            <a:pPr marL="0" marR="0" lvl="0" indent="450850" algn="just" defTabSz="914400" rtl="0" eaLnBrk="1" fontAlgn="base" latinLnBrk="0" hangingPunct="1">
              <a:lnSpc>
                <a:spcPct val="100000"/>
              </a:lnSpc>
              <a:spcBef>
                <a:spcPct val="0"/>
              </a:spcBef>
              <a:spcAft>
                <a:spcPct val="0"/>
              </a:spcAft>
              <a:buClrTx/>
              <a:buSzTx/>
              <a:buFontTx/>
              <a:buNone/>
              <a:tabLst/>
            </a:pPr>
            <a:r>
              <a:rPr lang="uk-UA" sz="2400" dirty="0">
                <a:latin typeface="Times New Roman" pitchFamily="18" charset="0"/>
                <a:cs typeface="Times New Roman" pitchFamily="18" charset="0"/>
              </a:rPr>
              <a:t>4)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виявлення резервів та мобілізація ресурсів з метою ефективного використання прибутку та інших доходів, враховуючи й позареалізаційні;</a:t>
            </a:r>
          </a:p>
          <a:p>
            <a:pPr marL="0" marR="0" lvl="0" indent="450850" algn="just" defTabSz="914400" rtl="0" eaLnBrk="1" fontAlgn="base" latinLnBrk="0" hangingPunct="1">
              <a:lnSpc>
                <a:spcPct val="100000"/>
              </a:lnSpc>
              <a:spcBef>
                <a:spcPct val="0"/>
              </a:spcBef>
              <a:spcAft>
                <a:spcPct val="0"/>
              </a:spcAft>
              <a:buClrTx/>
              <a:buSzTx/>
              <a:buFontTx/>
              <a:buNone/>
              <a:tabLst/>
            </a:pPr>
            <a:r>
              <a:rPr lang="uk-UA" sz="2400" dirty="0">
                <a:latin typeface="Times New Roman" pitchFamily="18" charset="0"/>
                <a:cs typeface="Times New Roman" pitchFamily="18" charset="0"/>
              </a:rPr>
              <a:t>5)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контроль за фінансовим станом, </a:t>
            </a:r>
            <a:r>
              <a:rPr kumimoji="0" lang="uk-UA" sz="24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плато-</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і кредитоспроможністю підприємства.</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16385" name="Object 1"/>
          <p:cNvGraphicFramePr>
            <a:graphicFrameLocks noChangeAspect="1"/>
          </p:cNvGraphicFramePr>
          <p:nvPr/>
        </p:nvGraphicFramePr>
        <p:xfrm>
          <a:off x="714348" y="285728"/>
          <a:ext cx="7072362" cy="6286544"/>
        </p:xfrm>
        <a:graphic>
          <a:graphicData uri="http://schemas.openxmlformats.org/presentationml/2006/ole">
            <mc:AlternateContent xmlns:mc="http://schemas.openxmlformats.org/markup-compatibility/2006">
              <mc:Choice xmlns:v="urn:schemas-microsoft-com:vml" Requires="v">
                <p:oleObj name="Picture" r:id="rId4" imgW="3648456" imgH="3733800" progId="Word.Picture.8">
                  <p:embed/>
                </p:oleObj>
              </mc:Choice>
              <mc:Fallback>
                <p:oleObj name="Picture" r:id="rId4" imgW="3648456" imgH="3733800" progId="Word.Picture.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4348" y="285728"/>
                        <a:ext cx="7072362" cy="62865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4337" name="Object 1"/>
          <p:cNvGraphicFramePr>
            <a:graphicFrameLocks noChangeAspect="1"/>
          </p:cNvGraphicFramePr>
          <p:nvPr/>
        </p:nvGraphicFramePr>
        <p:xfrm>
          <a:off x="285720" y="214290"/>
          <a:ext cx="7715304" cy="6215106"/>
        </p:xfrm>
        <a:graphic>
          <a:graphicData uri="http://schemas.openxmlformats.org/presentationml/2006/ole">
            <mc:AlternateContent xmlns:mc="http://schemas.openxmlformats.org/markup-compatibility/2006">
              <mc:Choice xmlns:v="urn:schemas-microsoft-com:vml" Requires="v">
                <p:oleObj name="Picture" r:id="rId4" imgW="4829556" imgH="3352800" progId="Word.Picture.8">
                  <p:embed/>
                </p:oleObj>
              </mc:Choice>
              <mc:Fallback>
                <p:oleObj name="Picture" r:id="rId4" imgW="4829556" imgH="3352800" progId="Word.Picture.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720" y="214290"/>
                        <a:ext cx="7715304" cy="621510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12289" name="Object 1"/>
          <p:cNvGraphicFramePr>
            <a:graphicFrameLocks noChangeAspect="1"/>
          </p:cNvGraphicFramePr>
          <p:nvPr>
            <p:extLst>
              <p:ext uri="{D42A27DB-BD31-4B8C-83A1-F6EECF244321}">
                <p14:modId xmlns:p14="http://schemas.microsoft.com/office/powerpoint/2010/main" val="4099982187"/>
              </p:ext>
            </p:extLst>
          </p:nvPr>
        </p:nvGraphicFramePr>
        <p:xfrm>
          <a:off x="1000100" y="1052736"/>
          <a:ext cx="6215106" cy="4104456"/>
        </p:xfrm>
        <a:graphic>
          <a:graphicData uri="http://schemas.openxmlformats.org/presentationml/2006/ole">
            <mc:AlternateContent xmlns:mc="http://schemas.openxmlformats.org/markup-compatibility/2006">
              <mc:Choice xmlns:v="urn:schemas-microsoft-com:vml" Requires="v">
                <p:oleObj name="Picture" r:id="rId4" imgW="4619244" imgH="2705100" progId="Word.Picture.8">
                  <p:embed/>
                </p:oleObj>
              </mc:Choice>
              <mc:Fallback>
                <p:oleObj name="Picture" r:id="rId4" imgW="4619244" imgH="2705100" progId="Word.Picture.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0100" y="1052736"/>
                        <a:ext cx="6215106" cy="4104456"/>
                      </a:xfrm>
                      <a:prstGeom prst="rect">
                        <a:avLst/>
                      </a:prstGeom>
                      <a:noFill/>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928662" y="785794"/>
            <a:ext cx="6858048" cy="5355312"/>
          </a:xfrm>
          <a:prstGeom prst="rect">
            <a:avLst/>
          </a:prstGeom>
        </p:spPr>
        <p:txBody>
          <a:bodyPr wrap="square">
            <a:spAutoFit/>
          </a:bodyPr>
          <a:lstStyle/>
          <a:p>
            <a:pPr algn="just"/>
            <a:r>
              <a:rPr lang="uk-UA" sz="2400" b="1" dirty="0">
                <a:latin typeface="Times New Roman" pitchFamily="18" charset="0"/>
                <a:cs typeface="Times New Roman" pitchFamily="18" charset="0"/>
              </a:rPr>
              <a:t>	Принцип повноти </a:t>
            </a:r>
            <a:r>
              <a:rPr lang="uk-UA" sz="2400" dirty="0">
                <a:latin typeface="Times New Roman" pitchFamily="18" charset="0"/>
                <a:cs typeface="Times New Roman" pitchFamily="18" charset="0"/>
              </a:rPr>
              <a:t>означає, що розроблені плани (бюджети) та показники повинні охоплювати всі сфери та види діяльності. Реалізується у зведеному плані (бюджеті). </a:t>
            </a:r>
          </a:p>
          <a:p>
            <a:pPr algn="just"/>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Принцип обґрунтованості </a:t>
            </a:r>
            <a:r>
              <a:rPr lang="uk-UA" sz="2400" dirty="0">
                <a:latin typeface="Times New Roman" pitchFamily="18" charset="0"/>
                <a:cs typeface="Times New Roman" pitchFamily="18" charset="0"/>
              </a:rPr>
              <a:t>полягає в необхідності орієнтації на існуючий фінансово-економічний стан, на соціально-економічні задачі й потреби ринку. </a:t>
            </a:r>
            <a:endParaRPr lang="ru-RU"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	</a:t>
            </a:r>
            <a:r>
              <a:rPr lang="uk-UA" sz="2400" b="1" dirty="0">
                <a:latin typeface="Times New Roman" pitchFamily="18" charset="0"/>
                <a:cs typeface="Times New Roman" pitchFamily="18" charset="0"/>
              </a:rPr>
              <a:t>Принцип реальності </a:t>
            </a:r>
            <a:r>
              <a:rPr lang="uk-UA" sz="2400" dirty="0">
                <a:latin typeface="Times New Roman" pitchFamily="18" charset="0"/>
                <a:cs typeface="Times New Roman" pitchFamily="18" charset="0"/>
              </a:rPr>
              <a:t>ґрунтується на урахуванні всіх лімітів фінансових ресурсів, на основі раціональних норм і нормативів, на використанні прогресивних методів їх розробки.</a:t>
            </a:r>
          </a:p>
          <a:p>
            <a:endParaRPr lang="uk-UA" b="1" dirty="0"/>
          </a:p>
          <a:p>
            <a:endParaRPr lang="uk-UA" b="1" dirty="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Прямоугольник 2"/>
          <p:cNvSpPr/>
          <p:nvPr/>
        </p:nvSpPr>
        <p:spPr>
          <a:xfrm>
            <a:off x="428596" y="642919"/>
            <a:ext cx="7215238" cy="5632311"/>
          </a:xfrm>
          <a:prstGeom prst="rect">
            <a:avLst/>
          </a:prstGeom>
        </p:spPr>
        <p:txBody>
          <a:bodyPr wrap="square">
            <a:spAutoFit/>
          </a:bodyPr>
          <a:lstStyle/>
          <a:p>
            <a:pPr algn="just"/>
            <a:r>
              <a:rPr lang="uk-UA" sz="2400" b="1" dirty="0"/>
              <a:t>	</a:t>
            </a:r>
            <a:r>
              <a:rPr lang="uk-UA" sz="2400" b="1" dirty="0">
                <a:latin typeface="Times New Roman" pitchFamily="18" charset="0"/>
                <a:cs typeface="Times New Roman" pitchFamily="18" charset="0"/>
              </a:rPr>
              <a:t>Принцип інтегрованості </a:t>
            </a:r>
            <a:r>
              <a:rPr lang="uk-UA" sz="2400" dirty="0">
                <a:latin typeface="Times New Roman" pitchFamily="18" charset="0"/>
                <a:cs typeface="Times New Roman" pitchFamily="18" charset="0"/>
              </a:rPr>
              <a:t>зумовлюється необхідністю тісного взаємозв’язку між різними видами планів (бюджетів) із тим, щоб виконання планів нижчого рівня найбільшою мірою сприяло виконанню планів вищого рівня. </a:t>
            </a:r>
          </a:p>
          <a:p>
            <a:pPr algn="just"/>
            <a:r>
              <a:rPr lang="uk-UA" sz="2400" b="1" dirty="0">
                <a:latin typeface="Times New Roman" pitchFamily="18" charset="0"/>
                <a:cs typeface="Times New Roman" pitchFamily="18" charset="0"/>
              </a:rPr>
              <a:t>	Принцип гнучкості </a:t>
            </a:r>
            <a:r>
              <a:rPr lang="uk-UA" sz="2400" dirty="0">
                <a:latin typeface="Times New Roman" pitchFamily="18" charset="0"/>
                <a:cs typeface="Times New Roman" pitchFamily="18" charset="0"/>
              </a:rPr>
              <a:t>вимагає, щоб розроблена система планів мала можливість корегування при зміні фінансово-економічних умов у суспільстві. </a:t>
            </a:r>
          </a:p>
          <a:p>
            <a:pPr algn="just"/>
            <a:r>
              <a:rPr lang="uk-UA" sz="2400" b="1" dirty="0">
                <a:latin typeface="Times New Roman" pitchFamily="18" charset="0"/>
                <a:cs typeface="Times New Roman" pitchFamily="18" charset="0"/>
              </a:rPr>
              <a:t>	Принцип економічності </a:t>
            </a:r>
            <a:r>
              <a:rPr lang="uk-UA" sz="2400" dirty="0">
                <a:latin typeface="Times New Roman" pitchFamily="18" charset="0"/>
                <a:cs typeface="Times New Roman" pitchFamily="18" charset="0"/>
              </a:rPr>
              <a:t>полягає в тому, що витрати на планування (бюджетування) повинні раціонально співвідноситись з отриманими результатами. </a:t>
            </a:r>
          </a:p>
          <a:p>
            <a:endParaRPr lang="uk-UA" b="1" dirty="0"/>
          </a:p>
          <a:p>
            <a:endParaRPr lang="uk-UA" b="1" dirty="0"/>
          </a:p>
          <a:p>
            <a:endParaRPr lang="uk-UA" b="1" dirty="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642910" y="58847"/>
            <a:ext cx="6929486" cy="5509200"/>
          </a:xfrm>
          <a:prstGeom prst="rect">
            <a:avLst/>
          </a:prstGeom>
        </p:spPr>
        <p:txBody>
          <a:bodyPr wrap="square">
            <a:spAutoFit/>
          </a:bodyPr>
          <a:lstStyle/>
          <a:p>
            <a:pPr algn="just"/>
            <a:r>
              <a:rPr lang="en-US" sz="2200" dirty="0">
                <a:latin typeface="Times New Roman" pitchFamily="18" charset="0"/>
                <a:cs typeface="Times New Roman" pitchFamily="18" charset="0"/>
              </a:rPr>
              <a:t>	</a:t>
            </a:r>
            <a:r>
              <a:rPr lang="uk-UA" sz="2200" b="1" dirty="0">
                <a:latin typeface="Times New Roman" pitchFamily="18" charset="0"/>
                <a:cs typeface="Times New Roman" pitchFamily="18" charset="0"/>
              </a:rPr>
              <a:t>Кошторис (бюджет)</a:t>
            </a:r>
            <a:r>
              <a:rPr lang="uk-UA" sz="2200" dirty="0">
                <a:latin typeface="Times New Roman" pitchFamily="18" charset="0"/>
                <a:cs typeface="Times New Roman" pitchFamily="18" charset="0"/>
              </a:rPr>
              <a:t> –  це форма планового розрахунку, яка визначає докладну програму дій підприємства на майбутній період.</a:t>
            </a:r>
            <a:endParaRPr lang="ru-RU" sz="2200" dirty="0">
              <a:latin typeface="Times New Roman" pitchFamily="18" charset="0"/>
              <a:cs typeface="Times New Roman" pitchFamily="18" charset="0"/>
            </a:endParaRPr>
          </a:p>
          <a:p>
            <a:pPr algn="just"/>
            <a:r>
              <a:rPr lang="en-US" sz="2200" dirty="0">
                <a:latin typeface="Times New Roman" pitchFamily="18" charset="0"/>
                <a:cs typeface="Times New Roman" pitchFamily="18" charset="0"/>
              </a:rPr>
              <a:t>	</a:t>
            </a:r>
            <a:r>
              <a:rPr lang="uk-UA" sz="2200" dirty="0">
                <a:latin typeface="Times New Roman" pitchFamily="18" charset="0"/>
                <a:cs typeface="Times New Roman" pitchFamily="18" charset="0"/>
              </a:rPr>
              <a:t>Основна мета складання кошторисів полягає:</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в узгодженні оперативних і перспективних планів;</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в координації дій різних підрозділів підприємства;</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в деталізації загальних цілей виробництва і доведенні їх до керівництва різноманітними центрами відповідальності;</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в управлінні і контролі за виробництвом;</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в стимулюванні ефективної роботи керівників і персоналу підприємства;</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у визначенні майбутніх параметрів господарської діяльності;</a:t>
            </a:r>
            <a:endParaRPr lang="ru-RU" sz="2200" dirty="0">
              <a:latin typeface="Times New Roman" pitchFamily="18" charset="0"/>
              <a:cs typeface="Times New Roman" pitchFamily="18" charset="0"/>
            </a:endParaRPr>
          </a:p>
          <a:p>
            <a:pPr marL="457200" lvl="0" indent="-457200" algn="just">
              <a:buFont typeface="Arial" pitchFamily="34" charset="0"/>
              <a:buChar char="•"/>
            </a:pPr>
            <a:r>
              <a:rPr lang="uk-UA" sz="2200" dirty="0">
                <a:latin typeface="Times New Roman" pitchFamily="18" charset="0"/>
                <a:cs typeface="Times New Roman" pitchFamily="18" charset="0"/>
              </a:rPr>
              <a:t>у періодичному порівнянні поточних результатів діяльності з планом.</a:t>
            </a:r>
            <a:endParaRPr lang="ru-RU" sz="22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7239000" cy="5072098"/>
          </a:xfrm>
        </p:spPr>
        <p:txBody>
          <a:bodyPr/>
          <a:lstStyle/>
          <a:p>
            <a:pPr algn="just">
              <a:buNone/>
            </a:pPr>
            <a:r>
              <a:rPr lang="en-US" dirty="0">
                <a:latin typeface="Times New Roman" pitchFamily="18" charset="0"/>
                <a:cs typeface="Times New Roman" pitchFamily="18" charset="0"/>
              </a:rPr>
              <a:t>		</a:t>
            </a:r>
            <a:r>
              <a:rPr lang="uk-UA" dirty="0">
                <a:latin typeface="Times New Roman" pitchFamily="18" charset="0"/>
                <a:cs typeface="Times New Roman" pitchFamily="18" charset="0"/>
              </a:rPr>
              <a:t>В економічній літературі достатньо чітко розрізняють поняття </a:t>
            </a:r>
            <a:r>
              <a:rPr lang="uk-UA" dirty="0" err="1">
                <a:latin typeface="Times New Roman" pitchFamily="18" charset="0"/>
                <a:cs typeface="Times New Roman" pitchFamily="18" charset="0"/>
              </a:rPr>
              <a:t>“план”</a:t>
            </a:r>
            <a:r>
              <a:rPr lang="uk-UA" dirty="0">
                <a:latin typeface="Times New Roman" pitchFamily="18" charset="0"/>
                <a:cs typeface="Times New Roman" pitchFamily="18" charset="0"/>
              </a:rPr>
              <a:t> і </a:t>
            </a:r>
            <a:r>
              <a:rPr lang="uk-UA" dirty="0" err="1">
                <a:latin typeface="Times New Roman" pitchFamily="18" charset="0"/>
                <a:cs typeface="Times New Roman" pitchFamily="18" charset="0"/>
              </a:rPr>
              <a:t>“бюджет”</a:t>
            </a:r>
            <a:r>
              <a:rPr lang="uk-UA"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lgn="just">
              <a:buNone/>
            </a:pPr>
            <a:r>
              <a:rPr lang="en-US" dirty="0">
                <a:latin typeface="Times New Roman" pitchFamily="18" charset="0"/>
                <a:cs typeface="Times New Roman" pitchFamily="18" charset="0"/>
              </a:rPr>
              <a:t>		</a:t>
            </a:r>
            <a:r>
              <a:rPr lang="uk-UA" b="1" dirty="0">
                <a:latin typeface="Times New Roman" pitchFamily="18" charset="0"/>
                <a:cs typeface="Times New Roman" pitchFamily="18" charset="0"/>
              </a:rPr>
              <a:t>План</a:t>
            </a:r>
            <a:r>
              <a:rPr lang="uk-UA" dirty="0">
                <a:latin typeface="Times New Roman" pitchFamily="18" charset="0"/>
                <a:cs typeface="Times New Roman" pitchFamily="18" charset="0"/>
              </a:rPr>
              <a:t> – більш широке поняття, яке включає в себе впорядковану систему дій, спрямованих на досягнення деяких цілей.</a:t>
            </a:r>
            <a:endParaRPr lang="ru-RU" dirty="0">
              <a:latin typeface="Times New Roman" pitchFamily="18" charset="0"/>
              <a:cs typeface="Times New Roman" pitchFamily="18" charset="0"/>
            </a:endParaRPr>
          </a:p>
          <a:p>
            <a:pPr algn="just">
              <a:buNone/>
            </a:pPr>
            <a:r>
              <a:rPr lang="en-US" b="1" dirty="0">
                <a:latin typeface="Times New Roman" pitchFamily="18" charset="0"/>
                <a:cs typeface="Times New Roman" pitchFamily="18" charset="0"/>
              </a:rPr>
              <a:t>		</a:t>
            </a:r>
            <a:r>
              <a:rPr lang="uk-UA" b="1" dirty="0">
                <a:latin typeface="Times New Roman" pitchFamily="18" charset="0"/>
                <a:cs typeface="Times New Roman" pitchFamily="18" charset="0"/>
              </a:rPr>
              <a:t>Бюджет </a:t>
            </a:r>
            <a:r>
              <a:rPr lang="uk-UA" dirty="0">
                <a:latin typeface="Times New Roman" pitchFamily="18" charset="0"/>
                <a:cs typeface="Times New Roman" pitchFamily="18" charset="0"/>
              </a:rPr>
              <a:t>–  більш вузьке поняття, яке означає кількісне представлення плану дій, причому, як правило, поняття </a:t>
            </a:r>
            <a:r>
              <a:rPr lang="uk-UA" dirty="0" err="1">
                <a:latin typeface="Times New Roman" pitchFamily="18" charset="0"/>
                <a:cs typeface="Times New Roman" pitchFamily="18" charset="0"/>
              </a:rPr>
              <a:t>“бюджет”</a:t>
            </a:r>
            <a:r>
              <a:rPr lang="uk-UA" dirty="0">
                <a:latin typeface="Times New Roman" pitchFamily="18" charset="0"/>
                <a:cs typeface="Times New Roman" pitchFamily="18" charset="0"/>
              </a:rPr>
              <a:t> традиційно трактується як </a:t>
            </a:r>
            <a:r>
              <a:rPr lang="uk-UA" dirty="0" err="1">
                <a:latin typeface="Times New Roman" pitchFamily="18" charset="0"/>
                <a:cs typeface="Times New Roman" pitchFamily="18" charset="0"/>
              </a:rPr>
              <a:t>“кошторис”</a:t>
            </a:r>
            <a:r>
              <a:rPr lang="uk-UA" dirty="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3D5D5B6-9646-12EC-5411-1DB0A7D2E850}"/>
              </a:ext>
            </a:extLst>
          </p:cNvPr>
          <p:cNvSpPr>
            <a:spLocks noGrp="1"/>
          </p:cNvSpPr>
          <p:nvPr>
            <p:ph idx="1"/>
          </p:nvPr>
        </p:nvSpPr>
        <p:spPr>
          <a:xfrm>
            <a:off x="457200" y="980728"/>
            <a:ext cx="7239000" cy="5475008"/>
          </a:xfrm>
        </p:spPr>
        <p:txBody>
          <a:bodyPr/>
          <a:lstStyle/>
          <a:p>
            <a:pPr indent="450215" algn="ctr">
              <a:lnSpc>
                <a:spcPct val="110000"/>
              </a:lnSpc>
            </a:pPr>
            <a:r>
              <a:rPr lang="uk-UA" sz="2000" b="1" dirty="0">
                <a:effectLst/>
                <a:latin typeface="Times New Roman" panose="02020603050405020304" pitchFamily="18" charset="0"/>
                <a:ea typeface="Times New Roman" panose="02020603050405020304" pitchFamily="18" charset="0"/>
              </a:rPr>
              <a:t>Впровадження принципів бюджетування має низку переваг:</a:t>
            </a:r>
          </a:p>
          <a:p>
            <a:pPr marL="342900" lvl="0" indent="-342900" algn="just">
              <a:lnSpc>
                <a:spcPct val="110000"/>
              </a:lnSpc>
              <a:buFont typeface="+mj-lt"/>
              <a:buAutoNum type="arabicParenR"/>
            </a:pPr>
            <a:r>
              <a:rPr lang="uk-UA" sz="2000" dirty="0">
                <a:effectLst/>
                <a:latin typeface="Times New Roman" panose="02020603050405020304" pitchFamily="18" charset="0"/>
                <a:ea typeface="Times New Roman" panose="02020603050405020304" pitchFamily="18" charset="0"/>
              </a:rPr>
              <a:t>щомісячне планування бюджетів структурних підрозділів дає змогу одержати більш точні показники розмірів і структури затрат, ніж фінансова звітність, і, відповідно, більш точне планове значення розміру прибутку;</a:t>
            </a:r>
          </a:p>
          <a:p>
            <a:pPr marL="342900" lvl="0" indent="-342900" algn="just">
              <a:lnSpc>
                <a:spcPct val="105000"/>
              </a:lnSpc>
              <a:buFont typeface="+mj-lt"/>
              <a:buAutoNum type="arabicParenR"/>
            </a:pPr>
            <a:r>
              <a:rPr lang="uk-UA" sz="2000" dirty="0">
                <a:effectLst/>
                <a:latin typeface="Times New Roman" panose="02020603050405020304" pitchFamily="18" charset="0"/>
                <a:ea typeface="Times New Roman" panose="02020603050405020304" pitchFamily="18" charset="0"/>
              </a:rPr>
              <a:t>в межах затвердження бюджетів на місяць структурним підрозділам буде надана більша самостійність у витрачанні економії по бюджету фонду оплати праці, що підвищить матеріальну зацікавленість працівників в успішному виконанні планових завдань;</a:t>
            </a:r>
          </a:p>
          <a:p>
            <a:pPr marL="342900" lvl="0" indent="-342900" algn="just">
              <a:lnSpc>
                <a:spcPct val="105000"/>
              </a:lnSpc>
              <a:buFont typeface="+mj-lt"/>
              <a:buAutoNum type="arabicParenR"/>
            </a:pPr>
            <a:r>
              <a:rPr lang="uk-UA" sz="2000" dirty="0">
                <a:effectLst/>
                <a:latin typeface="Times New Roman" panose="02020603050405020304" pitchFamily="18" charset="0"/>
                <a:ea typeface="Times New Roman" panose="02020603050405020304" pitchFamily="18" charset="0"/>
              </a:rPr>
              <a:t>бюджетне планування дозволить здійснити режим економії фінансових ресурсів підприємства.</a:t>
            </a:r>
          </a:p>
          <a:p>
            <a:pPr marL="0" indent="0">
              <a:buNone/>
            </a:pPr>
            <a:endParaRPr lang="uk-UA" dirty="0"/>
          </a:p>
        </p:txBody>
      </p:sp>
    </p:spTree>
    <p:extLst>
      <p:ext uri="{BB962C8B-B14F-4D97-AF65-F5344CB8AC3E}">
        <p14:creationId xmlns:p14="http://schemas.microsoft.com/office/powerpoint/2010/main" val="4145967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0417" name="Object 1"/>
          <p:cNvGraphicFramePr>
            <a:graphicFrameLocks noChangeAspect="1"/>
          </p:cNvGraphicFramePr>
          <p:nvPr/>
        </p:nvGraphicFramePr>
        <p:xfrm>
          <a:off x="357158" y="857232"/>
          <a:ext cx="7358114" cy="2000264"/>
        </p:xfrm>
        <a:graphic>
          <a:graphicData uri="http://schemas.openxmlformats.org/presentationml/2006/ole">
            <mc:AlternateContent xmlns:mc="http://schemas.openxmlformats.org/markup-compatibility/2006">
              <mc:Choice xmlns:v="urn:schemas-microsoft-com:vml" Requires="v">
                <p:oleObj name="Picture" r:id="rId2" imgW="4847844" imgH="1124712" progId="Word.Picture.8">
                  <p:embed/>
                </p:oleObj>
              </mc:Choice>
              <mc:Fallback>
                <p:oleObj name="Picture" r:id="rId2" imgW="4847844" imgH="1124712"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158" y="857232"/>
                        <a:ext cx="7358114" cy="20002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908720"/>
            <a:ext cx="7239000" cy="3429024"/>
          </a:xfrm>
        </p:spPr>
        <p:txBody>
          <a:bodyPr>
            <a:normAutofit fontScale="70000" lnSpcReduction="20000"/>
          </a:bodyPr>
          <a:lstStyle/>
          <a:p>
            <a:pPr marL="0" lvl="0" indent="360000" algn="ctr">
              <a:buNone/>
            </a:pPr>
            <a:r>
              <a:rPr lang="uk-UA" sz="3200" b="1" u="sng" dirty="0">
                <a:latin typeface="Times New Roman" pitchFamily="18" charset="0"/>
                <a:cs typeface="Times New Roman" pitchFamily="18" charset="0"/>
              </a:rPr>
              <a:t>Питання лекції</a:t>
            </a:r>
            <a:r>
              <a:rPr lang="uk-UA" sz="3200" b="1" dirty="0">
                <a:latin typeface="Times New Roman" pitchFamily="18" charset="0"/>
                <a:cs typeface="Times New Roman" pitchFamily="18" charset="0"/>
              </a:rPr>
              <a:t>:</a:t>
            </a:r>
          </a:p>
          <a:p>
            <a:pPr marL="0" lvl="0" indent="360000" algn="just">
              <a:buNone/>
            </a:pPr>
            <a:r>
              <a:rPr lang="ru-RU" dirty="0" err="1"/>
              <a:t>Фінансове</a:t>
            </a:r>
            <a:r>
              <a:rPr lang="ru-RU" dirty="0"/>
              <a:t> </a:t>
            </a:r>
            <a:r>
              <a:rPr lang="ru-RU" dirty="0" err="1"/>
              <a:t>планування</a:t>
            </a:r>
            <a:r>
              <a:rPr lang="ru-RU" dirty="0"/>
              <a:t>, </a:t>
            </a:r>
            <a:r>
              <a:rPr lang="ru-RU" dirty="0" err="1"/>
              <a:t>його</a:t>
            </a:r>
            <a:r>
              <a:rPr lang="ru-RU" dirty="0"/>
              <a:t> </a:t>
            </a:r>
            <a:r>
              <a:rPr lang="ru-RU" dirty="0" err="1"/>
              <a:t>зміст</a:t>
            </a:r>
            <a:r>
              <a:rPr lang="ru-RU" dirty="0"/>
              <a:t> і </a:t>
            </a:r>
            <a:r>
              <a:rPr lang="ru-RU" dirty="0" err="1"/>
              <a:t>завдання</a:t>
            </a:r>
            <a:r>
              <a:rPr lang="ru-RU" dirty="0"/>
              <a:t>. </a:t>
            </a:r>
            <a:r>
              <a:rPr lang="ru-RU" dirty="0" err="1"/>
              <a:t>Види</a:t>
            </a:r>
            <a:r>
              <a:rPr lang="ru-RU" dirty="0"/>
              <a:t> </a:t>
            </a:r>
            <a:r>
              <a:rPr lang="ru-RU" dirty="0" err="1"/>
              <a:t>фінансового</a:t>
            </a:r>
            <a:r>
              <a:rPr lang="ru-RU" dirty="0"/>
              <a:t> </a:t>
            </a:r>
            <a:r>
              <a:rPr lang="ru-RU" dirty="0" err="1"/>
              <a:t>планування</a:t>
            </a:r>
            <a:r>
              <a:rPr lang="ru-RU" dirty="0"/>
              <a:t>: </a:t>
            </a:r>
            <a:r>
              <a:rPr lang="ru-RU" dirty="0" err="1"/>
              <a:t>перспективне</a:t>
            </a:r>
            <a:r>
              <a:rPr lang="ru-RU" dirty="0"/>
              <a:t>, </a:t>
            </a:r>
            <a:r>
              <a:rPr lang="ru-RU" dirty="0" err="1"/>
              <a:t>поточне</a:t>
            </a:r>
            <a:r>
              <a:rPr lang="ru-RU" dirty="0"/>
              <a:t>, </a:t>
            </a:r>
            <a:r>
              <a:rPr lang="ru-RU" dirty="0" err="1"/>
              <a:t>оперативне</a:t>
            </a:r>
            <a:r>
              <a:rPr lang="ru-RU" dirty="0"/>
              <a:t>. Характеристика перспективного і поточного </a:t>
            </a:r>
            <a:r>
              <a:rPr lang="ru-RU" dirty="0" err="1"/>
              <a:t>планування</a:t>
            </a:r>
            <a:r>
              <a:rPr lang="ru-RU" dirty="0"/>
              <a:t>. </a:t>
            </a:r>
            <a:r>
              <a:rPr lang="ru-RU" dirty="0" err="1"/>
              <a:t>Бізнес</a:t>
            </a:r>
            <a:r>
              <a:rPr lang="ru-RU" dirty="0"/>
              <a:t>-план, </a:t>
            </a:r>
            <a:r>
              <a:rPr lang="ru-RU" dirty="0" err="1"/>
              <a:t>його</a:t>
            </a:r>
            <a:r>
              <a:rPr lang="ru-RU" dirty="0"/>
              <a:t> </a:t>
            </a:r>
            <a:r>
              <a:rPr lang="ru-RU" dirty="0" err="1"/>
              <a:t>призначення</a:t>
            </a:r>
            <a:r>
              <a:rPr lang="ru-RU" dirty="0"/>
              <a:t> і </a:t>
            </a:r>
            <a:r>
              <a:rPr lang="ru-RU" dirty="0" err="1"/>
              <a:t>зміст</a:t>
            </a:r>
            <a:r>
              <a:rPr lang="ru-RU" dirty="0"/>
              <a:t>. </a:t>
            </a:r>
            <a:r>
              <a:rPr lang="ru-RU" dirty="0" err="1"/>
              <a:t>Фінансовий</a:t>
            </a:r>
            <a:r>
              <a:rPr lang="ru-RU" dirty="0"/>
              <a:t> план – </a:t>
            </a:r>
            <a:r>
              <a:rPr lang="ru-RU" dirty="0" err="1"/>
              <a:t>складова</a:t>
            </a:r>
            <a:r>
              <a:rPr lang="ru-RU" dirty="0"/>
              <a:t> </a:t>
            </a:r>
            <a:r>
              <a:rPr lang="ru-RU" dirty="0" err="1"/>
              <a:t>частина</a:t>
            </a:r>
            <a:r>
              <a:rPr lang="ru-RU" dirty="0"/>
              <a:t> </a:t>
            </a:r>
            <a:r>
              <a:rPr lang="ru-RU" dirty="0" err="1"/>
              <a:t>бізнес</a:t>
            </a:r>
            <a:r>
              <a:rPr lang="ru-RU" dirty="0"/>
              <a:t>-плану </a:t>
            </a:r>
            <a:r>
              <a:rPr lang="ru-RU" dirty="0" err="1"/>
              <a:t>підприємства</a:t>
            </a:r>
            <a:r>
              <a:rPr lang="ru-RU" dirty="0"/>
              <a:t>. </a:t>
            </a:r>
            <a:r>
              <a:rPr lang="ru-RU" dirty="0" err="1"/>
              <a:t>Зміст</a:t>
            </a:r>
            <a:r>
              <a:rPr lang="ru-RU" dirty="0"/>
              <a:t> </a:t>
            </a:r>
            <a:r>
              <a:rPr lang="ru-RU" dirty="0" err="1"/>
              <a:t>фінансового</a:t>
            </a:r>
            <a:r>
              <a:rPr lang="ru-RU" dirty="0"/>
              <a:t> плану – балансу </a:t>
            </a:r>
            <a:r>
              <a:rPr lang="ru-RU" dirty="0" err="1"/>
              <a:t>доходів</a:t>
            </a:r>
            <a:r>
              <a:rPr lang="ru-RU" dirty="0"/>
              <a:t> і </a:t>
            </a:r>
            <a:r>
              <a:rPr lang="ru-RU" dirty="0" err="1"/>
              <a:t>витрат</a:t>
            </a:r>
            <a:r>
              <a:rPr lang="ru-RU" dirty="0"/>
              <a:t> </a:t>
            </a:r>
            <a:r>
              <a:rPr lang="ru-RU" dirty="0" err="1"/>
              <a:t>підприємства</a:t>
            </a:r>
            <a:r>
              <a:rPr lang="ru-RU" dirty="0"/>
              <a:t>. Доходна </a:t>
            </a:r>
            <a:r>
              <a:rPr lang="ru-RU" dirty="0" err="1"/>
              <a:t>частина</a:t>
            </a:r>
            <a:r>
              <a:rPr lang="ru-RU" dirty="0"/>
              <a:t> </a:t>
            </a:r>
            <a:r>
              <a:rPr lang="ru-RU" dirty="0" err="1"/>
              <a:t>фінансового</a:t>
            </a:r>
            <a:r>
              <a:rPr lang="ru-RU" dirty="0"/>
              <a:t> плану та </a:t>
            </a:r>
            <a:r>
              <a:rPr lang="ru-RU" dirty="0" err="1"/>
              <a:t>її</a:t>
            </a:r>
            <a:r>
              <a:rPr lang="ru-RU" dirty="0"/>
              <a:t> характеристика. </a:t>
            </a:r>
            <a:r>
              <a:rPr lang="ru-RU" dirty="0" err="1"/>
              <a:t>Джерела</a:t>
            </a:r>
            <a:r>
              <a:rPr lang="ru-RU" dirty="0"/>
              <a:t> </a:t>
            </a:r>
            <a:r>
              <a:rPr lang="ru-RU" dirty="0" err="1"/>
              <a:t>фінансових</a:t>
            </a:r>
            <a:r>
              <a:rPr lang="ru-RU" dirty="0"/>
              <a:t> </a:t>
            </a:r>
            <a:r>
              <a:rPr lang="ru-RU" dirty="0" err="1"/>
              <a:t>ресурсів</a:t>
            </a:r>
            <a:r>
              <a:rPr lang="ru-RU" dirty="0"/>
              <a:t> і порядок </a:t>
            </a:r>
            <a:r>
              <a:rPr lang="ru-RU" dirty="0" err="1"/>
              <a:t>їх</a:t>
            </a:r>
            <a:r>
              <a:rPr lang="ru-RU" dirty="0"/>
              <a:t> </a:t>
            </a:r>
            <a:r>
              <a:rPr lang="ru-RU" dirty="0" err="1"/>
              <a:t>розрахунку</a:t>
            </a:r>
            <a:r>
              <a:rPr lang="ru-RU" dirty="0"/>
              <a:t>. </a:t>
            </a:r>
            <a:r>
              <a:rPr lang="ru-RU" dirty="0" err="1"/>
              <a:t>Видаткова</a:t>
            </a:r>
            <a:r>
              <a:rPr lang="ru-RU" dirty="0"/>
              <a:t> </a:t>
            </a:r>
            <a:r>
              <a:rPr lang="ru-RU" dirty="0" err="1"/>
              <a:t>частина</a:t>
            </a:r>
            <a:r>
              <a:rPr lang="ru-RU" dirty="0"/>
              <a:t> балансу </a:t>
            </a:r>
            <a:r>
              <a:rPr lang="ru-RU" dirty="0" err="1"/>
              <a:t>доходів</a:t>
            </a:r>
            <a:r>
              <a:rPr lang="ru-RU" dirty="0"/>
              <a:t> і </a:t>
            </a:r>
            <a:r>
              <a:rPr lang="ru-RU" dirty="0" err="1"/>
              <a:t>витрат</a:t>
            </a:r>
            <a:r>
              <a:rPr lang="ru-RU" dirty="0"/>
              <a:t> та </a:t>
            </a:r>
            <a:r>
              <a:rPr lang="ru-RU" dirty="0" err="1"/>
              <a:t>їх</a:t>
            </a:r>
            <a:r>
              <a:rPr lang="ru-RU" dirty="0"/>
              <a:t> характеристика. </a:t>
            </a:r>
            <a:r>
              <a:rPr lang="ru-RU" dirty="0" err="1"/>
              <a:t>Види</a:t>
            </a:r>
            <a:r>
              <a:rPr lang="ru-RU" dirty="0"/>
              <a:t> </a:t>
            </a:r>
            <a:r>
              <a:rPr lang="ru-RU" dirty="0" err="1"/>
              <a:t>витрат</a:t>
            </a:r>
            <a:r>
              <a:rPr lang="ru-RU" dirty="0"/>
              <a:t>, </a:t>
            </a:r>
            <a:r>
              <a:rPr lang="ru-RU" dirty="0" err="1"/>
              <a:t>що</a:t>
            </a:r>
            <a:r>
              <a:rPr lang="ru-RU" dirty="0"/>
              <a:t> </a:t>
            </a:r>
            <a:r>
              <a:rPr lang="ru-RU" dirty="0" err="1"/>
              <a:t>фінансуються</a:t>
            </a:r>
            <a:r>
              <a:rPr lang="ru-RU" dirty="0"/>
              <a:t>, порядок </a:t>
            </a:r>
            <a:r>
              <a:rPr lang="ru-RU" dirty="0" err="1"/>
              <a:t>їх</a:t>
            </a:r>
            <a:r>
              <a:rPr lang="ru-RU" dirty="0"/>
              <a:t> </a:t>
            </a:r>
            <a:r>
              <a:rPr lang="ru-RU" dirty="0" err="1"/>
              <a:t>розрахунку</a:t>
            </a:r>
            <a:r>
              <a:rPr lang="ru-RU" dirty="0"/>
              <a:t>. </a:t>
            </a:r>
            <a:r>
              <a:rPr lang="ru-RU" dirty="0" err="1"/>
              <a:t>Зміст</a:t>
            </a:r>
            <a:r>
              <a:rPr lang="ru-RU" dirty="0"/>
              <a:t>, </a:t>
            </a:r>
            <a:r>
              <a:rPr lang="ru-RU" dirty="0" err="1"/>
              <a:t>призначення</a:t>
            </a:r>
            <a:r>
              <a:rPr lang="ru-RU" dirty="0"/>
              <a:t> та порядок </a:t>
            </a:r>
            <a:r>
              <a:rPr lang="ru-RU" dirty="0" err="1"/>
              <a:t>складання</a:t>
            </a:r>
            <a:r>
              <a:rPr lang="ru-RU" dirty="0"/>
              <a:t> </a:t>
            </a:r>
            <a:r>
              <a:rPr lang="ru-RU" dirty="0" err="1"/>
              <a:t>перевірочної</a:t>
            </a:r>
            <a:r>
              <a:rPr lang="ru-RU" dirty="0"/>
              <a:t> </a:t>
            </a:r>
            <a:r>
              <a:rPr lang="ru-RU" dirty="0" err="1"/>
              <a:t>таблиці</a:t>
            </a:r>
            <a:r>
              <a:rPr lang="ru-RU" dirty="0"/>
              <a:t> </a:t>
            </a:r>
            <a:r>
              <a:rPr lang="ru-RU" dirty="0" err="1"/>
              <a:t>шахової</a:t>
            </a:r>
            <a:r>
              <a:rPr lang="ru-RU" dirty="0"/>
              <a:t> </a:t>
            </a:r>
            <a:r>
              <a:rPr lang="ru-RU" dirty="0" err="1"/>
              <a:t>форми</a:t>
            </a:r>
            <a:r>
              <a:rPr lang="ru-RU" dirty="0"/>
              <a:t> до </a:t>
            </a:r>
            <a:r>
              <a:rPr lang="ru-RU" dirty="0" err="1"/>
              <a:t>фінансового</a:t>
            </a:r>
            <a:r>
              <a:rPr lang="ru-RU" dirty="0"/>
              <a:t> плану. </a:t>
            </a:r>
            <a:r>
              <a:rPr lang="ru-RU" dirty="0" err="1"/>
              <a:t>Розгляд</a:t>
            </a:r>
            <a:r>
              <a:rPr lang="ru-RU" dirty="0"/>
              <a:t> і </a:t>
            </a:r>
            <a:r>
              <a:rPr lang="ru-RU" dirty="0" err="1"/>
              <a:t>затвердження</a:t>
            </a:r>
            <a:r>
              <a:rPr lang="ru-RU" dirty="0"/>
              <a:t> </a:t>
            </a:r>
            <a:r>
              <a:rPr lang="ru-RU" dirty="0" err="1"/>
              <a:t>фінансового</a:t>
            </a:r>
            <a:r>
              <a:rPr lang="ru-RU" dirty="0"/>
              <a:t> плану. Контроль за </a:t>
            </a:r>
            <a:r>
              <a:rPr lang="ru-RU" dirty="0" err="1"/>
              <a:t>виконанням</a:t>
            </a:r>
            <a:r>
              <a:rPr lang="ru-RU" dirty="0"/>
              <a:t> </a:t>
            </a:r>
            <a:r>
              <a:rPr lang="ru-RU" dirty="0" err="1"/>
              <a:t>фінансового</a:t>
            </a:r>
            <a:r>
              <a:rPr lang="ru-RU" dirty="0"/>
              <a:t> плану. </a:t>
            </a:r>
            <a:endParaRPr lang="uk-UA" dirty="0"/>
          </a:p>
          <a:p>
            <a:pPr marL="0" lvl="0" indent="360000" algn="just">
              <a:buFont typeface="+mj-lt"/>
              <a:buAutoNum type="arabicPeriod"/>
            </a:pPr>
            <a:endParaRPr lang="uk-UA" dirty="0"/>
          </a:p>
          <a:p>
            <a:pPr>
              <a:buNone/>
            </a:pPr>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8609" name="Object 1"/>
          <p:cNvGraphicFramePr>
            <a:graphicFrameLocks noChangeAspect="1"/>
          </p:cNvGraphicFramePr>
          <p:nvPr/>
        </p:nvGraphicFramePr>
        <p:xfrm>
          <a:off x="1428728" y="285728"/>
          <a:ext cx="5786478" cy="5072098"/>
        </p:xfrm>
        <a:graphic>
          <a:graphicData uri="http://schemas.openxmlformats.org/presentationml/2006/ole">
            <mc:AlternateContent xmlns:mc="http://schemas.openxmlformats.org/markup-compatibility/2006">
              <mc:Choice xmlns:v="urn:schemas-microsoft-com:vml" Requires="v">
                <p:oleObj name="Picture" r:id="rId2" imgW="2543556" imgH="3762756" progId="Word.Picture.8">
                  <p:embed/>
                </p:oleObj>
              </mc:Choice>
              <mc:Fallback>
                <p:oleObj name="Picture" r:id="rId2" imgW="2543556" imgH="3762756"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8728" y="285728"/>
                        <a:ext cx="5786478" cy="50720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8611" name="Rectangle 3"/>
          <p:cNvSpPr>
            <a:spLocks noChangeArrowheads="1"/>
          </p:cNvSpPr>
          <p:nvPr/>
        </p:nvSpPr>
        <p:spPr bwMode="auto">
          <a:xfrm>
            <a:off x="0" y="5604570"/>
            <a:ext cx="91440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000" b="1"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Рис. </a:t>
            </a:r>
            <a:r>
              <a:rPr kumimoji="0" lang="en-US" sz="2000" b="1"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2</a:t>
            </a:r>
            <a:r>
              <a:rPr kumimoji="0" lang="uk-UA" sz="2000" b="1"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uk-UA" sz="2000" b="0"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Організаційні передумови впровадження бюджетування</a:t>
            </a:r>
            <a:endParaRPr kumimoji="0" lang="uk-UA" sz="20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Прямоугольник 3"/>
          <p:cNvSpPr/>
          <p:nvPr/>
        </p:nvSpPr>
        <p:spPr>
          <a:xfrm>
            <a:off x="642910" y="500043"/>
            <a:ext cx="7072362" cy="5262979"/>
          </a:xfrm>
          <a:prstGeom prst="rect">
            <a:avLst/>
          </a:prstGeom>
        </p:spPr>
        <p:txBody>
          <a:bodyPr wrap="square">
            <a:spAutoFit/>
          </a:bodyPr>
          <a:lstStyle/>
          <a:p>
            <a:pPr algn="just"/>
            <a:r>
              <a:rPr lang="uk-UA" sz="2400" dirty="0">
                <a:latin typeface="Times New Roman" pitchFamily="18" charset="0"/>
                <a:cs typeface="Times New Roman" pitchFamily="18" charset="0"/>
              </a:rPr>
              <a:t>При розробці фінансового плану підприємства складаються наступні кошториси (бюджети):</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продажу;</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виробництва;</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прямих матеріальних витрат;</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витрат на оплату праці;</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непрямих загальновиробничих витрат;</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собівартості проданої продукції;</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поточних періодичних загальногосподарських витрат;</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прибутків та збитків;</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капітальних витрат;</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руху грошових коштів;</a:t>
            </a:r>
            <a:endParaRPr lang="ru-RU" sz="2400" dirty="0">
              <a:latin typeface="Times New Roman" pitchFamily="18" charset="0"/>
              <a:cs typeface="Times New Roman" pitchFamily="18" charset="0"/>
            </a:endParaRPr>
          </a:p>
          <a:p>
            <a:pPr lvl="0">
              <a:buFont typeface="Arial" pitchFamily="34" charset="0"/>
              <a:buChar char="•"/>
            </a:pPr>
            <a:r>
              <a:rPr lang="uk-UA" sz="2400" dirty="0">
                <a:latin typeface="Times New Roman" pitchFamily="18" charset="0"/>
                <a:cs typeface="Times New Roman" pitchFamily="18" charset="0"/>
              </a:rPr>
              <a:t>кошторис статей активу і пасиву і т.д.</a:t>
            </a:r>
            <a:endParaRPr lang="ru-RU" sz="24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428596" y="642918"/>
            <a:ext cx="7572428"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Кошторисне планування містить </a:t>
            </a: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два етапи:</a:t>
            </a:r>
            <a:endParaRPr kumimoji="0" lang="ru-RU" sz="24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планування – визначення майбутніх цілей;</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моніторинг (супроводження) –  аналіз оперативної господарської діяльності, тобто того, як протягом планового періоду здійснюється виконання запланованих рішень.</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79450" algn="l"/>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Розрізняють два підходи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до розрахунку кошторисів:</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1. Розробка кошторису з </a:t>
            </a:r>
            <a:r>
              <a:rPr kumimoji="0" lang="uk-UA" sz="24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“нуля”</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Застосовується у випадку, якщо проектується нове підприємство чи підприємство змінює профіль роботи.</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2. Планування від досягнутого. Застосовується у випадку, якщо профіль роботи підприємства не змінюється.</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1469" y="1523456"/>
            <a:ext cx="6728822" cy="3964577"/>
          </a:xfrm>
        </p:spPr>
        <p:txBody>
          <a:bodyPr>
            <a:noAutofit/>
          </a:bodyPr>
          <a:lstStyle/>
          <a:p>
            <a:pPr marL="0" indent="0" algn="ctr">
              <a:buNone/>
            </a:pPr>
            <a:r>
              <a:rPr lang="uk-UA" sz="1800" b="1" dirty="0"/>
              <a:t>За</a:t>
            </a:r>
            <a:r>
              <a:rPr lang="uk-UA" sz="1800" dirty="0"/>
              <a:t> </a:t>
            </a:r>
            <a:r>
              <a:rPr lang="uk-UA" sz="1800" b="1" dirty="0"/>
              <a:t>рівнем централізації бюджетного планування розрізняють:</a:t>
            </a:r>
          </a:p>
          <a:p>
            <a:pPr algn="just"/>
            <a:r>
              <a:rPr lang="uk-UA" sz="1800" dirty="0"/>
              <a:t> метод централізованого бюджетного планування ("згори донизу"), що передбачає розроблення бюджетів для підрозділів нижчого рівня, виходячи зі зведених бюджетів підприємства; </a:t>
            </a:r>
          </a:p>
          <a:p>
            <a:pPr algn="just"/>
            <a:r>
              <a:rPr lang="uk-UA" sz="1800" dirty="0"/>
              <a:t>метод децентралізованого бюджетного планування ("знизу вгору", або метод бюджетних замовлень), що передбачає послідовну інтеграцію бюджетів підрозділів нижчого рівня до бюджетів підрозділів вищого рівня і остаточно – до зведеного бюджету; </a:t>
            </a:r>
          </a:p>
          <a:p>
            <a:pPr algn="just"/>
            <a:r>
              <a:rPr lang="uk-UA" sz="1800" dirty="0"/>
              <a:t>метод зустрічного бюджетного планування (комбінований), що передбачає передавання згори вниз орієнтованих бюджетів, їхнє опрацювання центрами відповідальності й передавання у зворотному порядку для формування зведених бюджетів.</a:t>
            </a:r>
          </a:p>
        </p:txBody>
      </p:sp>
    </p:spTree>
    <p:extLst>
      <p:ext uri="{BB962C8B-B14F-4D97-AF65-F5344CB8AC3E}">
        <p14:creationId xmlns:p14="http://schemas.microsoft.com/office/powerpoint/2010/main" val="3320215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500034" y="1071546"/>
            <a:ext cx="7000924"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При складанні кошторисів використовуються різноманітні методи:</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нормативний;</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розрахунково-аналітичний;</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балансовий;</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оптимізації;</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 pos="914400" algn="l"/>
              </a:tabLst>
            </a:pPr>
            <a:r>
              <a:rPr kumimoji="0" lang="uk-UA" sz="28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моделювання.</a:t>
            </a:r>
            <a:endParaRPr kumimoji="0" lang="ru-RU" sz="28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71472" y="285728"/>
            <a:ext cx="7429552" cy="7232749"/>
          </a:xfrm>
          <a:prstGeom prst="rect">
            <a:avLst/>
          </a:prstGeom>
        </p:spPr>
        <p:txBody>
          <a:bodyPr wrap="square">
            <a:spAutoFit/>
          </a:bodyPr>
          <a:lstStyle/>
          <a:p>
            <a:pPr lvl="0" indent="450850" algn="just" eaLnBrk="0" fontAlgn="base" hangingPunct="0">
              <a:spcBef>
                <a:spcPct val="0"/>
              </a:spcBef>
              <a:spcAft>
                <a:spcPct val="0"/>
              </a:spcAft>
              <a:tabLst>
                <a:tab pos="679450" algn="l"/>
                <a:tab pos="914400" algn="l"/>
              </a:tabLst>
            </a:pPr>
            <a:r>
              <a:rPr lang="uk-UA" sz="2000" b="1" i="1" dirty="0">
                <a:latin typeface="Times New Roman" pitchFamily="18" charset="0"/>
                <a:ea typeface="Times New Roman" pitchFamily="18" charset="0"/>
                <a:cs typeface="Times New Roman" pitchFamily="18" charset="0"/>
              </a:rPr>
              <a:t>Сутністю нормативного методу </a:t>
            </a:r>
            <a:r>
              <a:rPr lang="uk-UA" sz="2000" dirty="0">
                <a:latin typeface="Times New Roman" pitchFamily="18" charset="0"/>
                <a:ea typeface="Times New Roman" pitchFamily="18" charset="0"/>
                <a:cs typeface="Times New Roman" pitchFamily="18" charset="0"/>
              </a:rPr>
              <a:t>складання кошторису є розрахунок обсягу затрат і потреби в ресурсах шляхом множення норми витрат ресурсів на запланований обсяг економічного показника (реалізація, випуск продукції).</a:t>
            </a:r>
            <a:endParaRPr lang="en-US" sz="2000" dirty="0">
              <a:latin typeface="Times New Roman" pitchFamily="18" charset="0"/>
              <a:ea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sz="2000" dirty="0">
              <a:latin typeface="Times New Roman" pitchFamily="18" charset="0"/>
              <a:ea typeface="Times New Roman" pitchFamily="18" charset="0"/>
              <a:cs typeface="Times New Roman" pitchFamily="18" charset="0"/>
            </a:endParaRPr>
          </a:p>
          <a:p>
            <a:pPr algn="just"/>
            <a:endParaRPr lang="uk-UA" sz="2000" b="1" dirty="0">
              <a:latin typeface="Times New Roman" pitchFamily="18" charset="0"/>
              <a:cs typeface="Times New Roman" pitchFamily="18" charset="0"/>
            </a:endParaRPr>
          </a:p>
          <a:p>
            <a:pPr algn="ctr"/>
            <a:r>
              <a:rPr lang="uk-UA" sz="2000" b="1" dirty="0">
                <a:latin typeface="Times New Roman" pitchFamily="18" charset="0"/>
                <a:cs typeface="Times New Roman" pitchFamily="18" charset="0"/>
              </a:rPr>
              <a:t>НОРМА * ОБ ЄМНИЙ ПОКАЗНИК =ПЛАНОВИЙ ПОКАЗНИК</a:t>
            </a:r>
          </a:p>
          <a:p>
            <a:pPr algn="just"/>
            <a:r>
              <a:rPr lang="uk-UA" sz="2000" b="1"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 </a:t>
            </a:r>
            <a:endParaRPr lang="uk-UA" sz="2000" dirty="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a:p>
            <a:pPr algn="just"/>
            <a:r>
              <a:rPr lang="uk-UA" sz="2000" b="1" u="sng" dirty="0">
                <a:latin typeface="Times New Roman" pitchFamily="18" charset="0"/>
                <a:cs typeface="Times New Roman" pitchFamily="18" charset="0"/>
              </a:rPr>
              <a:t>Приклад  1</a:t>
            </a:r>
            <a:endParaRPr lang="ru-RU" sz="2000" dirty="0">
              <a:latin typeface="Times New Roman" pitchFamily="18" charset="0"/>
              <a:cs typeface="Times New Roman" pitchFamily="18" charset="0"/>
            </a:endParaRPr>
          </a:p>
          <a:p>
            <a:pPr algn="just"/>
            <a:r>
              <a:rPr lang="uk-UA" sz="2000" dirty="0">
                <a:latin typeface="Times New Roman" pitchFamily="18" charset="0"/>
                <a:cs typeface="Times New Roman" pitchFamily="18" charset="0"/>
              </a:rPr>
              <a:t>Норма витрат матеріалу на виробництво одиниці продукції складає 0,7 кг. Об’ємний показник (план випуску продукції) дорівнює 10000 од. щоквартально. Планова величина витрачання матеріалу за квартал складатиме 7000 кг (0,7 </a:t>
            </a:r>
            <a:r>
              <a:rPr lang="uk-UA" sz="2000" dirty="0" err="1">
                <a:latin typeface="Times New Roman" pitchFamily="18" charset="0"/>
                <a:cs typeface="Times New Roman" pitchFamily="18" charset="0"/>
              </a:rPr>
              <a:t>кг</a:t>
            </a:r>
            <a:r>
              <a:rPr lang="uk-UA" sz="2000" dirty="0">
                <a:latin typeface="Times New Roman" pitchFamily="18" charset="0"/>
                <a:cs typeface="Times New Roman" pitchFamily="18" charset="0"/>
              </a:rPr>
              <a:t> × 10000 од).</a:t>
            </a:r>
            <a:endParaRPr lang="ru-RU" sz="2000"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ea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en-US" dirty="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 pos="914400" algn="l"/>
              </a:tabLst>
            </a:pPr>
            <a:endParaRPr lang="uk-UA"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357158" y="714357"/>
            <a:ext cx="7286676" cy="25237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endParaRPr lang="uk-UA" sz="2000" dirty="0">
              <a:latin typeface="Times New Roman" pitchFamily="18" charset="0"/>
              <a:ea typeface="Times New Roman" pitchFamily="18" charset="0"/>
              <a:cs typeface="Times New Roman" pitchFamily="18" charset="0"/>
            </a:endParaRPr>
          </a:p>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Сутність розрахунково-аналітичного методу полягає в тому, що розраховується обсяг витрат і потреба в ресурсах шляхом множення середніх витрат на індекс їх зміни у запланованому періоді.</a:t>
            </a: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 основі цього методу лежить використання експертної оцінки</a:t>
            </a: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5397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69633" name="Object 1"/>
          <p:cNvGraphicFramePr>
            <a:graphicFrameLocks noChangeAspect="1"/>
          </p:cNvGraphicFramePr>
          <p:nvPr/>
        </p:nvGraphicFramePr>
        <p:xfrm>
          <a:off x="642910" y="3357562"/>
          <a:ext cx="7072362" cy="1285884"/>
        </p:xfrm>
        <a:graphic>
          <a:graphicData uri="http://schemas.openxmlformats.org/presentationml/2006/ole">
            <mc:AlternateContent xmlns:mc="http://schemas.openxmlformats.org/markup-compatibility/2006">
              <mc:Choice xmlns:v="urn:schemas-microsoft-com:vml" Requires="v">
                <p:oleObj name="Picture" r:id="rId2" imgW="5228844" imgH="771144" progId="Word.Picture.8">
                  <p:embed/>
                </p:oleObj>
              </mc:Choice>
              <mc:Fallback>
                <p:oleObj name="Picture" r:id="rId2" imgW="5228844" imgH="771144"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910" y="3357562"/>
                        <a:ext cx="7072362" cy="12858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428596" y="428604"/>
            <a:ext cx="742955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1" i="0" u="sng"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Приклад 2</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Фактичні залишки нереалізованої продукції на кінець кварталів </a:t>
            </a:r>
            <a:r>
              <a:rPr kumimoji="0" lang="uk-UA" sz="2400" b="0"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передпланового</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періоду в днях обігу складали 10, 8, 11, 16 днів. Експертна оцінка динаміки зміни запасів свідчить, що є тенденція до збільшення норми запасу. Тому за базовий показник приймаємо 16 днів. Експертна оцінка перспектив розвитку господарського процесу в плановому кварталі показує, що попит на цю продукцію зростає. Це призводить до прискорення обігу. Тому вирішуємо знизити норму запасу на 1 день (15).</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Одноденний обсяг обігу по даній продукції – 3 тис. грн.;</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Норматив запасів продукції – 45 тис. грн. (15 × 3 тис. грн.).</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7239000" cy="5572164"/>
          </a:xfrm>
        </p:spPr>
        <p:txBody>
          <a:bodyPr>
            <a:normAutofit fontScale="70000" lnSpcReduction="20000"/>
          </a:bodyPr>
          <a:lstStyle/>
          <a:p>
            <a:pPr algn="just">
              <a:buNone/>
            </a:pPr>
            <a:r>
              <a:rPr lang="uk-UA" dirty="0">
                <a:latin typeface="Times New Roman" pitchFamily="18" charset="0"/>
                <a:cs typeface="Times New Roman" pitchFamily="18" charset="0"/>
              </a:rPr>
              <a:t>		</a:t>
            </a:r>
            <a:r>
              <a:rPr lang="uk-UA" sz="2800" dirty="0">
                <a:latin typeface="Times New Roman" pitchFamily="18" charset="0"/>
                <a:cs typeface="Times New Roman" pitchFamily="18" charset="0"/>
              </a:rPr>
              <a:t>Сутністю </a:t>
            </a:r>
            <a:r>
              <a:rPr lang="uk-UA" sz="2800" b="1" dirty="0">
                <a:latin typeface="Times New Roman" pitchFamily="18" charset="0"/>
                <a:cs typeface="Times New Roman" pitchFamily="18" charset="0"/>
              </a:rPr>
              <a:t>балансового методу </a:t>
            </a:r>
            <a:r>
              <a:rPr lang="uk-UA" sz="2800" dirty="0">
                <a:latin typeface="Times New Roman" pitchFamily="18" charset="0"/>
                <a:cs typeface="Times New Roman" pitchFamily="18" charset="0"/>
              </a:rPr>
              <a:t>є узгодження обсягу витрат і джерел розширення ресурсів (доходів)</a:t>
            </a:r>
            <a:r>
              <a:rPr lang="uk-UA" sz="2800" dirty="0" err="1">
                <a:latin typeface="Times New Roman" pitchFamily="18" charset="0"/>
                <a:cs typeface="Times New Roman" pitchFamily="18" charset="0"/>
              </a:rPr>
              <a:t>.Балансовий</a:t>
            </a:r>
            <a:r>
              <a:rPr lang="uk-UA" sz="2800" dirty="0">
                <a:latin typeface="Times New Roman" pitchFamily="18" charset="0"/>
                <a:cs typeface="Times New Roman" pitchFamily="18" charset="0"/>
              </a:rPr>
              <a:t> метод застосовується передусім при плануванні розподілу прибутку та інших фінансових ресурсів, плануванні потреби в надходженні коштів до фонду накопичення, фонду споживання тощо.</a:t>
            </a:r>
            <a:endParaRPr lang="ru-RU" sz="2800" dirty="0">
              <a:latin typeface="Times New Roman" pitchFamily="18" charset="0"/>
              <a:cs typeface="Times New Roman" pitchFamily="18" charset="0"/>
            </a:endParaRPr>
          </a:p>
          <a:p>
            <a:pPr algn="just">
              <a:buNone/>
            </a:pPr>
            <a:r>
              <a:rPr lang="uk-UA" sz="2800" dirty="0">
                <a:latin typeface="Times New Roman" pitchFamily="18" charset="0"/>
                <a:cs typeface="Times New Roman" pitchFamily="18" charset="0"/>
              </a:rPr>
              <a:t>Наприклад, балансова ув’язка по фінансових фондах має вигляд:</a:t>
            </a:r>
            <a:endParaRPr lang="ru-RU" sz="2800" dirty="0">
              <a:latin typeface="Times New Roman" pitchFamily="18" charset="0"/>
              <a:cs typeface="Times New Roman" pitchFamily="18" charset="0"/>
            </a:endParaRPr>
          </a:p>
          <a:p>
            <a:pPr algn="ctr">
              <a:buNone/>
            </a:pPr>
            <a:r>
              <a:rPr lang="uk-UA" sz="2800" dirty="0">
                <a:latin typeface="Times New Roman" pitchFamily="18" charset="0"/>
                <a:cs typeface="Times New Roman" pitchFamily="18" charset="0"/>
              </a:rPr>
              <a:t>		</a:t>
            </a:r>
            <a:r>
              <a:rPr lang="uk-UA" sz="2800" b="1" dirty="0">
                <a:latin typeface="Times New Roman" pitchFamily="18" charset="0"/>
                <a:cs typeface="Times New Roman" pitchFamily="18" charset="0"/>
              </a:rPr>
              <a:t>	</a:t>
            </a:r>
            <a:r>
              <a:rPr lang="uk-UA" sz="2800" b="1" dirty="0" err="1">
                <a:latin typeface="Times New Roman" pitchFamily="18" charset="0"/>
                <a:cs typeface="Times New Roman" pitchFamily="18" charset="0"/>
              </a:rPr>
              <a:t>Зп+Н=Зк+В</a:t>
            </a:r>
            <a:r>
              <a:rPr lang="uk-UA"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algn="just">
              <a:buNone/>
            </a:pPr>
            <a:r>
              <a:rPr lang="uk-UA" sz="2800" dirty="0">
                <a:latin typeface="Times New Roman" pitchFamily="18" charset="0"/>
                <a:cs typeface="Times New Roman" pitchFamily="18" charset="0"/>
              </a:rPr>
              <a:t>де </a:t>
            </a:r>
            <a:r>
              <a:rPr lang="uk-UA" sz="2800" dirty="0" err="1">
                <a:latin typeface="Times New Roman" pitchFamily="18" charset="0"/>
                <a:cs typeface="Times New Roman" pitchFamily="18" charset="0"/>
              </a:rPr>
              <a:t>З</a:t>
            </a:r>
            <a:r>
              <a:rPr lang="uk-UA" sz="2800" baseline="-25000" dirty="0" err="1">
                <a:latin typeface="Times New Roman" pitchFamily="18" charset="0"/>
                <a:cs typeface="Times New Roman" pitchFamily="18" charset="0"/>
              </a:rPr>
              <a:t>п</a:t>
            </a:r>
            <a:r>
              <a:rPr lang="uk-UA" sz="2800" dirty="0">
                <a:latin typeface="Times New Roman" pitchFamily="18" charset="0"/>
                <a:cs typeface="Times New Roman" pitchFamily="18" charset="0"/>
              </a:rPr>
              <a:t> – залишок коштів на початок планового періоду, грн.;</a:t>
            </a:r>
            <a:endParaRPr lang="ru-RU" sz="2800" dirty="0">
              <a:latin typeface="Times New Roman" pitchFamily="18" charset="0"/>
              <a:cs typeface="Times New Roman" pitchFamily="18" charset="0"/>
            </a:endParaRPr>
          </a:p>
          <a:p>
            <a:pPr algn="just">
              <a:buNone/>
            </a:pPr>
            <a:r>
              <a:rPr lang="uk-UA" sz="2800" dirty="0">
                <a:latin typeface="Times New Roman" pitchFamily="18" charset="0"/>
                <a:cs typeface="Times New Roman" pitchFamily="18" charset="0"/>
              </a:rPr>
              <a:t>Н – надходження коштів до фонду, грн.;</a:t>
            </a:r>
            <a:endParaRPr lang="ru-RU" sz="2800" dirty="0">
              <a:latin typeface="Times New Roman" pitchFamily="18" charset="0"/>
              <a:cs typeface="Times New Roman" pitchFamily="18" charset="0"/>
            </a:endParaRPr>
          </a:p>
          <a:p>
            <a:pPr algn="just">
              <a:buNone/>
            </a:pPr>
            <a:r>
              <a:rPr lang="uk-UA" sz="2800" dirty="0">
                <a:latin typeface="Times New Roman" pitchFamily="18" charset="0"/>
                <a:cs typeface="Times New Roman" pitchFamily="18" charset="0"/>
              </a:rPr>
              <a:t>В – витрачання коштів з фонду, грн.;</a:t>
            </a:r>
            <a:endParaRPr lang="ru-RU" sz="2800" dirty="0">
              <a:latin typeface="Times New Roman" pitchFamily="18" charset="0"/>
              <a:cs typeface="Times New Roman" pitchFamily="18" charset="0"/>
            </a:endParaRPr>
          </a:p>
          <a:p>
            <a:pPr algn="just">
              <a:buNone/>
            </a:pPr>
            <a:r>
              <a:rPr lang="uk-UA" sz="2800" dirty="0" err="1">
                <a:latin typeface="Times New Roman" pitchFamily="18" charset="0"/>
                <a:cs typeface="Times New Roman" pitchFamily="18" charset="0"/>
              </a:rPr>
              <a:t>З</a:t>
            </a:r>
            <a:r>
              <a:rPr lang="uk-UA" sz="2800" baseline="-25000" dirty="0" err="1">
                <a:latin typeface="Times New Roman" pitchFamily="18" charset="0"/>
                <a:cs typeface="Times New Roman" pitchFamily="18" charset="0"/>
              </a:rPr>
              <a:t>к</a:t>
            </a:r>
            <a:r>
              <a:rPr lang="uk-UA" sz="2800" dirty="0">
                <a:latin typeface="Times New Roman" pitchFamily="18" charset="0"/>
                <a:cs typeface="Times New Roman" pitchFamily="18" charset="0"/>
              </a:rPr>
              <a:t> – залишок коштів на кінець планового періоду, грн.</a:t>
            </a:r>
            <a:endParaRPr lang="ru-RU" sz="2800" dirty="0">
              <a:latin typeface="Times New Roman" pitchFamily="18" charset="0"/>
              <a:cs typeface="Times New Roman" pitchFamily="18" charset="0"/>
            </a:endParaRPr>
          </a:p>
          <a:p>
            <a:pPr algn="just">
              <a:buNone/>
            </a:pPr>
            <a:r>
              <a:rPr lang="uk-UA" sz="2800" b="1" dirty="0">
                <a:latin typeface="Times New Roman" pitchFamily="18" charset="0"/>
                <a:cs typeface="Times New Roman" pitchFamily="18" charset="0"/>
              </a:rPr>
              <a:t> 		</a:t>
            </a:r>
            <a:r>
              <a:rPr lang="uk-UA" sz="2800" b="1" u="sng" dirty="0">
                <a:latin typeface="Times New Roman" pitchFamily="18" charset="0"/>
                <a:cs typeface="Times New Roman" pitchFamily="18" charset="0"/>
              </a:rPr>
              <a:t>Приклад 3 </a:t>
            </a:r>
            <a:r>
              <a:rPr lang="uk-UA" sz="2800" dirty="0">
                <a:latin typeface="Times New Roman" pitchFamily="18" charset="0"/>
                <a:cs typeface="Times New Roman" pitchFamily="18" charset="0"/>
              </a:rPr>
              <a:t>Залишок фонду накопичення на плановий період – 20 тис. грн. Протягом року за рахунок коштів фонду планується придбати обладнання на суму 100 тис. грн. Передбачається, що залишок фонду накопичення на кінець року складе 10 тис. грн. Тоді план надходження коштів до фонду накопичення буде: , тобто  тис. грн.</a:t>
            </a:r>
            <a:endParaRPr lang="ru-RU" sz="2800" dirty="0">
              <a:latin typeface="Times New Roman" pitchFamily="18" charset="0"/>
              <a:cs typeface="Times New Roman" pitchFamily="18" charset="0"/>
            </a:endParaRP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76801" name="Object 1"/>
          <p:cNvGraphicFramePr>
            <a:graphicFrameLocks noChangeAspect="1"/>
          </p:cNvGraphicFramePr>
          <p:nvPr/>
        </p:nvGraphicFramePr>
        <p:xfrm>
          <a:off x="1000100" y="2571744"/>
          <a:ext cx="6072230" cy="1928826"/>
        </p:xfrm>
        <a:graphic>
          <a:graphicData uri="http://schemas.openxmlformats.org/presentationml/2006/ole">
            <mc:AlternateContent xmlns:mc="http://schemas.openxmlformats.org/markup-compatibility/2006">
              <mc:Choice xmlns:v="urn:schemas-microsoft-com:vml" Requires="v">
                <p:oleObj name="Picture" r:id="rId2" imgW="4504944" imgH="1254252" progId="Word.Picture.8">
                  <p:embed/>
                </p:oleObj>
              </mc:Choice>
              <mc:Fallback>
                <p:oleObj name="Picture" r:id="rId2" imgW="4504944" imgH="1254252"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100" y="2571744"/>
                        <a:ext cx="6072230" cy="19288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6803" name="Rectangle 3"/>
          <p:cNvSpPr>
            <a:spLocks noChangeArrowheads="1"/>
          </p:cNvSpPr>
          <p:nvPr/>
        </p:nvSpPr>
        <p:spPr bwMode="auto">
          <a:xfrm>
            <a:off x="500034" y="642918"/>
            <a:ext cx="7000924"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Сутністю методу оптимізації </a:t>
            </a: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при складанні кошторису є багатоваріантність. З декількох кошторисів обирається найкращий з точки зору мінімальних затрат чи максимального одержаного ефекту (результату).</a:t>
            </a: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Autofit/>
          </a:bodyPr>
          <a:lstStyle/>
          <a:p>
            <a:pPr marL="0" indent="360000" algn="just">
              <a:buNone/>
            </a:pPr>
            <a:r>
              <a:rPr lang="uk-UA" sz="2800" b="1" i="1" dirty="0">
                <a:latin typeface="Times New Roman" pitchFamily="18" charset="0"/>
                <a:cs typeface="Times New Roman" pitchFamily="18" charset="0"/>
              </a:rPr>
              <a:t>Планування</a:t>
            </a:r>
            <a:r>
              <a:rPr lang="uk-UA" sz="2800" dirty="0">
                <a:latin typeface="Times New Roman" pitchFamily="18" charset="0"/>
                <a:cs typeface="Times New Roman" pitchFamily="18" charset="0"/>
              </a:rPr>
              <a:t> – це процес розробки і прийняття цільових установок кількісного і якісного характеру і визначення шляхів найефективнішого їх досягнення. Це установки, що розробляються у вигляді </a:t>
            </a:r>
            <a:r>
              <a:rPr lang="uk-UA" sz="2800" dirty="0" err="1">
                <a:latin typeface="Times New Roman" pitchFamily="18" charset="0"/>
                <a:cs typeface="Times New Roman" pitchFamily="18" charset="0"/>
              </a:rPr>
              <a:t>“дерева</a:t>
            </a:r>
            <a:r>
              <a:rPr lang="uk-UA" sz="2800" dirty="0">
                <a:latin typeface="Times New Roman" pitchFamily="18" charset="0"/>
                <a:cs typeface="Times New Roman" pitchFamily="18" charset="0"/>
              </a:rPr>
              <a:t> </a:t>
            </a:r>
            <a:r>
              <a:rPr lang="uk-UA" sz="2800" dirty="0" err="1">
                <a:latin typeface="Times New Roman" pitchFamily="18" charset="0"/>
                <a:cs typeface="Times New Roman" pitchFamily="18" charset="0"/>
              </a:rPr>
              <a:t>цілей”</a:t>
            </a:r>
            <a:r>
              <a:rPr lang="uk-UA"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lvl="0" indent="360000" algn="just">
              <a:buNone/>
            </a:pPr>
            <a:r>
              <a:rPr lang="uk-UA" sz="2800" dirty="0">
                <a:latin typeface="Times New Roman" pitchFamily="18" charset="0"/>
                <a:cs typeface="Times New Roman" pitchFamily="18" charset="0"/>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609416"/>
            <a:ext cx="7239000" cy="2533964"/>
          </a:xfrm>
        </p:spPr>
        <p:txBody>
          <a:bodyPr/>
          <a:lstStyle/>
          <a:p>
            <a:pPr algn="just">
              <a:buNone/>
            </a:pPr>
            <a:r>
              <a:rPr lang="uk-UA" dirty="0"/>
              <a:t>	</a:t>
            </a:r>
            <a:r>
              <a:rPr lang="uk-UA" sz="2400" b="1" dirty="0">
                <a:latin typeface="Times New Roman" pitchFamily="18" charset="0"/>
                <a:cs typeface="Times New Roman" pitchFamily="18" charset="0"/>
              </a:rPr>
              <a:t>	Сутністю методу моделювання </a:t>
            </a:r>
            <a:r>
              <a:rPr lang="uk-UA" sz="2400" dirty="0">
                <a:latin typeface="Times New Roman" pitchFamily="18" charset="0"/>
                <a:cs typeface="Times New Roman" pitchFamily="18" charset="0"/>
              </a:rPr>
              <a:t>є аналіз функціональних зв’язків між різними елементами процесу виробництва. Наприклад, моделюється залежність прибутку від рівня витрат і обсягу реалізації продукції (виручки).</a:t>
            </a:r>
            <a:endParaRPr lang="ru-RU" sz="2400" dirty="0">
              <a:latin typeface="Times New Roman" pitchFamily="18" charset="0"/>
              <a:cs typeface="Times New Roman" pitchFamily="18" charset="0"/>
            </a:endParaRPr>
          </a:p>
          <a:p>
            <a:pPr>
              <a:buNone/>
            </a:pPr>
            <a:endParaRPr lang="ru-RU" dirty="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9697" name="Object 1"/>
          <p:cNvGraphicFramePr>
            <a:graphicFrameLocks noChangeAspect="1"/>
          </p:cNvGraphicFramePr>
          <p:nvPr/>
        </p:nvGraphicFramePr>
        <p:xfrm>
          <a:off x="571472" y="457200"/>
          <a:ext cx="7286676" cy="4900626"/>
        </p:xfrm>
        <a:graphic>
          <a:graphicData uri="http://schemas.openxmlformats.org/presentationml/2006/ole">
            <mc:AlternateContent xmlns:mc="http://schemas.openxmlformats.org/markup-compatibility/2006">
              <mc:Choice xmlns:v="urn:schemas-microsoft-com:vml" Requires="v">
                <p:oleObj name="Picture" r:id="rId2" imgW="3124200" imgH="1857756" progId="Word.Picture.8">
                  <p:embed/>
                </p:oleObj>
              </mc:Choice>
              <mc:Fallback>
                <p:oleObj name="Picture" r:id="rId2" imgW="3124200" imgH="1857756" progId="Word.Picture.8">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472" y="457200"/>
                        <a:ext cx="7286676" cy="49006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ru-RU" sz="1800" b="0" i="0" u="none" strike="noStrike" cap="none" normalizeH="0" baseline="0">
                <a:ln>
                  <a:noFill/>
                </a:ln>
                <a:solidFill>
                  <a:schemeClr val="tx1"/>
                </a:solidFill>
                <a:effectLst/>
                <a:latin typeface="Arial" charset="0"/>
                <a:cs typeface="Arial" charset="0"/>
              </a:rPr>
            </a:br>
            <a:endParaRPr kumimoji="0" lang="ru-RU" sz="1800" b="0" i="0" u="none" strike="noStrike" cap="none" normalizeH="0" baseline="0">
              <a:ln>
                <a:noFill/>
              </a:ln>
              <a:solidFill>
                <a:schemeClr val="tx1"/>
              </a:solidFill>
              <a:effectLst/>
              <a:latin typeface="Arial" charset="0"/>
              <a:cs typeface="Arial" charset="0"/>
            </a:endParaRPr>
          </a:p>
        </p:txBody>
      </p:sp>
      <p:sp>
        <p:nvSpPr>
          <p:cNvPr id="28673" name="Rectangle 1"/>
          <p:cNvSpPr>
            <a:spLocks noChangeArrowheads="1"/>
          </p:cNvSpPr>
          <p:nvPr/>
        </p:nvSpPr>
        <p:spPr bwMode="auto">
          <a:xfrm>
            <a:off x="1357290" y="714356"/>
            <a:ext cx="7429552"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Зміст координуючої ролі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плану полягає у наявності добре деталізованих і взаємопов’язаних цільових установок, що дисциплінують оперативну і перспективну діяльність підприємства.</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Невизначеність майбутнього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полягає не у визначенні точних цифр і орієнтирів стану фірми у майбутньому, а у встановленні важливих напрямів (коридору), в межах яких може коливатись той чи інший показник.</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Оптимізація економічних наслідків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полягає в тому, що будь-яке неузгодження чи збій діяльності системи потребує фінансових затрат на його подолання. Якщо є план, ймовірність збою є нижчою.</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graphicFrame>
        <p:nvGraphicFramePr>
          <p:cNvPr id="26625" name="Object 1"/>
          <p:cNvGraphicFramePr>
            <a:graphicFrameLocks noChangeAspect="1"/>
          </p:cNvGraphicFramePr>
          <p:nvPr/>
        </p:nvGraphicFramePr>
        <p:xfrm>
          <a:off x="571472" y="571480"/>
          <a:ext cx="7000924" cy="2714644"/>
        </p:xfrm>
        <a:graphic>
          <a:graphicData uri="http://schemas.openxmlformats.org/presentationml/2006/ole">
            <mc:AlternateContent xmlns:mc="http://schemas.openxmlformats.org/markup-compatibility/2006">
              <mc:Choice xmlns:v="urn:schemas-microsoft-com:vml" Requires="v">
                <p:oleObj name="Picture" r:id="rId3" imgW="5038344" imgH="1514856" progId="Word.Picture.8">
                  <p:embed/>
                </p:oleObj>
              </mc:Choice>
              <mc:Fallback>
                <p:oleObj name="Picture" r:id="rId3" imgW="5038344" imgH="1514856" progId="Word.Picture.8">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472" y="571480"/>
                        <a:ext cx="7000924" cy="27146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26" name="Line 2"/>
          <p:cNvSpPr>
            <a:spLocks noChangeShapeType="1"/>
          </p:cNvSpPr>
          <p:nvPr/>
        </p:nvSpPr>
        <p:spPr bwMode="auto">
          <a:xfrm>
            <a:off x="-1047750" y="1409700"/>
            <a:ext cx="0" cy="3175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266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26630" name="Rectangle 6"/>
          <p:cNvSpPr>
            <a:spLocks noChangeArrowheads="1"/>
          </p:cNvSpPr>
          <p:nvPr/>
        </p:nvSpPr>
        <p:spPr bwMode="auto">
          <a:xfrm>
            <a:off x="571472" y="2786058"/>
            <a:ext cx="6929486" cy="30777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uk-UA" sz="14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lang="uk-UA" sz="2000" dirty="0">
              <a:latin typeface="Times New Roman" pitchFamily="18" charset="0"/>
              <a:ea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Ринкові цілі </a:t>
            </a: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визначають, який сегмент ринку планується осягнути.</a:t>
            </a: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Виробничі </a:t>
            </a: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які структура виробництва і технологія забезпечать випуск продукції необхідного обсягу і якості.</a:t>
            </a: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Фінансово-економічні</a:t>
            </a: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 які джерела фінансування і які приблизні фінансові результати обраної стратегії.</a:t>
            </a:r>
            <a:endParaRPr kumimoji="0" lang="ru-RU"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20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Соціальні</a:t>
            </a:r>
            <a:r>
              <a:rPr kumimoji="0" lang="uk-UA" sz="20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 як діяльність підприємства задовольнить потреби членів суспільства.</a:t>
            </a:r>
            <a:endParaRPr kumimoji="0" lang="uk-UA" sz="20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4580" name="Rectangle 4"/>
          <p:cNvSpPr>
            <a:spLocks noChangeArrowheads="1"/>
          </p:cNvSpPr>
          <p:nvPr/>
        </p:nvSpPr>
        <p:spPr bwMode="auto">
          <a:xfrm>
            <a:off x="428596" y="857232"/>
            <a:ext cx="750099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Фінансове планування – це процес, який складається з наступних процедур:</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Аналіз фінансових та інвестиційних можливостей, які має підприємство.</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Прогнозування наслідків поточних рішень з метою уникнення несподіванок і усвідомлення зв’язку зробленого сьогодні з тим, які рішення доведеться приймати в майбутньому.</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Обґрунтування обраного варіанту рішень з ряду можливих (цей варіант і буде представлений в кінцевій редакції плану).</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679450"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Оцінка результатів підприємства в порівнянні з цілями, встановленими у фінансовому плані.</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714348" y="1028343"/>
            <a:ext cx="6858048" cy="769441"/>
          </a:xfrm>
          <a:prstGeom prst="rect">
            <a:avLst/>
          </a:prstGeom>
        </p:spPr>
        <p:txBody>
          <a:bodyPr wrap="square">
            <a:spAutoFit/>
          </a:bodyPr>
          <a:lstStyle/>
          <a:p>
            <a:pPr algn="just"/>
            <a:endParaRPr lang="ru-RU" sz="2400" dirty="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p:txBody>
      </p:sp>
      <p:sp>
        <p:nvSpPr>
          <p:cNvPr id="22529" name="Rectangle 1"/>
          <p:cNvSpPr>
            <a:spLocks noChangeArrowheads="1"/>
          </p:cNvSpPr>
          <p:nvPr/>
        </p:nvSpPr>
        <p:spPr bwMode="auto">
          <a:xfrm>
            <a:off x="500034" y="642918"/>
            <a:ext cx="785818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30238" algn="l"/>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Фактори,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які обмежують застосування фінансового планування в Україні:</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відсутність зрозумілих стратегічних цілей у підприємств;</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нестабільність фіскальної політики держави;</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складності при визначенні потреб підприємства в ресурсах;</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недостатність досвіду самостійної постановки цілей, планування дій і залучення ресурсів в умовах ринку;</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недоліки існуючої системи управлінського обліку;</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застарілі методи оперативного планування;</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відсутність кваліфікованих кадрів, обізнаних із сучасними методами планування;</a:t>
            </a:r>
            <a:endParaRPr kumimoji="0" lang="ru-RU"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30238" algn="l"/>
              </a:tabLst>
            </a:pP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недостатній рівень розвитку інформаційних технологій на підприємствах.</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571472" y="1500174"/>
            <a:ext cx="7072362"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Фінансовий план </a:t>
            </a:r>
            <a:r>
              <a:rPr kumimoji="0" lang="uk-UA"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можна розглядати як завдання по окремих показниках, а також як фінансовий документ, що забезпечує взаємозв’язок показників розвитку підприємства з наявними ресурсами, взаємодію сукупної вартісної оцінки коштів, що беруть участь у відтворювальних процесах та в обігу грошового капіталу.</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1017</TotalTime>
  <Words>1679</Words>
  <Application>Microsoft Office PowerPoint</Application>
  <PresentationFormat>Экран (4:3)</PresentationFormat>
  <Paragraphs>135</Paragraphs>
  <Slides>30</Slides>
  <Notes>12</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30</vt:i4>
      </vt:variant>
    </vt:vector>
  </HeadingPairs>
  <TitlesOfParts>
    <vt:vector size="38" baseType="lpstr">
      <vt:lpstr>Arial</vt:lpstr>
      <vt:lpstr>Calibri</vt:lpstr>
      <vt:lpstr>Times New Roman</vt:lpstr>
      <vt:lpstr>Trebuchet MS</vt:lpstr>
      <vt:lpstr>Wingdings</vt:lpstr>
      <vt:lpstr>Wingdings 2</vt:lpstr>
      <vt:lpstr>Изящная</vt:lpstr>
      <vt:lpstr>Picture</vt:lpstr>
      <vt:lpstr>Тема 3. Організація фінансового планування на підприємствах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ФІНАНСОВОЇ САНАЦІЇ ПІДПРИЄМСТВА</dc:title>
  <dc:creator>andrew</dc:creator>
  <cp:lastModifiedBy>Користувач</cp:lastModifiedBy>
  <cp:revision>156</cp:revision>
  <dcterms:created xsi:type="dcterms:W3CDTF">2013-11-10T19:44:41Z</dcterms:created>
  <dcterms:modified xsi:type="dcterms:W3CDTF">2026-02-28T21:52:04Z</dcterms:modified>
</cp:coreProperties>
</file>